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6"/>
  </p:notesMasterIdLst>
  <p:sldIdLst>
    <p:sldId id="288" r:id="rId2"/>
    <p:sldId id="293" r:id="rId3"/>
    <p:sldId id="256" r:id="rId4"/>
    <p:sldId id="282" r:id="rId5"/>
    <p:sldId id="294" r:id="rId6"/>
    <p:sldId id="299" r:id="rId7"/>
    <p:sldId id="300" r:id="rId8"/>
    <p:sldId id="301" r:id="rId9"/>
    <p:sldId id="275" r:id="rId10"/>
    <p:sldId id="276" r:id="rId11"/>
    <p:sldId id="260" r:id="rId12"/>
    <p:sldId id="271" r:id="rId13"/>
    <p:sldId id="261" r:id="rId14"/>
    <p:sldId id="258" r:id="rId15"/>
    <p:sldId id="265" r:id="rId16"/>
    <p:sldId id="279" r:id="rId17"/>
    <p:sldId id="269" r:id="rId18"/>
    <p:sldId id="285" r:id="rId19"/>
    <p:sldId id="281" r:id="rId20"/>
    <p:sldId id="298" r:id="rId21"/>
    <p:sldId id="259" r:id="rId22"/>
    <p:sldId id="297" r:id="rId23"/>
    <p:sldId id="296" r:id="rId24"/>
    <p:sldId id="287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5960" autoAdjust="0"/>
  </p:normalViewPr>
  <p:slideViewPr>
    <p:cSldViewPr>
      <p:cViewPr varScale="1">
        <p:scale>
          <a:sx n="81" d="100"/>
          <a:sy n="81" d="100"/>
        </p:scale>
        <p:origin x="864" y="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ED309-01B7-43F4-AAD9-E12198D1BC4C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4DD05DF-736F-4FBA-B27E-3DF3BAFD9941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«Красивые</a:t>
            </a: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 рога» – это импровизированные производные варианты простейшего орнамента «рога оленя»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А как бы назвали этот орнамент?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Какой</a:t>
            </a: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 птице посвящён этот орнамент?</a:t>
            </a:r>
          </a:p>
          <a:p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 Орнамент называется – </a:t>
            </a:r>
            <a:r>
              <a:rPr lang="ru-RU" sz="1400" baseline="0" dirty="0" err="1">
                <a:latin typeface="Times New Roman" pitchFamily="18" charset="0"/>
                <a:cs typeface="Times New Roman" pitchFamily="18" charset="0"/>
              </a:rPr>
              <a:t>вОроны</a:t>
            </a: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Практическая работа:</a:t>
            </a: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последовательность</a:t>
            </a: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 рисования ненецкого орнамента.</a:t>
            </a:r>
          </a:p>
          <a:p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 ненецкий орнамент – геометрический, поэтому очень удобно рисовать на листе в клетку, проводя диагонали.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Фронтальная практическая работа:</a:t>
            </a: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последовательность</a:t>
            </a: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 рисования ненецкого орнамента.</a:t>
            </a:r>
          </a:p>
          <a:p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Как называется этот орнамент?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800" dirty="0">
                <a:latin typeface="Times New Roman" pitchFamily="18" charset="0"/>
                <a:cs typeface="Times New Roman" pitchFamily="18" charset="0"/>
              </a:rPr>
              <a:t>Самостоятельная работа учащихся.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21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Рефлексия. «Угадай</a:t>
            </a: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 орнамент» – найдите соответствие изображения с номером представленных орнаментов.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22</a:t>
            </a:fld>
            <a:endParaRPr lang="ru-RU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/>
              <a:t>Рефлексия. </a:t>
            </a:r>
            <a:r>
              <a:rPr lang="ru-RU" baseline="0" dirty="0"/>
              <a:t> Вспомните названия орнаментов.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23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Ненецкие орнаменты, поражают своей оригинальностью,  многообразием сюжетов, богатством форм, художественностью исполнения. Для ненцев характерен геометрический орнамент ленточного типа. Геометрический орнамент состоит из линий и геометрических фигур.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Список используемой</a:t>
            </a:r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 литературы.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Составление орнамента – настоящее искусство. Мастерица берет две узкие полоски оленьего </a:t>
            </a:r>
            <a:r>
              <a:rPr lang="ru-RU" sz="1400" kern="1200" dirty="0" err="1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камуса</a:t>
            </a:r>
            <a:r>
              <a:rPr lang="ru-RU" sz="1400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, тёмного и светлого цвета . Острым ножом вырезает узор. Светлую орнаментированную полоску она вставляет в прорезь тёмной, тёмную – в прорезь светлой. С изнаночной стороны мелкими стежками и ровным швом она сшивает обе полоски вместе. Получается мозаичный узор. 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Национальная ненецкая одежда. </a:t>
            </a:r>
          </a:p>
          <a:p>
            <a:r>
              <a:rPr lang="ru-RU" dirty="0" err="1"/>
              <a:t>Паница</a:t>
            </a:r>
            <a:r>
              <a:rPr lang="ru-RU" dirty="0"/>
              <a:t> – зимняя верхняя женская одежда. 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553577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Ненецкие меховые сумки украшенные орнаментом. Самая большая – </a:t>
            </a:r>
            <a:r>
              <a:rPr lang="ru-RU" dirty="0" err="1"/>
              <a:t>пад</a:t>
            </a:r>
            <a:r>
              <a:rPr lang="ru-RU" dirty="0"/>
              <a:t>, предназначена для хранения и перевозки вещей. Повседневная сумочка –</a:t>
            </a:r>
            <a:r>
              <a:rPr lang="ru-RU" dirty="0" err="1"/>
              <a:t>тучейка</a:t>
            </a:r>
            <a:r>
              <a:rPr lang="ru-RU" dirty="0"/>
              <a:t>. Самая маленькая – падко, необходима для швейных принадлежностей.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52054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ru-RU" dirty="0"/>
              <a:t>Ненецкие  предметы быта из разных материалов ( береста, дерево, металл) также </a:t>
            </a:r>
            <a:r>
              <a:rPr lang="ru-RU"/>
              <a:t>украшены орнаментом.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38046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Ненцы трактуют орнаменты</a:t>
            </a:r>
            <a:r>
              <a:rPr lang="ru-RU" sz="1400" kern="1200" baseline="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  <a:r>
              <a:rPr lang="ru-RU" sz="14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как живое воспроизведение близкой им северной природы, поэтому </a:t>
            </a:r>
            <a:r>
              <a:rPr lang="ru-RU" sz="1400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они имеют устойчивые названия, в которых  отразились окружавшая их природа, флора и фауна края, знание повадок животных. 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Каждый узор имеет свое название: «Красивые рога», «Оленьи рога», «Заячьи уши», «Локоть лисицы», «Головки», «Чумы».</a:t>
            </a:r>
          </a:p>
          <a:p>
            <a:r>
              <a:rPr lang="ru-RU" sz="1400" baseline="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1200" kern="12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kern="120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Последовательность</a:t>
            </a:r>
            <a:r>
              <a:rPr lang="ru-RU" sz="1400" kern="1200" baseline="0" dirty="0">
                <a:solidFill>
                  <a:schemeClr val="tx1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вырезания орнамента (линия непрерывная).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Орнамент «оленьи рога» распространен повсеместно.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DD05DF-736F-4FBA-B27E-3DF3BAFD9941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9E57-CC05-4C83-B7BE-7D832E4376E2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7247-15FB-495B-BA9F-816ADD154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9E57-CC05-4C83-B7BE-7D832E4376E2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7247-15FB-495B-BA9F-816ADD154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9E57-CC05-4C83-B7BE-7D832E4376E2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7247-15FB-495B-BA9F-816ADD154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9E57-CC05-4C83-B7BE-7D832E4376E2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7247-15FB-495B-BA9F-816ADD154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9E57-CC05-4C83-B7BE-7D832E4376E2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7247-15FB-495B-BA9F-816ADD154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9E57-CC05-4C83-B7BE-7D832E4376E2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7247-15FB-495B-BA9F-816ADD154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9E57-CC05-4C83-B7BE-7D832E4376E2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7247-15FB-495B-BA9F-816ADD154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9E57-CC05-4C83-B7BE-7D832E4376E2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7247-15FB-495B-BA9F-816ADD154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9E57-CC05-4C83-B7BE-7D832E4376E2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7247-15FB-495B-BA9F-816ADD154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9E57-CC05-4C83-B7BE-7D832E4376E2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7247-15FB-495B-BA9F-816ADD154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949E57-CC05-4C83-B7BE-7D832E4376E2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CF77247-15FB-495B-BA9F-816ADD154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949E57-CC05-4C83-B7BE-7D832E4376E2}" type="datetimeFigureOut">
              <a:rPr lang="ru-RU" smtClean="0"/>
              <a:pPr/>
              <a:t>24.04.2020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F77247-15FB-495B-BA9F-816ADD1543E9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1.jpeg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4.gif"/><Relationship Id="rId4" Type="http://schemas.openxmlformats.org/officeDocument/2006/relationships/image" Target="../media/image1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7.jpeg"/><Relationship Id="rId4" Type="http://schemas.openxmlformats.org/officeDocument/2006/relationships/image" Target="../media/image2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gif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8.gi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14.gif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28.gif"/><Relationship Id="rId7" Type="http://schemas.openxmlformats.org/officeDocument/2006/relationships/image" Target="../media/image12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png"/><Relationship Id="rId5" Type="http://schemas.openxmlformats.org/officeDocument/2006/relationships/image" Target="../media/image8.jpeg"/><Relationship Id="rId4" Type="http://schemas.openxmlformats.org/officeDocument/2006/relationships/image" Target="../media/image14.gif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Почепинец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Ольга Александровна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учитель ИЗО, МХК, черчения </a:t>
            </a:r>
            <a:br>
              <a:rPr lang="ru-RU" sz="2000" dirty="0">
                <a:latin typeface="Times New Roman" pitchFamily="18" charset="0"/>
                <a:cs typeface="Times New Roman" pitchFamily="18" charset="0"/>
              </a:rPr>
            </a:b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ГБОУ НАО «СШ п.Искателей»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2071677"/>
            <a:ext cx="8472518" cy="2714645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Презентация к уроку  по учебному предмету Искусство (изобразительное искусство) в 5 классе  по теме</a:t>
            </a:r>
          </a:p>
          <a:p>
            <a:pPr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«Последовательность  рисования </a:t>
            </a:r>
          </a:p>
          <a:p>
            <a:pPr algn="ctr">
              <a:buNone/>
            </a:pPr>
            <a:r>
              <a:rPr lang="ru-RU" sz="4000" b="1" dirty="0">
                <a:latin typeface="Times New Roman" pitchFamily="18" charset="0"/>
                <a:cs typeface="Times New Roman" pitchFamily="18" charset="0"/>
              </a:rPr>
              <a:t>ненецкого орнамента»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1071538" y="4786323"/>
            <a:ext cx="7686700" cy="142876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429264"/>
            <a:ext cx="8229600" cy="1143000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Последовательность вырезания орнамента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500034" y="2428868"/>
          <a:ext cx="8072498" cy="2500330"/>
        </p:xfrm>
        <a:graphic>
          <a:graphicData uri="http://schemas.openxmlformats.org/drawingml/2006/table">
            <a:tbl>
              <a:tblPr/>
              <a:tblGrid>
                <a:gridCol w="47569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4756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47485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475696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74853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474853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7400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474009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474009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474853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474853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474853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474853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474853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474853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474853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474853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</a:tblGrid>
              <a:tr h="500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0006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cxnSp>
        <p:nvCxnSpPr>
          <p:cNvPr id="16" name="Прямая соединительная линия 15"/>
          <p:cNvCxnSpPr/>
          <p:nvPr/>
        </p:nvCxnSpPr>
        <p:spPr>
          <a:xfrm flipV="1">
            <a:off x="1000100" y="3933056"/>
            <a:ext cx="475556" cy="4960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Прямая соединительная линия 4"/>
          <p:cNvCxnSpPr/>
          <p:nvPr/>
        </p:nvCxnSpPr>
        <p:spPr>
          <a:xfrm>
            <a:off x="1475656" y="3933056"/>
            <a:ext cx="453138" cy="4960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Прямая соединительная линия 5"/>
          <p:cNvCxnSpPr/>
          <p:nvPr/>
        </p:nvCxnSpPr>
        <p:spPr>
          <a:xfrm rot="5400000" flipH="1" flipV="1">
            <a:off x="1928794" y="3929066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Прямая соединительная линия 7"/>
          <p:cNvCxnSpPr/>
          <p:nvPr/>
        </p:nvCxnSpPr>
        <p:spPr>
          <a:xfrm rot="16200000" flipV="1">
            <a:off x="1928794" y="3429000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единительная линия 10"/>
          <p:cNvCxnSpPr/>
          <p:nvPr/>
        </p:nvCxnSpPr>
        <p:spPr>
          <a:xfrm rot="5400000" flipH="1" flipV="1">
            <a:off x="1907704" y="2924944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единительная линия 11"/>
          <p:cNvCxnSpPr/>
          <p:nvPr/>
        </p:nvCxnSpPr>
        <p:spPr>
          <a:xfrm rot="16200000" flipV="1">
            <a:off x="2411760" y="2924944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rot="5400000" flipH="1" flipV="1">
            <a:off x="2843808" y="2924944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единительная линия 13"/>
          <p:cNvCxnSpPr/>
          <p:nvPr/>
        </p:nvCxnSpPr>
        <p:spPr>
          <a:xfrm rot="16200000" flipV="1">
            <a:off x="3347864" y="2996952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 rot="5400000" flipH="1" flipV="1">
            <a:off x="3347864" y="3429000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rot="16200000" flipV="1">
            <a:off x="3347864" y="3933056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5400000" flipH="1" flipV="1">
            <a:off x="3779912" y="3933056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единительная линия 18"/>
          <p:cNvCxnSpPr/>
          <p:nvPr/>
        </p:nvCxnSpPr>
        <p:spPr>
          <a:xfrm rot="16200000" flipV="1">
            <a:off x="4283968" y="3933056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единительная линия 19"/>
          <p:cNvCxnSpPr/>
          <p:nvPr/>
        </p:nvCxnSpPr>
        <p:spPr>
          <a:xfrm rot="5400000" flipH="1" flipV="1">
            <a:off x="4788024" y="3933056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16200000" flipV="1">
            <a:off x="4788024" y="3429000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5400000" flipH="1" flipV="1">
            <a:off x="4716016" y="2924944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6200000" flipV="1">
            <a:off x="5220072" y="2924944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5400000" flipH="1" flipV="1">
            <a:off x="5724128" y="2924944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16200000" flipV="1">
            <a:off x="6228184" y="2996952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5400000" flipH="1" flipV="1">
            <a:off x="6156176" y="3501008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16200000" flipV="1">
            <a:off x="6228184" y="4005064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6660232" y="3933056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6200000" flipV="1">
            <a:off x="7164288" y="3933056"/>
            <a:ext cx="500066" cy="50006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3" name="Picture 1"/>
          <p:cNvPicPr>
            <a:picLocks noChangeAspect="1" noChangeArrowheads="1"/>
          </p:cNvPicPr>
          <p:nvPr/>
        </p:nvPicPr>
        <p:blipFill>
          <a:blip r:embed="rId3"/>
          <a:srcRect b="8149"/>
          <a:stretch>
            <a:fillRect/>
          </a:stretch>
        </p:blipFill>
        <p:spPr bwMode="auto">
          <a:xfrm rot="16200000">
            <a:off x="3582084" y="-2561578"/>
            <a:ext cx="1643074" cy="80520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«Рога оленя»</a:t>
            </a:r>
          </a:p>
        </p:txBody>
      </p:sp>
      <p:pic>
        <p:nvPicPr>
          <p:cNvPr id="5" name="Рисунок 2" descr="D:\Документы\ИЗО\ненецкие узоры\Орнаменты\пр1.bmp"/>
          <p:cNvPicPr>
            <a:picLocks noChangeAspect="1" noChangeArrowheads="1"/>
          </p:cNvPicPr>
          <p:nvPr/>
        </p:nvPicPr>
        <p:blipFill>
          <a:blip r:embed="rId3"/>
          <a:srcRect t="45636" r="12620" b="39091"/>
          <a:stretch>
            <a:fillRect/>
          </a:stretch>
        </p:blipFill>
        <p:spPr bwMode="auto">
          <a:xfrm>
            <a:off x="2786050" y="1643050"/>
            <a:ext cx="5572164" cy="15964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3714752"/>
            <a:ext cx="8229600" cy="241141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/>
          <a:srcRect l="5147"/>
          <a:stretch>
            <a:fillRect/>
          </a:stretch>
        </p:blipFill>
        <p:spPr bwMode="auto">
          <a:xfrm rot="10800000">
            <a:off x="571472" y="3500437"/>
            <a:ext cx="7858180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 descr="C:\Documents and Settings\Admin\Рабочий стол\bZTewGStLg8.jpg"/>
          <p:cNvPicPr>
            <a:picLocks noChangeAspect="1" noChangeArrowheads="1"/>
          </p:cNvPicPr>
          <p:nvPr/>
        </p:nvPicPr>
        <p:blipFill>
          <a:blip r:embed="rId5"/>
          <a:srcRect b="14098"/>
          <a:stretch>
            <a:fillRect/>
          </a:stretch>
        </p:blipFill>
        <p:spPr bwMode="auto">
          <a:xfrm>
            <a:off x="-142908" y="357166"/>
            <a:ext cx="2844986" cy="278605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«Красивые рога оленя»</a:t>
            </a: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928803"/>
            <a:ext cx="5500726" cy="1396338"/>
          </a:xfrm>
          <a:prstGeom prst="rect">
            <a:avLst/>
          </a:prstGeom>
          <a:noFill/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3786190"/>
            <a:ext cx="8229600" cy="2339973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169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3539401" y="961137"/>
            <a:ext cx="2357454" cy="80075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52" name="Picture 4" descr="C:\Documents and Settings\Admin\Рабочий стол\northanimals5.gif"/>
          <p:cNvPicPr>
            <a:picLocks noChangeAspect="1" noChangeArrowheads="1"/>
          </p:cNvPicPr>
          <p:nvPr/>
        </p:nvPicPr>
        <p:blipFill>
          <a:blip r:embed="rId5"/>
          <a:srcRect t="7250" b="29750"/>
          <a:stretch>
            <a:fillRect/>
          </a:stretch>
        </p:blipFill>
        <p:spPr bwMode="auto">
          <a:xfrm>
            <a:off x="6210305" y="214290"/>
            <a:ext cx="2933695" cy="24610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 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«Оленья тропа»</a:t>
            </a:r>
          </a:p>
        </p:txBody>
      </p:sp>
      <p:pic>
        <p:nvPicPr>
          <p:cNvPr id="5" name="Рисунок 2" descr="D:\Документы\ИЗО\ненецкие узоры\Орнаменты\пр1.bmp"/>
          <p:cNvPicPr>
            <a:picLocks noChangeAspect="1" noChangeArrowheads="1"/>
          </p:cNvPicPr>
          <p:nvPr/>
        </p:nvPicPr>
        <p:blipFill>
          <a:blip r:embed="rId3"/>
          <a:srcRect r="3534" b="85091"/>
          <a:stretch>
            <a:fillRect/>
          </a:stretch>
        </p:blipFill>
        <p:spPr bwMode="auto">
          <a:xfrm>
            <a:off x="571472" y="1857364"/>
            <a:ext cx="5357850" cy="12549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3571876"/>
            <a:ext cx="8229600" cy="255428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3357562"/>
            <a:ext cx="8072494" cy="32161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4" name="Picture 2" descr="C:\Documents and Settings\Admin\Рабочий стол\images (5)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143636" y="428604"/>
            <a:ext cx="2633664" cy="205301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      «След медведя»</a:t>
            </a:r>
          </a:p>
        </p:txBody>
      </p:sp>
      <p:pic>
        <p:nvPicPr>
          <p:cNvPr id="5" name="Рисунок 4" descr="C:\Documents and Settings\Oem\Рабочий стол\Мои документы\Уроки ИЗО\ненецкие узоры\Орнаменты\пр.bmp"/>
          <p:cNvPicPr/>
          <p:nvPr/>
        </p:nvPicPr>
        <p:blipFill>
          <a:blip r:embed="rId3"/>
          <a:srcRect t="41456" r="2944" b="43091"/>
          <a:stretch>
            <a:fillRect/>
          </a:stretch>
        </p:blipFill>
        <p:spPr bwMode="auto">
          <a:xfrm>
            <a:off x="428596" y="1857364"/>
            <a:ext cx="5072098" cy="15001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3571876"/>
            <a:ext cx="8229600" cy="2554287"/>
          </a:xfrm>
        </p:spPr>
        <p:txBody>
          <a:bodyPr/>
          <a:lstStyle/>
          <a:p>
            <a:endParaRPr lang="ru-RU" dirty="0"/>
          </a:p>
          <a:p>
            <a:endParaRPr lang="ru-RU" dirty="0"/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/>
          <a:srcRect l="1522"/>
          <a:stretch>
            <a:fillRect/>
          </a:stretch>
        </p:blipFill>
        <p:spPr bwMode="auto">
          <a:xfrm rot="10800000">
            <a:off x="285719" y="3786190"/>
            <a:ext cx="8215371" cy="2286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Admin\Рабочий стол\draw-bear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285728"/>
            <a:ext cx="3071834" cy="204276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«Кости щуки»</a:t>
            </a:r>
          </a:p>
        </p:txBody>
      </p:sp>
      <p:pic>
        <p:nvPicPr>
          <p:cNvPr id="5" name="Рисунок 1" descr="D:\Документы\ИЗО\ненецкие узоры\Орнаменты\пр1.bmp"/>
          <p:cNvPicPr>
            <a:picLocks noChangeAspect="1" noChangeArrowheads="1"/>
          </p:cNvPicPr>
          <p:nvPr/>
        </p:nvPicPr>
        <p:blipFill>
          <a:blip r:embed="rId2"/>
          <a:srcRect t="22182" r="3651" b="62727"/>
          <a:stretch>
            <a:fillRect/>
          </a:stretch>
        </p:blipFill>
        <p:spPr bwMode="auto">
          <a:xfrm>
            <a:off x="3286116" y="1500174"/>
            <a:ext cx="5579249" cy="15079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114552"/>
          </a:xfrm>
        </p:spPr>
        <p:txBody>
          <a:bodyPr/>
          <a:lstStyle/>
          <a:p>
            <a:pPr>
              <a:buNone/>
            </a:pPr>
            <a:endParaRPr lang="ru-RU" dirty="0"/>
          </a:p>
          <a:p>
            <a:endParaRPr lang="ru-RU" dirty="0"/>
          </a:p>
          <a:p>
            <a:pPr>
              <a:buNone/>
            </a:pPr>
            <a:r>
              <a:rPr lang="ru-RU" dirty="0"/>
              <a:t> </a:t>
            </a:r>
          </a:p>
          <a:p>
            <a:pPr>
              <a:buNone/>
            </a:pPr>
            <a:endParaRPr lang="ru-RU" dirty="0"/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/>
        </p:nvGraphicFramePr>
        <p:xfrm>
          <a:off x="1517336" y="2783940"/>
          <a:ext cx="6109328" cy="1290119"/>
        </p:xfrm>
        <a:graphic>
          <a:graphicData uri="http://schemas.openxmlformats.org/drawingml/2006/table">
            <a:tbl>
              <a:tblPr/>
              <a:tblGrid>
                <a:gridCol w="6109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90119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6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3041964" marR="3041964" marT="17503" marB="17503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0241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571876"/>
            <a:ext cx="8128716" cy="3071834"/>
          </a:xfrm>
          <a:prstGeom prst="rect">
            <a:avLst/>
          </a:prstGeom>
          <a:noFill/>
        </p:spPr>
      </p:pic>
      <p:sp>
        <p:nvSpPr>
          <p:cNvPr id="1024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ru-RU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</a:rPr>
            </a:b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pic>
        <p:nvPicPr>
          <p:cNvPr id="7170" name="Picture 2" descr="C:\Documents and Settings\Admin\Рабочий стол\Image1575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71472" y="642918"/>
            <a:ext cx="2214578" cy="219320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dirty="0"/>
              <a:t>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«Крылья гуся»</a:t>
            </a:r>
          </a:p>
        </p:txBody>
      </p:sp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11851"/>
          <a:stretch>
            <a:fillRect/>
          </a:stretch>
        </p:blipFill>
        <p:spPr bwMode="auto">
          <a:xfrm>
            <a:off x="714348" y="1428736"/>
            <a:ext cx="5715040" cy="1576563"/>
          </a:xfrm>
          <a:prstGeom prst="rect">
            <a:avLst/>
          </a:prstGeom>
          <a:noFill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4348" y="3429000"/>
            <a:ext cx="7858180" cy="307000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74" name="Picture 2" descr="C:\Documents and Settings\Admin\Рабочий стол\images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6715140" y="428604"/>
            <a:ext cx="2228850" cy="20478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         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«Вороны» </a:t>
            </a:r>
          </a:p>
        </p:txBody>
      </p:sp>
      <p:pic>
        <p:nvPicPr>
          <p:cNvPr id="5" name="Рисунок 1" descr="D:\Документы\ИЗО\ненецкие узоры\Орнаменты\пр.bmp"/>
          <p:cNvPicPr>
            <a:picLocks noChangeAspect="1" noChangeArrowheads="1"/>
          </p:cNvPicPr>
          <p:nvPr/>
        </p:nvPicPr>
        <p:blipFill>
          <a:blip r:embed="rId3"/>
          <a:srcRect t="63536" r="3558" b="21762"/>
          <a:stretch>
            <a:fillRect/>
          </a:stretch>
        </p:blipFill>
        <p:spPr bwMode="auto">
          <a:xfrm>
            <a:off x="2857489" y="1643050"/>
            <a:ext cx="5500726" cy="1384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193" name="Picture 1"/>
          <p:cNvPicPr>
            <a:picLocks noGrp="1" noChangeAspect="1" noChangeArrowheads="1"/>
          </p:cNvPicPr>
          <p:nvPr>
            <p:ph idx="1"/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857224" y="3357562"/>
            <a:ext cx="6929486" cy="32829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46" name="Picture 2" descr="C:\Documents and Settings\Admin\Рабочий стол\kak_narisovat_voronu_karandashom_poetapno8.jpg"/>
          <p:cNvPicPr>
            <a:picLocks noChangeAspect="1" noChangeArrowheads="1"/>
          </p:cNvPicPr>
          <p:nvPr/>
        </p:nvPicPr>
        <p:blipFill>
          <a:blip r:embed="rId5"/>
          <a:srcRect l="9615" t="11000" r="13077" b="12500"/>
          <a:stretch>
            <a:fillRect/>
          </a:stretch>
        </p:blipFill>
        <p:spPr bwMode="auto">
          <a:xfrm>
            <a:off x="357158" y="642918"/>
            <a:ext cx="2263604" cy="172304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0"/>
            <a:ext cx="8229600" cy="1143000"/>
          </a:xfrm>
        </p:spPr>
        <p:txBody>
          <a:bodyPr/>
          <a:lstStyle/>
          <a:p>
            <a:r>
              <a:rPr lang="ru-RU" dirty="0"/>
              <a:t>           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«Локоть лисицы»</a:t>
            </a:r>
          </a:p>
        </p:txBody>
      </p:sp>
      <p:pic>
        <p:nvPicPr>
          <p:cNvPr id="4098" name="Picture 2" descr="C:\Documents and Settings\Admin\Рабочий стол\373.gif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b="11764"/>
          <a:stretch>
            <a:fillRect/>
          </a:stretch>
        </p:blipFill>
        <p:spPr bwMode="auto">
          <a:xfrm>
            <a:off x="214282" y="500042"/>
            <a:ext cx="2647950" cy="1714512"/>
          </a:xfrm>
          <a:prstGeom prst="rect">
            <a:avLst/>
          </a:prstGeom>
          <a:noFill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 l="2779"/>
          <a:stretch>
            <a:fillRect/>
          </a:stretch>
        </p:blipFill>
        <p:spPr bwMode="auto">
          <a:xfrm rot="10800000">
            <a:off x="3143240" y="1214422"/>
            <a:ext cx="5643603" cy="1965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85720" y="3429000"/>
          <a:ext cx="8490846" cy="3011805"/>
        </p:xfrm>
        <a:graphic>
          <a:graphicData uri="http://schemas.openxmlformats.org/drawingml/2006/table">
            <a:tbl>
              <a:tblPr/>
              <a:tblGrid>
                <a:gridCol w="326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4702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0611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285809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67333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sp>
        <p:nvSpPr>
          <p:cNvPr id="11" name="TextBox 10"/>
          <p:cNvSpPr txBox="1"/>
          <p:nvPr/>
        </p:nvSpPr>
        <p:spPr>
          <a:xfrm>
            <a:off x="1071538" y="59293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3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/>
          <a:lstStyle/>
          <a:p>
            <a:r>
              <a:rPr lang="ru-RU" dirty="0"/>
              <a:t>           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«Локоть лисицы»</a:t>
            </a:r>
          </a:p>
        </p:txBody>
      </p:sp>
      <p:pic>
        <p:nvPicPr>
          <p:cNvPr id="4098" name="Picture 2" descr="C:\Documents and Settings\Admin\Рабочий стол\373.gif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b="11764"/>
          <a:stretch>
            <a:fillRect/>
          </a:stretch>
        </p:blipFill>
        <p:spPr bwMode="auto">
          <a:xfrm>
            <a:off x="214282" y="500042"/>
            <a:ext cx="2647950" cy="1714512"/>
          </a:xfrm>
          <a:prstGeom prst="rect">
            <a:avLst/>
          </a:prstGeom>
          <a:noFill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/>
          <a:srcRect l="2779"/>
          <a:stretch>
            <a:fillRect/>
          </a:stretch>
        </p:blipFill>
        <p:spPr bwMode="auto">
          <a:xfrm rot="10800000">
            <a:off x="3143240" y="1214422"/>
            <a:ext cx="5643603" cy="19651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91240976"/>
              </p:ext>
            </p:extLst>
          </p:nvPr>
        </p:nvGraphicFramePr>
        <p:xfrm>
          <a:off x="255139" y="3491733"/>
          <a:ext cx="8490846" cy="3070949"/>
        </p:xfrm>
        <a:graphic>
          <a:graphicData uri="http://schemas.openxmlformats.org/drawingml/2006/table">
            <a:tbl>
              <a:tblPr/>
              <a:tblGrid>
                <a:gridCol w="32657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4702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06114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326571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350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7791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3464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cxnSp>
        <p:nvCxnSpPr>
          <p:cNvPr id="7" name="Прямая соединительная линия 6"/>
          <p:cNvCxnSpPr/>
          <p:nvPr/>
        </p:nvCxnSpPr>
        <p:spPr>
          <a:xfrm rot="16200000" flipH="1">
            <a:off x="571472" y="585789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1071538" y="5929330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ru-RU" dirty="0"/>
          </a:p>
        </p:txBody>
      </p:sp>
      <p:cxnSp>
        <p:nvCxnSpPr>
          <p:cNvPr id="14" name="Прямая соединительная линия 13"/>
          <p:cNvCxnSpPr/>
          <p:nvPr/>
        </p:nvCxnSpPr>
        <p:spPr>
          <a:xfrm rot="5400000" flipH="1" flipV="1">
            <a:off x="928662" y="585789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 rot="16200000" flipH="1">
            <a:off x="928662" y="550070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 flipV="1">
            <a:off x="928662" y="5214950"/>
            <a:ext cx="357190" cy="295276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16200000" flipH="1">
            <a:off x="1285852" y="5214950"/>
            <a:ext cx="285752" cy="2857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rot="5400000" flipH="1" flipV="1">
            <a:off x="1571604" y="514351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Прямая соединительная линия 26"/>
          <p:cNvCxnSpPr/>
          <p:nvPr/>
        </p:nvCxnSpPr>
        <p:spPr>
          <a:xfrm rot="16200000" flipH="1">
            <a:off x="928662" y="4143380"/>
            <a:ext cx="1000132" cy="10001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единительная линия 30"/>
          <p:cNvCxnSpPr/>
          <p:nvPr/>
        </p:nvCxnSpPr>
        <p:spPr>
          <a:xfrm rot="5400000" flipH="1" flipV="1">
            <a:off x="928662" y="378619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единительная линия 31"/>
          <p:cNvCxnSpPr/>
          <p:nvPr/>
        </p:nvCxnSpPr>
        <p:spPr>
          <a:xfrm rot="16200000" flipH="1">
            <a:off x="1250133" y="3821909"/>
            <a:ext cx="357190" cy="2857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Прямая соединительная линия 33"/>
          <p:cNvCxnSpPr/>
          <p:nvPr/>
        </p:nvCxnSpPr>
        <p:spPr>
          <a:xfrm rot="5400000" flipH="1" flipV="1">
            <a:off x="1571604" y="378619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7" name="Прямая соединительная линия 36"/>
          <p:cNvCxnSpPr/>
          <p:nvPr/>
        </p:nvCxnSpPr>
        <p:spPr>
          <a:xfrm rot="16200000" flipH="1">
            <a:off x="1928794" y="378619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5400000" flipH="1" flipV="1">
            <a:off x="1893075" y="4107661"/>
            <a:ext cx="428628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Прямая соединительная линия 52"/>
          <p:cNvCxnSpPr/>
          <p:nvPr/>
        </p:nvCxnSpPr>
        <p:spPr>
          <a:xfrm rot="16200000" flipH="1">
            <a:off x="1928794" y="450057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5400000" flipH="1" flipV="1">
            <a:off x="2214546" y="450057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16200000" flipH="1">
            <a:off x="2571736" y="450057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5400000" flipH="1" flipV="1">
            <a:off x="1893075" y="4822041"/>
            <a:ext cx="1071570" cy="10001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 rot="16200000" flipH="1">
            <a:off x="1893075" y="5893611"/>
            <a:ext cx="357190" cy="2857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 rot="5400000" flipH="1" flipV="1">
            <a:off x="2214546" y="585789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6200000" flipH="1">
            <a:off x="2571736" y="585789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 flipH="1" flipV="1">
            <a:off x="2928926" y="585789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16200000" flipH="1">
            <a:off x="2857488" y="550070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5400000" flipH="1" flipV="1">
            <a:off x="2928926" y="5214950"/>
            <a:ext cx="285752" cy="2857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единительная линия 46"/>
          <p:cNvCxnSpPr/>
          <p:nvPr/>
        </p:nvCxnSpPr>
        <p:spPr>
          <a:xfrm rot="16200000" flipH="1">
            <a:off x="3214678" y="521495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единительная линия 47"/>
          <p:cNvCxnSpPr/>
          <p:nvPr/>
        </p:nvCxnSpPr>
        <p:spPr>
          <a:xfrm rot="5400000" flipH="1" flipV="1">
            <a:off x="3571868" y="514351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Прямая соединительная линия 49"/>
          <p:cNvCxnSpPr/>
          <p:nvPr/>
        </p:nvCxnSpPr>
        <p:spPr>
          <a:xfrm rot="16200000" flipH="1">
            <a:off x="2893207" y="4179099"/>
            <a:ext cx="1000132" cy="9286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Прямая соединительная линия 53"/>
          <p:cNvCxnSpPr/>
          <p:nvPr/>
        </p:nvCxnSpPr>
        <p:spPr>
          <a:xfrm rot="5400000" flipH="1" flipV="1">
            <a:off x="2893207" y="3821909"/>
            <a:ext cx="357190" cy="2857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Прямая соединительная линия 57"/>
          <p:cNvCxnSpPr/>
          <p:nvPr/>
        </p:nvCxnSpPr>
        <p:spPr>
          <a:xfrm rot="16200000" flipH="1">
            <a:off x="3214678" y="378619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0" name="Прямая соединительная линия 59"/>
          <p:cNvCxnSpPr/>
          <p:nvPr/>
        </p:nvCxnSpPr>
        <p:spPr>
          <a:xfrm rot="5400000" flipH="1" flipV="1">
            <a:off x="3536149" y="3821909"/>
            <a:ext cx="357190" cy="2857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16200000" flipH="1">
            <a:off x="3857620" y="378619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3" name="Прямая соединительная линия 62"/>
          <p:cNvCxnSpPr/>
          <p:nvPr/>
        </p:nvCxnSpPr>
        <p:spPr>
          <a:xfrm rot="5400000" flipH="1" flipV="1">
            <a:off x="3821901" y="4179099"/>
            <a:ext cx="357190" cy="2857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6" name="Прямая соединительная линия 65"/>
          <p:cNvCxnSpPr/>
          <p:nvPr/>
        </p:nvCxnSpPr>
        <p:spPr>
          <a:xfrm rot="16200000" flipH="1">
            <a:off x="3893339" y="4536289"/>
            <a:ext cx="357190" cy="2857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5400000" flipH="1" flipV="1">
            <a:off x="4214810" y="450057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16200000" flipH="1">
            <a:off x="4536281" y="4536289"/>
            <a:ext cx="357190" cy="2857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5400000" flipH="1" flipV="1">
            <a:off x="3821901" y="4893479"/>
            <a:ext cx="1071570" cy="10001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16200000" flipH="1">
            <a:off x="3009888" y="5653102"/>
            <a:ext cx="204790" cy="2047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rot="16200000" flipH="1">
            <a:off x="3821901" y="5893611"/>
            <a:ext cx="428628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5400000" flipH="1" flipV="1">
            <a:off x="4214810" y="585789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16200000" flipH="1">
            <a:off x="4500562" y="585789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rot="5400000" flipH="1" flipV="1">
            <a:off x="4857752" y="585789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rot="16200000" flipH="1">
            <a:off x="4822033" y="5536421"/>
            <a:ext cx="428628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rot="5400000" flipH="1" flipV="1">
            <a:off x="4857752" y="514351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rot="16200000" flipH="1">
            <a:off x="5143504" y="5143512"/>
            <a:ext cx="428628" cy="428628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8" name="Прямая соединительная линия 97"/>
          <p:cNvCxnSpPr/>
          <p:nvPr/>
        </p:nvCxnSpPr>
        <p:spPr>
          <a:xfrm rot="5400000" flipH="1" flipV="1">
            <a:off x="5500694" y="521495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0" name="Прямая соединительная линия 99"/>
          <p:cNvCxnSpPr/>
          <p:nvPr/>
        </p:nvCxnSpPr>
        <p:spPr>
          <a:xfrm rot="16200000" flipH="1">
            <a:off x="4822033" y="4179099"/>
            <a:ext cx="1071570" cy="100013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Прямая соединительная линия 102"/>
          <p:cNvCxnSpPr/>
          <p:nvPr/>
        </p:nvCxnSpPr>
        <p:spPr>
          <a:xfrm rot="5400000" flipH="1" flipV="1">
            <a:off x="4822033" y="3821909"/>
            <a:ext cx="357190" cy="2857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Прямая соединительная линия 104"/>
          <p:cNvCxnSpPr/>
          <p:nvPr/>
        </p:nvCxnSpPr>
        <p:spPr>
          <a:xfrm rot="16200000" flipH="1">
            <a:off x="5214942" y="378619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6" name="Прямая соединительная линия 105"/>
          <p:cNvCxnSpPr/>
          <p:nvPr/>
        </p:nvCxnSpPr>
        <p:spPr>
          <a:xfrm rot="5400000" flipH="1" flipV="1">
            <a:off x="5500694" y="378619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8" name="Прямая соединительная линия 107"/>
          <p:cNvCxnSpPr/>
          <p:nvPr/>
        </p:nvCxnSpPr>
        <p:spPr>
          <a:xfrm rot="16200000" flipH="1">
            <a:off x="5857884" y="378619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Прямая соединительная линия 108"/>
          <p:cNvCxnSpPr/>
          <p:nvPr/>
        </p:nvCxnSpPr>
        <p:spPr>
          <a:xfrm rot="5400000" flipH="1" flipV="1">
            <a:off x="5822165" y="4107661"/>
            <a:ext cx="428628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Прямая соединительная линия 110"/>
          <p:cNvCxnSpPr/>
          <p:nvPr/>
        </p:nvCxnSpPr>
        <p:spPr>
          <a:xfrm rot="16200000" flipH="1">
            <a:off x="5857884" y="450057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2" name="Прямая соединительная линия 111"/>
          <p:cNvCxnSpPr/>
          <p:nvPr/>
        </p:nvCxnSpPr>
        <p:spPr>
          <a:xfrm rot="5400000" flipH="1" flipV="1">
            <a:off x="6107917" y="4464851"/>
            <a:ext cx="428628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Прямая соединительная линия 113"/>
          <p:cNvCxnSpPr/>
          <p:nvPr/>
        </p:nvCxnSpPr>
        <p:spPr>
          <a:xfrm rot="16200000" flipH="1">
            <a:off x="6500826" y="4500570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Прямая соединительная линия 114"/>
          <p:cNvCxnSpPr/>
          <p:nvPr/>
        </p:nvCxnSpPr>
        <p:spPr>
          <a:xfrm rot="5400000" flipH="1" flipV="1">
            <a:off x="5786446" y="4929198"/>
            <a:ext cx="1071570" cy="92869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Прямая соединительная линия 116"/>
          <p:cNvCxnSpPr/>
          <p:nvPr/>
        </p:nvCxnSpPr>
        <p:spPr>
          <a:xfrm rot="16200000" flipH="1">
            <a:off x="5893603" y="5965049"/>
            <a:ext cx="285752" cy="214314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8" name="Прямая соединительная линия 117"/>
          <p:cNvCxnSpPr/>
          <p:nvPr/>
        </p:nvCxnSpPr>
        <p:spPr>
          <a:xfrm rot="5400000" flipH="1" flipV="1">
            <a:off x="6143636" y="5857892"/>
            <a:ext cx="357190" cy="357190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Прямая соединительная линия 120"/>
          <p:cNvCxnSpPr/>
          <p:nvPr/>
        </p:nvCxnSpPr>
        <p:spPr>
          <a:xfrm rot="16200000" flipH="1">
            <a:off x="6500826" y="5929330"/>
            <a:ext cx="285752" cy="285752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>
                      <p:stCondLst>
                        <p:cond delay="indefinite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>
                      <p:stCondLst>
                        <p:cond delay="indefinite"/>
                      </p:stCondLst>
                      <p:childTnLst>
                        <p:par>
                          <p:cTn id="192" fill="hold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5" fill="hold">
                      <p:stCondLst>
                        <p:cond delay="indefinite"/>
                      </p:stCondLst>
                      <p:childTnLst>
                        <p:par>
                          <p:cTn id="196" fill="hold">
                            <p:stCondLst>
                              <p:cond delay="0"/>
                            </p:stCondLst>
                            <p:childTnLst>
                              <p:par>
                                <p:cTn id="1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9" fill="hold">
                      <p:stCondLst>
                        <p:cond delay="indefinite"/>
                      </p:stCondLst>
                      <p:childTnLst>
                        <p:par>
                          <p:cTn id="200" fill="hold">
                            <p:stCondLst>
                              <p:cond delay="0"/>
                            </p:stCondLst>
                            <p:childTnLst>
                              <p:par>
                                <p:cTn id="2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3" fill="hold">
                      <p:stCondLst>
                        <p:cond delay="indefinite"/>
                      </p:stCondLst>
                      <p:childTnLst>
                        <p:par>
                          <p:cTn id="204" fill="hold">
                            <p:stCondLst>
                              <p:cond delay="0"/>
                            </p:stCondLst>
                            <p:childTnLst>
                              <p:par>
                                <p:cTn id="2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7" fill="hold">
                      <p:stCondLst>
                        <p:cond delay="indefinite"/>
                      </p:stCondLst>
                      <p:childTnLst>
                        <p:par>
                          <p:cTn id="208" fill="hold">
                            <p:stCondLst>
                              <p:cond delay="0"/>
                            </p:stCondLst>
                            <p:childTnLst>
                              <p:par>
                                <p:cTn id="2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1" fill="hold">
                      <p:stCondLst>
                        <p:cond delay="indefinite"/>
                      </p:stCondLst>
                      <p:childTnLst>
                        <p:par>
                          <p:cTn id="212" fill="hold">
                            <p:stCondLst>
                              <p:cond delay="0"/>
                            </p:stCondLst>
                            <p:childTnLst>
                              <p:par>
                                <p:cTn id="2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5" fill="hold">
                      <p:stCondLst>
                        <p:cond delay="indefinite"/>
                      </p:stCondLst>
                      <p:childTnLst>
                        <p:par>
                          <p:cTn id="216" fill="hold">
                            <p:stCondLst>
                              <p:cond delay="0"/>
                            </p:stCondLst>
                            <p:childTnLst>
                              <p:par>
                                <p:cTn id="2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9" fill="hold">
                      <p:stCondLst>
                        <p:cond delay="indefinite"/>
                      </p:stCondLst>
                      <p:childTnLst>
                        <p:par>
                          <p:cTn id="220" fill="hold">
                            <p:stCondLst>
                              <p:cond delay="0"/>
                            </p:stCondLst>
                            <p:childTnLst>
                              <p:par>
                                <p:cTn id="2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3" fill="hold">
                      <p:stCondLst>
                        <p:cond delay="indefinite"/>
                      </p:stCondLst>
                      <p:childTnLst>
                        <p:par>
                          <p:cTn id="224" fill="hold">
                            <p:stCondLst>
                              <p:cond delay="0"/>
                            </p:stCondLst>
                            <p:childTnLst>
                              <p:par>
                                <p:cTn id="2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4" name="Text Box 12"/>
          <p:cNvSpPr txBox="1">
            <a:spLocks noChangeArrowheads="1"/>
          </p:cNvSpPr>
          <p:nvPr/>
        </p:nvSpPr>
        <p:spPr bwMode="auto">
          <a:xfrm>
            <a:off x="500034" y="357166"/>
            <a:ext cx="7380287" cy="101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ru-RU" sz="2200" dirty="0">
                <a:effectLst>
                  <a:outerShdw blurRad="38100" dist="38100" dir="2700000" algn="tl">
                    <a:srgbClr val="C0C0C0"/>
                  </a:outerShdw>
                </a:effectLst>
                <a:latin typeface="Times New Roman" pitchFamily="18" charset="0"/>
                <a:cs typeface="Times New Roman" pitchFamily="18" charset="0"/>
              </a:rPr>
              <a:t>Цели и задачи:</a:t>
            </a:r>
          </a:p>
          <a:p>
            <a:pPr algn="ctr">
              <a:spcBef>
                <a:spcPct val="50000"/>
              </a:spcBef>
              <a:defRPr/>
            </a:pPr>
            <a:endParaRPr lang="ru-RU" sz="2400" dirty="0">
              <a:effectLst>
                <a:outerShdw blurRad="38100" dist="38100" dir="2700000" algn="tl">
                  <a:srgbClr val="C0C0C0"/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381000" y="1524000"/>
            <a:ext cx="5181600" cy="3124200"/>
          </a:xfrm>
          <a:prstGeom prst="rect">
            <a:avLst/>
          </a:prstGeom>
        </p:spPr>
        <p:txBody>
          <a:bodyPr>
            <a:noAutofit/>
          </a:bodyPr>
          <a:lstStyle/>
          <a:p>
            <a:pPr algn="ctr">
              <a:buNone/>
            </a:pPr>
            <a:endParaRPr kumimoji="0" lang="ru-RU" sz="3600" b="0" i="0" u="none" strike="noStrike" kern="0" cap="none" spc="0" normalizeH="0" baseline="0" noProof="0" dirty="0">
              <a:ln>
                <a:noFill/>
              </a:ln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57200" y="1676400"/>
            <a:ext cx="830580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latin typeface="Times New Roman" pitchFamily="18" charset="0"/>
                <a:cs typeface="Times New Roman" pitchFamily="18" charset="0"/>
              </a:rPr>
              <a:t>Цель: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 сформировать навыки и умения последовательности рисования ненецкого орнамента.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br>
              <a:rPr lang="ru-RU" dirty="0">
                <a:latin typeface="Times New Roman" pitchFamily="18" charset="0"/>
                <a:cs typeface="Times New Roman" pitchFamily="18" charset="0"/>
              </a:rPr>
            </a:b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57200" y="2590800"/>
            <a:ext cx="7696200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None/>
            </a:pPr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Задачи: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Образовательные: сформировать первичные представления об орнаменте, способствовать созданию несложных геометрических  орнаментов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Развивающие: развивать и формировать у обучающихся умение определять виды и названия, закреплять умение   рисовать ненецкий орнамент.</a:t>
            </a:r>
          </a:p>
          <a:p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Воспитательные:   воспитание эмоциональной отзывчивости и уважительного отношения к культуре ненецкого народа   формирование гражданской позиции .</a:t>
            </a:r>
          </a:p>
          <a:p>
            <a:pPr>
              <a:buNone/>
            </a:pPr>
            <a:r>
              <a:rPr lang="ru-RU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</p:spTree>
  </p:cSld>
  <p:clrMapOvr>
    <a:masterClrMapping/>
  </p:clrMapOvr>
  <p:transition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85720" y="571500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«Рога оленя»</a:t>
            </a: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285720" y="2786058"/>
          <a:ext cx="8280000" cy="2880000"/>
        </p:xfrm>
        <a:graphic>
          <a:graphicData uri="http://schemas.openxmlformats.org/drawingml/2006/table">
            <a:tbl>
              <a:tblPr/>
              <a:tblGrid>
                <a:gridCol w="360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60000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</a:tblGrid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6000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cxnSp>
        <p:nvCxnSpPr>
          <p:cNvPr id="9" name="Прямая соединительная линия 8"/>
          <p:cNvCxnSpPr/>
          <p:nvPr/>
        </p:nvCxnSpPr>
        <p:spPr>
          <a:xfrm rot="5400000">
            <a:off x="964381" y="4964917"/>
            <a:ext cx="428628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3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6200000">
            <a:off x="2403431" y="-1117603"/>
            <a:ext cx="1587497" cy="52514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69" name="Прямая соединительная линия 68"/>
          <p:cNvCxnSpPr/>
          <p:nvPr/>
        </p:nvCxnSpPr>
        <p:spPr>
          <a:xfrm rot="16200000" flipH="1">
            <a:off x="1357290" y="492919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Прямая соединительная линия 69"/>
          <p:cNvCxnSpPr/>
          <p:nvPr/>
        </p:nvCxnSpPr>
        <p:spPr>
          <a:xfrm rot="5400000">
            <a:off x="1678761" y="4964917"/>
            <a:ext cx="428628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Прямая соединительная линия 71"/>
          <p:cNvCxnSpPr/>
          <p:nvPr/>
        </p:nvCxnSpPr>
        <p:spPr>
          <a:xfrm rot="16200000" flipH="1">
            <a:off x="642910" y="3500438"/>
            <a:ext cx="1428760" cy="14287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6" name="Прямая соединительная линия 75"/>
          <p:cNvCxnSpPr/>
          <p:nvPr/>
        </p:nvCxnSpPr>
        <p:spPr>
          <a:xfrm rot="5400000">
            <a:off x="607191" y="3178967"/>
            <a:ext cx="428628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Прямая соединительная линия 76"/>
          <p:cNvCxnSpPr/>
          <p:nvPr/>
        </p:nvCxnSpPr>
        <p:spPr>
          <a:xfrm rot="16200000" flipH="1">
            <a:off x="1000100" y="314324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0" name="Прямая соединительная линия 79"/>
          <p:cNvCxnSpPr/>
          <p:nvPr/>
        </p:nvCxnSpPr>
        <p:spPr>
          <a:xfrm rot="5400000">
            <a:off x="1321571" y="3178967"/>
            <a:ext cx="428628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1" name="Прямая соединительная линия 80"/>
          <p:cNvCxnSpPr/>
          <p:nvPr/>
        </p:nvCxnSpPr>
        <p:spPr>
          <a:xfrm rot="16200000" flipH="1">
            <a:off x="1714480" y="314324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Прямая соединительная линия 81"/>
          <p:cNvCxnSpPr/>
          <p:nvPr/>
        </p:nvCxnSpPr>
        <p:spPr>
          <a:xfrm rot="5400000">
            <a:off x="1714480" y="350043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5" name="Прямая соединительная линия 84"/>
          <p:cNvCxnSpPr/>
          <p:nvPr/>
        </p:nvCxnSpPr>
        <p:spPr>
          <a:xfrm rot="16200000" flipH="1">
            <a:off x="1714480" y="3857628"/>
            <a:ext cx="714380" cy="7143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8" name="Прямая соединительная линия 87"/>
          <p:cNvCxnSpPr/>
          <p:nvPr/>
        </p:nvCxnSpPr>
        <p:spPr>
          <a:xfrm rot="5400000">
            <a:off x="2393141" y="3893347"/>
            <a:ext cx="785818" cy="7143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Прямая соединительная линия 92"/>
          <p:cNvCxnSpPr/>
          <p:nvPr/>
        </p:nvCxnSpPr>
        <p:spPr>
          <a:xfrm rot="16200000" flipH="1">
            <a:off x="2786050" y="350043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4" name="Прямая соединительная линия 93"/>
          <p:cNvCxnSpPr/>
          <p:nvPr/>
        </p:nvCxnSpPr>
        <p:spPr>
          <a:xfrm rot="5400000">
            <a:off x="2750331" y="3178967"/>
            <a:ext cx="428628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единительная линия 17"/>
          <p:cNvCxnSpPr/>
          <p:nvPr/>
        </p:nvCxnSpPr>
        <p:spPr>
          <a:xfrm rot="16200000" flipH="1">
            <a:off x="3143240" y="314324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единительная линия 20"/>
          <p:cNvCxnSpPr/>
          <p:nvPr/>
        </p:nvCxnSpPr>
        <p:spPr>
          <a:xfrm rot="5400000">
            <a:off x="3571868" y="314324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единительная линия 24"/>
          <p:cNvCxnSpPr/>
          <p:nvPr/>
        </p:nvCxnSpPr>
        <p:spPr>
          <a:xfrm rot="16200000" flipH="1">
            <a:off x="3929058" y="314324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 rot="10800000" flipV="1">
            <a:off x="2786050" y="3500438"/>
            <a:ext cx="1500198" cy="14287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Прямая соединительная линия 28"/>
          <p:cNvCxnSpPr/>
          <p:nvPr/>
        </p:nvCxnSpPr>
        <p:spPr>
          <a:xfrm rot="16200000" flipH="1">
            <a:off x="2786050" y="492919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единительная линия 29"/>
          <p:cNvCxnSpPr/>
          <p:nvPr/>
        </p:nvCxnSpPr>
        <p:spPr>
          <a:xfrm rot="5400000">
            <a:off x="3143240" y="4929198"/>
            <a:ext cx="428628" cy="4286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Прямая соединительная линия 32"/>
          <p:cNvCxnSpPr/>
          <p:nvPr/>
        </p:nvCxnSpPr>
        <p:spPr>
          <a:xfrm rot="16200000" flipH="1">
            <a:off x="3500430" y="492919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единительная линия 34"/>
          <p:cNvCxnSpPr/>
          <p:nvPr/>
        </p:nvCxnSpPr>
        <p:spPr>
          <a:xfrm rot="5400000">
            <a:off x="3857620" y="4929198"/>
            <a:ext cx="428628" cy="4286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единительная линия 35"/>
          <p:cNvCxnSpPr/>
          <p:nvPr/>
        </p:nvCxnSpPr>
        <p:spPr>
          <a:xfrm rot="16200000" flipH="1">
            <a:off x="3857620" y="4572008"/>
            <a:ext cx="419104" cy="419104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Прямая соединительная линия 37"/>
          <p:cNvCxnSpPr/>
          <p:nvPr/>
        </p:nvCxnSpPr>
        <p:spPr>
          <a:xfrm rot="5400000">
            <a:off x="3857620" y="3857628"/>
            <a:ext cx="714380" cy="7143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Прямая соединительная линия 39"/>
          <p:cNvCxnSpPr/>
          <p:nvPr/>
        </p:nvCxnSpPr>
        <p:spPr>
          <a:xfrm rot="16200000" flipH="1">
            <a:off x="4643438" y="3857628"/>
            <a:ext cx="714380" cy="7143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Прямая соединительная линия 40"/>
          <p:cNvCxnSpPr/>
          <p:nvPr/>
        </p:nvCxnSpPr>
        <p:spPr>
          <a:xfrm rot="10800000" flipV="1">
            <a:off x="4929190" y="4572008"/>
            <a:ext cx="428628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Прямая соединительная линия 42"/>
          <p:cNvCxnSpPr/>
          <p:nvPr/>
        </p:nvCxnSpPr>
        <p:spPr>
          <a:xfrm rot="16200000" flipH="1">
            <a:off x="4929190" y="4929198"/>
            <a:ext cx="428628" cy="42862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единительная линия 44"/>
          <p:cNvCxnSpPr/>
          <p:nvPr/>
        </p:nvCxnSpPr>
        <p:spPr>
          <a:xfrm rot="5400000">
            <a:off x="5357818" y="492919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единительная линия 48"/>
          <p:cNvCxnSpPr/>
          <p:nvPr/>
        </p:nvCxnSpPr>
        <p:spPr>
          <a:xfrm rot="16200000" flipH="1">
            <a:off x="5679289" y="4964917"/>
            <a:ext cx="428628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Прямая соединительная линия 51"/>
          <p:cNvCxnSpPr/>
          <p:nvPr/>
        </p:nvCxnSpPr>
        <p:spPr>
          <a:xfrm rot="5400000">
            <a:off x="6072198" y="492919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Прямая соединительная линия 55"/>
          <p:cNvCxnSpPr/>
          <p:nvPr/>
        </p:nvCxnSpPr>
        <p:spPr>
          <a:xfrm rot="16200000" flipH="1">
            <a:off x="4929190" y="3500438"/>
            <a:ext cx="1500198" cy="150019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Прямая соединительная линия 56"/>
          <p:cNvCxnSpPr/>
          <p:nvPr/>
        </p:nvCxnSpPr>
        <p:spPr>
          <a:xfrm rot="5400000">
            <a:off x="5000628" y="314324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Прямая соединительная линия 58"/>
          <p:cNvCxnSpPr/>
          <p:nvPr/>
        </p:nvCxnSpPr>
        <p:spPr>
          <a:xfrm rot="16200000" flipH="1">
            <a:off x="5357818" y="314324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Прямая соединительная линия 61"/>
          <p:cNvCxnSpPr/>
          <p:nvPr/>
        </p:nvCxnSpPr>
        <p:spPr>
          <a:xfrm rot="5400000">
            <a:off x="5715008" y="314324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Прямая соединительная линия 66"/>
          <p:cNvCxnSpPr/>
          <p:nvPr/>
        </p:nvCxnSpPr>
        <p:spPr>
          <a:xfrm rot="16200000" flipH="1">
            <a:off x="6072198" y="314324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Прямая соединительная линия 67"/>
          <p:cNvCxnSpPr/>
          <p:nvPr/>
        </p:nvCxnSpPr>
        <p:spPr>
          <a:xfrm rot="5400000">
            <a:off x="6072198" y="350043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Прямая соединительная линия 70"/>
          <p:cNvCxnSpPr/>
          <p:nvPr/>
        </p:nvCxnSpPr>
        <p:spPr>
          <a:xfrm rot="16200000" flipH="1">
            <a:off x="6072198" y="3857628"/>
            <a:ext cx="714380" cy="7143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Прямая соединительная линия 74"/>
          <p:cNvCxnSpPr/>
          <p:nvPr/>
        </p:nvCxnSpPr>
        <p:spPr>
          <a:xfrm rot="5400000">
            <a:off x="6786578" y="3857628"/>
            <a:ext cx="714380" cy="71438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9" name="Прямая соединительная линия 78"/>
          <p:cNvCxnSpPr/>
          <p:nvPr/>
        </p:nvCxnSpPr>
        <p:spPr>
          <a:xfrm rot="16200000" flipH="1">
            <a:off x="7143768" y="350043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Прямая соединительная линия 82"/>
          <p:cNvCxnSpPr/>
          <p:nvPr/>
        </p:nvCxnSpPr>
        <p:spPr>
          <a:xfrm rot="5400000">
            <a:off x="7143768" y="314324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Прямая соединительная линия 83"/>
          <p:cNvCxnSpPr/>
          <p:nvPr/>
        </p:nvCxnSpPr>
        <p:spPr>
          <a:xfrm rot="16200000" flipH="1">
            <a:off x="7500958" y="314324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Прямая соединительная линия 85"/>
          <p:cNvCxnSpPr/>
          <p:nvPr/>
        </p:nvCxnSpPr>
        <p:spPr>
          <a:xfrm rot="5400000">
            <a:off x="7858148" y="314324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Прямая соединительная линия 88"/>
          <p:cNvCxnSpPr/>
          <p:nvPr/>
        </p:nvCxnSpPr>
        <p:spPr>
          <a:xfrm rot="16200000" flipH="1">
            <a:off x="8215338" y="314324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0" name="Прямая соединительная линия 89"/>
          <p:cNvCxnSpPr/>
          <p:nvPr/>
        </p:nvCxnSpPr>
        <p:spPr>
          <a:xfrm rot="5400000">
            <a:off x="7143768" y="3500438"/>
            <a:ext cx="1428760" cy="142876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2" name="Прямая соединительная линия 91"/>
          <p:cNvCxnSpPr/>
          <p:nvPr/>
        </p:nvCxnSpPr>
        <p:spPr>
          <a:xfrm rot="16200000" flipH="1">
            <a:off x="7143768" y="492919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Прямая соединительная линия 94"/>
          <p:cNvCxnSpPr/>
          <p:nvPr/>
        </p:nvCxnSpPr>
        <p:spPr>
          <a:xfrm rot="5400000">
            <a:off x="7500958" y="492919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6" name="Прямая соединительная линия 95"/>
          <p:cNvCxnSpPr/>
          <p:nvPr/>
        </p:nvCxnSpPr>
        <p:spPr>
          <a:xfrm rot="16200000" flipH="1">
            <a:off x="7858148" y="4929198"/>
            <a:ext cx="357190" cy="357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51" name="Picture 4" descr="C:\Documents and Settings\Admin\Рабочий стол\northanimals5.gif"/>
          <p:cNvPicPr>
            <a:picLocks noChangeAspect="1" noChangeArrowheads="1"/>
          </p:cNvPicPr>
          <p:nvPr/>
        </p:nvPicPr>
        <p:blipFill>
          <a:blip r:embed="rId4"/>
          <a:srcRect t="7250" r="47826" b="51074"/>
          <a:stretch>
            <a:fillRect/>
          </a:stretch>
        </p:blipFill>
        <p:spPr bwMode="auto">
          <a:xfrm>
            <a:off x="6286512" y="428604"/>
            <a:ext cx="1714512" cy="18236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>
                      <p:stCondLst>
                        <p:cond delay="indefinite"/>
                      </p:stCondLst>
                      <p:childTnLst>
                        <p:par>
                          <p:cTn id="112" fill="hold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>
                      <p:stCondLst>
                        <p:cond delay="indefinite"/>
                      </p:stCondLst>
                      <p:childTnLst>
                        <p:par>
                          <p:cTn id="124" fill="hold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>
                      <p:stCondLst>
                        <p:cond delay="indefinite"/>
                      </p:stCondLst>
                      <p:childTnLst>
                        <p:par>
                          <p:cTn id="132" fill="hold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>
                      <p:stCondLst>
                        <p:cond delay="indefinite"/>
                      </p:stCondLst>
                      <p:childTnLst>
                        <p:par>
                          <p:cTn id="136" fill="hold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>
                      <p:stCondLst>
                        <p:cond delay="indefinite"/>
                      </p:stCondLst>
                      <p:childTnLst>
                        <p:par>
                          <p:cTn id="140" fill="hold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>
                      <p:stCondLst>
                        <p:cond delay="indefinite"/>
                      </p:stCondLst>
                      <p:childTnLst>
                        <p:par>
                          <p:cTn id="144" fill="hold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>
                      <p:stCondLst>
                        <p:cond delay="indefinite"/>
                      </p:stCondLst>
                      <p:childTnLst>
                        <p:par>
                          <p:cTn id="148" fill="hold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>
                      <p:stCondLst>
                        <p:cond delay="indefinite"/>
                      </p:stCondLst>
                      <p:childTnLst>
                        <p:par>
                          <p:cTn id="152" fill="hold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>
                      <p:stCondLst>
                        <p:cond delay="indefinite"/>
                      </p:stCondLst>
                      <p:childTnLst>
                        <p:par>
                          <p:cTn id="156" fill="hold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>
                      <p:stCondLst>
                        <p:cond delay="indefinite"/>
                      </p:stCondLst>
                      <p:childTnLst>
                        <p:par>
                          <p:cTn id="164" fill="hold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>
                      <p:stCondLst>
                        <p:cond delay="indefinite"/>
                      </p:stCondLst>
                      <p:childTnLst>
                        <p:par>
                          <p:cTn id="172" fill="hold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>
                      <p:stCondLst>
                        <p:cond delay="indefinite"/>
                      </p:stCondLst>
                      <p:childTnLst>
                        <p:par>
                          <p:cTn id="176" fill="hold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>
                      <p:stCondLst>
                        <p:cond delay="indefinite"/>
                      </p:stCondLst>
                      <p:childTnLst>
                        <p:par>
                          <p:cTn id="180" fill="hold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>
                      <p:stCondLst>
                        <p:cond delay="indefinite"/>
                      </p:stCondLst>
                      <p:childTnLst>
                        <p:par>
                          <p:cTn id="184" fill="hold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14348" y="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«Берёзовая ветка»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2500298" y="1000108"/>
            <a:ext cx="6286512" cy="23669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7" name="Содержимое 6"/>
          <p:cNvGraphicFramePr>
            <a:graphicFrameLocks noGrp="1"/>
          </p:cNvGraphicFramePr>
          <p:nvPr>
            <p:ph idx="1"/>
          </p:nvPr>
        </p:nvGraphicFramePr>
        <p:xfrm>
          <a:off x="500037" y="3500438"/>
          <a:ext cx="8276528" cy="3154680"/>
        </p:xfrm>
        <a:graphic>
          <a:graphicData uri="http://schemas.openxmlformats.org/drawingml/2006/table">
            <a:tbl>
              <a:tblPr/>
              <a:tblGrid>
                <a:gridCol w="31832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09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10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11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12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13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14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15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16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17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18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19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20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21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22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23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24"/>
                    </a:ext>
                  </a:extLst>
                </a:gridCol>
                <a:gridCol w="318328">
                  <a:extLst>
                    <a:ext uri="{9D8B030D-6E8A-4147-A177-3AD203B41FA5}">
                      <a16:colId xmlns:a16="http://schemas.microsoft.com/office/drawing/2014/main" val="20025"/>
                    </a:ext>
                  </a:extLst>
                </a:gridCol>
              </a:tblGrid>
              <a:tr h="350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5052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2000" dirty="0">
                        <a:ln w="19050">
                          <a:solidFill>
                            <a:schemeClr val="tx1"/>
                          </a:solidFill>
                        </a:ln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pic>
        <p:nvPicPr>
          <p:cNvPr id="5122" name="Picture 2" descr="C:\Documents and Settings\Admin\Рабочий стол\images (2).jpg"/>
          <p:cNvPicPr>
            <a:picLocks noChangeAspect="1" noChangeArrowheads="1"/>
          </p:cNvPicPr>
          <p:nvPr/>
        </p:nvPicPr>
        <p:blipFill>
          <a:blip r:embed="rId4">
            <a:lum bright="10000"/>
          </a:blip>
          <a:srcRect/>
          <a:stretch>
            <a:fillRect/>
          </a:stretch>
        </p:blipFill>
        <p:spPr bwMode="auto">
          <a:xfrm>
            <a:off x="428596" y="642918"/>
            <a:ext cx="1847850" cy="24765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l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Угадай орнамент</a:t>
            </a:r>
          </a:p>
        </p:txBody>
      </p:sp>
      <p:pic>
        <p:nvPicPr>
          <p:cNvPr id="4" name="Picture 2" descr="C:\Documents and Settings\Admin\Рабочий стол\373.gif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b="11764"/>
          <a:stretch>
            <a:fillRect/>
          </a:stretch>
        </p:blipFill>
        <p:spPr bwMode="auto">
          <a:xfrm>
            <a:off x="1214414" y="1428736"/>
            <a:ext cx="2071702" cy="1341401"/>
          </a:xfrm>
          <a:prstGeom prst="rect">
            <a:avLst/>
          </a:prstGeom>
          <a:noFill/>
        </p:spPr>
      </p:pic>
      <p:pic>
        <p:nvPicPr>
          <p:cNvPr id="5" name="Picture 4" descr="C:\Documents and Settings\Admin\Рабочий стол\northanimals5.gif"/>
          <p:cNvPicPr>
            <a:picLocks noChangeAspect="1" noChangeArrowheads="1"/>
          </p:cNvPicPr>
          <p:nvPr/>
        </p:nvPicPr>
        <p:blipFill>
          <a:blip r:embed="rId4"/>
          <a:srcRect t="7250" b="29750"/>
          <a:stretch>
            <a:fillRect/>
          </a:stretch>
        </p:blipFill>
        <p:spPr bwMode="auto">
          <a:xfrm>
            <a:off x="5857884" y="1071546"/>
            <a:ext cx="2219315" cy="1861756"/>
          </a:xfrm>
          <a:prstGeom prst="rect">
            <a:avLst/>
          </a:prstGeom>
          <a:noFill/>
        </p:spPr>
      </p:pic>
      <p:pic>
        <p:nvPicPr>
          <p:cNvPr id="6" name="Picture 2" descr="C:\Documents and Settings\Admin\Рабочий стол\vatagin-011.jpg"/>
          <p:cNvPicPr>
            <a:picLocks noChangeAspect="1" noChangeArrowheads="1"/>
          </p:cNvPicPr>
          <p:nvPr/>
        </p:nvPicPr>
        <p:blipFill>
          <a:blip r:embed="rId5"/>
          <a:srcRect l="32143" r="16270" b="45747"/>
          <a:stretch>
            <a:fillRect/>
          </a:stretch>
        </p:blipFill>
        <p:spPr bwMode="auto">
          <a:xfrm>
            <a:off x="1142976" y="4786322"/>
            <a:ext cx="1134791" cy="1670168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5643570" y="3286124"/>
            <a:ext cx="2786082" cy="900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2928926" y="5214950"/>
            <a:ext cx="3571900" cy="906713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V="1">
            <a:off x="714348" y="3429000"/>
            <a:ext cx="3786214" cy="652796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3214678" y="535782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714348" y="3357562"/>
            <a:ext cx="3714776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214414" y="4000504"/>
            <a:ext cx="2375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 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857752" y="357187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428860" y="557214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57158" y="350043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pPr algn="l"/>
            <a:r>
              <a:rPr lang="ru-RU" sz="4000" dirty="0">
                <a:latin typeface="Times New Roman" pitchFamily="18" charset="0"/>
                <a:cs typeface="Times New Roman" pitchFamily="18" charset="0"/>
              </a:rPr>
              <a:t>    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Угадай орнамент</a:t>
            </a:r>
          </a:p>
        </p:txBody>
      </p:sp>
      <p:pic>
        <p:nvPicPr>
          <p:cNvPr id="4" name="Picture 2" descr="C:\Documents and Settings\Admin\Рабочий стол\373.gif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 b="11764"/>
          <a:stretch>
            <a:fillRect/>
          </a:stretch>
        </p:blipFill>
        <p:spPr bwMode="auto">
          <a:xfrm>
            <a:off x="1214414" y="1428736"/>
            <a:ext cx="2071702" cy="1341401"/>
          </a:xfrm>
          <a:prstGeom prst="rect">
            <a:avLst/>
          </a:prstGeom>
          <a:noFill/>
        </p:spPr>
      </p:pic>
      <p:pic>
        <p:nvPicPr>
          <p:cNvPr id="5" name="Picture 4" descr="C:\Documents and Settings\Admin\Рабочий стол\northanimals5.gif"/>
          <p:cNvPicPr>
            <a:picLocks noChangeAspect="1" noChangeArrowheads="1"/>
          </p:cNvPicPr>
          <p:nvPr/>
        </p:nvPicPr>
        <p:blipFill>
          <a:blip r:embed="rId4"/>
          <a:srcRect t="7250" b="29750"/>
          <a:stretch>
            <a:fillRect/>
          </a:stretch>
        </p:blipFill>
        <p:spPr bwMode="auto">
          <a:xfrm>
            <a:off x="5857884" y="1071546"/>
            <a:ext cx="2219315" cy="1861756"/>
          </a:xfrm>
          <a:prstGeom prst="rect">
            <a:avLst/>
          </a:prstGeom>
          <a:noFill/>
        </p:spPr>
      </p:pic>
      <p:pic>
        <p:nvPicPr>
          <p:cNvPr id="6" name="Picture 2" descr="C:\Documents and Settings\Admin\Рабочий стол\vatagin-011.jpg"/>
          <p:cNvPicPr>
            <a:picLocks noChangeAspect="1" noChangeArrowheads="1"/>
          </p:cNvPicPr>
          <p:nvPr/>
        </p:nvPicPr>
        <p:blipFill>
          <a:blip r:embed="rId5"/>
          <a:srcRect l="32143" r="16270" b="45747"/>
          <a:stretch>
            <a:fillRect/>
          </a:stretch>
        </p:blipFill>
        <p:spPr bwMode="auto">
          <a:xfrm>
            <a:off x="1142976" y="4786322"/>
            <a:ext cx="1134791" cy="1670168"/>
          </a:xfrm>
          <a:prstGeom prst="rect">
            <a:avLst/>
          </a:prstGeom>
          <a:noFill/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928662" y="3143248"/>
            <a:ext cx="2786082" cy="9009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5357818" y="3214686"/>
            <a:ext cx="3571900" cy="906713"/>
          </a:xfrm>
          <a:prstGeom prst="rect">
            <a:avLst/>
          </a:prstGeom>
          <a:noFill/>
        </p:spPr>
      </p:pic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V="1">
            <a:off x="2714612" y="5357826"/>
            <a:ext cx="3786214" cy="652796"/>
          </a:xfrm>
          <a:prstGeom prst="rect">
            <a:avLst/>
          </a:prstGeom>
          <a:noFill/>
        </p:spPr>
      </p:pic>
      <p:sp>
        <p:nvSpPr>
          <p:cNvPr id="18" name="Прямоугольник 17"/>
          <p:cNvSpPr/>
          <p:nvPr/>
        </p:nvSpPr>
        <p:spPr>
          <a:xfrm>
            <a:off x="3214678" y="5357826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dirty="0"/>
          </a:p>
        </p:txBody>
      </p:sp>
      <p:cxnSp>
        <p:nvCxnSpPr>
          <p:cNvPr id="22" name="Прямая соединительная линия 21"/>
          <p:cNvCxnSpPr/>
          <p:nvPr/>
        </p:nvCxnSpPr>
        <p:spPr>
          <a:xfrm>
            <a:off x="2786050" y="5214950"/>
            <a:ext cx="3714776" cy="1588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Прямоугольник 13"/>
          <p:cNvSpPr/>
          <p:nvPr/>
        </p:nvSpPr>
        <p:spPr>
          <a:xfrm>
            <a:off x="1214414" y="4000504"/>
            <a:ext cx="19045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«Локоть лисицы»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786182" y="6143644"/>
            <a:ext cx="14510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«Уши зайца»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6429388" y="4214818"/>
            <a:ext cx="14842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«Рога оленя»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4857752" y="3571876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1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2428860" y="5572140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357158" y="3500438"/>
            <a:ext cx="3016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2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571480"/>
            <a:ext cx="8229600" cy="439718"/>
          </a:xfrm>
        </p:spPr>
        <p:txBody>
          <a:bodyPr>
            <a:no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Список литературы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85860"/>
            <a:ext cx="8229600" cy="5268931"/>
          </a:xfrm>
        </p:spPr>
        <p:txBody>
          <a:bodyPr>
            <a:normAutofit/>
          </a:bodyPr>
          <a:lstStyle/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Журавлёва Т.Ю. Ненецкая женская  зимняя одежда в собрании Ненецкого краеведческого музея: Каталог.-Нарьян-Мар,2006.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Меховая узорная живопись. Ненецкий краеведческий музей, Нарьян-Мар, 2007-2008.</a:t>
            </a:r>
          </a:p>
          <a:p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Рандин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 В.А.Орнаменты: Долганы. Нганасаны.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Ненцы.-СПб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.: отделение изд-ва «Просвещение», 1992.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Традиционные промыслы и ремесла народов России: учебное </a:t>
            </a:r>
            <a:r>
              <a:rPr lang="ru-RU" sz="2000" dirty="0" err="1">
                <a:latin typeface="Times New Roman" pitchFamily="18" charset="0"/>
                <a:cs typeface="Times New Roman" pitchFamily="18" charset="0"/>
              </a:rPr>
              <a:t>пособие.-СПБ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.: «Издательство «Дрофа» Санкт-Петербург,2004.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Хомич Л.В. Ненцы.- СПб.: отделение изд-ва «Просвещение»,1994.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2214554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b="1" i="1" dirty="0">
                <a:latin typeface="Times New Roman" pitchFamily="18" charset="0"/>
                <a:cs typeface="Times New Roman" pitchFamily="18" charset="0"/>
              </a:rPr>
              <a:t>«Последовательность рисования ненецкого орнамента»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428728" y="1357298"/>
            <a:ext cx="6400800" cy="1752600"/>
          </a:xfrm>
        </p:spPr>
        <p:txBody>
          <a:bodyPr>
            <a:normAutofit/>
          </a:bodyPr>
          <a:lstStyle/>
          <a:p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Урок изобразительного искусства</a:t>
            </a:r>
          </a:p>
        </p:txBody>
      </p:sp>
      <p:pic>
        <p:nvPicPr>
          <p:cNvPr id="4" name="Picture 4" descr="G:\документы с рабочего стола!!!!!!!!!!\ИЗО\НЕНЕЦКАЯ КУЛЬТУРА\ненецкие узоры\рамки\Канева Ксения.JPG"/>
          <p:cNvPicPr>
            <a:picLocks noChangeAspect="1" noChangeArrowheads="1"/>
          </p:cNvPicPr>
          <p:nvPr/>
        </p:nvPicPr>
        <p:blipFill>
          <a:blip r:embed="rId3"/>
          <a:srcRect l="4070" t="1147" r="5139" b="91977"/>
          <a:stretch>
            <a:fillRect/>
          </a:stretch>
        </p:blipFill>
        <p:spPr bwMode="auto">
          <a:xfrm>
            <a:off x="228600" y="5857892"/>
            <a:ext cx="8915400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5000636"/>
            <a:ext cx="8543956" cy="1125527"/>
          </a:xfrm>
        </p:spPr>
        <p:txBody>
          <a:bodyPr>
            <a:normAutofit fontScale="92500" lnSpcReduction="10000"/>
          </a:bodyPr>
          <a:lstStyle/>
          <a:p>
            <a:pPr>
              <a:buNone/>
            </a:pP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     Орнамент – узор, построенный на ритмическом чередовании и  повторении элементов. </a:t>
            </a:r>
            <a:br>
              <a:rPr lang="ru-RU" dirty="0"/>
            </a:br>
            <a:endParaRPr lang="ru-RU" dirty="0"/>
          </a:p>
        </p:txBody>
      </p:sp>
      <p:sp>
        <p:nvSpPr>
          <p:cNvPr id="6" name="Rectangle 2"/>
          <p:cNvSpPr>
            <a:spLocks noGrp="1" noChangeArrowheads="1"/>
          </p:cNvSpPr>
          <p:nvPr>
            <p:ph type="title"/>
          </p:nvPr>
        </p:nvSpPr>
        <p:spPr>
          <a:xfrm>
            <a:off x="214282" y="928670"/>
            <a:ext cx="8515352" cy="928686"/>
          </a:xfrm>
        </p:spPr>
        <p:txBody>
          <a:bodyPr>
            <a:normAutofit fontScale="90000"/>
          </a:bodyPr>
          <a:lstStyle/>
          <a:p>
            <a:pPr eaLnBrk="1" hangingPunct="1"/>
            <a:br>
              <a:rPr lang="ru-RU" sz="3600" i="1" dirty="0"/>
            </a:br>
            <a:r>
              <a:rPr lang="ru-RU" sz="3600" i="1" dirty="0"/>
              <a:t> </a:t>
            </a:r>
            <a:br>
              <a:rPr lang="ru-RU" sz="3600" dirty="0"/>
            </a:br>
            <a:br>
              <a:rPr lang="ru-RU" sz="2000" dirty="0"/>
            </a:b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Слово «орнамент» происходит от латинского «</a:t>
            </a:r>
            <a:r>
              <a:rPr lang="ru-RU" sz="2200" dirty="0" err="1">
                <a:latin typeface="Times New Roman" pitchFamily="18" charset="0"/>
                <a:cs typeface="Times New Roman" pitchFamily="18" charset="0"/>
              </a:rPr>
              <a:t>ornamentum</a:t>
            </a:r>
            <a:r>
              <a:rPr lang="ru-RU" sz="2200" dirty="0">
                <a:latin typeface="Times New Roman" pitchFamily="18" charset="0"/>
                <a:cs typeface="Times New Roman" pitchFamily="18" charset="0"/>
              </a:rPr>
              <a:t>», что означает украшение. </a:t>
            </a:r>
            <a:br>
              <a:rPr lang="ru-RU" sz="3100" dirty="0">
                <a:latin typeface="Times New Roman" pitchFamily="18" charset="0"/>
                <a:cs typeface="Times New Roman" pitchFamily="18" charset="0"/>
              </a:rPr>
            </a:br>
            <a:br>
              <a:rPr lang="ru-RU" sz="2400" dirty="0"/>
            </a:br>
            <a:r>
              <a:rPr lang="ru-RU" sz="2400" dirty="0"/>
              <a:t> </a:t>
            </a:r>
            <a:br>
              <a:rPr lang="ru-RU" sz="2000" dirty="0"/>
            </a:br>
            <a:r>
              <a:rPr lang="ru-RU" sz="2000" dirty="0"/>
              <a:t>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357430"/>
            <a:ext cx="6786610" cy="2194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Ненецкий орнамент</a:t>
            </a:r>
          </a:p>
        </p:txBody>
      </p:sp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420206"/>
            <a:ext cx="5929354" cy="19174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/>
          <a:srcRect/>
          <a:stretch>
            <a:fillRect/>
          </a:stretch>
        </p:blipFill>
        <p:spPr bwMode="auto">
          <a:xfrm rot="10800000">
            <a:off x="1785918" y="3786189"/>
            <a:ext cx="5835140" cy="188877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44BDEDC-A7F2-4076-8482-F239EBB05C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F976F23-85A5-45AE-9659-FDB31FB826CA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Оля\Documents\Мои результаты сканирования\2014-02 (фев)\сканирование0035.jpg">
            <a:extLst>
              <a:ext uri="{FF2B5EF4-FFF2-40B4-BE49-F238E27FC236}">
                <a16:creationId xmlns:a16="http://schemas.microsoft.com/office/drawing/2014/main" id="{DCBB87AB-999B-40FE-9EDD-5BFCD96663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1522" t="3796" r="2584"/>
          <a:stretch>
            <a:fillRect/>
          </a:stretch>
        </p:blipFill>
        <p:spPr bwMode="auto">
          <a:xfrm>
            <a:off x="0" y="838200"/>
            <a:ext cx="9348606" cy="564038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8524350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1FD44F9-9AE6-4CE6-BC21-7120F76C14D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381A09D-A0B7-4C6B-A679-577484BF335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Оля\Documents\Мои результаты сканирования\2014-02 (фев)\сканирование0036.jpg">
            <a:extLst>
              <a:ext uri="{FF2B5EF4-FFF2-40B4-BE49-F238E27FC236}">
                <a16:creationId xmlns:a16="http://schemas.microsoft.com/office/drawing/2014/main" id="{04F1269F-776D-45D4-B0C0-CC42FA57F6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6756" t="7164" r="7663" b="4478"/>
          <a:stretch>
            <a:fillRect/>
          </a:stretch>
        </p:blipFill>
        <p:spPr bwMode="auto">
          <a:xfrm>
            <a:off x="228600" y="914400"/>
            <a:ext cx="8686800" cy="5638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886848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B72E1AB-E568-4933-80B6-E681AE66D83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CC0F8C7B-1858-4752-B644-0DA4EED801A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Users\Оля\Documents\Мои результаты сканирования\2014-02 (фев)\сканирование0039.jpg">
            <a:extLst>
              <a:ext uri="{FF2B5EF4-FFF2-40B4-BE49-F238E27FC236}">
                <a16:creationId xmlns:a16="http://schemas.microsoft.com/office/drawing/2014/main" id="{26E31B9F-A1B3-4A96-BD70-41F1BAF4F4E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 l="3016" t="9291" r="5025" b="-1"/>
          <a:stretch>
            <a:fillRect/>
          </a:stretch>
        </p:blipFill>
        <p:spPr bwMode="auto">
          <a:xfrm>
            <a:off x="1" y="1143000"/>
            <a:ext cx="9144000" cy="53340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1666942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85728"/>
            <a:ext cx="8229600" cy="1143000"/>
          </a:xfrm>
        </p:spPr>
        <p:txBody>
          <a:bodyPr/>
          <a:lstStyle/>
          <a:p>
            <a:pPr algn="l"/>
            <a:r>
              <a:rPr lang="ru-RU" dirty="0"/>
              <a:t>                                  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«Уши зайца»</a:t>
            </a:r>
          </a:p>
        </p:txBody>
      </p:sp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71736" y="2071678"/>
            <a:ext cx="6215106" cy="1071570"/>
          </a:xfrm>
          <a:prstGeom prst="rect">
            <a:avLst/>
          </a:prstGeom>
          <a:noFill/>
        </p:spPr>
      </p:pic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 rot="10800000" flipV="1">
            <a:off x="2500298" y="1857363"/>
            <a:ext cx="6229336" cy="142875"/>
          </a:xfrm>
        </p:spPr>
        <p:txBody>
          <a:bodyPr>
            <a:normAutofit fontScale="25000" lnSpcReduction="20000"/>
          </a:bodyPr>
          <a:lstStyle/>
          <a:p>
            <a:endParaRPr lang="ru-RU" dirty="0"/>
          </a:p>
        </p:txBody>
      </p:sp>
      <p:pic>
        <p:nvPicPr>
          <p:cNvPr id="13313" name="Picture 1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rot="16200000">
            <a:off x="3847391" y="438836"/>
            <a:ext cx="1643074" cy="87664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6" name="Picture 2" descr="C:\Documents and Settings\Admin\Рабочий стол\vatagin-011.jpg"/>
          <p:cNvPicPr>
            <a:picLocks noChangeAspect="1" noChangeArrowheads="1"/>
          </p:cNvPicPr>
          <p:nvPr/>
        </p:nvPicPr>
        <p:blipFill>
          <a:blip r:embed="rId5"/>
          <a:srcRect l="32143" r="16270" b="45747"/>
          <a:stretch>
            <a:fillRect/>
          </a:stretch>
        </p:blipFill>
        <p:spPr bwMode="auto">
          <a:xfrm>
            <a:off x="642910" y="571480"/>
            <a:ext cx="1571636" cy="23131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498</TotalTime>
  <Words>645</Words>
  <Application>Microsoft Office PowerPoint</Application>
  <PresentationFormat>Экран (4:3)</PresentationFormat>
  <Paragraphs>100</Paragraphs>
  <Slides>24</Slides>
  <Notes>20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28" baseType="lpstr">
      <vt:lpstr>Arial</vt:lpstr>
      <vt:lpstr>Calibri</vt:lpstr>
      <vt:lpstr>Times New Roman</vt:lpstr>
      <vt:lpstr>Тема Office</vt:lpstr>
      <vt:lpstr>Почепинец Ольга Александровна учитель ИЗО, МХК, черчения   ГБОУ НАО «СШ п.Искателей»</vt:lpstr>
      <vt:lpstr>Презентация PowerPoint</vt:lpstr>
      <vt:lpstr>«Последовательность рисования ненецкого орнамента»</vt:lpstr>
      <vt:lpstr>    Слово «орнамент» происходит от латинского «ornamentum», что означает украшение.      </vt:lpstr>
      <vt:lpstr>Ненецкий орнамент</vt:lpstr>
      <vt:lpstr>Презентация PowerPoint</vt:lpstr>
      <vt:lpstr>Презентация PowerPoint</vt:lpstr>
      <vt:lpstr>Презентация PowerPoint</vt:lpstr>
      <vt:lpstr>                                   «Уши зайца»</vt:lpstr>
      <vt:lpstr>Последовательность вырезания орнамента</vt:lpstr>
      <vt:lpstr>              «Рога оленя»</vt:lpstr>
      <vt:lpstr>«Красивые рога оленя»</vt:lpstr>
      <vt:lpstr>        «Оленья тропа»</vt:lpstr>
      <vt:lpstr>      «След медведя»</vt:lpstr>
      <vt:lpstr>           «Кости щуки»</vt:lpstr>
      <vt:lpstr>      «Крылья гуся»</vt:lpstr>
      <vt:lpstr>                «Вороны» </vt:lpstr>
      <vt:lpstr>                  «Локоть лисицы»</vt:lpstr>
      <vt:lpstr>                  «Локоть лисицы»</vt:lpstr>
      <vt:lpstr>«Рога оленя»</vt:lpstr>
      <vt:lpstr>«Берёзовая ветка»</vt:lpstr>
      <vt:lpstr>           Угадай орнамент</vt:lpstr>
      <vt:lpstr>           Угадай орнамент</vt:lpstr>
      <vt:lpstr>Список литературы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Olga</cp:lastModifiedBy>
  <cp:revision>73</cp:revision>
  <dcterms:created xsi:type="dcterms:W3CDTF">2016-02-03T13:58:15Z</dcterms:created>
  <dcterms:modified xsi:type="dcterms:W3CDTF">2020-04-24T11:43:04Z</dcterms:modified>
</cp:coreProperties>
</file>