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71" r:id="rId4"/>
    <p:sldId id="272" r:id="rId5"/>
    <p:sldId id="263" r:id="rId6"/>
    <p:sldId id="264" r:id="rId7"/>
    <p:sldId id="265" r:id="rId8"/>
    <p:sldId id="262" r:id="rId9"/>
    <p:sldId id="266" r:id="rId10"/>
    <p:sldId id="259" r:id="rId11"/>
    <p:sldId id="280" r:id="rId12"/>
    <p:sldId id="281" r:id="rId13"/>
    <p:sldId id="282" r:id="rId14"/>
    <p:sldId id="283" r:id="rId15"/>
    <p:sldId id="260" r:id="rId16"/>
    <p:sldId id="269" r:id="rId17"/>
    <p:sldId id="275" r:id="rId18"/>
    <p:sldId id="276" r:id="rId19"/>
    <p:sldId id="277" r:id="rId20"/>
    <p:sldId id="278" r:id="rId21"/>
    <p:sldId id="279" r:id="rId22"/>
    <p:sldId id="267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447800"/>
            <a:ext cx="7851648" cy="502920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  <a:t>Презентация к уроку по учебному предмету«Окружающий мир»</a:t>
            </a:r>
            <a:b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  <a:t>(УМК «Школа России») </a:t>
            </a:r>
            <a:b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  <a:t>во 2 –м классе на тему: </a:t>
            </a:r>
            <a:b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b="0" dirty="0" smtClean="0">
                <a:solidFill>
                  <a:schemeClr val="bg1"/>
                </a:solidFill>
                <a:latin typeface="a_PlakatCmpl" pitchFamily="34" charset="-52"/>
              </a:rPr>
              <a:t>«Посмотри вокруг»</a:t>
            </a:r>
            <a:r>
              <a:rPr lang="ru-RU" sz="3200" dirty="0" smtClean="0">
                <a:latin typeface="a_PlakatCmpl" pitchFamily="34" charset="-52"/>
              </a:rPr>
              <a:t/>
            </a:r>
            <a:br>
              <a:rPr lang="ru-RU" sz="3200" dirty="0" smtClean="0">
                <a:latin typeface="a_PlakatCmpl" pitchFamily="34" charset="-52"/>
              </a:rPr>
            </a:br>
            <a:r>
              <a:rPr lang="ru-RU" sz="3200" dirty="0" smtClean="0">
                <a:latin typeface="a_PlakatCmpl" pitchFamily="34" charset="-52"/>
              </a:rPr>
              <a:t/>
            </a:r>
            <a:br>
              <a:rPr lang="ru-RU" sz="3200" dirty="0" smtClean="0">
                <a:latin typeface="a_PlakatCmpl" pitchFamily="34" charset="-52"/>
              </a:rPr>
            </a:br>
            <a: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  <a:t>Презентацию разработала:</a:t>
            </a:r>
            <a:b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  <a:t>Семенова Елена Анатольевна</a:t>
            </a:r>
            <a:b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  <a:t>учитель начальных классов</a:t>
            </a:r>
            <a:b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</a:br>
            <a:r>
              <a:rPr lang="ru-RU" sz="3200" dirty="0" smtClean="0">
                <a:solidFill>
                  <a:schemeClr val="bg1"/>
                </a:solidFill>
                <a:latin typeface="a_PlakatCmpl" pitchFamily="34" charset="-52"/>
              </a:rPr>
              <a:t>БОУ г. Омска «Гимназия №76»</a:t>
            </a:r>
            <a:endParaRPr lang="ru-RU" sz="3200" dirty="0">
              <a:solidFill>
                <a:schemeClr val="bg1"/>
              </a:solidFill>
              <a:latin typeface="a_PlakatCmpl" pitchFamily="3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m0-tub-ru.yandex.net/i?id=7769526d1f7ad736533cc44e4a5ae06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488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Север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xn--e1aahgrctjf9g.com/wp-content/uploads/2018/10/pochemu-na-karte-net-severnogo-polyusa-1024x5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0"/>
            <a:ext cx="4470399" cy="2514600"/>
          </a:xfrm>
          <a:prstGeom prst="roundRect">
            <a:avLst/>
          </a:prstGeom>
          <a:noFill/>
        </p:spPr>
      </p:pic>
      <p:pic>
        <p:nvPicPr>
          <p:cNvPr id="1028" name="Picture 4" descr="https://flytothesky.ru/wp-content/uploads/2014/09/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295400"/>
            <a:ext cx="3859142" cy="2514600"/>
          </a:xfrm>
          <a:prstGeom prst="roundRect">
            <a:avLst/>
          </a:prstGeom>
          <a:noFill/>
        </p:spPr>
      </p:pic>
      <p:pic>
        <p:nvPicPr>
          <p:cNvPr id="1030" name="Picture 6" descr="https://w-dog.ru/wallpapers/5/13/486503719901616/belye-medvedi-zhivotnye-sever-xolod-zima-sne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886200"/>
            <a:ext cx="4389120" cy="2743200"/>
          </a:xfrm>
          <a:prstGeom prst="roundRect">
            <a:avLst/>
          </a:prstGeom>
          <a:noFill/>
        </p:spPr>
      </p:pic>
      <p:pic>
        <p:nvPicPr>
          <p:cNvPr id="1032" name="Picture 8" descr="http://o-foton.ru/wp-content/uploads/2012/10/stsv.jpg"/>
          <p:cNvPicPr>
            <a:picLocks noChangeAspect="1" noChangeArrowheads="1"/>
          </p:cNvPicPr>
          <p:nvPr/>
        </p:nvPicPr>
        <p:blipFill>
          <a:blip r:embed="rId5"/>
          <a:srcRect l="5788" t="6882" r="7781" b="8868"/>
          <a:stretch>
            <a:fillRect/>
          </a:stretch>
        </p:blipFill>
        <p:spPr bwMode="auto">
          <a:xfrm>
            <a:off x="6252411" y="4876800"/>
            <a:ext cx="2695073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4371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Юг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32772" name="Picture 4" descr="https://avatars.mds.yandex.net/get-zen_doc/44645/pub_5ba0eb0601ae6b00aa02e009_5ba0eb539d8d1e00ae432f64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4011561" cy="2590800"/>
          </a:xfrm>
          <a:prstGeom prst="roundRect">
            <a:avLst/>
          </a:prstGeom>
          <a:noFill/>
        </p:spPr>
      </p:pic>
      <p:pic>
        <p:nvPicPr>
          <p:cNvPr id="32774" name="Picture 6" descr="https://avatars.mds.yandex.net/get-pdb/401063/aad401ce-899b-4ca0-b07b-fc1a3058dc56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371600"/>
            <a:ext cx="3886200" cy="2590800"/>
          </a:xfrm>
          <a:prstGeom prst="roundRect">
            <a:avLst/>
          </a:prstGeom>
          <a:noFill/>
        </p:spPr>
      </p:pic>
      <p:pic>
        <p:nvPicPr>
          <p:cNvPr id="32776" name="Picture 8" descr="https://img2.akspic.ru/image/95523-nazemnye_zhivotnye-zhivaya_priroda-ekosistema-leopard-senokosnoye_ugodye-2560x1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038600"/>
            <a:ext cx="4267200" cy="2667000"/>
          </a:xfrm>
          <a:prstGeom prst="roundRect">
            <a:avLst/>
          </a:prstGeom>
          <a:noFill/>
        </p:spPr>
      </p:pic>
      <p:pic>
        <p:nvPicPr>
          <p:cNvPr id="32777" name="Picture 9" descr="C:\Users\User\Desktop\stsv2.png"/>
          <p:cNvPicPr>
            <a:picLocks noChangeAspect="1" noChangeArrowheads="1"/>
          </p:cNvPicPr>
          <p:nvPr/>
        </p:nvPicPr>
        <p:blipFill>
          <a:blip r:embed="rId5" cstate="print"/>
          <a:srcRect l="6895" t="9126" r="11791" b="9102"/>
          <a:stretch>
            <a:fillRect/>
          </a:stretch>
        </p:blipFill>
        <p:spPr bwMode="auto">
          <a:xfrm>
            <a:off x="5791200" y="4648200"/>
            <a:ext cx="2939142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Восток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33795" name="Picture 3" descr="C:\Users\User\Desktop\stsv.png"/>
          <p:cNvPicPr>
            <a:picLocks noChangeAspect="1" noChangeArrowheads="1"/>
          </p:cNvPicPr>
          <p:nvPr/>
        </p:nvPicPr>
        <p:blipFill>
          <a:blip r:embed="rId2" cstate="print"/>
          <a:srcRect l="6911" t="9124" r="10163" b="9124"/>
          <a:stretch>
            <a:fillRect/>
          </a:stretch>
        </p:blipFill>
        <p:spPr bwMode="auto">
          <a:xfrm>
            <a:off x="5943600" y="4572000"/>
            <a:ext cx="2997926" cy="2057400"/>
          </a:xfrm>
          <a:prstGeom prst="rect">
            <a:avLst/>
          </a:prstGeom>
          <a:noFill/>
        </p:spPr>
      </p:pic>
      <p:pic>
        <p:nvPicPr>
          <p:cNvPr id="33797" name="Picture 5" descr="https://img1.goodfon.ru/original/3840x2400/c/42/kyoto-the-kinkakuji-ozero-d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219200"/>
            <a:ext cx="4236720" cy="2647950"/>
          </a:xfrm>
          <a:prstGeom prst="roundRect">
            <a:avLst/>
          </a:prstGeom>
          <a:noFill/>
        </p:spPr>
      </p:pic>
      <p:pic>
        <p:nvPicPr>
          <p:cNvPr id="33799" name="Picture 7" descr="https://avatars.mds.yandex.net/get-pdb/163339/0b0cf795-54eb-474c-a1e3-068cab414010/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3962400"/>
            <a:ext cx="4389120" cy="2743200"/>
          </a:xfrm>
          <a:prstGeom prst="roundRect">
            <a:avLst/>
          </a:prstGeom>
          <a:noFill/>
        </p:spPr>
      </p:pic>
      <p:pic>
        <p:nvPicPr>
          <p:cNvPr id="33801" name="Picture 9" descr="https://mtdata.ru/u4/photo20D6/20271665467-0/origin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219200"/>
            <a:ext cx="3962400" cy="266700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Запад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34818" name="Picture 2" descr="C:\Users\User\Desktop\stsv1.png"/>
          <p:cNvPicPr>
            <a:picLocks noChangeAspect="1" noChangeArrowheads="1"/>
          </p:cNvPicPr>
          <p:nvPr/>
        </p:nvPicPr>
        <p:blipFill>
          <a:blip r:embed="rId2" cstate="print"/>
          <a:srcRect l="6895" t="10294" r="10977" b="9102"/>
          <a:stretch>
            <a:fillRect/>
          </a:stretch>
        </p:blipFill>
        <p:spPr bwMode="auto">
          <a:xfrm>
            <a:off x="5867400" y="4800600"/>
            <a:ext cx="3011557" cy="2057400"/>
          </a:xfrm>
          <a:prstGeom prst="rect">
            <a:avLst/>
          </a:prstGeom>
          <a:noFill/>
        </p:spPr>
      </p:pic>
      <p:pic>
        <p:nvPicPr>
          <p:cNvPr id="34820" name="Picture 4" descr="https://w-dog.ru/wallpapers/14/3/452969660378806/zakat-solnce-luchi-pticy-polyana-gory-derevya-neb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" y="1295400"/>
            <a:ext cx="4114800" cy="2743200"/>
          </a:xfrm>
          <a:prstGeom prst="roundRect">
            <a:avLst/>
          </a:prstGeom>
          <a:noFill/>
        </p:spPr>
      </p:pic>
      <p:pic>
        <p:nvPicPr>
          <p:cNvPr id="34822" name="Picture 6" descr="https://avatars.mds.yandex.net/get-pdb/1219766/d057bcde-723f-4b11-a3e3-ef7bf2773912/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1810" y="1295400"/>
            <a:ext cx="4003589" cy="2743200"/>
          </a:xfrm>
          <a:prstGeom prst="roundRect">
            <a:avLst/>
          </a:prstGeom>
          <a:noFill/>
        </p:spPr>
      </p:pic>
      <p:pic>
        <p:nvPicPr>
          <p:cNvPr id="34824" name="Picture 8" descr="https://s1.1zoom.me/big0/43/Brown_Bears_Ursus_4383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4114800"/>
            <a:ext cx="3892977" cy="257605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m0-tub-ru.yandex.net/i?id=5b7f035d1edcbe2484d8a96d8e1746c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990600"/>
            <a:ext cx="6172200" cy="5237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yandex.ru/images/_crpd/1V1IlJ762/b9acadmdyl_/ZpMefnq22LMS0Gtehd093m5hVE3XlJGyp6DtAy-dHss7kl2t_Rswb8wuTJbwLm22W_eRjCZAQaGp4ngZ8eFsLrYQHvvspUygR5Sv2FOdOd4s9UNYw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0"/>
            <a:ext cx="4253022" cy="2743200"/>
          </a:xfrm>
          <a:prstGeom prst="roundRect">
            <a:avLst/>
          </a:prstGeom>
          <a:noFill/>
        </p:spPr>
      </p:pic>
      <p:pic>
        <p:nvPicPr>
          <p:cNvPr id="1030" name="Picture 6" descr="https://www.nastol.com.ua/download.php?img=201605/1920x1200/nastol.com.ua-175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5696" y="2209800"/>
            <a:ext cx="4023360" cy="2514600"/>
          </a:xfrm>
          <a:prstGeom prst="roundRect">
            <a:avLst/>
          </a:prstGeom>
          <a:noFill/>
        </p:spPr>
      </p:pic>
      <p:pic>
        <p:nvPicPr>
          <p:cNvPr id="1032" name="Picture 8" descr="https://yandex.ru/images/_crpd/1V3IlJ232/b9acadmdyl_/ZpMefnq22LMS0Gtehd093m5hVE3XlJGyp6DtAy-dHss7kl2tPVtwr46uzJYxbi33z3bRDDNWQfVp4nvZ5WF6LjeTnu3vJkxiEsLvTYedL14s9UNYwsVH8GZh6YNumwlO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09800"/>
            <a:ext cx="3556000" cy="2667000"/>
          </a:xfrm>
          <a:prstGeom prst="roundRect">
            <a:avLst/>
          </a:prstGeom>
          <a:noFill/>
        </p:spPr>
      </p:pic>
      <p:pic>
        <p:nvPicPr>
          <p:cNvPr id="1034" name="Picture 10" descr="https://w-dog.ru/wallpapers/11/5/370213283350183/priroda-maldivy-yuzhnyj-male-kaafu-indijskij-okean-more-voda-prozrachnost-nebo-palmy-kus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4114800"/>
            <a:ext cx="3816626" cy="274320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305800" cy="6096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Задание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- подпишите стороны горизонта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57600" y="1828800"/>
            <a:ext cx="20574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?1123?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24600" y="2667000"/>
            <a:ext cx="16002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81800" y="3657600"/>
            <a:ext cx="20574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600" y="3657600"/>
            <a:ext cx="20574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33800" y="5638800"/>
            <a:ext cx="20574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52600" y="2590800"/>
            <a:ext cx="16002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52600" y="4648200"/>
            <a:ext cx="16002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48400" y="4572000"/>
            <a:ext cx="1600200" cy="457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3238500" y="4000500"/>
            <a:ext cx="2971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90800" y="3810000"/>
            <a:ext cx="39624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29000" y="3124200"/>
            <a:ext cx="2590800" cy="1524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657600" y="3048000"/>
            <a:ext cx="2286000" cy="1524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305800" cy="6096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Проверьте соседа по парте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33800" y="1447800"/>
            <a:ext cx="205740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Север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19800" y="2438400"/>
            <a:ext cx="2971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</a:rPr>
              <a:t>Северо-Восток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29400" y="3505200"/>
            <a:ext cx="2209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Восток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4800" y="3429000"/>
            <a:ext cx="2057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Запад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33800" y="5638800"/>
            <a:ext cx="2057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Юг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5800" y="2438400"/>
            <a:ext cx="28194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</a:rPr>
              <a:t>Северо-Запад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90600" y="4648200"/>
            <a:ext cx="25146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</a:rPr>
              <a:t>Юго-Запад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48400" y="4572000"/>
            <a:ext cx="2590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/>
                </a:solidFill>
              </a:rPr>
              <a:t>Юго-Восток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3238500" y="4000500"/>
            <a:ext cx="2971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90800" y="3810000"/>
            <a:ext cx="39624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29000" y="3124200"/>
            <a:ext cx="2590800" cy="1524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657600" y="3048000"/>
            <a:ext cx="2286000" cy="1524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457200"/>
            <a:ext cx="838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Задачи: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-</a:t>
            </a:r>
            <a:r>
              <a:rPr lang="ru-RU" sz="4000" dirty="0" smtClean="0"/>
              <a:t> называть что такое «горизонт», «линия горизонта»    </a:t>
            </a:r>
          </a:p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-</a:t>
            </a:r>
            <a:r>
              <a:rPr lang="ru-RU" sz="4000" dirty="0" smtClean="0"/>
              <a:t> называть стороны горизонта</a:t>
            </a:r>
          </a:p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-</a:t>
            </a:r>
            <a:r>
              <a:rPr lang="ru-RU" sz="4000" dirty="0" smtClean="0"/>
              <a:t> обозначать стороны горизонта на схеме</a:t>
            </a:r>
            <a:endParaRPr lang="ru-RU" sz="4000" dirty="0"/>
          </a:p>
        </p:txBody>
      </p:sp>
      <p:sp>
        <p:nvSpPr>
          <p:cNvPr id="5" name="Улыбающееся лицо 4"/>
          <p:cNvSpPr/>
          <p:nvPr/>
        </p:nvSpPr>
        <p:spPr>
          <a:xfrm>
            <a:off x="7543800" y="2286000"/>
            <a:ext cx="990600" cy="914400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7467600" y="3733800"/>
            <a:ext cx="990600" cy="914400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Улыбающееся лицо 6"/>
          <p:cNvSpPr/>
          <p:nvPr/>
        </p:nvSpPr>
        <p:spPr>
          <a:xfrm>
            <a:off x="7543800" y="5410200"/>
            <a:ext cx="990600" cy="914400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ccessories.mypartnershop.ru/img/1020608368.jpg"/>
          <p:cNvPicPr>
            <a:picLocks noChangeAspect="1" noChangeArrowheads="1"/>
          </p:cNvPicPr>
          <p:nvPr/>
        </p:nvPicPr>
        <p:blipFill>
          <a:blip r:embed="rId2"/>
          <a:srcRect l="10000" r="11429"/>
          <a:stretch>
            <a:fillRect/>
          </a:stretch>
        </p:blipFill>
        <p:spPr bwMode="auto">
          <a:xfrm>
            <a:off x="2514600" y="761999"/>
            <a:ext cx="4419600" cy="5624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8305800" cy="2380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Цель: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br>
              <a:rPr lang="ru-RU" sz="5400" dirty="0" smtClean="0">
                <a:solidFill>
                  <a:schemeClr val="tx1"/>
                </a:solidFill>
              </a:rPr>
            </a:br>
            <a:r>
              <a:rPr lang="ru-RU" sz="5400" dirty="0" smtClean="0">
                <a:solidFill>
                  <a:schemeClr val="tx1"/>
                </a:solidFill>
              </a:rPr>
              <a:t>различать стороны горизонта и обозначать их на схеме</a:t>
            </a:r>
            <a:endParaRPr lang="ru-RU" dirty="0"/>
          </a:p>
        </p:txBody>
      </p:sp>
      <p:pic>
        <p:nvPicPr>
          <p:cNvPr id="27650" name="Picture 2" descr="https://yandex.ru/images/_crpd/1V1IlJ762/b9acadmdyl_/ZpMefnq22LMS0Gtehd093m5hVE3XlJGyp6DtAy-dHss7kl2tPBhzbs_vjJdwOzmizrYEDDIVADSp4nhZ5OF6L_ZRHuwuJ00jUxSv2NOJLd4s9UNY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581400"/>
            <a:ext cx="3243797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305800" cy="6278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Оцените свою работу на уроке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31746" name="Picture 2" descr="https://ds05.infourok.ru/uploads/ex/0ba8/000ae117-2991d553/img20.jpg"/>
          <p:cNvPicPr>
            <a:picLocks noChangeAspect="1" noChangeArrowheads="1"/>
          </p:cNvPicPr>
          <p:nvPr/>
        </p:nvPicPr>
        <p:blipFill>
          <a:blip r:embed="rId2"/>
          <a:srcRect l="20479" t="9581" r="20240" b="9940"/>
          <a:stretch>
            <a:fillRect/>
          </a:stretch>
        </p:blipFill>
        <p:spPr bwMode="auto">
          <a:xfrm>
            <a:off x="1524000" y="1752600"/>
            <a:ext cx="6400800" cy="4887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305800" cy="3581400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>
                <a:solidFill>
                  <a:schemeClr val="tx1"/>
                </a:solidFill>
              </a:rPr>
              <a:t>Спасибо </a:t>
            </a:r>
            <a:br>
              <a:rPr lang="ru-RU" sz="9600" dirty="0" smtClean="0">
                <a:solidFill>
                  <a:schemeClr val="tx1"/>
                </a:solidFill>
              </a:rPr>
            </a:br>
            <a:r>
              <a:rPr lang="ru-RU" sz="9600" dirty="0" smtClean="0">
                <a:solidFill>
                  <a:schemeClr val="tx1"/>
                </a:solidFill>
              </a:rPr>
              <a:t>за урок!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3074" name="AutoShape 2" descr="http://montenegrocon.me/wp-content/uploads/2018/12/5-key-i-legend-explains-the-symbols-used-on-a-map-unlocks-of-africa-countri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montenegrocon.me/wp-content/uploads/2018/12/5-key-i-legend-explains-the-symbols-used-on-a-map-unlocks-of-africa-countri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://montenegrocon.me/wp-content/uploads/2018/12/5-key-i-legend-explains-the-symbols-used-on-a-map-unlocks-of-africa-countri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://www.ddut-irk.ru/pub/img/QA/305/azimut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029200"/>
            <a:ext cx="1755775" cy="1632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s02.infourok.ru/uploads/ex/0bd0/0007fb0f-6876ab8e/img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90600"/>
            <a:ext cx="7029450" cy="527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05800" cy="6172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>
                <a:solidFill>
                  <a:schemeClr val="tx1"/>
                </a:solidFill>
              </a:rPr>
              <a:t>Цель:</a:t>
            </a:r>
            <a:r>
              <a:rPr lang="ru-RU" sz="4400" dirty="0" smtClean="0">
                <a:solidFill>
                  <a:schemeClr val="tx1"/>
                </a:solidFill>
              </a:rPr>
              <a:t> различать стороны горизонта и обозначать их на схеме.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Задачи: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-</a:t>
            </a:r>
            <a:r>
              <a:rPr lang="ru-RU" sz="4400" dirty="0" smtClean="0">
                <a:solidFill>
                  <a:schemeClr val="tx1"/>
                </a:solidFill>
              </a:rPr>
              <a:t> называть что такое «горизонт», «линия горизонта»;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-</a:t>
            </a:r>
            <a:r>
              <a:rPr lang="ru-RU" sz="4400" dirty="0" smtClean="0">
                <a:solidFill>
                  <a:schemeClr val="tx1"/>
                </a:solidFill>
              </a:rPr>
              <a:t> называть стороны горизонта;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-</a:t>
            </a:r>
            <a:r>
              <a:rPr lang="ru-RU" sz="4400" dirty="0" smtClean="0">
                <a:solidFill>
                  <a:schemeClr val="tx1"/>
                </a:solidFill>
              </a:rPr>
              <a:t> обозначать стороны горизонта на схеме.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m0-tub-ru.yandex.net/i?id=5a83f81b21a8f04e112a3c8422dc9412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19200"/>
            <a:ext cx="7634048" cy="4313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m0-tub-ru.yandex.net/i?id=3c58e1ec009519035745b8aec2348f98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7992533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5a83f81b21a8f04e112a3c8422dc9412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457200"/>
            <a:ext cx="5271848" cy="2978595"/>
          </a:xfrm>
          <a:prstGeom prst="rect">
            <a:avLst/>
          </a:prstGeom>
          <a:noFill/>
        </p:spPr>
      </p:pic>
      <p:pic>
        <p:nvPicPr>
          <p:cNvPr id="3" name="Picture 2" descr="https://im0-tub-ru.yandex.net/i?id=3c58e1ec009519035745b8aec2348f9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581400"/>
            <a:ext cx="5274733" cy="2967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08711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Горизонт-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земная поверхность, которую мы видим вокруг себя.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Линия горизонта- </a:t>
            </a:r>
            <a:r>
              <a:rPr lang="ru-RU" dirty="0" smtClean="0">
                <a:solidFill>
                  <a:schemeClr val="tx1"/>
                </a:solidFill>
              </a:rPr>
              <a:t>это граница, где небо </a:t>
            </a:r>
            <a:r>
              <a:rPr lang="ru-RU" b="1" u="sng" dirty="0" smtClean="0">
                <a:solidFill>
                  <a:schemeClr val="tx1"/>
                </a:solidFill>
              </a:rPr>
              <a:t>как бы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сходится с земной поверхностью.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0-tub-ru.yandex.net/i?id=49897984d0e0bbb0fa99306a2b717162-l&amp;n=13"/>
          <p:cNvPicPr>
            <a:picLocks noChangeAspect="1" noChangeArrowheads="1"/>
          </p:cNvPicPr>
          <p:nvPr/>
        </p:nvPicPr>
        <p:blipFill>
          <a:blip r:embed="rId2" cstate="print"/>
          <a:srcRect b="7562"/>
          <a:stretch>
            <a:fillRect/>
          </a:stretch>
        </p:blipFill>
        <p:spPr bwMode="auto">
          <a:xfrm>
            <a:off x="2438400" y="838200"/>
            <a:ext cx="4739340" cy="5340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206</TotalTime>
  <Words>46</Words>
  <Application>Microsoft Office PowerPoint</Application>
  <PresentationFormat>Экран (4:3)</PresentationFormat>
  <Paragraphs>25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Презентация к уроку по учебному предмету«Окружающий мир» (УМК «Школа России»)  во 2 –м классе на тему:  «Посмотри вокруг»  Презентацию разработала: Семенова Елена Анатольевна учитель начальных классов БОУ г. Омска «Гимназия №76»</vt:lpstr>
      <vt:lpstr>Слайд 2</vt:lpstr>
      <vt:lpstr>Слайд 3</vt:lpstr>
      <vt:lpstr>      Цель: различать стороны горизонта и обозначать их на схеме. Задачи: - называть что такое «горизонт», «линия горизонта»; - называть стороны горизонта; - обозначать стороны горизонта на схеме. </vt:lpstr>
      <vt:lpstr>Слайд 5</vt:lpstr>
      <vt:lpstr>Слайд 6</vt:lpstr>
      <vt:lpstr>Слайд 7</vt:lpstr>
      <vt:lpstr>Горизонт- земная поверхность, которую мы видим вокруг себя.  Линия горизонта- это граница, где небо как бы сходится с земной поверхностью.</vt:lpstr>
      <vt:lpstr>Слайд 9</vt:lpstr>
      <vt:lpstr>Слайд 10</vt:lpstr>
      <vt:lpstr>Север</vt:lpstr>
      <vt:lpstr>Юг</vt:lpstr>
      <vt:lpstr>Восток</vt:lpstr>
      <vt:lpstr>Запад</vt:lpstr>
      <vt:lpstr>Слайд 15</vt:lpstr>
      <vt:lpstr>Слайд 16</vt:lpstr>
      <vt:lpstr>Задание - подпишите стороны горизонта         </vt:lpstr>
      <vt:lpstr>Проверьте соседа по парте          </vt:lpstr>
      <vt:lpstr>Слайд 19</vt:lpstr>
      <vt:lpstr>Цель:  различать стороны горизонта и обозначать их на схеме</vt:lpstr>
      <vt:lpstr>Оцените свою работу на уроке</vt:lpstr>
      <vt:lpstr>   Спасибо 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Посмотри вокруг</dc:title>
  <dc:creator>Vacilich</dc:creator>
  <cp:lastModifiedBy>User</cp:lastModifiedBy>
  <cp:revision>34</cp:revision>
  <dcterms:created xsi:type="dcterms:W3CDTF">2019-03-28T13:04:39Z</dcterms:created>
  <dcterms:modified xsi:type="dcterms:W3CDTF">2020-05-21T07:14:13Z</dcterms:modified>
</cp:coreProperties>
</file>