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3"/>
  </p:notesMasterIdLst>
  <p:sldIdLst>
    <p:sldId id="326" r:id="rId2"/>
    <p:sldId id="328" r:id="rId3"/>
    <p:sldId id="308" r:id="rId4"/>
    <p:sldId id="322" r:id="rId5"/>
    <p:sldId id="307" r:id="rId6"/>
    <p:sldId id="327" r:id="rId7"/>
    <p:sldId id="306" r:id="rId8"/>
    <p:sldId id="305" r:id="rId9"/>
    <p:sldId id="314" r:id="rId10"/>
    <p:sldId id="313" r:id="rId11"/>
    <p:sldId id="325" r:id="rId12"/>
    <p:sldId id="312" r:id="rId13"/>
    <p:sldId id="311" r:id="rId14"/>
    <p:sldId id="310" r:id="rId15"/>
    <p:sldId id="304" r:id="rId16"/>
    <p:sldId id="321" r:id="rId17"/>
    <p:sldId id="319" r:id="rId18"/>
    <p:sldId id="318" r:id="rId19"/>
    <p:sldId id="323" r:id="rId20"/>
    <p:sldId id="298" r:id="rId21"/>
    <p:sldId id="32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9E476-6692-4695-975E-F7E292EDB3CB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1ECD7-0D8B-462E-8572-E2BAA1DFF8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1ECD7-0D8B-462E-8572-E2BAA1DFF8EE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1ECD7-0D8B-462E-8572-E2BAA1DFF8EE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F6321-F85F-4D3E-BE1C-D3E759AF816A}" type="datetimeFigureOut">
              <a:rPr lang="ru-RU" smtClean="0"/>
              <a:pPr/>
              <a:t>24.07.2020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C630E-D142-45F3-92E7-4C2CD67128E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jpe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0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42852"/>
            <a:ext cx="8893652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428868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2474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Презентация к уроку по учебному предмету «география» в 9 классе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тему «Хозяйство Поволжья».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3645024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Никонова Елена Викторовна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Учитель географии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МБОУ Павловская СОШ с УИОП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 Павловск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Воронежской области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0"/>
            <a:ext cx="8858312" cy="685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116632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Нефтяная и газовая промышленность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ugrapro.ru/wp-content/uploads/2013/12/p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00108"/>
            <a:ext cx="3190875" cy="248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astrakhan-24.ru/imagefly/w929-h690/upload/images/2015/august/12/news_12082015_12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929066"/>
            <a:ext cx="2357454" cy="230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enir.ru/wp-content/uploads/2013/09/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000108"/>
            <a:ext cx="342902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www.oborudunion.ru/img/450x450/1000544569/1000544569.jpg"/>
          <p:cNvPicPr>
            <a:picLocks noChangeAspect="1" noChangeArrowheads="1"/>
          </p:cNvPicPr>
          <p:nvPr/>
        </p:nvPicPr>
        <p:blipFill>
          <a:blip r:embed="rId6" cstate="print"/>
          <a:srcRect b="6249"/>
          <a:stretch>
            <a:fillRect/>
          </a:stretch>
        </p:blipFill>
        <p:spPr bwMode="auto">
          <a:xfrm>
            <a:off x="6000760" y="3929066"/>
            <a:ext cx="264317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s://pbs.twimg.com/media/Ck6kYa5XAAEFz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3929066"/>
            <a:ext cx="257176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28662" y="571480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Добыча и переработка газа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7422" y="350043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Добыча и переработка нефти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88640"/>
            <a:ext cx="8858312" cy="64807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8662" y="571480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7422" y="350043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5786" y="357166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 Рыболовство в Поволжье.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1196752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(Ученики делают сами используя интернет)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357142"/>
            <a:ext cx="9144000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5716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 Рыболовство в Поволжье.</a:t>
            </a:r>
          </a:p>
        </p:txBody>
      </p:sp>
      <p:pic>
        <p:nvPicPr>
          <p:cNvPr id="10242" name="Picture 2" descr="Картинки по запросу рыбный промысел на волг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571900" cy="1540360"/>
          </a:xfrm>
          <a:prstGeom prst="rect">
            <a:avLst/>
          </a:prstGeom>
          <a:noFill/>
        </p:spPr>
      </p:pic>
      <p:pic>
        <p:nvPicPr>
          <p:cNvPr id="10244" name="Picture 4" descr="Картинки по запросу осетров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142984"/>
            <a:ext cx="4929222" cy="3214710"/>
          </a:xfrm>
          <a:prstGeom prst="rect">
            <a:avLst/>
          </a:prstGeom>
          <a:noFill/>
        </p:spPr>
      </p:pic>
      <p:pic>
        <p:nvPicPr>
          <p:cNvPr id="10246" name="Picture 6" descr="Картинки по запросу осетровые белу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14620"/>
            <a:ext cx="3677059" cy="1581129"/>
          </a:xfrm>
          <a:prstGeom prst="rect">
            <a:avLst/>
          </a:prstGeom>
          <a:noFill/>
        </p:spPr>
      </p:pic>
      <p:pic>
        <p:nvPicPr>
          <p:cNvPr id="10250" name="Picture 10" descr="Картинки по запросу рыбный промысел на каспийском мор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572008"/>
            <a:ext cx="3571875" cy="20955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85918" y="857232"/>
            <a:ext cx="7143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Карп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28728" y="2571744"/>
            <a:ext cx="10001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Белуга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86446" y="4357694"/>
            <a:ext cx="14287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Чёрная икра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86446" y="857232"/>
            <a:ext cx="12858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Осетровые</a:t>
            </a:r>
            <a:endParaRPr lang="ru-RU" dirty="0"/>
          </a:p>
        </p:txBody>
      </p:sp>
      <p:pic>
        <p:nvPicPr>
          <p:cNvPr id="10252" name="Picture 12" descr="Картинки по запросу рыбный промысел на каспийском мор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572008"/>
            <a:ext cx="3810000" cy="207168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785918" y="4357694"/>
            <a:ext cx="92869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Лосось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42852"/>
            <a:ext cx="8858312" cy="6572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214290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 растениеводство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arisersar.ru/images2/Podsol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071810"/>
            <a:ext cx="1588303" cy="149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agrovesti.net/images/2016-content/00027368751872354123-4123471234-236425348175373451346734523Beet-roots.jpg"/>
          <p:cNvPicPr/>
          <p:nvPr/>
        </p:nvPicPr>
        <p:blipFill>
          <a:blip r:embed="rId3" cstate="print"/>
          <a:srcRect r="48346"/>
          <a:stretch>
            <a:fillRect/>
          </a:stretch>
        </p:blipFill>
        <p:spPr bwMode="auto">
          <a:xfrm>
            <a:off x="7143768" y="3071810"/>
            <a:ext cx="1571636" cy="14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aybolit.ru/wp-content/uploads/2016/09/ZHara-delaet-pshenitsu-yadovitoj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071546"/>
            <a:ext cx="185738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www.plantarium.ru/dat/plants/1/169/103169_b9cd85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71546"/>
            <a:ext cx="185738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agro-ukraine.com/imgs/board/325x325/30/362130-1.jpg"/>
          <p:cNvPicPr/>
          <p:nvPr/>
        </p:nvPicPr>
        <p:blipFill>
          <a:blip r:embed="rId6" cstate="print"/>
          <a:srcRect l="19077" t="15692" r="7385" b="20615"/>
          <a:stretch>
            <a:fillRect/>
          </a:stretch>
        </p:blipFill>
        <p:spPr bwMode="auto">
          <a:xfrm>
            <a:off x="4500562" y="1071546"/>
            <a:ext cx="178595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oformi.net/uploads/gallery/main/11/oformi_net_04_natur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1071546"/>
            <a:ext cx="207170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agro-russia.com/imgs/board/27/100127-1.jpg"/>
          <p:cNvPicPr/>
          <p:nvPr/>
        </p:nvPicPr>
        <p:blipFill>
          <a:blip r:embed="rId8" cstate="print"/>
          <a:srcRect l="7796" t="21237" r="14516" b="22312"/>
          <a:stretch>
            <a:fillRect/>
          </a:stretch>
        </p:blipFill>
        <p:spPr bwMode="auto">
          <a:xfrm>
            <a:off x="4143372" y="5143512"/>
            <a:ext cx="200026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://honeyplant.ru/wp-content/uploads/2015/01/gb1-300x3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3071810"/>
            <a:ext cx="139065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s://fs00.infourok.ru/images/doc/175/200910/hello_html_55ad15e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3000372"/>
            <a:ext cx="1500198" cy="154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svetloe.biz/images/sveschaja_selen_i_ovochi_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12" y="4857760"/>
            <a:ext cx="242889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www.b-port.com/mediafiles/items/2013/07/110361/7fd119b1d28af8948fa77585bbac5727_XL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4546" y="5143512"/>
            <a:ext cx="178595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://i.istockimg.com/file_thumbview_approve/5617558/3/stock-photo-5617558-harves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4857760"/>
            <a:ext cx="1738312" cy="163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2071670" y="642918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Зерновые культуры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4" y="2357430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00298" y="2357430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пшеница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3438" y="2357430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3702" y="2357430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рожь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1934" y="2714620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Технические культуры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29058" y="4500570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горчица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9256" y="4500570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подсолнечник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5206" y="4500570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сахарная свёкла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://www.ru.all.biz/img/ru/catalog/3433378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95536" y="3000372"/>
            <a:ext cx="135732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28596" y="271462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Сады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662" y="4786322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Овощебахчевые культуры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42852"/>
            <a:ext cx="8858312" cy="67151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south-tahoe-vacation-rental.com/photos/gallery/activities/data/images1/img4.jpg"/>
          <p:cNvPicPr/>
          <p:nvPr/>
        </p:nvPicPr>
        <p:blipFill>
          <a:blip r:embed="rId2" cstate="print"/>
          <a:srcRect b="7894"/>
          <a:stretch>
            <a:fillRect/>
          </a:stretch>
        </p:blipFill>
        <p:spPr bwMode="auto">
          <a:xfrm>
            <a:off x="428596" y="500042"/>
            <a:ext cx="207170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agroday.ru/uploads/content/117651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643446"/>
            <a:ext cx="178595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m1-tub-ru.yandex.net/i?id=97ec0096886fe51e2ee12c2cdaddc67c&amp;n=33&amp;h=215&amp;w=38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500042"/>
            <a:ext cx="250033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tatar-avyly.ru/media/k2/items/cache/2d6c15d654bd7f03d72e8900a9ebd07f_X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643446"/>
            <a:ext cx="211933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www.vzsar.ru/i/news/big/2015/11/11468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43446"/>
            <a:ext cx="200026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www.zadachi.org.ru/referat-pic-1024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500042"/>
            <a:ext cx="1785950" cy="171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www.detskiy-mir.net/images/fotoprikols/4483_big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00042"/>
            <a:ext cx="164307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928926" y="2714620"/>
            <a:ext cx="3429024" cy="16430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71802" y="3214686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 Животноводство Поволжья.</a:t>
            </a:r>
          </a:p>
          <a:p>
            <a:endParaRPr lang="ru-RU" dirty="0"/>
          </a:p>
        </p:txBody>
      </p:sp>
      <p:pic>
        <p:nvPicPr>
          <p:cNvPr id="16" name="Рисунок 15" descr="http://hitagro.ru/wp-content/uploads/2012/10/prodam-norku-ccdb-1326379648161644-1-big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2571744"/>
            <a:ext cx="221457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s://medaboutme.ru/upload/medialibrary/e7d/shutterstock_26988455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4643446"/>
            <a:ext cx="192882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http://krolist.ru/assets/images/porody-krolikov/sovetskaya-shinshilla/krolik-shinshilla-foto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6" y="2643182"/>
            <a:ext cx="228601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642910" y="2214554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коневодство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4612" y="2214554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свиноводство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2214554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пчеловодство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5074" y="2143116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мясо-молочное и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молочно-мясное скотоводство 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34" y="4143380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звероводство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00826" y="4143380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кролиководство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596" y="6143644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мелко рогатый скот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0298" y="6143644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птицеводство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0562" y="6143644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верблюдоводство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2264" y="6143644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овцеводство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42852"/>
            <a:ext cx="8858312" cy="6572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285728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Пищевая промышленность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www.kommersant.ru/ImagesVlast/Vlast/2002/011/20021161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1785950" cy="146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://bigslide.ru/images/18/17502/960/img0.jpg"/>
          <p:cNvPicPr>
            <a:picLocks noChangeAspect="1" noChangeArrowheads="1"/>
          </p:cNvPicPr>
          <p:nvPr/>
        </p:nvPicPr>
        <p:blipFill>
          <a:blip r:embed="rId3" cstate="print"/>
          <a:srcRect l="28572" t="23809" r="10714" b="14286"/>
          <a:stretch>
            <a:fillRect/>
          </a:stretch>
        </p:blipFill>
        <p:spPr bwMode="auto">
          <a:xfrm>
            <a:off x="4572000" y="857232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www.vmichurinske.ru/uploads/contents/10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2714620"/>
            <a:ext cx="1829673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russkajakrasota.ru/wp-content/uploads/2016/07/arr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714620"/>
            <a:ext cx="200026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http://www.zadira.info/wp-content/uploads/2013/11/%D1%80%D1%83%D1%81%D0%B0%D0%B3%D1%80%D0%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857232"/>
            <a:ext cx="1986203" cy="151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novostipmr.com/sites/default/files/filefield_paths/12.05.16_kolbasy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9" y="4643446"/>
            <a:ext cx="178595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avito.kz/files/images/items/144/144187zf9f7a538354f.jpg"/>
          <p:cNvPicPr/>
          <p:nvPr/>
        </p:nvPicPr>
        <p:blipFill>
          <a:blip r:embed="rId8" cstate="print"/>
          <a:srcRect l="23833" t="69536" r="39167"/>
          <a:stretch>
            <a:fillRect/>
          </a:stretch>
        </p:blipFill>
        <p:spPr bwMode="auto">
          <a:xfrm>
            <a:off x="2285984" y="857232"/>
            <a:ext cx="211455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www.yuga.ru/media/0b/2a/mukomolnyj_kombinat_v_karabulake5__v5fcb3x.jpg"/>
          <p:cNvPicPr/>
          <p:nvPr/>
        </p:nvPicPr>
        <p:blipFill>
          <a:blip r:embed="rId9" cstate="print"/>
          <a:srcRect l="29984" t="22356" r="43079" b="39663"/>
          <a:stretch>
            <a:fillRect/>
          </a:stretch>
        </p:blipFill>
        <p:spPr bwMode="auto">
          <a:xfrm>
            <a:off x="4572000" y="2714620"/>
            <a:ext cx="200026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http://samrabotai.narod.ru/business-ideas/img/ideas3t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2" y="4643446"/>
            <a:ext cx="208360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8" name="Picture 14" descr="http://poselok-issa.ru/board/images/adverts/86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5140" y="2643182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0" name="Picture 16" descr="https://www.uzdaily.com/img/products/chocolat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58" y="4643446"/>
            <a:ext cx="20002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2" name="Picture 18" descr="http://homedeals.ru/wp-content/uploads/2013/02/makaro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15140" y="4572008"/>
            <a:ext cx="185737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28596" y="2285992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рыбная и рыбоконсервная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6248" y="2285992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хлебобулочная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826" y="2285992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сахарная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034" y="4071942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молочная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7422" y="4071942"/>
            <a:ext cx="3857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мукомольно-крупяная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0826" y="4071942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плодоовощеконсервная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596" y="621508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кондитерская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00298" y="621508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мясная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6215082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маслобойножировая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5140" y="6215082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макаронная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42852"/>
            <a:ext cx="8858312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5716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Легкая промышленность Поволжья.  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mypresentation.ru/documents/00c7ad7a326187707585bdbfd01cc246/img1.jpg"/>
          <p:cNvPicPr/>
          <p:nvPr/>
        </p:nvPicPr>
        <p:blipFill>
          <a:blip r:embed="rId2" cstate="print"/>
          <a:srcRect l="33832" t="27350" r="28006" b="9188"/>
          <a:stretch>
            <a:fillRect/>
          </a:stretch>
        </p:blipFill>
        <p:spPr bwMode="auto">
          <a:xfrm>
            <a:off x="357158" y="857232"/>
            <a:ext cx="178595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ximik.info/sites/default/files/styles/800x500/public/uploads/articles/ca80fa25b42a2052a51b4122861bc205.jpg?itok=rVIchW8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185738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polihim62.ru/templates/_default_/images/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072074"/>
            <a:ext cx="2451121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fotografia.islamoriente.com/sites/default/files/image_field/ARTE%20TEXTIL%3B%20Alfombra%20persa%20-%20Una%20parte%20-101.jpg"/>
          <p:cNvPicPr/>
          <p:nvPr/>
        </p:nvPicPr>
        <p:blipFill>
          <a:blip r:embed="rId5" cstate="print"/>
          <a:srcRect l="7696" r="6154" b="6807"/>
          <a:stretch>
            <a:fillRect/>
          </a:stretch>
        </p:blipFill>
        <p:spPr bwMode="auto">
          <a:xfrm>
            <a:off x="6715140" y="2857496"/>
            <a:ext cx="182879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http://moda.2ukr.org/sites/default/files/sherstj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929198"/>
            <a:ext cx="178595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2" name="Picture 8" descr="http://84.img.avito.st/140x105/2380193584.jpg"/>
          <p:cNvPicPr>
            <a:picLocks noChangeAspect="1" noChangeArrowheads="1"/>
          </p:cNvPicPr>
          <p:nvPr/>
        </p:nvPicPr>
        <p:blipFill>
          <a:blip r:embed="rId7" cstate="print"/>
          <a:srcRect l="22857" t="6897" r="28571"/>
          <a:stretch>
            <a:fillRect/>
          </a:stretch>
        </p:blipFill>
        <p:spPr bwMode="auto">
          <a:xfrm>
            <a:off x="2428860" y="2857496"/>
            <a:ext cx="178595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Picture 10" descr="http://tatarstan.doski.ru/i/14/74/2147440.jpg"/>
          <p:cNvPicPr>
            <a:picLocks noChangeAspect="1" noChangeArrowheads="1"/>
          </p:cNvPicPr>
          <p:nvPr/>
        </p:nvPicPr>
        <p:blipFill>
          <a:blip r:embed="rId8" cstate="print"/>
          <a:srcRect l="13846" t="10000" r="7692" b="17999"/>
          <a:stretch>
            <a:fillRect/>
          </a:stretch>
        </p:blipFill>
        <p:spPr bwMode="auto">
          <a:xfrm>
            <a:off x="6858016" y="857232"/>
            <a:ext cx="1785950" cy="157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6" name="Picture 12" descr="http://nastart.com.ua/customers/companies/25359/201002212129170.halatkulirzmejka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5000636"/>
            <a:ext cx="142876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xn----itbbjdhdb8bdlay.xn--p1ai/upload/shop_17/4/0/7/item_40742/shop_items_catalog_image40742.jpg"/>
          <p:cNvPicPr/>
          <p:nvPr/>
        </p:nvPicPr>
        <p:blipFill>
          <a:blip r:embed="rId10" cstate="print"/>
          <a:srcRect l="14912" t="8397" r="13255" b="16539"/>
          <a:stretch>
            <a:fillRect/>
          </a:stretch>
        </p:blipFill>
        <p:spPr bwMode="auto">
          <a:xfrm>
            <a:off x="4500562" y="2857496"/>
            <a:ext cx="192882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8" name="Picture 14" descr="http://st1.stranamam.ru/data/cache/2013mar/05/13/7523132_97871-650x0.jpg"/>
          <p:cNvPicPr>
            <a:picLocks noChangeAspect="1" noChangeArrowheads="1"/>
          </p:cNvPicPr>
          <p:nvPr/>
        </p:nvPicPr>
        <p:blipFill>
          <a:blip r:embed="rId11" cstate="print"/>
          <a:srcRect r="13223" b="9999"/>
          <a:stretch>
            <a:fillRect/>
          </a:stretch>
        </p:blipFill>
        <p:spPr bwMode="auto">
          <a:xfrm>
            <a:off x="2428860" y="5000636"/>
            <a:ext cx="18573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s://shoessale.com.ua/public/360/4/4/1/44108/44108_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857232"/>
            <a:ext cx="200026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bazazna.ru/bexevapuy/845-obuv-zhenskaya-voylochnaya-22552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7422" y="857232"/>
            <a:ext cx="196596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28596" y="2357430"/>
            <a:ext cx="6143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Обувная - производство  различных видов обуви.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6578" y="2357430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Швейная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158" y="4500570"/>
            <a:ext cx="6072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Меховая - шубы, дубленки, меховая одежда и головные уборы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3702" y="450057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ковров и ковровых изделий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538" y="6357958"/>
            <a:ext cx="735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Текстильная - производство ниток, трикотажных и шерстяных тканей, одежды.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5720" y="142852"/>
            <a:ext cx="8715436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142852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Экологические проблемы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greenpeace.org/russia/Global/russia/image/2004/1/560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242889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sibkray.ru/upload/medialibrary/ec5/rauyrydwxuwacnfztntnlq%20jsaojiwc%2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642918"/>
            <a:ext cx="2388931" cy="1857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media.zk-online.ru/sites/media.zk-online.ru/files/images/545345345437776_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9" y="2786058"/>
            <a:ext cx="242889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blog.rushydro.ru/wp-content/uploads/2012/11/IMG_1317-1024x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642918"/>
            <a:ext cx="264320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://velikol.ru/dostb/%D0%A7%D0%B5%D0%BC+%D0%BE%D0%BF%D0%B0%D1%81%D0%B5%D0%BD+%D1%8D%D0%BA%D0%BE%D0%BB%D0%BE%D0%B3%D0%B8%D1%87%D0%B5%D1%81%D0%BA%D0%B8%D0%B9+%D0%BA%D1%80%D0%B8%D0%B7%D0%B8%D1%81%3Fb/img5.jpg"/>
          <p:cNvPicPr>
            <a:picLocks noChangeAspect="1" noChangeArrowheads="1"/>
          </p:cNvPicPr>
          <p:nvPr/>
        </p:nvPicPr>
        <p:blipFill>
          <a:blip r:embed="rId6" cstate="print"/>
          <a:srcRect l="10294" t="7844" r="14706" b="5881"/>
          <a:stretch>
            <a:fillRect/>
          </a:stretch>
        </p:blipFill>
        <p:spPr bwMode="auto">
          <a:xfrm>
            <a:off x="6572264" y="2643182"/>
            <a:ext cx="221457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www.uploads.stalker-zona-tvorchestva.ru/image/9abd0eee430beb1_venice_flood_06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572008"/>
            <a:ext cx="2714644" cy="173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babushkinadacha.ru/wp-content/uploads/2016/11/2111www-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572008"/>
            <a:ext cx="262891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http://agro2b.ru/mediadb/361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4500570"/>
            <a:ext cx="2500330" cy="179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928662" y="6357958"/>
            <a:ext cx="742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Опустынивание территории. Засоление и деградация почв.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34" y="2428868"/>
            <a:ext cx="792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Загрязнение реки Волга производственными водами, нефтепродуктами, минеральными удобрениями.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6380" y="4357694"/>
            <a:ext cx="4143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ГЭС влияет на численность рыбы.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14282" y="142852"/>
            <a:ext cx="8715436" cy="6572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5786" y="21429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рекреационных ресурсов в Поволжье.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image2.turizm.ru/country_gallery/167/77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2428868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Горнолыжный курорт Ульяновска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www.vvv.ru/objects/baraholka_13/13594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714356"/>
            <a:ext cx="199072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71802" y="242886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Лечебные грязи Астраханская область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www.europetourism.su/wp-content/uploads/2012/04/ozero_elton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785794"/>
            <a:ext cx="2286016" cy="171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072198" y="250030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Соленые озера Эльтон и Баскунчак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42908" y="4500570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Калмыкия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http://www.smoltur.ru/wp-content/uploads/2014/11/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928934"/>
            <a:ext cx="236422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foneyes.ru/img/picture/Jun/09/d9b8d9854688e9ddf43cd9ea8212d6f9/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786322"/>
            <a:ext cx="185738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http://to-world-travel.ru/img/2015/042520/48496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000372"/>
            <a:ext cx="237501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143240" y="4500570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Казань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34" y="6357959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Волгоград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5074" y="457200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Ульяновск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 descr="http://radonez1.ru/wp-content/uploads/2017/01/475311d99f2c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786322"/>
            <a:ext cx="248602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214678" y="6357958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 Жигулей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43636" y="6357958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Астрахань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http://kaspy.info/wp-content/uploads/2016/05/e2282d4s-96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2928934"/>
            <a:ext cx="214314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http://rybalka-v-rossii.ru/uploads/posts/2014-12/1419342781_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57884" y="4857760"/>
            <a:ext cx="2746427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844" y="142852"/>
            <a:ext cx="8858312" cy="6572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428604"/>
            <a:ext cx="86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4346" y="214290"/>
            <a:ext cx="950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Взаимосвязь с другими экономическими районами России.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1000108"/>
            <a:ext cx="46434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Вывоз: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-автомобили,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-сельскохозяйственную технику,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-электронно-вычислительную технику,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-моторы,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-станки, оборудование,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-вертолеты,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-самолеты,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-нефть и нефтепродукты,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-газ,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-минеральные удобрения,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-синтетический каучук,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-одежду, обувь, изделия из кожи, ткани, шерсть,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-лаки, краски,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продукты питания,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рыбу, консервы, черную икру,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соль,</a:t>
            </a:r>
          </a:p>
          <a:p>
            <a:pPr>
              <a:buFontTx/>
              <a:buChar char="-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кислоты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скот….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1214422"/>
            <a:ext cx="2857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Ввоз: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Черные и цветные металлы,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Машины,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Станки,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Ткани,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Оборудование для ГОКов,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Турбины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Одежду,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Обувь,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Автомобили.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42852"/>
            <a:ext cx="8893652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428868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2474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412776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слайде представлены различные объекты.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Проанализировав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изображения, разделите их на группы, объясните  по какому- то признаку вы сформировали эти группы?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какой экономический район вы начали изучать на прошлом уроке? 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Поволжье)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Какие вопросы вы рассмотрели, какие особенности природы и географического положения можно выделить?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Определите самостоятельно тему сегодняшнего урока. (Хозяйство Поволжья)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36" cy="6572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428604"/>
            <a:ext cx="77867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214422"/>
            <a:ext cx="8143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ru-RU" sz="28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142852"/>
            <a:ext cx="814393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Синквейн  по теме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«Хозяйство Поволжья». 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1-я строка - 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существительное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(ключевое слово)  по теме.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2-я строка  -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2 прилагательных.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3-я строка  -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3 глагола.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4-я строка  -  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предложение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пословица или фраза, которая показывает отношение автора к  теме в 1 строчке.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5-я строка -  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слово – ассоциация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синоним, который повторяет    суть темы в 1-й строке (обычно существительное - метафора).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Волга</a:t>
            </a:r>
          </a:p>
          <a:p>
            <a:pPr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Широкая, спокойная.</a:t>
            </a:r>
          </a:p>
          <a:p>
            <a:pPr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Орошает, перевозит</a:t>
            </a:r>
            <a:r>
              <a:rPr lang="ru-RU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работает.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реке Волга расположено много промышленных городов с отраслями: машиностроения, химической, пищевой и легкой промышленности, по берегам реки растет пшеница, рожь, сады, овощи и бахча, приходят на водопой овцы, коровы, верблюды.</a:t>
            </a:r>
          </a:p>
          <a:p>
            <a:pPr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Волга - источник жизни!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428604"/>
            <a:ext cx="86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4346" y="214290"/>
            <a:ext cx="950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1000108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21442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0"/>
            <a:ext cx="73581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Лист оценки сформированности УУД (самооценка).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ФИО……………………Класс – 9 «Б»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 – география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Пожалуйста, поставьте знак «+»напротив умения в соответствии с вашей оценкой (0 до5) его сформированности у вас на данном учебном занятии.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46" y="1428735"/>
          <a:ext cx="8929748" cy="5481182"/>
        </p:xfrm>
        <a:graphic>
          <a:graphicData uri="http://schemas.openxmlformats.org/drawingml/2006/table">
            <a:tbl>
              <a:tblPr/>
              <a:tblGrid>
                <a:gridCol w="5301520"/>
                <a:gridCol w="648396"/>
                <a:gridCol w="652675"/>
                <a:gridCol w="650536"/>
                <a:gridCol w="631262"/>
                <a:gridCol w="631262"/>
                <a:gridCol w="414097"/>
              </a:tblGrid>
              <a:tr h="156270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 - Универсальные Учебные Действия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Шкала оценивания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Личностные УУД: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62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Понимаю смысл предстоящей работы  (проблему над которой предстоит работать на уроке), самостоятельно выстраиваю план действий, знаю, где найду информацию, чтобы ответить на вопрос (решить проблему).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2.Могу самостоятельно работать с тестом, картами атласа, находя ответы на вопросы.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3.Понимаю ответственность перед учениками группы за выполнение своей работы.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4.Адекватно оцениваю свое выступление и работу на уроке, в случае критики, исправляю ошибки.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4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5.Знания, полученные на уроке смогу использовать в жизни.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Регулятивные УУД: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1.Объективно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оцениваю свою работу на уроке.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2.Смогу самостоятельно выбрать источники необходимой информации для работы.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8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3.Смогу провести необходимое исследование (по вопросу), предоставить результат.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4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4.Могу совместно с товарищем планировать работу.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7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5.Намечаю тезисы (план) выступления.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97" marR="35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67413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thumbs.dreamstime.com/z/mosque-kul-sharif-kazan-25236610.jpg"/>
          <p:cNvPicPr>
            <a:picLocks noChangeAspect="1" noChangeArrowheads="1"/>
          </p:cNvPicPr>
          <p:nvPr/>
        </p:nvPicPr>
        <p:blipFill>
          <a:blip r:embed="rId2" cstate="print"/>
          <a:srcRect t="8314" r="10345" b="3123"/>
          <a:stretch>
            <a:fillRect/>
          </a:stretch>
        </p:blipFill>
        <p:spPr bwMode="auto">
          <a:xfrm>
            <a:off x="357158" y="285728"/>
            <a:ext cx="1214446" cy="1428760"/>
          </a:xfrm>
          <a:prstGeom prst="rect">
            <a:avLst/>
          </a:prstGeom>
          <a:noFill/>
        </p:spPr>
      </p:pic>
      <p:pic>
        <p:nvPicPr>
          <p:cNvPr id="5" name="Рисунок 4" descr="http://agroday.ru/uploads/content/117651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85728"/>
            <a:ext cx="157163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south-tahoe-vacation-rental.com/photos/gallery/activities/data/images1/img4.jpg"/>
          <p:cNvPicPr/>
          <p:nvPr/>
        </p:nvPicPr>
        <p:blipFill>
          <a:blip r:embed="rId4" cstate="print"/>
          <a:srcRect l="11111" t="10309" r="11111" b="12371"/>
          <a:stretch>
            <a:fillRect/>
          </a:stretch>
        </p:blipFill>
        <p:spPr bwMode="auto">
          <a:xfrm>
            <a:off x="3491880" y="3356992"/>
            <a:ext cx="17859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fs00.infourok.ru/images/doc/279/284290/640/img22.jpg"/>
          <p:cNvPicPr/>
          <p:nvPr/>
        </p:nvPicPr>
        <p:blipFill>
          <a:blip r:embed="rId5" cstate="print"/>
          <a:srcRect l="23089" t="39316" r="4917" b="10897"/>
          <a:stretch>
            <a:fillRect/>
          </a:stretch>
        </p:blipFill>
        <p:spPr bwMode="auto">
          <a:xfrm>
            <a:off x="3357554" y="285728"/>
            <a:ext cx="1905000" cy="141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kalm.ru/gallery/agricul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844824"/>
            <a:ext cx="171451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cs10317.vkontakte.ru/u1221693/111372033/z_5c03c21d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844824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for-volga.ru/uploads/posts/2016-04/1459530687_qk8oosglcus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844824"/>
            <a:ext cx="193039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s1.fotokto.ru/photo/full/30/30139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3356992"/>
            <a:ext cx="142876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new.glikon.ru/uploads/reports/1454572860-master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1844824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om-saratov.ru/files/pages/24231/1431066137general_pages_08_May_2015_i24231_gidroenergetiki_i_uchenye_predu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5696" y="4725144"/>
            <a:ext cx="1571636" cy="14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.redigo.ru/52657cde19b1e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1880" y="4797152"/>
            <a:ext cx="18573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www.pokerfederation.ru/full.php?jsrvk=yuheneqe/picture174850.jpg"/>
          <p:cNvPicPr/>
          <p:nvPr/>
        </p:nvPicPr>
        <p:blipFill>
          <a:blip r:embed="rId13" cstate="print"/>
          <a:srcRect l="56725" t="56988" r="2831" b="8002"/>
          <a:stretch>
            <a:fillRect/>
          </a:stretch>
        </p:blipFill>
        <p:spPr bwMode="auto">
          <a:xfrm>
            <a:off x="6929454" y="285728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fish-agro.ru/uploads/vidi-fish/osetr_sahalin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63688" y="3356992"/>
            <a:ext cx="16430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user.vse42.ru/files/ui-5425e3b1720571.18204368.jpe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57818" y="285728"/>
            <a:ext cx="1428760" cy="147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img-fotki.yandex.ru/get/5641/29175385.7/0_823f7_45fc1ae0_ori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9512" y="3356992"/>
            <a:ext cx="150019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nsk.tour52.ru/netcat_files/Image/NN/004_-dostopr_-muzey-kul'tury-i-byta-narodov-povolzh'ya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48264" y="3356992"/>
            <a:ext cx="1857388" cy="13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m8.i.pbase.com/o4/39/597639/1/55921128.04Sulphur.SicilyItaly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36096" y="4797152"/>
            <a:ext cx="142933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://edikst.ru/misc/i/gallery/10668/26226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9512" y="4797152"/>
            <a:ext cx="164307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life-routes.ru/wp-content/uploads/2016/04/mamaev_kurgan_3.jpg"/>
          <p:cNvPicPr/>
          <p:nvPr/>
        </p:nvPicPr>
        <p:blipFill>
          <a:blip r:embed="rId20" cstate="print"/>
          <a:srcRect l="17317" t="4077" r="17745" b="7914"/>
          <a:stretch>
            <a:fillRect/>
          </a:stretch>
        </p:blipFill>
        <p:spPr bwMode="auto">
          <a:xfrm>
            <a:off x="5436096" y="1844824"/>
            <a:ext cx="135732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://mail.deltarussia.ru/images/210__rvk23040_1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48264" y="4797152"/>
            <a:ext cx="19288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42852"/>
            <a:ext cx="8893652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428868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1571612"/>
            <a:ext cx="8032976" cy="2714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2976" y="2143116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Хозяйство Поволжья.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5720" y="142852"/>
            <a:ext cx="8715436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7667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 урока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Изучить структуру хозяйства Поволжского экономического района,  сформировать представление о его роли  в экономике России.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Проанализировать карты и определить географию отраслей промышленности и сельского хозяйства.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Выявить проблемы и перспективы развития района.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макет карты Поволжья с подробным указанием отраслей хозяйства.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116632"/>
            <a:ext cx="9001156" cy="66247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428868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60648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Вспомните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 характеристики экономического района и определите каждый, что лично вы будите сегодня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изучать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уроке?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Результатом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работы класса будет проект - создание макета карты «Отрасли промышленности и сельского хозяйства Поволжья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 на доске, на ватмане физическая карта региона, вам необходимо пунсоны прикрепить к карте и объяснить, какие отрасли обозначают и почему)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-Вам предстоит работать в группах и парах, для алгоритма работы на партах разложены инструктивные карточки. Для работы вы должны самостоятельно отбирать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источники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информации, можно использовать материал учебника ( В.П. Дронов, Л.Е. Савельева,  Сфера  «Просвещение 9 класс, электронные ресурсы, карты атласа.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Время работы ограниченно – 10 минут, время на выступление по теме 1-2 минуты.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2708920"/>
            <a:ext cx="6768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Группы исследователей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группа:  Машиностроительный комплекс Поволжья    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группа:    Химическая промышленность Поволжья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группа:   Электроэнергетика Поволжья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группа: Нефтяная и газовая промышленность Поволжья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группа: Сельское хозяйство  Поволжья: рыболовство.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группа: Сельское хозяйство  Поволжья - растениеводство.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группа: Сельское хозяйство  Поволжья – животноводство.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группа: Легкая промышленность Поволжья.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 группа: Пищевая промышленность Поволжья.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группа: Сфера услуг Поволжья.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 группа: Проблемы развития Поволжья.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группа: Перспективы развития Поволжья, развитие туризма.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 группа: Межрайонные связи (вывоз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0"/>
            <a:ext cx="9001156" cy="685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142852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Машиностроение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mail.deltarussia.ru/images/210__rvk23040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714884"/>
            <a:ext cx="157162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www.pokerfederation.ru/full.php?jsrvk=yuheneqe/picture174850.jpg"/>
          <p:cNvPicPr/>
          <p:nvPr/>
        </p:nvPicPr>
        <p:blipFill>
          <a:blip r:embed="rId3" cstate="print"/>
          <a:srcRect l="57165" t="56090" r="3446" b="7051"/>
          <a:stretch>
            <a:fillRect/>
          </a:stretch>
        </p:blipFill>
        <p:spPr bwMode="auto">
          <a:xfrm>
            <a:off x="500034" y="3000372"/>
            <a:ext cx="1857388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funlib.ru/cimg/2014/102012/403258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571744"/>
            <a:ext cx="1857388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bolshefaktov.ru/wp-content/uploads/2016/03/Stankostroenie-Rossi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5500702"/>
            <a:ext cx="1571636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://www.angi.ru/userfiles/image/DSC_4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5500702"/>
            <a:ext cx="1666844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sch69.narod.ru/mod/2/6503/b0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4857760"/>
            <a:ext cx="1571636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doseng.org/uploads/posts/2014-01/1388972638_0_b90bc_5cefffbe_xxl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2571744"/>
            <a:ext cx="185738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ekaterinburg.buyreklama.com/ekaterinburg/photos/30336492/c0c329e47baa8f8d0aa47ead03edfa14.jpg"/>
          <p:cNvPicPr/>
          <p:nvPr/>
        </p:nvPicPr>
        <p:blipFill>
          <a:blip r:embed="rId9" cstate="print"/>
          <a:srcRect l="5612" t="15294" r="6841" b="11059"/>
          <a:stretch>
            <a:fillRect/>
          </a:stretch>
        </p:blipFill>
        <p:spPr bwMode="auto">
          <a:xfrm>
            <a:off x="357158" y="1071546"/>
            <a:ext cx="1428760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www.dofiga.net/images/news/0029167/38268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7356" y="1142984"/>
            <a:ext cx="1571636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s://megalada-avto.ru/application/includes/uploadIMG/47.jpg"/>
          <p:cNvPicPr/>
          <p:nvPr/>
        </p:nvPicPr>
        <p:blipFill>
          <a:blip r:embed="rId11" cstate="print"/>
          <a:srcRect l="23535" t="21032" r="5851" b="13889"/>
          <a:stretch>
            <a:fillRect/>
          </a:stretch>
        </p:blipFill>
        <p:spPr bwMode="auto">
          <a:xfrm>
            <a:off x="3428992" y="1071546"/>
            <a:ext cx="1571636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transphoto.ru/photo/05/97/49/597495.jpg"/>
          <p:cNvPicPr/>
          <p:nvPr/>
        </p:nvPicPr>
        <p:blipFill>
          <a:blip r:embed="rId12" cstate="print"/>
          <a:srcRect l="13789" t="27902" r="16622" b="12927"/>
          <a:stretch>
            <a:fillRect/>
          </a:stretch>
        </p:blipFill>
        <p:spPr bwMode="auto">
          <a:xfrm>
            <a:off x="2857488" y="3071810"/>
            <a:ext cx="1857388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carstarnews.com/wp-content/uploads/2015/08/Hon--da-Civic-2--016-----patent-drawings-312.jpg"/>
          <p:cNvPicPr/>
          <p:nvPr/>
        </p:nvPicPr>
        <p:blipFill>
          <a:blip r:embed="rId13" cstate="print"/>
          <a:srcRect t="11864" r="35018" b="10896"/>
          <a:stretch>
            <a:fillRect/>
          </a:stretch>
        </p:blipFill>
        <p:spPr bwMode="auto">
          <a:xfrm>
            <a:off x="4071934" y="5500702"/>
            <a:ext cx="1357322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www.zdravrussia.ru/images/foto/fool/9543.jpg"/>
          <p:cNvPicPr/>
          <p:nvPr/>
        </p:nvPicPr>
        <p:blipFill>
          <a:blip r:embed="rId14" cstate="print"/>
          <a:srcRect l="8658" t="35266" r="3955" b="11111"/>
          <a:stretch>
            <a:fillRect/>
          </a:stretch>
        </p:blipFill>
        <p:spPr bwMode="auto">
          <a:xfrm>
            <a:off x="6929454" y="1142984"/>
            <a:ext cx="164307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https://www.ridus.ru/images/2015/8/26/319869/06662f663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43504" y="1142983"/>
            <a:ext cx="1772423" cy="121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://new.metmashengineering.ru/upload/image/specmetallurgy_03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86182" y="4071942"/>
            <a:ext cx="171451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857224" y="71435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Автомобилестроени</a:t>
            </a:r>
            <a:r>
              <a:rPr lang="ru-RU" u="sng" dirty="0" smtClean="0"/>
              <a:t>е</a:t>
            </a:r>
            <a:endParaRPr lang="ru-RU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714348" y="2071678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КАМАЗ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1670" y="2071678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УАЗ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4744" y="2071678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ВАЗ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6380" y="71435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Оборонное машиностроение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4942" y="2285992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аэрокосмическое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86380" y="3857628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вертолетостроение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00892" y="3857628"/>
            <a:ext cx="17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самолетостроение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86380" y="421481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станкостроение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6248" y="6500834"/>
            <a:ext cx="471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Моторы          станки       нефтяное и газовое  оборудование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282" y="2357430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Сельскохозяйственное машиностроение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28860" y="235743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троллейбусов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4071942"/>
            <a:ext cx="221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Судостроение и судоремонт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00232" y="6000768"/>
            <a:ext cx="1785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электронно-вычислительная техника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7620" y="514351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электротехника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rot="16200000" flipH="1">
            <a:off x="7358082" y="4929198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28" idx="2"/>
          </p:cNvCxnSpPr>
          <p:nvPr/>
        </p:nvCxnSpPr>
        <p:spPr>
          <a:xfrm rot="5400000">
            <a:off x="6435459" y="4720955"/>
            <a:ext cx="77367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10800000" flipV="1">
            <a:off x="5214942" y="4572008"/>
            <a:ext cx="1571636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071670" y="4071942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Точное машиностроение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5720" y="214290"/>
            <a:ext cx="8715436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5716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Химическая промышленность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b2b.sibur.ru/pages_new_ru/catalog/catalog_docs.jsp?table=CA_PRODUCERS&amp;id=41"/>
          <p:cNvPicPr/>
          <p:nvPr/>
        </p:nvPicPr>
        <p:blipFill>
          <a:blip r:embed="rId2" cstate="print"/>
          <a:srcRect t="10602" r="51169" b="19759"/>
          <a:stretch>
            <a:fillRect/>
          </a:stretch>
        </p:blipFill>
        <p:spPr bwMode="auto">
          <a:xfrm>
            <a:off x="857224" y="857232"/>
            <a:ext cx="235745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pictures.dealer.com/m/manhattancllc/1025/a25c61781d00f7c9dcb6741e66d905fbx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857232"/>
            <a:ext cx="264320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fis.ru/popup_imgs/115223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5" y="2928934"/>
            <a:ext cx="250033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crosti.ru/patterns/00/10/15/c454620f2b/previe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000372"/>
            <a:ext cx="257176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sovetclub.ru/tim/50e8148872b9a3ad461e597b8ae7a720.jpg"/>
          <p:cNvPicPr/>
          <p:nvPr/>
        </p:nvPicPr>
        <p:blipFill>
          <a:blip r:embed="rId6" cstate="print"/>
          <a:srcRect l="2084" t="10043" r="46125" b="7479"/>
          <a:stretch>
            <a:fillRect/>
          </a:stretch>
        </p:blipFill>
        <p:spPr bwMode="auto">
          <a:xfrm>
            <a:off x="6286512" y="857232"/>
            <a:ext cx="228601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im2-tub-ru.yandex.net/i?id=e2ee7092151b849c9802c9728d6589bc&amp;n=33&amp;h=215&amp;w=323"/>
          <p:cNvPicPr/>
          <p:nvPr/>
        </p:nvPicPr>
        <p:blipFill>
          <a:blip r:embed="rId7" cstate="print"/>
          <a:srcRect r="19246" b="4372"/>
          <a:stretch>
            <a:fillRect/>
          </a:stretch>
        </p:blipFill>
        <p:spPr bwMode="auto">
          <a:xfrm>
            <a:off x="6215074" y="3071811"/>
            <a:ext cx="2401011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://www.doski.ru/i/20/05/1200553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4786322"/>
            <a:ext cx="242889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im3-tub-ru.yandex.net/i?id=38e031ba12c3b642a40db93e4d18b8ef&amp;n=33&amp;h=215&amp;w=38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4786322"/>
            <a:ext cx="262890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http://moskvawood.ru/i/photo/laki-11-akril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4786322"/>
            <a:ext cx="240119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928662" y="2571744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синтетический каучук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43306" y="2643182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автопокрышки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198" y="2643182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минеральные удобрения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1538" y="450057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полиэтилен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0430" y="4500570"/>
            <a:ext cx="2357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бытовая химия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5074" y="4500570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искусственные волокна, нити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4414" y="6429396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пластмассы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306" y="6429396"/>
            <a:ext cx="500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лаки, краски, лакокрасочные панели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85720" y="142852"/>
            <a:ext cx="8715436" cy="65008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57166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Электроэнергетика Поволжья.</a:t>
            </a:r>
            <a:endParaRPr lang="ru-RU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ic.pics.livejournal.com/yelkz/20382074/344471/344471_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3271838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3143248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Балаковская АЭС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www.seogan.ru/images/foto/balaes/%D0%91%D0%B0%D0%BB%D0%B0%D0%BA%D0%BE%D0%B2%D1%81%D0%BA%D0%B0%D1%8F%20%D0%90%D0%AD%D0%A1%20%D1%81%20%D0%B2%D0%BE%D0%B7%D0%B4%D1%83%D1%85%D0%B0.jpg"/>
          <p:cNvPicPr/>
          <p:nvPr/>
        </p:nvPicPr>
        <p:blipFill>
          <a:blip r:embed="rId3" cstate="print"/>
          <a:srcRect l="6414" t="16709" r="7964" b="10883"/>
          <a:stretch>
            <a:fillRect/>
          </a:stretch>
        </p:blipFill>
        <p:spPr bwMode="auto">
          <a:xfrm>
            <a:off x="4357686" y="928670"/>
            <a:ext cx="341461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://images.aif.ru/002/585/fd98a8dfa75832d21fccc4c52f198e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643314"/>
            <a:ext cx="278608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28662" y="600076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Волжская ГЭС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://www.elabuga.news/uploads/posts/2016-08/1470738712_4suqffdo-6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643314"/>
            <a:ext cx="271464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http://repetitor.hut2.ru/img/foto-13-sama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714752"/>
            <a:ext cx="2526683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000496" y="614364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ТЭС город Казань              город Самара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1088</Words>
  <Application>Microsoft Office PowerPoint</Application>
  <PresentationFormat>Экран (4:3)</PresentationFormat>
  <Paragraphs>236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126</cp:revision>
  <dcterms:created xsi:type="dcterms:W3CDTF">2016-11-13T17:56:10Z</dcterms:created>
  <dcterms:modified xsi:type="dcterms:W3CDTF">2020-07-24T16:49:28Z</dcterms:modified>
</cp:coreProperties>
</file>