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5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13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1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812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0435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029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881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93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517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4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68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2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91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1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01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61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15B1-5C73-4583-AA69-FDA43305436C}" type="datetimeFigureOut">
              <a:rPr lang="ru-RU" smtClean="0"/>
              <a:t>23.05.2020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87B9F-86A7-4950-B6E4-A6C702BFD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2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  <p:sldLayoutId id="2147483979" r:id="rId14"/>
    <p:sldLayoutId id="2147483980" r:id="rId15"/>
    <p:sldLayoutId id="2147483981" r:id="rId16"/>
    <p:sldLayoutId id="214748398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C69BA-4EA8-4297-99D7-7F6226BE2C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174750"/>
            <a:ext cx="9448800" cy="1825096"/>
          </a:xfrm>
        </p:spPr>
        <p:txBody>
          <a:bodyPr>
            <a:noAutofit/>
          </a:bodyPr>
          <a:lstStyle/>
          <a:p>
            <a:r>
              <a:rPr lang="ru-RU" sz="3800" i="1" dirty="0">
                <a:solidFill>
                  <a:srgbClr val="FF0000"/>
                </a:solidFill>
                <a:latin typeface="Roboto"/>
              </a:rPr>
              <a:t>Презентация к уроку по учебному предмету «Геометрия» в 7-ом классе на тему «Признаки параллельности прямых»</a:t>
            </a:r>
            <a:br>
              <a:rPr lang="ru-RU" sz="3800" i="1" dirty="0">
                <a:solidFill>
                  <a:srgbClr val="FF0000"/>
                </a:solidFill>
                <a:latin typeface="Roboto"/>
              </a:rPr>
            </a:br>
            <a:r>
              <a:rPr lang="ru-RU" sz="3800" i="1" dirty="0">
                <a:solidFill>
                  <a:srgbClr val="FF0000"/>
                </a:solidFill>
                <a:latin typeface="Roboto"/>
              </a:rPr>
              <a:t>(урок открытия новых знаний)</a:t>
            </a:r>
            <a:endParaRPr lang="ru-RU" sz="3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51CBF5-A96E-4B7F-BBA4-384C72672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999846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Выполнила Морозова Александра Васильевна, </a:t>
            </a:r>
          </a:p>
          <a:p>
            <a:r>
              <a:rPr lang="ru-RU" dirty="0"/>
              <a:t>учитель математики МОУ лицей Орехово-Зуевского </a:t>
            </a:r>
            <a:r>
              <a:rPr lang="ru-RU" dirty="0" err="1"/>
              <a:t>г.о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0196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344E8-9E47-4C25-B43F-9142A9EBE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Актуализация знаний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DB93E-AAE5-47F6-B69F-FCEC806AC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9712" y="2416229"/>
            <a:ext cx="6321344" cy="4441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0" dirty="0"/>
              <a:t>?-ы</a:t>
            </a:r>
            <a:endParaRPr lang="ru-RU" sz="1500" dirty="0"/>
          </a:p>
          <a:p>
            <a:pPr marL="0" indent="0">
              <a:buNone/>
            </a:pPr>
            <a:r>
              <a:rPr lang="ru-RU" sz="1500" dirty="0"/>
              <a:t>							)</a:t>
            </a:r>
            <a:endParaRPr lang="ru-RU" sz="30000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5DA99ECA-E7CD-48A9-BE01-BD12D1B85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40515" y="2416228"/>
            <a:ext cx="5334000" cy="308601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 самостоятельно изученному материалу дома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Ученик – Ученик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Ученик – Учитель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83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EAC68-B082-4842-A42B-B03E11E1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0123" y="0"/>
            <a:ext cx="8610600" cy="1293028"/>
          </a:xfrm>
        </p:spPr>
        <p:txBody>
          <a:bodyPr/>
          <a:lstStyle/>
          <a:p>
            <a:r>
              <a:rPr lang="ru-RU" dirty="0"/>
              <a:t>Тест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1379F8-8F7F-495C-9C4E-4B3A69649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277" y="1006783"/>
            <a:ext cx="11470849" cy="51206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									Учитель – ученик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1. Какие углы не используются в формулировках признаков параллельности прямых:</a:t>
            </a:r>
          </a:p>
          <a:p>
            <a:pPr marL="457200" indent="-457200">
              <a:buAutoNum type="arabicParenR"/>
            </a:pPr>
            <a:r>
              <a:rPr lang="ru-RU" dirty="0"/>
              <a:t>вертикальные; 2) соответсвенные; 3) смежные; 4) односторонние; 5) накрест лежащие?</a:t>
            </a:r>
          </a:p>
          <a:p>
            <a:pPr marL="0" indent="0">
              <a:buNone/>
            </a:pPr>
            <a:r>
              <a:rPr lang="ru-RU" dirty="0"/>
              <a:t>2. На чем основаны доказательства признаков  параллельности прямых:</a:t>
            </a:r>
          </a:p>
          <a:p>
            <a:pPr marL="457200" indent="-457200">
              <a:buAutoNum type="arabicParenR"/>
            </a:pPr>
            <a:r>
              <a:rPr lang="ru-RU" dirty="0"/>
              <a:t>На утверждении, что «Две прямые, перпендикулярные к одной прямой, параллельны»; 2)на свойствах смежных углов; 3)на свойствах вертикальных углов; 4) на свойствах параллельных прямых; 5) на сравнении углов; 6) на признаках равенства треугольников.</a:t>
            </a:r>
          </a:p>
          <a:p>
            <a:pPr marL="0" indent="0">
              <a:buNone/>
            </a:pPr>
            <a:r>
              <a:rPr lang="ru-RU" dirty="0"/>
              <a:t>3. С какими углами связан признак параллельности прямых, который проиллюстрирован ниже:</a:t>
            </a:r>
          </a:p>
          <a:p>
            <a:pPr marL="0" indent="0">
              <a:buNone/>
            </a:pPr>
            <a:r>
              <a:rPr lang="ru-RU" dirty="0"/>
              <a:t>		  1) смежные; 2) вертикальные; 3) горизонтальные; 4) соответсвенные; 5) накрест 	   лежащие; 6) односторонние; 7) противоположные?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146E57-AAC0-4514-92EB-10E5C484C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77" y="5128181"/>
            <a:ext cx="2021983" cy="172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61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A150FE-4EF2-4AB0-A97B-91904D965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Выявление затруднений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975973-30DA-4428-A299-117EC40EA5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Самопроверка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07AB8B-8B0C-4A15-A8EC-8C8618353C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/>
              <a:t>1, 3</a:t>
            </a:r>
          </a:p>
          <a:p>
            <a:pPr marL="457200" indent="-457200">
              <a:buAutoNum type="arabicPeriod"/>
            </a:pPr>
            <a:r>
              <a:rPr lang="ru-RU" dirty="0"/>
              <a:t>1, 2, 3, 6</a:t>
            </a:r>
          </a:p>
          <a:p>
            <a:pPr marL="457200" indent="-457200">
              <a:buAutoNum type="arabicPeriod"/>
            </a:pPr>
            <a:r>
              <a:rPr lang="ru-RU" dirty="0"/>
              <a:t> 4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24B830-BCD7-4043-A20C-F3855A010D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Устранение затруднений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C7EB68-3F9D-426C-80D9-55D54414323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5000" dirty="0">
                <a:solidFill>
                  <a:prstClr val="black"/>
                </a:solidFill>
              </a:rPr>
              <a:t>?-ы</a:t>
            </a:r>
          </a:p>
          <a:p>
            <a:pPr marL="0" indent="0">
              <a:buNone/>
            </a:pPr>
            <a:r>
              <a:rPr lang="ru-RU" dirty="0"/>
              <a:t>Ученик – Ученик</a:t>
            </a:r>
          </a:p>
          <a:p>
            <a:pPr marL="0" indent="0">
              <a:buNone/>
            </a:pPr>
            <a:r>
              <a:rPr lang="ru-RU" dirty="0"/>
              <a:t>Ученик – Учитель</a:t>
            </a:r>
          </a:p>
        </p:txBody>
      </p:sp>
    </p:spTree>
    <p:extLst>
      <p:ext uri="{BB962C8B-B14F-4D97-AF65-F5344CB8AC3E}">
        <p14:creationId xmlns:p14="http://schemas.microsoft.com/office/powerpoint/2010/main" val="2763036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468A6-B007-4AFD-A6B8-D35785AD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задач</a:t>
            </a:r>
            <a:br>
              <a:rPr lang="ru-RU" dirty="0"/>
            </a:br>
            <a:r>
              <a:rPr lang="ru-RU" dirty="0"/>
              <a:t>№1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B5E52D-9E3B-4910-B8B5-2759030EF1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ru-RU" dirty="0"/>
              <a:t>Параллельны ли прямые?</a:t>
            </a:r>
          </a:p>
        </p:txBody>
      </p:sp>
      <p:sp>
        <p:nvSpPr>
          <p:cNvPr id="17" name="Объект 16">
            <a:extLst>
              <a:ext uri="{FF2B5EF4-FFF2-40B4-BE49-F238E27FC236}">
                <a16:creationId xmlns:a16="http://schemas.microsoft.com/office/drawing/2014/main" id="{71B564BA-E4F6-4509-90D9-327B8B51A8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2.</a:t>
            </a:r>
            <a:r>
              <a:rPr lang="ru-RU" dirty="0"/>
              <a:t> Параллельны ли прямые?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38841170-9432-4902-9538-1C448BD8C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5067" y="3427758"/>
            <a:ext cx="3600450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BECD8863-212B-4E77-9CD7-616B7719B6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5067" y="5424833"/>
            <a:ext cx="3600450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B56D2FD8-213B-4EF6-86C1-D7AB38D0A8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61167" y="2807046"/>
            <a:ext cx="1746250" cy="3390900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9D6F229-0E1E-4533-B264-0754223DF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092" y="3621280"/>
            <a:ext cx="1200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23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°</a:t>
            </a:r>
            <a:r>
              <a:rPr lang="ru-RU" altLang="ru-RU" dirty="0">
                <a:solidFill>
                  <a:srgbClr val="000000"/>
                </a:solidFill>
                <a:cs typeface="Arial" panose="020B0604020202020204" pitchFamily="34" charset="0"/>
              </a:rPr>
              <a:t>12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’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F00B671E-484F-4221-8AA0-9E7040D9F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192" y="2810221"/>
            <a:ext cx="434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9833634E-5501-402E-933B-30ECDCA9B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6192" y="4810471"/>
            <a:ext cx="434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1FBB8856-0E54-4F83-BE2A-95030C52D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879" y="2665758"/>
            <a:ext cx="2873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3AF7465F-DB23-4406-B317-65F887D476A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597804" y="3464271"/>
            <a:ext cx="215900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44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EB90BEEA-D52E-4805-A034-E2D838DEE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6004" y="5042246"/>
            <a:ext cx="215900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44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1E23952F-5E74-4BDF-8E8E-402558A7B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7804" y="3457921"/>
            <a:ext cx="3603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ru-RU" sz="1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E55196F4-16A1-43C7-9BDE-1F0FD0EB6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129" y="5113683"/>
            <a:ext cx="3603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ru-RU" altLang="ru-RU" sz="14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E71C7B94-3613-4202-97F7-4EB1D8C9B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092" y="4831197"/>
            <a:ext cx="1200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23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°</a:t>
            </a:r>
            <a:r>
              <a:rPr lang="ru-RU" altLang="ru-RU" dirty="0">
                <a:solidFill>
                  <a:srgbClr val="000000"/>
                </a:solidFill>
                <a:cs typeface="Arial" panose="020B0604020202020204" pitchFamily="34" charset="0"/>
              </a:rPr>
              <a:t>12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’</a:t>
            </a:r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5F77A2AA-A06A-451F-B86D-55D8161CD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48171" y="3311871"/>
            <a:ext cx="3168650" cy="1587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350C6CF3-F9E9-48FB-A5E3-CA9D90F74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48171" y="5226396"/>
            <a:ext cx="3168650" cy="1587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0576F545-B7DA-46C3-A968-4071EBC16F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64071" y="2716558"/>
            <a:ext cx="2736850" cy="3103563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" name="Text Box 19">
            <a:extLst>
              <a:ext uri="{FF2B5EF4-FFF2-40B4-BE49-F238E27FC236}">
                <a16:creationId xmlns:a16="http://schemas.microsoft.com/office/drawing/2014/main" id="{33E1F8A9-0A4F-4914-B326-7F2E32E97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8034" y="3505546"/>
            <a:ext cx="576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32°</a:t>
            </a:r>
          </a:p>
        </p:txBody>
      </p:sp>
      <p:sp>
        <p:nvSpPr>
          <p:cNvPr id="23" name="Text Box 20">
            <a:extLst>
              <a:ext uri="{FF2B5EF4-FFF2-40B4-BE49-F238E27FC236}">
                <a16:creationId xmlns:a16="http://schemas.microsoft.com/office/drawing/2014/main" id="{C834E6A5-0006-43CC-BA9A-624A3B7D4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1771" y="5456583"/>
            <a:ext cx="1055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1</a:t>
            </a:r>
            <a:r>
              <a:rPr lang="en-US" altLang="ru-RU" dirty="0">
                <a:solidFill>
                  <a:srgbClr val="000000"/>
                </a:solidFill>
              </a:rPr>
              <a:t>58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°</a:t>
            </a:r>
          </a:p>
        </p:txBody>
      </p:sp>
      <p:sp>
        <p:nvSpPr>
          <p:cNvPr id="24" name="Text Box 21">
            <a:extLst>
              <a:ext uri="{FF2B5EF4-FFF2-40B4-BE49-F238E27FC236}">
                <a16:creationId xmlns:a16="http://schemas.microsoft.com/office/drawing/2014/main" id="{6E621F18-1DC1-4559-883D-1530DC6AF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596" y="2719733"/>
            <a:ext cx="38100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</a:rPr>
              <a:t>e</a:t>
            </a:r>
            <a:r>
              <a:rPr lang="ru-RU" altLang="ru-RU" dirty="0">
                <a:solidFill>
                  <a:srgbClr val="000000"/>
                </a:solidFill>
              </a:rPr>
              <a:t>       </a:t>
            </a:r>
          </a:p>
        </p:txBody>
      </p:sp>
      <p:sp>
        <p:nvSpPr>
          <p:cNvPr id="25" name="Text Box 22">
            <a:extLst>
              <a:ext uri="{FF2B5EF4-FFF2-40B4-BE49-F238E27FC236}">
                <a16:creationId xmlns:a16="http://schemas.microsoft.com/office/drawing/2014/main" id="{4C32A714-9C28-4A03-9C85-CFB0DC369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1858" y="4666008"/>
            <a:ext cx="381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5BFC9E2E-22E2-48E2-9D2F-136D58AE614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591271" y="3302346"/>
            <a:ext cx="215900" cy="36036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440">
            <a:solidFill>
              <a:srgbClr val="4F81B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E00F6E22-DFCB-4FC0-BBE8-BCF17B1D919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151409" y="5240683"/>
            <a:ext cx="649287" cy="28733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8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1B627374-BDD1-4402-AFF0-282E2E41254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006946" y="5166071"/>
            <a:ext cx="930275" cy="504825"/>
          </a:xfrm>
          <a:custGeom>
            <a:avLst/>
            <a:gdLst>
              <a:gd name="T0" fmla="*/ 0 w 21466"/>
              <a:gd name="T1" fmla="*/ 0 h 21600"/>
              <a:gd name="T2" fmla="*/ 2147483647 w 21466"/>
              <a:gd name="T3" fmla="*/ 2147483647 h 21600"/>
              <a:gd name="T4" fmla="*/ 0 w 21466"/>
              <a:gd name="T5" fmla="*/ 2147483647 h 21600"/>
              <a:gd name="T6" fmla="*/ 0 60000 65536"/>
              <a:gd name="T7" fmla="*/ 0 60000 65536"/>
              <a:gd name="T8" fmla="*/ 0 60000 65536"/>
              <a:gd name="T9" fmla="*/ 0 w 21466"/>
              <a:gd name="T10" fmla="*/ 0 h 21600"/>
              <a:gd name="T11" fmla="*/ 21466 w 214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66" h="21600" fill="none" extrusionOk="0">
                <a:moveTo>
                  <a:pt x="-1" y="0"/>
                </a:moveTo>
                <a:cubicBezTo>
                  <a:pt x="10998" y="0"/>
                  <a:pt x="20240" y="8264"/>
                  <a:pt x="21465" y="19194"/>
                </a:cubicBezTo>
              </a:path>
              <a:path w="21466" h="21600" stroke="0" extrusionOk="0">
                <a:moveTo>
                  <a:pt x="-1" y="0"/>
                </a:moveTo>
                <a:cubicBezTo>
                  <a:pt x="10998" y="0"/>
                  <a:pt x="20240" y="8264"/>
                  <a:pt x="21465" y="19194"/>
                </a:cubicBezTo>
                <a:lnTo>
                  <a:pt x="0" y="21600"/>
                </a:lnTo>
                <a:close/>
              </a:path>
            </a:pathLst>
          </a:custGeom>
          <a:noFill/>
          <a:ln w="1908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Text Box 26">
            <a:extLst>
              <a:ext uri="{FF2B5EF4-FFF2-40B4-BE49-F238E27FC236}">
                <a16:creationId xmlns:a16="http://schemas.microsoft.com/office/drawing/2014/main" id="{B23F050D-3A03-4A2A-B137-5F2D827E4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1271" y="3295996"/>
            <a:ext cx="3603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en-US" altLang="ru-RU" sz="1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563E59BD-F94C-45F2-A6EA-FED2E3DD3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5871" y="5167658"/>
            <a:ext cx="3603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ru-RU" altLang="ru-RU" sz="14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1" name="Text Box 28">
            <a:extLst>
              <a:ext uri="{FF2B5EF4-FFF2-40B4-BE49-F238E27FC236}">
                <a16:creationId xmlns:a16="http://schemas.microsoft.com/office/drawing/2014/main" id="{0A6B5519-8DD3-4E6A-B3B5-FDB9146E2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3209" y="4880321"/>
            <a:ext cx="36036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875"/>
              </a:spcBef>
              <a:buClrTx/>
              <a:buFontTx/>
              <a:buNone/>
            </a:pPr>
            <a:r>
              <a:rPr lang="ru-RU" altLang="ru-RU" sz="14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2D82DB02-547E-47C6-BA80-3870649E3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9652" y="2556811"/>
            <a:ext cx="2873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</a:rPr>
              <a:t>f</a:t>
            </a:r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190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61F7C8E-A2EC-41BD-BED8-402EEBDDF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задач</a:t>
            </a:r>
            <a:br>
              <a:rPr lang="ru-RU" dirty="0"/>
            </a:br>
            <a:r>
              <a:rPr lang="ru-RU" dirty="0"/>
              <a:t>№2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F88DCFCA-39EF-4CD1-B004-0939FD2D4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На рисунке &lt;</a:t>
            </a:r>
            <a:r>
              <a:rPr lang="en-US" dirty="0"/>
              <a:t>BAC</a:t>
            </a:r>
            <a:r>
              <a:rPr lang="ru-RU" dirty="0"/>
              <a:t> = 70˚, &lt;</a:t>
            </a:r>
            <a:r>
              <a:rPr lang="en-US" dirty="0"/>
              <a:t>BCD</a:t>
            </a:r>
            <a:r>
              <a:rPr lang="ru-RU" dirty="0"/>
              <a:t> = 140˚, луч </a:t>
            </a:r>
            <a:r>
              <a:rPr lang="en-US" dirty="0"/>
              <a:t>C</a:t>
            </a:r>
            <a:r>
              <a:rPr lang="ru-RU" dirty="0"/>
              <a:t>E – биссектриса &lt;</a:t>
            </a:r>
            <a:r>
              <a:rPr lang="en-US" dirty="0"/>
              <a:t>BC</a:t>
            </a:r>
            <a:r>
              <a:rPr lang="ru-RU" dirty="0"/>
              <a:t>D. Докажите, что </a:t>
            </a:r>
            <a:r>
              <a:rPr lang="en-US" dirty="0"/>
              <a:t>AB</a:t>
            </a:r>
            <a:r>
              <a:rPr lang="ru-RU" dirty="0"/>
              <a:t> ‖ </a:t>
            </a:r>
            <a:r>
              <a:rPr lang="en-US" dirty="0"/>
              <a:t>C</a:t>
            </a:r>
            <a:r>
              <a:rPr lang="ru-RU" dirty="0"/>
              <a:t>E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095670F-CB30-4070-BFE5-12F46F72B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22" y="953687"/>
            <a:ext cx="7391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id="{F67B6ABC-F269-4E27-9230-B4249DB83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5910312"/>
            <a:ext cx="525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Line 20">
            <a:extLst>
              <a:ext uri="{FF2B5EF4-FFF2-40B4-BE49-F238E27FC236}">
                <a16:creationId xmlns:a16="http://schemas.microsoft.com/office/drawing/2014/main" id="{BB7CF013-2DF9-4DD2-8E0D-C93C62C6A2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624312"/>
            <a:ext cx="1524000" cy="22860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" name="Line 22">
            <a:extLst>
              <a:ext uri="{FF2B5EF4-FFF2-40B4-BE49-F238E27FC236}">
                <a16:creationId xmlns:a16="http://schemas.microsoft.com/office/drawing/2014/main" id="{BCA94DAB-F87A-4E77-BE5E-CAAE16519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5910312"/>
            <a:ext cx="5257800" cy="0"/>
          </a:xfrm>
          <a:prstGeom prst="lin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Line 23">
            <a:extLst>
              <a:ext uri="{FF2B5EF4-FFF2-40B4-BE49-F238E27FC236}">
                <a16:creationId xmlns:a16="http://schemas.microsoft.com/office/drawing/2014/main" id="{26FD501C-68FC-420E-89EB-FA71606A6F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52800" y="4233912"/>
            <a:ext cx="1143000" cy="1676400"/>
          </a:xfrm>
          <a:prstGeom prst="lin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Line 24">
            <a:extLst>
              <a:ext uri="{FF2B5EF4-FFF2-40B4-BE49-F238E27FC236}">
                <a16:creationId xmlns:a16="http://schemas.microsoft.com/office/drawing/2014/main" id="{46A6B124-3A4D-4006-9C45-2DDE10B3D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233912"/>
            <a:ext cx="1981200" cy="1676400"/>
          </a:xfrm>
          <a:prstGeom prst="lin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Line 25">
            <a:extLst>
              <a:ext uri="{FF2B5EF4-FFF2-40B4-BE49-F238E27FC236}">
                <a16:creationId xmlns:a16="http://schemas.microsoft.com/office/drawing/2014/main" id="{0780C997-4BA7-44D7-9B1A-E46D702BC3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624312"/>
            <a:ext cx="1524000" cy="228600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Rectangle 26">
            <a:extLst>
              <a:ext uri="{FF2B5EF4-FFF2-40B4-BE49-F238E27FC236}">
                <a16:creationId xmlns:a16="http://schemas.microsoft.com/office/drawing/2014/main" id="{13959864-7A53-4BA1-A1F2-AE04A87E1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757912"/>
            <a:ext cx="3561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 i="1" dirty="0"/>
              <a:t>A</a:t>
            </a:r>
            <a:endParaRPr lang="ru-RU" altLang="ru-RU" b="1" i="1" dirty="0"/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06E2F621-A3A2-481D-AD0C-E21BB8F35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907439"/>
            <a:ext cx="654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b="1" i="1" dirty="0"/>
              <a:t>B</a:t>
            </a:r>
            <a:endParaRPr lang="ru-RU" altLang="ru-RU" b="1" i="1" dirty="0"/>
          </a:p>
        </p:txBody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1249DB45-7633-4927-A05B-248AC86F2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5986512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 i="1" dirty="0"/>
              <a:t>C</a:t>
            </a:r>
            <a:endParaRPr lang="ru-RU" altLang="ru-RU" b="1" i="1" dirty="0"/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8E92F1B7-E30C-4B4F-9DFD-69DABDDB1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3690" y="5917933"/>
            <a:ext cx="6641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b="1" i="1" dirty="0"/>
              <a:t>D</a:t>
            </a:r>
            <a:r>
              <a:rPr lang="ru-RU" altLang="ru-RU" dirty="0"/>
              <a:t> </a:t>
            </a:r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B06B9AA4-0554-4C5E-8EEA-5B70648ED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3243312"/>
            <a:ext cx="3048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 i="1" dirty="0"/>
              <a:t>E</a:t>
            </a:r>
            <a:endParaRPr lang="ru-RU" altLang="ru-RU" b="1" i="1" dirty="0"/>
          </a:p>
        </p:txBody>
      </p:sp>
      <p:sp>
        <p:nvSpPr>
          <p:cNvPr id="37" name="Line 35">
            <a:extLst>
              <a:ext uri="{FF2B5EF4-FFF2-40B4-BE49-F238E27FC236}">
                <a16:creationId xmlns:a16="http://schemas.microsoft.com/office/drawing/2014/main" id="{EB28A8AC-EC80-426A-8583-1471476758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5681712"/>
            <a:ext cx="152400" cy="228600"/>
          </a:xfrm>
          <a:prstGeom prst="line">
            <a:avLst/>
          </a:prstGeom>
          <a:noFill/>
          <a:ln w="38100" cmpd="dbl">
            <a:solidFill>
              <a:schemeClr val="accent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id="{A59BC67C-A88D-4131-B74E-6E6CC557285E}"/>
              </a:ext>
            </a:extLst>
          </p:cNvPr>
          <p:cNvSpPr>
            <a:spLocks/>
          </p:cNvSpPr>
          <p:nvPr/>
        </p:nvSpPr>
        <p:spPr bwMode="auto">
          <a:xfrm>
            <a:off x="6248400" y="5605512"/>
            <a:ext cx="381000" cy="165100"/>
          </a:xfrm>
          <a:custGeom>
            <a:avLst/>
            <a:gdLst>
              <a:gd name="T0" fmla="*/ 0 w 240"/>
              <a:gd name="T1" fmla="*/ 104 h 104"/>
              <a:gd name="T2" fmla="*/ 96 w 240"/>
              <a:gd name="T3" fmla="*/ 8 h 104"/>
              <a:gd name="T4" fmla="*/ 240 w 240"/>
              <a:gd name="T5" fmla="*/ 5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0" h="104">
                <a:moveTo>
                  <a:pt x="0" y="104"/>
                </a:moveTo>
                <a:cubicBezTo>
                  <a:pt x="28" y="60"/>
                  <a:pt x="56" y="16"/>
                  <a:pt x="96" y="8"/>
                </a:cubicBezTo>
                <a:cubicBezTo>
                  <a:pt x="136" y="0"/>
                  <a:pt x="208" y="48"/>
                  <a:pt x="240" y="56"/>
                </a:cubicBezTo>
              </a:path>
            </a:pathLst>
          </a:cu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id="{512C34EB-5567-4CC2-B43C-8D8A0BA4EECA}"/>
              </a:ext>
            </a:extLst>
          </p:cNvPr>
          <p:cNvSpPr>
            <a:spLocks/>
          </p:cNvSpPr>
          <p:nvPr/>
        </p:nvSpPr>
        <p:spPr bwMode="auto">
          <a:xfrm>
            <a:off x="6705600" y="5605512"/>
            <a:ext cx="203200" cy="304800"/>
          </a:xfrm>
          <a:custGeom>
            <a:avLst/>
            <a:gdLst>
              <a:gd name="T0" fmla="*/ 0 w 224"/>
              <a:gd name="T1" fmla="*/ 0 h 192"/>
              <a:gd name="T2" fmla="*/ 192 w 224"/>
              <a:gd name="T3" fmla="*/ 48 h 192"/>
              <a:gd name="T4" fmla="*/ 192 w 224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4" h="192">
                <a:moveTo>
                  <a:pt x="0" y="0"/>
                </a:moveTo>
                <a:cubicBezTo>
                  <a:pt x="80" y="8"/>
                  <a:pt x="160" y="16"/>
                  <a:pt x="192" y="48"/>
                </a:cubicBezTo>
                <a:cubicBezTo>
                  <a:pt x="224" y="80"/>
                  <a:pt x="208" y="136"/>
                  <a:pt x="192" y="192"/>
                </a:cubicBezTo>
              </a:path>
            </a:pathLst>
          </a:cu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23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F7854-497D-4287-A841-E153C1489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2928" y="639316"/>
            <a:ext cx="8610600" cy="1293028"/>
          </a:xfrm>
        </p:spPr>
        <p:txBody>
          <a:bodyPr>
            <a:noAutofit/>
          </a:bodyPr>
          <a:lstStyle/>
          <a:p>
            <a:r>
              <a:rPr lang="ru-RU" sz="3000" dirty="0"/>
              <a:t>Проверка усвоения материала. самостоятельная работа (выставление отметок в журнал по желанию)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765972-E3F1-46C9-B91B-28F8774C8C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Вариант 1</a:t>
            </a:r>
          </a:p>
          <a:p>
            <a:pPr marL="0" indent="0">
              <a:buNone/>
            </a:pPr>
            <a:r>
              <a:rPr lang="ru-RU" dirty="0"/>
              <a:t>Параллельны ли прямые?</a:t>
            </a:r>
          </a:p>
          <a:p>
            <a:pPr marL="0" indent="0">
              <a:buNone/>
            </a:pPr>
            <a:r>
              <a:rPr lang="ru-RU" dirty="0"/>
              <a:t>1)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2)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333FCF-61B5-46FC-9686-514E30485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9228" y="2194559"/>
            <a:ext cx="6014299" cy="402412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Вариант 2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Параллельны ли прямые?</a:t>
            </a:r>
          </a:p>
          <a:p>
            <a:pPr marL="0" indent="0">
              <a:buNone/>
            </a:pPr>
            <a:r>
              <a:rPr lang="ru-RU" dirty="0"/>
              <a:t>1)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2)</a:t>
            </a:r>
            <a:endParaRPr lang="ru-RU" dirty="0"/>
          </a:p>
        </p:txBody>
      </p:sp>
      <p:sp>
        <p:nvSpPr>
          <p:cNvPr id="5" name="Line 2">
            <a:extLst>
              <a:ext uri="{FF2B5EF4-FFF2-40B4-BE49-F238E27FC236}">
                <a16:creationId xmlns:a16="http://schemas.microsoft.com/office/drawing/2014/main" id="{91A80220-61AC-4D19-B25F-85EB06D82C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273" y="3238926"/>
            <a:ext cx="3097212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4594EE87-6B39-410A-93F4-856BB86D5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7735" y="3803360"/>
            <a:ext cx="3097212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3770D230-50DE-48F0-91F4-CC6A7ED89DE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78209" y="3007352"/>
            <a:ext cx="151231" cy="1054014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18B853D-29B2-472D-AA2F-6D7F2E49D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7637" y="2829351"/>
            <a:ext cx="10334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120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°</a:t>
            </a:r>
            <a:r>
              <a:rPr lang="ru-RU" altLang="ru-RU" dirty="0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’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3D260D93-B535-47B9-AAC8-4723AC5A5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272" y="2927756"/>
            <a:ext cx="374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FDD42E75-2AF5-420E-8C58-B2C1BAB16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735" y="3496486"/>
            <a:ext cx="374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851D8474-A7A7-48F3-A90B-A12A66E83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499" y="3877216"/>
            <a:ext cx="374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F62D8A54-18AD-468F-A6D8-A7C2498F9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3824" y="3491262"/>
            <a:ext cx="1031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altLang="ru-RU" dirty="0">
                <a:solidFill>
                  <a:srgbClr val="000000"/>
                </a:solidFill>
              </a:rPr>
              <a:t>120</a:t>
            </a:r>
            <a:r>
              <a:rPr lang="en-US" altLang="ru-RU" dirty="0">
                <a:solidFill>
                  <a:srgbClr val="000000"/>
                </a:solidFill>
                <a:cs typeface="Arial" panose="020B0604020202020204" pitchFamily="34" charset="0"/>
              </a:rPr>
              <a:t>°12’</a:t>
            </a:r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id="{12B1788D-4CBB-44F8-9D94-17670C879791}"/>
              </a:ext>
            </a:extLst>
          </p:cNvPr>
          <p:cNvGrpSpPr>
            <a:grpSpLocks/>
          </p:cNvGrpSpPr>
          <p:nvPr/>
        </p:nvGrpSpPr>
        <p:grpSpPr bwMode="auto">
          <a:xfrm>
            <a:off x="6706037" y="2794351"/>
            <a:ext cx="3276600" cy="1417638"/>
            <a:chOff x="3194" y="1513"/>
            <a:chExt cx="2064" cy="893"/>
          </a:xfrm>
        </p:grpSpPr>
        <p:sp>
          <p:nvSpPr>
            <p:cNvPr id="14" name="Line 19">
              <a:extLst>
                <a:ext uri="{FF2B5EF4-FFF2-40B4-BE49-F238E27FC236}">
                  <a16:creationId xmlns:a16="http://schemas.microsoft.com/office/drawing/2014/main" id="{4A072CDD-B32C-4AD1-80C6-19D6B6DE6A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4" y="1753"/>
              <a:ext cx="2041" cy="1"/>
            </a:xfrm>
            <a:prstGeom prst="line">
              <a:avLst/>
            </a:prstGeom>
            <a:noFill/>
            <a:ln w="1908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20">
              <a:extLst>
                <a:ext uri="{FF2B5EF4-FFF2-40B4-BE49-F238E27FC236}">
                  <a16:creationId xmlns:a16="http://schemas.microsoft.com/office/drawing/2014/main" id="{179FB9E1-CE69-4AE3-BB00-06C962C40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7" y="2152"/>
              <a:ext cx="2041" cy="1"/>
            </a:xfrm>
            <a:prstGeom prst="line">
              <a:avLst/>
            </a:prstGeom>
            <a:noFill/>
            <a:ln w="1908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6" name="Line 21">
              <a:extLst>
                <a:ext uri="{FF2B5EF4-FFF2-40B4-BE49-F238E27FC236}">
                  <a16:creationId xmlns:a16="http://schemas.microsoft.com/office/drawing/2014/main" id="{2D1E0D20-6E82-4B54-9CB0-74B4AA9579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71" y="1647"/>
              <a:ext cx="247" cy="600"/>
            </a:xfrm>
            <a:prstGeom prst="line">
              <a:avLst/>
            </a:prstGeom>
            <a:noFill/>
            <a:ln w="1908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Text Box 22">
              <a:extLst>
                <a:ext uri="{FF2B5EF4-FFF2-40B4-BE49-F238E27FC236}">
                  <a16:creationId xmlns:a16="http://schemas.microsoft.com/office/drawing/2014/main" id="{2D74DA78-5CA6-4DC8-944C-423B5E797C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20" y="1931"/>
              <a:ext cx="681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en-US" altLang="ru-RU" dirty="0">
                  <a:solidFill>
                    <a:srgbClr val="000000"/>
                  </a:solidFill>
                  <a:cs typeface="Arial" panose="020B0604020202020204" pitchFamily="34" charset="0"/>
                </a:rPr>
                <a:t>125°30’</a:t>
              </a:r>
            </a:p>
          </p:txBody>
        </p:sp>
        <p:sp>
          <p:nvSpPr>
            <p:cNvPr id="18" name="Text Box 23">
              <a:extLst>
                <a:ext uri="{FF2B5EF4-FFF2-40B4-BE49-F238E27FC236}">
                  <a16:creationId xmlns:a16="http://schemas.microsoft.com/office/drawing/2014/main" id="{F1220036-4832-463D-A1D9-E052465BF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9" y="1710"/>
              <a:ext cx="680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ru-RU" altLang="ru-RU" dirty="0">
                  <a:solidFill>
                    <a:srgbClr val="000000"/>
                  </a:solidFill>
                  <a:cs typeface="Arial" panose="020B0604020202020204" pitchFamily="34" charset="0"/>
                </a:rPr>
                <a:t>54</a:t>
              </a:r>
              <a:r>
                <a:rPr lang="en-US" altLang="ru-RU" dirty="0">
                  <a:solidFill>
                    <a:srgbClr val="000000"/>
                  </a:solidFill>
                  <a:cs typeface="Arial" panose="020B0604020202020204" pitchFamily="34" charset="0"/>
                </a:rPr>
                <a:t>°</a:t>
              </a:r>
              <a:r>
                <a:rPr lang="ru-RU" altLang="ru-RU" dirty="0">
                  <a:solidFill>
                    <a:srgbClr val="000000"/>
                  </a:solidFill>
                  <a:cs typeface="Arial" panose="020B0604020202020204" pitchFamily="34" charset="0"/>
                </a:rPr>
                <a:t>30</a:t>
              </a:r>
              <a:r>
                <a:rPr lang="en-US" altLang="ru-RU" dirty="0">
                  <a:solidFill>
                    <a:srgbClr val="000000"/>
                  </a:solidFill>
                  <a:cs typeface="Arial" panose="020B0604020202020204" pitchFamily="34" charset="0"/>
                </a:rPr>
                <a:t>’</a:t>
              </a:r>
            </a:p>
          </p:txBody>
        </p:sp>
        <p:sp>
          <p:nvSpPr>
            <p:cNvPr id="19" name="Text Box 24">
              <a:extLst>
                <a:ext uri="{FF2B5EF4-FFF2-40B4-BE49-F238E27FC236}">
                  <a16:creationId xmlns:a16="http://schemas.microsoft.com/office/drawing/2014/main" id="{8BCF18BE-5353-46C4-82E9-9F59C40907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1" y="1513"/>
              <a:ext cx="24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ru-RU" altLang="ru-RU">
                  <a:solidFill>
                    <a:srgbClr val="000000"/>
                  </a:solidFill>
                </a:rPr>
                <a:t>а</a:t>
              </a:r>
            </a:p>
          </p:txBody>
        </p:sp>
        <p:sp>
          <p:nvSpPr>
            <p:cNvPr id="20" name="Text Box 25">
              <a:extLst>
                <a:ext uri="{FF2B5EF4-FFF2-40B4-BE49-F238E27FC236}">
                  <a16:creationId xmlns:a16="http://schemas.microsoft.com/office/drawing/2014/main" id="{2154E766-1902-4EEF-ACBE-0440448CBF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1942"/>
              <a:ext cx="24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en-US" altLang="ru-RU" dirty="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21" name="Text Box 26">
              <a:extLst>
                <a:ext uri="{FF2B5EF4-FFF2-40B4-BE49-F238E27FC236}">
                  <a16:creationId xmlns:a16="http://schemas.microsoft.com/office/drawing/2014/main" id="{D55B241B-EE26-4E30-BB24-D9C4398BAD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9" y="2174"/>
              <a:ext cx="247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ru-RU" altLang="ru-RU" dirty="0">
                  <a:solidFill>
                    <a:srgbClr val="000000"/>
                  </a:solidFill>
                </a:rPr>
                <a:t>с</a:t>
              </a:r>
            </a:p>
          </p:txBody>
        </p:sp>
      </p:grpSp>
      <p:grpSp>
        <p:nvGrpSpPr>
          <p:cNvPr id="28" name="Group 12">
            <a:extLst>
              <a:ext uri="{FF2B5EF4-FFF2-40B4-BE49-F238E27FC236}">
                <a16:creationId xmlns:a16="http://schemas.microsoft.com/office/drawing/2014/main" id="{4F1FD178-ED81-4416-8270-CA4E8CAE0AF4}"/>
              </a:ext>
            </a:extLst>
          </p:cNvPr>
          <p:cNvGrpSpPr>
            <a:grpSpLocks/>
          </p:cNvGrpSpPr>
          <p:nvPr/>
        </p:nvGrpSpPr>
        <p:grpSpPr bwMode="auto">
          <a:xfrm>
            <a:off x="884384" y="4383209"/>
            <a:ext cx="3363913" cy="1978025"/>
            <a:chOff x="3332" y="1387"/>
            <a:chExt cx="2119" cy="1246"/>
          </a:xfrm>
        </p:grpSpPr>
        <p:sp>
          <p:nvSpPr>
            <p:cNvPr id="29" name="Text Box 13">
              <a:extLst>
                <a:ext uri="{FF2B5EF4-FFF2-40B4-BE49-F238E27FC236}">
                  <a16:creationId xmlns:a16="http://schemas.microsoft.com/office/drawing/2014/main" id="{07B7C7B7-C2E7-40CC-B6BC-47283AF70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86" y="1556"/>
              <a:ext cx="665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Tx/>
                <a:buFontTx/>
                <a:buNone/>
              </a:pPr>
              <a:r>
                <a:rPr lang="en-US" altLang="ru-RU" dirty="0">
                  <a:solidFill>
                    <a:srgbClr val="000000"/>
                  </a:solidFill>
                  <a:cs typeface="Arial" panose="020B0604020202020204" pitchFamily="34" charset="0"/>
                </a:rPr>
                <a:t>49°</a:t>
              </a:r>
            </a:p>
          </p:txBody>
        </p:sp>
        <p:grpSp>
          <p:nvGrpSpPr>
            <p:cNvPr id="30" name="Group 14">
              <a:extLst>
                <a:ext uri="{FF2B5EF4-FFF2-40B4-BE49-F238E27FC236}">
                  <a16:creationId xmlns:a16="http://schemas.microsoft.com/office/drawing/2014/main" id="{0C1A2F28-DD50-488F-A667-834A0B24A2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2" y="1387"/>
              <a:ext cx="2034" cy="1246"/>
              <a:chOff x="3332" y="1387"/>
              <a:chExt cx="2034" cy="1246"/>
            </a:xfrm>
          </p:grpSpPr>
          <p:sp>
            <p:nvSpPr>
              <p:cNvPr id="31" name="Line 15">
                <a:extLst>
                  <a:ext uri="{FF2B5EF4-FFF2-40B4-BE49-F238E27FC236}">
                    <a16:creationId xmlns:a16="http://schemas.microsoft.com/office/drawing/2014/main" id="{818417F1-9A27-4E03-ADBD-F2B6373D8C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4" y="1807"/>
                <a:ext cx="1996" cy="1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Line 16">
                <a:extLst>
                  <a:ext uri="{FF2B5EF4-FFF2-40B4-BE49-F238E27FC236}">
                    <a16:creationId xmlns:a16="http://schemas.microsoft.com/office/drawing/2014/main" id="{22D06073-F86C-4629-9526-73A8685FA9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70" y="2361"/>
                <a:ext cx="1996" cy="1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17">
                <a:extLst>
                  <a:ext uri="{FF2B5EF4-FFF2-40B4-BE49-F238E27FC236}">
                    <a16:creationId xmlns:a16="http://schemas.microsoft.com/office/drawing/2014/main" id="{0514AA0B-2AD0-41E2-A8F9-287CC99033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25" y="1387"/>
                <a:ext cx="887" cy="1246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Text Box 18">
                <a:extLst>
                  <a:ext uri="{FF2B5EF4-FFF2-40B4-BE49-F238E27FC236}">
                    <a16:creationId xmlns:a16="http://schemas.microsoft.com/office/drawing/2014/main" id="{6448D47B-88B7-4E28-9986-1364BC74D7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1" y="2354"/>
                <a:ext cx="665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eaLnBrk="1" hangingPunct="1">
                  <a:spcBef>
                    <a:spcPts val="1125"/>
                  </a:spcBef>
                  <a:buClrTx/>
                  <a:buFontTx/>
                  <a:buNone/>
                </a:pPr>
                <a:r>
                  <a:rPr lang="en-US" altLang="ru-RU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131°</a:t>
                </a:r>
              </a:p>
            </p:txBody>
          </p:sp>
          <p:sp>
            <p:nvSpPr>
              <p:cNvPr id="35" name="Text Box 19">
                <a:extLst>
                  <a:ext uri="{FF2B5EF4-FFF2-40B4-BE49-F238E27FC236}">
                    <a16:creationId xmlns:a16="http://schemas.microsoft.com/office/drawing/2014/main" id="{5962A75B-B895-4319-9A48-0BC40B385D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9" y="1533"/>
                <a:ext cx="163" cy="2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eaLnBrk="1" hangingPunct="1">
                  <a:spcBef>
                    <a:spcPts val="1125"/>
                  </a:spcBef>
                  <a:buClrTx/>
                  <a:buFontTx/>
                  <a:buNone/>
                </a:pPr>
                <a:r>
                  <a:rPr lang="en-US" altLang="ru-RU" dirty="0">
                    <a:solidFill>
                      <a:srgbClr val="000000"/>
                    </a:solidFill>
                  </a:rPr>
                  <a:t>d</a:t>
                </a:r>
                <a:endParaRPr lang="ru-RU" alt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Text Box 20">
                <a:extLst>
                  <a:ext uri="{FF2B5EF4-FFF2-40B4-BE49-F238E27FC236}">
                    <a16:creationId xmlns:a16="http://schemas.microsoft.com/office/drawing/2014/main" id="{BAB776AF-5410-460B-8DF8-0D9D674976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32" y="2127"/>
                <a:ext cx="240" cy="2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eaLnBrk="1" hangingPunct="1">
                  <a:spcBef>
                    <a:spcPts val="1125"/>
                  </a:spcBef>
                  <a:buClrTx/>
                  <a:buFontTx/>
                  <a:buNone/>
                </a:pPr>
                <a:r>
                  <a:rPr lang="en-US" altLang="ru-RU" dirty="0">
                    <a:solidFill>
                      <a:srgbClr val="000000"/>
                    </a:solidFill>
                  </a:rPr>
                  <a:t>e</a:t>
                </a:r>
              </a:p>
            </p:txBody>
          </p:sp>
          <p:sp>
            <p:nvSpPr>
              <p:cNvPr id="43" name="Text Box 27">
                <a:extLst>
                  <a:ext uri="{FF2B5EF4-FFF2-40B4-BE49-F238E27FC236}">
                    <a16:creationId xmlns:a16="http://schemas.microsoft.com/office/drawing/2014/main" id="{908CC1ED-0426-4305-AF01-553979E80A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36" y="1405"/>
                <a:ext cx="236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 eaLnBrk="0" hangingPunct="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eaLnBrk="1" hangingPunct="1">
                  <a:spcBef>
                    <a:spcPts val="1125"/>
                  </a:spcBef>
                  <a:buClrTx/>
                  <a:buFontTx/>
                  <a:buNone/>
                </a:pPr>
                <a:r>
                  <a:rPr lang="en-US" altLang="ru-RU" dirty="0">
                    <a:solidFill>
                      <a:srgbClr val="000000"/>
                    </a:solidFill>
                  </a:rPr>
                  <a:t>f</a:t>
                </a:r>
                <a:endParaRPr lang="ru-RU" altLang="ru-RU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4" name="Line 2">
            <a:extLst>
              <a:ext uri="{FF2B5EF4-FFF2-40B4-BE49-F238E27FC236}">
                <a16:creationId xmlns:a16="http://schemas.microsoft.com/office/drawing/2014/main" id="{E589EAD1-7A59-4CD2-B548-A63B96264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6867" y="5045991"/>
            <a:ext cx="3168650" cy="1588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" name="Line 3">
            <a:extLst>
              <a:ext uri="{FF2B5EF4-FFF2-40B4-BE49-F238E27FC236}">
                <a16:creationId xmlns:a16="http://schemas.microsoft.com/office/drawing/2014/main" id="{B9273E90-6785-4614-B01A-4E2CDC82ED7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44824" y="5919050"/>
            <a:ext cx="3168650" cy="1587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6" name="Line 4">
            <a:extLst>
              <a:ext uri="{FF2B5EF4-FFF2-40B4-BE49-F238E27FC236}">
                <a16:creationId xmlns:a16="http://schemas.microsoft.com/office/drawing/2014/main" id="{B86AE0C6-DEB8-424A-9F69-2EF8D53D0F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00041" y="4546722"/>
            <a:ext cx="1194538" cy="2003750"/>
          </a:xfrm>
          <a:prstGeom prst="line">
            <a:avLst/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Text Box 7">
            <a:extLst>
              <a:ext uri="{FF2B5EF4-FFF2-40B4-BE49-F238E27FC236}">
                <a16:creationId xmlns:a16="http://schemas.microsoft.com/office/drawing/2014/main" id="{0E0D7CEC-19B7-437A-B2A4-25FACE137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704" y="4549897"/>
            <a:ext cx="384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</a:rPr>
              <a:t>d</a:t>
            </a: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50" name="Text Box 8">
            <a:extLst>
              <a:ext uri="{FF2B5EF4-FFF2-40B4-BE49-F238E27FC236}">
                <a16:creationId xmlns:a16="http://schemas.microsoft.com/office/drawing/2014/main" id="{6F05A384-6182-450E-93B3-BD01952A5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2459" y="5583925"/>
            <a:ext cx="384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51" name="Text Box 9">
            <a:extLst>
              <a:ext uri="{FF2B5EF4-FFF2-40B4-BE49-F238E27FC236}">
                <a16:creationId xmlns:a16="http://schemas.microsoft.com/office/drawing/2014/main" id="{6BD4653A-F80B-409A-AD7B-614E64750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7856" y="4400803"/>
            <a:ext cx="3825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en-US" altLang="ru-RU" dirty="0">
                <a:solidFill>
                  <a:srgbClr val="000000"/>
                </a:solidFill>
              </a:rPr>
              <a:t>f</a:t>
            </a: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C6BFA71-5413-481B-8CB1-3E9C317280FB}"/>
              </a:ext>
            </a:extLst>
          </p:cNvPr>
          <p:cNvSpPr txBox="1"/>
          <p:nvPr/>
        </p:nvSpPr>
        <p:spPr>
          <a:xfrm>
            <a:off x="7676959" y="4562596"/>
            <a:ext cx="63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⁰</a:t>
            </a:r>
            <a:endParaRPr lang="ru-RU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9A0AB46-C836-47AE-AAE0-94CBA635B933}"/>
              </a:ext>
            </a:extLst>
          </p:cNvPr>
          <p:cNvSpPr txBox="1"/>
          <p:nvPr/>
        </p:nvSpPr>
        <p:spPr>
          <a:xfrm>
            <a:off x="7912920" y="5550584"/>
            <a:ext cx="63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08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C0EDF-574A-4039-B160-76A34161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819" y="142204"/>
            <a:ext cx="8610600" cy="1293028"/>
          </a:xfrm>
        </p:spPr>
        <p:txBody>
          <a:bodyPr>
            <a:noAutofit/>
          </a:bodyPr>
          <a:lstStyle/>
          <a:p>
            <a:r>
              <a:rPr lang="ru-RU" sz="3200" dirty="0"/>
              <a:t>Домашнее задание</a:t>
            </a:r>
            <a:br>
              <a:rPr lang="ru-RU" sz="3200" dirty="0"/>
            </a:br>
            <a:r>
              <a:rPr lang="ru-RU" sz="3200" dirty="0"/>
              <a:t>(с уровневой дифференциацией </a:t>
            </a:r>
            <a:br>
              <a:rPr lang="ru-RU" sz="3200" dirty="0"/>
            </a:br>
            <a:r>
              <a:rPr lang="ru-RU" sz="3200" dirty="0"/>
              <a:t>по выбору ученика)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FD5AA5FC-9AC7-40D9-944A-BB857BF8F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№186 (а, б)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№187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№188</a:t>
            </a:r>
          </a:p>
        </p:txBody>
      </p:sp>
    </p:spTree>
    <p:extLst>
      <p:ext uri="{BB962C8B-B14F-4D97-AF65-F5344CB8AC3E}">
        <p14:creationId xmlns:p14="http://schemas.microsoft.com/office/powerpoint/2010/main" val="664084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E0546C8-E6E6-4FCA-938E-165F495F1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9246" y="2516452"/>
            <a:ext cx="9448800" cy="1825096"/>
          </a:xfrm>
        </p:spPr>
        <p:txBody>
          <a:bodyPr>
            <a:noAutofit/>
          </a:bodyPr>
          <a:lstStyle/>
          <a:p>
            <a:r>
              <a:rPr lang="ru-RU" sz="5200" dirty="0"/>
              <a:t>Спасибо за урок!</a:t>
            </a:r>
            <a:br>
              <a:rPr lang="ru-RU" sz="5200" dirty="0"/>
            </a:br>
            <a:r>
              <a:rPr lang="ru-RU" sz="4800" dirty="0"/>
              <a:t>Продолжаем изучать геометрию </a:t>
            </a:r>
            <a:br>
              <a:rPr lang="ru-RU" sz="5200" dirty="0"/>
            </a:br>
            <a:r>
              <a:rPr lang="ru-RU" sz="5200" dirty="0"/>
              <a:t>у вас все получится!</a:t>
            </a:r>
          </a:p>
        </p:txBody>
      </p:sp>
    </p:spTree>
    <p:extLst>
      <p:ext uri="{BB962C8B-B14F-4D97-AF65-F5344CB8AC3E}">
        <p14:creationId xmlns:p14="http://schemas.microsoft.com/office/powerpoint/2010/main" val="3737091014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102</TotalTime>
  <Words>426</Words>
  <Application>Microsoft Office PowerPoint</Application>
  <PresentationFormat>Широкоэкранный</PresentationFormat>
  <Paragraphs>94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Roboto</vt:lpstr>
      <vt:lpstr>Times New Roman</vt:lpstr>
      <vt:lpstr>Wingdings</vt:lpstr>
      <vt:lpstr>След самолета</vt:lpstr>
      <vt:lpstr>Презентация к уроку по учебному предмету «Геометрия» в 7-ом классе на тему «Признаки параллельности прямых» (урок открытия новых знаний)</vt:lpstr>
      <vt:lpstr>Актуализация знаний </vt:lpstr>
      <vt:lpstr>Тест</vt:lpstr>
      <vt:lpstr>Выявление затруднений</vt:lpstr>
      <vt:lpstr>Решение задач №1</vt:lpstr>
      <vt:lpstr>Решение задач №2</vt:lpstr>
      <vt:lpstr>Проверка усвоения материала. самостоятельная работа (выставление отметок в журнал по желанию)</vt:lpstr>
      <vt:lpstr>Домашнее задание (с уровневой дифференциацией  по выбору ученика) </vt:lpstr>
      <vt:lpstr>Спасибо за урок! Продолжаем изучать геометрию  у вас все получится!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по учебному предмету «Геометрия» в 7-ом классе на тему «Признаки параллельности прямых</dc:title>
  <dc:creator>LENOVO</dc:creator>
  <cp:lastModifiedBy>LENOVO</cp:lastModifiedBy>
  <cp:revision>12</cp:revision>
  <dcterms:created xsi:type="dcterms:W3CDTF">2020-05-23T16:30:56Z</dcterms:created>
  <dcterms:modified xsi:type="dcterms:W3CDTF">2020-05-23T18:15:14Z</dcterms:modified>
</cp:coreProperties>
</file>