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4" r:id="rId3"/>
    <p:sldId id="266" r:id="rId4"/>
    <p:sldId id="292" r:id="rId5"/>
    <p:sldId id="291" r:id="rId6"/>
    <p:sldId id="296" r:id="rId7"/>
    <p:sldId id="293" r:id="rId8"/>
    <p:sldId id="298" r:id="rId9"/>
    <p:sldId id="299" r:id="rId10"/>
    <p:sldId id="300" r:id="rId11"/>
    <p:sldId id="301" r:id="rId12"/>
    <p:sldId id="302" r:id="rId13"/>
    <p:sldId id="303" r:id="rId14"/>
    <p:sldId id="29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DFFF"/>
    <a:srgbClr val="FFFF00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35" autoAdjust="0"/>
    <p:restoredTop sz="94674"/>
  </p:normalViewPr>
  <p:slideViewPr>
    <p:cSldViewPr>
      <p:cViewPr varScale="1">
        <p:scale>
          <a:sx n="124" d="100"/>
          <a:sy n="124" d="100"/>
        </p:scale>
        <p:origin x="184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09.10.2022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09.10.2022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09.10.2022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09.10.2022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09.10.2022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09.10.2022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09.10.2022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09.10.2022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09.10.2022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09.10.2022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09.10.2022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636682" y="289524"/>
            <a:ext cx="7812883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  <a:cs typeface="Times New Roman"/>
              </a:rPr>
              <a:t>Презентация к уроку «Литературное  чтение»   2 класс </a:t>
            </a:r>
            <a:b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  <a:cs typeface="Times New Roman"/>
              </a:rPr>
            </a:br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  <a:cs typeface="Times New Roman"/>
              </a:rPr>
              <a:t>УМК  «Школа  России»</a:t>
            </a:r>
            <a:endParaRPr lang="ru-RU" altLang="ru-RU" kern="0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29584" y="1556048"/>
            <a:ext cx="7992888" cy="2791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3200" kern="0" dirty="0">
                <a:solidFill>
                  <a:srgbClr val="002060"/>
                </a:solidFill>
                <a:latin typeface="Arial Black" panose="020B0A04020102020204" pitchFamily="34" charset="0"/>
                <a:cs typeface="Times New Roman"/>
              </a:rPr>
              <a:t>На тему: «Люблю  природу  русскую. Зима»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4000" kern="0" dirty="0">
              <a:solidFill>
                <a:srgbClr val="002060"/>
              </a:solidFill>
              <a:latin typeface="Arial Black" panose="020B0A04020102020204" pitchFamily="34" charset="0"/>
              <a:cs typeface="Times New Roman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4000" kern="0" dirty="0" err="1">
                <a:solidFill>
                  <a:srgbClr val="002060"/>
                </a:solidFill>
                <a:latin typeface="Arial Black" panose="020B0A04020102020204" pitchFamily="34" charset="0"/>
                <a:cs typeface="Times New Roman"/>
              </a:rPr>
              <a:t>Ф.И.Тютчев</a:t>
            </a:r>
            <a:endParaRPr lang="ru-RU" altLang="ru-RU" sz="4000" kern="0" dirty="0">
              <a:solidFill>
                <a:srgbClr val="002060"/>
              </a:solidFill>
              <a:latin typeface="Arial Black" panose="020B0A04020102020204" pitchFamily="34" charset="0"/>
              <a:cs typeface="Times New Roman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4000" kern="0" dirty="0">
                <a:solidFill>
                  <a:srgbClr val="002060"/>
                </a:solidFill>
                <a:latin typeface="Arial Black" panose="020B0A04020102020204" pitchFamily="34" charset="0"/>
                <a:cs typeface="Times New Roman"/>
              </a:rPr>
              <a:t>«Чародейкою Зимою…»</a:t>
            </a:r>
            <a:endParaRPr lang="ru-RU" altLang="ru-RU" sz="4000" kern="0" dirty="0">
              <a:solidFill>
                <a:schemeClr val="accent1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4283968" y="4612486"/>
            <a:ext cx="51974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cs typeface="Times New Roman" pitchFamily="18" charset="0"/>
              </a:rPr>
              <a:t>Грязнова Нина Васильевна.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cs typeface="Times New Roman" pitchFamily="18" charset="0"/>
              </a:rPr>
              <a:t>учитель  начальных классов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cs typeface="Times New Roman" pitchFamily="18" charset="0"/>
              </a:rPr>
              <a:t>ГБОУ СОШ №14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cs typeface="Times New Roman" pitchFamily="18" charset="0"/>
              </a:rPr>
              <a:t>Невского района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cs typeface="Times New Roman" pitchFamily="18" charset="0"/>
              </a:rPr>
              <a:t>Санкт-Петербурга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EA7A9A-8154-8745-9547-EBD111961D18}"/>
              </a:ext>
            </a:extLst>
          </p:cNvPr>
          <p:cNvSpPr txBox="1"/>
          <p:nvPr/>
        </p:nvSpPr>
        <p:spPr>
          <a:xfrm>
            <a:off x="2520033" y="612465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cs typeface="Times New Roman" pitchFamily="18" charset="0"/>
              </a:rPr>
              <a:t>2022  </a:t>
            </a:r>
            <a:r>
              <a:rPr kumimoji="0" lang="ru-RU" alt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cs typeface="Times New Roman" pitchFamily="18" charset="0"/>
              </a:rPr>
              <a:t>год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06BECB-25B5-8545-8CB7-4418958FA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/>
          <a:lstStyle/>
          <a:p>
            <a:r>
              <a:rPr lang="ru-RU" b="1" dirty="0" err="1">
                <a:solidFill>
                  <a:schemeClr val="tx2"/>
                </a:solidFill>
              </a:rPr>
              <a:t>Физминутка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8C662FAF-7E14-F74A-828E-D6D55CDB8F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00" y="1600200"/>
            <a:ext cx="8161400" cy="4525963"/>
          </a:xfrm>
        </p:spPr>
      </p:pic>
    </p:spTree>
    <p:extLst>
      <p:ext uri="{BB962C8B-B14F-4D97-AF65-F5344CB8AC3E}">
        <p14:creationId xmlns:p14="http://schemas.microsoft.com/office/powerpoint/2010/main" val="3185592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Чародейкою Зимою / Ф.И. Тютчев - Читать онлайн, скачать, печатать текст">
            <a:extLst>
              <a:ext uri="{FF2B5EF4-FFF2-40B4-BE49-F238E27FC236}">
                <a16:creationId xmlns:a16="http://schemas.microsoft.com/office/drawing/2014/main" id="{01A6542E-D476-7049-974F-8DF99E581ED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76672"/>
            <a:ext cx="4263199" cy="603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8788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2F8A02-AA7D-E643-A71D-2692A0DCD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269BC3F-A8FB-DB42-B936-560BAD9996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83667"/>
            <a:ext cx="7094215" cy="5890666"/>
          </a:xfrm>
        </p:spPr>
      </p:pic>
    </p:spTree>
    <p:extLst>
      <p:ext uri="{BB962C8B-B14F-4D97-AF65-F5344CB8AC3E}">
        <p14:creationId xmlns:p14="http://schemas.microsoft.com/office/powerpoint/2010/main" val="20802305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8F163B-63A1-AC4B-AD25-E0D608A3B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https://</a:t>
            </a:r>
            <a:r>
              <a:rPr lang="en-US" b="1" dirty="0" err="1">
                <a:solidFill>
                  <a:schemeClr val="tx2"/>
                </a:solidFill>
              </a:rPr>
              <a:t>www.menti.com</a:t>
            </a:r>
            <a:r>
              <a:rPr lang="en-US" b="1" dirty="0">
                <a:solidFill>
                  <a:schemeClr val="tx2"/>
                </a:solidFill>
              </a:rPr>
              <a:t>/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50D0E3A-9C3C-BE42-BA10-34ED416098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5" b="26691"/>
          <a:stretch/>
        </p:blipFill>
        <p:spPr>
          <a:xfrm>
            <a:off x="1205880" y="1387942"/>
            <a:ext cx="6732240" cy="2223078"/>
          </a:xfrm>
          <a:prstGeom prst="rect">
            <a:avLst/>
          </a:prstGeom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id="{72AF3DBA-22BD-8C4D-97AE-24E677E0CC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728" y="2708920"/>
            <a:ext cx="4336544" cy="3771890"/>
          </a:xfrm>
        </p:spPr>
      </p:pic>
    </p:spTree>
    <p:extLst>
      <p:ext uri="{BB962C8B-B14F-4D97-AF65-F5344CB8AC3E}">
        <p14:creationId xmlns:p14="http://schemas.microsoft.com/office/powerpoint/2010/main" val="330937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916E771-C079-A449-84EE-27F61565F513}"/>
              </a:ext>
            </a:extLst>
          </p:cNvPr>
          <p:cNvSpPr txBox="1"/>
          <p:nvPr/>
        </p:nvSpPr>
        <p:spPr>
          <a:xfrm>
            <a:off x="2987824" y="4437112"/>
            <a:ext cx="58326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chemeClr val="tx2"/>
                </a:solidFill>
                <a:latin typeface="+mj-lt"/>
              </a:rPr>
              <a:t>Спасибо за урок!</a:t>
            </a:r>
          </a:p>
        </p:txBody>
      </p:sp>
    </p:spTree>
    <p:extLst>
      <p:ext uri="{BB962C8B-B14F-4D97-AF65-F5344CB8AC3E}">
        <p14:creationId xmlns:p14="http://schemas.microsoft.com/office/powerpoint/2010/main" val="865438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10">
            <a:extLst>
              <a:ext uri="{FF2B5EF4-FFF2-40B4-BE49-F238E27FC236}">
                <a16:creationId xmlns:a16="http://schemas.microsoft.com/office/drawing/2014/main" id="{57E5FDC8-65B3-854D-B036-A1F6F24D9125}"/>
              </a:ext>
            </a:extLst>
          </p:cNvPr>
          <p:cNvSpPr txBox="1">
            <a:spLocks/>
          </p:cNvSpPr>
          <p:nvPr/>
        </p:nvSpPr>
        <p:spPr>
          <a:xfrm>
            <a:off x="438495" y="5589240"/>
            <a:ext cx="8229600" cy="72008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ru-RU" sz="4000" i="1">
                <a:solidFill>
                  <a:schemeClr val="tx2"/>
                </a:solidFill>
                <a:latin typeface="+mj-lt"/>
              </a:rPr>
              <a:t>Поэзия – это музыка слов</a:t>
            </a:r>
            <a:endParaRPr lang="ru-RU" sz="4000" i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DE4B332C-C0EA-EC42-9A51-8B2639221D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24" y="1166018"/>
            <a:ext cx="8052952" cy="4525963"/>
          </a:xfrm>
        </p:spPr>
      </p:pic>
    </p:spTree>
    <p:extLst>
      <p:ext uri="{BB962C8B-B14F-4D97-AF65-F5344CB8AC3E}">
        <p14:creationId xmlns:p14="http://schemas.microsoft.com/office/powerpoint/2010/main" val="1526280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бъект 12">
            <a:extLst>
              <a:ext uri="{FF2B5EF4-FFF2-40B4-BE49-F238E27FC236}">
                <a16:creationId xmlns:a16="http://schemas.microsoft.com/office/drawing/2014/main" id="{7672E6E7-73B5-BD46-9CAA-B6A2F03E0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536304"/>
            <a:ext cx="2664296" cy="748680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/>
              <a:t>Олицетворение</a:t>
            </a:r>
          </a:p>
        </p:txBody>
      </p:sp>
      <p:sp>
        <p:nvSpPr>
          <p:cNvPr id="14" name="Объект 12">
            <a:extLst>
              <a:ext uri="{FF2B5EF4-FFF2-40B4-BE49-F238E27FC236}">
                <a16:creationId xmlns:a16="http://schemas.microsoft.com/office/drawing/2014/main" id="{12F0FCC8-4942-404C-9918-EE3AF274F882}"/>
              </a:ext>
            </a:extLst>
          </p:cNvPr>
          <p:cNvSpPr txBox="1">
            <a:spLocks/>
          </p:cNvSpPr>
          <p:nvPr/>
        </p:nvSpPr>
        <p:spPr>
          <a:xfrm>
            <a:off x="472988" y="3284984"/>
            <a:ext cx="1942314" cy="74868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dirty="0"/>
              <a:t>Эпитет</a:t>
            </a:r>
          </a:p>
        </p:txBody>
      </p:sp>
      <p:sp>
        <p:nvSpPr>
          <p:cNvPr id="15" name="Объект 12">
            <a:extLst>
              <a:ext uri="{FF2B5EF4-FFF2-40B4-BE49-F238E27FC236}">
                <a16:creationId xmlns:a16="http://schemas.microsoft.com/office/drawing/2014/main" id="{E375850C-04BC-854E-A76E-3679387B0B6E}"/>
              </a:ext>
            </a:extLst>
          </p:cNvPr>
          <p:cNvSpPr txBox="1">
            <a:spLocks/>
          </p:cNvSpPr>
          <p:nvPr/>
        </p:nvSpPr>
        <p:spPr>
          <a:xfrm>
            <a:off x="475616" y="3984156"/>
            <a:ext cx="2026575" cy="74868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dirty="0"/>
              <a:t>Сравнение</a:t>
            </a:r>
          </a:p>
        </p:txBody>
      </p:sp>
      <p:sp>
        <p:nvSpPr>
          <p:cNvPr id="16" name="Объект 12">
            <a:extLst>
              <a:ext uri="{FF2B5EF4-FFF2-40B4-BE49-F238E27FC236}">
                <a16:creationId xmlns:a16="http://schemas.microsoft.com/office/drawing/2014/main" id="{ED1C9609-F586-E14B-8D31-50665FED5302}"/>
              </a:ext>
            </a:extLst>
          </p:cNvPr>
          <p:cNvSpPr txBox="1">
            <a:spLocks/>
          </p:cNvSpPr>
          <p:nvPr/>
        </p:nvSpPr>
        <p:spPr>
          <a:xfrm>
            <a:off x="3491880" y="2239656"/>
            <a:ext cx="5184576" cy="74868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/>
              <a:t>Создание образа путем сопоставления уже известного с неизвестным  с помощью специальных слов («как», «будто», «словно»)</a:t>
            </a:r>
          </a:p>
        </p:txBody>
      </p:sp>
      <p:sp>
        <p:nvSpPr>
          <p:cNvPr id="17" name="Объект 12">
            <a:extLst>
              <a:ext uri="{FF2B5EF4-FFF2-40B4-BE49-F238E27FC236}">
                <a16:creationId xmlns:a16="http://schemas.microsoft.com/office/drawing/2014/main" id="{2620FC61-0288-AE44-AB02-EBCC70710672}"/>
              </a:ext>
            </a:extLst>
          </p:cNvPr>
          <p:cNvSpPr txBox="1">
            <a:spLocks/>
          </p:cNvSpPr>
          <p:nvPr/>
        </p:nvSpPr>
        <p:spPr>
          <a:xfrm>
            <a:off x="3491880" y="3441032"/>
            <a:ext cx="4330410" cy="74868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/>
              <a:t>Приём, при котором черты живого переносятся на неживое</a:t>
            </a:r>
          </a:p>
        </p:txBody>
      </p:sp>
      <p:sp>
        <p:nvSpPr>
          <p:cNvPr id="18" name="Объект 12">
            <a:extLst>
              <a:ext uri="{FF2B5EF4-FFF2-40B4-BE49-F238E27FC236}">
                <a16:creationId xmlns:a16="http://schemas.microsoft.com/office/drawing/2014/main" id="{0497D327-DE09-2949-BF79-E369278F4C0C}"/>
              </a:ext>
            </a:extLst>
          </p:cNvPr>
          <p:cNvSpPr txBox="1">
            <a:spLocks/>
          </p:cNvSpPr>
          <p:nvPr/>
        </p:nvSpPr>
        <p:spPr>
          <a:xfrm>
            <a:off x="3491880" y="4358496"/>
            <a:ext cx="4330410" cy="74868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/>
              <a:t>Красочное определение (описание) предмета</a:t>
            </a: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6293DC7A-8F52-4048-B455-E5410B20A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856" y="791804"/>
            <a:ext cx="8229600" cy="889036"/>
          </a:xfrm>
        </p:spPr>
        <p:txBody>
          <a:bodyPr/>
          <a:lstStyle/>
          <a:p>
            <a:r>
              <a:rPr lang="ru-RU" sz="3600" dirty="0">
                <a:solidFill>
                  <a:schemeClr val="tx2"/>
                </a:solidFill>
                <a:latin typeface="Arial Black" panose="020B0A04020102020204" pitchFamily="34" charset="0"/>
              </a:rPr>
              <a:t>Литературные приемы</a:t>
            </a:r>
          </a:p>
        </p:txBody>
      </p:sp>
    </p:spTree>
    <p:extLst>
      <p:ext uri="{BB962C8B-B14F-4D97-AF65-F5344CB8AC3E}">
        <p14:creationId xmlns:p14="http://schemas.microsoft.com/office/powerpoint/2010/main" val="2602798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B5EC6B-E531-3648-88BD-6D249C827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61014"/>
            <a:ext cx="8229600" cy="850106"/>
          </a:xfrm>
        </p:spPr>
        <p:txBody>
          <a:bodyPr/>
          <a:lstStyle/>
          <a:p>
            <a:r>
              <a:rPr lang="ru-RU" dirty="0">
                <a:solidFill>
                  <a:schemeClr val="tx2"/>
                </a:solidFill>
              </a:rPr>
              <a:t>Тютчев Фёдор Иванович</a:t>
            </a:r>
            <a:br>
              <a:rPr lang="ru-RU" dirty="0">
                <a:solidFill>
                  <a:schemeClr val="tx2"/>
                </a:solidFill>
              </a:rPr>
            </a:br>
            <a:r>
              <a:rPr lang="ru-RU" dirty="0">
                <a:solidFill>
                  <a:schemeClr val="tx2"/>
                </a:solidFill>
              </a:rPr>
              <a:t>1803 </a:t>
            </a:r>
            <a:r>
              <a:rPr lang="ru-RU" b="1" dirty="0">
                <a:solidFill>
                  <a:schemeClr val="tx2"/>
                </a:solidFill>
              </a:rPr>
              <a:t>- </a:t>
            </a:r>
            <a:r>
              <a:rPr lang="ru-RU" dirty="0">
                <a:solidFill>
                  <a:schemeClr val="tx2"/>
                </a:solidFill>
              </a:rPr>
              <a:t>1873 </a:t>
            </a:r>
            <a:br>
              <a:rPr lang="ru-RU" dirty="0"/>
            </a:b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1026" name="Picture 2" descr="Поэт мысли - Тютчев Федор Иванович">
            <a:extLst>
              <a:ext uri="{FF2B5EF4-FFF2-40B4-BE49-F238E27FC236}">
                <a16:creationId xmlns:a16="http://schemas.microsoft.com/office/drawing/2014/main" id="{7DD5932F-DF68-F24F-9986-9DB6C5EAB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232974"/>
            <a:ext cx="3508033" cy="406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Documents and Settings\Лариса\Мои документы\картинки рисунки\Коллекция картинок (Microsoft)\j0404643.wmf">
            <a:extLst>
              <a:ext uri="{FF2B5EF4-FFF2-40B4-BE49-F238E27FC236}">
                <a16:creationId xmlns:a16="http://schemas.microsoft.com/office/drawing/2014/main" id="{2F5ADE49-C0AA-7643-A8F3-A5FF80A67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429000"/>
            <a:ext cx="2217415" cy="1933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071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E50B4F59-8ED3-2048-B04E-BCE1BB43FB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40" y="728700"/>
            <a:ext cx="8022319" cy="5400600"/>
          </a:xfrm>
        </p:spPr>
      </p:pic>
    </p:spTree>
    <p:extLst>
      <p:ext uri="{BB962C8B-B14F-4D97-AF65-F5344CB8AC3E}">
        <p14:creationId xmlns:p14="http://schemas.microsoft.com/office/powerpoint/2010/main" val="3762496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1EB6C1-9781-CF4C-A5CE-C2F869AC4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403" y="1124744"/>
            <a:ext cx="8229600" cy="1656184"/>
          </a:xfrm>
        </p:spPr>
        <p:txBody>
          <a:bodyPr/>
          <a:lstStyle/>
          <a:p>
            <a:r>
              <a:rPr lang="ru-RU" b="1" dirty="0">
                <a:solidFill>
                  <a:schemeClr val="tx2"/>
                </a:solidFill>
              </a:rPr>
              <a:t>Тема урока:</a:t>
            </a:r>
            <a:br>
              <a:rPr lang="ru-RU" b="1" dirty="0"/>
            </a:br>
            <a:r>
              <a:rPr lang="ru-RU" sz="4000" b="1" dirty="0" err="1">
                <a:solidFill>
                  <a:schemeClr val="tx2"/>
                </a:solidFill>
              </a:rPr>
              <a:t>Ф.И.Тютчев</a:t>
            </a:r>
            <a:r>
              <a:rPr lang="ru-RU" sz="4000" b="1" dirty="0">
                <a:solidFill>
                  <a:schemeClr val="tx2"/>
                </a:solidFill>
              </a:rPr>
              <a:t> «Чародейкою Зимою…»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B0A08B-43CF-3945-8474-B3C726E51F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3717033"/>
            <a:ext cx="7488832" cy="2376264"/>
          </a:xfrm>
        </p:spPr>
        <p:txBody>
          <a:bodyPr/>
          <a:lstStyle/>
          <a:p>
            <a:pPr marL="0" indent="0">
              <a:buNone/>
            </a:pPr>
            <a:r>
              <a:rPr lang="ru-RU" u="sng" dirty="0">
                <a:solidFill>
                  <a:schemeClr val="tx2"/>
                </a:solidFill>
              </a:rPr>
              <a:t>Цель урока: </a:t>
            </a: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</a:rPr>
              <a:t>анализ поэтического произведения</a:t>
            </a:r>
          </a:p>
        </p:txBody>
      </p:sp>
    </p:spTree>
    <p:extLst>
      <p:ext uri="{BB962C8B-B14F-4D97-AF65-F5344CB8AC3E}">
        <p14:creationId xmlns:p14="http://schemas.microsoft.com/office/powerpoint/2010/main" val="3922515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8EDA3E-3724-1241-BDC1-4D47079FF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57299"/>
            <a:ext cx="8229600" cy="940966"/>
          </a:xfrm>
        </p:spPr>
        <p:txBody>
          <a:bodyPr/>
          <a:lstStyle/>
          <a:p>
            <a:r>
              <a:rPr lang="ru-RU" b="1" dirty="0">
                <a:solidFill>
                  <a:schemeClr val="tx2"/>
                </a:solidFill>
              </a:rPr>
              <a:t>Задачи: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9849CF-440A-EB4E-8B6E-FC193B6C69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600200"/>
            <a:ext cx="648072" cy="4525963"/>
          </a:xfrm>
        </p:spPr>
        <p:txBody>
          <a:bodyPr/>
          <a:lstStyle/>
          <a:p>
            <a:pPr marL="0" indent="0">
              <a:buNone/>
            </a:pPr>
            <a:r>
              <a:rPr lang="ru-RU" sz="4800" b="1" dirty="0">
                <a:solidFill>
                  <a:schemeClr val="tx2"/>
                </a:solidFill>
              </a:rPr>
              <a:t>У</a:t>
            </a:r>
          </a:p>
          <a:p>
            <a:pPr marL="0" indent="0">
              <a:buNone/>
            </a:pPr>
            <a:r>
              <a:rPr lang="ru-RU" sz="4800" b="1" dirty="0">
                <a:solidFill>
                  <a:schemeClr val="tx2"/>
                </a:solidFill>
              </a:rPr>
              <a:t>Р</a:t>
            </a:r>
          </a:p>
          <a:p>
            <a:pPr marL="0" indent="0">
              <a:buNone/>
            </a:pPr>
            <a:r>
              <a:rPr lang="ru-RU" sz="4800" b="1" dirty="0">
                <a:solidFill>
                  <a:schemeClr val="tx2"/>
                </a:solidFill>
              </a:rPr>
              <a:t>О</a:t>
            </a:r>
          </a:p>
          <a:p>
            <a:pPr marL="0" indent="0">
              <a:buNone/>
            </a:pPr>
            <a:r>
              <a:rPr lang="ru-RU" sz="4800" b="1" dirty="0">
                <a:solidFill>
                  <a:schemeClr val="tx2"/>
                </a:solidFill>
              </a:rPr>
              <a:t>К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3A0EDB-C209-264C-A0A3-1665705BAB15}"/>
              </a:ext>
            </a:extLst>
          </p:cNvPr>
          <p:cNvSpPr txBox="1"/>
          <p:nvPr/>
        </p:nvSpPr>
        <p:spPr>
          <a:xfrm>
            <a:off x="1115616" y="1890648"/>
            <a:ext cx="43089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err="1">
                <a:solidFill>
                  <a:schemeClr val="tx2"/>
                </a:solidFill>
              </a:rPr>
              <a:t>читься</a:t>
            </a:r>
            <a:r>
              <a:rPr lang="ru-RU" sz="2000" b="1" dirty="0">
                <a:solidFill>
                  <a:schemeClr val="tx2"/>
                </a:solidFill>
              </a:rPr>
              <a:t> анализировать произведения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3EBA3F-55B6-6745-BDAB-BD1C978E209B}"/>
              </a:ext>
            </a:extLst>
          </p:cNvPr>
          <p:cNvSpPr txBox="1"/>
          <p:nvPr/>
        </p:nvSpPr>
        <p:spPr>
          <a:xfrm>
            <a:off x="1074467" y="2807183"/>
            <a:ext cx="42155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err="1">
                <a:solidFill>
                  <a:schemeClr val="tx2"/>
                </a:solidFill>
              </a:rPr>
              <a:t>азвивать</a:t>
            </a:r>
            <a:r>
              <a:rPr lang="ru-RU" sz="2000" b="1" dirty="0">
                <a:solidFill>
                  <a:schemeClr val="tx2"/>
                </a:solidFill>
              </a:rPr>
              <a:t> умение работать с текстом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88A12D-B879-AD4C-9836-2883D4EF5D43}"/>
              </a:ext>
            </a:extLst>
          </p:cNvPr>
          <p:cNvSpPr txBox="1"/>
          <p:nvPr/>
        </p:nvSpPr>
        <p:spPr>
          <a:xfrm>
            <a:off x="1187624" y="3663126"/>
            <a:ext cx="26133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err="1">
                <a:solidFill>
                  <a:schemeClr val="tx2"/>
                </a:solidFill>
              </a:rPr>
              <a:t>сознанно</a:t>
            </a:r>
            <a:r>
              <a:rPr lang="ru-RU" sz="2000" b="1" dirty="0">
                <a:solidFill>
                  <a:schemeClr val="tx2"/>
                </a:solidFill>
              </a:rPr>
              <a:t> читать текст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98EAFF-7FFE-524D-BE94-349ED67E676E}"/>
              </a:ext>
            </a:extLst>
          </p:cNvPr>
          <p:cNvSpPr txBox="1"/>
          <p:nvPr/>
        </p:nvSpPr>
        <p:spPr>
          <a:xfrm>
            <a:off x="1115616" y="4537459"/>
            <a:ext cx="32459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err="1">
                <a:solidFill>
                  <a:schemeClr val="tx2"/>
                </a:solidFill>
              </a:rPr>
              <a:t>онтролировать</a:t>
            </a:r>
            <a:r>
              <a:rPr lang="ru-RU" sz="2000" b="1" dirty="0">
                <a:solidFill>
                  <a:schemeClr val="tx2"/>
                </a:solidFill>
              </a:rPr>
              <a:t> своё чтение</a:t>
            </a:r>
          </a:p>
        </p:txBody>
      </p:sp>
    </p:spTree>
    <p:extLst>
      <p:ext uri="{BB962C8B-B14F-4D97-AF65-F5344CB8AC3E}">
        <p14:creationId xmlns:p14="http://schemas.microsoft.com/office/powerpoint/2010/main" val="1315280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Чародейкою Зимою / Ф.И. Тютчев - Читать онлайн, скачать, печатать текст">
            <a:extLst>
              <a:ext uri="{FF2B5EF4-FFF2-40B4-BE49-F238E27FC236}">
                <a16:creationId xmlns:a16="http://schemas.microsoft.com/office/drawing/2014/main" id="{01A6542E-D476-7049-974F-8DF99E581ED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76672"/>
            <a:ext cx="4263199" cy="603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5689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48129C7-C2F7-DD4D-8924-AA119E3B1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272" y="1843887"/>
            <a:ext cx="7787208" cy="964704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</a:rPr>
              <a:t>Какие картины вы смогли представить себе в воображении?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EC856012-2BBC-EF48-B79B-CABFFF3B80CD}"/>
              </a:ext>
            </a:extLst>
          </p:cNvPr>
          <p:cNvSpPr txBox="1">
            <a:spLocks/>
          </p:cNvSpPr>
          <p:nvPr/>
        </p:nvSpPr>
        <p:spPr>
          <a:xfrm>
            <a:off x="539552" y="3645024"/>
            <a:ext cx="8229600" cy="96470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</a:rPr>
              <a:t>Кто сделал лес сказочным?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4817CD50-A680-C54B-B8DA-80046F7253FA}"/>
              </a:ext>
            </a:extLst>
          </p:cNvPr>
          <p:cNvSpPr txBox="1">
            <a:spLocks/>
          </p:cNvSpPr>
          <p:nvPr/>
        </p:nvSpPr>
        <p:spPr>
          <a:xfrm>
            <a:off x="539552" y="2936861"/>
            <a:ext cx="8229600" cy="96470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</a:rPr>
              <a:t>Подберите эпитеты к слову «зима»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9BE08A18-533A-5A43-88E3-B401C41F2818}"/>
              </a:ext>
            </a:extLst>
          </p:cNvPr>
          <p:cNvSpPr txBox="1">
            <a:spLocks/>
          </p:cNvSpPr>
          <p:nvPr/>
        </p:nvSpPr>
        <p:spPr>
          <a:xfrm>
            <a:off x="551805" y="4293096"/>
            <a:ext cx="8229600" cy="96470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</a:rPr>
              <a:t>Какие эмоции испытал автор, когда увидел зимний лес?</a:t>
            </a:r>
          </a:p>
        </p:txBody>
      </p:sp>
    </p:spTree>
    <p:extLst>
      <p:ext uri="{BB962C8B-B14F-4D97-AF65-F5344CB8AC3E}">
        <p14:creationId xmlns:p14="http://schemas.microsoft.com/office/powerpoint/2010/main" val="364257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1_Тема Office">
  <a:themeElements>
    <a:clrScheme name="Другая 20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66092"/>
      </a:hlink>
      <a:folHlink>
        <a:srgbClr val="36609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187</Words>
  <Application>Microsoft Macintosh PowerPoint</Application>
  <PresentationFormat>Экран (4:3)</PresentationFormat>
  <Paragraphs>39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Calibri</vt:lpstr>
      <vt:lpstr>Times New Roman</vt:lpstr>
      <vt:lpstr>1_Тема Office</vt:lpstr>
      <vt:lpstr>Презентация PowerPoint</vt:lpstr>
      <vt:lpstr>Презентация PowerPoint</vt:lpstr>
      <vt:lpstr>Литературные приемы</vt:lpstr>
      <vt:lpstr>Тютчев Фёдор Иванович 1803 - 1873  </vt:lpstr>
      <vt:lpstr>Презентация PowerPoint</vt:lpstr>
      <vt:lpstr>Тема урока: Ф.И.Тютчев «Чародейкою Зимою…»</vt:lpstr>
      <vt:lpstr>Задачи:</vt:lpstr>
      <vt:lpstr>Презентация PowerPoint</vt:lpstr>
      <vt:lpstr>Презентация PowerPoint</vt:lpstr>
      <vt:lpstr>Физминутка</vt:lpstr>
      <vt:lpstr>Презентация PowerPoint</vt:lpstr>
      <vt:lpstr>Презентация PowerPoint</vt:lpstr>
      <vt:lpstr>https://www.menti.com/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Шаблон Фокиной Л. П.</dc:creator>
  <cp:lastModifiedBy>Microsoft Office User</cp:lastModifiedBy>
  <cp:revision>83</cp:revision>
  <dcterms:created xsi:type="dcterms:W3CDTF">2014-07-06T18:18:01Z</dcterms:created>
  <dcterms:modified xsi:type="dcterms:W3CDTF">2022-10-09T17:46:59Z</dcterms:modified>
</cp:coreProperties>
</file>