
<file path=[Content_Types].xml><?xml version="1.0" encoding="utf-8"?>
<Types xmlns="http://schemas.openxmlformats.org/package/2006/content-types">
  <Default Extension="png" ContentType="image/png"/>
  <Default Extension="jpeg" ContentType="image/jpeg"/>
  <Default Extension="3gp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7"/>
  </p:notesMasterIdLst>
  <p:sldIdLst>
    <p:sldId id="271" r:id="rId2"/>
    <p:sldId id="263" r:id="rId3"/>
    <p:sldId id="256" r:id="rId4"/>
    <p:sldId id="257" r:id="rId5"/>
    <p:sldId id="258" r:id="rId6"/>
    <p:sldId id="259" r:id="rId7"/>
    <p:sldId id="270" r:id="rId8"/>
    <p:sldId id="260" r:id="rId9"/>
    <p:sldId id="261" r:id="rId10"/>
    <p:sldId id="262" r:id="rId11"/>
    <p:sldId id="264" r:id="rId12"/>
    <p:sldId id="266" r:id="rId13"/>
    <p:sldId id="267" r:id="rId14"/>
    <p:sldId id="269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>
        <p:scale>
          <a:sx n="67" d="100"/>
          <a:sy n="67" d="100"/>
        </p:scale>
        <p:origin x="-151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2451A-26A4-4D8F-BB2E-ECD677C32C0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9B496-F2DA-4D6E-B761-109F14895C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880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9B496-F2DA-4D6E-B761-109F14895C6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67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Презентация к уроку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п</a:t>
            </a:r>
            <a:r>
              <a:rPr lang="ru-RU" b="1" dirty="0" smtClean="0"/>
              <a:t>о </a:t>
            </a:r>
            <a:r>
              <a:rPr lang="ru-RU" b="1" dirty="0" smtClean="0"/>
              <a:t>МДК </a:t>
            </a:r>
            <a:r>
              <a:rPr lang="ru-RU" b="1" dirty="0" smtClean="0"/>
              <a:t>«Металлургия легких цветных металлов»</a:t>
            </a:r>
          </a:p>
          <a:p>
            <a:pPr marL="0" indent="0" algn="ctr">
              <a:buNone/>
            </a:pPr>
            <a:r>
              <a:rPr lang="ru-RU" b="1" dirty="0" smtClean="0"/>
              <a:t>Тема </a:t>
            </a:r>
            <a:r>
              <a:rPr lang="ru-RU" b="1" dirty="0" smtClean="0"/>
              <a:t>«</a:t>
            </a:r>
            <a:r>
              <a:rPr lang="ru-RU" b="1" dirty="0" smtClean="0"/>
              <a:t>Металлургия магния»</a:t>
            </a:r>
          </a:p>
          <a:p>
            <a:pPr marL="0" indent="0" algn="ctr">
              <a:buNone/>
            </a:pPr>
            <a:r>
              <a:rPr lang="ru-RU" sz="2400" b="1" dirty="0" smtClean="0"/>
              <a:t>Специальность 22.02.02 </a:t>
            </a:r>
          </a:p>
          <a:p>
            <a:pPr marL="0" indent="0" algn="ctr">
              <a:buNone/>
            </a:pPr>
            <a:r>
              <a:rPr lang="ru-RU" sz="2400" b="1" dirty="0" smtClean="0"/>
              <a:t>«Металлургия цветных металлов»</a:t>
            </a:r>
          </a:p>
          <a:p>
            <a:pPr marL="0" indent="0" algn="ctr">
              <a:buNone/>
            </a:pPr>
            <a:r>
              <a:rPr lang="ru-RU" sz="2400" b="1" dirty="0" smtClean="0"/>
              <a:t>группа МЦ-19 </a:t>
            </a:r>
            <a:r>
              <a:rPr lang="en-US" sz="2400" b="1" dirty="0" smtClean="0"/>
              <a:t>I</a:t>
            </a:r>
            <a:r>
              <a:rPr lang="en-US" sz="2400" b="1" dirty="0"/>
              <a:t>V</a:t>
            </a:r>
            <a:r>
              <a:rPr lang="en-US" sz="2400" b="1" dirty="0" smtClean="0"/>
              <a:t> </a:t>
            </a:r>
            <a:r>
              <a:rPr lang="ru-RU" sz="2400" b="1" dirty="0" smtClean="0"/>
              <a:t>курс </a:t>
            </a:r>
            <a:r>
              <a:rPr lang="en-US" sz="2400" b="1" dirty="0" smtClean="0"/>
              <a:t>7 </a:t>
            </a:r>
            <a:r>
              <a:rPr lang="ru-RU" sz="2400" b="1" dirty="0" smtClean="0"/>
              <a:t>семестр</a:t>
            </a:r>
          </a:p>
          <a:p>
            <a:pPr marL="0" indent="0" algn="ctr">
              <a:buNone/>
            </a:pPr>
            <a:r>
              <a:rPr lang="ru-RU" sz="2800" b="1" dirty="0" smtClean="0"/>
              <a:t>Антипина Оксана Анатольевна- преподаватель </a:t>
            </a:r>
          </a:p>
          <a:p>
            <a:pPr marL="0" indent="0" algn="ctr">
              <a:buNone/>
            </a:pPr>
            <a:r>
              <a:rPr lang="ru-RU" sz="2800" b="1" dirty="0" smtClean="0"/>
              <a:t>ГАПОУ «Братский индустриально-металлургический техникум»</a:t>
            </a:r>
            <a:endParaRPr lang="ru-RU" sz="2800" b="1" dirty="0" smtClean="0"/>
          </a:p>
          <a:p>
            <a:pPr marL="0" indent="0" algn="ctr">
              <a:buNone/>
            </a:pPr>
            <a:endParaRPr lang="ru-RU" sz="2400" b="1" dirty="0" smtClean="0"/>
          </a:p>
          <a:p>
            <a:pPr marL="0" indent="0" algn="ctr">
              <a:buNone/>
            </a:pPr>
            <a:endParaRPr lang="ru-RU" sz="2400" b="1" dirty="0" smtClean="0"/>
          </a:p>
          <a:p>
            <a:pPr marL="0" indent="0" algn="ctr">
              <a:buNone/>
            </a:pP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647263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Порядок </a:t>
            </a:r>
            <a:r>
              <a:rPr lang="ru-RU" dirty="0" err="1" smtClean="0"/>
              <a:t>выливки</a:t>
            </a:r>
            <a:r>
              <a:rPr lang="ru-RU" dirty="0" smtClean="0"/>
              <a:t> магния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 smtClean="0"/>
              <a:t>1. Предварительно разогретый ковш присоединяют к вакуум -линии (разрежение 550-600 мм </a:t>
            </a:r>
            <a:r>
              <a:rPr lang="ru-RU" sz="2400" dirty="0" err="1" smtClean="0"/>
              <a:t>рт.ст</a:t>
            </a:r>
            <a:r>
              <a:rPr lang="ru-RU" sz="2400" dirty="0" smtClean="0"/>
              <a:t>) </a:t>
            </a:r>
            <a:r>
              <a:rPr lang="en-US" sz="2400" dirty="0" smtClean="0"/>
              <a:t>;</a:t>
            </a:r>
            <a:endParaRPr lang="ru-RU" sz="2400" dirty="0" smtClean="0"/>
          </a:p>
          <a:p>
            <a:pPr algn="just"/>
            <a:r>
              <a:rPr lang="ru-RU" sz="2400" dirty="0" smtClean="0"/>
              <a:t>2. Заборную трубу опускают в ячейку, открывают клапан, и металл с некоторым количеством электролита засасывается в ковш </a:t>
            </a:r>
            <a:r>
              <a:rPr lang="en-US" sz="2400" dirty="0" smtClean="0"/>
              <a:t>;</a:t>
            </a:r>
            <a:endParaRPr lang="ru-RU" sz="2400" dirty="0" smtClean="0"/>
          </a:p>
          <a:p>
            <a:pPr algn="just"/>
            <a:r>
              <a:rPr lang="ru-RU" sz="2400" dirty="0" smtClean="0"/>
              <a:t>3. Клапан заборной трубы закрывают и повторяют операцию на остальных ячейках</a:t>
            </a:r>
            <a:r>
              <a:rPr lang="en-US" sz="2400" dirty="0" smtClean="0"/>
              <a:t> ;</a:t>
            </a:r>
            <a:endParaRPr lang="ru-RU" sz="2400" dirty="0" smtClean="0"/>
          </a:p>
          <a:p>
            <a:pPr algn="just"/>
            <a:r>
              <a:rPr lang="ru-RU" sz="2400" dirty="0" smtClean="0"/>
              <a:t>4. После наполнения ковша его отключают от </a:t>
            </a:r>
            <a:r>
              <a:rPr lang="ru-RU" sz="2400" smtClean="0"/>
              <a:t>вакуумной  </a:t>
            </a:r>
            <a:r>
              <a:rPr lang="ru-RU" sz="2400" dirty="0" smtClean="0"/>
              <a:t>линии </a:t>
            </a:r>
            <a:r>
              <a:rPr lang="en-US" sz="2400" dirty="0" smtClean="0"/>
              <a:t>;</a:t>
            </a:r>
            <a:endParaRPr lang="ru-RU" sz="2400" dirty="0" smtClean="0"/>
          </a:p>
          <a:p>
            <a:pPr algn="just"/>
            <a:r>
              <a:rPr lang="ru-RU" sz="2400" dirty="0" smtClean="0"/>
              <a:t>5. Электролит, который находится в нижней части ковша, выпускают в электролизер, а магний перевозят в литейное отделение.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847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ИЗВЛЕЧЕНИЕ ШЛАМА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На подину осаждаются вещества: </a:t>
            </a:r>
            <a:r>
              <a:rPr lang="ru-RU" dirty="0" smtClean="0"/>
              <a:t>окись магния, твердые примеси – сульфиды, окислы железа и кремния, не растворившиеся фтористые соли, увлеченные примесями корольки магния.</a:t>
            </a:r>
          </a:p>
          <a:p>
            <a:pPr marL="0" indent="0" algn="just">
              <a:buNone/>
            </a:pPr>
            <a:r>
              <a:rPr lang="ru-RU" dirty="0" smtClean="0"/>
              <a:t>Смоченные электролитом эти вещества образуют</a:t>
            </a:r>
            <a:r>
              <a:rPr lang="ru-RU" b="1" dirty="0" smtClean="0"/>
              <a:t> шлам </a:t>
            </a:r>
            <a:r>
              <a:rPr lang="ru-RU" dirty="0" smtClean="0"/>
              <a:t>– вязкое вещество черного или темно-бурого цвета.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7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Примерный состав шлама, % (по массе):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453955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18 – 20 % </a:t>
            </a:r>
            <a:r>
              <a:rPr lang="en-US" dirty="0" smtClean="0"/>
              <a:t>Mg</a:t>
            </a:r>
            <a:r>
              <a:rPr lang="ru-RU" dirty="0" smtClean="0"/>
              <a:t>;     </a:t>
            </a:r>
            <a:r>
              <a:rPr lang="en-US" dirty="0" smtClean="0"/>
              <a:t>5 – 7 MgCl</a:t>
            </a:r>
            <a:r>
              <a:rPr lang="en-US" baseline="-25000" dirty="0" smtClean="0"/>
              <a:t>2</a:t>
            </a:r>
            <a:r>
              <a:rPr lang="ru-RU" dirty="0" smtClean="0"/>
              <a:t> ;</a:t>
            </a:r>
            <a:r>
              <a:rPr lang="en-US" dirty="0" smtClean="0"/>
              <a:t> </a:t>
            </a:r>
            <a:r>
              <a:rPr lang="ru-RU" dirty="0" smtClean="0"/>
              <a:t>      </a:t>
            </a:r>
            <a:r>
              <a:rPr lang="en-US" dirty="0" smtClean="0"/>
              <a:t>53 – 5 Mg</a:t>
            </a:r>
            <a:r>
              <a:rPr lang="ru-RU" dirty="0" smtClean="0"/>
              <a:t>;</a:t>
            </a:r>
            <a:r>
              <a:rPr lang="en-US" dirty="0" smtClean="0"/>
              <a:t> </a:t>
            </a:r>
            <a:endParaRPr lang="ru-RU" dirty="0" smtClean="0"/>
          </a:p>
          <a:p>
            <a:pPr algn="just"/>
            <a:r>
              <a:rPr lang="en-US" dirty="0" smtClean="0"/>
              <a:t>2,5 – 5,0 </a:t>
            </a:r>
            <a:r>
              <a:rPr lang="en-US" dirty="0"/>
              <a:t>SiO</a:t>
            </a:r>
            <a:r>
              <a:rPr lang="en-US" baseline="-25000" dirty="0"/>
              <a:t>2</a:t>
            </a:r>
            <a:r>
              <a:rPr lang="en-US" dirty="0"/>
              <a:t> + </a:t>
            </a:r>
            <a:r>
              <a:rPr lang="en-US" dirty="0" smtClean="0"/>
              <a:t>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ru-RU" baseline="-25000" dirty="0"/>
              <a:t> </a:t>
            </a:r>
            <a:r>
              <a:rPr lang="ru-RU" baseline="-25000" dirty="0" smtClean="0"/>
              <a:t>;</a:t>
            </a:r>
            <a:r>
              <a:rPr lang="ru-RU" dirty="0" smtClean="0"/>
              <a:t> остальное </a:t>
            </a:r>
            <a:r>
              <a:rPr lang="en-US" dirty="0" err="1" smtClean="0"/>
              <a:t>KCl</a:t>
            </a:r>
            <a:r>
              <a:rPr lang="ru-RU" dirty="0" smtClean="0"/>
              <a:t>, </a:t>
            </a:r>
            <a:r>
              <a:rPr lang="en-US" dirty="0" err="1" smtClean="0"/>
              <a:t>NaCl</a:t>
            </a:r>
            <a:r>
              <a:rPr lang="ru-RU" dirty="0" smtClean="0"/>
              <a:t>, </a:t>
            </a:r>
            <a:r>
              <a:rPr lang="ru-RU" dirty="0"/>
              <a:t>С</a:t>
            </a:r>
            <a:r>
              <a:rPr lang="en-US" dirty="0" smtClean="0"/>
              <a:t>aCl</a:t>
            </a:r>
            <a:r>
              <a:rPr lang="en-US" baseline="-25000" dirty="0" smtClean="0"/>
              <a:t>2</a:t>
            </a:r>
            <a:endParaRPr lang="ru-RU" baseline="-25000" dirty="0" smtClean="0"/>
          </a:p>
          <a:p>
            <a:pPr algn="just"/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Количество шлама зависит от:</a:t>
            </a:r>
          </a:p>
          <a:p>
            <a:pPr algn="just">
              <a:buFontTx/>
              <a:buChar char="-"/>
            </a:pPr>
            <a:r>
              <a:rPr lang="ru-RU" b="1" dirty="0" smtClean="0"/>
              <a:t>- качества сырья; </a:t>
            </a:r>
          </a:p>
          <a:p>
            <a:pPr algn="just">
              <a:buFontTx/>
              <a:buChar char="-"/>
            </a:pPr>
            <a:r>
              <a:rPr lang="ru-RU" b="1" dirty="0" smtClean="0"/>
              <a:t>- состава и температуры электролита;</a:t>
            </a:r>
          </a:p>
          <a:p>
            <a:pPr algn="just">
              <a:buFontTx/>
              <a:buChar char="-"/>
            </a:pPr>
            <a:r>
              <a:rPr lang="ru-RU" b="1" smtClean="0"/>
              <a:t>- интенсивность </a:t>
            </a:r>
            <a:r>
              <a:rPr lang="ru-RU" b="1" dirty="0" smtClean="0"/>
              <a:t>горения магния;</a:t>
            </a:r>
          </a:p>
          <a:p>
            <a:pPr algn="just">
              <a:buFontTx/>
              <a:buChar char="-"/>
            </a:pPr>
            <a:r>
              <a:rPr lang="ru-RU" b="1" dirty="0" smtClean="0"/>
              <a:t>- материалов футеровки кожуха</a:t>
            </a:r>
          </a:p>
          <a:p>
            <a:pPr algn="just">
              <a:buFontTx/>
              <a:buChar char="-"/>
            </a:pPr>
            <a:endParaRPr lang="ru-RU" dirty="0" smtClean="0"/>
          </a:p>
          <a:p>
            <a:pPr algn="just">
              <a:buFontTx/>
              <a:buChar char="-"/>
            </a:pPr>
            <a:r>
              <a:rPr lang="ru-RU" b="1" u="sng" dirty="0" smtClean="0"/>
              <a:t>При накоплении шлама между электродами возможны: </a:t>
            </a:r>
            <a:r>
              <a:rPr lang="ru-RU" dirty="0" smtClean="0"/>
              <a:t>короткие замыкания, местный перегрев, «</a:t>
            </a:r>
            <a:r>
              <a:rPr lang="ru-RU" dirty="0" err="1" smtClean="0"/>
              <a:t>зашламление</a:t>
            </a:r>
            <a:r>
              <a:rPr lang="ru-RU" dirty="0" smtClean="0"/>
              <a:t>» рабочей поверхности катода.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6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Механизм извлечения шлама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i="1" dirty="0" smtClean="0"/>
              <a:t>Для </a:t>
            </a:r>
            <a:r>
              <a:rPr lang="ru-RU" b="1" i="1" dirty="0" err="1" smtClean="0"/>
              <a:t>карналлитовой</a:t>
            </a:r>
            <a:r>
              <a:rPr lang="ru-RU" b="1" i="1" dirty="0" smtClean="0"/>
              <a:t> схемы</a:t>
            </a:r>
            <a:r>
              <a:rPr lang="ru-RU" b="1" dirty="0" smtClean="0"/>
              <a:t> </a:t>
            </a:r>
            <a:r>
              <a:rPr lang="ru-RU" dirty="0" smtClean="0"/>
              <a:t>– вакуумное извлечения с помощью переносного заборного устройства. </a:t>
            </a:r>
          </a:p>
          <a:p>
            <a:pPr marL="0" indent="0" algn="just">
              <a:buNone/>
            </a:pPr>
            <a:r>
              <a:rPr lang="ru-RU" b="1" dirty="0" smtClean="0"/>
              <a:t>Выборка шлама </a:t>
            </a:r>
            <a:r>
              <a:rPr lang="ru-RU" dirty="0" smtClean="0"/>
              <a:t>(из каждой ячейки поочередно) </a:t>
            </a:r>
            <a:r>
              <a:rPr lang="ru-RU" b="1" dirty="0" smtClean="0"/>
              <a:t>совмещается с откачкой отработанного электролита </a:t>
            </a:r>
            <a:r>
              <a:rPr lang="ru-RU" dirty="0" smtClean="0"/>
              <a:t>(повышает выход по току).</a:t>
            </a:r>
          </a:p>
          <a:p>
            <a:pPr marL="0" indent="0" algn="just">
              <a:buNone/>
            </a:pPr>
            <a:r>
              <a:rPr lang="ru-RU" dirty="0" smtClean="0"/>
              <a:t>Смесь шлама и электролита может быть переработана в калийное удобрение.</a:t>
            </a:r>
          </a:p>
          <a:p>
            <a:pPr marL="0" indent="0" algn="just">
              <a:buNone/>
            </a:pPr>
            <a:r>
              <a:rPr lang="ru-RU" u="sng" dirty="0" smtClean="0"/>
              <a:t> 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9693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Шламозаборные</a:t>
            </a:r>
            <a:r>
              <a:rPr lang="ru-RU" dirty="0" smtClean="0"/>
              <a:t> устройства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А) переносное                                                                    Б) стационарное 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  <p:pic>
        <p:nvPicPr>
          <p:cNvPr id="1027" name="Picture 3" descr="F:\Scan_20181119_110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8800"/>
            <a:ext cx="3528392" cy="36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фото магний\Scan_20181119_110141_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8798"/>
            <a:ext cx="3888432" cy="367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85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668072" cy="4739357"/>
          </a:xfrm>
        </p:spPr>
        <p:txBody>
          <a:bodyPr/>
          <a:lstStyle/>
          <a:p>
            <a:pPr algn="just"/>
            <a:r>
              <a:rPr lang="ru-RU" b="1" i="1" dirty="0"/>
              <a:t>На диафрагменных электролизерах (ВВА) </a:t>
            </a:r>
            <a:r>
              <a:rPr lang="ru-RU" dirty="0"/>
              <a:t>– стационарное заборное устройство, вакуум-ковш присоединяют на время извлечения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Удаление шлама производят один раз за 2-3 суток после извлечения металла, но перед заливкой солей.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19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агний.3g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271845" cy="6858000"/>
          </a:xfrm>
        </p:spPr>
      </p:pic>
    </p:spTree>
    <p:extLst>
      <p:ext uri="{BB962C8B-B14F-4D97-AF65-F5344CB8AC3E}">
        <p14:creationId xmlns:p14="http://schemas.microsoft.com/office/powerpoint/2010/main" val="261182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фото магний\image2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21088"/>
            <a:ext cx="6192688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48680"/>
            <a:ext cx="7128792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ТЕХНОЛОГИЯ МАГНИЕВЫХ ЭЛЕКТРОЛИЗЕРОВ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sz="27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8136904" cy="4320480"/>
          </a:xfrm>
        </p:spPr>
        <p:txBody>
          <a:bodyPr>
            <a:normAutofit/>
          </a:bodyPr>
          <a:lstStyle/>
          <a:p>
            <a:pPr lvl="0" algn="just"/>
            <a:r>
              <a:rPr lang="ru-RU" sz="2000" b="1" dirty="0" smtClean="0">
                <a:solidFill>
                  <a:schemeClr val="bg2"/>
                </a:solidFill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</a:rPr>
              <a:t>1. Пуск электролизеров</a:t>
            </a:r>
          </a:p>
          <a:p>
            <a:pPr lvl="0" algn="just"/>
            <a:r>
              <a:rPr lang="ru-RU" sz="2000" b="1" dirty="0" smtClean="0">
                <a:solidFill>
                  <a:schemeClr val="tx1"/>
                </a:solidFill>
              </a:rPr>
              <a:t>        2. Основные технологические операции по обслуживанию электролизеров: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        - питание сырьем и солевыми добавками;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        - извлечение магния-сырца из электролизеров;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        - откачка отработанного электролита;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        - удаление шлама</a:t>
            </a: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        </a:t>
            </a:r>
            <a:endParaRPr lang="ru-RU" sz="2000" b="1" dirty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43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</a:rPr>
              <a:t>ПУСК ЭЛЕКТРОЛИЗЕРОВ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b="1" dirty="0"/>
              <a:t>Просушка футеровки ванн</a:t>
            </a:r>
            <a:r>
              <a:rPr lang="ru-RU" dirty="0"/>
              <a:t> (удалить влагу из кладки) переносными нагревателями </a:t>
            </a:r>
          </a:p>
          <a:p>
            <a:pPr algn="just"/>
            <a:r>
              <a:rPr lang="ru-RU" dirty="0"/>
              <a:t>Этапы сушки: </a:t>
            </a:r>
            <a:r>
              <a:rPr lang="ru-RU" b="1" dirty="0"/>
              <a:t>1 этап </a:t>
            </a:r>
            <a:r>
              <a:rPr lang="ru-RU" dirty="0"/>
              <a:t>(2-3 суток) при 110-200 </a:t>
            </a:r>
            <a:r>
              <a:rPr lang="ru-RU" baseline="30000" dirty="0"/>
              <a:t>0</a:t>
            </a:r>
            <a:r>
              <a:rPr lang="ru-RU" dirty="0"/>
              <a:t> С; </a:t>
            </a:r>
          </a:p>
          <a:p>
            <a:pPr algn="just"/>
            <a:r>
              <a:rPr lang="ru-RU" dirty="0"/>
              <a:t>                        </a:t>
            </a:r>
            <a:r>
              <a:rPr lang="ru-RU" b="1" dirty="0" smtClean="0"/>
              <a:t>2 </a:t>
            </a:r>
            <a:r>
              <a:rPr lang="ru-RU" b="1" dirty="0"/>
              <a:t>этап </a:t>
            </a:r>
            <a:r>
              <a:rPr lang="ru-RU" dirty="0"/>
              <a:t>(5-7 суток) температуру повышают до 350-380 </a:t>
            </a:r>
            <a:r>
              <a:rPr lang="ru-RU" baseline="30000" dirty="0"/>
              <a:t>0 </a:t>
            </a:r>
            <a:r>
              <a:rPr lang="ru-RU" dirty="0"/>
              <a:t>С </a:t>
            </a:r>
            <a:r>
              <a:rPr lang="ru-RU" dirty="0" smtClean="0"/>
              <a:t>(разогрев </a:t>
            </a:r>
            <a:r>
              <a:rPr lang="ru-RU" dirty="0"/>
              <a:t>стенки кожуха </a:t>
            </a:r>
            <a:r>
              <a:rPr lang="ru-RU" dirty="0" smtClean="0"/>
              <a:t> до </a:t>
            </a:r>
            <a:r>
              <a:rPr lang="ru-RU" dirty="0"/>
              <a:t>~50</a:t>
            </a:r>
            <a:r>
              <a:rPr lang="ru-RU" baseline="30000" dirty="0"/>
              <a:t>0</a:t>
            </a:r>
            <a:r>
              <a:rPr lang="ru-RU" dirty="0"/>
              <a:t> </a:t>
            </a:r>
            <a:r>
              <a:rPr lang="ru-RU" dirty="0" smtClean="0"/>
              <a:t>С);</a:t>
            </a:r>
            <a:endParaRPr lang="ru-RU" dirty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</a:t>
            </a:r>
            <a:r>
              <a:rPr lang="ru-RU" b="1" dirty="0" smtClean="0"/>
              <a:t>3 </a:t>
            </a:r>
            <a:r>
              <a:rPr lang="ru-RU" b="1" dirty="0"/>
              <a:t>этап </a:t>
            </a:r>
            <a:r>
              <a:rPr lang="ru-RU" dirty="0"/>
              <a:t>(2 суток) в ванну заливают прогретый электролит </a:t>
            </a:r>
            <a:r>
              <a:rPr lang="en-US" dirty="0" err="1"/>
              <a:t>KCl</a:t>
            </a:r>
            <a:r>
              <a:rPr lang="en-US" dirty="0"/>
              <a:t> </a:t>
            </a:r>
            <a:r>
              <a:rPr lang="ru-RU" dirty="0"/>
              <a:t>· </a:t>
            </a:r>
            <a:r>
              <a:rPr lang="en-US" dirty="0" err="1"/>
              <a:t>MgCl</a:t>
            </a:r>
            <a:r>
              <a:rPr lang="ru-RU" baseline="-25000" dirty="0"/>
              <a:t>2 </a:t>
            </a:r>
            <a:r>
              <a:rPr lang="ru-RU" dirty="0"/>
              <a:t>(до 80</a:t>
            </a:r>
            <a:r>
              <a:rPr lang="ru-RU" baseline="30000" dirty="0"/>
              <a:t>0 </a:t>
            </a:r>
            <a:r>
              <a:rPr lang="ru-RU" dirty="0"/>
              <a:t>С) и включают электролизер в серию (рабочая температура </a:t>
            </a:r>
            <a:r>
              <a:rPr lang="ru-RU" dirty="0" smtClean="0"/>
              <a:t>700</a:t>
            </a:r>
            <a:r>
              <a:rPr lang="ru-RU" baseline="30000" dirty="0" smtClean="0"/>
              <a:t>0 </a:t>
            </a:r>
            <a:r>
              <a:rPr lang="ru-RU" dirty="0"/>
              <a:t>С достигается через 18-20 ч после подключения постоянного тока)</a:t>
            </a:r>
          </a:p>
        </p:txBody>
      </p:sp>
    </p:spTree>
    <p:extLst>
      <p:ext uri="{BB962C8B-B14F-4D97-AF65-F5344CB8AC3E}">
        <p14:creationId xmlns:p14="http://schemas.microsoft.com/office/powerpoint/2010/main" val="238184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ПИТАНИЕ СЫРЬЕМ И СОЛЕВЫМИ ДОБАВКАМИ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Назначение операции: </a:t>
            </a:r>
            <a:endParaRPr lang="ru-RU" b="1" dirty="0" smtClean="0"/>
          </a:p>
          <a:p>
            <a:pPr algn="just"/>
            <a:r>
              <a:rPr lang="ru-RU" dirty="0" smtClean="0"/>
              <a:t>- </a:t>
            </a:r>
            <a:r>
              <a:rPr lang="ru-RU" dirty="0"/>
              <a:t>поддерживать концентрацию хлористого магния в электролите;</a:t>
            </a:r>
          </a:p>
          <a:p>
            <a:pPr algn="just"/>
            <a:r>
              <a:rPr lang="ru-RU" dirty="0" smtClean="0"/>
              <a:t>- </a:t>
            </a:r>
            <a:r>
              <a:rPr lang="ru-RU" dirty="0"/>
              <a:t>сохранять уровень расплава в </a:t>
            </a:r>
            <a:r>
              <a:rPr lang="ru-RU" dirty="0" smtClean="0"/>
              <a:t>ванне</a:t>
            </a:r>
          </a:p>
          <a:p>
            <a:pPr marL="0" indent="0" algn="just">
              <a:buNone/>
            </a:pPr>
            <a:r>
              <a:rPr lang="ru-RU" dirty="0" smtClean="0"/>
              <a:t>Оборотный </a:t>
            </a:r>
            <a:r>
              <a:rPr lang="en-US" dirty="0" smtClean="0"/>
              <a:t>MgCl</a:t>
            </a:r>
            <a:r>
              <a:rPr lang="en-US" baseline="-25000" dirty="0" smtClean="0"/>
              <a:t>2</a:t>
            </a:r>
            <a:r>
              <a:rPr lang="en-US" dirty="0"/>
              <a:t> </a:t>
            </a:r>
            <a:r>
              <a:rPr lang="ru-RU" dirty="0" smtClean="0"/>
              <a:t>или обезвоженный карналлит заливают из ковшей (емкостью 4-5 т) транспортируемых на электрокарах.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9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ПИТАНИЯ исходным сырьем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При питании хлористым магнием расплав заливают равными порциями 4 раза в сутки</a:t>
            </a:r>
          </a:p>
          <a:p>
            <a:pPr marL="0" indent="0">
              <a:buNone/>
            </a:pPr>
            <a:r>
              <a:rPr lang="ru-RU" dirty="0" smtClean="0"/>
              <a:t>2. При питании карналлитом: две основные заливки (после откачивания отработанного электролита); две корректирующие</a:t>
            </a:r>
          </a:p>
          <a:p>
            <a:pPr marL="0" indent="0">
              <a:buNone/>
            </a:pPr>
            <a:r>
              <a:rPr lang="ru-RU" dirty="0" smtClean="0"/>
              <a:t>3. При смешанной схеме: основные заливки выполняют карналлитом; корректирующие – хлористым магнием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Концентрация хлорида магния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При питании возвратным хлоридом магния концентрация</a:t>
            </a:r>
            <a:r>
              <a:rPr lang="en-US" dirty="0" smtClean="0"/>
              <a:t> </a:t>
            </a:r>
            <a:r>
              <a:rPr lang="en-US" b="1" dirty="0"/>
              <a:t>MgCl</a:t>
            </a:r>
            <a:r>
              <a:rPr lang="en-US" b="1" baseline="-25000" dirty="0"/>
              <a:t>2 </a:t>
            </a:r>
            <a:r>
              <a:rPr lang="ru-RU" b="1" dirty="0" smtClean="0"/>
              <a:t>8 – 18 %</a:t>
            </a:r>
            <a:r>
              <a:rPr lang="ru-RU" dirty="0"/>
              <a:t>;</a:t>
            </a:r>
            <a:endParaRPr lang="ru-RU" dirty="0" smtClean="0"/>
          </a:p>
          <a:p>
            <a:pPr algn="just"/>
            <a:r>
              <a:rPr lang="ru-RU" dirty="0" smtClean="0"/>
              <a:t>При питании карналлитом допускается снижение концентрации </a:t>
            </a:r>
            <a:r>
              <a:rPr lang="en-US" b="1" dirty="0"/>
              <a:t>MgCl</a:t>
            </a:r>
            <a:r>
              <a:rPr lang="en-US" b="1" baseline="-25000" dirty="0"/>
              <a:t>2 </a:t>
            </a:r>
            <a:r>
              <a:rPr lang="ru-RU" dirty="0" smtClean="0"/>
              <a:t>до </a:t>
            </a:r>
            <a:r>
              <a:rPr lang="ru-RU" b="1" dirty="0" smtClean="0"/>
              <a:t>4 – 5%</a:t>
            </a:r>
          </a:p>
          <a:p>
            <a:pPr marL="0" indent="0" algn="ctr">
              <a:buNone/>
            </a:pPr>
            <a:r>
              <a:rPr lang="ru-RU" b="1" dirty="0" smtClean="0"/>
              <a:t>   </a:t>
            </a:r>
            <a:r>
              <a:rPr lang="ru-RU" dirty="0" smtClean="0"/>
              <a:t>Верхний предел </a:t>
            </a:r>
            <a:r>
              <a:rPr lang="ru-RU" b="1" dirty="0" smtClean="0"/>
              <a:t>12 – 14 %</a:t>
            </a:r>
          </a:p>
          <a:p>
            <a:pPr algn="just"/>
            <a:r>
              <a:rPr lang="ru-RU" b="1" dirty="0" smtClean="0"/>
              <a:t>От концентрации зависят: </a:t>
            </a:r>
            <a:r>
              <a:rPr lang="ru-RU" dirty="0" smtClean="0"/>
              <a:t>выход по току; напряжение на ванне; выход и распределение шлама на подине; характер </a:t>
            </a:r>
            <a:r>
              <a:rPr lang="ru-RU" smtClean="0"/>
              <a:t>циркуляции электролита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3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Излечение магния-сырца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b="1" u="sng" dirty="0" smtClean="0"/>
              <a:t>Режим извлечения: </a:t>
            </a:r>
            <a:r>
              <a:rPr lang="ru-RU" dirty="0" smtClean="0"/>
              <a:t>2-3 раза в сутки вакуум-ковшом (емкость до 4 т магния-сырца);</a:t>
            </a:r>
          </a:p>
          <a:p>
            <a:pPr marL="0" indent="0" algn="just">
              <a:buNone/>
            </a:pPr>
            <a:r>
              <a:rPr lang="ru-RU" b="1" u="sng" dirty="0" smtClean="0"/>
              <a:t>Время извлечения: </a:t>
            </a:r>
            <a:r>
              <a:rPr lang="ru-RU" dirty="0" smtClean="0"/>
              <a:t>8-10 мин. </a:t>
            </a:r>
            <a:r>
              <a:rPr lang="ru-RU" dirty="0"/>
              <a:t>и</a:t>
            </a:r>
            <a:r>
              <a:rPr lang="ru-RU" dirty="0" smtClean="0"/>
              <a:t>з одного электролизера;</a:t>
            </a:r>
          </a:p>
          <a:p>
            <a:pPr marL="0" indent="0" algn="just">
              <a:buNone/>
            </a:pPr>
            <a:r>
              <a:rPr lang="ru-RU" b="1" u="sng" dirty="0" smtClean="0"/>
              <a:t>Содержание электролита в слитом металле </a:t>
            </a:r>
            <a:r>
              <a:rPr lang="ru-RU" b="1" dirty="0" smtClean="0"/>
              <a:t>в пределах: </a:t>
            </a:r>
            <a:r>
              <a:rPr lang="ru-RU" dirty="0" smtClean="0"/>
              <a:t>1,5 – 3,0 %.</a:t>
            </a:r>
          </a:p>
          <a:p>
            <a:pPr marL="0" indent="0" algn="just">
              <a:buNone/>
            </a:pPr>
            <a:r>
              <a:rPr lang="ru-RU" dirty="0" smtClean="0"/>
              <a:t>Более частое извлечение повышает съем магния (снижаются потери от выгорания), возрастают значительно трудозатраты.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8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ВАКУУМ-КОВШ ДЛЯ ИЗВЛЕЧЕНИЯ МАГНИЯ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Scan_20181116_1045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712968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фото магний\4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350" y="1469875"/>
            <a:ext cx="2330146" cy="1800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46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1828</TotalTime>
  <Words>678</Words>
  <Application>Microsoft Office PowerPoint</Application>
  <PresentationFormat>Экран (4:3)</PresentationFormat>
  <Paragraphs>95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Презентация к уроку</vt:lpstr>
      <vt:lpstr>Презентация PowerPoint</vt:lpstr>
      <vt:lpstr>ТЕХНОЛОГИЯ МАГНИЕВЫХ ЭЛЕКТРОЛИЗЕРОВ  </vt:lpstr>
      <vt:lpstr>ПУСК ЭЛЕКТРОЛИЗЕРОВ</vt:lpstr>
      <vt:lpstr>ПИТАНИЕ СЫРЬЕМ И СОЛЕВЫМИ ДОБАВКАМИ </vt:lpstr>
      <vt:lpstr>РЕЖИМ ПИТАНИЯ исходным сырьем</vt:lpstr>
      <vt:lpstr>Концентрация хлорида магния</vt:lpstr>
      <vt:lpstr>Излечение магния-сырца</vt:lpstr>
      <vt:lpstr>ВАКУУМ-КОВШ ДЛЯ ИЗВЛЕЧЕНИЯ МАГНИЯ</vt:lpstr>
      <vt:lpstr>Порядок выливки магния</vt:lpstr>
      <vt:lpstr>ИЗВЛЕЧЕНИЕ ШЛАМА</vt:lpstr>
      <vt:lpstr>Примерный состав шлама, % (по массе):</vt:lpstr>
      <vt:lpstr>Механизм извлечения шлама</vt:lpstr>
      <vt:lpstr>Шламозаборные устройства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ТЕХНОЛОГИЯ ЭЛЕКТРОЛИЗА МАГНИЕВЫХ ЭЛЕКТРОЛИЗЕРОВ </dc:title>
  <dc:creator>Пользователь</dc:creator>
  <cp:lastModifiedBy>User</cp:lastModifiedBy>
  <cp:revision>71</cp:revision>
  <dcterms:created xsi:type="dcterms:W3CDTF">2018-11-15T04:52:59Z</dcterms:created>
  <dcterms:modified xsi:type="dcterms:W3CDTF">2022-11-02T03:29:14Z</dcterms:modified>
</cp:coreProperties>
</file>