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74" r:id="rId3"/>
    <p:sldId id="269" r:id="rId4"/>
    <p:sldId id="270" r:id="rId5"/>
    <p:sldId id="273" r:id="rId6"/>
    <p:sldId id="256" r:id="rId7"/>
    <p:sldId id="258" r:id="rId8"/>
    <p:sldId id="259" r:id="rId9"/>
    <p:sldId id="260" r:id="rId10"/>
    <p:sldId id="261" r:id="rId11"/>
    <p:sldId id="262" r:id="rId12"/>
    <p:sldId id="263" r:id="rId13"/>
    <p:sldId id="264" r:id="rId14"/>
    <p:sldId id="265" r:id="rId15"/>
    <p:sldId id="266" r:id="rId16"/>
    <p:sldId id="267" r:id="rId17"/>
    <p:sldId id="271" r:id="rId18"/>
    <p:sldId id="272" r:id="rId19"/>
    <p:sldId id="275"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аталья Юрьевна. Попова" initials="НЮП" lastIdx="1" clrIdx="0">
    <p:extLst>
      <p:ext uri="{19B8F6BF-5375-455C-9EA6-DF929625EA0E}">
        <p15:presenceInfo xmlns:p15="http://schemas.microsoft.com/office/powerpoint/2012/main" userId="S-1-5-21-1529247134-4282256543-2618584333-1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125" autoAdjust="0"/>
  </p:normalViewPr>
  <p:slideViewPr>
    <p:cSldViewPr snapToGrid="0">
      <p:cViewPr varScale="1">
        <p:scale>
          <a:sx n="58" d="100"/>
          <a:sy n="58" d="100"/>
        </p:scale>
        <p:origin x="16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B6DD8-B1B9-4BC6-B125-3F3D864FD74D}" type="datetimeFigureOut">
              <a:rPr lang="ru-RU" smtClean="0"/>
              <a:t>вт 31.01.23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A9207-9A56-4281-AEBB-470671012161}" type="slidenum">
              <a:rPr lang="ru-RU" smtClean="0"/>
              <a:t>‹#›</a:t>
            </a:fld>
            <a:endParaRPr lang="ru-RU"/>
          </a:p>
        </p:txBody>
      </p:sp>
    </p:spTree>
    <p:extLst>
      <p:ext uri="{BB962C8B-B14F-4D97-AF65-F5344CB8AC3E}">
        <p14:creationId xmlns:p14="http://schemas.microsoft.com/office/powerpoint/2010/main" val="96964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ukadeti.ru/skazki/ushinskij-slepaya-losha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1</a:t>
            </a:fld>
            <a:endParaRPr lang="ru-RU"/>
          </a:p>
        </p:txBody>
      </p:sp>
    </p:spTree>
    <p:extLst>
      <p:ext uri="{BB962C8B-B14F-4D97-AF65-F5344CB8AC3E}">
        <p14:creationId xmlns:p14="http://schemas.microsoft.com/office/powerpoint/2010/main" val="234685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r">
              <a:lnSpc>
                <a:spcPct val="107000"/>
              </a:lnSpc>
              <a:spcAft>
                <a:spcPts val="800"/>
              </a:spcAft>
            </a:pP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Приложение 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Константин Дмитриевич родился в 1823 году. По первому образованию он – юрист, имеет профессорское звание. Кроме интереса к профильному предмету, Константина Дмитриевича глубоко волновала общественная жизнь, в особенности проблема образования простых людей.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Свою преподавательскую деятельность он начал в 1846 году в должности профессора камеральных наук в лицей в Ярославле. В 1854 году он продолжил работать в Гатчинском Сиротском институте. Однажды там он обнаружил в архиве бумаги предыдущего работника. В них были записаны идеи воспитания и образования. В скорости под впечатлением этих книг Ушинский написал свой труд «О пользе педагогической литературы». Эта книга произвела фурор. Далее его работы регулярно печатались в таких периодических изданиях как "Журнал для воспитания" и "Современник", "Библиотека для чтения".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В 1859 году Ушинский продолжил свою педагогическую практику в Институте благородных девиц. Благодаря ему была убрана граница классовой неровности. Также он проводил курсы для тех, кто должен был приступить к должности воспитателей, практикует педагогические совещания и для воспитанниц дает возможности проводить каникулы со своими родными. Самым главным предметом он ввел изучение русского языка и литературы. На занятиях же по химии и физике теперь можно стало все знания проверять на практике в виде опытов. Дальше свой педагогический опыт он перенимал в Европе. После Ушинский издает еще не одну свою книгу. Его передовые методы в сфере образования оказывали огромное влияния на многие годы.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Константин Дмитриевич известен своими трудами и уважаем особенно среди людей, занимающихся педагогической деятельностью. Ведь этот великий человек всю свою жизнь помогал своими трудами правильно воспитывать детей. Именно для них он написал много интересных рассказов и сказок.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Ушинский очень любил детишек и переживал за них. Ведь им было тяжело учиться, так как книги, по которым они занимались, были скучные и не заинтересовывали ребенка. И у Константина Дмитриевича созрела мысль- издать такой учебник, где ребята с удовольствием бы получали знания. «Родное слово» и «Детский мир» были познавательными и увлекательными учебниками.  Дети изучали материал с удовольствием, им все было понятно. Особенно много было рассказов для ребят, начинающих читать. Он показал им, каким бывает интересным окружающий мир.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Но самое главное, Ушинский знакомил ребят с такими понятиями, как «справедливость», «добро» и «трудолюбие», каким может быть счастливый человек.</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Особенно интересными стали для детского чтения цикл рассказов «Времена года», где писатель раскрывает картину сменяющейся природы наряду с воспоминаниями о своих детских годах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Константин Дмитриевич оставил неизгладимый след как в педагогике, так и литературе. Его именем названы во многих городах улицы и учреждения. А лучших педагогов с 2004 года стали награждать медалью Ушинского.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19</a:t>
            </a:fld>
            <a:endParaRPr lang="ru-RU"/>
          </a:p>
        </p:txBody>
      </p:sp>
    </p:spTree>
    <p:extLst>
      <p:ext uri="{BB962C8B-B14F-4D97-AF65-F5344CB8AC3E}">
        <p14:creationId xmlns:p14="http://schemas.microsoft.com/office/powerpoint/2010/main" val="221222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Первый этап или предварительный. </a:t>
            </a:r>
          </a:p>
          <a:p>
            <a:pPr marL="0" indent="0">
              <a:lnSpc>
                <a:spcPct val="107000"/>
              </a:lnSpc>
              <a:spcAft>
                <a:spcPts val="800"/>
              </a:spcAft>
              <a:buNone/>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классах с разным темпом работы это может быть домашнее задание или знакомство с произведением в классе.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Текст рассказа К.Д. Ушинского «Слепая лошадь»</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https://nukadeti.ru/skazki/ushinskij-slepaya-loshad</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 прочтению дано задание: СЛАЙД 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 прочтении рассказа выписать новые незнакомые слова. 1-2 ученика получают задание подготовить интересные факты из биографии автора К.Д. Ушинского. 2 ученика составляют словарик новых слов рассказа.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2</a:t>
            </a:fld>
            <a:endParaRPr lang="ru-RU"/>
          </a:p>
        </p:txBody>
      </p:sp>
    </p:spTree>
    <p:extLst>
      <p:ext uri="{BB962C8B-B14F-4D97-AF65-F5344CB8AC3E}">
        <p14:creationId xmlns:p14="http://schemas.microsoft.com/office/powerpoint/2010/main" val="144187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Фронтальный опрос класса: какие новые, незнакомые слова встретились в рассказе? Предоставление слова обучающимся, работавшим с новыми словами рассказа, используя толковый словарь.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rPr>
              <a:t>СЛАЙД 2.</a:t>
            </a:r>
            <a:endParaRPr lang="en-US" sz="1800" dirty="0">
              <a:effectLst/>
              <a:latin typeface="Times New Roman" panose="02020603050405020304" pitchFamily="18" charset="0"/>
              <a:ea typeface="Calibri" panose="020F0502020204030204" pitchFamily="34" charset="0"/>
            </a:endParaRPr>
          </a:p>
          <a:p>
            <a:r>
              <a:rPr lang="ru-RU" sz="1800" dirty="0">
                <a:effectLst/>
                <a:latin typeface="Times New Roman" panose="02020603050405020304" pitchFamily="18" charset="0"/>
                <a:ea typeface="Calibri" panose="020F0502020204030204" pitchFamily="34" charset="0"/>
              </a:rPr>
              <a:t>Пополнение словарного запаса обучающихся. Обучающиеся подготовлены к обсуждению рассказа.</a:t>
            </a:r>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3</a:t>
            </a:fld>
            <a:endParaRPr lang="ru-RU"/>
          </a:p>
        </p:txBody>
      </p:sp>
    </p:spTree>
    <p:extLst>
      <p:ext uri="{BB962C8B-B14F-4D97-AF65-F5344CB8AC3E}">
        <p14:creationId xmlns:p14="http://schemas.microsoft.com/office/powerpoint/2010/main" val="155758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Times New Roman" panose="02020603050405020304" pitchFamily="18" charset="0"/>
                <a:ea typeface="Calibri" panose="020F0502020204030204" pitchFamily="34" charset="0"/>
              </a:rPr>
              <a:t>Интересные факты из жизни автора (т.к. с краткой биографией класс познакомился в начальной школе)</a:t>
            </a: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Учащиеся сориентированы на поиск фактов, связанных с писательским и педагогическим творчеством К.Д. Ушинского.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случае вопросов от класса – учитель помогает выступающим на них ответить.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СЛАЙД 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Выступление обучающихся с сообщением. Класс ищет ответ на вопрос: как автор использовал рассказы в воспитательных целях.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5 мин</a:t>
            </a:r>
            <a:r>
              <a:rPr lang="ru-RU"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Понимание позиции автора, его цели в выборе темы рассказа. Знакомство с интересными фактами его биографии.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4</a:t>
            </a:fld>
            <a:endParaRPr lang="ru-RU"/>
          </a:p>
        </p:txBody>
      </p:sp>
    </p:spTree>
    <p:extLst>
      <p:ext uri="{BB962C8B-B14F-4D97-AF65-F5344CB8AC3E}">
        <p14:creationId xmlns:p14="http://schemas.microsoft.com/office/powerpoint/2010/main" val="44387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СЛАЙД 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Закрепление материала возможно фронтально либо в парах – слайд с ошибками из биографии </a:t>
            </a:r>
            <a:r>
              <a:rPr lang="ru-RU" sz="1200" dirty="0" err="1">
                <a:effectLst/>
                <a:latin typeface="Times New Roman" panose="02020603050405020304" pitchFamily="18" charset="0"/>
                <a:ea typeface="Calibri" panose="020F0502020204030204" pitchFamily="34" charset="0"/>
                <a:cs typeface="Times New Roman" panose="02020603050405020304" pitchFamily="18" charset="0"/>
              </a:rPr>
              <a:t>К.Д.Ушинского</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Задача: определить какие факты ошибочны, а какие верные.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ДОПОЛНИТЕЛЬНО:</a:t>
            </a: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«сильном» классе можно обсудить вопрос: Наложила ли эпоха сер.19 века свой отпечаток на авторские цели?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Середина 19 века – годы активного становления российской системы образования, поиск новых педагогических идей, педагогической философии. К.Д. Ушинский многие годы своей педагогической и научной деятельности посвятил воспитательной составляющей образования. Важность развития личности ребенка, не заставлять учить и исполнять, а объяснять, приводить примеры, учить логически мыслить. Литература – уникальный способ через произведения донести до читателя необходимый воспитательный посыл.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Сравнение актуальной проблемы в сфере образования середины 19 века с современными проблемами. Определение актуальности формирования личности, личностных ценностей, ключевых общественных ценностей.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5</a:t>
            </a:fld>
            <a:endParaRPr lang="ru-RU"/>
          </a:p>
        </p:txBody>
      </p:sp>
    </p:spTree>
    <p:extLst>
      <p:ext uri="{BB962C8B-B14F-4D97-AF65-F5344CB8AC3E}">
        <p14:creationId xmlns:p14="http://schemas.microsoft.com/office/powerpoint/2010/main" val="264267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Выявление главной идеи произведения. Какие выводы можно извлечь из прочитанного рассказа?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Организация диалога в классе. Следить, чтобы ответ обучающегося был аргументирован, опирался на текст рассказа.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Обучающиеся формулируют выводы: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нужно быть благодарными, ценить добрые поступки;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отвечать добром на добро;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справедливость всегда будет восстановлена, рано или поздно;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нельзя забывать о данных обещаниях;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надо держать данное слово, несмотря ни на что;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бережно и ласково относиться к животным и др.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6</a:t>
            </a:fld>
            <a:endParaRPr lang="ru-RU"/>
          </a:p>
        </p:txBody>
      </p:sp>
    </p:spTree>
    <p:extLst>
      <p:ext uri="{BB962C8B-B14F-4D97-AF65-F5344CB8AC3E}">
        <p14:creationId xmlns:p14="http://schemas.microsoft.com/office/powerpoint/2010/main" val="12135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Викторина «Самый внимательный читатель»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Проведение викторины в группах или фронтально (по готовности класса к данной форме работы)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СЛАЙДЫ 5-15.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Опираясь на прочитанный текст и иллюстративные подсказки отвечают на вопросы викторины.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7</a:t>
            </a:fld>
            <a:endParaRPr lang="ru-RU"/>
          </a:p>
        </p:txBody>
      </p:sp>
    </p:spTree>
    <p:extLst>
      <p:ext uri="{BB962C8B-B14F-4D97-AF65-F5344CB8AC3E}">
        <p14:creationId xmlns:p14="http://schemas.microsoft.com/office/powerpoint/2010/main" val="23115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Поиск пословиц и поговорок к рассказу «Слепая лошадь»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Организация работы в группах.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 слайде презентации представлены пословицы и поговорки, ряд из которых выражает главную идею автора. Задача: прочитать пословицу (поговорку) вслух, аргументировать свой выбор.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СЛАЙД 16.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Работа в группах. Совместное обсуждение, отбор пословиц и поговорок, выражающих главную идею автора. Свой выбор группа должна аргументировать.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Закрепление основных идей автора произведения. Развитие логического мышления, внимания, памяти. Рефлексия.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Развитие коммуникативных навыков.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17</a:t>
            </a:fld>
            <a:endParaRPr lang="ru-RU"/>
          </a:p>
        </p:txBody>
      </p:sp>
    </p:spTree>
    <p:extLst>
      <p:ext uri="{BB962C8B-B14F-4D97-AF65-F5344CB8AC3E}">
        <p14:creationId xmlns:p14="http://schemas.microsoft.com/office/powerpoint/2010/main" val="203435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Вариант 1: заполнить читательский дневник по прочитанному произведению дома. Оформить иллюстрацию к рассказу.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Вариант 2: подготовить отзыв по рассказу «Слепая лошадь» по плану.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Организация рефлексии по уровню готовности класса: количество пунктов в отзыве может варьироваться.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СЛАЙД 17.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Самооценка поступков героев,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самопроживание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сюжета, развитие письменной речи.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C59A9207-9A56-4281-AEBB-470671012161}" type="slidenum">
              <a:rPr lang="ru-RU" smtClean="0"/>
              <a:t>18</a:t>
            </a:fld>
            <a:endParaRPr lang="ru-RU"/>
          </a:p>
        </p:txBody>
      </p:sp>
    </p:spTree>
    <p:extLst>
      <p:ext uri="{BB962C8B-B14F-4D97-AF65-F5344CB8AC3E}">
        <p14:creationId xmlns:p14="http://schemas.microsoft.com/office/powerpoint/2010/main" val="1575548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cap="none" spc="0">
                <a:ln w="6600">
                  <a:solidFill>
                    <a:schemeClr val="accent2"/>
                  </a:solidFill>
                  <a:prstDash val="solid"/>
                </a:ln>
                <a:solidFill>
                  <a:schemeClr val="accent4">
                    <a:lumMod val="40000"/>
                    <a:lumOff val="60000"/>
                  </a:schemeClr>
                </a:solidFill>
                <a:effectLst>
                  <a:outerShdw dist="38100" dir="2700000" algn="tl" rotWithShape="0">
                    <a:schemeClr val="accent2"/>
                  </a:outerShdw>
                </a:effectLst>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5DA5B5-8750-4A55-A6D8-3AD43068A4D1}"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100478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DA5B5-8750-4A55-A6D8-3AD43068A4D1}"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338446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DA5B5-8750-4A55-A6D8-3AD43068A4D1}"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123009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DA5B5-8750-4A55-A6D8-3AD43068A4D1}"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409866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5DA5B5-8750-4A55-A6D8-3AD43068A4D1}"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4158612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5DA5B5-8750-4A55-A6D8-3AD43068A4D1}"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18339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5DA5B5-8750-4A55-A6D8-3AD43068A4D1}"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240472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5DA5B5-8750-4A55-A6D8-3AD43068A4D1}"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391341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DA5B5-8750-4A55-A6D8-3AD43068A4D1}"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417849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5DA5B5-8750-4A55-A6D8-3AD43068A4D1}"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350033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5DA5B5-8750-4A55-A6D8-3AD43068A4D1}"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AF694-8E0D-4858-B051-6840C714831B}" type="slidenum">
              <a:rPr lang="en-US" smtClean="0"/>
              <a:t>‹#›</a:t>
            </a:fld>
            <a:endParaRPr lang="en-US"/>
          </a:p>
        </p:txBody>
      </p:sp>
    </p:spTree>
    <p:extLst>
      <p:ext uri="{BB962C8B-B14F-4D97-AF65-F5344CB8AC3E}">
        <p14:creationId xmlns:p14="http://schemas.microsoft.com/office/powerpoint/2010/main" val="146042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DA5B5-8750-4A55-A6D8-3AD43068A4D1}" type="datetimeFigureOut">
              <a:rPr lang="en-US" smtClean="0"/>
              <a:t>1/31/2023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AF694-8E0D-4858-B051-6840C714831B}" type="slidenum">
              <a:rPr lang="en-US" smtClean="0"/>
              <a:t>‹#›</a:t>
            </a:fld>
            <a:endParaRPr lang="en-US"/>
          </a:p>
        </p:txBody>
      </p:sp>
    </p:spTree>
    <p:extLst>
      <p:ext uri="{BB962C8B-B14F-4D97-AF65-F5344CB8AC3E}">
        <p14:creationId xmlns:p14="http://schemas.microsoft.com/office/powerpoint/2010/main" val="4067073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cap="none" spc="0">
          <a:ln w="6600">
            <a:solidFill>
              <a:schemeClr val="accent2"/>
            </a:solidFill>
            <a:prstDash val="solid"/>
          </a:ln>
          <a:solidFill>
            <a:schemeClr val="accent4">
              <a:lumMod val="40000"/>
              <a:lumOff val="60000"/>
            </a:schemeClr>
          </a:solidFill>
          <a:effectLst>
            <a:outerShdw dist="38100" dir="2700000" algn="tl" rotWithShape="0">
              <a:schemeClr val="accent2"/>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hnW_hKxAWiU"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6.jfif"/><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s://nukadeti.ru/skazki/ushinskij-slepaya-losha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FB4B2A-52AC-4F0C-87E8-1AFAB2126493}"/>
              </a:ext>
            </a:extLst>
          </p:cNvPr>
          <p:cNvSpPr>
            <a:spLocks noGrp="1"/>
          </p:cNvSpPr>
          <p:nvPr>
            <p:ph type="title"/>
          </p:nvPr>
        </p:nvSpPr>
        <p:spPr>
          <a:xfrm>
            <a:off x="838200" y="365125"/>
            <a:ext cx="7045171" cy="1325563"/>
          </a:xfrm>
        </p:spPr>
        <p:txBody>
          <a:bodyPr>
            <a:normAutofit/>
          </a:bodyPr>
          <a:lstStyle/>
          <a:p>
            <a:pPr algn="ctr"/>
            <a:r>
              <a:rPr lang="ru-RU" sz="3200" dirty="0"/>
              <a:t>Почему важно ценить добрые поступки и отвечать добром на добро</a:t>
            </a:r>
          </a:p>
        </p:txBody>
      </p:sp>
      <p:sp>
        <p:nvSpPr>
          <p:cNvPr id="3" name="Объект 2">
            <a:extLst>
              <a:ext uri="{FF2B5EF4-FFF2-40B4-BE49-F238E27FC236}">
                <a16:creationId xmlns:a16="http://schemas.microsoft.com/office/drawing/2014/main" id="{1D692B11-F66B-4D65-A610-708632CFE78B}"/>
              </a:ext>
            </a:extLst>
          </p:cNvPr>
          <p:cNvSpPr>
            <a:spLocks noGrp="1"/>
          </p:cNvSpPr>
          <p:nvPr>
            <p:ph idx="1"/>
          </p:nvPr>
        </p:nvSpPr>
        <p:spPr>
          <a:xfrm>
            <a:off x="838200" y="1825625"/>
            <a:ext cx="7391400" cy="4351338"/>
          </a:xfrm>
        </p:spPr>
        <p:txBody>
          <a:bodyPr/>
          <a:lstStyle/>
          <a:p>
            <a:pPr marL="0" indent="0" algn="ctr">
              <a:buNone/>
            </a:pPr>
            <a:r>
              <a:rPr lang="ru-RU" dirty="0"/>
              <a:t>Литературная гостиная по произведению </a:t>
            </a:r>
            <a:r>
              <a:rPr lang="ru-RU" dirty="0" err="1"/>
              <a:t>К.Д.Ушинского</a:t>
            </a:r>
            <a:r>
              <a:rPr lang="ru-RU" dirty="0"/>
              <a:t> «Слепая лошадь»</a:t>
            </a:r>
          </a:p>
          <a:p>
            <a:pPr marL="0" indent="0" algn="r">
              <a:buNone/>
            </a:pPr>
            <a:endParaRPr lang="ru-RU" sz="1600" dirty="0"/>
          </a:p>
          <a:p>
            <a:pPr marL="0" indent="0" algn="r">
              <a:spcBef>
                <a:spcPts val="0"/>
              </a:spcBef>
              <a:buNone/>
            </a:pPr>
            <a:r>
              <a:rPr lang="ru-RU" sz="1600" b="0" i="0" dirty="0">
                <a:solidFill>
                  <a:srgbClr val="66615B"/>
                </a:solidFill>
                <a:effectLst/>
                <a:latin typeface="Open Sans" panose="020B0606030504020204" pitchFamily="34" charset="0"/>
              </a:rPr>
              <a:t>«Главной целью школы является воспитание. </a:t>
            </a:r>
          </a:p>
          <a:p>
            <a:pPr marL="0" indent="0" algn="r">
              <a:spcBef>
                <a:spcPts val="0"/>
              </a:spcBef>
              <a:buNone/>
            </a:pPr>
            <a:r>
              <a:rPr lang="ru-RU" sz="1600" b="0" i="0" dirty="0">
                <a:solidFill>
                  <a:srgbClr val="66615B"/>
                </a:solidFill>
                <a:effectLst/>
                <a:latin typeface="Open Sans" panose="020B0606030504020204" pitchFamily="34" charset="0"/>
              </a:rPr>
              <a:t>А обучение и учение – это могущественный </a:t>
            </a:r>
          </a:p>
          <a:p>
            <a:pPr marL="0" indent="0" algn="r">
              <a:spcBef>
                <a:spcPts val="0"/>
              </a:spcBef>
              <a:buNone/>
            </a:pPr>
            <a:r>
              <a:rPr lang="ru-RU" sz="1600" b="0" i="0" dirty="0">
                <a:solidFill>
                  <a:srgbClr val="66615B"/>
                </a:solidFill>
                <a:effectLst/>
                <a:latin typeface="Open Sans" panose="020B0606030504020204" pitchFamily="34" charset="0"/>
              </a:rPr>
              <a:t>орган воспитания»</a:t>
            </a:r>
            <a:r>
              <a:rPr lang="ru-RU" sz="1600" i="1" dirty="0">
                <a:solidFill>
                  <a:srgbClr val="66615B"/>
                </a:solidFill>
                <a:latin typeface="Open Sans" panose="020B0606030504020204" pitchFamily="34" charset="0"/>
              </a:rPr>
              <a:t> (К.Д. Ушинский) </a:t>
            </a:r>
            <a:endParaRPr lang="ru-RU" sz="1600" dirty="0"/>
          </a:p>
          <a:p>
            <a:pPr marL="0" indent="0" algn="ctr">
              <a:buNone/>
            </a:pPr>
            <a:endParaRPr lang="ru-RU" dirty="0"/>
          </a:p>
        </p:txBody>
      </p:sp>
      <p:pic>
        <p:nvPicPr>
          <p:cNvPr id="11266" name="Picture 2" descr="Константин Дмитриевич Ушинский">
            <a:extLst>
              <a:ext uri="{FF2B5EF4-FFF2-40B4-BE49-F238E27FC236}">
                <a16:creationId xmlns:a16="http://schemas.microsoft.com/office/drawing/2014/main" id="{A9E0D293-8EC0-421A-B0DE-F38C9A476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494" y="430935"/>
            <a:ext cx="3358025" cy="40215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Сказка Константина Дмитриевича Ушинского «Слепая лошадь» с иллюстрациями Н. Петрова, 1954 г.">
            <a:extLst>
              <a:ext uri="{FF2B5EF4-FFF2-40B4-BE49-F238E27FC236}">
                <a16:creationId xmlns:a16="http://schemas.microsoft.com/office/drawing/2014/main" id="{086E354A-86FA-4013-B9C3-B0ECCB16A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64" y="3535253"/>
            <a:ext cx="3825011" cy="2384257"/>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a:extLst>
              <a:ext uri="{FF2B5EF4-FFF2-40B4-BE49-F238E27FC236}">
                <a16:creationId xmlns:a16="http://schemas.microsoft.com/office/drawing/2014/main" id="{3235557F-15D2-40C8-92EF-1279145A9414}"/>
              </a:ext>
            </a:extLst>
          </p:cNvPr>
          <p:cNvSpPr txBox="1">
            <a:spLocks/>
          </p:cNvSpPr>
          <p:nvPr/>
        </p:nvSpPr>
        <p:spPr>
          <a:xfrm>
            <a:off x="4663211" y="4613691"/>
            <a:ext cx="7391400" cy="11907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dirty="0"/>
              <a:t>Попова Наталья Юрьевна, </a:t>
            </a:r>
          </a:p>
          <a:p>
            <a:pPr marL="0" indent="0" algn="ctr">
              <a:buFont typeface="Arial" panose="020B0604020202020204" pitchFamily="34" charset="0"/>
              <a:buNone/>
            </a:pPr>
            <a:r>
              <a:rPr lang="ru-RU" dirty="0"/>
              <a:t>учитель МАОУ </a:t>
            </a:r>
            <a:r>
              <a:rPr lang="ru-RU" dirty="0" err="1"/>
              <a:t>Мальковской</a:t>
            </a:r>
            <a:r>
              <a:rPr lang="ru-RU" dirty="0"/>
              <a:t> СОШ Тюменского района</a:t>
            </a:r>
          </a:p>
          <a:p>
            <a:pPr marL="0" indent="0" algn="r">
              <a:buFont typeface="Arial" panose="020B0604020202020204" pitchFamily="34" charset="0"/>
              <a:buNone/>
            </a:pPr>
            <a:endParaRPr lang="ru-RU" sz="1600" dirty="0"/>
          </a:p>
          <a:p>
            <a:pPr marL="0" indent="0" algn="r">
              <a:spcBef>
                <a:spcPts val="0"/>
              </a:spcBef>
              <a:buFont typeface="Arial" panose="020B0604020202020204" pitchFamily="34" charset="0"/>
              <a:buNone/>
            </a:pPr>
            <a:r>
              <a:rPr lang="ru-RU" sz="1600" i="1" dirty="0">
                <a:solidFill>
                  <a:srgbClr val="66615B"/>
                </a:solidFill>
                <a:latin typeface="Open Sans" panose="020B0606030504020204" pitchFamily="34" charset="0"/>
              </a:rPr>
              <a:t>) </a:t>
            </a:r>
            <a:endParaRPr lang="ru-RU" sz="1600" dirty="0"/>
          </a:p>
          <a:p>
            <a:pPr marL="0" indent="0" algn="ctr">
              <a:buFont typeface="Arial" panose="020B0604020202020204" pitchFamily="34" charset="0"/>
              <a:buNone/>
            </a:pPr>
            <a:endParaRPr lang="ru-RU" dirty="0"/>
          </a:p>
        </p:txBody>
      </p:sp>
    </p:spTree>
    <p:extLst>
      <p:ext uri="{BB962C8B-B14F-4D97-AF65-F5344CB8AC3E}">
        <p14:creationId xmlns:p14="http://schemas.microsoft.com/office/powerpoint/2010/main" val="161261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4</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308847" y="301841"/>
            <a:ext cx="6046541" cy="2814221"/>
          </a:xfrm>
        </p:spPr>
        <p:txBody>
          <a:bodyPr>
            <a:normAutofit fontScale="92500"/>
          </a:bodyPr>
          <a:lstStyle/>
          <a:p>
            <a:endParaRPr lang="ru-RU" dirty="0"/>
          </a:p>
          <a:p>
            <a:r>
              <a:rPr lang="ru-RU" sz="2600" dirty="0"/>
              <a:t>Ответ:  что бы с ним ни случилось, никогда не продавать и не дарить никому своего верного коня, не прогонять его, как бы он ни состарился, и ежедневно, до самой смерти, отпускать коню по три меры лучшего овса</a:t>
            </a:r>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Что пообещал </a:t>
            </a:r>
            <a:r>
              <a:rPr lang="ru-RU" sz="3200" dirty="0" err="1"/>
              <a:t>Уседом</a:t>
            </a:r>
            <a:r>
              <a:rPr lang="ru-RU" sz="3200" dirty="0"/>
              <a:t> своему спасителю-коню?</a:t>
            </a:r>
          </a:p>
          <a:p>
            <a:pPr algn="ctr"/>
            <a:endParaRPr lang="ru-RU" dirty="0"/>
          </a:p>
        </p:txBody>
      </p:sp>
      <p:pic>
        <p:nvPicPr>
          <p:cNvPr id="4098" name="Picture 2" descr="Слезая с лошади, бока которой от усталости подымались высоко, купец тут же, трепля Догони-Ветра по взмыленной шее, торжественно обещал: что бы с ним ни случилось, никогда не продавать и не дарить никому своего верного коня, не прогонять его, как бы он ни состарился, и ежедневно, до самой смерти, отпускать коню по три меры лучшего овса. Иллюстрация к сказке К. Ушинского «Слепая лошадь». Художник Н. Петров, 1954 г.">
            <a:extLst>
              <a:ext uri="{FF2B5EF4-FFF2-40B4-BE49-F238E27FC236}">
                <a16:creationId xmlns:a16="http://schemas.microsoft.com/office/drawing/2014/main" id="{9B93C515-C1B1-4CE8-915B-56BEB0D15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069" y="2899130"/>
            <a:ext cx="4790094" cy="296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5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5</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308847" y="301841"/>
            <a:ext cx="6046541" cy="2814221"/>
          </a:xfrm>
        </p:spPr>
        <p:txBody>
          <a:bodyPr>
            <a:normAutofit/>
          </a:bodyPr>
          <a:lstStyle/>
          <a:p>
            <a:endParaRPr lang="ru-RU" dirty="0"/>
          </a:p>
          <a:p>
            <a:r>
              <a:rPr lang="ru-RU" sz="2600" dirty="0"/>
              <a:t>Ответ:  </a:t>
            </a:r>
            <a:r>
              <a:rPr lang="ru-RU" sz="2600" dirty="0" err="1"/>
              <a:t>Уседом</a:t>
            </a:r>
            <a:r>
              <a:rPr lang="ru-RU" sz="2600" dirty="0"/>
              <a:t> сам не присмотрел за конем, а его работник оказался ленивым. А после покупки новой лошади кормить старого коня стали все меньше.</a:t>
            </a:r>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Почему Догони-Ветер заболел, стал хворать, а потом и вовсе ослеп?</a:t>
            </a:r>
          </a:p>
          <a:p>
            <a:pPr algn="ctr"/>
            <a:endParaRPr lang="ru-RU" dirty="0"/>
          </a:p>
        </p:txBody>
      </p:sp>
      <p:pic>
        <p:nvPicPr>
          <p:cNvPr id="5122" name="Picture 2" descr="С тех самых пор Догони-Ветер и начал хворать, хилеть, ослабел на ноги и, наконец, ослеп. Иллюстрация к сказке К. Ушинского «Слепая лошадь». Художник Н. Петров, 1954 г.">
            <a:extLst>
              <a:ext uri="{FF2B5EF4-FFF2-40B4-BE49-F238E27FC236}">
                <a16:creationId xmlns:a16="http://schemas.microsoft.com/office/drawing/2014/main" id="{F0B420ED-BE84-474D-949D-5F207939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356" y="2747594"/>
            <a:ext cx="4570508" cy="303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6</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308847" y="301841"/>
            <a:ext cx="6046541" cy="2814221"/>
          </a:xfrm>
        </p:spPr>
        <p:txBody>
          <a:bodyPr>
            <a:normAutofit/>
          </a:bodyPr>
          <a:lstStyle/>
          <a:p>
            <a:endParaRPr lang="ru-RU" dirty="0"/>
          </a:p>
          <a:p>
            <a:r>
              <a:rPr lang="ru-RU" sz="2600" dirty="0"/>
              <a:t>Ответ:  хозяин решил, что ему тяжело содержать больную лошадь, которая к тому же занимала место в конюшне.</a:t>
            </a:r>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Почему хозяин выгнал слепого коня со двора?</a:t>
            </a:r>
          </a:p>
          <a:p>
            <a:pPr algn="ctr"/>
            <a:endParaRPr lang="ru-RU" dirty="0"/>
          </a:p>
        </p:txBody>
      </p:sp>
      <p:pic>
        <p:nvPicPr>
          <p:cNvPr id="5" name="Рисунок 4">
            <a:extLst>
              <a:ext uri="{FF2B5EF4-FFF2-40B4-BE49-F238E27FC236}">
                <a16:creationId xmlns:a16="http://schemas.microsoft.com/office/drawing/2014/main" id="{DF75F14B-1F10-46E2-8CBD-0A92DEB2788B}"/>
              </a:ext>
            </a:extLst>
          </p:cNvPr>
          <p:cNvPicPr>
            <a:picLocks noChangeAspect="1"/>
          </p:cNvPicPr>
          <p:nvPr/>
        </p:nvPicPr>
        <p:blipFill>
          <a:blip r:embed="rId2"/>
          <a:stretch>
            <a:fillRect/>
          </a:stretch>
        </p:blipFill>
        <p:spPr>
          <a:xfrm>
            <a:off x="5012926" y="2526298"/>
            <a:ext cx="4814101" cy="3161260"/>
          </a:xfrm>
          <a:prstGeom prst="rect">
            <a:avLst/>
          </a:prstGeom>
        </p:spPr>
      </p:pic>
    </p:spTree>
    <p:extLst>
      <p:ext uri="{BB962C8B-B14F-4D97-AF65-F5344CB8AC3E}">
        <p14:creationId xmlns:p14="http://schemas.microsoft.com/office/powerpoint/2010/main" val="4189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7</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308847" y="301841"/>
            <a:ext cx="6046541" cy="2814221"/>
          </a:xfrm>
        </p:spPr>
        <p:txBody>
          <a:bodyPr>
            <a:normAutofit/>
          </a:bodyPr>
          <a:lstStyle/>
          <a:p>
            <a:endParaRPr lang="ru-RU" dirty="0"/>
          </a:p>
          <a:p>
            <a:r>
              <a:rPr lang="ru-RU" sz="2600" dirty="0"/>
              <a:t>Ответ:  конь долго стоял около ворот, ожидая, что его пустят. Но голод заставил его идти в поисках сена по улице. Он шел и натыкался на дома, изгороди…</a:t>
            </a:r>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2800" dirty="0"/>
              <a:t>Что пережил конь, оказавшись на улице?</a:t>
            </a:r>
          </a:p>
          <a:p>
            <a:pPr algn="ctr"/>
            <a:r>
              <a:rPr lang="ru-RU" sz="2800" dirty="0"/>
              <a:t>Что он чувствовал в это время?</a:t>
            </a:r>
          </a:p>
          <a:p>
            <a:pPr algn="ctr"/>
            <a:r>
              <a:rPr lang="ru-RU" sz="2000" dirty="0"/>
              <a:t>Видеофрагмент </a:t>
            </a:r>
            <a:r>
              <a:rPr lang="en-US" sz="2000" dirty="0">
                <a:hlinkClick r:id="rId2"/>
              </a:rPr>
              <a:t>https://youtu.be/hnW_hKxAWiU</a:t>
            </a:r>
            <a:r>
              <a:rPr lang="ru-RU" sz="2000" dirty="0"/>
              <a:t> (время 9.29-10.35)</a:t>
            </a:r>
          </a:p>
          <a:p>
            <a:pPr algn="ctr"/>
            <a:endParaRPr lang="ru-RU" sz="3200" dirty="0"/>
          </a:p>
          <a:p>
            <a:pPr algn="ctr"/>
            <a:endParaRPr lang="ru-RU" dirty="0"/>
          </a:p>
        </p:txBody>
      </p:sp>
      <p:pic>
        <p:nvPicPr>
          <p:cNvPr id="7170" name="Picture 2" descr="Поднявши голову, нюхая в воздухе, не попадется ли где-нибудь хоть клок соломы со старой, осунувшейся крыши, брела наудачу слепая лошадь и натыкалась беспрестанно то на угол дома, то на забор. Иллюстрация к сказке К. Ушинского «Слепая лошадь». Художник Н. Петров, 1954 г.">
            <a:extLst>
              <a:ext uri="{FF2B5EF4-FFF2-40B4-BE49-F238E27FC236}">
                <a16:creationId xmlns:a16="http://schemas.microsoft.com/office/drawing/2014/main" id="{D2CCC01C-9F68-4617-A342-4E3BBF500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702" y="2806469"/>
            <a:ext cx="4640180" cy="306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8</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308847" y="301841"/>
            <a:ext cx="6046541" cy="2814221"/>
          </a:xfrm>
        </p:spPr>
        <p:txBody>
          <a:bodyPr>
            <a:normAutofit/>
          </a:bodyPr>
          <a:lstStyle/>
          <a:p>
            <a:endParaRPr lang="ru-RU" dirty="0"/>
          </a:p>
          <a:p>
            <a:r>
              <a:rPr lang="ru-RU" sz="2400" dirty="0"/>
              <a:t>Ответ:  по звону колокола собирался народ, в него мог звонить каждый, кто считал себя обиженным и требовал от народа суда и защиты</a:t>
            </a:r>
            <a:r>
              <a:rPr lang="ru-RU" dirty="0"/>
              <a:t>.</a:t>
            </a:r>
            <a:endParaRPr lang="ru-RU" sz="2600" dirty="0"/>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Что означал для жителей поселения большой колокол на главной площади?</a:t>
            </a:r>
          </a:p>
          <a:p>
            <a:pPr algn="ctr"/>
            <a:endParaRPr lang="ru-RU" dirty="0"/>
          </a:p>
        </p:txBody>
      </p:sp>
      <p:pic>
        <p:nvPicPr>
          <p:cNvPr id="8194" name="Picture 2" descr="Вечевой колокол. Иллюстрация к сказке К. Ушинского «Слепая лошадь». Художник Н. Петров, 1954 г.">
            <a:extLst>
              <a:ext uri="{FF2B5EF4-FFF2-40B4-BE49-F238E27FC236}">
                <a16:creationId xmlns:a16="http://schemas.microsoft.com/office/drawing/2014/main" id="{70045599-1CA2-40E1-B605-1D540AB53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378" y="2558341"/>
            <a:ext cx="5275740" cy="341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9</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308847" y="301841"/>
            <a:ext cx="6046541" cy="2814221"/>
          </a:xfrm>
        </p:spPr>
        <p:txBody>
          <a:bodyPr>
            <a:normAutofit fontScale="92500"/>
          </a:bodyPr>
          <a:lstStyle/>
          <a:p>
            <a:r>
              <a:rPr lang="ru-RU" dirty="0"/>
              <a:t>Ответ:  когда народ узнал, что богатый </a:t>
            </a:r>
            <a:r>
              <a:rPr lang="ru-RU" dirty="0" err="1"/>
              <a:t>Уседом</a:t>
            </a:r>
            <a:r>
              <a:rPr lang="ru-RU" dirty="0"/>
              <a:t> выгнал из дому слепую лошадь, спасшую ему жизнь, то единодушно решил, что Догони-Ветер имел полное право звонить в вечевой колокол..</a:t>
            </a:r>
          </a:p>
          <a:p>
            <a:endParaRPr lang="ru-RU" dirty="0"/>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Какое единодушное решение приняли жители, увидев, что в колокол звонила слепая лошадь?</a:t>
            </a:r>
          </a:p>
          <a:p>
            <a:pPr algn="ctr"/>
            <a:endParaRPr lang="ru-RU" dirty="0"/>
          </a:p>
        </p:txBody>
      </p:sp>
      <p:pic>
        <p:nvPicPr>
          <p:cNvPr id="9218" name="Picture 2" descr="Все в Винете знали Догони-Ветра, знали, что он спас жизнь своему хозяину, знали обещание хозяина — и удивились, увидя посреди площади бедного коня — слепого, голодного, дрожащего от стужи, покрытого снегом. Иллюстрация к сказке К. Ушинского «Слепая лошадь». Художник Н. Петров, 1954 г.">
            <a:extLst>
              <a:ext uri="{FF2B5EF4-FFF2-40B4-BE49-F238E27FC236}">
                <a16:creationId xmlns:a16="http://schemas.microsoft.com/office/drawing/2014/main" id="{AB154952-C7A0-4A17-AD75-AF3DC3174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847" y="2907166"/>
            <a:ext cx="4556649" cy="296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10</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308847" y="301841"/>
            <a:ext cx="6046541" cy="2814221"/>
          </a:xfrm>
        </p:spPr>
        <p:txBody>
          <a:bodyPr>
            <a:normAutofit/>
          </a:bodyPr>
          <a:lstStyle/>
          <a:p>
            <a:r>
              <a:rPr lang="ru-RU" dirty="0"/>
              <a:t>Ответ:  данное слово должно исполняться и быть таким же «твердым» как камень; для поучения другим.</a:t>
            </a:r>
          </a:p>
          <a:p>
            <a:endParaRPr lang="ru-RU" dirty="0"/>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Зачем понадобилось приговор высекать на камне и ставить его на главную площадь?</a:t>
            </a:r>
          </a:p>
          <a:p>
            <a:pPr algn="ctr"/>
            <a:endParaRPr lang="ru-RU" dirty="0"/>
          </a:p>
        </p:txBody>
      </p:sp>
      <p:pic>
        <p:nvPicPr>
          <p:cNvPr id="10242" name="Picture 2" descr="Особый человек приставлен был смотреть за исполнением приговора, а самый приговор был вырезан на камне, поставленном в память этого события на вечевой площади… Иллюстрация к сказке К. Ушинского «Слепая лошадь». Художник Н. Петров, 1954 г.">
            <a:extLst>
              <a:ext uri="{FF2B5EF4-FFF2-40B4-BE49-F238E27FC236}">
                <a16:creationId xmlns:a16="http://schemas.microsoft.com/office/drawing/2014/main" id="{91D13C36-42CF-4CD5-AA09-47153A171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111" y="2530829"/>
            <a:ext cx="5150821" cy="314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5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851ECC8-22BB-4CC7-988F-BD6A9EBFC030}"/>
              </a:ext>
            </a:extLst>
          </p:cNvPr>
          <p:cNvSpPr>
            <a:spLocks noGrp="1"/>
          </p:cNvSpPr>
          <p:nvPr>
            <p:ph type="title"/>
          </p:nvPr>
        </p:nvSpPr>
        <p:spPr/>
        <p:txBody>
          <a:bodyPr/>
          <a:lstStyle/>
          <a:p>
            <a:pPr algn="ctr"/>
            <a:r>
              <a:rPr lang="ru-RU" dirty="0"/>
              <a:t>Пословицы и поговорки</a:t>
            </a:r>
          </a:p>
        </p:txBody>
      </p:sp>
      <p:sp>
        <p:nvSpPr>
          <p:cNvPr id="7" name="Объект 6">
            <a:extLst>
              <a:ext uri="{FF2B5EF4-FFF2-40B4-BE49-F238E27FC236}">
                <a16:creationId xmlns:a16="http://schemas.microsoft.com/office/drawing/2014/main" id="{E47986C1-8EF6-4F54-B7D3-A356DC64A75F}"/>
              </a:ext>
            </a:extLst>
          </p:cNvPr>
          <p:cNvSpPr>
            <a:spLocks noGrp="1"/>
          </p:cNvSpPr>
          <p:nvPr>
            <p:ph sz="half" idx="1"/>
          </p:nvPr>
        </p:nvSpPr>
        <p:spPr/>
        <p:txBody>
          <a:bodyPr>
            <a:normAutofit fontScale="85000" lnSpcReduction="20000"/>
          </a:bodyPr>
          <a:lstStyle/>
          <a:p>
            <a:pPr algn="l">
              <a:buFont typeface="Arial" panose="020B0604020202020204" pitchFamily="34" charset="0"/>
              <a:buChar char="•"/>
            </a:pPr>
            <a:r>
              <a:rPr lang="ru-RU" b="0" i="0" dirty="0">
                <a:solidFill>
                  <a:srgbClr val="202124"/>
                </a:solidFill>
                <a:effectLst/>
                <a:latin typeface="arial" panose="020B0604020202020204" pitchFamily="34" charset="0"/>
              </a:rPr>
              <a:t>Не хвались серебром, а добром</a:t>
            </a:r>
          </a:p>
          <a:p>
            <a:pPr algn="l">
              <a:buFont typeface="Arial" panose="020B0604020202020204" pitchFamily="34" charset="0"/>
              <a:buChar char="•"/>
            </a:pPr>
            <a:r>
              <a:rPr lang="ru-RU" i="0" dirty="0">
                <a:solidFill>
                  <a:srgbClr val="202124"/>
                </a:solidFill>
                <a:effectLst/>
                <a:latin typeface="arial" panose="020B0604020202020204" pitchFamily="34" charset="0"/>
              </a:rPr>
              <a:t>Добрые</a:t>
            </a:r>
            <a:r>
              <a:rPr lang="ru-RU" b="0" i="0" dirty="0">
                <a:solidFill>
                  <a:srgbClr val="202124"/>
                </a:solidFill>
                <a:effectLst/>
                <a:latin typeface="arial" panose="020B0604020202020204" pitchFamily="34" charset="0"/>
              </a:rPr>
              <a:t> слова лучше мягкого пирога</a:t>
            </a:r>
          </a:p>
          <a:p>
            <a:pPr algn="l">
              <a:buFont typeface="Arial" panose="020B0604020202020204" pitchFamily="34" charset="0"/>
              <a:buChar char="•"/>
            </a:pPr>
            <a:r>
              <a:rPr lang="ru-RU" b="0" i="0" dirty="0">
                <a:solidFill>
                  <a:srgbClr val="202124"/>
                </a:solidFill>
                <a:effectLst/>
                <a:latin typeface="arial" panose="020B0604020202020204" pitchFamily="34" charset="0"/>
              </a:rPr>
              <a:t>Мир строит, а война разрушает</a:t>
            </a:r>
          </a:p>
          <a:p>
            <a:pPr algn="l">
              <a:buFont typeface="Arial" panose="020B0604020202020204" pitchFamily="34" charset="0"/>
              <a:buChar char="•"/>
            </a:pPr>
            <a:r>
              <a:rPr lang="ru-RU" b="0" i="0" dirty="0">
                <a:solidFill>
                  <a:srgbClr val="202124"/>
                </a:solidFill>
                <a:effectLst/>
                <a:latin typeface="arial" panose="020B0604020202020204" pitchFamily="34" charset="0"/>
              </a:rPr>
              <a:t>Никакое худо до добра не доводит</a:t>
            </a:r>
          </a:p>
          <a:p>
            <a:pPr algn="l">
              <a:buFont typeface="Arial" panose="020B0604020202020204" pitchFamily="34" charset="0"/>
              <a:buChar char="•"/>
            </a:pPr>
            <a:r>
              <a:rPr lang="ru-RU" b="0" i="0" dirty="0">
                <a:solidFill>
                  <a:srgbClr val="202124"/>
                </a:solidFill>
                <a:effectLst/>
                <a:latin typeface="arial" panose="020B0604020202020204" pitchFamily="34" charset="0"/>
              </a:rPr>
              <a:t>Жизнь дана на </a:t>
            </a:r>
            <a:r>
              <a:rPr lang="ru-RU" i="0" dirty="0">
                <a:solidFill>
                  <a:srgbClr val="202124"/>
                </a:solidFill>
                <a:effectLst/>
                <a:latin typeface="arial" panose="020B0604020202020204" pitchFamily="34" charset="0"/>
              </a:rPr>
              <a:t>добрые дела</a:t>
            </a:r>
            <a:endParaRPr lang="ru-RU" b="0" i="0" dirty="0">
              <a:solidFill>
                <a:srgbClr val="202124"/>
              </a:solidFill>
              <a:effectLst/>
              <a:latin typeface="arial" panose="020B0604020202020204" pitchFamily="34" charset="0"/>
            </a:endParaRPr>
          </a:p>
          <a:p>
            <a:pPr algn="l">
              <a:buFont typeface="Arial" panose="020B0604020202020204" pitchFamily="34" charset="0"/>
              <a:buChar char="•"/>
            </a:pPr>
            <a:r>
              <a:rPr lang="ru-RU" b="0" i="0" dirty="0">
                <a:solidFill>
                  <a:srgbClr val="202124"/>
                </a:solidFill>
                <a:effectLst/>
                <a:latin typeface="arial" panose="020B0604020202020204" pitchFamily="34" charset="0"/>
              </a:rPr>
              <a:t>Без худа добра не бывает</a:t>
            </a:r>
          </a:p>
          <a:p>
            <a:pPr algn="l">
              <a:buFont typeface="Arial" panose="020B0604020202020204" pitchFamily="34" charset="0"/>
              <a:buChar char="•"/>
            </a:pPr>
            <a:r>
              <a:rPr lang="ru-RU" b="0" i="0" dirty="0">
                <a:solidFill>
                  <a:srgbClr val="202124"/>
                </a:solidFill>
                <a:effectLst/>
                <a:latin typeface="arial" panose="020B0604020202020204" pitchFamily="34" charset="0"/>
              </a:rPr>
              <a:t>Добро — на худо меняют</a:t>
            </a:r>
          </a:p>
          <a:p>
            <a:pPr algn="l">
              <a:buFont typeface="Arial" panose="020B0604020202020204" pitchFamily="34" charset="0"/>
              <a:buChar char="•"/>
            </a:pPr>
            <a:r>
              <a:rPr lang="ru-RU" b="0" i="0" dirty="0">
                <a:solidFill>
                  <a:srgbClr val="202124"/>
                </a:solidFill>
                <a:effectLst/>
                <a:latin typeface="arial" panose="020B0604020202020204" pitchFamily="34" charset="0"/>
              </a:rPr>
              <a:t>Добра не смыслишь — так худа не делай</a:t>
            </a:r>
          </a:p>
          <a:p>
            <a:pPr marL="0" indent="0">
              <a:buNone/>
            </a:pPr>
            <a:endParaRPr lang="ru-RU" dirty="0"/>
          </a:p>
        </p:txBody>
      </p:sp>
      <p:sp>
        <p:nvSpPr>
          <p:cNvPr id="8" name="Объект 7">
            <a:extLst>
              <a:ext uri="{FF2B5EF4-FFF2-40B4-BE49-F238E27FC236}">
                <a16:creationId xmlns:a16="http://schemas.microsoft.com/office/drawing/2014/main" id="{E65C5872-FBAE-428B-A23A-63E07E0D7D48}"/>
              </a:ext>
            </a:extLst>
          </p:cNvPr>
          <p:cNvSpPr>
            <a:spLocks noGrp="1"/>
          </p:cNvSpPr>
          <p:nvPr>
            <p:ph sz="half" idx="2"/>
          </p:nvPr>
        </p:nvSpPr>
        <p:spPr/>
        <p:txBody>
          <a:bodyPr>
            <a:normAutofit fontScale="85000" lnSpcReduction="20000"/>
          </a:bodyPr>
          <a:lstStyle/>
          <a:p>
            <a:pPr algn="l">
              <a:buFont typeface="Arial" panose="020B0604020202020204" pitchFamily="34" charset="0"/>
              <a:buChar char="•"/>
            </a:pPr>
            <a:r>
              <a:rPr lang="ru-RU" b="0" i="0" dirty="0">
                <a:solidFill>
                  <a:srgbClr val="202124"/>
                </a:solidFill>
                <a:effectLst/>
                <a:latin typeface="arial" panose="020B0604020202020204" pitchFamily="34" charset="0"/>
              </a:rPr>
              <a:t>Обещать — дело человеческое, а не выполнить — чертовское</a:t>
            </a:r>
          </a:p>
          <a:p>
            <a:pPr algn="l">
              <a:buFont typeface="Arial" panose="020B0604020202020204" pitchFamily="34" charset="0"/>
              <a:buChar char="•"/>
            </a:pPr>
            <a:r>
              <a:rPr lang="ru-RU" b="0" i="0" dirty="0" err="1">
                <a:solidFill>
                  <a:srgbClr val="202124"/>
                </a:solidFill>
                <a:effectLst/>
                <a:latin typeface="arial" panose="020B0604020202020204" pitchFamily="34" charset="0"/>
              </a:rPr>
              <a:t>Обещалкиных</a:t>
            </a:r>
            <a:r>
              <a:rPr lang="ru-RU" b="0" i="0" dirty="0">
                <a:solidFill>
                  <a:srgbClr val="202124"/>
                </a:solidFill>
                <a:effectLst/>
                <a:latin typeface="arial" panose="020B0604020202020204" pitchFamily="34" charset="0"/>
              </a:rPr>
              <a:t> на свете хоть пруд пруди</a:t>
            </a:r>
          </a:p>
          <a:p>
            <a:pPr algn="l">
              <a:buFont typeface="Arial" panose="020B0604020202020204" pitchFamily="34" charset="0"/>
              <a:buChar char="•"/>
            </a:pPr>
            <a:r>
              <a:rPr lang="ru-RU" b="0" i="0" dirty="0">
                <a:solidFill>
                  <a:srgbClr val="202124"/>
                </a:solidFill>
                <a:effectLst/>
                <a:latin typeface="arial" panose="020B0604020202020204" pitchFamily="34" charset="0"/>
              </a:rPr>
              <a:t>Всякое вольное </a:t>
            </a:r>
            <a:r>
              <a:rPr lang="ru-RU" i="0" dirty="0">
                <a:solidFill>
                  <a:srgbClr val="202124"/>
                </a:solidFill>
                <a:effectLst/>
                <a:latin typeface="arial" panose="020B0604020202020204" pitchFamily="34" charset="0"/>
              </a:rPr>
              <a:t>обещание </a:t>
            </a:r>
            <a:r>
              <a:rPr lang="ru-RU" b="0" i="0" dirty="0">
                <a:solidFill>
                  <a:srgbClr val="202124"/>
                </a:solidFill>
                <a:effectLst/>
                <a:latin typeface="arial" panose="020B0604020202020204" pitchFamily="34" charset="0"/>
              </a:rPr>
              <a:t>обязательно</a:t>
            </a:r>
          </a:p>
          <a:p>
            <a:pPr algn="l">
              <a:buFont typeface="Arial" panose="020B0604020202020204" pitchFamily="34" charset="0"/>
              <a:buChar char="•"/>
            </a:pPr>
            <a:r>
              <a:rPr lang="ru-RU" b="0" i="0" dirty="0">
                <a:solidFill>
                  <a:srgbClr val="202124"/>
                </a:solidFill>
                <a:effectLst/>
                <a:latin typeface="arial" panose="020B0604020202020204" pitchFamily="34" charset="0"/>
              </a:rPr>
              <a:t>Обещать-то легко, да думай исполнить</a:t>
            </a:r>
          </a:p>
          <a:p>
            <a:pPr algn="l">
              <a:buFont typeface="Arial" panose="020B0604020202020204" pitchFamily="34" charset="0"/>
              <a:buChar char="•"/>
            </a:pPr>
            <a:r>
              <a:rPr lang="ru-RU" b="0" i="0" dirty="0">
                <a:solidFill>
                  <a:srgbClr val="202124"/>
                </a:solidFill>
                <a:effectLst/>
                <a:latin typeface="arial" panose="020B0604020202020204" pitchFamily="34" charset="0"/>
              </a:rPr>
              <a:t>Обещанное ждется</a:t>
            </a:r>
          </a:p>
          <a:p>
            <a:pPr algn="l">
              <a:buFont typeface="Arial" panose="020B0604020202020204" pitchFamily="34" charset="0"/>
              <a:buChar char="•"/>
            </a:pPr>
            <a:r>
              <a:rPr lang="ru-RU" b="0" i="0" dirty="0">
                <a:solidFill>
                  <a:srgbClr val="202124"/>
                </a:solidFill>
                <a:effectLst/>
                <a:latin typeface="arial" panose="020B0604020202020204" pitchFamily="34" charset="0"/>
              </a:rPr>
              <a:t>От слова до дела целая верста</a:t>
            </a:r>
          </a:p>
          <a:p>
            <a:pPr algn="l">
              <a:buFont typeface="Arial" panose="020B0604020202020204" pitchFamily="34" charset="0"/>
              <a:buChar char="•"/>
            </a:pPr>
            <a:r>
              <a:rPr lang="ru-RU" b="0" i="0" dirty="0">
                <a:solidFill>
                  <a:srgbClr val="202124"/>
                </a:solidFill>
                <a:effectLst/>
                <a:latin typeface="arial" panose="020B0604020202020204" pitchFamily="34" charset="0"/>
              </a:rPr>
              <a:t>Обещанная шапка на уши не лезет</a:t>
            </a:r>
          </a:p>
          <a:p>
            <a:pPr marL="0" indent="0">
              <a:buNone/>
            </a:pPr>
            <a:endParaRPr lang="ru-RU" dirty="0"/>
          </a:p>
        </p:txBody>
      </p:sp>
    </p:spTree>
    <p:extLst>
      <p:ext uri="{BB962C8B-B14F-4D97-AF65-F5344CB8AC3E}">
        <p14:creationId xmlns:p14="http://schemas.microsoft.com/office/powerpoint/2010/main" val="3887145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76C1257E-C858-40E8-A9CA-C5B6EA7CFC19}"/>
              </a:ext>
            </a:extLst>
          </p:cNvPr>
          <p:cNvSpPr>
            <a:spLocks noGrp="1"/>
          </p:cNvSpPr>
          <p:nvPr>
            <p:ph type="body" idx="1"/>
          </p:nvPr>
        </p:nvSpPr>
        <p:spPr>
          <a:xfrm>
            <a:off x="662501" y="1326074"/>
            <a:ext cx="5157787" cy="823912"/>
          </a:xfrm>
        </p:spPr>
        <p:txBody>
          <a:bodyPr/>
          <a:lstStyle/>
          <a:p>
            <a:r>
              <a:rPr lang="ru-RU" dirty="0"/>
              <a:t>Отзыв на произведение</a:t>
            </a:r>
          </a:p>
          <a:p>
            <a:endParaRPr lang="ru-RU" dirty="0"/>
          </a:p>
        </p:txBody>
      </p:sp>
      <p:sp>
        <p:nvSpPr>
          <p:cNvPr id="3" name="Объект 2">
            <a:extLst>
              <a:ext uri="{FF2B5EF4-FFF2-40B4-BE49-F238E27FC236}">
                <a16:creationId xmlns:a16="http://schemas.microsoft.com/office/drawing/2014/main" id="{9F55D635-E565-4598-9807-A3C8749D2CB7}"/>
              </a:ext>
            </a:extLst>
          </p:cNvPr>
          <p:cNvSpPr>
            <a:spLocks noGrp="1"/>
          </p:cNvSpPr>
          <p:nvPr>
            <p:ph sz="half" idx="2"/>
          </p:nvPr>
        </p:nvSpPr>
        <p:spPr>
          <a:xfrm>
            <a:off x="395747" y="2149986"/>
            <a:ext cx="5157787" cy="3684588"/>
          </a:xfrm>
        </p:spPr>
        <p:txBody>
          <a:bodyPr>
            <a:normAutofit fontScale="92500" lnSpcReduction="10000"/>
          </a:bodyPr>
          <a:lstStyle/>
          <a:p>
            <a:pPr marL="0" indent="0">
              <a:buNone/>
            </a:pPr>
            <a:r>
              <a:rPr lang="ru-RU" sz="2000" dirty="0">
                <a:solidFill>
                  <a:srgbClr val="333333"/>
                </a:solidFill>
                <a:effectLst/>
                <a:latin typeface="Times New Roman" panose="02020603050405020304" pitchFamily="18" charset="0"/>
                <a:ea typeface="Times New Roman" panose="02020603050405020304" pitchFamily="18" charset="0"/>
              </a:rPr>
              <a:t>* Название, автор</a:t>
            </a:r>
            <a:br>
              <a:rPr lang="ru-RU" sz="2000" dirty="0">
                <a:solidFill>
                  <a:srgbClr val="333333"/>
                </a:solidFill>
                <a:effectLst/>
                <a:latin typeface="Times New Roman" panose="02020603050405020304" pitchFamily="18" charset="0"/>
                <a:ea typeface="Times New Roman" panose="02020603050405020304" pitchFamily="18" charset="0"/>
              </a:rPr>
            </a:br>
            <a:r>
              <a:rPr lang="ru-RU" sz="2000" dirty="0">
                <a:solidFill>
                  <a:srgbClr val="333333"/>
                </a:solidFill>
                <a:effectLst/>
                <a:latin typeface="Times New Roman" panose="02020603050405020304" pitchFamily="18" charset="0"/>
                <a:ea typeface="Times New Roman" panose="02020603050405020304" pitchFamily="18" charset="0"/>
              </a:rPr>
              <a:t>* Тема и основная мысль произведения</a:t>
            </a:r>
            <a:br>
              <a:rPr lang="ru-RU" sz="2000" dirty="0">
                <a:solidFill>
                  <a:srgbClr val="333333"/>
                </a:solidFill>
                <a:effectLst/>
                <a:latin typeface="Times New Roman" panose="02020603050405020304" pitchFamily="18" charset="0"/>
                <a:ea typeface="Times New Roman" panose="02020603050405020304" pitchFamily="18" charset="0"/>
              </a:rPr>
            </a:br>
            <a:r>
              <a:rPr lang="ru-RU" sz="2000" dirty="0">
                <a:solidFill>
                  <a:srgbClr val="333333"/>
                </a:solidFill>
                <a:effectLst/>
                <a:latin typeface="Times New Roman" panose="02020603050405020304" pitchFamily="18" charset="0"/>
                <a:ea typeface="Times New Roman" panose="02020603050405020304" pitchFamily="18" charset="0"/>
              </a:rPr>
              <a:t>* Где и когда происходят события, изображенные в произведении? </a:t>
            </a:r>
            <a:br>
              <a:rPr lang="ru-RU" sz="2000" dirty="0">
                <a:solidFill>
                  <a:srgbClr val="333333"/>
                </a:solidFill>
                <a:effectLst/>
                <a:latin typeface="Times New Roman" panose="02020603050405020304" pitchFamily="18" charset="0"/>
                <a:ea typeface="Times New Roman" panose="02020603050405020304" pitchFamily="18" charset="0"/>
              </a:rPr>
            </a:br>
            <a:r>
              <a:rPr lang="ru-RU" sz="2000" dirty="0">
                <a:solidFill>
                  <a:srgbClr val="333333"/>
                </a:solidFill>
                <a:effectLst/>
                <a:latin typeface="Times New Roman" panose="02020603050405020304" pitchFamily="18" charset="0"/>
                <a:ea typeface="Times New Roman" panose="02020603050405020304" pitchFamily="18" charset="0"/>
              </a:rPr>
              <a:t>* Какие места в рассказе произвели  на вас наибольшее впечатление? </a:t>
            </a:r>
            <a:br>
              <a:rPr lang="ru-RU" sz="2000" dirty="0">
                <a:solidFill>
                  <a:srgbClr val="333333"/>
                </a:solidFill>
                <a:effectLst/>
                <a:latin typeface="Times New Roman" panose="02020603050405020304" pitchFamily="18" charset="0"/>
                <a:ea typeface="Times New Roman" panose="02020603050405020304" pitchFamily="18" charset="0"/>
              </a:rPr>
            </a:br>
            <a:r>
              <a:rPr lang="ru-RU" sz="2000" dirty="0">
                <a:solidFill>
                  <a:srgbClr val="333333"/>
                </a:solidFill>
                <a:effectLst/>
                <a:latin typeface="Times New Roman" panose="02020603050405020304" pitchFamily="18" charset="0"/>
                <a:ea typeface="Times New Roman" panose="02020603050405020304" pitchFamily="18" charset="0"/>
              </a:rPr>
              <a:t>* Кто из героев особенно понравился и почему? </a:t>
            </a:r>
            <a:br>
              <a:rPr lang="ru-RU" sz="2000" dirty="0">
                <a:solidFill>
                  <a:srgbClr val="333333"/>
                </a:solidFill>
                <a:effectLst/>
                <a:latin typeface="Times New Roman" panose="02020603050405020304" pitchFamily="18" charset="0"/>
                <a:ea typeface="Times New Roman" panose="02020603050405020304" pitchFamily="18" charset="0"/>
              </a:rPr>
            </a:br>
            <a:r>
              <a:rPr lang="ru-RU" sz="2000" dirty="0">
                <a:solidFill>
                  <a:srgbClr val="333333"/>
                </a:solidFill>
                <a:effectLst/>
                <a:latin typeface="Times New Roman" panose="02020603050405020304" pitchFamily="18" charset="0"/>
                <a:ea typeface="Times New Roman" panose="02020603050405020304" pitchFamily="18" charset="0"/>
              </a:rPr>
              <a:t>* Язык произведения (что запомнилось, показалось необыкновенным, оригинальным, интересным). </a:t>
            </a:r>
            <a:br>
              <a:rPr lang="ru-RU" sz="2000" dirty="0">
                <a:solidFill>
                  <a:srgbClr val="333333"/>
                </a:solidFill>
                <a:effectLst/>
                <a:latin typeface="Times New Roman" panose="02020603050405020304" pitchFamily="18" charset="0"/>
                <a:ea typeface="Times New Roman" panose="02020603050405020304" pitchFamily="18" charset="0"/>
              </a:rPr>
            </a:br>
            <a:r>
              <a:rPr lang="ru-RU" sz="2000" dirty="0">
                <a:solidFill>
                  <a:srgbClr val="333333"/>
                </a:solidFill>
                <a:effectLst/>
                <a:latin typeface="Times New Roman" panose="02020603050405020304" pitchFamily="18" charset="0"/>
                <a:ea typeface="Times New Roman" panose="02020603050405020304" pitchFamily="18" charset="0"/>
              </a:rPr>
              <a:t>* Чем обогатила вас книга, какие раздумья вызвала? </a:t>
            </a:r>
            <a:br>
              <a:rPr lang="ru-RU" sz="2000" dirty="0">
                <a:solidFill>
                  <a:srgbClr val="333333"/>
                </a:solidFill>
                <a:effectLst/>
                <a:latin typeface="Times New Roman" panose="02020603050405020304" pitchFamily="18" charset="0"/>
                <a:ea typeface="Times New Roman" panose="02020603050405020304" pitchFamily="18" charset="0"/>
              </a:rPr>
            </a:br>
            <a:r>
              <a:rPr lang="ru-RU" sz="2000" dirty="0">
                <a:solidFill>
                  <a:srgbClr val="333333"/>
                </a:solidFill>
                <a:effectLst/>
                <a:latin typeface="Times New Roman" panose="02020603050405020304" pitchFamily="18" charset="0"/>
                <a:ea typeface="Times New Roman" panose="02020603050405020304" pitchFamily="18" charset="0"/>
              </a:rPr>
              <a:t>* Какую роль сыграли иллюстрации для лучшего понимания произведения? </a:t>
            </a:r>
            <a:endParaRPr lang="ru-RU" sz="2000" dirty="0"/>
          </a:p>
        </p:txBody>
      </p:sp>
      <p:pic>
        <p:nvPicPr>
          <p:cNvPr id="9" name="Объект 8">
            <a:extLst>
              <a:ext uri="{FF2B5EF4-FFF2-40B4-BE49-F238E27FC236}">
                <a16:creationId xmlns:a16="http://schemas.microsoft.com/office/drawing/2014/main" id="{A1ACBDFA-E175-4F0F-AA39-400741ED220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92388" y="1447060"/>
            <a:ext cx="3714218" cy="4742603"/>
          </a:xfrm>
        </p:spPr>
      </p:pic>
      <p:pic>
        <p:nvPicPr>
          <p:cNvPr id="14338" name="Picture 2" descr="Слепая лошадь">
            <a:extLst>
              <a:ext uri="{FF2B5EF4-FFF2-40B4-BE49-F238E27FC236}">
                <a16:creationId xmlns:a16="http://schemas.microsoft.com/office/drawing/2014/main" id="{1DEE2D97-48A3-41B9-9888-4578043D7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039" y="210753"/>
            <a:ext cx="1717595" cy="2230642"/>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2DDAEF35-69CD-495F-BD5A-FCD6248DE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9220" y="251672"/>
            <a:ext cx="1914525" cy="2390775"/>
          </a:xfrm>
          <a:prstGeom prst="rect">
            <a:avLst/>
          </a:prstGeom>
        </p:spPr>
      </p:pic>
    </p:spTree>
    <p:extLst>
      <p:ext uri="{BB962C8B-B14F-4D97-AF65-F5344CB8AC3E}">
        <p14:creationId xmlns:p14="http://schemas.microsoft.com/office/powerpoint/2010/main" val="52446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24FC251-87E7-4579-9A72-FCA182466A57}"/>
              </a:ext>
            </a:extLst>
          </p:cNvPr>
          <p:cNvSpPr>
            <a:spLocks noGrp="1"/>
          </p:cNvSpPr>
          <p:nvPr>
            <p:ph type="title"/>
          </p:nvPr>
        </p:nvSpPr>
        <p:spPr/>
        <p:txBody>
          <a:bodyPr>
            <a:normAutofit/>
          </a:bodyPr>
          <a:lstStyle/>
          <a:p>
            <a:pPr algn="ctr"/>
            <a:r>
              <a:rPr lang="ru-RU" sz="3200" dirty="0"/>
              <a:t>Материалы (ресурсное обеспечение):</a:t>
            </a:r>
          </a:p>
        </p:txBody>
      </p:sp>
      <p:sp>
        <p:nvSpPr>
          <p:cNvPr id="8" name="Объект 7">
            <a:extLst>
              <a:ext uri="{FF2B5EF4-FFF2-40B4-BE49-F238E27FC236}">
                <a16:creationId xmlns:a16="http://schemas.microsoft.com/office/drawing/2014/main" id="{25AFC890-98DC-4C63-9632-CC702D77A7C0}"/>
              </a:ext>
            </a:extLst>
          </p:cNvPr>
          <p:cNvSpPr>
            <a:spLocks noGrp="1"/>
          </p:cNvSpPr>
          <p:nvPr>
            <p:ph idx="1"/>
          </p:nvPr>
        </p:nvSpPr>
        <p:spPr/>
        <p:txBody>
          <a:bodyPr/>
          <a:lstStyle/>
          <a:p>
            <a:pPr>
              <a:buFontTx/>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электронная версия рассказа </a:t>
            </a:r>
            <a:r>
              <a:rPr lang="ru-RU"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https://nukadeti.ru/skazki/ushinskij-slepaya-loshad</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buFontTx/>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толковый словарь для работы с терминами под. ред. С.И. Ожегова, Н.Ю. Шведовой, </a:t>
            </a:r>
          </a:p>
          <a:p>
            <a:pPr>
              <a:buFontTx/>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презентация к занятию, </a:t>
            </a:r>
          </a:p>
          <a:p>
            <a:pPr>
              <a:buFontTx/>
              <a:buChar cha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приложение 1 – интересные факты из биографии К.Д. Ушинского.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39671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105433-5C3A-48D6-99A4-9FCD595F0A0C}"/>
              </a:ext>
            </a:extLst>
          </p:cNvPr>
          <p:cNvSpPr>
            <a:spLocks noGrp="1"/>
          </p:cNvSpPr>
          <p:nvPr>
            <p:ph type="title"/>
          </p:nvPr>
        </p:nvSpPr>
        <p:spPr/>
        <p:txBody>
          <a:bodyPr>
            <a:normAutofit/>
          </a:bodyPr>
          <a:lstStyle/>
          <a:p>
            <a:pPr algn="ctr"/>
            <a:r>
              <a:rPr lang="ru-RU" sz="3600" dirty="0"/>
              <a:t>Ключевая идея:</a:t>
            </a:r>
          </a:p>
        </p:txBody>
      </p:sp>
      <p:sp>
        <p:nvSpPr>
          <p:cNvPr id="3" name="Объект 2">
            <a:extLst>
              <a:ext uri="{FF2B5EF4-FFF2-40B4-BE49-F238E27FC236}">
                <a16:creationId xmlns:a16="http://schemas.microsoft.com/office/drawing/2014/main" id="{46829E9D-0418-4433-933F-E10E60D18EB3}"/>
              </a:ext>
            </a:extLst>
          </p:cNvPr>
          <p:cNvSpPr>
            <a:spLocks noGrp="1"/>
          </p:cNvSpPr>
          <p:nvPr>
            <p:ph idx="1"/>
          </p:nvPr>
        </p:nvSpPr>
        <p:spPr>
          <a:xfrm>
            <a:off x="838200" y="1583703"/>
            <a:ext cx="10515600" cy="4593260"/>
          </a:xfrm>
        </p:spPr>
        <p:txBody>
          <a:bodyPr/>
          <a:lstStyle/>
          <a:p>
            <a:pPr algn="just">
              <a:lnSpc>
                <a:spcPct val="107000"/>
              </a:lnSpc>
              <a:spcAft>
                <a:spcPts val="800"/>
              </a:spcAft>
            </a:pPr>
            <a:r>
              <a:rPr lang="ru-RU" sz="2000" i="1" dirty="0">
                <a:effectLst/>
                <a:latin typeface="Times New Roman" panose="02020603050405020304" pitchFamily="18" charset="0"/>
                <a:ea typeface="Calibri" panose="020F0502020204030204" pitchFamily="34" charset="0"/>
                <a:cs typeface="Times New Roman" panose="02020603050405020304" pitchFamily="18" charset="0"/>
              </a:rPr>
              <a:t>Проблема доброты, благодарности, заботы становится актуальной в современном мире потребителей. Рассказ К.Д. Ушинского «Слепая лошадь», на примере отношения хозяина к своему коню, учит бережно и ласково относиться к животным; в рассказе простыми словами доступно изложены важные идеи: держать данное слово, не</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c</a:t>
            </a:r>
            <a:r>
              <a:rPr lang="ru-RU" sz="2000" i="1" dirty="0" err="1">
                <a:effectLst/>
                <a:latin typeface="Times New Roman" panose="02020603050405020304" pitchFamily="18" charset="0"/>
                <a:ea typeface="Calibri" panose="020F0502020204030204" pitchFamily="34" charset="0"/>
                <a:cs typeface="Times New Roman" panose="02020603050405020304" pitchFamily="18" charset="0"/>
              </a:rPr>
              <a:t>мотря</a:t>
            </a:r>
            <a:r>
              <a:rPr lang="ru-RU" sz="2000" i="1" dirty="0">
                <a:effectLst/>
                <a:latin typeface="Times New Roman" panose="02020603050405020304" pitchFamily="18" charset="0"/>
                <a:ea typeface="Calibri" panose="020F0502020204030204" pitchFamily="34" charset="0"/>
                <a:cs typeface="Times New Roman" panose="02020603050405020304" pitchFamily="18" charset="0"/>
              </a:rPr>
              <a:t> ни на что, не забывать о данных обещаниях, справедливость всегда восторжествует, надо отвечать добром на добро, нужно быть благодарным и ценить добрые поступки.</a:t>
            </a:r>
            <a:endParaRPr lang="ru-RU" sz="20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Times New Roman" panose="02020603050405020304" pitchFamily="18" charset="0"/>
                <a:ea typeface="Calibri" panose="020F0502020204030204" pitchFamily="34" charset="0"/>
                <a:cs typeface="Times New Roman" panose="02020603050405020304" pitchFamily="18" charset="0"/>
              </a:rPr>
              <a:t>Педагогическая цель</a:t>
            </a:r>
            <a:r>
              <a:rPr lang="ru-RU" sz="2000" i="1" dirty="0">
                <a:effectLst/>
                <a:latin typeface="Times New Roman" panose="02020603050405020304" pitchFamily="18" charset="0"/>
                <a:ea typeface="Calibri" panose="020F0502020204030204" pitchFamily="34" charset="0"/>
                <a:cs typeface="Times New Roman" panose="02020603050405020304" pitchFamily="18" charset="0"/>
              </a:rPr>
              <a:t>: формирование нравственных качеств личности, развитие способности сочувствовать, сопереживать. </a:t>
            </a:r>
            <a:endParaRPr lang="ru-RU"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59793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7E295-8F71-4769-AF4D-178429482C69}"/>
              </a:ext>
            </a:extLst>
          </p:cNvPr>
          <p:cNvSpPr>
            <a:spLocks noGrp="1"/>
          </p:cNvSpPr>
          <p:nvPr>
            <p:ph type="title"/>
          </p:nvPr>
        </p:nvSpPr>
        <p:spPr/>
        <p:txBody>
          <a:bodyPr/>
          <a:lstStyle/>
          <a:p>
            <a:r>
              <a:rPr lang="ru-RU" dirty="0"/>
              <a:t>Словарная работа</a:t>
            </a:r>
          </a:p>
        </p:txBody>
      </p:sp>
      <p:sp>
        <p:nvSpPr>
          <p:cNvPr id="3" name="Объект 2">
            <a:extLst>
              <a:ext uri="{FF2B5EF4-FFF2-40B4-BE49-F238E27FC236}">
                <a16:creationId xmlns:a16="http://schemas.microsoft.com/office/drawing/2014/main" id="{84C9A0C8-5210-4A99-912D-BAE5201C1B53}"/>
              </a:ext>
            </a:extLst>
          </p:cNvPr>
          <p:cNvSpPr>
            <a:spLocks noGrp="1"/>
          </p:cNvSpPr>
          <p:nvPr>
            <p:ph idx="1"/>
          </p:nvPr>
        </p:nvSpPr>
        <p:spPr/>
        <p:txBody>
          <a:bodyPr/>
          <a:lstStyle/>
          <a:p>
            <a:pPr algn="just"/>
            <a:r>
              <a:rPr lang="ru-RU" sz="1800" b="1" dirty="0">
                <a:solidFill>
                  <a:srgbClr val="000000"/>
                </a:solidFill>
                <a:effectLst/>
                <a:latin typeface="Times New Roman" panose="02020603050405020304" pitchFamily="18" charset="0"/>
                <a:ea typeface="Times New Roman" panose="02020603050405020304" pitchFamily="18" charset="0"/>
              </a:rPr>
              <a:t>Хворать</a:t>
            </a:r>
            <a:r>
              <a:rPr lang="ru-RU" sz="1800" dirty="0">
                <a:solidFill>
                  <a:srgbClr val="000000"/>
                </a:solidFill>
                <a:effectLst/>
                <a:latin typeface="Times New Roman" panose="02020603050405020304" pitchFamily="18" charset="0"/>
                <a:ea typeface="Times New Roman" panose="02020603050405020304" pitchFamily="18" charset="0"/>
              </a:rPr>
              <a:t> – болеть</a:t>
            </a:r>
            <a:endParaRPr lang="ru-RU" sz="18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Князь </a:t>
            </a:r>
            <a:r>
              <a:rPr lang="ru-RU" sz="1800" dirty="0">
                <a:solidFill>
                  <a:srgbClr val="000000"/>
                </a:solidFill>
                <a:effectLst/>
                <a:latin typeface="Times New Roman" panose="02020603050405020304" pitchFamily="18" charset="0"/>
                <a:ea typeface="Times New Roman" panose="02020603050405020304" pitchFamily="18" charset="0"/>
              </a:rPr>
              <a:t>– правитель города</a:t>
            </a:r>
            <a:endParaRPr lang="ru-RU" sz="18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Единодушно</a:t>
            </a:r>
            <a:r>
              <a:rPr lang="ru-RU" sz="1800" dirty="0">
                <a:solidFill>
                  <a:srgbClr val="000000"/>
                </a:solidFill>
                <a:effectLst/>
                <a:latin typeface="Times New Roman" panose="02020603050405020304" pitchFamily="18" charset="0"/>
                <a:ea typeface="Times New Roman" panose="02020603050405020304" pitchFamily="18" charset="0"/>
              </a:rPr>
              <a:t> – полное согласие во мнениях и действиях</a:t>
            </a:r>
          </a:p>
          <a:p>
            <a:r>
              <a:rPr lang="ru-RU" sz="1800" dirty="0">
                <a:effectLst/>
                <a:latin typeface="Times New Roman" panose="02020603050405020304" pitchFamily="18" charset="0"/>
                <a:ea typeface="Times New Roman" panose="02020603050405020304" pitchFamily="18" charset="0"/>
              </a:rPr>
              <a:t> </a:t>
            </a:r>
            <a:r>
              <a:rPr lang="ru-RU" sz="1800" b="1" dirty="0">
                <a:solidFill>
                  <a:srgbClr val="000000"/>
                </a:solidFill>
                <a:effectLst/>
                <a:latin typeface="Times New Roman" panose="02020603050405020304" pitchFamily="18" charset="0"/>
                <a:ea typeface="Times New Roman" panose="02020603050405020304" pitchFamily="18" charset="0"/>
              </a:rPr>
              <a:t>Рогатина </a:t>
            </a:r>
            <a:r>
              <a:rPr lang="ru-RU" sz="1800" dirty="0">
                <a:solidFill>
                  <a:srgbClr val="000000"/>
                </a:solidFill>
                <a:effectLst/>
                <a:latin typeface="Times New Roman" panose="02020603050405020304" pitchFamily="18" charset="0"/>
                <a:ea typeface="Times New Roman" panose="02020603050405020304" pitchFamily="18" charset="0"/>
              </a:rPr>
              <a:t>– большая палка с развилиной на конце</a:t>
            </a:r>
            <a:endParaRPr lang="ru-RU" sz="1800" dirty="0">
              <a:effectLst/>
              <a:latin typeface="Times New Roman" panose="02020603050405020304" pitchFamily="18" charset="0"/>
              <a:ea typeface="Times New Roman" panose="02020603050405020304" pitchFamily="18" charset="0"/>
            </a:endParaRPr>
          </a:p>
          <a:p>
            <a:r>
              <a:rPr lang="ru-RU" sz="1800" b="1" dirty="0">
                <a:solidFill>
                  <a:srgbClr val="000000"/>
                </a:solidFill>
                <a:effectLst/>
                <a:latin typeface="Times New Roman" panose="02020603050405020304" pitchFamily="18" charset="0"/>
                <a:ea typeface="Times New Roman" panose="02020603050405020304" pitchFamily="18" charset="0"/>
              </a:rPr>
              <a:t>Узда</a:t>
            </a:r>
            <a:r>
              <a:rPr lang="ru-RU" sz="1800" dirty="0">
                <a:solidFill>
                  <a:srgbClr val="000000"/>
                </a:solidFill>
                <a:effectLst/>
                <a:latin typeface="Times New Roman" panose="02020603050405020304" pitchFamily="18" charset="0"/>
                <a:ea typeface="Times New Roman" panose="02020603050405020304" pitchFamily="18" charset="0"/>
              </a:rPr>
              <a:t> – часть сбруи – ремни с удилами и поводьями, надеваемые на голову упряженного животного</a:t>
            </a:r>
          </a:p>
          <a:p>
            <a:r>
              <a:rPr lang="ru-RU" sz="1800" dirty="0">
                <a:effectLst/>
                <a:latin typeface="Times New Roman" panose="02020603050405020304" pitchFamily="18" charset="0"/>
                <a:ea typeface="Times New Roman" panose="02020603050405020304" pitchFamily="18" charset="0"/>
              </a:rPr>
              <a:t> </a:t>
            </a:r>
            <a:r>
              <a:rPr lang="ru-RU" sz="1800" b="1" dirty="0">
                <a:solidFill>
                  <a:srgbClr val="000000"/>
                </a:solidFill>
                <a:effectLst/>
                <a:latin typeface="Times New Roman" panose="02020603050405020304" pitchFamily="18" charset="0"/>
                <a:ea typeface="Times New Roman" panose="02020603050405020304" pitchFamily="18" charset="0"/>
              </a:rPr>
              <a:t>Три меры  </a:t>
            </a:r>
            <a:r>
              <a:rPr lang="ru-RU" sz="1800" dirty="0">
                <a:solidFill>
                  <a:srgbClr val="000000"/>
                </a:solidFill>
                <a:effectLst/>
                <a:latin typeface="Times New Roman" panose="02020603050405020304" pitchFamily="18" charset="0"/>
                <a:ea typeface="Times New Roman" panose="02020603050405020304" pitchFamily="18" charset="0"/>
              </a:rPr>
              <a:t>– мера – старинная русская единица </a:t>
            </a:r>
            <a:r>
              <a:rPr lang="ru-RU" sz="1800" dirty="0">
                <a:solidFill>
                  <a:srgbClr val="000000"/>
                </a:solidFill>
                <a:latin typeface="Times New Roman" panose="02020603050405020304" pitchFamily="18" charset="0"/>
                <a:ea typeface="Times New Roman" panose="02020603050405020304" pitchFamily="18" charset="0"/>
              </a:rPr>
              <a:t>ё</a:t>
            </a:r>
            <a:r>
              <a:rPr lang="ru-RU" sz="1800" dirty="0">
                <a:solidFill>
                  <a:srgbClr val="000000"/>
                </a:solidFill>
                <a:effectLst/>
                <a:latin typeface="Times New Roman" panose="02020603050405020304" pitchFamily="18" charset="0"/>
                <a:ea typeface="Times New Roman" panose="02020603050405020304" pitchFamily="18" charset="0"/>
              </a:rPr>
              <a:t>мкости для сыпучих тел</a:t>
            </a:r>
            <a:r>
              <a:rPr lang="ru-RU" sz="1800" dirty="0">
                <a:effectLst/>
                <a:latin typeface="Times New Roman" panose="02020603050405020304" pitchFamily="18" charset="0"/>
                <a:ea typeface="Times New Roman" panose="02020603050405020304" pitchFamily="18" charset="0"/>
              </a:rPr>
              <a:t> </a:t>
            </a:r>
          </a:p>
          <a:p>
            <a:r>
              <a:rPr lang="ru-RU" sz="1800" b="1" dirty="0">
                <a:solidFill>
                  <a:srgbClr val="000000"/>
                </a:solidFill>
                <a:effectLst/>
                <a:latin typeface="Times New Roman" panose="02020603050405020304" pitchFamily="18" charset="0"/>
                <a:ea typeface="Times New Roman" panose="02020603050405020304" pitchFamily="18" charset="0"/>
              </a:rPr>
              <a:t>Стреха </a:t>
            </a:r>
            <a:r>
              <a:rPr lang="ru-RU" sz="1800" dirty="0">
                <a:solidFill>
                  <a:srgbClr val="000000"/>
                </a:solidFill>
                <a:effectLst/>
                <a:latin typeface="Times New Roman" panose="02020603050405020304" pitchFamily="18" charset="0"/>
                <a:ea typeface="Times New Roman" panose="02020603050405020304" pitchFamily="18" charset="0"/>
              </a:rPr>
              <a:t>– нижний, свисающий край крыши деревянного дома, избы, обычно соломенная</a:t>
            </a:r>
            <a:r>
              <a:rPr lang="ru-RU" sz="1800" dirty="0">
                <a:effectLst/>
                <a:latin typeface="Times New Roman" panose="02020603050405020304" pitchFamily="18" charset="0"/>
                <a:ea typeface="Times New Roman" panose="02020603050405020304" pitchFamily="18" charset="0"/>
              </a:rPr>
              <a:t> </a:t>
            </a:r>
            <a:endParaRPr lang="ru-RU" dirty="0"/>
          </a:p>
        </p:txBody>
      </p:sp>
      <p:pic>
        <p:nvPicPr>
          <p:cNvPr id="12290" name="Picture 2" descr="Узда полуямская с набором уздечка для лошади, конная амуниция, для коней,  для лошади снаряжение для лошади верховая езда | Спорт и развлечения |  АлиЭкспресс">
            <a:extLst>
              <a:ext uri="{FF2B5EF4-FFF2-40B4-BE49-F238E27FC236}">
                <a16:creationId xmlns:a16="http://schemas.microsoft.com/office/drawing/2014/main" id="{AF0F75A2-0E22-41D8-B3CC-B2AF928B53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00" y="365125"/>
            <a:ext cx="2439472" cy="243947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Средние века : Рогатина - оружие для пехоты | 3W.SU">
            <a:extLst>
              <a:ext uri="{FF2B5EF4-FFF2-40B4-BE49-F238E27FC236}">
                <a16:creationId xmlns:a16="http://schemas.microsoft.com/office/drawing/2014/main" id="{2104490A-9773-4A50-B47B-518BAAE3C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2168" y="128584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Русская изба. Чем крыли крыши. - Жизнь - театр - 4 марта - 43703484858 -  Медиаплатформа МирТесен">
            <a:extLst>
              <a:ext uri="{FF2B5EF4-FFF2-40B4-BE49-F238E27FC236}">
                <a16:creationId xmlns:a16="http://schemas.microsoft.com/office/drawing/2014/main" id="{9156E424-12F2-4BE8-80C9-695FDDB5E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048" y="4418528"/>
            <a:ext cx="3129424" cy="24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9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98DF2-F5F1-43B4-9797-EA9EABDFECB5}"/>
              </a:ext>
            </a:extLst>
          </p:cNvPr>
          <p:cNvSpPr>
            <a:spLocks noGrp="1"/>
          </p:cNvSpPr>
          <p:nvPr>
            <p:ph type="title"/>
          </p:nvPr>
        </p:nvSpPr>
        <p:spPr>
          <a:xfrm>
            <a:off x="267092" y="2497047"/>
            <a:ext cx="3301753" cy="607612"/>
          </a:xfrm>
        </p:spPr>
        <p:txBody>
          <a:bodyPr>
            <a:normAutofit/>
          </a:bodyPr>
          <a:lstStyle/>
          <a:p>
            <a:pPr algn="ctr"/>
            <a:r>
              <a:rPr lang="ru-RU" sz="1400" dirty="0">
                <a:solidFill>
                  <a:schemeClr val="tx1"/>
                </a:solidFill>
                <a:effectLst/>
              </a:rPr>
              <a:t>Памятная табличка на здании Московского университета</a:t>
            </a:r>
          </a:p>
        </p:txBody>
      </p:sp>
      <p:pic>
        <p:nvPicPr>
          <p:cNvPr id="13314" name="Picture 2">
            <a:extLst>
              <a:ext uri="{FF2B5EF4-FFF2-40B4-BE49-F238E27FC236}">
                <a16:creationId xmlns:a16="http://schemas.microsoft.com/office/drawing/2014/main" id="{1E4F457A-8B1E-4A83-8A36-39DCB55BA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589" y="330439"/>
            <a:ext cx="3930078" cy="596135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998E93A8-FD2D-40CD-9B9F-5926BD2FB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92" y="234556"/>
            <a:ext cx="3090333" cy="23177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DDF9C846-C74E-449D-BDBB-FE2344263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689" y="4018643"/>
            <a:ext cx="28575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C44AA5FF-57CE-49E7-AF58-E49B7401EA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7497" y="330439"/>
            <a:ext cx="2608078" cy="304819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0A42FCB9-6A4A-4A9C-AE7D-444276712C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831" y="3104659"/>
            <a:ext cx="1905000" cy="2124075"/>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id="{9B80ECBE-4405-41AD-9591-02DC803A8FEB}"/>
              </a:ext>
            </a:extLst>
          </p:cNvPr>
          <p:cNvSpPr txBox="1">
            <a:spLocks/>
          </p:cNvSpPr>
          <p:nvPr/>
        </p:nvSpPr>
        <p:spPr>
          <a:xfrm>
            <a:off x="-61266" y="5147890"/>
            <a:ext cx="3301753" cy="607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none" spc="0">
                <a:ln w="6600">
                  <a:solidFill>
                    <a:schemeClr val="accent2"/>
                  </a:solidFill>
                  <a:prstDash val="solid"/>
                </a:ln>
                <a:solidFill>
                  <a:schemeClr val="accent4">
                    <a:lumMod val="40000"/>
                    <a:lumOff val="60000"/>
                  </a:schemeClr>
                </a:solidFill>
                <a:effectLst>
                  <a:outerShdw dist="38100" dir="2700000" algn="tl" rotWithShape="0">
                    <a:schemeClr val="accent2"/>
                  </a:outerShdw>
                </a:effectLst>
                <a:latin typeface="+mj-lt"/>
                <a:ea typeface="+mj-ea"/>
                <a:cs typeface="+mj-cs"/>
              </a:defRPr>
            </a:lvl1pPr>
          </a:lstStyle>
          <a:p>
            <a:pPr algn="ctr"/>
            <a:r>
              <a:rPr lang="ru-RU" sz="1400" dirty="0">
                <a:solidFill>
                  <a:schemeClr val="tx1"/>
                </a:solidFill>
                <a:effectLst/>
              </a:rPr>
              <a:t>К.Д. Ушинский после окончания юридического факультета</a:t>
            </a:r>
          </a:p>
        </p:txBody>
      </p:sp>
      <p:sp>
        <p:nvSpPr>
          <p:cNvPr id="10" name="Заголовок 1">
            <a:extLst>
              <a:ext uri="{FF2B5EF4-FFF2-40B4-BE49-F238E27FC236}">
                <a16:creationId xmlns:a16="http://schemas.microsoft.com/office/drawing/2014/main" id="{61FA7F6C-9F8E-42D8-A0FC-21EDE6FBB0DF}"/>
              </a:ext>
            </a:extLst>
          </p:cNvPr>
          <p:cNvSpPr txBox="1">
            <a:spLocks/>
          </p:cNvSpPr>
          <p:nvPr/>
        </p:nvSpPr>
        <p:spPr>
          <a:xfrm>
            <a:off x="3990659" y="3411031"/>
            <a:ext cx="3301753" cy="607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none" spc="0">
                <a:ln w="6600">
                  <a:solidFill>
                    <a:schemeClr val="accent2"/>
                  </a:solidFill>
                  <a:prstDash val="solid"/>
                </a:ln>
                <a:solidFill>
                  <a:schemeClr val="accent4">
                    <a:lumMod val="40000"/>
                    <a:lumOff val="60000"/>
                  </a:schemeClr>
                </a:solidFill>
                <a:effectLst>
                  <a:outerShdw dist="38100" dir="2700000" algn="tl" rotWithShape="0">
                    <a:schemeClr val="accent2"/>
                  </a:outerShdw>
                </a:effectLst>
                <a:latin typeface="+mj-lt"/>
                <a:ea typeface="+mj-ea"/>
                <a:cs typeface="+mj-cs"/>
              </a:defRPr>
            </a:lvl1pPr>
          </a:lstStyle>
          <a:p>
            <a:pPr algn="ctr"/>
            <a:r>
              <a:rPr lang="ru-RU" sz="1400" dirty="0">
                <a:solidFill>
                  <a:schemeClr val="tx1"/>
                </a:solidFill>
                <a:effectLst/>
              </a:rPr>
              <a:t>Памятная табличка на здании Сиротского института</a:t>
            </a:r>
          </a:p>
        </p:txBody>
      </p:sp>
      <p:sp>
        <p:nvSpPr>
          <p:cNvPr id="11" name="Заголовок 1">
            <a:extLst>
              <a:ext uri="{FF2B5EF4-FFF2-40B4-BE49-F238E27FC236}">
                <a16:creationId xmlns:a16="http://schemas.microsoft.com/office/drawing/2014/main" id="{BBC90CD9-7A7D-40E2-BECA-BE784ED1AEA8}"/>
              </a:ext>
            </a:extLst>
          </p:cNvPr>
          <p:cNvSpPr txBox="1">
            <a:spLocks/>
          </p:cNvSpPr>
          <p:nvPr/>
        </p:nvSpPr>
        <p:spPr>
          <a:xfrm>
            <a:off x="5649762" y="5383212"/>
            <a:ext cx="3301753" cy="607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cap="none" spc="0">
                <a:ln w="6600">
                  <a:solidFill>
                    <a:schemeClr val="accent2"/>
                  </a:solidFill>
                  <a:prstDash val="solid"/>
                </a:ln>
                <a:solidFill>
                  <a:schemeClr val="accent4">
                    <a:lumMod val="40000"/>
                    <a:lumOff val="60000"/>
                  </a:schemeClr>
                </a:solidFill>
                <a:effectLst>
                  <a:outerShdw dist="38100" dir="2700000" algn="tl" rotWithShape="0">
                    <a:schemeClr val="accent2"/>
                  </a:outerShdw>
                </a:effectLst>
                <a:latin typeface="+mj-lt"/>
                <a:ea typeface="+mj-ea"/>
                <a:cs typeface="+mj-cs"/>
              </a:defRPr>
            </a:lvl1pPr>
          </a:lstStyle>
          <a:p>
            <a:pPr algn="ctr"/>
            <a:r>
              <a:rPr lang="ru-RU" sz="1400" dirty="0">
                <a:solidFill>
                  <a:schemeClr val="tx1"/>
                </a:solidFill>
                <a:effectLst/>
              </a:rPr>
              <a:t>Могила К.Д. Ушинского в Киеве</a:t>
            </a:r>
          </a:p>
        </p:txBody>
      </p:sp>
    </p:spTree>
    <p:extLst>
      <p:ext uri="{BB962C8B-B14F-4D97-AF65-F5344CB8AC3E}">
        <p14:creationId xmlns:p14="http://schemas.microsoft.com/office/powerpoint/2010/main" val="393205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A3F09A-7722-4615-81BF-C39FEAE5D498}"/>
              </a:ext>
            </a:extLst>
          </p:cNvPr>
          <p:cNvSpPr>
            <a:spLocks noGrp="1"/>
          </p:cNvSpPr>
          <p:nvPr>
            <p:ph type="title"/>
          </p:nvPr>
        </p:nvSpPr>
        <p:spPr>
          <a:xfrm>
            <a:off x="838200" y="365126"/>
            <a:ext cx="10515600" cy="895504"/>
          </a:xfrm>
        </p:spPr>
        <p:txBody>
          <a:bodyPr>
            <a:normAutofit/>
          </a:bodyPr>
          <a:lstStyle/>
          <a:p>
            <a:pPr algn="ctr"/>
            <a:r>
              <a:rPr lang="ru-RU" sz="4000" dirty="0"/>
              <a:t>Факты биографии </a:t>
            </a:r>
            <a:r>
              <a:rPr lang="ru-RU" sz="4000" dirty="0" err="1"/>
              <a:t>К.Д.Ушинского</a:t>
            </a:r>
            <a:endParaRPr lang="ru-RU" sz="4000" dirty="0"/>
          </a:p>
        </p:txBody>
      </p:sp>
      <p:sp>
        <p:nvSpPr>
          <p:cNvPr id="3" name="Объект 2">
            <a:extLst>
              <a:ext uri="{FF2B5EF4-FFF2-40B4-BE49-F238E27FC236}">
                <a16:creationId xmlns:a16="http://schemas.microsoft.com/office/drawing/2014/main" id="{007D22CD-E71F-43F2-9117-C9765D4F5402}"/>
              </a:ext>
            </a:extLst>
          </p:cNvPr>
          <p:cNvSpPr>
            <a:spLocks noGrp="1"/>
          </p:cNvSpPr>
          <p:nvPr>
            <p:ph idx="1"/>
          </p:nvPr>
        </p:nvSpPr>
        <p:spPr>
          <a:xfrm>
            <a:off x="838200" y="1349407"/>
            <a:ext cx="10515600" cy="3968318"/>
          </a:xfrm>
        </p:spPr>
        <p:txBody>
          <a:bodyPr>
            <a:normAutofit/>
          </a:bodyPr>
          <a:lstStyle/>
          <a:p>
            <a:r>
              <a:rPr lang="ru-RU" sz="2200" dirty="0"/>
              <a:t>По первому образованию К.Д. Ушинский – филолог.</a:t>
            </a:r>
          </a:p>
          <a:p>
            <a:r>
              <a:rPr lang="ru-RU" sz="2200" dirty="0"/>
              <a:t>Книга </a:t>
            </a:r>
            <a:r>
              <a:rPr lang="ru-RU" sz="2200" dirty="0" err="1"/>
              <a:t>К.Д.Ушинского</a:t>
            </a:r>
            <a:r>
              <a:rPr lang="ru-RU" sz="2200" dirty="0"/>
              <a:t> «О пользе педагогической литературы» произвела фурор.</a:t>
            </a:r>
          </a:p>
          <a:p>
            <a:r>
              <a:rPr lang="ru-RU" sz="2200" dirty="0"/>
              <a:t>Во время работы в Институте благородных девиц </a:t>
            </a:r>
            <a:r>
              <a:rPr lang="ru-RU" sz="2200" dirty="0" err="1"/>
              <a:t>К.Д.Ушинский</a:t>
            </a:r>
            <a:r>
              <a:rPr lang="ru-RU" sz="2200" dirty="0"/>
              <a:t> добился, чтобы главными предметами были русский язык и математика.</a:t>
            </a:r>
          </a:p>
          <a:p>
            <a:r>
              <a:rPr lang="ru-RU" sz="2200" dirty="0"/>
              <a:t>Свои первые произведения </a:t>
            </a:r>
            <a:r>
              <a:rPr lang="ru-RU" sz="2200" dirty="0" err="1"/>
              <a:t>К.Д.Ушинский</a:t>
            </a:r>
            <a:r>
              <a:rPr lang="ru-RU" sz="2200" dirty="0"/>
              <a:t> написал в 10 лет.</a:t>
            </a:r>
          </a:p>
          <a:p>
            <a:r>
              <a:rPr lang="ru-RU" sz="2200" dirty="0"/>
              <a:t>Цикл рассказов </a:t>
            </a:r>
            <a:r>
              <a:rPr lang="ru-RU" sz="2200" dirty="0" err="1"/>
              <a:t>К.Д.Ушинского</a:t>
            </a:r>
            <a:r>
              <a:rPr lang="ru-RU" sz="2200" dirty="0"/>
              <a:t> легли в основу сборника «Детский мир»</a:t>
            </a:r>
          </a:p>
          <a:p>
            <a:r>
              <a:rPr lang="ru-RU" sz="2200" dirty="0"/>
              <a:t>Медалью Ушинского сегодня награждают выпускников, закончивших школу на «отлично»</a:t>
            </a:r>
          </a:p>
          <a:p>
            <a:r>
              <a:rPr lang="ru-RU" sz="2200" dirty="0"/>
              <a:t>За границей </a:t>
            </a:r>
            <a:r>
              <a:rPr lang="ru-RU" sz="2200" dirty="0" err="1"/>
              <a:t>К.Д.Ушинский</a:t>
            </a:r>
            <a:r>
              <a:rPr lang="ru-RU" sz="2200" dirty="0"/>
              <a:t> издал «Родное слово» и «Детский мир», которые стали первыми общедоступными учебниками для начальной школы.</a:t>
            </a:r>
          </a:p>
          <a:p>
            <a:endParaRPr lang="ru-RU" dirty="0"/>
          </a:p>
          <a:p>
            <a:endParaRPr lang="ru-RU" dirty="0"/>
          </a:p>
        </p:txBody>
      </p:sp>
    </p:spTree>
    <p:extLst>
      <p:ext uri="{BB962C8B-B14F-4D97-AF65-F5344CB8AC3E}">
        <p14:creationId xmlns:p14="http://schemas.microsoft.com/office/powerpoint/2010/main" val="91434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sz="4400" dirty="0"/>
              <a:t>ВИКТОРИНА </a:t>
            </a:r>
            <a:br>
              <a:rPr lang="ru-RU" sz="4400" dirty="0"/>
            </a:br>
            <a:r>
              <a:rPr lang="ru-RU" sz="4400" dirty="0"/>
              <a:t>по произведению </a:t>
            </a:r>
            <a:br>
              <a:rPr lang="ru-RU" sz="4400" dirty="0"/>
            </a:br>
            <a:r>
              <a:rPr lang="ru-RU" sz="4400" dirty="0"/>
              <a:t>К.Д. Ушинского «Слепая лошадь»</a:t>
            </a:r>
            <a:endParaRPr lang="en-US" sz="4400" dirty="0"/>
          </a:p>
        </p:txBody>
      </p:sp>
      <p:sp>
        <p:nvSpPr>
          <p:cNvPr id="3" name="Subtitle 2"/>
          <p:cNvSpPr>
            <a:spLocks noGrp="1"/>
          </p:cNvSpPr>
          <p:nvPr>
            <p:ph type="subTitle" idx="1"/>
          </p:nvPr>
        </p:nvSpPr>
        <p:spPr>
          <a:xfrm>
            <a:off x="1524000" y="3602038"/>
            <a:ext cx="3926889" cy="1520378"/>
          </a:xfrm>
          <a:solidFill>
            <a:schemeClr val="accent2">
              <a:lumMod val="40000"/>
              <a:lumOff val="60000"/>
            </a:schemeClr>
          </a:solidFill>
          <a:scene3d>
            <a:camera prst="perspectiveAbove"/>
            <a:lightRig rig="threePt" dir="t"/>
          </a:scene3d>
        </p:spPr>
        <p:txBody>
          <a:bodyPr>
            <a:normAutofit/>
          </a:bodyPr>
          <a:lstStyle/>
          <a:p>
            <a:pPr algn="l">
              <a:spcBef>
                <a:spcPts val="0"/>
              </a:spcBef>
            </a:pPr>
            <a:r>
              <a:rPr lang="ru-RU" sz="2000" b="1" dirty="0"/>
              <a:t>Правила участия:</a:t>
            </a:r>
          </a:p>
          <a:p>
            <a:pPr algn="l">
              <a:spcBef>
                <a:spcPts val="0"/>
              </a:spcBef>
            </a:pPr>
            <a:r>
              <a:rPr lang="ru-RU" sz="2000" dirty="0"/>
              <a:t>- Знаешь ответ – подними руку</a:t>
            </a:r>
          </a:p>
          <a:p>
            <a:pPr algn="l">
              <a:spcBef>
                <a:spcPts val="0"/>
              </a:spcBef>
            </a:pPr>
            <a:r>
              <a:rPr lang="ru-RU" sz="2000" dirty="0"/>
              <a:t>- Правильный ответ = 1 балл</a:t>
            </a:r>
          </a:p>
          <a:p>
            <a:pPr algn="l">
              <a:spcBef>
                <a:spcPts val="0"/>
              </a:spcBef>
            </a:pPr>
            <a:r>
              <a:rPr lang="ru-RU" sz="2000" dirty="0"/>
              <a:t>- Не перебивай отвечающего</a:t>
            </a:r>
          </a:p>
          <a:p>
            <a:pPr algn="l">
              <a:spcBef>
                <a:spcPts val="0"/>
              </a:spcBef>
            </a:pPr>
            <a:r>
              <a:rPr lang="ru-RU" sz="2000" dirty="0"/>
              <a:t>- Уважай мнение другого</a:t>
            </a:r>
            <a:endParaRPr lang="en-US" sz="2000" dirty="0"/>
          </a:p>
          <a:p>
            <a:pPr algn="l"/>
            <a:endParaRPr lang="en-US" dirty="0"/>
          </a:p>
        </p:txBody>
      </p:sp>
      <p:pic>
        <p:nvPicPr>
          <p:cNvPr id="1026" name="Picture 2" descr="👍 Слепая лошадь. Ушинский Константин Дмитриевич 🐱 | Сказки для детей.  Рассказы и сказки с картинками">
            <a:extLst>
              <a:ext uri="{FF2B5EF4-FFF2-40B4-BE49-F238E27FC236}">
                <a16:creationId xmlns:a16="http://schemas.microsoft.com/office/drawing/2014/main" id="{7A459657-9312-43CA-B8FF-043A834C9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762" y="159705"/>
            <a:ext cx="2230237" cy="286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2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1</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6347534" y="987425"/>
            <a:ext cx="5007854" cy="2128637"/>
          </a:xfrm>
        </p:spPr>
        <p:txBody>
          <a:bodyPr/>
          <a:lstStyle/>
          <a:p>
            <a:endParaRPr lang="ru-RU" dirty="0"/>
          </a:p>
          <a:p>
            <a:r>
              <a:rPr lang="ru-RU" dirty="0"/>
              <a:t>Ответ: купцом.</a:t>
            </a:r>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Кем был главный герой рассказа </a:t>
            </a:r>
            <a:r>
              <a:rPr lang="ru-RU" sz="3200" dirty="0" err="1"/>
              <a:t>Уседом</a:t>
            </a:r>
            <a:r>
              <a:rPr lang="ru-RU" sz="3200" dirty="0"/>
              <a:t>?</a:t>
            </a:r>
          </a:p>
          <a:p>
            <a:pPr algn="ctr"/>
            <a:endParaRPr lang="ru-RU" dirty="0"/>
          </a:p>
        </p:txBody>
      </p:sp>
      <p:pic>
        <p:nvPicPr>
          <p:cNvPr id="1026" name="Picture 2" descr="Купец Уседом. Иллюстрация к сказке К. Ушинского «Слепая лошадь». Художник Н. Петров, 1954 г.">
            <a:extLst>
              <a:ext uri="{FF2B5EF4-FFF2-40B4-BE49-F238E27FC236}">
                <a16:creationId xmlns:a16="http://schemas.microsoft.com/office/drawing/2014/main" id="{CDC27363-4D46-402D-B6AF-6E69C41DB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2153444"/>
            <a:ext cx="5715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2</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6347534" y="987425"/>
            <a:ext cx="5007854" cy="2128637"/>
          </a:xfrm>
        </p:spPr>
        <p:txBody>
          <a:bodyPr>
            <a:normAutofit fontScale="85000" lnSpcReduction="20000"/>
          </a:bodyPr>
          <a:lstStyle/>
          <a:p>
            <a:endParaRPr lang="ru-RU" dirty="0"/>
          </a:p>
          <a:p>
            <a:r>
              <a:rPr lang="ru-RU" dirty="0"/>
              <a:t>Ответ: никто не смел садиться на коня, кроме самого хозяина, и хозяин никогда не ездил верхом на другой лошади.</a:t>
            </a:r>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В чем проявлялось особое отношение </a:t>
            </a:r>
            <a:r>
              <a:rPr lang="ru-RU" sz="3200" dirty="0" err="1"/>
              <a:t>Уседома</a:t>
            </a:r>
            <a:r>
              <a:rPr lang="ru-RU" sz="3200" dirty="0"/>
              <a:t> к любимому коню?</a:t>
            </a:r>
          </a:p>
          <a:p>
            <a:pPr algn="ctr"/>
            <a:endParaRPr lang="ru-RU" dirty="0"/>
          </a:p>
        </p:txBody>
      </p:sp>
      <p:pic>
        <p:nvPicPr>
          <p:cNvPr id="2050" name="Picture 2" descr="Не было коня быстрее и красивее Догони-Ветра. Иллюстрация к сказке К. Ушинского «Слепая лошадь». Художник Н. Петров, 1954 г.">
            <a:extLst>
              <a:ext uri="{FF2B5EF4-FFF2-40B4-BE49-F238E27FC236}">
                <a16:creationId xmlns:a16="http://schemas.microsoft.com/office/drawing/2014/main" id="{D69B9E2E-F3C8-49FB-8B82-8F9412408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71" y="3160051"/>
            <a:ext cx="4299900" cy="270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5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716C86-5AA2-4AA6-9B79-7671056B7240}"/>
              </a:ext>
            </a:extLst>
          </p:cNvPr>
          <p:cNvSpPr>
            <a:spLocks noGrp="1"/>
          </p:cNvSpPr>
          <p:nvPr>
            <p:ph type="title"/>
          </p:nvPr>
        </p:nvSpPr>
        <p:spPr/>
        <p:txBody>
          <a:bodyPr/>
          <a:lstStyle/>
          <a:p>
            <a:r>
              <a:rPr lang="ru-RU" dirty="0"/>
              <a:t>Вопрос 3</a:t>
            </a:r>
          </a:p>
        </p:txBody>
      </p:sp>
      <p:sp>
        <p:nvSpPr>
          <p:cNvPr id="3" name="Объект 2">
            <a:extLst>
              <a:ext uri="{FF2B5EF4-FFF2-40B4-BE49-F238E27FC236}">
                <a16:creationId xmlns:a16="http://schemas.microsoft.com/office/drawing/2014/main" id="{31B507D2-7FC6-4517-8576-F672AB2EC6C0}"/>
              </a:ext>
            </a:extLst>
          </p:cNvPr>
          <p:cNvSpPr>
            <a:spLocks noGrp="1"/>
          </p:cNvSpPr>
          <p:nvPr>
            <p:ph idx="1"/>
          </p:nvPr>
        </p:nvSpPr>
        <p:spPr>
          <a:xfrm>
            <a:off x="5652671" y="301841"/>
            <a:ext cx="5702717" cy="2814221"/>
          </a:xfrm>
        </p:spPr>
        <p:txBody>
          <a:bodyPr>
            <a:normAutofit/>
          </a:bodyPr>
          <a:lstStyle/>
          <a:p>
            <a:endParaRPr lang="ru-RU" dirty="0"/>
          </a:p>
          <a:p>
            <a:r>
              <a:rPr lang="ru-RU" sz="2000" dirty="0"/>
              <a:t>Ответ: «Почуяв на узде чужую руку, конь рванулся вперед, своею широкою, сильною грудью опрокинул на землю двух дерзких злодеев, державших его за узду, смял под ногами третьего, который, махая рогатиной, забегал вперед и хотел было преградить ему дорогу, и помчался как вихрь». </a:t>
            </a:r>
          </a:p>
        </p:txBody>
      </p:sp>
      <p:sp>
        <p:nvSpPr>
          <p:cNvPr id="4" name="Текст 3">
            <a:extLst>
              <a:ext uri="{FF2B5EF4-FFF2-40B4-BE49-F238E27FC236}">
                <a16:creationId xmlns:a16="http://schemas.microsoft.com/office/drawing/2014/main" id="{CF37A6E2-5A7E-4196-AA37-CBD54E3B0B82}"/>
              </a:ext>
            </a:extLst>
          </p:cNvPr>
          <p:cNvSpPr>
            <a:spLocks noGrp="1"/>
          </p:cNvSpPr>
          <p:nvPr>
            <p:ph type="body" sz="half" idx="2"/>
          </p:nvPr>
        </p:nvSpPr>
        <p:spPr/>
        <p:txBody>
          <a:bodyPr/>
          <a:lstStyle/>
          <a:p>
            <a:pPr algn="ctr"/>
            <a:r>
              <a:rPr lang="ru-RU" sz="3200" dirty="0"/>
              <a:t>Как Догони-Ветер спас </a:t>
            </a:r>
            <a:r>
              <a:rPr lang="ru-RU" sz="3200" dirty="0" err="1"/>
              <a:t>Уседома</a:t>
            </a:r>
            <a:r>
              <a:rPr lang="ru-RU" sz="3200" dirty="0"/>
              <a:t> от разбойников?</a:t>
            </a:r>
          </a:p>
          <a:p>
            <a:pPr algn="ctr"/>
            <a:endParaRPr lang="ru-RU" dirty="0"/>
          </a:p>
        </p:txBody>
      </p:sp>
      <p:pic>
        <p:nvPicPr>
          <p:cNvPr id="3074" name="Picture 2" descr="Почуяв на узде чужую руку, конь рванулся вперед, своею широкою, сильною грудью опрокинул на землю двух дерзких злодеев, державших его за узду, смял под ногами третьего, который, махая рогатиной, забегал вперед и хотел было преградить ему дорогу, и помчался как вихрь. Иллюстрация к сказке К. Ушинского «Слепая лошадь». Художник Н. Петров, 1954 г.">
            <a:extLst>
              <a:ext uri="{FF2B5EF4-FFF2-40B4-BE49-F238E27FC236}">
                <a16:creationId xmlns:a16="http://schemas.microsoft.com/office/drawing/2014/main" id="{AC8FD2D0-BAB6-4C31-B26E-EC9605D92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149" y="2944435"/>
            <a:ext cx="4914160" cy="308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2201</Words>
  <Application>Microsoft Office PowerPoint</Application>
  <PresentationFormat>Широкоэкранный</PresentationFormat>
  <Paragraphs>171</Paragraphs>
  <Slides>19</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arial</vt:lpstr>
      <vt:lpstr>Calibri</vt:lpstr>
      <vt:lpstr>Open Sans</vt:lpstr>
      <vt:lpstr>Times New Roman</vt:lpstr>
      <vt:lpstr>Office Theme</vt:lpstr>
      <vt:lpstr>Почему важно ценить добрые поступки и отвечать добром на добро</vt:lpstr>
      <vt:lpstr>Ключевая идея:</vt:lpstr>
      <vt:lpstr>Словарная работа</vt:lpstr>
      <vt:lpstr>Памятная табличка на здании Московского университета</vt:lpstr>
      <vt:lpstr>Факты биографии К.Д.Ушинского</vt:lpstr>
      <vt:lpstr>ВИКТОРИНА  по произведению  К.Д. Ушинского «Слепая лошадь»</vt:lpstr>
      <vt:lpstr>Вопрос 1</vt:lpstr>
      <vt:lpstr>Вопрос 2</vt:lpstr>
      <vt:lpstr>Вопрос 3</vt:lpstr>
      <vt:lpstr>Вопрос 4</vt:lpstr>
      <vt:lpstr>Вопрос 5</vt:lpstr>
      <vt:lpstr>Вопрос 6</vt:lpstr>
      <vt:lpstr>Вопрос 7</vt:lpstr>
      <vt:lpstr>Вопрос 8</vt:lpstr>
      <vt:lpstr>Вопрос 9</vt:lpstr>
      <vt:lpstr>Вопрос 10</vt:lpstr>
      <vt:lpstr>Пословицы и поговорки</vt:lpstr>
      <vt:lpstr>Презентация PowerPoint</vt:lpstr>
      <vt:lpstr>Материалы (ресурсное обеспечение):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Inna Manchak</dc:creator>
  <cp:lastModifiedBy>Наталья Юрьевна. Попова</cp:lastModifiedBy>
  <cp:revision>8</cp:revision>
  <dcterms:created xsi:type="dcterms:W3CDTF">2018-09-14T14:24:13Z</dcterms:created>
  <dcterms:modified xsi:type="dcterms:W3CDTF">2023-01-31T11:36:57Z</dcterms:modified>
</cp:coreProperties>
</file>