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sldIdLst>
    <p:sldId id="271" r:id="rId2"/>
    <p:sldId id="275" r:id="rId3"/>
    <p:sldId id="289" r:id="rId4"/>
    <p:sldId id="276" r:id="rId5"/>
    <p:sldId id="278" r:id="rId6"/>
    <p:sldId id="277" r:id="rId7"/>
    <p:sldId id="279" r:id="rId8"/>
    <p:sldId id="281" r:id="rId9"/>
    <p:sldId id="256" r:id="rId10"/>
    <p:sldId id="258" r:id="rId11"/>
    <p:sldId id="259" r:id="rId12"/>
    <p:sldId id="261" r:id="rId13"/>
    <p:sldId id="262" r:id="rId14"/>
    <p:sldId id="264" r:id="rId15"/>
    <p:sldId id="267" r:id="rId16"/>
    <p:sldId id="265" r:id="rId17"/>
    <p:sldId id="270" r:id="rId18"/>
    <p:sldId id="269" r:id="rId19"/>
    <p:sldId id="287" r:id="rId20"/>
    <p:sldId id="284" r:id="rId21"/>
    <p:sldId id="285" r:id="rId22"/>
    <p:sldId id="286" r:id="rId23"/>
    <p:sldId id="29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75A5F-4760-4EDA-BB78-1072D04E2664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41329-6532-40F4-8D46-51C2D6F1F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DFA73A-EAB0-4D0C-A42A-02F6FB58F055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7EB459-B4C9-4EA0-80D2-6A9BE378D633}" type="slidenum">
              <a:rPr lang="ru-RU" smtClean="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FE3C23C-A8C3-4673-8B53-C53680F5686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D9756B9-EA7F-42DF-9004-DE68AA6AE13F}" type="datetimeFigureOut">
              <a:rPr lang="ru-RU" smtClean="0"/>
              <a:pPr/>
              <a:t>21.03.2020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33D47E87-58D4-400B-A855-3DF8B7909D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2928934"/>
            <a:ext cx="2571768" cy="34092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1285860"/>
            <a:ext cx="88582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Презентация к уроку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по учебному предмету «История» для 1 курса СПО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 тему «Вторая мировая война.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Великая Отечественная война»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74107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Calibri" pitchFamily="34" charset="0"/>
                <a:cs typeface="Times New Roman" pitchFamily="18" charset="0"/>
              </a:rPr>
              <a:t>государственное бюджетное профессиональное образовательное учреждение                                              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Calibri" pitchFamily="34" charset="0"/>
                <a:cs typeface="Times New Roman" pitchFamily="18" charset="0"/>
              </a:rPr>
              <a:t>  Самарской области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Calibri" pitchFamily="34" charset="0"/>
                <a:cs typeface="Times New Roman" pitchFamily="18" charset="0"/>
              </a:rPr>
              <a:t>«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ea typeface="Calibri" pitchFamily="34" charset="0"/>
                <a:cs typeface="Times New Roman" pitchFamily="18" charset="0"/>
              </a:rPr>
              <a:t>Обшаровский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Calibri" pitchFamily="34" charset="0"/>
                <a:cs typeface="Times New Roman" pitchFamily="18" charset="0"/>
              </a:rPr>
              <a:t> государственный техникум им. В.И.Суркова»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910" y="6286520"/>
            <a:ext cx="814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Разработчик:   </a:t>
            </a:r>
            <a:r>
              <a:rPr lang="ru-RU" b="1" dirty="0" err="1" smtClean="0">
                <a:solidFill>
                  <a:srgbClr val="FFFF00"/>
                </a:solidFill>
              </a:rPr>
              <a:t>Меренкова</a:t>
            </a:r>
            <a:r>
              <a:rPr lang="ru-RU" b="1" dirty="0" smtClean="0">
                <a:solidFill>
                  <a:srgbClr val="FFFF00"/>
                </a:solidFill>
              </a:rPr>
              <a:t> Оксана Юрьевна , преподаватель истории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57686" y="500042"/>
            <a:ext cx="442915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FF00"/>
                </a:solidFill>
              </a:rPr>
              <a:t>Значение  победы: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B0F0"/>
                </a:solidFill>
              </a:rPr>
              <a:t>Срыв блицкрига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B0F0"/>
                </a:solidFill>
              </a:rPr>
              <a:t>Первое крупное поражение  Германии  во Второй мировой войне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rgbClr val="00B0F0"/>
                </a:solidFill>
              </a:rPr>
              <a:t>Первая победа, способствовавшая  укреплению морально-психологического настроя советских людей</a:t>
            </a:r>
            <a:endParaRPr lang="ru-RU" sz="2800" b="1" dirty="0">
              <a:solidFill>
                <a:srgbClr val="00B0F0"/>
              </a:solidFill>
            </a:endParaRPr>
          </a:p>
        </p:txBody>
      </p:sp>
      <p:pic>
        <p:nvPicPr>
          <p:cNvPr id="16386" name="Picture 2" descr="Картинки по запросу &quot;жуков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642918"/>
            <a:ext cx="4000528" cy="500066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5786454"/>
            <a:ext cx="4522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Маршал Георгий Константинович Жуков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61555"/>
            <a:ext cx="9572692" cy="682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2505" tIns="126960" rIns="182505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 .07.1942 - 02 .02 1943 гг.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 descr="http://videozal.net/uploads/posts/2012-12/1355436824_1355423551_stalingradskaya-bit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8001056" cy="5643602"/>
          </a:xfrm>
          <a:prstGeom prst="rect">
            <a:avLst/>
          </a:prstGeom>
          <a:noFill/>
        </p:spPr>
      </p:pic>
      <p:pic>
        <p:nvPicPr>
          <p:cNvPr id="4" name="Picture 8" descr="http://alfor.ru/uploads/posts/2011-05/1304838776_zhukov-n.n.-bej-nasmer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929066"/>
            <a:ext cx="1857388" cy="2601125"/>
          </a:xfrm>
          <a:prstGeom prst="rect">
            <a:avLst/>
          </a:prstGeom>
          <a:noFill/>
        </p:spPr>
      </p:pic>
      <p:pic>
        <p:nvPicPr>
          <p:cNvPr id="5" name="Picture 6" descr="Картинки по запросу картинки на тему сталинградская битв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3929066"/>
            <a:ext cx="1766808" cy="26169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14546" y="1071546"/>
            <a:ext cx="42338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о</a:t>
            </a:r>
            <a:r>
              <a:rPr lang="vi-VN" sz="3600" b="1" dirty="0" smtClean="0">
                <a:solidFill>
                  <a:srgbClr val="FFFF00"/>
                </a:solidFill>
              </a:rPr>
              <a:t>перация «Ура́н»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 descr="Картинки по запросу генерал В.И. Чуй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4" name="Picture 4" descr="https://encrypted-tbn2.gstatic.com/images?q=tbn:ANd9GcQ5VF7LIy6qjxu52FSG4Z3-MYh6iC2WL8ON92hKZF8InNaB2UA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00174"/>
            <a:ext cx="3643338" cy="473449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6286520"/>
            <a:ext cx="3976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FFFF00"/>
                </a:solidFill>
              </a:rPr>
              <a:t>Г</a:t>
            </a:r>
            <a:r>
              <a:rPr lang="ru-RU" dirty="0" smtClean="0">
                <a:solidFill>
                  <a:srgbClr val="FFFF00"/>
                </a:solidFill>
              </a:rPr>
              <a:t>енерал Василий Иванович </a:t>
            </a:r>
            <a:r>
              <a:rPr lang="ru-RU" dirty="0">
                <a:solidFill>
                  <a:srgbClr val="FFFF00"/>
                </a:solidFill>
              </a:rPr>
              <a:t>Чуйков</a:t>
            </a:r>
          </a:p>
        </p:txBody>
      </p:sp>
      <p:pic>
        <p:nvPicPr>
          <p:cNvPr id="30726" name="Picture 6" descr="https://upload.wikimedia.org/wikipedia/ru/a/aa/%D0%9C%D0%B8%D1%85%D0%B0%D0%B8%D0%BB_%D0%A1%D1%82%D0%B5%D0%BF%D0%B0%D0%BD%D0%BE%D0%B2%D0%B8%D1%87_%D0%A8%D1%83%D0%BC%D0%B8%D0%BB%D0%BE%D0%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476361"/>
            <a:ext cx="3554039" cy="473872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678290" y="6286520"/>
            <a:ext cx="4465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Генерал Михаил Степанович </a:t>
            </a:r>
            <a:r>
              <a:rPr lang="ru-RU" dirty="0">
                <a:solidFill>
                  <a:srgbClr val="FFFF00"/>
                </a:solidFill>
              </a:rPr>
              <a:t>Шумилов</a:t>
            </a:r>
            <a:r>
              <a:rPr lang="ru-RU" dirty="0"/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357166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912" indent="-320040" algn="ctr">
              <a:defRPr/>
            </a:pPr>
            <a:r>
              <a:rPr lang="ru-RU" b="1" dirty="0" smtClean="0">
                <a:solidFill>
                  <a:srgbClr val="FFFF00"/>
                </a:solidFill>
              </a:rPr>
              <a:t>Значение Сталинградской битвы</a:t>
            </a:r>
          </a:p>
          <a:p>
            <a:pPr marL="438912" indent="-320040">
              <a:buFontTx/>
              <a:buChar char="-"/>
              <a:defRPr/>
            </a:pPr>
            <a:r>
              <a:rPr lang="ru-RU" b="1" dirty="0" smtClean="0">
                <a:solidFill>
                  <a:srgbClr val="00B0F0"/>
                </a:solidFill>
              </a:rPr>
              <a:t>Окружены 22 немецких дивизии (330 тыс. чел.) в районе г. Калач</a:t>
            </a:r>
          </a:p>
          <a:p>
            <a:pPr marL="438912" indent="-320040">
              <a:buFontTx/>
              <a:buChar char="-"/>
              <a:defRPr/>
            </a:pPr>
            <a:r>
              <a:rPr lang="ru-RU" b="1" dirty="0" smtClean="0">
                <a:solidFill>
                  <a:srgbClr val="00B0F0"/>
                </a:solidFill>
              </a:rPr>
              <a:t> Ликвидация окруженной группировки под  Сталинградом</a:t>
            </a:r>
            <a:endParaRPr lang="ru-RU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8" name="Picture 6" descr="Картинки по запросу Курская битва 1943 г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142984"/>
            <a:ext cx="8072495" cy="53578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00298" y="214290"/>
            <a:ext cx="46909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sz="3600" b="1" dirty="0" smtClean="0">
                <a:solidFill>
                  <a:srgbClr val="FFFF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5 .07. – 23 .08.1943 г.</a:t>
            </a:r>
            <a:endParaRPr lang="ru-RU" sz="36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5" name="Picture 4" descr="http://library.vladimir.ru/wp-content/uploads/2012/07/%D0%A4%D0%BE%D1%82%D0%BE-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42984"/>
            <a:ext cx="1533303" cy="2131032"/>
          </a:xfrm>
          <a:prstGeom prst="rect">
            <a:avLst/>
          </a:prstGeom>
          <a:noFill/>
        </p:spPr>
      </p:pic>
      <p:pic>
        <p:nvPicPr>
          <p:cNvPr id="6" name="Picture 2" descr="http://www.nhat-nam.ru/test2/photo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643314"/>
            <a:ext cx="1931850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www.nivasposad.ru/school/homepages/all_kurs/konkurs2010/web-pages/belousova/stolyarova_yuliya/big_photo/vasilevsk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3357562"/>
            <a:ext cx="2571768" cy="32085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57554" y="6215082"/>
            <a:ext cx="250033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 А.М. </a:t>
            </a:r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Василевский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1748" name="Picture 4" descr="http://megabook.ru/stream/mediapreview?Key=%D0%92%D0%90%D0%A2%D0%A3%D0%A2%D0%98%D0%9D%20%D0%9D%D0%B8%D0%BA%D0%BE%D0%BB%D0%B0%D0%B9%20%D0%A4%D0%B5%D0%B4%D0%BE%D1%80%D0%BE%D0%B2%D0%B8%D1%87%20(%D0%B0%D0%BF%D1%80%D0%B5%D0%BB%D1%8C%201943%20%D0%B3%D0%BE%D0%B4%D0%B0)&amp;Width=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214290"/>
            <a:ext cx="2000264" cy="29039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929454" y="2714620"/>
            <a:ext cx="200026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Н.Ф.Ватутин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1750" name="Picture 6" descr="https://encrypted-tbn3.gstatic.com/images?q=tbn:ANd9GcTC-35HWXX3HJRbfle0KZvxaf0Qav5SGZaWZ8S_tPzB63808W2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14290"/>
            <a:ext cx="2286016" cy="287348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14282" y="2714620"/>
            <a:ext cx="228601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К. К.Рокоссовский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1752" name="AutoShape 8" descr="data:image/jpeg;base64,/9j/4AAQSkZJRgABAQAAAQABAAD/2wCEAAkGBxQTEhUUExQWFRUXGBoYFxgXGR0fHBgYGBcYHBweGBgYHCggHB0lHxcXITEhJSkrLi4uGB8zODMsNygtLisBCgoKDg0OGhAQGiwkHCQsLCwsLCwsLCwsLCwsLCwsLCwsLCwsLCwsLCwsLCwsLCwsLCwsLCwsLCwsLCwsLCwsLP/AABEIARsAsgMBIgACEQEDEQH/xAAcAAAABwEBAAAAAAAAAAAAAAAAAQIDBAUGBwj/xABEEAACAQIEAwQGBggFBAMBAAABAgMAEQQSITEFBkETIlFhBzJxgZHwFCNCVKGxF1KSwdHS4fFicpOi0xVEgqMkM0MW/8QAGAEBAQEBAQAAAAAAAAAAAAAAAAECAwT/xAAfEQEBAQADAAIDAQAAAAAAAAAAARECITESUUFhgQP/2gAMAwEAAhEDEQA/AI+IsSdtPnWoU8l79df6VKny38/HTp4/l8KhyDTTWvFHspCSkdDSWk8fn5tSXl31qP2ltBretYyU8nl8+VN5tdPdSZpPdSBIPhVxDjOfHT5/rSdLfO3z++gWHz8/N6SZABa3lVBkD7I0+etNMfj5UvCxs5AUX1tfW23l+6tBg+TMTJqFW1tCbj92tBntL6/H8tqbcA7H4VuT6N5Mv/2C+nTTzqp4lybPFe3eHl1G+wN/dVRme1A0sKWz+y1Knw7Lo4I91vz1B9tNE+FAtTfb3/0ogx+fn5F6bN/n2UbqQNyKGl2pYa3gaaS+ux8KXa/lQOiS5pEx62/pSo131pMgG99b61FN9oNdPn+lKjW/z400BTsB/Daqh4Kv6x/ChQ7QeVCoq+xLgfmfd82qNM4sfPT4/Nqk4pRqTe58/wAagyDTz/L+tc41TB2+delR21Hz+P409ceJ+fPp0pqVNvm9/ZW4zTTsba/OlBX0onNqYZ7mtIdAJIUXJPQfuq24LwN8RL2aLmOhY7Iv+Y7k+QrTcgcv9pC07f4gtxewB6X8Tc/x0rovAMAscem51J8TSS1LcQeXeUIcMot3n6sRt5KOgq/OHqQoozXacZHO3UPs6iYrA3vY1Yu1MzVLCMxxXgaSCzKDfxA/P53rmnMvLpga4HcNyLA+qLbn9359O04iUD8Kz3GAJFZWGnTyNcuUx0l1xiQX29vxpoKetaPmXhojYMg7raN5SLa4sBsRZh7fKqN7UlXCQBf20simwxvTlqKfjPz5U1KL/wBvfrRx6UTP8agbC+yiK06h93hSHTaxqgBPb8KFOBvbQoNNj9SbfPl7qqTf56+FXON31qom9l7H2fP9q5RuojG1r60xLfxqSR8f46VHkvt8610jCOx8b/P50xen5AP4U061pmvQnBsMn0KFF1Xs0c9L3AOo/G1WuGWwrPcj4/tuGwkG5VMjW3BQ5db+QBq7wsumtbjFTgaMmmyfCm3ktvWtZN4mWo8U+bTrUbH49bHUGqlON5dQtxe1/PwrF5SNzit8YbaWqnxqgg3vUHiXM0EL/WyjN+qpufeKgzc3xSDMqOV6sBt52JFY5VqRS8fU9nItiSAHHllbKdPGzdKxt7m9a7iPEVkYMo3DDUdCpHxvY+6smDp+OtZ4t0Cw6USmmr7+VKjPz8a0zp+Lzo9/6/PtplJPHba9qWX1ooFqUyi9HGtzv8f3Ubb+dAdqFJ7Q0dBrccgv+fz86VS4g308Pn59tWOMuCT86VAkbW3lXKN1ANxemZHuf41Jlex8/dUGVtdq6Rig7Dpf+9MzP128ulJY0vhuHE08MWwkkRD5BmANvjWmbXSPQxjLpior6Aq1v8wYe71RXRcJJcbW6fCsnyXipWWXOidksrpEiIFMSIxVRcC7eqDc3Nyav8POMxA6HarKzYk8S4kIY2kawVQSWOwt1rkXH+NY3GIz4WGTsr2EhDXe/wCoOi6b+Y0rqnFOGdrYsA4BBCtqNDfUbH30yVNstigO9tKUjlHJ3DcS+KWOWV3iFmYDQXIuBrrcG1129vXr3EMCq4chBbIDYD8T5mhwnCQxXKLr1Y/jVjfNe2t9PjSQt7ee8Hy52uInM4spDZTcaSdCw/V3vbXwIp5OU5obfRsQHY+suuVgPdb41qOKWw2LZZTlVjcHoL+J6VrMLYa62rnt8dMnrn54W6QF3Vsw1IIA9wKk6dL+dZV5SQrZQM6K9hsLqCQAelydK7Lx1w8bKRob1xvEGwQfqgp7lkcC3uA+FWepTec/CnFt0Pz1pjNtQWQ2tWkSfyo0Pv8AnamAb/Pz4UoMTa1Q08r+VKkkFzbUeNMA+NKzeVqGnA9Ck9selCi61GLIv8/I/vVdK1tj8D8/JqdiRckfP9t6rpnGornG6iSHU7+H96jYgb0+X1qNiAb9K6Riorvpa9JwuLMUiSLbMjI48ypBF/eBRuBUdhWozXZsNPnwsnYqzJLNHIMpILRzHORcbah1t5Vd9rllbp3ifxrEeh3i5LthWvcBpIiDaw0zoR1GoYeHerW40kStcgnNr++s2Ys7aqDEd3emZ1W1yai4JtBUDis7MMqC961b0zJ2r8dxJjIAgLxoQ0gXewvaw666230pn/8AvWAdkwc8aLf6x7AG3XKTe1WXCY1iUgnMx1NvnyFVfNPMeEEbRtNCrHQqzAka690X+BrM3G7muX8f5rnnxBbs2vtlIN7EdR51tuTcfKkKpN0HdPl0B9lV/F+Y8EpBSTtCVFyiMRcDxAt/aonDuZklbIFbX1Wym3vv4Vm79LM+2i5h4rZTbw/KufcTcEqdPV1sQdcxJ/OrzjIYCx6+P8azGlhTj9nL6Fa+/wAaPILUXt1pVhsT7K6MAnWlhiPnxpsNUiN/7VFNrenEXxoZutrbUdr1Fwqw+b0dJ7OhQaOV83z7agSvqNOnz++rHEgdPhVfKw328q5xuozEX2v8+NQJ2sbWt7Tt+FTJWvtfSoLm/XX+v4V0jFRyhNz4b++oxNPyg9aj7edbjFOYfFPE4eN2R11DKbEHyNbb0e8eMjSpMxaQntAzHU3ADfkPjWAal4DGtDIsqbr+I6j4U5TYS5XoLCYsWtrT8jjJ3dGOg8qzHDcYSqsdAwBHsIBBvVvFjFWxJBNcpydLD2D5Ow3eaQySs/rZpHt7MikLbytTXEuBQxqVggiTzCD8POrvA8QRxuKc4nxREja1tB1/jW8mMbdcz4hhGJKkAC5sMgGmltLVHwEZjfXTqfn52rTPxFDCHLDXU1guYuPKL5WufLrXLN8ddwXN3FgzWFvdWefz8KjjFdq1+gHxpxGvXWTI527Tlr7fOlGqj30lG91LFVClXXS1P02pp9F+f41KsIF/n59tOInn/SiN+nwparrra/8ACopOnyKFP5BR0Va4hwTe9RJnBGnhUnEp061BZh7daxFqNIbVFltte9PTuOp1qGW/OukZpEoF/CmGsadk99MsoIuPZfzqximyBTLLVseESj107MaG8hC6HbQ66+QpHFOAyxYdZzqjydkpVTZnyk6E2J28NT7Kuwx17lHhpPDsMzjUxA+N01yH9m1ROMcPGwLL7D/GtPyJCW4Xg33Iw6qR/luAR5+NPY3hQYXHXwrHLg1x5ueYrESQjuObjx1+f7VnOLcaxbAqzgg+VdPPAwoLOLmqGHgYkktlvc2NYnXrd7czMc5XWQ2HSouB4Y80ixpqzeOygbsx6Abk13CTkB5gFBWBD6zEXYjTRV226sfcayvpEw2H4VhzhsMpE2IFnkY3cxj1izdAb2AFhqbDSus36c7jlKzBZCQbqCQDtdb6G341cToFYre+2o8xcEe4iqKtxg+E9o0QOzYSCTXxOYH91Xl0nHtSonW96cA6VpMXykQO61rX3Ht86qZuDyrrlzDrkObz2309lYnKN/GogB+fZTqg7eXwpK22Ohpfu+fm1EBgRqPLWgSdvk0THSkKdaAyh8/woUfajwFCgvMTKTqfCqyV/H5NTsYxF6p8RISyRqMzuwVR5sbXv4a1OMaoZC7BVBZmNgqgkknYADUk6VrOFeizGzI7yBYLA5Fe2ZzbS4U2QeZ18qv+SOWo8PIs7RSTzL6tvVDfreQttvV9zfzTEsISfEQ4ZibuubO7KNgI4wWsdCbgbWrcsxisJhOWFiZopOxWRQCzm0g6ZrfZBAudgbDxq17DCCZIIpEle10llkUx7d49mGCx2v3QFJ0vra1Z2bm/h0R+rXEYgjawESey7XYj/wAap+J+kOZwywwQYdTpcL2j+95NP9orM438reUbHmIT4psPhu2+lFSQ0+RUDf4VtYMQAR7SNt60cuKmiwq4cdnDJHEDdspjhkOt72OYxqxNxuVBJAN6yPo14VipDFjpc8il2Jd2vlhhFwsa+Ly5dALWiPiL13pPxpZBeYBpCc0Ki+YK17u+wVSB3RcFr6m3dudpvTqXobxRfhcVzmCPKgaxGZVlaxsddj18K1WNwGa5Q5X8/VPtH7x+NZ/0VYcR8KwgH2o859rsWP51nfTfxXELhcmHJWIMBiWU2Nm0Vb9ASRe29wNr363xznrRYA/SmkjR0+qOWQghspI0Asfn27aDhnCY4B3Rc9WOpP8AD3V5c5L5jfh+KjnS+Ud2VB9uM+sLePUeBA869VYPFpLGksbBkdQysNirC4PwNTjxi8rR4vELGjO5sqgsx8ABc1xR+X24pPjMRjlmgct2WERgVyBEZ1JB9a4HsuW92p9MnHnWBcFhlaTEz97Iil2EKG7EqoJsxGX2ZvCrqDGtiVw8rRvHmAcqwysrah0cE6EGxUnofOnKnGOac4cvcO4Xg7CNp8XOpEZmN2W4ALhFsqAHbQm53qHh+KYfDY94ZXKiOKGBW+zeO98x6Ahhrtob1p/SDjcDLjIMKsEcuLeWIPIo1hQOGa7/AG2yqwynQXv7eP8AMs/aYvEP4yv/ALWKj8AKzZrUudu0YqIMgKFWvqDe6/Ha2u9R0xj4adopMXGU/wDzSNkUFcrXEhNgHvYanre5tauPcK4ziMN/9MrIDuu6n2o11/C9aTBc8IbDFYSOQWszR90nX9U6X87isfCzxr5762EnA8P2KNBNDJJms8RdHW3ebQ+quim50GhIvapuK5KjlCtFG6Hc9ndhqDcWa40PhaqzgnHOGtYRSLE3RZQUNyNs5uh8N633AMS8bZu80OUkBLsC19818oFqSdrb05nxjkHFw2YLnX7JFg3vUnQ+Vyay0qMrFGurDQgixB8wdq9E4njdopPsSZSVv3gTsPx6VjeM8LWcHtgJWP2ioBHiVKKLe0VbkSbXKvh8P60KuJ14erMpxLggkEXvax8QmtCs61hWJI18OtZbAcXEGMTEGMTBCSI2awJylVuQDte/urScW7sbt5fn/esJPvWv84zzrTcwekHHYq6tL2MR0EUHcW3gSDmb3m3lWUsKUworV1cx2qZwbh5xE8cKmxdrFv1VGrMfJVDMfZUIVvuWuXsQvDXxODXtsTM3ZkRlC8ECm7dwm5aQqotY932moOj8Aw0qYRiR2cc0qmFCTmiwkcSomYdGZVDFbi2ck21rinN2NhlxUjwZzH6oZzcvl0zKAAFTbKtth52rovMfOLHhUkLSu+IzJBI8idmxaRS0qrEApVVUZcxUXzDeuRMtSTvVt6epOQpMnCcGRv8AR47eZKiqH0l4mGDhs0UrXnxQPZqBd3dSrXsNlWwuf3kVbejBs/C8GSQcsWUeWUlfjpasrwDjMfEeKTTpEQ+G+qimE4BMTl07sLgqxPfa48R1te1I49NwWZFjkkRlikCt2gBKhGtqSBoRcaHyr1Ck8GBwha4XDQxZlt0RV2Hjfp4lqznNQXFYWSPDSYfslJjmZ5gIowl9ZFQEsbgCxKj2iuP8xc7TT4GDBk3CEmVhaz5WIiC2AGRVAO2pt4apTD3BuL47GcX+mYeMyThu17IMFtAtkKXZgLZWC76k3rv0sueZVCmzC7eeW2jeDC/vFea+QMa8XEsGyGxMyIet1kORhb/Kx9+teiOKYuPDq8+IJWNSCTlLBcxCgsqa2F7Xtbr4WUjB8bxPDTxAjCxR9vAmIknkjuqhshTKfsyNmlvm6ZbddOKSPckncm/vNdS4tJgZJsbPgGW30OUShEdVzmVCGXOB6wU+rpp51yupPT8F0FolalL7a0gzrUrhvFJ8O2aCaSI79xiAfaoNj7wajAUkioroHBPStOhti41nXS7pZJB8O63ssPbWg5p59wrYFmwkt5pDkyFSskYNyzEbaC4BBIuRqa46TRgWqZDacAFCk/ChVG15tltGB4t+AF/4ViZTqK1HOE92RfAFvjp+6srKNax/nOm+fpeXU+Xz8+yr6Tk/FJhXxckRSNGVbOCGOa3eCkeqCVBv+t7a2OH4xh4+FYWKCKP6S/eMhjuIzFrJMb3zMvTTQgm1lrsmPwCS4Z4ZrGJoirHW9sup12I3vWt1mzHk4xjwpzBYmSFw8UjI42ZSQf2lsaVJbWzZhc2axFx42O197edNXoL3jvN+IxkKR4ns5GRriYooltY93MtgV1vt0FZxqcJpLVUdg5J5jMPLmKYGzwGSJD4NKVy/Ayj4VybhePaBmZPXMbRq3VM9lZl/xZMy36Zr1Jw/GXTBz4UepNJFJ7DGTf49z9mqq9Beyc1Yh40huqxrB9Hsi5c8evr2OranX371TA0QoUFtyrCfpCS54U7CSOW0zlQ+VwcoIB/V18L1s8VxyMCeKTikhhmL3hSHMEWQ3KpNKCbAaDQeNhXNacEzZcuZsupy3Ntettr0sJW1d8NhIMR2MGPJxEfZCSeMLGAdQQVUXP7qyBw5iksWibT1lKyKQQbEEXAPkQCD0FRW3vT2Cwjyv2cSl3IJCqLs2UXOVRqdLmw8D4Uw1YQzJ1jRzYkKFALEKSB3ADYka+V/bWkhjZJHjSMBlPqpBHmF9gSsWbS431qDjOXMdBh8O1pfrO0UohOZBcABwNgRfyGxq7wHKvFRhMX2jTx91MsTyktL3rnLYn7Om4ve1ZsalYrjELpNIJEyOWzFCMtg4zC6j1dGGm461BapGIwjxNlkR0bcq6lT7bML1HY1qM021KXakmlWqoO3toUPdQoLrmOS8zeAsPw/rVFMNasOIyZnc+LH86hE94E3Govbe3W3nWePjXL1reL8nYkYUY3Qhfq5kTRsPlAVQVH2QhTMRsWN+prc8icFxnE4YpcbiplgjL9iEYq8wa4ZndTfKD3VPgCNtTlOX3jiwfGJGaWQsmSGVr/WRzSmPPr9okIWN9q63wbiaYbhuHlzERrhA0cZyqWWKMMe8bkkgaD/ABH3ErgnNvD0w+LkjjAWI5XiUPnIRlBAc7hupU7X8LVTipPMHEvpGIlxGQR9q5fIDcKTvr18aiBr2qgMaSxpRpBNVBNSIx1pd6MCgFA0Yor0AtRAUdKjiLGy72J1IGigk3LEDYH20BLGSQALk2HsuQBcnQC5AudNaseEPJDIrWZDFNHI+UESqEvopNsujNppe4vtpbcJ5fMYWTF51hkKNsypIisrkXIubgHQgWNj0roSYzC8QWRUwqyBY4oY2uFeO5KlyC2sYOViQ17Kbjc1n5fTXxVHNHpN+kQYiIB4ZSR2MsTXBjJXMjMACptm1F9b7U3yv6Ulw0OHwzwyNFHHkd+0GcNe+ZFOmVdgtxp8KgcX5LjkJ+hMzZQS2YgqWXKG7MjXLmJHX1Ta9YjE4Z42KOpVhuD82I8xUllLLDvEsa8srySO0jMxJdjqddL320tpsNqiOfGjvSGNaQa0LUlTRg1ULy0KLShUDkjXqy5S4EcdjIsOGKhrlmAvlVVJJt7gvtbrVVJXTfQXw52lnmTKMuSNib3yNcssZBFmvlJP+EDroVc888lrhcHLLBIL5EiPa3YrGsaxrHAgBHaSMFGY7X0tWB5U4c+IxCRYszGDCs147FsjlhmQKdtRcj/Da2tdd9JHEZMPw+WSMdo6kKHsCIzcr2vky66jYmqn0QR5sH2hBOYMo/WZ+1ObU73yi7Hz1Fqzf0s/bBc++j6Th4MplhaF5CsYDESWNyBlK2NlGpBrErW/9M/FHl4i0THuwKqIvQZ0V2PmSSBfwUVgGrSDNINLvRLVQVqFqOgBQGKS1KFETQBEJIABLEgADW5JsLAak3q/wHKmKKJKcO7pKGyAKSSF0Jyjb37aHwrUciclRzxhZEczylyGzZfoywSAZlsDmdmI8rD31ecLweKwU0yR4pliiSa5NmCOiswVIm0OaxbuBT3WHS9YvJucRcscy4jFSOJYoe7hzGiyqUiYFxYA2sGsba32sLa3lcYkwvD3wqQJCZg+UPKMqtdHDO6qACgJQAi1z1qPz1zMuESBMOh7RJBKva3kZFGpZsxJS5KgLcDfpVJw3GLiZJp8QoxKO0QkayrIjvdRksBYAhdNB3yb6tfKrTAq0eIkE57KcnMrKbxsrsxVUbovrABrHTUN1xvpB4v2+KIyqOyBQlftPfvMfgB/41d8oYXFYqScQSAYRZLF5VVyQlygUMCNFAboBcdTVPzjyTNgiXJDxE3DKb2BOmbz6X8aSZS3Yyppt6cNIaujBINCjoCqhYoUYPtoUBSV030LCRhPkbupJGcgPeJIJOlvVPZKt76b9K5g16u+SePtgsWkw1X1XF9ClwT7wAbf1rNnSz12Xm6Y4ThrsJIu16iQDLMSxaZMjetmu1tjtrXN+F814+SOLDcOT6OsTu5EJuCZJHYBjJfuKGsFJN7X8ALvhebi+Nkw7xrJhETtkZ8yvHnjAXK6MCSWOqm47p8BVD6JyycUEYsw+sDHYHs7lW9mYD9qpPGr66HJ6P5psLiZcSyy46eEhu6g+sTI0QRwBlA7NQbWzX12FcR4nw+WBzHNG0bjdXWx/qPMaV6zxMtgt9yLWHuJb2AA+8gda83ekLnNuIzBgMsEdxCp3IO7N5nw6D31plkaO3SjtRE1UA3pIpd6CKSbAEkkAAakk7ADqTQOxQlvdWy5I5ajxEgw7qjSzqxzsbiCJAjXRVIzSsWA3AAB31pfo/hhhYy4hAZGaJIc2yiQyB2CEWYqF89xpWz564JHgY1xOHLL2ZQpYixlz2AAAyjc3Nr2zDqRWLW5EPleJOH46XNKMsXbK7MCMwjTtDlHXQ3ubgFGF9VpXpT5jw8rwxRWeSxZ54n70cd7GO8d2BYqNwSANm2qu585mjxQwyFD31ZnnhILhBfOkYHrAZVZwdgLW3tm8Jw/F4nEO+GgGKVMqtNEnZpLl1zEmwDkGzAa6Uhf2awHEIoMRIGdpr5dTdic2rljmILZcouDY2HsHRPR56OIJI0xuJBdpvrYogcqJG4OTNbdsrA7gC/letFyjy3hsGgvGhxLazSOMzFm1YLe5VPAA7b3NzVzxfjWFwSxdtKsEbdyPQhRlA7oyiwAFvDwqyRLUbCcsw4OEph7orOx7zXsZAAbHQ9NBe9UPP3EI4OHyrK4aSSJoY1O5ZwO8Bv3bZr9KynpT9IUGKg+iYUmRSytJJYhbIbhVzWJN7HNtp1vpy2RyTckk+JNz8TTOzRsabJoyaQTVQdC9JvRg1ULtQoChQFJvTTCnXpmQ0HavR1JlzSRRlm7CLOZbpkiREjCqTmzKWjlYEWFwwrmPL/MTYKeSfDqrFldE7UE2RnBBIB9ayjr1610fl3E4nD9qmHiMwlwoAQWBE6yMLNrpmSUtm00A00rJ+kTkc8OOGCEuJIRnIufrkKhz5KTJGF+b4mNVZ8v+lrERxyxYpe3V1bK6hVdCwI2FlZdfI+Zrm6XsBSjRrW2Rk02acolUkgKLk7CgKNCSAoJY6AAEk+QA3ro3o84cMHPI+KjVZkUiPtAT2UuaPLfQoG71xqDuLm9hpvRXyi2Gh+mNlOIeKRkQrd1SwCFO9pc5idDcMo0sb6nnLhMKYRsS4PaRxl2ktdywXS4PidCLWsbEW2zd/DUz8qjnvgcWFw74mImMqrSNImUZpCykd0CxLsTrbukhhtrCHMzYyKZFLI1gDIMrqI2kEbOEuC1mzgaHa9Rl5ylbCSMScwijCOWjN2yIZQqkguVu3Q3KkG9K4H6M48QvbYiSeNJECxwRmxWG3d7ViDdm9ci1gWOprPrW4pOF+j/ABOKczKcPhIEdRE4U/WGG6CREI9VjdrtYHexGtdj4bgxBHHBGAEQAe3xY+JJuSfE0ekeSFRYKoybAZVGXbxGmnmK536Vuf2ws8MWEMbTIHMpZQ3Z58uVfJjYkjoAvjWmF96Q+b4eHtB2iu7vmNo8lyq2tnz7KSx1Guht1rifOvN8vEZVd1CRoCIowb5b2uWb7TGwudNh76jivFJcTK008hkkbdj4DYADQAeA0qIaoUDRi1JFAGqhVxSGFKAojQFRg0VqMUCredHQvR1AhqbZelPMKbYVR3XlPjiIcNII5HaSCIzCO5CkRgBipOXbObgXsDvsOi8QxQC3AvpcWXMRYXFl6nyrgXo84wQy5pVjyKIAQDmZZiVSzDRcrne2w8r11nkzmIS4BZJQMwZ1NtLZGI1Lbdd/Cucvsbs3t5unkzMzXvmZjci17k626E70kVqPSM8D4+VsOGW9jIpy2EltcmTSxFifO9Zhm6DetsjjS5AuBc2uxsB5knpWj5Okwcc7jFs6plurxi4JU3ZSLE5WXY790dbUOW7LEzwrDJiRmzidigSHKQWjYOt97NrezAAGtLwz0fxY+aY4cPFh+zHZzL3kOIVgJFUMczLvbw8anvS5nZrjfP8ALHxOPEwjLAgEIi0P1SMM6ML2EmobQ6XTWp/FvTArpP2cMiva2HdrHJcnMZBmt6trWvqNdKP0ichCLPLEJZXkKLBDGmikIokklYDVjlJ6XJ3NiBymSKxIIsdiPw1pEdSxED8Mw3ZRYGRsY0aTSYywcZCymQIQLqo0Q7WzXO4ro/DeYc6xzzRjCo6kgSyJbugHMpBsBY9T0G2tc44H6VIxGoxSSmVIliDRhSHCX72rKVY5rncEqu21Zvi5xvFVh7DDSy4fCxiGK1mPdCgmQj7bAJe21hbxJVj6U+efpOJVcJK6xQqy9ojMvaM5UtYgglBkUAnfU7WrC8QwMkL5JVZGKq9jvaRQwPwPxv4V3jg3ouwUMSfSITK+UGR2L6tbXKoNupAGvSqePgH/AFEzNxLDSwThm7Br5fqWZmjWw7rlCWU72BF96amOLGhap3GeHNhsRLA9s0bFfbY6EX8RUMrWgAKO1AUoUQQpJpdqTQFR0YFC1AL0KO3so6gNxTZWpLLTbCip2HwskeH+krdQZTDc7NeMsbC3Sx1v1GnWt76P/SFHFGuFxqr2I9SXKDlJJJ7QDfUk33/fgsNITDKhKlAFdcx1Vg4H1fdNiwJuAVuFuSctqglairPjQi+mzBCpg7ZyvZnuMma4CMdgRpfpfSp/HuKDFdlBFFDAoYCNVIAjzADvOQPWPeO+viazhSnsO2Vla17EHc62IOtiD0G1KO/cH5Dhhw830dIpjIFKZmJ74zB7udCoDEBbWugJ12gcpcUwvCZ8XgpSYo0dJBLISMxlFgoBFyAABn62N9hVanPOFmw5M5yRiCz4aFspedspZlbNmy94jXQm9ybGuXcf4j287OC2S/1at9hdNAASF21tpfWg6f6UedsJiYxChkkjDd54WykSWOW2b1lsST0287cbtrp8+7pTpJN/PekgUQm1b30P8PM82JjMjLCYfrI1/wD0JNkNxqCtmOYajTXXXDBKveRcY8OOhZZViXN9az2yiIC75g2mwNut7VR1TlHDpgMU2FknY5AZWkkfvOGOWNCCdgGXb7V/E0zzRzdFNg5wjhJXkPZBD3iQwAYMux0vca6Vg+Zp0x2JnxBxCG5skag5VRNF7xIJ017o3JsTVMuGCksrxvkVyy31BAIGjaML228RWG1lznxbFZIsJPOZlVVkLEglma/2t8q2sAdTuelZW1PYrEPK5eRizHr5DQAeAA0A8qQorUZItRgU8BS1ioI2WksKm9lTTpTUxGo6WyUarVBWoUqhUV6e/R1wz7nH/u/moH0c8M+5xf7v41qaFbyMbWW/R1wz7nF/u/moH0c8MP8A2cX+7+atTQpkNZX9HHDPucfxb+agPRxwz7nH8W/mrVUKZDayh9HPC/ucfxb+ah+jbhf3OP4t/NVl/wBAH0n6QZGJEvaBPsi+H7Eiw3JspzG9rWFrm7B4FP8ARmhGNkEjOWE1u8q6d0d69gdd/Lan8P6iD0bcL+5x/F/5qJvRzwob4SIX01Lan9qr1MA4xBlM7lCCOxsMgJCDNfe/dPW3eOl7ko4jgg0scmaMFQVtIuYWZk1XvDK1wBfXcaUw1T/o44Z9zj+L/wA1JPo24X9zT4v/ADVcYrh5bt1Wd0eUKRZiTGFAF0UtoCb3y233vrSRw1vqScQ94lAbvG0liMxcZrG9iO9e16fwU59GXC/uaftP/PQ/Rlwv7mn7cn89WP8A097Sf/NYdtKjxkZe4FkuUjzEqbqAm3ibG5p9eFSZ4GOIc9miqw1tIVBBYgNa7XF8wb1RbKbkhTH0ZcL+6L+3J/PRj0ZcL+6L+3J/PVlDwSYRSp9MlzSTdqslhmiQsp7Nc5YZdCNRbvHSpkXD3DRMZ5DkVVdT6shVXGYjcMS9zqb5V8L0/goR6M+F/dB/qS/z0f6NOGfdf/ZL/wAla2hTIbWSPo14Z91H+pL/AD0k+jHhZ/7b/wBs3/JWvoUyG1jf0W8K+6/+2b/kov0V8K+6n/Wm/wCStnQpkNrGfos4X92P+tN/yUK2dCmQ2hQpIpVVAoUKFAKFChQChQoUAqs4nwcSyxS5mVor5QL5TdkJzLezaJYX2JuNQKs6FBVjgw7YSXGkhl9XvljGUsZL+rY7WvoBewtURuWFySqJG+timiOa7Adsxa6qWsLZrWFr6Vf0KmLrP47lntUw6mQDsWzaBrHvBtLyE6FR6xYeRrQUKFVAoUKFAKFChQChQoUAoUKFAKFCh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4" name="AutoShape 10" descr="data:image/jpeg;base64,/9j/4AAQSkZJRgABAQAAAQABAAD/2wCEAAkGBxQTEhUUExQWFRUXGBoYFxgXGR0fHBgYGBcYHBweGBgYHCggHB0lHxcXITEhJSkrLi4uGB8zODMsNygtLisBCgoKDg0OGhAQGiwkHCQsLCwsLCwsLCwsLCwsLCwsLCwsLCwsLCwsLCwsLCwsLCwsLCwsLCwsLCwsLCwsLCwsLP/AABEIARsAsgMBIgACEQEDEQH/xAAcAAAABwEBAAAAAAAAAAAAAAAAAQIDBAUGBwj/xABEEAACAQIEAwQGBggFBAMBAAABAgMAEQQSITEFBkETIlFhBzJxgZHwFCNCVKGxF1KSwdHS4fFicpOi0xVEgqMkM0MW/8QAGAEBAQEBAQAAAAAAAAAAAAAAAAECAwT/xAAfEQEBAQADAAIDAQAAAAAAAAAAARECITESUUFhgQP/2gAMAwEAAhEDEQA/AI+IsSdtPnWoU8l79df6VKny38/HTp4/l8KhyDTTWvFHspCSkdDSWk8fn5tSXl31qP2ltBretYyU8nl8+VN5tdPdSZpPdSBIPhVxDjOfHT5/rSdLfO3z++gWHz8/N6SZABa3lVBkD7I0+etNMfj5UvCxs5AUX1tfW23l+6tBg+TMTJqFW1tCbj92tBntL6/H8tqbcA7H4VuT6N5Mv/2C+nTTzqp4lybPFe3eHl1G+wN/dVRme1A0sKWz+y1Knw7Lo4I91vz1B9tNE+FAtTfb3/0ogx+fn5F6bN/n2UbqQNyKGl2pYa3gaaS+ux8KXa/lQOiS5pEx62/pSo131pMgG99b61FN9oNdPn+lKjW/z400BTsB/Daqh4Kv6x/ChQ7QeVCoq+xLgfmfd82qNM4sfPT4/Nqk4pRqTe58/wAagyDTz/L+tc41TB2+delR21Hz+P409ceJ+fPp0pqVNvm9/ZW4zTTsba/OlBX0onNqYZ7mtIdAJIUXJPQfuq24LwN8RL2aLmOhY7Iv+Y7k+QrTcgcv9pC07f4gtxewB6X8Tc/x0rovAMAscem51J8TSS1LcQeXeUIcMot3n6sRt5KOgq/OHqQoozXacZHO3UPs6iYrA3vY1Yu1MzVLCMxxXgaSCzKDfxA/P53rmnMvLpga4HcNyLA+qLbn9359O04iUD8Kz3GAJFZWGnTyNcuUx0l1xiQX29vxpoKetaPmXhojYMg7raN5SLa4sBsRZh7fKqN7UlXCQBf20simwxvTlqKfjPz5U1KL/wBvfrRx6UTP8agbC+yiK06h93hSHTaxqgBPb8KFOBvbQoNNj9SbfPl7qqTf56+FXON31qom9l7H2fP9q5RuojG1r60xLfxqSR8f46VHkvt8610jCOx8b/P50xen5AP4U061pmvQnBsMn0KFF1Xs0c9L3AOo/G1WuGWwrPcj4/tuGwkG5VMjW3BQ5db+QBq7wsumtbjFTgaMmmyfCm3ktvWtZN4mWo8U+bTrUbH49bHUGqlON5dQtxe1/PwrF5SNzit8YbaWqnxqgg3vUHiXM0EL/WyjN+qpufeKgzc3xSDMqOV6sBt52JFY5VqRS8fU9nItiSAHHllbKdPGzdKxt7m9a7iPEVkYMo3DDUdCpHxvY+6smDp+OtZ4t0Cw6USmmr7+VKjPz8a0zp+Lzo9/6/PtplJPHba9qWX1ooFqUyi9HGtzv8f3Ubb+dAdqFJ7Q0dBrccgv+fz86VS4g308Pn59tWOMuCT86VAkbW3lXKN1ANxemZHuf41Jlex8/dUGVtdq6Rig7Dpf+9MzP128ulJY0vhuHE08MWwkkRD5BmANvjWmbXSPQxjLpior6Aq1v8wYe71RXRcJJcbW6fCsnyXipWWXOidksrpEiIFMSIxVRcC7eqDc3Nyav8POMxA6HarKzYk8S4kIY2kawVQSWOwt1rkXH+NY3GIz4WGTsr2EhDXe/wCoOi6b+Y0rqnFOGdrYsA4BBCtqNDfUbH30yVNstigO9tKUjlHJ3DcS+KWOWV3iFmYDQXIuBrrcG1129vXr3EMCq4chBbIDYD8T5mhwnCQxXKLr1Y/jVjfNe2t9PjSQt7ee8Hy52uInM4spDZTcaSdCw/V3vbXwIp5OU5obfRsQHY+suuVgPdb41qOKWw2LZZTlVjcHoL+J6VrMLYa62rnt8dMnrn54W6QF3Vsw1IIA9wKk6dL+dZV5SQrZQM6K9hsLqCQAelydK7Lx1w8bKRob1xvEGwQfqgp7lkcC3uA+FWepTec/CnFt0Pz1pjNtQWQ2tWkSfyo0Pv8AnamAb/Pz4UoMTa1Q08r+VKkkFzbUeNMA+NKzeVqGnA9Ck9selCi61GLIv8/I/vVdK1tj8D8/JqdiRckfP9t6rpnGornG6iSHU7+H96jYgb0+X1qNiAb9K6Riorvpa9JwuLMUiSLbMjI48ypBF/eBRuBUdhWozXZsNPnwsnYqzJLNHIMpILRzHORcbah1t5Vd9rllbp3ifxrEeh3i5LthWvcBpIiDaw0zoR1GoYeHerW40kStcgnNr++s2Ys7aqDEd3emZ1W1yai4JtBUDis7MMqC961b0zJ2r8dxJjIAgLxoQ0gXewvaw666230pn/8AvWAdkwc8aLf6x7AG3XKTe1WXCY1iUgnMx1NvnyFVfNPMeEEbRtNCrHQqzAka690X+BrM3G7muX8f5rnnxBbs2vtlIN7EdR51tuTcfKkKpN0HdPl0B9lV/F+Y8EpBSTtCVFyiMRcDxAt/aonDuZklbIFbX1Wym3vv4Vm79LM+2i5h4rZTbw/KufcTcEqdPV1sQdcxJ/OrzjIYCx6+P8azGlhTj9nL6Fa+/wAaPILUXt1pVhsT7K6MAnWlhiPnxpsNUiN/7VFNrenEXxoZutrbUdr1Fwqw+b0dJ7OhQaOV83z7agSvqNOnz++rHEgdPhVfKw328q5xuozEX2v8+NQJ2sbWt7Tt+FTJWvtfSoLm/XX+v4V0jFRyhNz4b++oxNPyg9aj7edbjFOYfFPE4eN2R11DKbEHyNbb0e8eMjSpMxaQntAzHU3ADfkPjWAal4DGtDIsqbr+I6j4U5TYS5XoLCYsWtrT8jjJ3dGOg8qzHDcYSqsdAwBHsIBBvVvFjFWxJBNcpydLD2D5Ow3eaQySs/rZpHt7MikLbytTXEuBQxqVggiTzCD8POrvA8QRxuKc4nxREja1tB1/jW8mMbdcz4hhGJKkAC5sMgGmltLVHwEZjfXTqfn52rTPxFDCHLDXU1guYuPKL5WufLrXLN8ddwXN3FgzWFvdWefz8KjjFdq1+gHxpxGvXWTI527Tlr7fOlGqj30lG91LFVClXXS1P02pp9F+f41KsIF/n59tOInn/SiN+nwparrra/8ACopOnyKFP5BR0Va4hwTe9RJnBGnhUnEp061BZh7daxFqNIbVFltte9PTuOp1qGW/OukZpEoF/CmGsadk99MsoIuPZfzqximyBTLLVseESj107MaG8hC6HbQ66+QpHFOAyxYdZzqjydkpVTZnyk6E2J28NT7Kuwx17lHhpPDsMzjUxA+N01yH9m1ROMcPGwLL7D/GtPyJCW4Xg33Iw6qR/luAR5+NPY3hQYXHXwrHLg1x5ueYrESQjuObjx1+f7VnOLcaxbAqzgg+VdPPAwoLOLmqGHgYkktlvc2NYnXrd7czMc5XWQ2HSouB4Y80ixpqzeOygbsx6Abk13CTkB5gFBWBD6zEXYjTRV226sfcayvpEw2H4VhzhsMpE2IFnkY3cxj1izdAb2AFhqbDSus36c7jlKzBZCQbqCQDtdb6G341cToFYre+2o8xcEe4iqKtxg+E9o0QOzYSCTXxOYH91Xl0nHtSonW96cA6VpMXykQO61rX3Ht86qZuDyrrlzDrkObz2309lYnKN/GogB+fZTqg7eXwpK22Ohpfu+fm1EBgRqPLWgSdvk0THSkKdaAyh8/woUfajwFCgvMTKTqfCqyV/H5NTsYxF6p8RISyRqMzuwVR5sbXv4a1OMaoZC7BVBZmNgqgkknYADUk6VrOFeizGzI7yBYLA5Fe2ZzbS4U2QeZ18qv+SOWo8PIs7RSTzL6tvVDfreQttvV9zfzTEsISfEQ4ZibuubO7KNgI4wWsdCbgbWrcsxisJhOWFiZopOxWRQCzm0g6ZrfZBAudgbDxq17DCCZIIpEle10llkUx7d49mGCx2v3QFJ0vra1Z2bm/h0R+rXEYgjawESey7XYj/wAap+J+kOZwywwQYdTpcL2j+95NP9orM438reUbHmIT4psPhu2+lFSQ0+RUDf4VtYMQAR7SNt60cuKmiwq4cdnDJHEDdspjhkOt72OYxqxNxuVBJAN6yPo14VipDFjpc8il2Jd2vlhhFwsa+Ly5dALWiPiL13pPxpZBeYBpCc0Ki+YK17u+wVSB3RcFr6m3dudpvTqXobxRfhcVzmCPKgaxGZVlaxsddj18K1WNwGa5Q5X8/VPtH7x+NZ/0VYcR8KwgH2o859rsWP51nfTfxXELhcmHJWIMBiWU2Nm0Vb9ASRe29wNr363xznrRYA/SmkjR0+qOWQghspI0Asfn27aDhnCY4B3Rc9WOpP8AD3V5c5L5jfh+KjnS+Ud2VB9uM+sLePUeBA869VYPFpLGksbBkdQysNirC4PwNTjxi8rR4vELGjO5sqgsx8ABc1xR+X24pPjMRjlmgct2WERgVyBEZ1JB9a4HsuW92p9MnHnWBcFhlaTEz97Iil2EKG7EqoJsxGX2ZvCrqDGtiVw8rRvHmAcqwysrah0cE6EGxUnofOnKnGOac4cvcO4Xg7CNp8XOpEZmN2W4ALhFsqAHbQm53qHh+KYfDY94ZXKiOKGBW+zeO98x6Ahhrtob1p/SDjcDLjIMKsEcuLeWIPIo1hQOGa7/AG2yqwynQXv7eP8AMs/aYvEP4yv/ALWKj8AKzZrUudu0YqIMgKFWvqDe6/Ha2u9R0xj4adopMXGU/wDzSNkUFcrXEhNgHvYanre5tauPcK4ziMN/9MrIDuu6n2o11/C9aTBc8IbDFYSOQWszR90nX9U6X87isfCzxr5762EnA8P2KNBNDJJms8RdHW3ebQ+quim50GhIvapuK5KjlCtFG6Hc9ndhqDcWa40PhaqzgnHOGtYRSLE3RZQUNyNs5uh8N633AMS8bZu80OUkBLsC19818oFqSdrb05nxjkHFw2YLnX7JFg3vUnQ+Vyay0qMrFGurDQgixB8wdq9E4njdopPsSZSVv3gTsPx6VjeM8LWcHtgJWP2ioBHiVKKLe0VbkSbXKvh8P60KuJ14erMpxLggkEXvax8QmtCs61hWJI18OtZbAcXEGMTEGMTBCSI2awJylVuQDte/urScW7sbt5fn/esJPvWv84zzrTcwekHHYq6tL2MR0EUHcW3gSDmb3m3lWUsKUworV1cx2qZwbh5xE8cKmxdrFv1VGrMfJVDMfZUIVvuWuXsQvDXxODXtsTM3ZkRlC8ECm7dwm5aQqotY932moOj8Aw0qYRiR2cc0qmFCTmiwkcSomYdGZVDFbi2ck21rinN2NhlxUjwZzH6oZzcvl0zKAAFTbKtth52rovMfOLHhUkLSu+IzJBI8idmxaRS0qrEApVVUZcxUXzDeuRMtSTvVt6epOQpMnCcGRv8AR47eZKiqH0l4mGDhs0UrXnxQPZqBd3dSrXsNlWwuf3kVbejBs/C8GSQcsWUeWUlfjpasrwDjMfEeKTTpEQ+G+qimE4BMTl07sLgqxPfa48R1te1I49NwWZFjkkRlikCt2gBKhGtqSBoRcaHyr1Ck8GBwha4XDQxZlt0RV2Hjfp4lqznNQXFYWSPDSYfslJjmZ5gIowl9ZFQEsbgCxKj2iuP8xc7TT4GDBk3CEmVhaz5WIiC2AGRVAO2pt4apTD3BuL47GcX+mYeMyThu17IMFtAtkKXZgLZWC76k3rv0sueZVCmzC7eeW2jeDC/vFea+QMa8XEsGyGxMyIet1kORhb/Kx9+teiOKYuPDq8+IJWNSCTlLBcxCgsqa2F7Xtbr4WUjB8bxPDTxAjCxR9vAmIknkjuqhshTKfsyNmlvm6ZbddOKSPckncm/vNdS4tJgZJsbPgGW30OUShEdVzmVCGXOB6wU+rpp51yupPT8F0FolalL7a0gzrUrhvFJ8O2aCaSI79xiAfaoNj7wajAUkioroHBPStOhti41nXS7pZJB8O63ssPbWg5p59wrYFmwkt5pDkyFSskYNyzEbaC4BBIuRqa46TRgWqZDacAFCk/ChVG15tltGB4t+AF/4ViZTqK1HOE92RfAFvjp+6srKNax/nOm+fpeXU+Xz8+yr6Tk/FJhXxckRSNGVbOCGOa3eCkeqCVBv+t7a2OH4xh4+FYWKCKP6S/eMhjuIzFrJMb3zMvTTQgm1lrsmPwCS4Z4ZrGJoirHW9sup12I3vWt1mzHk4xjwpzBYmSFw8UjI42ZSQf2lsaVJbWzZhc2axFx42O197edNXoL3jvN+IxkKR4ns5GRriYooltY93MtgV1vt0FZxqcJpLVUdg5J5jMPLmKYGzwGSJD4NKVy/Ayj4VybhePaBmZPXMbRq3VM9lZl/xZMy36Zr1Jw/GXTBz4UepNJFJ7DGTf49z9mqq9Beyc1Yh40huqxrB9Hsi5c8evr2OranX371TA0QoUFtyrCfpCS54U7CSOW0zlQ+VwcoIB/V18L1s8VxyMCeKTikhhmL3hSHMEWQ3KpNKCbAaDQeNhXNacEzZcuZsupy3Ntettr0sJW1d8NhIMR2MGPJxEfZCSeMLGAdQQVUXP7qyBw5iksWibT1lKyKQQbEEXAPkQCD0FRW3vT2Cwjyv2cSl3IJCqLs2UXOVRqdLmw8D4Uw1YQzJ1jRzYkKFALEKSB3ADYka+V/bWkhjZJHjSMBlPqpBHmF9gSsWbS431qDjOXMdBh8O1pfrO0UohOZBcABwNgRfyGxq7wHKvFRhMX2jTx91MsTyktL3rnLYn7Om4ve1ZsalYrjELpNIJEyOWzFCMtg4zC6j1dGGm461BapGIwjxNlkR0bcq6lT7bML1HY1qM021KXakmlWqoO3toUPdQoLrmOS8zeAsPw/rVFMNasOIyZnc+LH86hE94E3Govbe3W3nWePjXL1reL8nYkYUY3Qhfq5kTRsPlAVQVH2QhTMRsWN+prc8icFxnE4YpcbiplgjL9iEYq8wa4ZndTfKD3VPgCNtTlOX3jiwfGJGaWQsmSGVr/WRzSmPPr9okIWN9q63wbiaYbhuHlzERrhA0cZyqWWKMMe8bkkgaD/ABH3ErgnNvD0w+LkjjAWI5XiUPnIRlBAc7hupU7X8LVTipPMHEvpGIlxGQR9q5fIDcKTvr18aiBr2qgMaSxpRpBNVBNSIx1pd6MCgFA0Yor0AtRAUdKjiLGy72J1IGigk3LEDYH20BLGSQALk2HsuQBcnQC5AudNaseEPJDIrWZDFNHI+UESqEvopNsujNppe4vtpbcJ5fMYWTF51hkKNsypIisrkXIubgHQgWNj0roSYzC8QWRUwqyBY4oY2uFeO5KlyC2sYOViQ17Kbjc1n5fTXxVHNHpN+kQYiIB4ZSR2MsTXBjJXMjMACptm1F9b7U3yv6Ulw0OHwzwyNFHHkd+0GcNe+ZFOmVdgtxp8KgcX5LjkJ+hMzZQS2YgqWXKG7MjXLmJHX1Ta9YjE4Z42KOpVhuD82I8xUllLLDvEsa8srySO0jMxJdjqddL320tpsNqiOfGjvSGNaQa0LUlTRg1ULy0KLShUDkjXqy5S4EcdjIsOGKhrlmAvlVVJJt7gvtbrVVJXTfQXw52lnmTKMuSNib3yNcssZBFmvlJP+EDroVc888lrhcHLLBIL5EiPa3YrGsaxrHAgBHaSMFGY7X0tWB5U4c+IxCRYszGDCs147FsjlhmQKdtRcj/Da2tdd9JHEZMPw+WSMdo6kKHsCIzcr2vky66jYmqn0QR5sH2hBOYMo/WZ+1ObU73yi7Hz1Fqzf0s/bBc++j6Th4MplhaF5CsYDESWNyBlK2NlGpBrErW/9M/FHl4i0THuwKqIvQZ0V2PmSSBfwUVgGrSDNINLvRLVQVqFqOgBQGKS1KFETQBEJIABLEgADW5JsLAak3q/wHKmKKJKcO7pKGyAKSSF0Jyjb37aHwrUciclRzxhZEczylyGzZfoywSAZlsDmdmI8rD31ecLweKwU0yR4pliiSa5NmCOiswVIm0OaxbuBT3WHS9YvJucRcscy4jFSOJYoe7hzGiyqUiYFxYA2sGsba32sLa3lcYkwvD3wqQJCZg+UPKMqtdHDO6qACgJQAi1z1qPz1zMuESBMOh7RJBKva3kZFGpZsxJS5KgLcDfpVJw3GLiZJp8QoxKO0QkayrIjvdRksBYAhdNB3yb6tfKrTAq0eIkE57KcnMrKbxsrsxVUbovrABrHTUN1xvpB4v2+KIyqOyBQlftPfvMfgB/41d8oYXFYqScQSAYRZLF5VVyQlygUMCNFAboBcdTVPzjyTNgiXJDxE3DKb2BOmbz6X8aSZS3Yyppt6cNIaujBINCjoCqhYoUYPtoUBSV030LCRhPkbupJGcgPeJIJOlvVPZKt76b9K5g16u+SePtgsWkw1X1XF9ClwT7wAbf1rNnSz12Xm6Y4ThrsJIu16iQDLMSxaZMjetmu1tjtrXN+F814+SOLDcOT6OsTu5EJuCZJHYBjJfuKGsFJN7X8ALvhebi+Nkw7xrJhETtkZ8yvHnjAXK6MCSWOqm47p8BVD6JyycUEYsw+sDHYHs7lW9mYD9qpPGr66HJ6P5psLiZcSyy46eEhu6g+sTI0QRwBlA7NQbWzX12FcR4nw+WBzHNG0bjdXWx/qPMaV6zxMtgt9yLWHuJb2AA+8gda83ekLnNuIzBgMsEdxCp3IO7N5nw6D31plkaO3SjtRE1UA3pIpd6CKSbAEkkAAakk7ADqTQOxQlvdWy5I5ajxEgw7qjSzqxzsbiCJAjXRVIzSsWA3AAB31pfo/hhhYy4hAZGaJIc2yiQyB2CEWYqF89xpWz564JHgY1xOHLL2ZQpYixlz2AAAyjc3Nr2zDqRWLW5EPleJOH46XNKMsXbK7MCMwjTtDlHXQ3ubgFGF9VpXpT5jw8rwxRWeSxZ54n70cd7GO8d2BYqNwSANm2qu585mjxQwyFD31ZnnhILhBfOkYHrAZVZwdgLW3tm8Jw/F4nEO+GgGKVMqtNEnZpLl1zEmwDkGzAa6Uhf2awHEIoMRIGdpr5dTdic2rljmILZcouDY2HsHRPR56OIJI0xuJBdpvrYogcqJG4OTNbdsrA7gC/letFyjy3hsGgvGhxLazSOMzFm1YLe5VPAA7b3NzVzxfjWFwSxdtKsEbdyPQhRlA7oyiwAFvDwqyRLUbCcsw4OEph7orOx7zXsZAAbHQ9NBe9UPP3EI4OHyrK4aSSJoY1O5ZwO8Bv3bZr9KynpT9IUGKg+iYUmRSytJJYhbIbhVzWJN7HNtp1vpy2RyTckk+JNz8TTOzRsabJoyaQTVQdC9JvRg1ULtQoChQFJvTTCnXpmQ0HavR1JlzSRRlm7CLOZbpkiREjCqTmzKWjlYEWFwwrmPL/MTYKeSfDqrFldE7UE2RnBBIB9ayjr1610fl3E4nD9qmHiMwlwoAQWBE6yMLNrpmSUtm00A00rJ+kTkc8OOGCEuJIRnIufrkKhz5KTJGF+b4mNVZ8v+lrERxyxYpe3V1bK6hVdCwI2FlZdfI+Zrm6XsBSjRrW2Rk02acolUkgKLk7CgKNCSAoJY6AAEk+QA3ro3o84cMHPI+KjVZkUiPtAT2UuaPLfQoG71xqDuLm9hpvRXyi2Gh+mNlOIeKRkQrd1SwCFO9pc5idDcMo0sb6nnLhMKYRsS4PaRxl2ktdywXS4PidCLWsbEW2zd/DUz8qjnvgcWFw74mImMqrSNImUZpCykd0CxLsTrbukhhtrCHMzYyKZFLI1gDIMrqI2kEbOEuC1mzgaHa9Rl5ylbCSMScwijCOWjN2yIZQqkguVu3Q3KkG9K4H6M48QvbYiSeNJECxwRmxWG3d7ViDdm9ci1gWOprPrW4pOF+j/ABOKczKcPhIEdRE4U/WGG6CREI9VjdrtYHexGtdj4bgxBHHBGAEQAe3xY+JJuSfE0ekeSFRYKoybAZVGXbxGmnmK536Vuf2ws8MWEMbTIHMpZQ3Z58uVfJjYkjoAvjWmF96Q+b4eHtB2iu7vmNo8lyq2tnz7KSx1Guht1rifOvN8vEZVd1CRoCIowb5b2uWb7TGwudNh76jivFJcTK008hkkbdj4DYADQAeA0qIaoUDRi1JFAGqhVxSGFKAojQFRg0VqMUCredHQvR1AhqbZelPMKbYVR3XlPjiIcNII5HaSCIzCO5CkRgBipOXbObgXsDvsOi8QxQC3AvpcWXMRYXFl6nyrgXo84wQy5pVjyKIAQDmZZiVSzDRcrne2w8r11nkzmIS4BZJQMwZ1NtLZGI1Lbdd/Cucvsbs3t5unkzMzXvmZjci17k626E70kVqPSM8D4+VsOGW9jIpy2EltcmTSxFifO9Zhm6DetsjjS5AuBc2uxsB5knpWj5Okwcc7jFs6plurxi4JU3ZSLE5WXY790dbUOW7LEzwrDJiRmzidigSHKQWjYOt97NrezAAGtLwz0fxY+aY4cPFh+zHZzL3kOIVgJFUMczLvbw8anvS5nZrjfP8ALHxOPEwjLAgEIi0P1SMM6ML2EmobQ6XTWp/FvTArpP2cMiva2HdrHJcnMZBmt6trWvqNdKP0ichCLPLEJZXkKLBDGmikIokklYDVjlJ6XJ3NiBymSKxIIsdiPw1pEdSxED8Mw3ZRYGRsY0aTSYywcZCymQIQLqo0Q7WzXO4ro/DeYc6xzzRjCo6kgSyJbugHMpBsBY9T0G2tc44H6VIxGoxSSmVIliDRhSHCX72rKVY5rncEqu21Zvi5xvFVh7DDSy4fCxiGK1mPdCgmQj7bAJe21hbxJVj6U+efpOJVcJK6xQqy9ojMvaM5UtYgglBkUAnfU7WrC8QwMkL5JVZGKq9jvaRQwPwPxv4V3jg3ouwUMSfSITK+UGR2L6tbXKoNupAGvSqePgH/AFEzNxLDSwThm7Br5fqWZmjWw7rlCWU72BF96amOLGhap3GeHNhsRLA9s0bFfbY6EX8RUMrWgAKO1AUoUQQpJpdqTQFR0YFC1AL0KO3so6gNxTZWpLLTbCip2HwskeH+krdQZTDc7NeMsbC3Sx1v1GnWt76P/SFHFGuFxqr2I9SXKDlJJJ7QDfUk33/fgsNITDKhKlAFdcx1Vg4H1fdNiwJuAVuFuSctqglairPjQi+mzBCpg7ZyvZnuMma4CMdgRpfpfSp/HuKDFdlBFFDAoYCNVIAjzADvOQPWPeO+viazhSnsO2Vla17EHc62IOtiD0G1KO/cH5Dhhw830dIpjIFKZmJ74zB7udCoDEBbWugJ12gcpcUwvCZ8XgpSYo0dJBLISMxlFgoBFyAABn62N9hVanPOFmw5M5yRiCz4aFspedspZlbNmy94jXQm9ybGuXcf4j287OC2S/1at9hdNAASF21tpfWg6f6UedsJiYxChkkjDd54WykSWOW2b1lsST0287cbtrp8+7pTpJN/PekgUQm1b30P8PM82JjMjLCYfrI1/wD0JNkNxqCtmOYajTXXXDBKveRcY8OOhZZViXN9az2yiIC75g2mwNut7VR1TlHDpgMU2FknY5AZWkkfvOGOWNCCdgGXb7V/E0zzRzdFNg5wjhJXkPZBD3iQwAYMux0vca6Vg+Zp0x2JnxBxCG5skag5VRNF7xIJ017o3JsTVMuGCksrxvkVyy31BAIGjaML228RWG1lznxbFZIsJPOZlVVkLEglma/2t8q2sAdTuelZW1PYrEPK5eRizHr5DQAeAA0A8qQorUZItRgU8BS1ioI2WksKm9lTTpTUxGo6WyUarVBWoUqhUV6e/R1wz7nH/u/moH0c8M+5xf7v41qaFbyMbWW/R1wz7nF/u/moH0c8MP8A2cX+7+atTQpkNZX9HHDPucfxb+agPRxwz7nH8W/mrVUKZDayh9HPC/ucfxb+ah+jbhf3OP4t/NVl/wBAH0n6QZGJEvaBPsi+H7Eiw3JspzG9rWFrm7B4FP8ARmhGNkEjOWE1u8q6d0d69gdd/Lan8P6iD0bcL+5x/F/5qJvRzwob4SIX01Lan9qr1MA4xBlM7lCCOxsMgJCDNfe/dPW3eOl7ko4jgg0scmaMFQVtIuYWZk1XvDK1wBfXcaUw1T/o44Z9zj+L/wA1JPo24X9zT4v/ADVcYrh5bt1Wd0eUKRZiTGFAF0UtoCb3y233vrSRw1vqScQ94lAbvG0liMxcZrG9iO9e16fwU59GXC/uaftP/PQ/Rlwv7mn7cn89WP8A097Sf/NYdtKjxkZe4FkuUjzEqbqAm3ibG5p9eFSZ4GOIc9miqw1tIVBBYgNa7XF8wb1RbKbkhTH0ZcL+6L+3J/PRj0ZcL+6L+3J/PVlDwSYRSp9MlzSTdqslhmiQsp7Nc5YZdCNRbvHSpkXD3DRMZ5DkVVdT6shVXGYjcMS9zqb5V8L0/goR6M+F/dB/qS/z0f6NOGfdf/ZL/wAla2hTIbWSPo14Z91H+pL/AD0k+jHhZ/7b/wBs3/JWvoUyG1jf0W8K+6/+2b/kov0V8K+6n/Wm/wCStnQpkNrGfos4X92P+tN/yUK2dCmQ2hQpIpVVAoUKFAKFChQChQoUAqs4nwcSyxS5mVor5QL5TdkJzLezaJYX2JuNQKs6FBVjgw7YSXGkhl9XvljGUsZL+rY7WvoBewtURuWFySqJG+timiOa7Adsxa6qWsLZrWFr6Vf0KmLrP47lntUw6mQDsWzaBrHvBtLyE6FR6xYeRrQUKFVAoUKFAKFChQChQoUAoUKFAKFCh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6" name="Picture 12" descr="https://encrypted-tbn1.gstatic.com/images?q=tbn:ANd9GcR-tttffiUzgWmtI04hxss-mHnHP7faEAk9UawDM-9V28BPjvIZ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3357562"/>
            <a:ext cx="2432422" cy="327792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500826" y="6215082"/>
            <a:ext cx="235745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И. С. </a:t>
            </a:r>
            <a:r>
              <a:rPr lang="ru-RU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Конев</a:t>
            </a:r>
          </a:p>
        </p:txBody>
      </p:sp>
      <p:sp>
        <p:nvSpPr>
          <p:cNvPr id="31758" name="AutoShape 14" descr="data:image/jpeg;base64,/9j/4AAQSkZJRgABAQAAAQABAAD/2wCEAAkGBxQSEhUUExQWFhUXGBwXFxgYGRoaHBwcHBgYFxwcHB0aHCggHhwlHxcaITEhJiksLi4uFx8zODMsNygtLisBCgoKDg0OFA8QFCwcFBwsLCwsLCwsLCwsLCwsLCwsLCwsLCwsLCwsLCwsKywsKywsNzc3LDcrNywsKyssKysrK//AABEIAQIAxAMBIgACEQEDEQH/xAAcAAAABwEBAAAAAAAAAAAAAAAAAQIEBQYHAwj/xABDEAACAQIEAwUGBQIEBAUFAAABAhEAAwQSITEFBkETIlFhcQcygZGh8BQjQrHBUnJigtHhM1NzohWSwtLxFyRDY7L/xAAWAQEBAQAAAAAAAAAAAAAAAAAAAQL/xAAZEQEBAQADAAAAAAAAAAAAAAAAAREhMUH/2gAMAwEAAhEDEQA/AMgmhFFFACoFTRTRgUU1Qc0YNEKOPuagVNGDRAbUaigUacYLBPdYKiszHook/SpzlHlVsY5mVtL77D/+Vn9R+g+E7Vy7y1ZsqqogAH18z/UfM0Vk/CPZ3ir2sIn97Gf+1TFS/wD9JsV/zLPzb/2VtdjDAdK7m2KuDAcZ7MMUmoNtvQt/Kx86rHEuCXsP/wAW2VB2O4Pow0Pzr07fX0qE4lg7bqVdVIYagjf1FLB5pZfKuZatJ515FW2O1w0x1tnUj+w9fT/4rOrluDUxHItSSaXtSXM1AiaBajIoEVQg0Jo4ojQCfuaApIo6CV4Ue4f7v4FCk8L90/3fwKFBGUKVRVQVGEoCl/KoEqlGBSlFLy0CAK74awWYKu5IA16nQUkL9xVg5NwwbFWydklz/lBI+sVBqfBLC2Ut2kjKix4SerH1Mn5VccFdAUa61RuHXNZ8asGHJArTVWVMYKX+LHjVb7altcarqYmL98ePjUTiLw8aJ7pio29dE76UEmlsOusHyO1ZJ7SeArZuC6ilVuEyPBoB/wBflWp4a7pFVv2g4ftMI5j3IcfA6n5EioMXZa5la73K5GsoRFFFLoo1oOZFJK10aiqhASjC0c0JoJDh3un1/gUKTgW7p9fH0oVAwmhSqTFaBrR5qIfelGB9xQGK6A/c1ymlA1B0HrVt5CAz3nPS3l/8zD/2mqdNW7lLNbs3X6OVA1GuUvMjcCguGCuZR9RBNT2D4wI2rN8Rx69lDdwzMLoCBH1/mmtjmh5i4pGvva6a01Wrnii/X9t66DiQPSqL+Jc4YXFGpJbXqCSfhuKhL3MWKJhQNfIT8KujWhfzaCo+9v6fc1VeB8VxYgukjw2PrvptP+lT9rHdoZgj16ffjtRUit/u+BplzCM+Ev8A/Sf6AmlPc21rnxQFrLpmC5kYSdhIIk+WvSgxW8a4E0+4phDacqTm6hhsQdiJ1pgRWWRA0JoEUQWqCaiNKikkUBClgUkClrQPMH7vx/0oUeD2+NCoGJNChFFFaCx960pRrSFpVAf3vRhfSioxUAA9KtXKz/lXFOvkPQ/6mqrNWLlO5DN6ihHL/wABa4xZpEsY1E+AHmfTxFdbnBzevIi6ScrELGnUnT3vrV3OFt5C90Cfh9TRcuslxy6qBbTRNhJG5HkDp8/CipnGYVFtLbAgAAADyiqDxbl1miCdzJnfzk7elX/GON9zTBcamc23OVokDoR5fWqK9wrgz2rZUXGzTIIY6DeAsxvO4Pwipzhq3g0XFB099Y19R8afmwBqNPTyrqpgGim+Jv01N/NlBO2p8xqBp6g/OuWNc6gDXemuKw89iy+9OUn/AAyd/LSfjQUjmhALseAj/veoTLUtzFez4i4ekx+5/eaixUZFloCjLUnrQFFFlo2NJmoAKBoTQFUOsM0D40KLDgx8aFTYGsUDQIpJNaChSga5ihQKpamuQpYoFirDys2UsxGwH7mq6BUtwG576zE5Z9ATP71CJjjONuXBlBOsmP5rjhcVesIoBzDb0G4jy3pePfsmBgEsoIMbamY+nyrpheLWCVVyYHWPDyop/heLX7rQijTfN4/CpC9w17652IFyO6ROnX+etNuFYvDhmObf/CfrUv8A+MWhJDqQNTrB+vWqBwnHse4+jrofv60/FyaiDi7dy5bdDq0ofqVJ+op6rgTHwopbrGunjvXLFMLeHuPsACSRueoUHw731ort8bVS+Z+NuxexoEDfOOnz/agrd+4WYk7kyfjrXM0DQqMiNA0MtFl+4oCmioRRgUCJ+5pVERQigdWTpQpFrahQNzRRSitCqCFGBQFAUChR0QFKFAAK74V8rAz5H4/Yrmo+4oMKguKP2iID+nQ134dbtd4FLZJOziR4VDcIv7H+rT4/YqzvwhSQc2WdR5GinGCwlj/lWl10AUH99/8AenrYK10toP8AKKaYLBrMBpMbaaT8alLdqJ1qqi7uCRWXQAEk+GoEjy8aPPoTHj96V1xr6RpMTPWaRYwzQB4b7eP70CMKhbvnb0+9Kz3jqEX7gP8AV++v81qxsQsL6AfD/asp49dD4q9l1GaFjrlAUx8QT8aJTCiJoRQy1EBmpE0oigBQImhSjRGgTSqTNKqjpb2oUAKFZHNqRFLihWgkUdGtHQJpQNEBXWzYZiAASTt5+nj8KApoywqwcO5VuXdCyqYmNzB8qnn5esYO0166M5XXvQR8tp1EabkUFOwFsmBsT3rfmV1MfL4kVK4PjzCA3xqATiTG+t9tcrq+XcQrBgoHhpFaJzNycFIu2AWs3O8CP0zqBPx08fXeBiOJrmDrvENp4bfvUjZ4vm0A3/fzquYfB5GgzB8enrVlt8NLBYEA+EVWnNkL94tHUDpodz40/wCHqZgmfXf7/aitcIOksf8Aerby9wGe8RC+PU+IHT+KIjMVh+zw9++/u2rTt/mynKPi0aVge23TrOulbb7bOLCzh7WEt6doc7x/Sp0n1bX/ACVk3CuDPfMghVHUz9AN/nVqLHhuBpibVq6rFXuIWaIKllORtOkmOvU0zxHKl4e7lb4x++n1qycmJFqygMw19QR1GZjOv9gPxq0th2MGNPTr4jTy/YVFxj9/g19d7T+oGb6rIpg6EGCIPmK13iOIZGYZZ2IyCTGmYnxAkz8Ka3uFWb5Dh2zEkOw0URA7wcED08ooYyuiArQX5bs3Lly3+W+QgdralQ0iR3VOUEQQTtIionF8k3//AMSsynYwSOn6gIjzoYqcUKkeJcFv4cxdtsvnEj1BGlMAaIUtClCjqBJFJmjNTPLHL7Yu7lEhQJY+ug+evyNUROHw7OwVVLMdAFBJPoBqas1jkW+FV75SwrGAHYFz6JMn0312rReCcunCW27EpZ2zXbksW0J2kBR5zJ8BUbxPnPB2XZnudvdEKOxUwFHQFjAkyTBPTwoK1ieA2MKLbulx0LTcfLqFHQZlCqxOmusfCn3Dccjt2eHtHLMhkRywIBAkqNTqRmY6yZInSJ4l7SrzSLFpLS9Ce+wHqdPoaruK5lxdz3sRcjwDFR8lgUGs4Th9rCntcRdS0YCjM42EbD9TbdPKTVe5z4/authRYbNaa6ADBXMEMOe8JgtcjbXJWaXLpYyxJPUkyaunDzbW/YssoLJZthT3gVZyXbbxzDcH4UVVeJYcpdIgiNdukwD/AL1ufsn4oL+CS22ptflMDr3QJX1GUgf5TWPc1FgwBUKp7w2kxpmbWZ8J2ERpVh9j3GOyxnZEwt4Zf8wkr/6h8aI1Lj3JSurGxCtuEbb0DakfGR6VWMPmw8pcV1ygBlI1Gmw6EHpBg9K1ZTpVOxPOeBbHrh7gUtbMLeMFVuzGQHp4Ztp9KtDzgfBCwFy6pUEaWzo3+fw/t38fCrJAA8AKXVT9pvGvwuAuQYe7+UnjLDUj0WaFZBzXiRxPiF9hcyqpCWyQSMi93ptJlpjqalL/AAxrOEZMPq47i5iF30Yg7ZvDWDFV7k/Aq7m4WHVAslYJ2MjrpImNfGrRx93tYbPaBZ0GkiSqz7x9B96EVFisY29cw2Cw2UlLge4SQYIILAjQ9M0UjC+0DGJu6v8A3qCfmIM/Gm/MrH8NgwTr2ZYz/iCNP1qtURfLntD7VMt7Co3SVZ0MeRkkfOKLAcV4azDtFxSDqM1tlHxyBoqhilAUG48F4jwuItXLaExOfMhMbd64Ps61YcNhbdsrcw6lw0graYZTpIJ7wT4k6V5vFOsLjLlszbuMh8VJB+YNNHo3ENcyMr2CqsD3rZW6VJ8UK6/ANWe8ycmIFa4AdFLZgAOk6hQAPlVe4V7Qsfa07XtR4XRm+ujfWpnG+0o37F2zcsBXuIyB1JgFhE5SP5pqs/KR50KXdbXY0KiOKjWrFwTm98HaupaVc9xgcxWYUCBGsdTuDvVeU/z+1N33qiQ4rxq/iTN669zyY6D0XYfCmBNFQoCNHRUsCgXg7Je4iDdmC/MgVoXDVtti8TcWS4dl6EAW1yCJMjVQZ12qvctcIuW8Th3uIVUq19Z0lbYJny1A3jQjxBqZ5Pw+Qdo6zcvTcH+ENMFiWA1mddfKhEbzfcvKoUoUtmAdiT1UOd8xy5oJnyFQPBcSbV6040Kup+RBqS5yuP2uUnQe4PBTt8fHzBqBWpR6R5s5hNnBzbMXroy29QI01b4DbzIrEeHctYm6yN2bLba6to3T7oYvk3nXXSR10mr8nFrl/BYQJa7V7pYZAVDflzLBnGXSNQYmd6vFji6jBnEXHdQqm6zG1lcBZLdwEjTbTSr2HXL2FuYeyFu3u1UQFMQVHgTJkft+2O+2PjhvYzsQe5ZAEf4mhmPyKj4GtC4Hxe8WuJfQ2lVO0K3GV2FtszBmZdJIB7onLB1NYLxXGdrduXP62ZhO8Ekj6aVfBcuRraG2BkGZs0kE9CYkTAOkaeAmdakOcuI3MPYAttqzZcwJJUQTPhJiPiaZcpcTt2LdtLpUF1zAnQRnPdmfeggxpP0LnmbiuGdcRh3fK6KSO0BJFwCcqtGonx6x4EiKrHOPuYX/AKC/t/tVYAq086Du4U//AKE/af5qrqJMDffzolACl/e9SeG5dxTiVw97L/UbbKv/AJnAX60/PJuJUK13s7Ktqpe6kNEElezLk7+FBX1pYFWTDcolkZ2xWGCIQDremSGYBQ1lc5IVtFnY0eD5atXLi2ximljAP4fujSdSb4b5KT5VBB2xXezb3NcAdJG33411ttpQGaKkM33NHUDK4YHr9/fpTWaXffWuRNaHZBNaNy97N2xGFDscly6naW2LQqge6rLEntAc2adBl03mr8nJYN2bq5nGttG9wkA7+J8jpW8cLuFrFyRkZTKs20QNBsf418KDEOI8i4+wrPcw7hFBLMGQgAbnRtqtns85NtG6ly83assMEAlJPukk+9sTsB3euxfe1vj7phcPh1BC3szOeuVGXKhHnmBP9sVDcq80YfCJZOI7UsFFxMk+GUBhpI0018ZBmgtPPN2wPyVNqzcKXwSxCjNdKAtOhIME+MxNUtMLiBnKYjDuzAKqqzBVA00CodY7oMyBNNeeObMPjVm3auJdB7uihVUkltmks2hJgbeUmlZ/M0E1x7B3beQ3WRicwkEnrPVRoKilNcs/3pRZqCx4viDrg8Iqsy5bmIggkHXsjoRr+tvnQXmNuxMm4cRORLuc5VsFYa1k2IY6mQZ3OtV5rhIidttfH/4HypINQWnD8ey4bFKpIa8LNsDeFCN2vwJUCPC55VXgYMxOu3jrsaRbOlGWqixnmGyI/wDtLMDYFVaPjkFIPMiDbC4eP+mP4iq7NCgtGH44b+ItTatsQjW0UqGAJUlXCtIzKfEEROlTPLnEsU1+wQbrILiZhbBC5cwmVtgKRGuoiqNhMU9p1uW2KOuqsuhGkafAkfGtB5Zw/EsbhsWjXL5bs0eytwsof8w5gpJG4WBrl1E71BwxPK+Nu3SbqZ7knM5a3BJOpBzAesba+Bp9xZ8M6IGxdlbgS0HWWcA2ke0xz2gwJI7PTfuTTvkf2cXFurfxDWoBIa0pDMCyxDmMoaHmATuNY3ieJ8gW8Pibdm9jrai4Tk7rFwJhcw0VZ2mdSNBTA4DYTCqUv3mui4Ld0LZtn9LNlOa5AggsCN4bpTfBfhEtfiVfEv2VxRAt2070qynW42n1+Ri6c08i4Q2Udne2uHsBcwgMwQE97Mp1OsGJknennL3LWCuYDs7aObV8i4S7d9iNNxGXLHQCDPjNXF1h/EnRrjm0ht2yxKITmygnQT1rncMCKk+arGHt4m4mHz9mjFe+QSWUkMRoIE6CfCetQ51NRC5+4oUYTzFCgi7m9c66UkiqHPC7wS7bY7K6sZ8AwJ+laNxrnwWFtJh1z6ZmZ2bsyMzAZbYaNwe+dDGgIg1nOAwjXHCIrEsQNFLHzMDXQSfhWo4zlBcRh7NvW0UgqYklSAGlSe7JEjr3NYmgp3N3NzY9bQe0qG2TBViZzRIgqNNBTGxwPE37fawOzVCVZ3Ud1JGVRM7qQNIJ60w4jaVLrqhOVWKgkqTpoZK906ztV39muGtFXfIGecrMRmgaaCE06fqnyFBn7AUg1fud+WhAv2F1C5rtsdBr3wNwBAB36noaoRoAB9xRAUoGioAaMCiNLRaBdJNLoiKAhXS1ZLMFUFmJgAbknpQtpWhcg8ns4F+4upGa0u5iPePTXoP9aBjw/kcZJvEzGoVhpJMDUbab9emlO34k/CLttC74izchmtuzGEBZSqgtAbYgwPdjatHw2FChWWeqkQdTO/7/ADHhWce1rJOHyxmi4YB2UsuX4Tmj0NMU1s8+XLCYm1ZUML2IuXe2ctJUlVUBRlghUGpJiYjSmfFOIYjiF4XxZcsqorm2rMJWe8YHdkRofDfw58j8Ew+Mu9levvZckdnCghz/AEyWEN4A7+tbhyqbGHtDDWQ47KVfMgU59zm8WaZETI6xRFG5z45xDDqj3OyNrFWoeyUlUJGqFswfOFYHNI1nTSqLa5txltbS27z21tLlQJA6kydO9M/qkeVb/d4Vad7rvDrcAzo4DJKgqGAOxymCfADwrEfaHy2MLiG7NCLLQUJBygmQUDeII23gimCsYzFteuPcaMzsWaAAJYydBtqaQK5xXQACoOyev1oUhZO38UKCLak10Y1zqosfKV1kYlCFd2FpHMQkq2dtTMhW36TqRpN45axrMgQktcW6FfcM6d9wGBkBgVgwTo253rPcDjVW0BqCCxB0PeZQp6dVkA6RprpT7BcXe3cNw5c7vOa4W1yjMT+WyuDLAg9ZOpioqa58wFgfnKwS4e8GCsRcb3veGmY6mT4eGw5G5nv537S4WCoTLeJPU+G58dOtVTmjGNdxBZgoEDKF2ggHTuhsszAbUbU0wuMNtGVZDMyHNPRCWAIjXvFTuPd2PSjXbuDuEWwWRw7spzKvdnMW95SDBBBEDcb1mfNvA2wt9lI7rElSJiNxE+RB+JHSp3B813Dauuw/LthUQQ3ecqVALeORBOuwMa1CY7id0qbGKTURBK5HTrJWNRB92BoTrrNBBChNdTZMFgCVBjNlMeU+BI6GuRFAFrqKSg60uaATShRAV3tWS2wJ+ZjzNBP8lcGs4i5OJuC3h00Yk5czEEi2GOxIBJ6wPORqXI/HrD2VtKyLBa2tvOcwAbuxmYsVgAz0k+BqkcK4WrYdgEU2iTILAvbeArFnhSHGWIywPONbHyLg7Nu8BbTU28hkiWdVDDJngnOO0J1CzbEAAGgsHMvFFNphbJz5XfMqZlLoGldJ2I1J0GmtQnLns/XG4Vr2LuO127JtkGOy6ToYY6AQdABAA3p/wXg74rE4hMS17sl7y2oAUG53i2caNrsNYyyTrBsPOnMi8Ow2YKWdpS0I0zRMsfAbxuYgeIoxTkXJa4lYF4wBcKzoRmhlX4ZiPpW38VxS2rlqSAXJAH6myAeRJjMfnvvXm1jncSR3jqW21OpMdK2W7xDAOcPcuC69lAbFm9czC3mQKW7shyzT7z6HL6kQWziPFuzUjsyzMDC+ogT4CY12rO/aDcbC2CtvQYlz2xJmcqKIUbKCc2YgST16CS4pxHCYhhh7GKyXGYZCrXOzJBjJ1QBtcpWNTHWDnnOvH7mKvvmgJbZ1tqBoBmOp8WIVZO3dFUV9mpVsT4Vyml56gcq/gBQpCNpQoI1lpBFdWpBoCtmpzh19il0FEudoACbk5hBEMGnTvRM7GNYkGCU61IJhz2Gf9LEoSTsyZWIiOqssSej+GgM7txmjMSYECegkmPSSdvGiVa7Y7CNaco0ZgBIE6EiYMgajr/NJw14oysCQVIII3EGZHnRE5y1wBr1xM6MttgTmOk7oI6nvlRHn5g1tXGuT8PjLgN1Zg5swOUn/AAkjUrA2275NVDl981rOAwd82VghAQqILsUOVJyZWIIHdt90TBuGExChh2UQ5Vg6ycxZZYjXKfdaGmBqJOxKZe0TgSrwu7asW8qqyOqWk3PaLJIXbfzMDzrA3SDB0I3mvTNzjwFsHKDpv2iAfQk7+QrC+e+JpfxLG3atJBbM1ve4zQSztJzQRp6t41RWqUBRCu1qyzGFBJ8ACf26VAEWrrwjBC1cDYS61wBIvFlKgkqZyCMwAzFQSJGuutQ/L5e2Ga0xF9SCgVcwcbOrnYKO6QCCCSfGa0HD4fDRadkaw4uOHFoEZrQTMAe73zmAAIlpLa6moJTCY6xcxJyWGN28qiCwABWAbhUN4nUzMINtTUbzNbtph7l3D5g6smYl8wV9WuMDmY5lHd0ZtZ33pwnBrDOt1S0asLbDR7YXtCfcU94OFOrDXeRA5cpo3FBcy2ltYPOqlJWSFbNlACjXI+Vmn+iNtKrQOWsNFm3cM57ltC2s/pn+d/ADwFUX2kXjxG6mCwmV3slrlzvqusZcq5iMxUEzG0+RrS8RiEtIzuQiIJYnQAAftXn/AIfi/wAXxdXtsbfaYg3FYQCBLPpPUgRGu50O1WovXI/s3t27WfG2Q90k91jKooIj3TlJMTPQH1qY41wS2628H2JTCZSwdP0XQ0jUg7gsNdyYrnxDBi1ilvISrXO4Vnuhiy/mCYIYoCCIAJaR1NS93HwchP6CxYkREgePXU/A0Hn/AJr4KcHiXsk5gIKnaVOoP34VBsa0Ln/GW2X8y2hvMFNpkLBltxmJeDlMsWCjKDuT0nPTUClPlSlFImlKaByq0KSpoqBi9JNG+9INB2wVsM6qzZQxy5iYAnQFjBhQSCdNgdt6vnIeGtpeuYXFgA5kuqjf8y0Tt45kaQOq+IqgJrpv8K0DjoScIt50N63YC3rgz5rT5l7NmKfqUn9W8edBSOL3me7cuMdbjNcOv9bFoPgddqVwoJ2gNzYfpADFjIAUZu6N9zO2zbVbcatqxgkxltT+IxDsFbpa1bPlAgAmDvPvGNNKowoNH4DxCyxFtiuaywIkqttgCSFzMChCux1yCSQbYEa2DBcTuZArvbu3cxKhCWAzFoDFmDAg3B/xPelVUEsTWb8Gt/lSdA95bcnoFXtX+WW38zU/wi+9i01t7ZVuzJVHEZ4ti4yAbEOjXAY8E6gUE1xzmg2cIUDNnIyW9Wkkd1mzKMpCkGVK22B0Kg61lkV1xF9nYszFiTJZiSTsJJO5gDWuY8qAwvlVk5dxSWJZreYxuWAHxBU7eIiPOu/K+OtWtLls+bLr8xKk/FiPKrdhH4fcyuFUOpzZIAY5GBPdUqpBGslTpmnUaxT9hZxMHvWbi2rjIznvBlFsgNbLd5GEnKJBDEqFgUrHcCN6wBbu2WZkDHKXIAygkdoweOsKcp0PnTvjFt7mHOMkI7BWa0QSMpY200ZiGaCDqsGajreIy4Yds62gbjh1g5mKFQFNxnOW2FKoT/h1OtUcMdxpbF1LJt3XxLdmbstnmGzsqlmKi2V8ACJjSMwsfI/DThrKArDGc50077kAHw733oKh+RsCt8PimZbl243fIjuaZgm+nvEnbYbxJv8AasxoI+/KrIiv+1EI/DbpbdShWf6s6j6g1hXBnupfttZk3Q65AJktMAaESDMR1BIq9+0bi2KxQ7O3h7gwqO0OgLi4ylkzEqIA0MKfHXpBcqclXLQxN67ulq4mHyn3na2wLrGoKyAPNjUvKLRzImLu3UROzC2wC7FmAN1tTkVSWhQrKJI95j00r/EMGC6l+2guEZM+ZFHvwTlD5YOYTGk71nuHxt/DXSys1u5+radYbvA6HoYPUDwp3Y5gxTO3fLtdQ2yG10MwQNgQSYjxNK0HNnG/xd3MoIRVyoDO0kzEwJJ2EbCdZqBinvFOHXLDAXFgkZhrOnwplRCwKUi1zBpYoO4oUgJR0DNq5k0bGkGiFK5BBBgjUEHqNZBqX5bwL37xtrcFsFHNxmmMgEtm8Z0+MHpUMDTrD4xkW4q6dooRj1y5gxA8iVE+QjqaKsuJxAwxu4C9rZbdpzZWMMl1e6NAdxEkfWqsIYiQYMSJgx1EgGDUndxRvC25yl7KhGDSQyK3dZh5ZspAMkLOlSHEOVbuHuph3NoveQsuU9oQASVjQQzlQBEnK2o3FBNezW1h7Z7e8odw35YRgzJIZSzKGhddi4GmsxXXnHjNq8jXlFwXlZbEsbcDIDL2gk5C2oaG8B6VfhNlE7O6MQltl7z5s5MGSBbUIM5jukZtyCCB3gjiXEDir5uPOWYABZoHh3mn4SPhQR9tJ9Ku3LuKwoQJdABjXMgK+ewafinxpxwfCYC6uViimBGYZPLfMny7V/SpW7yPaMG3dZZmA0NIGumYW9AAfdL7VA5tcCwV4MbZCkDMcjjbWCRLQJ091YJExIqZ4fwGxh0t4e33799jeLsQQoVYJEAgiDlAA1JmdKrGD5RUtcs3C9y6VBti1nUZQwDFiyD+3qDm01qycOsK7pdw6m29oPauWu6CcxMtlkRJYkzGojfYoYG9cs4k4d8q6rbbKTlIuAi2VAywdZ2B7pEneoleF2uIYpcMltfw9hoc5mVlIOZwofUq4QDQnRSdNJuPEGstaGIcAizBDudc3chu4YGuWCQdzoBvXvZxgXU3Llx2zMTLEZiBGi7DTLBnYawBrNRfsJw+3aAS0iooEBVAA+Qqj+1Dmy7gstmyoDXUJFz9SiSpCiPe65iTE7aVceLcYXCWWvXj+WsaqCTqQAIHiSBJga6mvP8AztzG2PxLXiuVFAS2szlQEkZjtmJJJ9Y1iTRZ/ZjjGCXLS3lzNLpbAcsrKNSxEZVYCNCf0mQd7hc4swsl1K3LikZbUk588QVlQbi7tmAAIU+BNZzy7x7D8PsNA7XE3fey6LbUaqmdhB/qMKRMA7UjE8WXFF7yyjWlvsUZy8h7bBbgYgFiHIUzMSmwqDjzRYwilz30xGYzbS4Lqg7kuxXutOmVXfbWKacF4S91VRDD3mUKcw0GaAYG36pnXQQNarjPrrVz4Nxg2UwxyqLFth2l3KslzmAAHvQh1mMzFSdqgbc7PbF1rQlntkL2ubR4HfGTZQGOka6ak1Vop7xJUEAOLj6l2XNknTRcygk7kmI1AE6mmA+9KBYpS6VzFLRZoHCuaFANH2KFBHOK5xXV96TFUIijoxQJoJvk5LbYpUumEuK9sknKO8hiSNpIA9SD0qx28Y73rSfiQtpLdvMhutbS6bVyBB6uQocsF1yD+6qEp+NWXh3FbLStyzbTMAA47ZwDnGjIbsFIzdCRA0O1BN4zg1pPxFwZbhu58gKHMhYO0IZytrGuWfCakhwvBPhbd4W2VYhmTushEKc4EjQ6HuEyQSYYGm3Dby3GKm1lLC3ctDvZR3TdcEAwrkKVGoJBPwrvKXMRwt0i4Js3D+YiiY6B0GoJAJEbMpI1kVFWFOV1uA/hsQlw7hW0b/tk/FlWkYbguNtuiIrIWuLDK3czAyCWQlQREidfKhzLwwYcpetMDZuZWtlTMFtVyncqYlTvoQe8pleL5uxF7LbdRbcDW4dHaVJEagWyZ1826bUFh4ZxB7GJf8QS+gXu6HKjMUADLlhs2qpBPQTXS6D+LN2wwYszXFuQCZbdcsGFhyfPunSu13AC5wwBUHaJBhgFcR/xF0UEydIPXc6TUdguJLhrdvN3ri5UOHFv81icyqVY9NRI10g+pSOKrjTd7G2QUUJfuXDmUE5iEWFb3gbemXXbaKvXCEBsquVsyEEgGMzCAWBImGicpqP5bxJKjtsiXGOcJmzSTJIzzBgk9YEwugFTdy9AZ7mRYBzHMxAUSTM6bZpNWIpftc5kQWPwisr3HZS4UyLaqcwBP9RIGngCeop5yHgrP4G0LSrN23N5iqtN4we8TPuNlXIRGV5HWoj2fcs8PxWHN5wWcF1dWJFtc1x+z1A7rC2qnfTMD1FXfifZWFERbtDfIFC991UbQIIe4xYaKFeY1ACl8U9nuGuYvOr5LRylrKCIJYTB/SuXWBsdtKp3tA4IuEe2bIyKyZDBOpVVDE+RJI8yreFX7G8TLgu02ieyBdojN32c6e9bQNlLL+rSdJprxezh8dYg3S4BZkyq0lgrSQAQHJJzAaCGJkKxJDGlQkxUzxLg7WrFm52gYXC3dE90rE+R0jX0qTw/AbGU5MQr3Cbq5RcQKuWzce3LgiTnFuWjIcxUaqZtHGsNh7QXDNiUyraQOGFvtCzEghjcjsyAVcFSAMpLTKkxGWzQqzPwnAwT+KYZTbUgBGJJS2blwAsCVliuVZYEEwQpFNbXDcPAm+JAeSHTUr2AkAn3Je8VBAZxa01IAohAtLqcv8Mw/bMFxC9jJyy6K8/mQJbugdwHMds6rqTNODwPCG3KY1e0IBAbLliRmYxquknIe9pGpqCuqtHXe8FLMUBCEnKGMkLOgMdYiaFBGkUDQoVWSDQNChRqBTzhd5nvWy7FjmAliTouijXwAAHhAo6FArimIdHCqzKpUKQCQCsTBA3EkmPM02usc3wo6FA/5bus2KtKzEqjdwEkhZDE5QdpOunWpu0xftmclmUqFLakDPEAnYRpRUKlFy4S5NmwpJKkAkHYkC6ASOsBFHoo8BVswSD8Iug0Mjy94aeFChVjR+EBw7CBGQ9PKqr7TLzDh7gMRN62pgkSpWSD5E6xQoVaiteyS4Q2KgkflodD1zMJ9au3MKDs1MCSwYnqSMKxBPiQSTPmaFCpBT+PaXXj9IRV8hlOg8BoNPIULoizgUHuXMVeS4v6XVWbKrjZlHQHQUKFQcOX7SnDcRkDujEZdNos24jwiTHrVR5hM4jEE6ntLmp/6kUKFBGrtQUaChQqoVG330pSChQqDsBQoUK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60" name="AutoShape 16" descr="data:image/jpeg;base64,/9j/4AAQSkZJRgABAQAAAQABAAD/2wCEAAkGBxQSEhUUExQWFhUXGBwXFxgYGRoaHBwcHBgYFxwcHB0aHCggHhwlHxcaITEhJiksLi4uFx8zODMsNygtLisBCgoKDg0OFA8QFCwcFBwsLCwsLCwsLCwsLCwsLCwsLCwsLCwsLCwsLCwsKywsKywsNzc3LDcrNywsKyssKysrK//AABEIAQIAxAMBIgACEQEDEQH/xAAcAAAABwEBAAAAAAAAAAAAAAAAAQIEBQYHAwj/xABDEAACAQIEAwUGBQIEBAUFAAABAhEAAwQSITEFBkETIlFhcQcygZGh8BQjQrHBUnJigtHhM1NzohWSwtLxFyRDY7L/xAAWAQEBAQAAAAAAAAAAAAAAAAAAAQL/xAAZEQEBAQADAAAAAAAAAAAAAAAAAREhMUH/2gAMAwEAAhEDEQA/AMgmhFFFACoFTRTRgUU1Qc0YNEKOPuagVNGDRAbUaigUacYLBPdYKiszHook/SpzlHlVsY5mVtL77D/+Vn9R+g+E7Vy7y1ZsqqogAH18z/UfM0Vk/CPZ3ir2sIn97Gf+1TFS/wD9JsV/zLPzb/2VtdjDAdK7m2KuDAcZ7MMUmoNtvQt/Kx86rHEuCXsP/wAW2VB2O4Pow0Pzr07fX0qE4lg7bqVdVIYagjf1FLB5pZfKuZatJ515FW2O1w0x1tnUj+w9fT/4rOrluDUxHItSSaXtSXM1AiaBajIoEVQg0Jo4ojQCfuaApIo6CV4Ue4f7v4FCk8L90/3fwKFBGUKVRVQVGEoCl/KoEqlGBSlFLy0CAK74awWYKu5IA16nQUkL9xVg5NwwbFWydklz/lBI+sVBqfBLC2Ut2kjKix4SerH1Mn5VccFdAUa61RuHXNZ8asGHJArTVWVMYKX+LHjVb7altcarqYmL98ePjUTiLw8aJ7pio29dE76UEmlsOusHyO1ZJ7SeArZuC6ilVuEyPBoB/wBflWp4a7pFVv2g4ftMI5j3IcfA6n5EioMXZa5la73K5GsoRFFFLoo1oOZFJK10aiqhASjC0c0JoJDh3un1/gUKTgW7p9fH0oVAwmhSqTFaBrR5qIfelGB9xQGK6A/c1ymlA1B0HrVt5CAz3nPS3l/8zD/2mqdNW7lLNbs3X6OVA1GuUvMjcCguGCuZR9RBNT2D4wI2rN8Rx69lDdwzMLoCBH1/mmtjmh5i4pGvva6a01Wrnii/X9t66DiQPSqL+Jc4YXFGpJbXqCSfhuKhL3MWKJhQNfIT8KujWhfzaCo+9v6fc1VeB8VxYgukjw2PrvptP+lT9rHdoZgj16ffjtRUit/u+BplzCM+Ev8A/Sf6AmlPc21rnxQFrLpmC5kYSdhIIk+WvSgxW8a4E0+4phDacqTm6hhsQdiJ1pgRWWRA0JoEUQWqCaiNKikkUBClgUkClrQPMH7vx/0oUeD2+NCoGJNChFFFaCx960pRrSFpVAf3vRhfSioxUAA9KtXKz/lXFOvkPQ/6mqrNWLlO5DN6ihHL/wABa4xZpEsY1E+AHmfTxFdbnBzevIi6ScrELGnUnT3vrV3OFt5C90Cfh9TRcuslxy6qBbTRNhJG5HkDp8/CipnGYVFtLbAgAAADyiqDxbl1miCdzJnfzk7elX/GON9zTBcamc23OVokDoR5fWqK9wrgz2rZUXGzTIIY6DeAsxvO4Pwipzhq3g0XFB099Y19R8afmwBqNPTyrqpgGim+Jv01N/NlBO2p8xqBp6g/OuWNc6gDXemuKw89iy+9OUn/AAyd/LSfjQUjmhALseAj/veoTLUtzFez4i4ekx+5/eaixUZFloCjLUnrQFFFlo2NJmoAKBoTQFUOsM0D40KLDgx8aFTYGsUDQIpJNaChSga5ihQKpamuQpYoFirDys2UsxGwH7mq6BUtwG576zE5Z9ATP71CJjjONuXBlBOsmP5rjhcVesIoBzDb0G4jy3pePfsmBgEsoIMbamY+nyrpheLWCVVyYHWPDyop/heLX7rQijTfN4/CpC9w17652IFyO6ROnX+etNuFYvDhmObf/CfrUv8A+MWhJDqQNTrB+vWqBwnHse4+jrofv60/FyaiDi7dy5bdDq0ofqVJ+op6rgTHwopbrGunjvXLFMLeHuPsACSRueoUHw731ort8bVS+Z+NuxexoEDfOOnz/agrd+4WYk7kyfjrXM0DQqMiNA0MtFl+4oCmioRRgUCJ+5pVERQigdWTpQpFrahQNzRRSitCqCFGBQFAUChR0QFKFAAK74V8rAz5H4/Yrmo+4oMKguKP2iID+nQ134dbtd4FLZJOziR4VDcIv7H+rT4/YqzvwhSQc2WdR5GinGCwlj/lWl10AUH99/8AenrYK10toP8AKKaYLBrMBpMbaaT8alLdqJ1qqi7uCRWXQAEk+GoEjy8aPPoTHj96V1xr6RpMTPWaRYwzQB4b7eP70CMKhbvnb0+9Kz3jqEX7gP8AV++v81qxsQsL6AfD/asp49dD4q9l1GaFjrlAUx8QT8aJTCiJoRQy1EBmpE0oigBQImhSjRGgTSqTNKqjpb2oUAKFZHNqRFLihWgkUdGtHQJpQNEBXWzYZiAASTt5+nj8KApoywqwcO5VuXdCyqYmNzB8qnn5esYO0166M5XXvQR8tp1EabkUFOwFsmBsT3rfmV1MfL4kVK4PjzCA3xqATiTG+t9tcrq+XcQrBgoHhpFaJzNycFIu2AWs3O8CP0zqBPx08fXeBiOJrmDrvENp4bfvUjZ4vm0A3/fzquYfB5GgzB8enrVlt8NLBYEA+EVWnNkL94tHUDpodz40/wCHqZgmfXf7/aitcIOksf8Aerby9wGe8RC+PU+IHT+KIjMVh+zw9++/u2rTt/mynKPi0aVge23TrOulbb7bOLCzh7WEt6doc7x/Sp0n1bX/ACVk3CuDPfMghVHUz9AN/nVqLHhuBpibVq6rFXuIWaIKllORtOkmOvU0zxHKl4e7lb4x++n1qycmJFqygMw19QR1GZjOv9gPxq0th2MGNPTr4jTy/YVFxj9/g19d7T+oGb6rIpg6EGCIPmK13iOIZGYZZ2IyCTGmYnxAkz8Ka3uFWb5Dh2zEkOw0URA7wcED08ooYyuiArQX5bs3Lly3+W+QgdralQ0iR3VOUEQQTtIionF8k3//AMSsynYwSOn6gIjzoYqcUKkeJcFv4cxdtsvnEj1BGlMAaIUtClCjqBJFJmjNTPLHL7Yu7lEhQJY+ug+evyNUROHw7OwVVLMdAFBJPoBqas1jkW+FV75SwrGAHYFz6JMn0312rReCcunCW27EpZ2zXbksW0J2kBR5zJ8BUbxPnPB2XZnudvdEKOxUwFHQFjAkyTBPTwoK1ieA2MKLbulx0LTcfLqFHQZlCqxOmusfCn3Dccjt2eHtHLMhkRywIBAkqNTqRmY6yZInSJ4l7SrzSLFpLS9Ce+wHqdPoaruK5lxdz3sRcjwDFR8lgUGs4Th9rCntcRdS0YCjM42EbD9TbdPKTVe5z4/authRYbNaa6ADBXMEMOe8JgtcjbXJWaXLpYyxJPUkyaunDzbW/YssoLJZthT3gVZyXbbxzDcH4UVVeJYcpdIgiNdukwD/AL1ufsn4oL+CS22ptflMDr3QJX1GUgf5TWPc1FgwBUKp7w2kxpmbWZ8J2ERpVh9j3GOyxnZEwt4Zf8wkr/6h8aI1Lj3JSurGxCtuEbb0DakfGR6VWMPmw8pcV1ygBlI1Gmw6EHpBg9K1ZTpVOxPOeBbHrh7gUtbMLeMFVuzGQHp4Ztp9KtDzgfBCwFy6pUEaWzo3+fw/t38fCrJAA8AKXVT9pvGvwuAuQYe7+UnjLDUj0WaFZBzXiRxPiF9hcyqpCWyQSMi93ptJlpjqalL/AAxrOEZMPq47i5iF30Yg7ZvDWDFV7k/Aq7m4WHVAslYJ2MjrpImNfGrRx93tYbPaBZ0GkiSqz7x9B96EVFisY29cw2Cw2UlLge4SQYIILAjQ9M0UjC+0DGJu6v8A3qCfmIM/Gm/MrH8NgwTr2ZYz/iCNP1qtURfLntD7VMt7Co3SVZ0MeRkkfOKLAcV4azDtFxSDqM1tlHxyBoqhilAUG48F4jwuItXLaExOfMhMbd64Ps61YcNhbdsrcw6lw0graYZTpIJ7wT4k6V5vFOsLjLlszbuMh8VJB+YNNHo3ENcyMr2CqsD3rZW6VJ8UK6/ANWe8ycmIFa4AdFLZgAOk6hQAPlVe4V7Qsfa07XtR4XRm+ujfWpnG+0o37F2zcsBXuIyB1JgFhE5SP5pqs/KR50KXdbXY0KiOKjWrFwTm98HaupaVc9xgcxWYUCBGsdTuDvVeU/z+1N33qiQ4rxq/iTN669zyY6D0XYfCmBNFQoCNHRUsCgXg7Je4iDdmC/MgVoXDVtti8TcWS4dl6EAW1yCJMjVQZ12qvctcIuW8Th3uIVUq19Z0lbYJny1A3jQjxBqZ5Pw+Qdo6zcvTcH+ENMFiWA1mddfKhEbzfcvKoUoUtmAdiT1UOd8xy5oJnyFQPBcSbV6040Kup+RBqS5yuP2uUnQe4PBTt8fHzBqBWpR6R5s5hNnBzbMXroy29QI01b4DbzIrEeHctYm6yN2bLba6to3T7oYvk3nXXSR10mr8nFrl/BYQJa7V7pYZAVDflzLBnGXSNQYmd6vFji6jBnEXHdQqm6zG1lcBZLdwEjTbTSr2HXL2FuYeyFu3u1UQFMQVHgTJkft+2O+2PjhvYzsQe5ZAEf4mhmPyKj4GtC4Hxe8WuJfQ2lVO0K3GV2FtszBmZdJIB7onLB1NYLxXGdrduXP62ZhO8Ekj6aVfBcuRraG2BkGZs0kE9CYkTAOkaeAmdakOcuI3MPYAttqzZcwJJUQTPhJiPiaZcpcTt2LdtLpUF1zAnQRnPdmfeggxpP0LnmbiuGdcRh3fK6KSO0BJFwCcqtGonx6x4EiKrHOPuYX/AKC/t/tVYAq086Du4U//AKE/af5qrqJMDffzolACl/e9SeG5dxTiVw97L/UbbKv/AJnAX60/PJuJUK13s7Ktqpe6kNEElezLk7+FBX1pYFWTDcolkZ2xWGCIQDremSGYBQ1lc5IVtFnY0eD5atXLi2ximljAP4fujSdSb4b5KT5VBB2xXezb3NcAdJG33411ttpQGaKkM33NHUDK4YHr9/fpTWaXffWuRNaHZBNaNy97N2xGFDscly6naW2LQqge6rLEntAc2adBl03mr8nJYN2bq5nGttG9wkA7+J8jpW8cLuFrFyRkZTKs20QNBsf418KDEOI8i4+wrPcw7hFBLMGQgAbnRtqtns85NtG6ly83assMEAlJPukk+9sTsB3euxfe1vj7phcPh1BC3szOeuVGXKhHnmBP9sVDcq80YfCJZOI7UsFFxMk+GUBhpI0018ZBmgtPPN2wPyVNqzcKXwSxCjNdKAtOhIME+MxNUtMLiBnKYjDuzAKqqzBVA00CodY7oMyBNNeeObMPjVm3auJdB7uihVUkltmks2hJgbeUmlZ/M0E1x7B3beQ3WRicwkEnrPVRoKilNcs/3pRZqCx4viDrg8Iqsy5bmIggkHXsjoRr+tvnQXmNuxMm4cRORLuc5VsFYa1k2IY6mQZ3OtV5rhIidttfH/4HypINQWnD8ey4bFKpIa8LNsDeFCN2vwJUCPC55VXgYMxOu3jrsaRbOlGWqixnmGyI/wDtLMDYFVaPjkFIPMiDbC4eP+mP4iq7NCgtGH44b+ItTatsQjW0UqGAJUlXCtIzKfEEROlTPLnEsU1+wQbrILiZhbBC5cwmVtgKRGuoiqNhMU9p1uW2KOuqsuhGkafAkfGtB5Zw/EsbhsWjXL5bs0eytwsof8w5gpJG4WBrl1E71BwxPK+Nu3SbqZ7knM5a3BJOpBzAesba+Bp9xZ8M6IGxdlbgS0HWWcA2ke0xz2gwJI7PTfuTTvkf2cXFurfxDWoBIa0pDMCyxDmMoaHmATuNY3ieJ8gW8Pibdm9jrai4Tk7rFwJhcw0VZ2mdSNBTA4DYTCqUv3mui4Ld0LZtn9LNlOa5AggsCN4bpTfBfhEtfiVfEv2VxRAt2070qynW42n1+Ri6c08i4Q2Udne2uHsBcwgMwQE97Mp1OsGJknennL3LWCuYDs7aObV8i4S7d9iNNxGXLHQCDPjNXF1h/EnRrjm0ht2yxKITmygnQT1rncMCKk+arGHt4m4mHz9mjFe+QSWUkMRoIE6CfCetQ51NRC5+4oUYTzFCgi7m9c66UkiqHPC7wS7bY7K6sZ8AwJ+laNxrnwWFtJh1z6ZmZ2bsyMzAZbYaNwe+dDGgIg1nOAwjXHCIrEsQNFLHzMDXQSfhWo4zlBcRh7NvW0UgqYklSAGlSe7JEjr3NYmgp3N3NzY9bQe0qG2TBViZzRIgqNNBTGxwPE37fawOzVCVZ3Ud1JGVRM7qQNIJ60w4jaVLrqhOVWKgkqTpoZK906ztV39muGtFXfIGecrMRmgaaCE06fqnyFBn7AUg1fud+WhAv2F1C5rtsdBr3wNwBAB36noaoRoAB9xRAUoGioAaMCiNLRaBdJNLoiKAhXS1ZLMFUFmJgAbknpQtpWhcg8ns4F+4upGa0u5iPePTXoP9aBjw/kcZJvEzGoVhpJMDUbab9emlO34k/CLttC74izchmtuzGEBZSqgtAbYgwPdjatHw2FChWWeqkQdTO/7/ADHhWce1rJOHyxmi4YB2UsuX4Tmj0NMU1s8+XLCYm1ZUML2IuXe2ctJUlVUBRlghUGpJiYjSmfFOIYjiF4XxZcsqorm2rMJWe8YHdkRofDfw58j8Ew+Mu9levvZckdnCghz/AEyWEN4A7+tbhyqbGHtDDWQ47KVfMgU59zm8WaZETI6xRFG5z45xDDqj3OyNrFWoeyUlUJGqFswfOFYHNI1nTSqLa5txltbS27z21tLlQJA6kydO9M/qkeVb/d4Vad7rvDrcAzo4DJKgqGAOxymCfADwrEfaHy2MLiG7NCLLQUJBygmQUDeII23gimCsYzFteuPcaMzsWaAAJYydBtqaQK5xXQACoOyev1oUhZO38UKCLak10Y1zqosfKV1kYlCFd2FpHMQkq2dtTMhW36TqRpN45axrMgQktcW6FfcM6d9wGBkBgVgwTo253rPcDjVW0BqCCxB0PeZQp6dVkA6RprpT7BcXe3cNw5c7vOa4W1yjMT+WyuDLAg9ZOpioqa58wFgfnKwS4e8GCsRcb3veGmY6mT4eGw5G5nv537S4WCoTLeJPU+G58dOtVTmjGNdxBZgoEDKF2ggHTuhsszAbUbU0wuMNtGVZDMyHNPRCWAIjXvFTuPd2PSjXbuDuEWwWRw7spzKvdnMW95SDBBBEDcb1mfNvA2wt9lI7rElSJiNxE+RB+JHSp3B813Dauuw/LthUQQ3ecqVALeORBOuwMa1CY7id0qbGKTURBK5HTrJWNRB92BoTrrNBBChNdTZMFgCVBjNlMeU+BI6GuRFAFrqKSg60uaATShRAV3tWS2wJ+ZjzNBP8lcGs4i5OJuC3h00Yk5czEEi2GOxIBJ6wPORqXI/HrD2VtKyLBa2tvOcwAbuxmYsVgAz0k+BqkcK4WrYdgEU2iTILAvbeArFnhSHGWIywPONbHyLg7Nu8BbTU28hkiWdVDDJngnOO0J1CzbEAAGgsHMvFFNphbJz5XfMqZlLoGldJ2I1J0GmtQnLns/XG4Vr2LuO127JtkGOy6ToYY6AQdABAA3p/wXg74rE4hMS17sl7y2oAUG53i2caNrsNYyyTrBsPOnMi8Ow2YKWdpS0I0zRMsfAbxuYgeIoxTkXJa4lYF4wBcKzoRmhlX4ZiPpW38VxS2rlqSAXJAH6myAeRJjMfnvvXm1jncSR3jqW21OpMdK2W7xDAOcPcuC69lAbFm9czC3mQKW7shyzT7z6HL6kQWziPFuzUjsyzMDC+ogT4CY12rO/aDcbC2CtvQYlz2xJmcqKIUbKCc2YgST16CS4pxHCYhhh7GKyXGYZCrXOzJBjJ1QBtcpWNTHWDnnOvH7mKvvmgJbZ1tqBoBmOp8WIVZO3dFUV9mpVsT4Vyml56gcq/gBQpCNpQoI1lpBFdWpBoCtmpzh19il0FEudoACbk5hBEMGnTvRM7GNYkGCU61IJhz2Gf9LEoSTsyZWIiOqssSej+GgM7txmjMSYECegkmPSSdvGiVa7Y7CNaco0ZgBIE6EiYMgajr/NJw14oysCQVIII3EGZHnRE5y1wBr1xM6MttgTmOk7oI6nvlRHn5g1tXGuT8PjLgN1Zg5swOUn/AAkjUrA2275NVDl981rOAwd82VghAQqILsUOVJyZWIIHdt90TBuGExChh2UQ5Vg6ycxZZYjXKfdaGmBqJOxKZe0TgSrwu7asW8qqyOqWk3PaLJIXbfzMDzrA3SDB0I3mvTNzjwFsHKDpv2iAfQk7+QrC+e+JpfxLG3atJBbM1ve4zQSztJzQRp6t41RWqUBRCu1qyzGFBJ8ACf26VAEWrrwjBC1cDYS61wBIvFlKgkqZyCMwAzFQSJGuutQ/L5e2Ga0xF9SCgVcwcbOrnYKO6QCCCSfGa0HD4fDRadkaw4uOHFoEZrQTMAe73zmAAIlpLa6moJTCY6xcxJyWGN28qiCwABWAbhUN4nUzMINtTUbzNbtph7l3D5g6smYl8wV9WuMDmY5lHd0ZtZ33pwnBrDOt1S0asLbDR7YXtCfcU94OFOrDXeRA5cpo3FBcy2ltYPOqlJWSFbNlACjXI+Vmn+iNtKrQOWsNFm3cM57ltC2s/pn+d/ADwFUX2kXjxG6mCwmV3slrlzvqusZcq5iMxUEzG0+RrS8RiEtIzuQiIJYnQAAftXn/AIfi/wAXxdXtsbfaYg3FYQCBLPpPUgRGu50O1WovXI/s3t27WfG2Q90k91jKooIj3TlJMTPQH1qY41wS2628H2JTCZSwdP0XQ0jUg7gsNdyYrnxDBi1ilvISrXO4Vnuhiy/mCYIYoCCIAJaR1NS93HwchP6CxYkREgePXU/A0Hn/AJr4KcHiXsk5gIKnaVOoP34VBsa0Ln/GW2X8y2hvMFNpkLBltxmJeDlMsWCjKDuT0nPTUClPlSlFImlKaByq0KSpoqBi9JNG+9INB2wVsM6qzZQxy5iYAnQFjBhQSCdNgdt6vnIeGtpeuYXFgA5kuqjf8y0Tt45kaQOq+IqgJrpv8K0DjoScIt50N63YC3rgz5rT5l7NmKfqUn9W8edBSOL3me7cuMdbjNcOv9bFoPgddqVwoJ2gNzYfpADFjIAUZu6N9zO2zbVbcatqxgkxltT+IxDsFbpa1bPlAgAmDvPvGNNKowoNH4DxCyxFtiuaywIkqttgCSFzMChCux1yCSQbYEa2DBcTuZArvbu3cxKhCWAzFoDFmDAg3B/xPelVUEsTWb8Gt/lSdA95bcnoFXtX+WW38zU/wi+9i01t7ZVuzJVHEZ4ti4yAbEOjXAY8E6gUE1xzmg2cIUDNnIyW9Wkkd1mzKMpCkGVK22B0Kg61lkV1xF9nYszFiTJZiSTsJJO5gDWuY8qAwvlVk5dxSWJZreYxuWAHxBU7eIiPOu/K+OtWtLls+bLr8xKk/FiPKrdhH4fcyuFUOpzZIAY5GBPdUqpBGslTpmnUaxT9hZxMHvWbi2rjIznvBlFsgNbLd5GEnKJBDEqFgUrHcCN6wBbu2WZkDHKXIAygkdoweOsKcp0PnTvjFt7mHOMkI7BWa0QSMpY200ZiGaCDqsGajreIy4Yds62gbjh1g5mKFQFNxnOW2FKoT/h1OtUcMdxpbF1LJt3XxLdmbstnmGzsqlmKi2V8ACJjSMwsfI/DThrKArDGc50077kAHw733oKh+RsCt8PimZbl243fIjuaZgm+nvEnbYbxJv8AasxoI+/KrIiv+1EI/DbpbdShWf6s6j6g1hXBnupfttZk3Q65AJktMAaESDMR1BIq9+0bi2KxQ7O3h7gwqO0OgLi4ylkzEqIA0MKfHXpBcqclXLQxN67ulq4mHyn3na2wLrGoKyAPNjUvKLRzImLu3UROzC2wC7FmAN1tTkVSWhQrKJI95j00r/EMGC6l+2guEZM+ZFHvwTlD5YOYTGk71nuHxt/DXSys1u5+radYbvA6HoYPUDwp3Y5gxTO3fLtdQ2yG10MwQNgQSYjxNK0HNnG/xd3MoIRVyoDO0kzEwJJ2EbCdZqBinvFOHXLDAXFgkZhrOnwplRCwKUi1zBpYoO4oUgJR0DNq5k0bGkGiFK5BBBgjUEHqNZBqX5bwL37xtrcFsFHNxmmMgEtm8Z0+MHpUMDTrD4xkW4q6dooRj1y5gxA8iVE+QjqaKsuJxAwxu4C9rZbdpzZWMMl1e6NAdxEkfWqsIYiQYMSJgx1EgGDUndxRvC25yl7KhGDSQyK3dZh5ZspAMkLOlSHEOVbuHuph3NoveQsuU9oQASVjQQzlQBEnK2o3FBNezW1h7Z7e8odw35YRgzJIZSzKGhddi4GmsxXXnHjNq8jXlFwXlZbEsbcDIDL2gk5C2oaG8B6VfhNlE7O6MQltl7z5s5MGSBbUIM5jukZtyCCB3gjiXEDir5uPOWYABZoHh3mn4SPhQR9tJ9Ku3LuKwoQJdABjXMgK+ewafinxpxwfCYC6uViimBGYZPLfMny7V/SpW7yPaMG3dZZmA0NIGumYW9AAfdL7VA5tcCwV4MbZCkDMcjjbWCRLQJ091YJExIqZ4fwGxh0t4e33799jeLsQQoVYJEAgiDlAA1JmdKrGD5RUtcs3C9y6VBti1nUZQwDFiyD+3qDm01qycOsK7pdw6m29oPauWu6CcxMtlkRJYkzGojfYoYG9cs4k4d8q6rbbKTlIuAi2VAywdZ2B7pEneoleF2uIYpcMltfw9hoc5mVlIOZwofUq4QDQnRSdNJuPEGstaGIcAizBDudc3chu4YGuWCQdzoBvXvZxgXU3Llx2zMTLEZiBGi7DTLBnYawBrNRfsJw+3aAS0iooEBVAA+Qqj+1Dmy7gstmyoDXUJFz9SiSpCiPe65iTE7aVceLcYXCWWvXj+WsaqCTqQAIHiSBJga6mvP8AztzG2PxLXiuVFAS2szlQEkZjtmJJJ9Y1iTRZ/ZjjGCXLS3lzNLpbAcsrKNSxEZVYCNCf0mQd7hc4swsl1K3LikZbUk588QVlQbi7tmAAIU+BNZzy7x7D8PsNA7XE3fey6LbUaqmdhB/qMKRMA7UjE8WXFF7yyjWlvsUZy8h7bBbgYgFiHIUzMSmwqDjzRYwilz30xGYzbS4Lqg7kuxXutOmVXfbWKacF4S91VRDD3mUKcw0GaAYG36pnXQQNarjPrrVz4Nxg2UwxyqLFth2l3KslzmAAHvQh1mMzFSdqgbc7PbF1rQlntkL2ubR4HfGTZQGOka6ak1Vop7xJUEAOLj6l2XNknTRcygk7kmI1AE6mmA+9KBYpS6VzFLRZoHCuaFANH2KFBHOK5xXV96TFUIijoxQJoJvk5LbYpUumEuK9sknKO8hiSNpIA9SD0qx28Y73rSfiQtpLdvMhutbS6bVyBB6uQocsF1yD+6qEp+NWXh3FbLStyzbTMAA47ZwDnGjIbsFIzdCRA0O1BN4zg1pPxFwZbhu58gKHMhYO0IZytrGuWfCakhwvBPhbd4W2VYhmTushEKc4EjQ6HuEyQSYYGm3Dby3GKm1lLC3ctDvZR3TdcEAwrkKVGoJBPwrvKXMRwt0i4Js3D+YiiY6B0GoJAJEbMpI1kVFWFOV1uA/hsQlw7hW0b/tk/FlWkYbguNtuiIrIWuLDK3czAyCWQlQREidfKhzLwwYcpetMDZuZWtlTMFtVyncqYlTvoQe8pleL5uxF7LbdRbcDW4dHaVJEagWyZ1826bUFh4ZxB7GJf8QS+gXu6HKjMUADLlhs2qpBPQTXS6D+LN2wwYszXFuQCZbdcsGFhyfPunSu13AC5wwBUHaJBhgFcR/xF0UEydIPXc6TUdguJLhrdvN3ri5UOHFv81icyqVY9NRI10g+pSOKrjTd7G2QUUJfuXDmUE5iEWFb3gbemXXbaKvXCEBsquVsyEEgGMzCAWBImGicpqP5bxJKjtsiXGOcJmzSTJIzzBgk9YEwugFTdy9AZ7mRYBzHMxAUSTM6bZpNWIpftc5kQWPwisr3HZS4UyLaqcwBP9RIGngCeop5yHgrP4G0LSrN23N5iqtN4we8TPuNlXIRGV5HWoj2fcs8PxWHN5wWcF1dWJFtc1x+z1A7rC2qnfTMD1FXfifZWFERbtDfIFC991UbQIIe4xYaKFeY1ACl8U9nuGuYvOr5LRylrKCIJYTB/SuXWBsdtKp3tA4IuEe2bIyKyZDBOpVVDE+RJI8yreFX7G8TLgu02ieyBdojN32c6e9bQNlLL+rSdJprxezh8dYg3S4BZkyq0lgrSQAQHJJzAaCGJkKxJDGlQkxUzxLg7WrFm52gYXC3dE90rE+R0jX0qTw/AbGU5MQr3Cbq5RcQKuWzce3LgiTnFuWjIcxUaqZtHGsNh7QXDNiUyraQOGFvtCzEghjcjsyAVcFSAMpLTKkxGWzQqzPwnAwT+KYZTbUgBGJJS2blwAsCVliuVZYEEwQpFNbXDcPAm+JAeSHTUr2AkAn3Je8VBAZxa01IAohAtLqcv8Mw/bMFxC9jJyy6K8/mQJbugdwHMds6rqTNODwPCG3KY1e0IBAbLliRmYxquknIe9pGpqCuqtHXe8FLMUBCEnKGMkLOgMdYiaFBGkUDQoVWSDQNChRqBTzhd5nvWy7FjmAliTouijXwAAHhAo6FArimIdHCqzKpUKQCQCsTBA3EkmPM02usc3wo6FA/5bus2KtKzEqjdwEkhZDE5QdpOunWpu0xftmclmUqFLakDPEAnYRpRUKlFy4S5NmwpJKkAkHYkC6ASOsBFHoo8BVswSD8Iug0Mjy94aeFChVjR+EBw7CBGQ9PKqr7TLzDh7gMRN62pgkSpWSD5E6xQoVaiteyS4Q2KgkflodD1zMJ9au3MKDs1MCSwYnqSMKxBPiQSTPmaFCpBT+PaXXj9IRV8hlOg8BoNPIULoizgUHuXMVeS4v6XVWbKrjZlHQHQUKFQcOX7SnDcRkDujEZdNos24jwiTHrVR5hM4jEE6ntLmp/6kUKFBGrtQUaChQqoVG330pSChQqDsBQoUKg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571736" y="214290"/>
            <a:ext cx="4286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8912" indent="-320040" algn="ctr">
              <a:defRPr/>
            </a:pPr>
            <a:r>
              <a:rPr lang="ru-RU" b="1" dirty="0" smtClean="0">
                <a:solidFill>
                  <a:srgbClr val="FFFF00"/>
                </a:solidFill>
              </a:rPr>
              <a:t>Значение Курской битвы </a:t>
            </a:r>
          </a:p>
          <a:p>
            <a:pPr marL="438912" indent="-320040">
              <a:buFontTx/>
              <a:buChar char="-"/>
              <a:defRPr/>
            </a:pPr>
            <a:r>
              <a:rPr lang="ru-RU" b="1" dirty="0" smtClean="0"/>
              <a:t>Крупнейшее танковое сражение Второй мировой войны под Прохоровкой (1200)</a:t>
            </a:r>
          </a:p>
          <a:p>
            <a:pPr marL="438912" indent="-320040">
              <a:buFontTx/>
              <a:buChar char="-"/>
              <a:defRPr/>
            </a:pPr>
            <a:r>
              <a:rPr lang="ru-RU" b="1" dirty="0" smtClean="0"/>
              <a:t>Освобождение г.Орла и г. Белгорода. Первый салют в Москве</a:t>
            </a:r>
          </a:p>
          <a:p>
            <a:pPr marL="438912" indent="-320040">
              <a:buFontTx/>
              <a:buChar char="-"/>
              <a:defRPr/>
            </a:pPr>
            <a:r>
              <a:rPr lang="ru-RU" b="1" dirty="0" smtClean="0"/>
              <a:t>Освобождение г. Харькова</a:t>
            </a:r>
            <a:endParaRPr lang="ru-RU" dirty="0"/>
          </a:p>
        </p:txBody>
      </p:sp>
      <p:pic>
        <p:nvPicPr>
          <p:cNvPr id="9218" name="Picture 2" descr="Картинки по запросу &quot;жуков&quot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3" y="3357562"/>
            <a:ext cx="2286016" cy="3214710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214282" y="6215082"/>
            <a:ext cx="228601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Г. К. Жуков</a:t>
            </a:r>
            <a:endParaRPr lang="ru-RU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00034" y="0"/>
            <a:ext cx="8143932" cy="1482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Белорусская операция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(23 июня - 29 августа 1944 г.)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3" name="Picture 5" descr="Картинки по запросу картинки на тему  операция багратио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571612"/>
            <a:ext cx="7786742" cy="4286280"/>
          </a:xfrm>
          <a:prstGeom prst="rect">
            <a:avLst/>
          </a:prstGeom>
          <a:noFill/>
        </p:spPr>
      </p:pic>
      <p:pic>
        <p:nvPicPr>
          <p:cNvPr id="4" name="Picture 12" descr="http://voenhronika.ru/images4/questions_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571612"/>
            <a:ext cx="1500198" cy="2143140"/>
          </a:xfrm>
          <a:prstGeom prst="rect">
            <a:avLst/>
          </a:prstGeom>
          <a:noFill/>
        </p:spPr>
      </p:pic>
      <p:pic>
        <p:nvPicPr>
          <p:cNvPr id="5" name="Picture 2" descr="http://bagration.uirproject.ru/data/uploads/in_text-photos/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571612"/>
            <a:ext cx="1476385" cy="2214578"/>
          </a:xfrm>
          <a:prstGeom prst="rect">
            <a:avLst/>
          </a:prstGeom>
          <a:noFill/>
        </p:spPr>
      </p:pic>
      <p:pic>
        <p:nvPicPr>
          <p:cNvPr id="6" name="Picture 2" descr="http://static.gcoins.net/blog/old/2010/04/4yv_belorussi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14950"/>
            <a:ext cx="9144000" cy="16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http://mil.ru/images/military/military/photo/45-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  <p:pic>
        <p:nvPicPr>
          <p:cNvPr id="5" name="Picture 2" descr="http://static.gcoins.net/blog/old/2010/04/4yv_beloruss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0068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85918" y="214290"/>
            <a:ext cx="6202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с 16 апреля по 8 мая 1945 г.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4098" name="Picture 2" descr="http://www.voenvideo.ru/_ld/15/501590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857232"/>
            <a:ext cx="4286280" cy="5715040"/>
          </a:xfrm>
          <a:prstGeom prst="rect">
            <a:avLst/>
          </a:prstGeom>
          <a:noFill/>
        </p:spPr>
      </p:pic>
      <p:pic>
        <p:nvPicPr>
          <p:cNvPr id="8" name="Picture 2" descr="F:\Data\ 20\14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14282" y="857232"/>
            <a:ext cx="4357718" cy="571504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1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8501122" cy="64294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4" y="214290"/>
            <a:ext cx="81439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30 апреля над Рейхстагом взвилось знамя Победы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Итоги  войны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214422"/>
            <a:ext cx="857256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Победа над фашизмом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Страны фашистского блока - Германия, Италия, Япония- и их союзники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потерпели военное и политическое поражение;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Общие потери населения для СССР- 27 </a:t>
            </a:r>
            <a:r>
              <a:rPr lang="ru-RU" sz="2400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млн</a:t>
            </a: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человек, из них потери армии- более 10 млн.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Экономика СССР была подорвана, многое нужно восстанавливать;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СССР превратился в сверхдержаву, резко возросло его политическое влияние на мировой арене, стал одним из самых крупных и влиятельных государств, наравне с США и Великобританией.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428604"/>
            <a:ext cx="8501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Цель урока:</a:t>
            </a:r>
            <a:endParaRPr lang="ru-RU" sz="2000" dirty="0" smtClean="0">
              <a:solidFill>
                <a:srgbClr val="FFFF00"/>
              </a:solidFill>
            </a:endParaRPr>
          </a:p>
          <a:p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1. Дать определение понятию «Великая Отечественная война»</a:t>
            </a:r>
          </a:p>
          <a:p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2. Называть основные этапы военных действий</a:t>
            </a:r>
          </a:p>
          <a:p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3. Характеризовать военно-стратегический, морально- политический, международные аспекты основных этапов войны.</a:t>
            </a:r>
          </a:p>
          <a:p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4. Характеризовать героизм советских людей в годы войны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571744"/>
            <a:ext cx="8572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Задачи: </a:t>
            </a:r>
          </a:p>
          <a:p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образовательная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:  Повторить, обобщить, систематизировать знания о Великой  Отечественной войне.</a:t>
            </a:r>
          </a:p>
          <a:p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развивающая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:  развивать умение анализировать, сравнивать, логически размышлять на основе сохранившихся документов, воспоминаний современников. Сформировать умение разрешать поставленные задачи, строить аналоги. </a:t>
            </a:r>
          </a:p>
          <a:p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воспитательная:</a:t>
            </a:r>
            <a:r>
              <a:rPr lang="ru-RU" sz="2000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 - Сформировать понятие патриотизма, уважения к Родине, чувства гордости за свое историческое прошлое. Понять, что отступление армии, горечь потерь, накал боев,  ярко определили общечеловеческие качества, патриотизм событий. Определить роль  народа, военачальников  как мужественных патриотов.</a:t>
            </a:r>
            <a:endParaRPr lang="ru-RU" sz="20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val 516"/>
          <p:cNvSpPr>
            <a:spLocks noChangeArrowheads="1"/>
          </p:cNvSpPr>
          <p:nvPr/>
        </p:nvSpPr>
        <p:spPr bwMode="auto">
          <a:xfrm>
            <a:off x="3143240" y="1142984"/>
            <a:ext cx="2951162" cy="10810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Тема: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Вторая мировая война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 ВОВ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099" name="Oval 517"/>
          <p:cNvSpPr>
            <a:spLocks noChangeArrowheads="1"/>
          </p:cNvSpPr>
          <p:nvPr/>
        </p:nvSpPr>
        <p:spPr bwMode="auto">
          <a:xfrm>
            <a:off x="6572264" y="1142984"/>
            <a:ext cx="2087562" cy="3603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Планы</a:t>
            </a:r>
          </a:p>
        </p:txBody>
      </p:sp>
      <p:sp>
        <p:nvSpPr>
          <p:cNvPr id="4100" name="Oval 518"/>
          <p:cNvSpPr>
            <a:spLocks noChangeArrowheads="1"/>
          </p:cNvSpPr>
          <p:nvPr/>
        </p:nvSpPr>
        <p:spPr bwMode="auto">
          <a:xfrm>
            <a:off x="357158" y="785794"/>
            <a:ext cx="2376487" cy="43341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Причины войны</a:t>
            </a:r>
          </a:p>
        </p:txBody>
      </p:sp>
      <p:sp>
        <p:nvSpPr>
          <p:cNvPr id="4101" name="Oval 522"/>
          <p:cNvSpPr>
            <a:spLocks noChangeArrowheads="1"/>
          </p:cNvSpPr>
          <p:nvPr/>
        </p:nvSpPr>
        <p:spPr bwMode="auto">
          <a:xfrm>
            <a:off x="214282" y="3500438"/>
            <a:ext cx="2447925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Периоды</a:t>
            </a:r>
          </a:p>
        </p:txBody>
      </p:sp>
      <p:graphicFrame>
        <p:nvGraphicFramePr>
          <p:cNvPr id="11933" name="Group 669"/>
          <p:cNvGraphicFramePr>
            <a:graphicFrameLocks noGrp="1"/>
          </p:cNvGraphicFramePr>
          <p:nvPr/>
        </p:nvGraphicFramePr>
        <p:xfrm>
          <a:off x="6215074" y="1714488"/>
          <a:ext cx="2738468" cy="1920240"/>
        </p:xfrm>
        <a:graphic>
          <a:graphicData uri="http://schemas.openxmlformats.org/drawingml/2006/table">
            <a:tbl>
              <a:tblPr/>
              <a:tblGrid>
                <a:gridCol w="1413423"/>
                <a:gridCol w="1325045"/>
              </a:tblGrid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28" name="Oval 556"/>
          <p:cNvSpPr>
            <a:spLocks noChangeArrowheads="1"/>
          </p:cNvSpPr>
          <p:nvPr/>
        </p:nvSpPr>
        <p:spPr bwMode="auto">
          <a:xfrm>
            <a:off x="6000760" y="3786190"/>
            <a:ext cx="2971800" cy="71438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Страны участницы</a:t>
            </a:r>
          </a:p>
        </p:txBody>
      </p:sp>
      <p:graphicFrame>
        <p:nvGraphicFramePr>
          <p:cNvPr id="11887" name="Group 623"/>
          <p:cNvGraphicFramePr>
            <a:graphicFrameLocks noGrp="1"/>
          </p:cNvGraphicFramePr>
          <p:nvPr/>
        </p:nvGraphicFramePr>
        <p:xfrm>
          <a:off x="285720" y="1357298"/>
          <a:ext cx="2449513" cy="1950720"/>
        </p:xfrm>
        <a:graphic>
          <a:graphicData uri="http://schemas.openxmlformats.org/drawingml/2006/table">
            <a:tbl>
              <a:tblPr/>
              <a:tblGrid>
                <a:gridCol w="2449513"/>
              </a:tblGrid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49" name="Oval 594"/>
          <p:cNvSpPr>
            <a:spLocks noChangeArrowheads="1"/>
          </p:cNvSpPr>
          <p:nvPr/>
        </p:nvSpPr>
        <p:spPr bwMode="auto">
          <a:xfrm>
            <a:off x="3357554" y="4000504"/>
            <a:ext cx="2376487" cy="7191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Итоги </a:t>
            </a:r>
          </a:p>
        </p:txBody>
      </p:sp>
      <p:graphicFrame>
        <p:nvGraphicFramePr>
          <p:cNvPr id="11859" name="Group 595"/>
          <p:cNvGraphicFramePr>
            <a:graphicFrameLocks noGrp="1"/>
          </p:cNvGraphicFramePr>
          <p:nvPr/>
        </p:nvGraphicFramePr>
        <p:xfrm>
          <a:off x="3203575" y="4797425"/>
          <a:ext cx="2736850" cy="1706880"/>
        </p:xfrm>
        <a:graphic>
          <a:graphicData uri="http://schemas.openxmlformats.org/drawingml/2006/table">
            <a:tbl>
              <a:tblPr/>
              <a:tblGrid>
                <a:gridCol w="2736850"/>
              </a:tblGrid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hlin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68" name="AutoShape 613"/>
          <p:cNvSpPr>
            <a:spLocks noChangeArrowheads="1"/>
          </p:cNvSpPr>
          <p:nvPr/>
        </p:nvSpPr>
        <p:spPr bwMode="auto">
          <a:xfrm rot="5400000">
            <a:off x="3812374" y="2831302"/>
            <a:ext cx="1719271" cy="485775"/>
          </a:xfrm>
          <a:prstGeom prst="notchedRightArrow">
            <a:avLst>
              <a:gd name="adj1" fmla="val 49676"/>
              <a:gd name="adj2" fmla="val 2825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graphicFrame>
        <p:nvGraphicFramePr>
          <p:cNvPr id="11923" name="Group 659"/>
          <p:cNvGraphicFramePr>
            <a:graphicFrameLocks noGrp="1"/>
          </p:cNvGraphicFramePr>
          <p:nvPr/>
        </p:nvGraphicFramePr>
        <p:xfrm>
          <a:off x="214282" y="4357694"/>
          <a:ext cx="2748017" cy="2194560"/>
        </p:xfrm>
        <a:graphic>
          <a:graphicData uri="http://schemas.openxmlformats.org/drawingml/2006/table">
            <a:tbl>
              <a:tblPr/>
              <a:tblGrid>
                <a:gridCol w="795312"/>
                <a:gridCol w="1952705"/>
              </a:tblGrid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Oval 594"/>
          <p:cNvSpPr>
            <a:spLocks noChangeArrowheads="1"/>
          </p:cNvSpPr>
          <p:nvPr/>
        </p:nvSpPr>
        <p:spPr bwMode="auto">
          <a:xfrm>
            <a:off x="3500430" y="214290"/>
            <a:ext cx="2376487" cy="719138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Кластер</a:t>
            </a:r>
            <a:endParaRPr lang="ru-RU" b="1" dirty="0">
              <a:solidFill>
                <a:srgbClr val="FFFF00"/>
              </a:solidFill>
            </a:endParaRPr>
          </a:p>
        </p:txBody>
      </p:sp>
      <p:graphicFrame>
        <p:nvGraphicFramePr>
          <p:cNvPr id="17" name="Group 669"/>
          <p:cNvGraphicFramePr>
            <a:graphicFrameLocks noGrp="1"/>
          </p:cNvGraphicFramePr>
          <p:nvPr/>
        </p:nvGraphicFramePr>
        <p:xfrm>
          <a:off x="6143636" y="4643446"/>
          <a:ext cx="2738468" cy="1920240"/>
        </p:xfrm>
        <a:graphic>
          <a:graphicData uri="http://schemas.openxmlformats.org/drawingml/2006/table">
            <a:tbl>
              <a:tblPr/>
              <a:tblGrid>
                <a:gridCol w="1413423"/>
                <a:gridCol w="1325045"/>
              </a:tblGrid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9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8" name="Прямоугольник 17"/>
          <p:cNvSpPr/>
          <p:nvPr/>
        </p:nvSpPr>
        <p:spPr>
          <a:xfrm>
            <a:off x="72377" y="214290"/>
            <a:ext cx="2369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/>
            <a:r>
              <a:rPr lang="ru-RU" b="1" dirty="0" smtClean="0">
                <a:solidFill>
                  <a:srgbClr val="FFFF00"/>
                </a:solidFill>
                <a:ea typeface="Calibri" pitchFamily="34" charset="0"/>
                <a:cs typeface="Times New Roman" pitchFamily="18" charset="0"/>
              </a:rPr>
              <a:t>Заполните кластер</a:t>
            </a:r>
            <a:endParaRPr lang="ru-RU" b="1" dirty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785786" y="326389"/>
            <a:ext cx="807249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</a:t>
            </a:r>
            <a:endParaRPr lang="ru-RU" sz="2400" dirty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Составьте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синквейн</a:t>
            </a:r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теме ВОВ</a:t>
            </a:r>
            <a:endParaRPr lang="ru-RU" sz="2800" b="1" dirty="0">
              <a:solidFill>
                <a:srgbClr val="FFFF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1357298"/>
            <a:ext cx="84296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Синквейн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— это стихотворение из пяти строк:</a:t>
            </a:r>
          </a:p>
          <a:p>
            <a:endParaRPr lang="ru-RU" sz="2400" dirty="0" smtClean="0">
              <a:solidFill>
                <a:schemeClr val="accent3">
                  <a:lumMod val="40000"/>
                  <a:lumOff val="6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– Первая строка-1 существительное (тема </a:t>
            </a:r>
            <a:r>
              <a:rPr lang="ru-RU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синквейна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, понятие);</a:t>
            </a:r>
          </a:p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– Вторая строка-2 прилагательных (описание этого понятия); </a:t>
            </a:r>
          </a:p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– Третья строка-3 глагола (описание действия, характерного для этого понятия); </a:t>
            </a:r>
          </a:p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– Четвёртая строка- законченное высказывание, выражающее отношение автора </a:t>
            </a:r>
            <a:r>
              <a:rPr lang="ru-RU" sz="2400" dirty="0" err="1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синквейна</a:t>
            </a:r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 к понятию); </a:t>
            </a:r>
          </a:p>
          <a:p>
            <a:r>
              <a:rPr lang="ru-RU" sz="2400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– Пятая строка — 1 слово, синоним, повторяющий суть понятия.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</a:b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9" y="1857365"/>
          <a:ext cx="8429708" cy="3071833"/>
        </p:xfrm>
        <a:graphic>
          <a:graphicData uri="http://schemas.openxmlformats.org/drawingml/2006/table">
            <a:tbl>
              <a:tblPr/>
              <a:tblGrid>
                <a:gridCol w="2809609"/>
                <a:gridCol w="2809609"/>
                <a:gridCol w="2810490"/>
              </a:tblGrid>
              <a:tr h="2150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Получил прочные знания, усвоил весь материал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Усвоил новый материал частично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FF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Мало что понял, надо ещё поработать</a:t>
                      </a:r>
                      <a:endParaRPr lang="ru-RU" sz="2000" dirty="0">
                        <a:solidFill>
                          <a:srgbClr val="FFFF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1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760" name="Rectangle 1"/>
          <p:cNvSpPr>
            <a:spLocks noChangeArrowheads="1"/>
          </p:cNvSpPr>
          <p:nvPr/>
        </p:nvSpPr>
        <p:spPr bwMode="auto">
          <a:xfrm>
            <a:off x="500063" y="656064"/>
            <a:ext cx="82867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2400" dirty="0" smtClean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Рефлексия </a:t>
            </a:r>
            <a:r>
              <a:rPr lang="ru-RU" sz="2400" dirty="0">
                <a:solidFill>
                  <a:srgbClr val="00B0F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 я усвоил материал?</a:t>
            </a:r>
            <a:r>
              <a:rPr lang="ru-RU" sz="2400" dirty="0">
                <a:solidFill>
                  <a:srgbClr val="00B0F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00B0F0"/>
              </a:solidFill>
              <a:ea typeface="Calibri" pitchFamily="34" charset="0"/>
              <a:cs typeface="Times New Roman" pitchFamily="18" charset="0"/>
            </a:endParaRPr>
          </a:p>
          <a:p>
            <a:pPr algn="just" eaLnBrk="0" hangingPunct="0"/>
            <a:r>
              <a:rPr lang="ru-RU" sz="2400" dirty="0">
                <a:solidFill>
                  <a:srgbClr val="00B0F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Примечание: выбери вариант ответа и поставь любой знак.</a:t>
            </a:r>
            <a:endParaRPr lang="ru-RU" sz="2400" dirty="0">
              <a:solidFill>
                <a:srgbClr val="00B0F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5072074"/>
            <a:ext cx="78632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Домашнее задание: учебник Истрия В.В.Артемов, Ю.Н. </a:t>
            </a:r>
            <a:r>
              <a:rPr lang="ru-RU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Лубченков</a:t>
            </a:r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</a:t>
            </a:r>
          </a:p>
          <a:p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параграф 92-94, составить сообщение «Оккупационный режим, </a:t>
            </a:r>
          </a:p>
          <a:p>
            <a:r>
              <a:rPr lang="ru-RU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партизанское движение в годы войны»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47064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FF00"/>
                </a:solidFill>
              </a:rPr>
              <a:t>Используемые источники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1752890"/>
            <a:ext cx="814393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Артемов В.В.,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Лубченков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 Ю.Н. История: в 2 ч.: учебник для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студентовпрофессиональных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 образовательных организаций, осваивающих профессии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испециальности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ea typeface="Times New Roman" pitchFamily="18" charset="0"/>
                <a:cs typeface="Arial" pitchFamily="34" charset="0"/>
              </a:rPr>
              <a:t> СПО. – М., 2017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err="1" smtClean="0">
                <a:solidFill>
                  <a:srgbClr val="00B0F0"/>
                </a:solidFill>
              </a:rPr>
              <a:t>www</a:t>
            </a:r>
            <a:r>
              <a:rPr lang="ru-RU" sz="2000" dirty="0" smtClean="0">
                <a:solidFill>
                  <a:srgbClr val="00B0F0"/>
                </a:solidFill>
              </a:rPr>
              <a:t>. world-war2. </a:t>
            </a:r>
            <a:r>
              <a:rPr lang="ru-RU" sz="2000" dirty="0" err="1" smtClean="0">
                <a:solidFill>
                  <a:srgbClr val="00B0F0"/>
                </a:solidFill>
              </a:rPr>
              <a:t>chat</a:t>
            </a:r>
            <a:r>
              <a:rPr lang="ru-RU" sz="2000" dirty="0" smtClean="0">
                <a:solidFill>
                  <a:srgbClr val="00B0F0"/>
                </a:solidFill>
              </a:rPr>
              <a:t>. </a:t>
            </a:r>
            <a:r>
              <a:rPr lang="ru-RU" sz="2000" dirty="0" err="1" smtClean="0">
                <a:solidFill>
                  <a:srgbClr val="00B0F0"/>
                </a:solidFill>
              </a:rPr>
              <a:t>ru</a:t>
            </a:r>
            <a:r>
              <a:rPr lang="ru-RU" sz="2000" dirty="0" smtClean="0">
                <a:solidFill>
                  <a:srgbClr val="00B0F0"/>
                </a:solidFill>
              </a:rPr>
              <a:t> (Вторая Мировая война в русском Интернете</a:t>
            </a:r>
            <a:r>
              <a:rPr lang="ru-RU" sz="2000" dirty="0" smtClean="0">
                <a:solidFill>
                  <a:srgbClr val="00B0F0"/>
                </a:solidFill>
              </a:rPr>
              <a:t>).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000" dirty="0" smtClean="0">
              <a:solidFill>
                <a:srgbClr val="00B0F0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000" dirty="0" smtClean="0">
                <a:solidFill>
                  <a:srgbClr val="00B0F0"/>
                </a:solidFill>
              </a:rPr>
              <a:t>Фото и картинки взяты из сети интернет </a:t>
            </a:r>
            <a:endParaRPr lang="ru-RU" sz="2000" dirty="0" smtClean="0">
              <a:solidFill>
                <a:srgbClr val="00B0F0"/>
              </a:solidFill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43240" y="285728"/>
            <a:ext cx="2775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План урока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142984"/>
            <a:ext cx="850112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Организационный момент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Постановка целей и задач Проверка домашнего задания                                                          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Подготовка к восприятию нового материала.                                     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 Изучение новой темы.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 </a:t>
            </a: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a typeface="Calibri" pitchFamily="34" charset="0"/>
                <a:cs typeface="Times New Roman" pitchFamily="18" charset="0"/>
              </a:rPr>
              <a:t>Причины и характер войны.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a typeface="Calibri" pitchFamily="34" charset="0"/>
                <a:cs typeface="Times New Roman" pitchFamily="18" charset="0"/>
              </a:rPr>
              <a:t>Ход войны.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a typeface="Calibri" pitchFamily="34" charset="0"/>
                <a:cs typeface="Times New Roman" pitchFamily="18" charset="0"/>
              </a:rPr>
              <a:t>А) Повод к войне и её начало.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a typeface="Calibri" pitchFamily="34" charset="0"/>
                <a:cs typeface="Times New Roman" pitchFamily="18" charset="0"/>
              </a:rPr>
              <a:t>Б) Основные этапы, главные битвы.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a typeface="Calibri" pitchFamily="34" charset="0"/>
                <a:cs typeface="Times New Roman" pitchFamily="18" charset="0"/>
              </a:rPr>
              <a:t>В) Окончание войны: условия мира либо перемирия.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a typeface="Calibri" pitchFamily="34" charset="0"/>
                <a:cs typeface="Times New Roman" pitchFamily="18" charset="0"/>
              </a:rPr>
              <a:t>Причины определённого результата войны.</a:t>
            </a: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                     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Закрепление : заполнение кластера, составление   </a:t>
            </a:r>
            <a:r>
              <a:rPr lang="ru-RU" sz="20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синквейна</a:t>
            </a: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                                              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Подведение итогов, выставление оценок.                                           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Домашнее задание</a:t>
            </a:r>
            <a:endParaRPr lang="ru-RU" sz="20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470648" cy="11430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Причины войны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928671"/>
            <a:ext cx="864399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Стремление Германии завоевать жизненное  пространство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Стремление взять реванш за поражение в первой мировой войне (недовольство Версальско-Вашингтонской системой)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Передел сфер влияния и авторитета в мировой политике ведущих</a:t>
            </a:r>
          </a:p>
          <a:p>
            <a:pPr marL="342900" indent="-342900"/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держав</a:t>
            </a:r>
          </a:p>
          <a:p>
            <a:pPr marL="342900" indent="-342900">
              <a:buFont typeface="Arial" charset="0"/>
              <a:buChar char="•"/>
            </a:pPr>
            <a:r>
              <a:rPr lang="ru-RU" sz="20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Просчеты советского руководства</a:t>
            </a:r>
            <a:endParaRPr lang="ru-RU" sz="20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1746" name="Picture 2" descr="Картинки по запросу &quot;второй мировой войны гитлер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3286124"/>
            <a:ext cx="7358114" cy="32861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692150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FFFF00"/>
                </a:solidFill>
              </a:rPr>
              <a:t>Периодизация Второй мировой войны</a:t>
            </a:r>
          </a:p>
        </p:txBody>
      </p:sp>
      <p:graphicFrame>
        <p:nvGraphicFramePr>
          <p:cNvPr id="13353" name="Group 41"/>
          <p:cNvGraphicFramePr>
            <a:graphicFrameLocks noGrp="1"/>
          </p:cNvGraphicFramePr>
          <p:nvPr>
            <p:ph idx="1"/>
          </p:nvPr>
        </p:nvGraphicFramePr>
        <p:xfrm>
          <a:off x="468313" y="836613"/>
          <a:ext cx="8229600" cy="5826760"/>
        </p:xfrm>
        <a:graphic>
          <a:graphicData uri="http://schemas.openxmlformats.org/drawingml/2006/table">
            <a:tbl>
              <a:tblPr/>
              <a:tblGrid>
                <a:gridCol w="4114800"/>
                <a:gridCol w="4114800"/>
              </a:tblGrid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Период и временные рамки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События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Первый период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(1 сентября 1939 г.-22 июня 1941 г)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От нападения на Польшу до начала Великой Отечественной войны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Второй период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(22 июня 1941 г. – ноябрь 1942 г.)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Оборонительные сражения Красной Армии, разгром немцев под Москвой, провал плана «молниеносной войны»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Третий период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(ноябрь 1942 г. – декабрь 1943 г)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Сталинградская и Курская битвы, коренной перелом в ходе войны.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Четвертый период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(январь 1943 г. – 9 мая 1945 г.)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Разгром фашистской Германии, окончание Великой Отечественной войны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9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CCFF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Пятый период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 (май  - 2 сентября 1945 г.)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Капитуляция Японии, окончание Второй мировой войны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F:\Data\  3\1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09563" y="187325"/>
            <a:ext cx="8607425" cy="64563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Планы немецкого командования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8143932" cy="4400550"/>
          </a:xfrm>
        </p:spPr>
        <p:txBody>
          <a:bodyPr rtlCol="0">
            <a:normAutofit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dirty="0" smtClean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План «Барбаросса»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sz="26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Наступление немцев в трех направлениях: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600" b="1" dirty="0" smtClean="0">
                <a:solidFill>
                  <a:srgbClr val="00B0F0"/>
                </a:solidFill>
              </a:rPr>
              <a:t>- «Север» - Прибалтика, Ленинград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600" b="1" dirty="0" smtClean="0">
                <a:solidFill>
                  <a:srgbClr val="00B0F0"/>
                </a:solidFill>
              </a:rPr>
              <a:t>- «Центр» – Минск, Смоленск, Москва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600" b="1" dirty="0" smtClean="0">
                <a:solidFill>
                  <a:srgbClr val="00B0F0"/>
                </a:solidFill>
              </a:rPr>
              <a:t>- «Юг» – Киев, Донбасс, Крым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План «Ост»</a:t>
            </a:r>
            <a:endParaRPr lang="ru-RU" sz="2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1268" name="Picture 2" descr="F:\Data\  3\19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2928934"/>
            <a:ext cx="2928958" cy="3688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FFFF00"/>
                </a:solidFill>
              </a:rPr>
              <a:t>Причины неудач Красной Армии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в начальный период войны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043890" cy="4525963"/>
          </a:xfrm>
        </p:spPr>
        <p:txBody>
          <a:bodyPr>
            <a:normAutofit/>
          </a:bodyPr>
          <a:lstStyle/>
          <a:p>
            <a:pPr eaLnBrk="1" hangingPunct="1"/>
            <a:endParaRPr lang="ru-RU" sz="1600" b="1" dirty="0" smtClean="0"/>
          </a:p>
          <a:p>
            <a:pPr eaLnBrk="1" hangingPunct="1"/>
            <a:endParaRPr lang="ru-RU" sz="1600" b="1" dirty="0" smtClean="0"/>
          </a:p>
          <a:p>
            <a:pPr eaLnBrk="1" hangingPunct="1"/>
            <a:r>
              <a:rPr lang="ru-RU" sz="2400" b="1" dirty="0" smtClean="0"/>
              <a:t>неожиданное вторжение и численное превосходство противника</a:t>
            </a:r>
          </a:p>
          <a:p>
            <a:pPr eaLnBrk="1" hangingPunct="1"/>
            <a:r>
              <a:rPr lang="ru-RU" sz="2400" b="1" dirty="0" smtClean="0"/>
              <a:t>армия  не была приведена в боевую готовность</a:t>
            </a:r>
          </a:p>
          <a:p>
            <a:pPr eaLnBrk="1" hangingPunct="1"/>
            <a:r>
              <a:rPr lang="ru-RU" sz="2400" b="1" dirty="0" smtClean="0"/>
              <a:t>просчеты в определении времени нападения</a:t>
            </a:r>
          </a:p>
          <a:p>
            <a:pPr eaLnBrk="1" hangingPunct="1"/>
            <a:r>
              <a:rPr lang="ru-RU" sz="2400" b="1" dirty="0" smtClean="0"/>
              <a:t>ошибки в мероприятиях по отражению ударов</a:t>
            </a:r>
          </a:p>
          <a:p>
            <a:pPr eaLnBrk="1" hangingPunct="1"/>
            <a:r>
              <a:rPr lang="ru-RU" sz="2400" b="1" dirty="0" smtClean="0"/>
              <a:t>недостаточная подготовка командиров, репрессии в армии</a:t>
            </a:r>
          </a:p>
          <a:p>
            <a:pPr eaLnBrk="1" hangingPunct="1"/>
            <a:endParaRPr lang="ru-RU" sz="16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14290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FF00"/>
                </a:solidFill>
              </a:rPr>
              <a:t>30 .09.1941 – 20.04.1942 гг.</a:t>
            </a:r>
          </a:p>
        </p:txBody>
      </p:sp>
      <p:pic>
        <p:nvPicPr>
          <p:cNvPr id="16386" name="Picture 2" descr="http://2019.1pku.ru/wp-content/uploads/2014/12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857232"/>
            <a:ext cx="8358246" cy="5756942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картинки московская битва 1941 год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214818"/>
            <a:ext cx="1786777" cy="2385440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картинки на тему битва за москв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4244705"/>
            <a:ext cx="1768228" cy="232756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857356" y="1071546"/>
            <a:ext cx="4762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операция «Тайфун»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376</TotalTime>
  <Words>777</Words>
  <Application>Microsoft Office PowerPoint</Application>
  <PresentationFormat>Экран (4:3)</PresentationFormat>
  <Paragraphs>136</Paragraphs>
  <Slides>23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Техническая</vt:lpstr>
      <vt:lpstr>Слайд 1</vt:lpstr>
      <vt:lpstr>Слайд 2</vt:lpstr>
      <vt:lpstr>Слайд 3</vt:lpstr>
      <vt:lpstr>Причины войны</vt:lpstr>
      <vt:lpstr>Периодизация Второй мировой войны</vt:lpstr>
      <vt:lpstr>Слайд 6</vt:lpstr>
      <vt:lpstr>Планы немецкого командования</vt:lpstr>
      <vt:lpstr>Причины неудач Красной Армии в начальный период войны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Итоги  войны</vt:lpstr>
      <vt:lpstr>Слайд 20</vt:lpstr>
      <vt:lpstr>Слайд 21</vt:lpstr>
      <vt:lpstr>Слайд 22</vt:lpstr>
      <vt:lpstr>Используемые источники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Оксана</cp:lastModifiedBy>
  <cp:revision>40</cp:revision>
  <dcterms:created xsi:type="dcterms:W3CDTF">2015-04-07T17:41:46Z</dcterms:created>
  <dcterms:modified xsi:type="dcterms:W3CDTF">2020-03-21T13:59:10Z</dcterms:modified>
</cp:coreProperties>
</file>