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56" r:id="rId2"/>
    <p:sldId id="278" r:id="rId3"/>
    <p:sldId id="257" r:id="rId4"/>
    <p:sldId id="282" r:id="rId5"/>
    <p:sldId id="275" r:id="rId6"/>
    <p:sldId id="259" r:id="rId7"/>
    <p:sldId id="271" r:id="rId8"/>
    <p:sldId id="283" r:id="rId9"/>
    <p:sldId id="285" r:id="rId10"/>
    <p:sldId id="263" r:id="rId11"/>
    <p:sldId id="287" r:id="rId12"/>
    <p:sldId id="288" r:id="rId13"/>
    <p:sldId id="289" r:id="rId14"/>
    <p:sldId id="290" r:id="rId15"/>
    <p:sldId id="291" r:id="rId16"/>
    <p:sldId id="29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83" d="100"/>
          <a:sy n="83" d="100"/>
        </p:scale>
        <p:origin x="686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44D8D-08F1-4EE6-95F1-A64439C41DEF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2C672-50B7-4C30-8539-F483E4D6E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238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44D8D-08F1-4EE6-95F1-A64439C41DEF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2C672-50B7-4C30-8539-F483E4D6E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000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44D8D-08F1-4EE6-95F1-A64439C41DEF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2C672-50B7-4C30-8539-F483E4D6E1D2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821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44D8D-08F1-4EE6-95F1-A64439C41DEF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2C672-50B7-4C30-8539-F483E4D6E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10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44D8D-08F1-4EE6-95F1-A64439C41DEF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2C672-50B7-4C30-8539-F483E4D6E1D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167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44D8D-08F1-4EE6-95F1-A64439C41DEF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2C672-50B7-4C30-8539-F483E4D6E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082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44D8D-08F1-4EE6-95F1-A64439C41DEF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2C672-50B7-4C30-8539-F483E4D6E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23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44D8D-08F1-4EE6-95F1-A64439C41DEF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2C672-50B7-4C30-8539-F483E4D6E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105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44D8D-08F1-4EE6-95F1-A64439C41DEF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2C672-50B7-4C30-8539-F483E4D6E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299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44D8D-08F1-4EE6-95F1-A64439C41DEF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2C672-50B7-4C30-8539-F483E4D6E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178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44D8D-08F1-4EE6-95F1-A64439C41DEF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2C672-50B7-4C30-8539-F483E4D6E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538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44D8D-08F1-4EE6-95F1-A64439C41DEF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2C672-50B7-4C30-8539-F483E4D6E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99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44D8D-08F1-4EE6-95F1-A64439C41DEF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2C672-50B7-4C30-8539-F483E4D6E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471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44D8D-08F1-4EE6-95F1-A64439C41DEF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2C672-50B7-4C30-8539-F483E4D6E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8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44D8D-08F1-4EE6-95F1-A64439C41DEF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2C672-50B7-4C30-8539-F483E4D6E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154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44D8D-08F1-4EE6-95F1-A64439C41DEF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2C672-50B7-4C30-8539-F483E4D6E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065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44D8D-08F1-4EE6-95F1-A64439C41DEF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152C672-50B7-4C30-8539-F483E4D6E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122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7869" y="335901"/>
            <a:ext cx="11234057" cy="439245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Урок русского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языка</a:t>
            </a:r>
            <a:b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во 2 классе</a:t>
            </a:r>
            <a:b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Тема урока: </a:t>
            </a:r>
            <a:b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5"/>
                </a:solidFill>
              </a:rPr>
              <a:t>«Глагол: значение. Для чего нужны глаголы в нашей речи?»</a:t>
            </a:r>
            <a:endParaRPr lang="ru-RU" i="1" dirty="0">
              <a:solidFill>
                <a:schemeClr val="accent5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07494" y="5019869"/>
            <a:ext cx="5374432" cy="144172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Учитель МБОУ лицея № 7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Ильченко Нина Павловна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63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2367212"/>
            <a:ext cx="7766936" cy="1646302"/>
          </a:xfrm>
        </p:spPr>
        <p:txBody>
          <a:bodyPr/>
          <a:lstStyle/>
          <a:p>
            <a:pPr algn="l">
              <a:lnSpc>
                <a:spcPct val="106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373224"/>
            <a:ext cx="7766936" cy="98904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5"/>
                </a:solidFill>
              </a:rPr>
              <a:t>Игра «Угадай предмет»</a:t>
            </a:r>
            <a:endParaRPr lang="ru-RU" sz="3200" dirty="0">
              <a:solidFill>
                <a:schemeClr val="accent5"/>
              </a:solidFill>
            </a:endParaRPr>
          </a:p>
        </p:txBody>
      </p:sp>
      <p:pic>
        <p:nvPicPr>
          <p:cNvPr id="14340" name="Picture 4" descr="https://avatars.mds.yandex.net/i?id=4eaae317310eaec7dc9b16e88fa274e00e605471-9683825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62" y="3796452"/>
            <a:ext cx="2251210" cy="252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s://avatars.mds.yandex.net/i?id=0ff6daa5b0e17b678e84e57d59c56cbf17c477fd-12494025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720" y="3278154"/>
            <a:ext cx="3072816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s://avatars.mds.yandex.net/i?id=7461bf2663744dc7eb7a396a76c8a68245f45b32-11511205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873" y="407088"/>
            <a:ext cx="334658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https://avatars.mds.yandex.net/i?id=e4b6d76a2257f2c2e3cb932a1d13d96ca17d323f-12445014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11" y="3400455"/>
            <a:ext cx="3244176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0" name="Picture 14" descr="https://avatars.mds.yandex.net/i?id=ac03e548c9679c76b11f92b5dbb500d503f5803c-10703429-images-thumbs&amp;n=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536" y="3657600"/>
            <a:ext cx="3641917" cy="272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2" name="Picture 16" descr="https://avatars.mds.yandex.net/i?id=b7c5739fd66066153437ad44bfc610c3_l-5519145-images-thumbs&amp;n=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665" y="1070953"/>
            <a:ext cx="5140709" cy="158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8" name="Picture 22" descr="https://avatars.mds.yandex.net/i?id=73b11420283c4e762a839c89dd06188ddfbb3986-4468494-images-thumbs&amp;n=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4628">
            <a:off x="668762" y="1712632"/>
            <a:ext cx="1756354" cy="184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87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shareslide.ru/img/thumbs/7d93d31a4df613d2c91d193c4d0b75a3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6" y="410547"/>
            <a:ext cx="11308702" cy="612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37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6212" y="232913"/>
            <a:ext cx="8022566" cy="629729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Назовите глаголы, которые вы услышали в стихотворении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92038"/>
            <a:ext cx="4646185" cy="53742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Мы разминку </a:t>
            </a:r>
            <a:r>
              <a:rPr lang="ru-RU" sz="2400" i="1" dirty="0" smtClean="0">
                <a:solidFill>
                  <a:srgbClr val="002060"/>
                </a:solidFill>
              </a:rPr>
              <a:t>начинаем</a:t>
            </a:r>
            <a:r>
              <a:rPr lang="ru-RU" sz="2400" dirty="0" smtClean="0">
                <a:solidFill>
                  <a:srgbClr val="002060"/>
                </a:solidFill>
              </a:rPr>
              <a:t>…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Ну-ка, дружно, </a:t>
            </a:r>
            <a:r>
              <a:rPr lang="ru-RU" sz="2400" i="1" dirty="0" smtClean="0">
                <a:solidFill>
                  <a:srgbClr val="002060"/>
                </a:solidFill>
              </a:rPr>
              <a:t>не зевай</a:t>
            </a:r>
            <a:r>
              <a:rPr lang="ru-RU" sz="2400" dirty="0" smtClean="0">
                <a:solidFill>
                  <a:srgbClr val="002060"/>
                </a:solidFill>
              </a:rPr>
              <a:t>!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Мы </a:t>
            </a:r>
            <a:r>
              <a:rPr lang="ru-RU" sz="2400" dirty="0">
                <a:solidFill>
                  <a:srgbClr val="002060"/>
                </a:solidFill>
              </a:rPr>
              <a:t>глаголы </a:t>
            </a:r>
            <a:r>
              <a:rPr lang="ru-RU" sz="2400" i="1" dirty="0">
                <a:solidFill>
                  <a:srgbClr val="002060"/>
                </a:solidFill>
              </a:rPr>
              <a:t>изучаем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</a:rPr>
              <a:t>Вместе с нами </a:t>
            </a:r>
            <a:r>
              <a:rPr lang="ru-RU" sz="2400" i="1" dirty="0">
                <a:solidFill>
                  <a:srgbClr val="002060"/>
                </a:solidFill>
              </a:rPr>
              <a:t>повторяй</a:t>
            </a:r>
            <a:r>
              <a:rPr lang="ru-RU" sz="2400" dirty="0">
                <a:solidFill>
                  <a:srgbClr val="002060"/>
                </a:solidFill>
              </a:rPr>
              <a:t>! </a:t>
            </a:r>
          </a:p>
          <a:p>
            <a:pPr marL="0" indent="0">
              <a:buNone/>
            </a:pPr>
            <a:r>
              <a:rPr lang="ru-RU" sz="2400" i="1" dirty="0">
                <a:solidFill>
                  <a:srgbClr val="002060"/>
                </a:solidFill>
              </a:rPr>
              <a:t>Приседаем, приседаем</a:t>
            </a:r>
            <a:r>
              <a:rPr lang="ru-RU" sz="2400" dirty="0">
                <a:solidFill>
                  <a:srgbClr val="002060"/>
                </a:solidFill>
              </a:rPr>
              <a:t>…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</a:rPr>
              <a:t>А теперь </a:t>
            </a:r>
            <a:r>
              <a:rPr lang="ru-RU" sz="2400" i="1" dirty="0">
                <a:solidFill>
                  <a:srgbClr val="002060"/>
                </a:solidFill>
              </a:rPr>
              <a:t>встаём,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i="1" dirty="0">
                <a:solidFill>
                  <a:srgbClr val="002060"/>
                </a:solidFill>
              </a:rPr>
              <a:t>шагаем</a:t>
            </a:r>
            <a:r>
              <a:rPr lang="ru-RU" sz="2400" dirty="0">
                <a:solidFill>
                  <a:srgbClr val="002060"/>
                </a:solidFill>
              </a:rPr>
              <a:t>. </a:t>
            </a:r>
          </a:p>
          <a:p>
            <a:pPr marL="0" indent="0">
              <a:buNone/>
            </a:pPr>
            <a:r>
              <a:rPr lang="ru-RU" sz="2400" i="1" dirty="0" smtClean="0">
                <a:solidFill>
                  <a:srgbClr val="002060"/>
                </a:solidFill>
              </a:rPr>
              <a:t>Потянулись</a:t>
            </a:r>
            <a:r>
              <a:rPr lang="ru-RU" sz="2400" dirty="0" smtClean="0">
                <a:solidFill>
                  <a:srgbClr val="002060"/>
                </a:solidFill>
              </a:rPr>
              <a:t>…. </a:t>
            </a:r>
            <a:r>
              <a:rPr lang="ru-RU" sz="2400" dirty="0">
                <a:solidFill>
                  <a:srgbClr val="002060"/>
                </a:solidFill>
              </a:rPr>
              <a:t>вдаль </a:t>
            </a:r>
            <a:r>
              <a:rPr lang="ru-RU" sz="2400" i="1" dirty="0">
                <a:solidFill>
                  <a:srgbClr val="002060"/>
                </a:solidFill>
              </a:rPr>
              <a:t>глядим</a:t>
            </a:r>
            <a:r>
              <a:rPr lang="ru-RU" sz="2400" dirty="0">
                <a:solidFill>
                  <a:srgbClr val="002060"/>
                </a:solidFill>
              </a:rPr>
              <a:t>. </a:t>
            </a:r>
          </a:p>
          <a:p>
            <a:pPr marL="0" indent="0">
              <a:buNone/>
            </a:pPr>
            <a:r>
              <a:rPr lang="ru-RU" sz="2400" i="1" dirty="0">
                <a:solidFill>
                  <a:srgbClr val="002060"/>
                </a:solidFill>
              </a:rPr>
              <a:t>Постояли, помолчали </a:t>
            </a:r>
            <a:endParaRPr lang="ru-RU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И за парты тихо </a:t>
            </a:r>
            <a:r>
              <a:rPr lang="ru-RU" sz="2400" i="1" dirty="0" smtClean="0">
                <a:solidFill>
                  <a:srgbClr val="002060"/>
                </a:solidFill>
              </a:rPr>
              <a:t>сели</a:t>
            </a:r>
            <a:r>
              <a:rPr lang="ru-RU" sz="2400" dirty="0" smtClean="0">
                <a:solidFill>
                  <a:srgbClr val="002060"/>
                </a:solidFill>
              </a:rPr>
              <a:t>…</a:t>
            </a:r>
          </a:p>
          <a:p>
            <a:pPr marL="0" indent="0">
              <a:buNone/>
            </a:pPr>
            <a:r>
              <a:rPr lang="ru-RU" sz="2400" i="1" dirty="0" smtClean="0">
                <a:solidFill>
                  <a:srgbClr val="002060"/>
                </a:solidFill>
              </a:rPr>
              <a:t>Отдохнуть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i="1" dirty="0">
                <a:solidFill>
                  <a:srgbClr val="002060"/>
                </a:solidFill>
              </a:rPr>
              <a:t>назвать</a:t>
            </a:r>
            <a:r>
              <a:rPr lang="ru-RU" sz="2400" dirty="0">
                <a:solidFill>
                  <a:srgbClr val="002060"/>
                </a:solidFill>
              </a:rPr>
              <a:t> глаголы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</a:rPr>
              <a:t>Мы с тобой </a:t>
            </a:r>
            <a:r>
              <a:rPr lang="ru-RU" sz="2400" i="1" dirty="0">
                <a:solidFill>
                  <a:srgbClr val="002060"/>
                </a:solidFill>
              </a:rPr>
              <a:t>успели</a:t>
            </a:r>
            <a:r>
              <a:rPr lang="ru-RU" sz="2400" dirty="0">
                <a:solidFill>
                  <a:srgbClr val="002060"/>
                </a:solidFill>
              </a:rPr>
              <a:t>!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endParaRPr lang="ru-RU" sz="2400" dirty="0">
              <a:solidFill>
                <a:srgbClr val="002060"/>
              </a:solidFill>
            </a:endParaRPr>
          </a:p>
          <a:p>
            <a:pPr algn="ctr"/>
            <a:endParaRPr lang="ru-RU" sz="2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886" y="4468483"/>
            <a:ext cx="2161171" cy="208759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385" y="4554746"/>
            <a:ext cx="1728736" cy="21134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227" y="370936"/>
            <a:ext cx="3536830" cy="37697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947" y="862642"/>
            <a:ext cx="3105510" cy="34074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722" y="4140681"/>
            <a:ext cx="2234241" cy="241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229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61" y="362309"/>
            <a:ext cx="11412747" cy="614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422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395" y="129397"/>
            <a:ext cx="11188459" cy="160259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Отрывки из сказки К.И. Чуковского «Путаница»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66" y="624142"/>
            <a:ext cx="5047508" cy="5706401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246" y="624142"/>
            <a:ext cx="5709092" cy="5900467"/>
          </a:xfrm>
        </p:spPr>
      </p:pic>
      <p:sp>
        <p:nvSpPr>
          <p:cNvPr id="7" name="Прямоугольник 6"/>
          <p:cNvSpPr/>
          <p:nvPr/>
        </p:nvSpPr>
        <p:spPr>
          <a:xfrm>
            <a:off x="940579" y="1529698"/>
            <a:ext cx="5092819" cy="721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i="1" dirty="0" smtClean="0"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54167" y="1529698"/>
            <a:ext cx="2981206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Лягушата </a:t>
            </a:r>
            <a:r>
              <a:rPr lang="ru-RU" dirty="0"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квакают</a:t>
            </a:r>
            <a:r>
              <a:rPr lang="ru-RU" dirty="0" smtClean="0"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54167" y="2790945"/>
            <a:ext cx="22777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Поросята хрюкают.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54167" y="2169136"/>
            <a:ext cx="1983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 утята крякают.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341943" y="4268315"/>
            <a:ext cx="253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60717" y="1578482"/>
            <a:ext cx="29262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Птицы зачирикали.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60718" y="2174690"/>
            <a:ext cx="27627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Лошади заржали.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60717" y="2749632"/>
            <a:ext cx="27884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Мухи зажужжали.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138" y="429830"/>
            <a:ext cx="2502200" cy="219973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685" y="4637647"/>
            <a:ext cx="5758911" cy="185739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138" y="2718925"/>
            <a:ext cx="2502200" cy="182936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015" y="2746534"/>
            <a:ext cx="2308726" cy="1383873"/>
          </a:xfrm>
          <a:prstGeom prst="rect">
            <a:avLst/>
          </a:prstGeom>
        </p:spPr>
      </p:pic>
      <p:sp>
        <p:nvSpPr>
          <p:cNvPr id="27" name="AutoShape 2" descr="C:\Users\79064\Desktop\1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AutoShape 4" descr="C:\Users\79064\Desktop\12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AutoShape 6" descr="C:\Users\79064\Desktop\12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Картинка лошадь с жеребенком для детей на прозрачном фон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33" y="4131817"/>
            <a:ext cx="5320374" cy="235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avatars.mds.yandex.net/i?id=bceb4eb4b9c376e14e337ebaf0be6c30a1aef597-9049620-images-thumbs&amp;n=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015" y="923813"/>
            <a:ext cx="2308726" cy="169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57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86596" y="448575"/>
            <a:ext cx="11015932" cy="348507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А</a:t>
            </a:r>
            <a:r>
              <a:rPr lang="ru-RU" b="1" dirty="0" smtClean="0">
                <a:solidFill>
                  <a:srgbClr val="C00000"/>
                </a:solidFill>
              </a:rPr>
              <a:t>нкета</a:t>
            </a:r>
            <a:r>
              <a:rPr lang="ru-RU" sz="4000" b="1" dirty="0" smtClean="0">
                <a:solidFill>
                  <a:srgbClr val="C00000"/>
                </a:solidFill>
              </a:rPr>
              <a:t>: </a:t>
            </a: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Глагол-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это… часть речи.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(+)</a:t>
            </a:r>
            <a:br>
              <a:rPr lang="ru-RU" sz="28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Глагол- это… </a:t>
            </a:r>
            <a:r>
              <a:rPr lang="ru-RU" sz="2800" dirty="0" smtClean="0">
                <a:solidFill>
                  <a:schemeClr val="tx1"/>
                </a:solidFill>
              </a:rPr>
              <a:t>предмет</a:t>
            </a:r>
            <a:r>
              <a:rPr lang="ru-RU" sz="2800" dirty="0">
                <a:solidFill>
                  <a:schemeClr val="tx1"/>
                </a:solidFill>
              </a:rPr>
              <a:t>. </a:t>
            </a:r>
            <a:r>
              <a:rPr lang="ru-RU" sz="2800" dirty="0" smtClean="0">
                <a:solidFill>
                  <a:schemeClr val="tx1"/>
                </a:solidFill>
              </a:rPr>
              <a:t>(-)</a:t>
            </a:r>
            <a:r>
              <a:rPr lang="ru-RU" sz="2800" dirty="0">
                <a:solidFill>
                  <a:schemeClr val="tx1"/>
                </a:solidFill>
              </a:rPr>
              <a:t> признак предмета. (-)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Глагол- это… 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Глагол- …обозначает действие предмета.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(+)</a:t>
            </a:r>
            <a:br>
              <a:rPr lang="ru-RU" sz="28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Глагол-  отвечает на вопросы: какой? какая? какое? какие? (-)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Глагол отвечает на вопросы: что делать? что сделать?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(+)</a:t>
            </a:r>
            <a:br>
              <a:rPr lang="ru-RU" sz="28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Глагол отвечает на вопросы: кто? что? (-)</a:t>
            </a:r>
            <a:br>
              <a:rPr lang="ru-RU" sz="2800" dirty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77333" y="3856008"/>
            <a:ext cx="10985579" cy="25102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Вывод</a:t>
            </a:r>
            <a:r>
              <a:rPr lang="ru-RU" sz="3600" dirty="0" smtClean="0">
                <a:solidFill>
                  <a:srgbClr val="002060"/>
                </a:solidFill>
              </a:rPr>
              <a:t>: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Глагол- это часть речи, которая обозначает </a:t>
            </a:r>
            <a:r>
              <a:rPr lang="ru-RU" sz="2800" b="1" dirty="0">
                <a:solidFill>
                  <a:srgbClr val="002060"/>
                </a:solidFill>
              </a:rPr>
              <a:t>действие </a:t>
            </a:r>
            <a:r>
              <a:rPr lang="ru-RU" sz="2800" b="1" dirty="0" smtClean="0">
                <a:solidFill>
                  <a:srgbClr val="002060"/>
                </a:solidFill>
              </a:rPr>
              <a:t>предмета и отвечает </a:t>
            </a:r>
            <a:r>
              <a:rPr lang="ru-RU" sz="2800" b="1" dirty="0">
                <a:solidFill>
                  <a:srgbClr val="002060"/>
                </a:solidFill>
              </a:rPr>
              <a:t>на вопросы: что делать? что сделать? ч</a:t>
            </a:r>
            <a:r>
              <a:rPr lang="ru-RU" sz="2800" b="1" dirty="0" smtClean="0">
                <a:solidFill>
                  <a:srgbClr val="002060"/>
                </a:solidFill>
              </a:rPr>
              <a:t>то делает? что сделает? что делал? что сделал? что будет делать?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167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98103" y="337958"/>
            <a:ext cx="8596668" cy="546967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endParaRPr lang="ru-RU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 descr="https://avatars.mds.yandex.net/i?id=be95e8a6a5b380673f9cc2512fecec88764a15b0-9181220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45" y="895339"/>
            <a:ext cx="3460954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partycity6.scene7.com/is/image/PartyCity/_pdp_sq_?$_1000x1000_$&amp;$product=PartyCity/802337_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202" y="958768"/>
            <a:ext cx="3670648" cy="362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662" y="1097118"/>
            <a:ext cx="3693287" cy="313151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90272" y="3105834"/>
            <a:ext cx="21428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зелёный 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флажок- </a:t>
            </a:r>
            <a:endParaRPr lang="ru-RU" i="1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вы 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справились </a:t>
            </a:r>
            <a:endParaRPr lang="ru-RU" i="1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 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всеми поставленными целями </a:t>
            </a:r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урока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44654" y="3105834"/>
            <a:ext cx="201352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жёлтый 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флажок-  было немного трудновато, </a:t>
            </a:r>
            <a:endParaRPr lang="ru-RU" i="1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но 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вы всё равно справились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369727" y="3244334"/>
            <a:ext cx="21757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</a:t>
            </a:r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расный  флажок- вам требуется совет и помощь учителя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0800000" flipV="1">
            <a:off x="720437" y="5352256"/>
            <a:ext cx="10898908" cy="823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за урок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ru-RU" sz="4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AutoShape 16" descr="https://klike.net/uploads/posts/2022-08/1661345499_j-19.jpg"/>
          <p:cNvSpPr>
            <a:spLocks noChangeAspect="1" noChangeArrowheads="1"/>
          </p:cNvSpPr>
          <p:nvPr/>
        </p:nvSpPr>
        <p:spPr bwMode="auto">
          <a:xfrm>
            <a:off x="9798338" y="557543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8" descr="https://klike.net/uploads/posts/2022-08/1661345499_j-1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101" y="4613183"/>
            <a:ext cx="3685310" cy="187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401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563" y="352231"/>
            <a:ext cx="11402007" cy="655564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sz="4800" i="1" dirty="0">
                <a:solidFill>
                  <a:schemeClr val="accent5"/>
                </a:solidFill>
              </a:rPr>
              <a:t>Цели урока: </a:t>
            </a:r>
            <a:r>
              <a:rPr lang="ru-RU" sz="3600" i="1" dirty="0">
                <a:solidFill>
                  <a:srgbClr val="002060"/>
                </a:solidFill>
              </a:rPr>
              <a:t>познакомить учащихся с новой частью речи - глаголом, формировать умения находить глагол по его грамматическим признакам, совершенствовать знания об употреблении и роли глаголов в речи; повторить и обобщить знания об известных частях речи</a:t>
            </a:r>
            <a:r>
              <a:rPr lang="ru-RU" sz="3600" i="1" dirty="0" smtClean="0">
                <a:solidFill>
                  <a:srgbClr val="002060"/>
                </a:solidFill>
              </a:rPr>
              <a:t>.</a:t>
            </a:r>
            <a:endParaRPr lang="ru-RU" sz="3600" dirty="0" smtClean="0">
              <a:solidFill>
                <a:srgbClr val="002060"/>
              </a:solidFill>
            </a:endParaRPr>
          </a:p>
          <a:p>
            <a:endParaRPr lang="ru-RU" sz="3600" dirty="0">
              <a:solidFill>
                <a:srgbClr val="002060"/>
              </a:solidFill>
            </a:endParaRPr>
          </a:p>
          <a:p>
            <a:r>
              <a:rPr lang="ru-RU" sz="4800" i="1" dirty="0">
                <a:solidFill>
                  <a:schemeClr val="accent5"/>
                </a:solidFill>
              </a:rPr>
              <a:t>Задачи:</a:t>
            </a:r>
            <a:r>
              <a:rPr lang="ru-RU" sz="3600" i="1" dirty="0">
                <a:solidFill>
                  <a:srgbClr val="002060"/>
                </a:solidFill>
              </a:rPr>
              <a:t> развивать устную речь, внимание, память; воспитывать чувство товарищества, взаимопомощи.</a:t>
            </a:r>
          </a:p>
          <a:p>
            <a:endParaRPr lang="ru-RU" sz="36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56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371061"/>
            <a:ext cx="7766936" cy="1007165"/>
          </a:xfrm>
        </p:spPr>
        <p:txBody>
          <a:bodyPr/>
          <a:lstStyle/>
          <a:p>
            <a:pPr algn="ctr"/>
            <a:r>
              <a:rPr lang="ru-RU" dirty="0" smtClean="0"/>
              <a:t>Девиз урока: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9015" y="1643271"/>
            <a:ext cx="9054916" cy="5214729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24000" dirty="0" smtClean="0">
                <a:solidFill>
                  <a:srgbClr val="002060"/>
                </a:solidFill>
              </a:rPr>
              <a:t>Внимательно слушай – </a:t>
            </a:r>
          </a:p>
          <a:p>
            <a:pPr algn="ctr"/>
            <a:r>
              <a:rPr lang="ru-RU" sz="24000" dirty="0" smtClean="0">
                <a:solidFill>
                  <a:srgbClr val="002060"/>
                </a:solidFill>
              </a:rPr>
              <a:t>и всё услышишь!</a:t>
            </a:r>
          </a:p>
          <a:p>
            <a:pPr algn="ctr"/>
            <a:r>
              <a:rPr lang="ru-RU" sz="24000" dirty="0" smtClean="0">
                <a:solidFill>
                  <a:srgbClr val="002060"/>
                </a:solidFill>
              </a:rPr>
              <a:t>Внимательно смотри – </a:t>
            </a:r>
          </a:p>
          <a:p>
            <a:pPr algn="ctr"/>
            <a:r>
              <a:rPr lang="ru-RU" sz="24000" dirty="0" smtClean="0">
                <a:solidFill>
                  <a:srgbClr val="002060"/>
                </a:solidFill>
              </a:rPr>
              <a:t>и всё увидишь!</a:t>
            </a:r>
          </a:p>
          <a:p>
            <a:pPr algn="ctr"/>
            <a:r>
              <a:rPr lang="ru-RU" sz="24000" dirty="0" smtClean="0">
                <a:solidFill>
                  <a:srgbClr val="002060"/>
                </a:solidFill>
              </a:rPr>
              <a:t>Думай – и всё поймёшь!</a:t>
            </a: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38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0547" y="205273"/>
            <a:ext cx="11290041" cy="746449"/>
          </a:xfrm>
        </p:spPr>
        <p:txBody>
          <a:bodyPr>
            <a:normAutofit/>
          </a:bodyPr>
          <a:lstStyle/>
          <a:p>
            <a:pPr algn="ctr"/>
            <a:r>
              <a:rPr lang="ru-RU" sz="4000" i="1" dirty="0" smtClean="0">
                <a:solidFill>
                  <a:schemeClr val="accent5"/>
                </a:solidFill>
              </a:rPr>
              <a:t>Минутка чистописания</a:t>
            </a:r>
            <a:endParaRPr lang="ru-RU" sz="4000" i="1" dirty="0">
              <a:solidFill>
                <a:schemeClr val="accent5"/>
              </a:solidFill>
            </a:endParaRPr>
          </a:p>
        </p:txBody>
      </p:sp>
      <p:pic>
        <p:nvPicPr>
          <p:cNvPr id="7170" name="Picture 2" descr="https://avatars.mds.yandex.net/i?id=c88a75623d5d3d577d0806e54ba8f4ba04fa4c63-9234740-images-thumbs&amp;n=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47" y="802432"/>
            <a:ext cx="11290041" cy="565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951722"/>
            <a:ext cx="112153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rgbClr val="002060"/>
                </a:solidFill>
              </a:rPr>
              <a:t>Ураган несёт бревно, </a:t>
            </a:r>
          </a:p>
          <a:p>
            <a:pPr algn="ctr"/>
            <a:r>
              <a:rPr lang="ru-RU" sz="4800" dirty="0">
                <a:solidFill>
                  <a:srgbClr val="002060"/>
                </a:solidFill>
              </a:rPr>
              <a:t>Узел держит две верёвки, </a:t>
            </a:r>
          </a:p>
          <a:p>
            <a:pPr algn="ctr"/>
            <a:r>
              <a:rPr lang="ru-RU" sz="4800" dirty="0">
                <a:solidFill>
                  <a:srgbClr val="002060"/>
                </a:solidFill>
              </a:rPr>
              <a:t>Умный уж в охоте ловкий, </a:t>
            </a:r>
          </a:p>
          <a:p>
            <a:pPr algn="ctr"/>
            <a:r>
              <a:rPr lang="ru-RU" sz="4800" dirty="0">
                <a:solidFill>
                  <a:srgbClr val="002060"/>
                </a:solidFill>
              </a:rPr>
              <a:t>Угол есть для наказанья, </a:t>
            </a:r>
          </a:p>
          <a:p>
            <a:pPr algn="ctr"/>
            <a:r>
              <a:rPr lang="ru-RU" sz="4800" dirty="0">
                <a:solidFill>
                  <a:srgbClr val="002060"/>
                </a:solidFill>
              </a:rPr>
              <a:t>Ульяна занята вязаньем, </a:t>
            </a:r>
          </a:p>
          <a:p>
            <a:pPr algn="ctr"/>
            <a:r>
              <a:rPr lang="ru-RU" sz="4800" dirty="0">
                <a:solidFill>
                  <a:srgbClr val="002060"/>
                </a:solidFill>
              </a:rPr>
              <a:t>Интересной нахожу</a:t>
            </a:r>
          </a:p>
          <a:p>
            <a:pPr algn="ctr"/>
            <a:r>
              <a:rPr lang="ru-RU" sz="4800" dirty="0">
                <a:solidFill>
                  <a:srgbClr val="002060"/>
                </a:solidFill>
              </a:rPr>
              <a:t>Я, ребята, букву…!</a:t>
            </a:r>
          </a:p>
        </p:txBody>
      </p:sp>
    </p:spTree>
    <p:extLst>
      <p:ext uri="{BB962C8B-B14F-4D97-AF65-F5344CB8AC3E}">
        <p14:creationId xmlns:p14="http://schemas.microsoft.com/office/powerpoint/2010/main" val="294966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rs.mds.yandex.net/i?id=da82dba6d7793eb2d3a4c3116bc7de07-4233036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06" y="354563"/>
            <a:ext cx="5467739" cy="615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avatars.mds.yandex.net/i?id=4756c06657742b45f87c96bbed6a05755e11713e-5251249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171" y="354563"/>
            <a:ext cx="5467739" cy="615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28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265044"/>
            <a:ext cx="7766936" cy="583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i="1" dirty="0"/>
              <a:t>Актуализация знаний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92696" y="848140"/>
            <a:ext cx="9475304" cy="5499651"/>
          </a:xfrm>
        </p:spPr>
        <p:txBody>
          <a:bodyPr>
            <a:noAutofit/>
          </a:bodyPr>
          <a:lstStyle/>
          <a:p>
            <a:pPr algn="ctr"/>
            <a:r>
              <a:rPr lang="ru-RU" sz="4400" i="1" dirty="0" smtClean="0">
                <a:solidFill>
                  <a:srgbClr val="002060"/>
                </a:solidFill>
              </a:rPr>
              <a:t>уголь - … </a:t>
            </a:r>
            <a:r>
              <a:rPr lang="ru-RU" sz="4400" i="1" dirty="0">
                <a:solidFill>
                  <a:schemeClr val="tx2">
                    <a:lumMod val="75000"/>
                  </a:schemeClr>
                </a:solidFill>
              </a:rPr>
              <a:t>сущ</a:t>
            </a:r>
            <a:r>
              <a:rPr lang="ru-RU" sz="4400" i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ru-RU" sz="4400" i="1" dirty="0">
                <a:solidFill>
                  <a:schemeClr val="accent5"/>
                </a:solidFill>
              </a:rPr>
              <a:t> (что?) </a:t>
            </a:r>
            <a:endParaRPr lang="ru-RU" sz="4400" i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4400" i="1" dirty="0" smtClean="0">
                <a:solidFill>
                  <a:srgbClr val="002060"/>
                </a:solidFill>
              </a:rPr>
              <a:t>ураган - … </a:t>
            </a:r>
            <a:r>
              <a:rPr lang="ru-RU" sz="4400" i="1" dirty="0">
                <a:solidFill>
                  <a:schemeClr val="tx2">
                    <a:lumMod val="75000"/>
                  </a:schemeClr>
                </a:solidFill>
              </a:rPr>
              <a:t>сущ</a:t>
            </a:r>
            <a:r>
              <a:rPr lang="ru-RU" sz="4400" i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ru-RU" sz="4400" i="1" dirty="0">
                <a:solidFill>
                  <a:schemeClr val="accent5"/>
                </a:solidFill>
              </a:rPr>
              <a:t> (что?) </a:t>
            </a:r>
            <a:endParaRPr lang="ru-RU" sz="4400" i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4400" i="1" dirty="0" smtClean="0">
                <a:solidFill>
                  <a:srgbClr val="002060"/>
                </a:solidFill>
              </a:rPr>
              <a:t>узел - … </a:t>
            </a:r>
            <a:r>
              <a:rPr lang="ru-RU" sz="4400" i="1" dirty="0">
                <a:solidFill>
                  <a:schemeClr val="tx2">
                    <a:lumMod val="75000"/>
                  </a:schemeClr>
                </a:solidFill>
              </a:rPr>
              <a:t>сущ</a:t>
            </a:r>
            <a:r>
              <a:rPr lang="ru-RU" sz="4400" i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ru-RU" sz="4400" i="1" dirty="0">
                <a:solidFill>
                  <a:schemeClr val="accent5"/>
                </a:solidFill>
              </a:rPr>
              <a:t> (что?) </a:t>
            </a:r>
            <a:endParaRPr lang="ru-RU" sz="4400" i="1" dirty="0">
              <a:solidFill>
                <a:srgbClr val="002060"/>
              </a:solidFill>
            </a:endParaRPr>
          </a:p>
          <a:p>
            <a:pPr algn="ctr"/>
            <a:r>
              <a:rPr lang="ru-RU" sz="4400" i="1" dirty="0" smtClean="0">
                <a:solidFill>
                  <a:srgbClr val="002060"/>
                </a:solidFill>
              </a:rPr>
              <a:t>умный -… </a:t>
            </a:r>
            <a:r>
              <a:rPr lang="ru-RU" sz="4400" i="1" dirty="0" smtClean="0">
                <a:solidFill>
                  <a:schemeClr val="tx2">
                    <a:lumMod val="75000"/>
                  </a:schemeClr>
                </a:solidFill>
              </a:rPr>
              <a:t>прил.</a:t>
            </a:r>
            <a:r>
              <a:rPr lang="ru-RU" sz="4400" i="1" dirty="0" smtClean="0">
                <a:solidFill>
                  <a:srgbClr val="002060"/>
                </a:solidFill>
              </a:rPr>
              <a:t> </a:t>
            </a:r>
            <a:r>
              <a:rPr lang="ru-RU" sz="4400" i="1" dirty="0" smtClean="0">
                <a:solidFill>
                  <a:schemeClr val="accent5"/>
                </a:solidFill>
              </a:rPr>
              <a:t>(какой?)</a:t>
            </a:r>
          </a:p>
          <a:p>
            <a:pPr algn="ctr"/>
            <a:r>
              <a:rPr lang="ru-RU" sz="4400" i="1" dirty="0" smtClean="0">
                <a:solidFill>
                  <a:srgbClr val="002060"/>
                </a:solidFill>
              </a:rPr>
              <a:t>уж - … </a:t>
            </a:r>
            <a:r>
              <a:rPr lang="ru-RU" sz="4400" i="1" dirty="0">
                <a:solidFill>
                  <a:schemeClr val="tx2">
                    <a:lumMod val="75000"/>
                  </a:schemeClr>
                </a:solidFill>
              </a:rPr>
              <a:t>сущ</a:t>
            </a:r>
            <a:r>
              <a:rPr lang="ru-RU" sz="4400" i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ru-RU" sz="4400" i="1" dirty="0">
                <a:solidFill>
                  <a:schemeClr val="accent5"/>
                </a:solidFill>
              </a:rPr>
              <a:t> (кто?) </a:t>
            </a:r>
          </a:p>
          <a:p>
            <a:pPr algn="ctr"/>
            <a:r>
              <a:rPr lang="ru-RU" sz="4400" i="1" dirty="0" smtClean="0">
                <a:solidFill>
                  <a:srgbClr val="002060"/>
                </a:solidFill>
              </a:rPr>
              <a:t>угол - … </a:t>
            </a:r>
            <a:r>
              <a:rPr lang="ru-RU" sz="4400" i="1" dirty="0">
                <a:solidFill>
                  <a:schemeClr val="tx2">
                    <a:lumMod val="75000"/>
                  </a:schemeClr>
                </a:solidFill>
              </a:rPr>
              <a:t>сущ.</a:t>
            </a:r>
            <a:r>
              <a:rPr lang="ru-RU" sz="4400" i="1" dirty="0">
                <a:solidFill>
                  <a:schemeClr val="accent5"/>
                </a:solidFill>
              </a:rPr>
              <a:t> </a:t>
            </a:r>
            <a:r>
              <a:rPr lang="ru-RU" sz="4400" i="1" dirty="0" smtClean="0">
                <a:solidFill>
                  <a:schemeClr val="accent5"/>
                </a:solidFill>
              </a:rPr>
              <a:t>(</a:t>
            </a:r>
            <a:r>
              <a:rPr lang="ru-RU" sz="4400" i="1" dirty="0">
                <a:solidFill>
                  <a:schemeClr val="accent5"/>
                </a:solidFill>
              </a:rPr>
              <a:t>кто?) </a:t>
            </a:r>
            <a:endParaRPr lang="ru-RU" sz="4400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4400" i="1" dirty="0" smtClean="0">
                <a:solidFill>
                  <a:srgbClr val="002060"/>
                </a:solidFill>
              </a:rPr>
              <a:t>Ульяна - …</a:t>
            </a:r>
            <a:r>
              <a:rPr lang="ru-RU" sz="4400" i="1" dirty="0">
                <a:solidFill>
                  <a:schemeClr val="accent5"/>
                </a:solidFill>
              </a:rPr>
              <a:t> </a:t>
            </a:r>
            <a:r>
              <a:rPr lang="ru-RU" sz="4400" i="1" dirty="0">
                <a:solidFill>
                  <a:schemeClr val="tx2">
                    <a:lumMod val="75000"/>
                  </a:schemeClr>
                </a:solidFill>
              </a:rPr>
              <a:t>сущ.</a:t>
            </a:r>
            <a:r>
              <a:rPr lang="ru-RU" sz="4400" i="1" dirty="0">
                <a:solidFill>
                  <a:schemeClr val="accent5"/>
                </a:solidFill>
              </a:rPr>
              <a:t> </a:t>
            </a:r>
            <a:r>
              <a:rPr lang="ru-RU" sz="4400" i="1" dirty="0" smtClean="0">
                <a:solidFill>
                  <a:schemeClr val="accent5"/>
                </a:solidFill>
              </a:rPr>
              <a:t>(</a:t>
            </a:r>
            <a:r>
              <a:rPr lang="ru-RU" sz="4400" i="1" dirty="0">
                <a:solidFill>
                  <a:schemeClr val="accent5"/>
                </a:solidFill>
              </a:rPr>
              <a:t>кто?) 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4823791" y="4963603"/>
            <a:ext cx="45719" cy="45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11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ic.rutubelist.ru/video/0c/d2/0cd26b2901364e2673f4ac79e10023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07" y="373224"/>
            <a:ext cx="11383347" cy="610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27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d291329ff45f298ed03352891d3a1abffaaf132f-11380860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122" y="317241"/>
            <a:ext cx="5318449" cy="610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s://avatars.mds.yandex.net/i?id=37d0b93017f8bf0c6fd02d41a87718f770ea86c7-10120629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31" y="317241"/>
            <a:ext cx="5603097" cy="610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8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avatars.mds.yandex.net/i?id=f9b66f335fb7552745fdbf0eb8f54a0b54ddf923-9271022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48" y="332645"/>
            <a:ext cx="5461454" cy="627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avatars.mds.yandex.net/i?id=16e2a45707486eda90552238d2b2b7aa5d4b85b3-10870279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511" y="466531"/>
            <a:ext cx="5532536" cy="61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34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622</TotalTime>
  <Words>348</Words>
  <Application>Microsoft Office PowerPoint</Application>
  <PresentationFormat>Широкоэкранный</PresentationFormat>
  <Paragraphs>63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 Unicode MS</vt:lpstr>
      <vt:lpstr>Arial</vt:lpstr>
      <vt:lpstr>Calibri</vt:lpstr>
      <vt:lpstr>Times New Roman</vt:lpstr>
      <vt:lpstr>Trebuchet MS</vt:lpstr>
      <vt:lpstr>Wingdings 3</vt:lpstr>
      <vt:lpstr>Грань</vt:lpstr>
      <vt:lpstr>Урок русского языка во 2 классе Тема урока:  «Глагол: значение. Для чего нужны глаголы в нашей речи?»</vt:lpstr>
      <vt:lpstr>Презентация PowerPoint</vt:lpstr>
      <vt:lpstr>Девиз урока:</vt:lpstr>
      <vt:lpstr>Минутка чистописания</vt:lpstr>
      <vt:lpstr>Презентация PowerPoint</vt:lpstr>
      <vt:lpstr>Актуализация знаний</vt:lpstr>
      <vt:lpstr>Презентация PowerPoint</vt:lpstr>
      <vt:lpstr>Презентация PowerPoint</vt:lpstr>
      <vt:lpstr>Презентация PowerPoint</vt:lpstr>
      <vt:lpstr>  </vt:lpstr>
      <vt:lpstr>Презентация PowerPoint</vt:lpstr>
      <vt:lpstr>Назовите глаголы, которые вы услышали в стихотворении</vt:lpstr>
      <vt:lpstr>Презентация PowerPoint</vt:lpstr>
      <vt:lpstr>Отрывки из сказки К.И. Чуковского «Путаница»</vt:lpstr>
      <vt:lpstr>Анкета:  Глагол- это… часть речи. (+) Глагол- это… предмет. (-) признак предмета. (-) Глагол- это…  Глагол- …обозначает действие предмета. (+) Глагол-  отвечает на вопросы: какой? какая? какое? какие? (-) Глагол отвечает на вопросы: что делать? что сделать? (+) Глагол отвечает на вопросы: кто? что? (-) </vt:lpstr>
      <vt:lpstr>Рефлексия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русского языка во 2 классе тема урока: «Глагол: значение. Для чего нужны глаголы в нашей речи?»</dc:title>
  <dc:creator>Нина Ильченко</dc:creator>
  <cp:lastModifiedBy>Нина Ильченко</cp:lastModifiedBy>
  <cp:revision>62</cp:revision>
  <dcterms:created xsi:type="dcterms:W3CDTF">2024-03-04T16:35:11Z</dcterms:created>
  <dcterms:modified xsi:type="dcterms:W3CDTF">2024-03-10T14:21:35Z</dcterms:modified>
</cp:coreProperties>
</file>