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handoutMasterIdLst>
    <p:handoutMasterId r:id="rId21"/>
  </p:handoutMasterIdLst>
  <p:sldIdLst>
    <p:sldId id="348" r:id="rId2"/>
    <p:sldId id="371" r:id="rId3"/>
    <p:sldId id="372" r:id="rId4"/>
    <p:sldId id="379" r:id="rId5"/>
    <p:sldId id="339" r:id="rId6"/>
    <p:sldId id="407" r:id="rId7"/>
    <p:sldId id="402" r:id="rId8"/>
    <p:sldId id="405" r:id="rId9"/>
    <p:sldId id="415" r:id="rId10"/>
    <p:sldId id="403" r:id="rId11"/>
    <p:sldId id="382" r:id="rId12"/>
    <p:sldId id="416" r:id="rId13"/>
    <p:sldId id="409" r:id="rId14"/>
    <p:sldId id="410" r:id="rId15"/>
    <p:sldId id="357" r:id="rId16"/>
    <p:sldId id="418" r:id="rId17"/>
    <p:sldId id="362" r:id="rId18"/>
    <p:sldId id="364" r:id="rId19"/>
  </p:sldIdLst>
  <p:sldSz cx="9144000" cy="6858000" type="screen4x3"/>
  <p:notesSz cx="9904413" cy="6640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ксана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CE7EA"/>
    <a:srgbClr val="4A4AD2"/>
    <a:srgbClr val="D6ECEE"/>
    <a:srgbClr val="FF6D6D"/>
    <a:srgbClr val="FF4F4F"/>
    <a:srgbClr val="FF5B5B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3699" autoAdjust="0"/>
  </p:normalViewPr>
  <p:slideViewPr>
    <p:cSldViewPr>
      <p:cViewPr varScale="1">
        <p:scale>
          <a:sx n="70" d="100"/>
          <a:sy n="70" d="100"/>
        </p:scale>
        <p:origin x="143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2-17T23:09:09.995" idx="1">
    <p:pos x="10" y="1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91701" cy="331867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09538" y="0"/>
            <a:ext cx="4293288" cy="331867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r">
              <a:defRPr sz="1200"/>
            </a:lvl1pPr>
          </a:lstStyle>
          <a:p>
            <a:fld id="{A56DF7B8-5054-4157-93DD-38D26C5E8632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07058"/>
            <a:ext cx="4291701" cy="331867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09538" y="6307058"/>
            <a:ext cx="4293288" cy="331867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r">
              <a:defRPr sz="1200"/>
            </a:lvl1pPr>
          </a:lstStyle>
          <a:p>
            <a:fld id="{75B57BDE-134C-481B-900E-56663438C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322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1912" cy="332025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0782" y="0"/>
            <a:ext cx="4291912" cy="332025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r">
              <a:defRPr sz="1200"/>
            </a:lvl1pPr>
          </a:lstStyle>
          <a:p>
            <a:fld id="{D493A7A4-1731-485E-A285-AD45EC6E53B3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92475" y="498475"/>
            <a:ext cx="3319463" cy="248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9" tIns="45725" rIns="91449" bIns="4572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442" y="3154244"/>
            <a:ext cx="7923530" cy="2988231"/>
          </a:xfrm>
          <a:prstGeom prst="rect">
            <a:avLst/>
          </a:prstGeom>
        </p:spPr>
        <p:txBody>
          <a:bodyPr vert="horz" lIns="91449" tIns="45725" rIns="91449" bIns="4572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306951"/>
            <a:ext cx="4291912" cy="332025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0782" y="6306951"/>
            <a:ext cx="4291912" cy="332025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r">
              <a:defRPr sz="1200"/>
            </a:lvl1pPr>
          </a:lstStyle>
          <a:p>
            <a:fld id="{B5C08CC7-D0A9-4A54-8E7F-11FE4E3B24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683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752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1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500516-2B27-42C8-A295-1F8F4CB579F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112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030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3003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527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5949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4144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546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DE1B78-4550-4842-BFD0-BCE5EAA21EC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011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1B2834-1212-4099-B6B7-E4C0589BD644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015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334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7597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08CC7-D0A9-4A54-8E7F-11FE4E3B240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646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FC129DB-A732-443F-8C68-D33D23022BF1}" type="slidenum">
              <a:rPr lang="ru-RU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03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CBA5B3-4410-4CDE-B1E0-65413F71AF22}" type="slidenum">
              <a:rPr lang="ru-RU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211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CBA5B3-4410-4CDE-B1E0-65413F71AF22}" type="slidenum">
              <a:rPr lang="ru-RU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14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8EFC3-0A45-4058-8D9F-593EA54CE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8448-6021-44D3-8582-1691971D1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57EAC-8165-4A6A-8AC0-ED1EB8BBD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AA71F-F577-4484-8647-1F855A4D8F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52FF2-C2A7-40D6-B8CD-E3A069838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CC8CE-EEB5-4B02-A7DB-518333E8F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D909-D223-4A75-BD7A-EDD3E29E4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162C4-AD03-49EC-817B-BF34BE6AF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A412-E642-45AA-857A-FFF86909E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F38F-8260-44AC-A5C3-CA5318273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B25A9-5F68-4DC5-A8FD-C709D78A5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484985B-4635-4AE4-9FA7-AA4595933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25" r:id="rId2"/>
    <p:sldLayoutId id="2147483734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5" r:id="rId9"/>
    <p:sldLayoutId id="2147483731" r:id="rId10"/>
    <p:sldLayoutId id="214748373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642918"/>
            <a:ext cx="7143800" cy="3000396"/>
          </a:xfrm>
          <a:effectLst>
            <a:outerShdw blurRad="50800" dist="50800" dir="5400000" algn="ctr" rotWithShape="0">
              <a:srgbClr val="000000">
                <a:alpha val="82000"/>
              </a:srgb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УРОК </a:t>
            </a:r>
            <a:br>
              <a:rPr lang="ru-RU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РУССКОГО ЯЗЫКА</a:t>
            </a:r>
            <a:endParaRPr lang="ru-RU" sz="6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8EFC3-0A45-4058-8D9F-593EA54CEF4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AA412-E642-45AA-857A-FFF86909EF8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2348880"/>
            <a:ext cx="8136904" cy="9233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Гимнастика для глаз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olub1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673"/>
          <a:stretch>
            <a:fillRect/>
          </a:stretch>
        </p:blipFill>
        <p:spPr bwMode="auto">
          <a:xfrm>
            <a:off x="1187450" y="2420938"/>
            <a:ext cx="1873250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6804025" y="476250"/>
            <a:ext cx="187166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816"/>
          <a:stretch>
            <a:fillRect/>
          </a:stretch>
        </p:blipFill>
        <p:spPr bwMode="auto">
          <a:xfrm>
            <a:off x="539750" y="4797425"/>
            <a:ext cx="18002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816"/>
          <a:stretch>
            <a:fillRect/>
          </a:stretch>
        </p:blipFill>
        <p:spPr bwMode="auto">
          <a:xfrm>
            <a:off x="395288" y="260350"/>
            <a:ext cx="18002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3902"/>
          <a:stretch>
            <a:fillRect/>
          </a:stretch>
        </p:blipFill>
        <p:spPr bwMode="auto">
          <a:xfrm>
            <a:off x="6732588" y="4868863"/>
            <a:ext cx="1798637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11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4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1AA71F-F577-4484-8647-1F855A4D8F9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Зима, дети, снеговик, снегирь, санки, лыжи, друзья, собака.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1AA71F-F577-4484-8647-1F855A4D8F9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</a:t>
            </a:r>
            <a:r>
              <a:rPr lang="ru-RU" sz="4000" b="1" dirty="0" smtClean="0">
                <a:solidFill>
                  <a:srgbClr val="FF0000"/>
                </a:solidFill>
              </a:rPr>
              <a:t>Кто?                           Что?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дети                           зима                    снегирь                     снеговик друзья                        санки                           собака                        лыжи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1AA71F-F577-4484-8647-1F855A4D8F9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AA71F-F577-4484-8647-1F855A4D8F9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1560" y="2428868"/>
            <a:ext cx="7246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Вася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Рыбаков</a:t>
            </a:r>
            <a:r>
              <a:rPr lang="ru-RU" sz="2800" b="1" dirty="0" smtClean="0"/>
              <a:t>   был у </a:t>
            </a:r>
            <a:r>
              <a:rPr lang="ru-RU" sz="2800" b="1" dirty="0" smtClean="0">
                <a:solidFill>
                  <a:srgbClr val="4A4AD2"/>
                </a:solidFill>
              </a:rPr>
              <a:t>рыбаков.</a:t>
            </a:r>
            <a:endParaRPr lang="ru-RU" sz="2800" b="1" dirty="0">
              <a:solidFill>
                <a:srgbClr val="4A4AD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3071810"/>
            <a:ext cx="8246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Наш пёс </a:t>
            </a:r>
            <a:r>
              <a:rPr lang="ru-RU" sz="2800" b="1" dirty="0" smtClean="0">
                <a:solidFill>
                  <a:srgbClr val="FF0000"/>
                </a:solidFill>
              </a:rPr>
              <a:t>Шарик</a:t>
            </a:r>
            <a:r>
              <a:rPr lang="ru-RU" sz="2800" b="1" dirty="0" smtClean="0"/>
              <a:t> поймал воздушный </a:t>
            </a:r>
            <a:r>
              <a:rPr lang="ru-RU" sz="2800" b="1" dirty="0" smtClean="0">
                <a:solidFill>
                  <a:srgbClr val="4A4AD2"/>
                </a:solidFill>
              </a:rPr>
              <a:t>шарик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378904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Саша 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Абрикосов</a:t>
            </a:r>
            <a:r>
              <a:rPr lang="ru-RU" sz="2800" b="1" dirty="0" smtClean="0"/>
              <a:t> набрал два ящика </a:t>
            </a:r>
            <a:r>
              <a:rPr lang="ru-RU" sz="2800" b="1" dirty="0" smtClean="0">
                <a:solidFill>
                  <a:srgbClr val="4A4AD2"/>
                </a:solidFill>
              </a:rPr>
              <a:t>абрикосов</a:t>
            </a:r>
            <a:r>
              <a:rPr lang="ru-RU" sz="2800" dirty="0" smtClean="0">
                <a:solidFill>
                  <a:srgbClr val="4A4AD2"/>
                </a:solidFill>
              </a:rPr>
              <a:t>.</a:t>
            </a:r>
            <a:endParaRPr lang="ru-RU" sz="2800" dirty="0">
              <a:solidFill>
                <a:srgbClr val="4A4AD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1835150" y="1557338"/>
            <a:ext cx="55276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alt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2627313" cy="309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868863"/>
            <a:ext cx="669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4652963"/>
            <a:ext cx="669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073525"/>
            <a:ext cx="669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3786188"/>
            <a:ext cx="669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259138"/>
            <a:ext cx="5730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620713"/>
            <a:ext cx="4572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ru-RU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В густом ельнике жила маленькая ёлочка.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843338" y="1781175"/>
            <a:ext cx="45720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Как и все малыши, она была</a:t>
            </a:r>
          </a:p>
          <a:p>
            <a:pPr>
              <a:spcBef>
                <a:spcPct val="50000"/>
              </a:spcBef>
            </a:pPr>
            <a:r>
              <a:rPr lang="ru-RU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любопытная и часто</a:t>
            </a:r>
          </a:p>
          <a:p>
            <a:pPr>
              <a:spcBef>
                <a:spcPct val="50000"/>
              </a:spcBef>
            </a:pPr>
            <a:r>
              <a:rPr lang="ru-RU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задавала вопросы всем, </a:t>
            </a:r>
          </a:p>
          <a:p>
            <a:pPr>
              <a:spcBef>
                <a:spcPct val="50000"/>
              </a:spcBef>
            </a:pPr>
            <a:r>
              <a:rPr lang="ru-RU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кого  встретит.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594100" y="3925888"/>
            <a:ext cx="1004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i="1">
                <a:solidFill>
                  <a:srgbClr val="FF0000"/>
                </a:solidFill>
              </a:rPr>
              <a:t>где?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4822825" y="3862388"/>
            <a:ext cx="14398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i="1">
                <a:solidFill>
                  <a:srgbClr val="FF0000"/>
                </a:solidFill>
              </a:rPr>
              <a:t>зачем?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6354763" y="3849688"/>
            <a:ext cx="2014537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b="1" i="1">
                <a:solidFill>
                  <a:srgbClr val="FF0000"/>
                </a:solidFill>
              </a:rPr>
              <a:t>почему?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590925" y="4549775"/>
            <a:ext cx="457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ru-RU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расскажем ёлочке, о чём мы говорили сегодня на уроке.</a:t>
            </a:r>
          </a:p>
        </p:txBody>
      </p:sp>
    </p:spTree>
    <p:extLst>
      <p:ext uri="{BB962C8B-B14F-4D97-AF65-F5344CB8AC3E}">
        <p14:creationId xmlns:p14="http://schemas.microsoft.com/office/powerpoint/2010/main" val="1456400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23" grpId="0"/>
      <p:bldP spid="24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1AA71F-F577-4484-8647-1F855A4D8F9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Выноска-облако 3"/>
          <p:cNvSpPr/>
          <p:nvPr/>
        </p:nvSpPr>
        <p:spPr>
          <a:xfrm>
            <a:off x="323528" y="404664"/>
            <a:ext cx="4608513" cy="2286000"/>
          </a:xfrm>
          <a:prstGeom prst="cloudCallout">
            <a:avLst>
              <a:gd name="adj1" fmla="val -43452"/>
              <a:gd name="adj2" fmla="val -225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chemeClr val="tx1"/>
                </a:solidFill>
              </a:rPr>
              <a:t>Какое домашнее 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chemeClr val="tx1"/>
                </a:solidFill>
              </a:rPr>
              <a:t>задание вы получите?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3"/>
          <p:cNvSpPr/>
          <p:nvPr/>
        </p:nvSpPr>
        <p:spPr>
          <a:xfrm>
            <a:off x="2195736" y="2276872"/>
            <a:ext cx="6768752" cy="4248472"/>
          </a:xfrm>
          <a:prstGeom prst="cloudCallout">
            <a:avLst>
              <a:gd name="adj1" fmla="val -43452"/>
              <a:gd name="adj2" fmla="val -225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 smtClean="0">
                <a:solidFill>
                  <a:schemeClr val="tx1"/>
                </a:solidFill>
              </a:rPr>
              <a:t>Записать 5 </a:t>
            </a:r>
            <a:r>
              <a:rPr lang="ru-RU" sz="2400" b="1" i="1" dirty="0" err="1" smtClean="0">
                <a:solidFill>
                  <a:schemeClr val="tx1"/>
                </a:solidFill>
              </a:rPr>
              <a:t>одушевл</a:t>
            </a:r>
            <a:r>
              <a:rPr lang="en-US" sz="2400" b="1" i="1" dirty="0" smtClean="0">
                <a:solidFill>
                  <a:schemeClr val="tx1"/>
                </a:solidFill>
              </a:rPr>
              <a:t>ë</a:t>
            </a:r>
            <a:r>
              <a:rPr lang="ru-RU" sz="2400" b="1" i="1" dirty="0" err="1" smtClean="0">
                <a:solidFill>
                  <a:schemeClr val="tx1"/>
                </a:solidFill>
              </a:rPr>
              <a:t>нных</a:t>
            </a:r>
            <a:r>
              <a:rPr lang="ru-RU" sz="2400" b="1" i="1" dirty="0" smtClean="0">
                <a:solidFill>
                  <a:schemeClr val="tx1"/>
                </a:solidFill>
              </a:rPr>
              <a:t>, 5 </a:t>
            </a:r>
            <a:r>
              <a:rPr lang="ru-RU" sz="2400" b="1" i="1" dirty="0" err="1" smtClean="0">
                <a:solidFill>
                  <a:schemeClr val="tx1"/>
                </a:solidFill>
              </a:rPr>
              <a:t>неодушевл</a:t>
            </a:r>
            <a:r>
              <a:rPr lang="en-US" sz="2400" b="1" i="1" dirty="0" smtClean="0">
                <a:solidFill>
                  <a:schemeClr val="tx1"/>
                </a:solidFill>
              </a:rPr>
              <a:t>ë</a:t>
            </a:r>
            <a:r>
              <a:rPr lang="ru-RU" sz="2400" b="1" i="1" dirty="0" err="1" smtClean="0">
                <a:solidFill>
                  <a:schemeClr val="tx1"/>
                </a:solidFill>
              </a:rPr>
              <a:t>нных</a:t>
            </a:r>
            <a:r>
              <a:rPr lang="ru-RU" sz="2400" b="1" i="1" dirty="0" smtClean="0">
                <a:solidFill>
                  <a:schemeClr val="tx1"/>
                </a:solidFill>
              </a:rPr>
              <a:t>, 5 собственных.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1AA71F-F577-4484-8647-1F855A4D8F98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5" name="Рисунок 2" descr="aam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644900"/>
            <a:ext cx="25876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8" descr="513214366.gif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9750" y="333375"/>
            <a:ext cx="1728788" cy="2232025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333375"/>
            <a:ext cx="6635750" cy="1817688"/>
          </a:xfrm>
        </p:spPr>
        <p:txBody>
          <a:bodyPr/>
          <a:lstStyle/>
          <a:p>
            <a:pPr eaLnBrk="1" hangingPunct="1"/>
            <a:r>
              <a:rPr lang="ru-RU" sz="8000" dirty="0" smtClean="0">
                <a:solidFill>
                  <a:srgbClr val="FF3300"/>
                </a:solidFill>
              </a:rPr>
              <a:t>Молодцы</a:t>
            </a:r>
            <a:r>
              <a:rPr lang="ru-RU" sz="6000" dirty="0" smtClean="0">
                <a:solidFill>
                  <a:srgbClr val="FF3300"/>
                </a:solidFill>
              </a:rPr>
              <a:t>!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68313" y="2276475"/>
            <a:ext cx="84359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krainianGoudyOld"/>
                <a:ea typeface="+mn-ea"/>
                <a:cs typeface="+mn-cs"/>
              </a:rPr>
              <a:t>Спасибо </a:t>
            </a:r>
          </a:p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krainianGoudyOld"/>
                <a:ea typeface="+mn-ea"/>
                <a:cs typeface="+mn-cs"/>
              </a:rPr>
              <a:t>за хорошую работу!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84213" y="548680"/>
            <a:ext cx="8002587" cy="1872208"/>
          </a:xfrm>
        </p:spPr>
        <p:txBody>
          <a:bodyPr/>
          <a:lstStyle/>
          <a:p>
            <a:pPr algn="ctr" eaLnBrk="1" hangingPunct="1"/>
            <a:r>
              <a:rPr lang="en-US" sz="5400" b="1" dirty="0" smtClean="0">
                <a:solidFill>
                  <a:srgbClr val="FF3300"/>
                </a:solidFill>
                <a:latin typeface="Arial" charset="0"/>
              </a:rPr>
              <a:t/>
            </a:r>
            <a:br>
              <a:rPr lang="en-US" sz="5400" b="1" dirty="0" smtClean="0">
                <a:solidFill>
                  <a:srgbClr val="FF3300"/>
                </a:solidFill>
                <a:latin typeface="Arial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charset="0"/>
              </a:rPr>
              <a:t>Долгожданный дан звонок.</a:t>
            </a:r>
            <a:br>
              <a:rPr lang="ru-RU" sz="3600" b="1" dirty="0" smtClean="0">
                <a:solidFill>
                  <a:srgbClr val="002060"/>
                </a:solidFill>
                <a:latin typeface="Arial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charset="0"/>
              </a:rPr>
              <a:t>Начинается урок.</a:t>
            </a:r>
            <a:r>
              <a:rPr lang="ru-RU" sz="3600" b="1" dirty="0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3600" b="1" dirty="0" smtClean="0">
                <a:solidFill>
                  <a:schemeClr val="hlink"/>
                </a:solidFill>
                <a:latin typeface="Arial" charset="0"/>
              </a:rPr>
            </a:br>
            <a:endParaRPr lang="ru-RU" sz="3600" b="1" dirty="0" smtClean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42100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dirty="0" smtClean="0">
              <a:latin typeface="Arial" charset="0"/>
            </a:endParaRPr>
          </a:p>
          <a:p>
            <a:pPr algn="ctr" eaLnBrk="1" hangingPunct="1">
              <a:buFont typeface="Arial" charset="0"/>
              <a:buNone/>
            </a:pPr>
            <a:endParaRPr lang="en-US" dirty="0" smtClean="0">
              <a:latin typeface="Arial" charset="0"/>
            </a:endParaRPr>
          </a:p>
        </p:txBody>
      </p:sp>
      <p:pic>
        <p:nvPicPr>
          <p:cNvPr id="307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2276475"/>
            <a:ext cx="5761037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642938"/>
          <a:ext cx="8786864" cy="5644180"/>
        </p:xfrm>
        <a:graphic>
          <a:graphicData uri="http://schemas.openxmlformats.org/drawingml/2006/table">
            <a:tbl>
              <a:tblPr/>
              <a:tblGrid>
                <a:gridCol w="417683"/>
                <a:gridCol w="417683"/>
                <a:gridCol w="417683"/>
                <a:gridCol w="417683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  <a:gridCol w="418596"/>
              </a:tblGrid>
              <a:tr h="606865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229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7298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22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6865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229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7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22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229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45" marR="628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714875" y="2500313"/>
            <a:ext cx="357188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035425" y="5322888"/>
            <a:ext cx="64293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429919" y="5285582"/>
            <a:ext cx="714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86250" y="5643563"/>
            <a:ext cx="85725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143500" y="1214438"/>
            <a:ext cx="4286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643188" y="500063"/>
            <a:ext cx="285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с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000375" y="500063"/>
            <a:ext cx="357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л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29000" y="500063"/>
            <a:ext cx="357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857625" y="500063"/>
            <a:ext cx="357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в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286250" y="500063"/>
            <a:ext cx="357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о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429000" y="1214438"/>
            <a:ext cx="357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57625" y="1143000"/>
            <a:ext cx="357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у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286250" y="1143000"/>
            <a:ext cx="357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к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714875" y="1143000"/>
            <a:ext cx="285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alibri" pitchFamily="34" charset="0"/>
              </a:rPr>
              <a:t>в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072063" y="1143000"/>
            <a:ext cx="428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 err="1">
                <a:latin typeface="Calibri" pitchFamily="34" charset="0"/>
              </a:rPr>
              <a:t>ы</a:t>
            </a:r>
            <a:endParaRPr lang="ru-RU" sz="4800"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643188" y="1785938"/>
            <a:ext cx="357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с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071813" y="1785938"/>
            <a:ext cx="857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л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429000" y="1785938"/>
            <a:ext cx="928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о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929063" y="1785938"/>
            <a:ext cx="1143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г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643188" y="2357438"/>
            <a:ext cx="857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а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000375" y="2357438"/>
            <a:ext cx="857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з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429000" y="2357438"/>
            <a:ext cx="12144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857625" y="2357438"/>
            <a:ext cx="714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у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286250" y="2357438"/>
            <a:ext cx="928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к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714875" y="2357438"/>
            <a:ext cx="1000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а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643188" y="3000375"/>
            <a:ext cx="1285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с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000375" y="3000375"/>
            <a:ext cx="1214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у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357563" y="3000375"/>
            <a:ext cx="1071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щ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857625" y="3000375"/>
            <a:ext cx="928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е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357688" y="3000375"/>
            <a:ext cx="12144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с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4786313" y="3000375"/>
            <a:ext cx="928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т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143500" y="3000375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в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5572125" y="3000375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и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000750" y="3000375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т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357938" y="3000375"/>
            <a:ext cx="785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е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6786563" y="3000375"/>
            <a:ext cx="928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л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215188" y="3000375"/>
            <a:ext cx="714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ь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7643813" y="3000375"/>
            <a:ext cx="1071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н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8001000" y="3000375"/>
            <a:ext cx="500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о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8429625" y="3000375"/>
            <a:ext cx="714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е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071813" y="3643313"/>
            <a:ext cx="928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т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500438" y="3643313"/>
            <a:ext cx="1071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3929063" y="3643313"/>
            <a:ext cx="1000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к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4286250" y="3643313"/>
            <a:ext cx="12144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с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714875" y="3643313"/>
            <a:ext cx="10715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т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142875" y="4286250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п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571500" y="4286250"/>
            <a:ext cx="571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р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928688" y="4286250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е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1357313" y="4286250"/>
            <a:ext cx="12144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д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1785938" y="4286250"/>
            <a:ext cx="85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л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143125" y="4286250"/>
            <a:ext cx="1285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о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571750" y="4286250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ж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071813" y="4286250"/>
            <a:ext cx="12144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е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3429000" y="4286250"/>
            <a:ext cx="785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н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3857625" y="4286250"/>
            <a:ext cx="785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и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4286250" y="4286250"/>
            <a:ext cx="85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е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785938" y="4857750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з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143125" y="4857750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в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571750" y="4857750"/>
            <a:ext cx="1000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у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3000375" y="4857750"/>
            <a:ext cx="785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к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3500438" y="4857750"/>
            <a:ext cx="85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и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000375" y="5500688"/>
            <a:ext cx="571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р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3429000" y="5500688"/>
            <a:ext cx="571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3929063" y="5500688"/>
            <a:ext cx="714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ч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4286250" y="5500688"/>
            <a:ext cx="1143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ь</a:t>
            </a:r>
          </a:p>
        </p:txBody>
      </p:sp>
      <p:sp>
        <p:nvSpPr>
          <p:cNvPr id="86" name="Выноска-облако 85"/>
          <p:cNvSpPr/>
          <p:nvPr/>
        </p:nvSpPr>
        <p:spPr>
          <a:xfrm>
            <a:off x="3929063" y="5143500"/>
            <a:ext cx="428625" cy="3571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Выноска-облако 86"/>
          <p:cNvSpPr/>
          <p:nvPr/>
        </p:nvSpPr>
        <p:spPr>
          <a:xfrm>
            <a:off x="4357688" y="2071688"/>
            <a:ext cx="357187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Выноска-облако 87"/>
          <p:cNvSpPr/>
          <p:nvPr/>
        </p:nvSpPr>
        <p:spPr>
          <a:xfrm>
            <a:off x="5286375" y="3929063"/>
            <a:ext cx="428625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Выноска-облако 88"/>
          <p:cNvSpPr/>
          <p:nvPr/>
        </p:nvSpPr>
        <p:spPr>
          <a:xfrm>
            <a:off x="4429125" y="5143500"/>
            <a:ext cx="357188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Выноска-облако 89"/>
          <p:cNvSpPr/>
          <p:nvPr/>
        </p:nvSpPr>
        <p:spPr>
          <a:xfrm>
            <a:off x="4857750" y="4572000"/>
            <a:ext cx="357188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Выноска-облако 90"/>
          <p:cNvSpPr/>
          <p:nvPr/>
        </p:nvSpPr>
        <p:spPr>
          <a:xfrm>
            <a:off x="4857750" y="714375"/>
            <a:ext cx="357188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Выноска-облако 91"/>
          <p:cNvSpPr/>
          <p:nvPr/>
        </p:nvSpPr>
        <p:spPr>
          <a:xfrm>
            <a:off x="5643563" y="1357313"/>
            <a:ext cx="428625" cy="35718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Выноска-облако 92"/>
          <p:cNvSpPr/>
          <p:nvPr/>
        </p:nvSpPr>
        <p:spPr>
          <a:xfrm>
            <a:off x="3000375" y="1357313"/>
            <a:ext cx="428625" cy="35718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Выноска-облако 93"/>
          <p:cNvSpPr/>
          <p:nvPr/>
        </p:nvSpPr>
        <p:spPr>
          <a:xfrm>
            <a:off x="2143125" y="714375"/>
            <a:ext cx="428625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Выноска-облако 94"/>
          <p:cNvSpPr/>
          <p:nvPr/>
        </p:nvSpPr>
        <p:spPr>
          <a:xfrm>
            <a:off x="4857750" y="5857875"/>
            <a:ext cx="285750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Выноска-облако 96"/>
          <p:cNvSpPr/>
          <p:nvPr/>
        </p:nvSpPr>
        <p:spPr>
          <a:xfrm>
            <a:off x="2143125" y="2714625"/>
            <a:ext cx="357188" cy="2143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Выноска-облако 97"/>
          <p:cNvSpPr/>
          <p:nvPr/>
        </p:nvSpPr>
        <p:spPr>
          <a:xfrm>
            <a:off x="2143125" y="3286125"/>
            <a:ext cx="357188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Выноска-облако 98"/>
          <p:cNvSpPr/>
          <p:nvPr/>
        </p:nvSpPr>
        <p:spPr>
          <a:xfrm>
            <a:off x="2643188" y="4000500"/>
            <a:ext cx="428625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0" name="Выноска-облако 99"/>
          <p:cNvSpPr/>
          <p:nvPr/>
        </p:nvSpPr>
        <p:spPr>
          <a:xfrm>
            <a:off x="1357313" y="5214938"/>
            <a:ext cx="428625" cy="35718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1" name="Выноска-облако 100"/>
          <p:cNvSpPr/>
          <p:nvPr/>
        </p:nvSpPr>
        <p:spPr>
          <a:xfrm>
            <a:off x="2143125" y="2000250"/>
            <a:ext cx="428625" cy="2143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" name="Выноска-облако 101"/>
          <p:cNvSpPr/>
          <p:nvPr/>
        </p:nvSpPr>
        <p:spPr>
          <a:xfrm>
            <a:off x="2571750" y="5857875"/>
            <a:ext cx="428625" cy="2857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4" name="Прямая соединительная линия 103"/>
          <p:cNvCxnSpPr/>
          <p:nvPr/>
        </p:nvCxnSpPr>
        <p:spPr>
          <a:xfrm rot="5400000">
            <a:off x="1427956" y="5358607"/>
            <a:ext cx="714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72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836712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ЧАЙНИК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844824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СТУЛ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1268760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РУЧКА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1268760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ШКАФ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348880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ТРАВА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1700808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СОВА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80312" y="2420888"/>
            <a:ext cx="1763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ДЕРЕВО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7" y="3212976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БОТИНКИ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2420888"/>
            <a:ext cx="2887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ТОРТ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59832" y="1700808"/>
            <a:ext cx="2335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САНКИ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1772816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ЧАШКА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2348880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КНИГА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08304" y="2996953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КУКЛА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27784" y="3244334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МАШИНА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07262" y="2348880"/>
            <a:ext cx="15055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СКАЗКА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3284984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ЗИМА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164288" y="3763365"/>
            <a:ext cx="15121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МАМА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75656" y="4475231"/>
            <a:ext cx="58326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Имена существительные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0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машин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9144000" y="4039631"/>
            <a:ext cx="3407803" cy="2350637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28794" y="1428736"/>
            <a:ext cx="55721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Имя </a:t>
            </a:r>
            <a:r>
              <a:rPr lang="ru-RU" sz="3600" b="1" dirty="0" smtClean="0"/>
              <a:t>существительное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часть речи</a:t>
            </a:r>
            <a:endParaRPr lang="ru-RU" sz="3600" b="1" dirty="0" smtClean="0"/>
          </a:p>
        </p:txBody>
      </p:sp>
      <p:sp>
        <p:nvSpPr>
          <p:cNvPr id="6" name="Овал 5"/>
          <p:cNvSpPr/>
          <p:nvPr/>
        </p:nvSpPr>
        <p:spPr>
          <a:xfrm>
            <a:off x="3714744" y="1285860"/>
            <a:ext cx="1571636" cy="1357322"/>
          </a:xfrm>
          <a:prstGeom prst="ellipse">
            <a:avLst/>
          </a:prstGeom>
          <a:blipFill>
            <a:blip r:embed="rId4" cstate="print">
              <a:lum bright="-21000" contrast="60000"/>
            </a:blip>
            <a:stretch>
              <a:fillRect/>
            </a:stretch>
          </a:blipFill>
          <a:scene3d>
            <a:camera prst="orthographicFront"/>
            <a:lightRig rig="glow" dir="t"/>
          </a:scene3d>
          <a:sp3d extrusionH="76200" contourW="12700">
            <a:bevelT/>
            <a:extrusionClr>
              <a:schemeClr val="tx1"/>
            </a:extrusionClr>
            <a:contourClr>
              <a:schemeClr val="tx1">
                <a:lumMod val="95000"/>
                <a:lumOff val="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3d extrusionH="57150" prstMaterial="dkEdge">
              <a:bevelT h="82550" prst="relaxedInset"/>
              <a:bevelB w="50800" h="209550"/>
              <a:extrusionClr>
                <a:schemeClr val="tx1"/>
              </a:extrusionClr>
            </a:sp3d>
          </a:bodyPr>
          <a:lstStyle/>
          <a:p>
            <a:pPr algn="ctr">
              <a:defRPr/>
            </a:pPr>
            <a:r>
              <a:rPr lang="ru-RU" sz="3000" dirty="0">
                <a:ln w="18415" cap="rnd" cmpd="sng">
                  <a:solidFill>
                    <a:schemeClr val="bg1"/>
                  </a:solidFill>
                  <a:prstDash val="solid"/>
                </a:ln>
                <a:solidFill>
                  <a:schemeClr val="bg1">
                    <a:alpha val="57000"/>
                  </a:schemeClr>
                </a:solidFill>
                <a:effectLst>
                  <a:outerShdw blurRad="127000" dir="8880000" sx="102000" sy="102000" algn="tl" rotWithShape="0">
                    <a:srgbClr val="000000"/>
                  </a:outerShdw>
                </a:effectLst>
                <a:latin typeface="Arial Black" pitchFamily="34" charset="0"/>
              </a:rPr>
              <a:t>КТО?</a:t>
            </a:r>
          </a:p>
        </p:txBody>
      </p:sp>
      <p:sp>
        <p:nvSpPr>
          <p:cNvPr id="11" name="Овал 10"/>
          <p:cNvSpPr/>
          <p:nvPr/>
        </p:nvSpPr>
        <p:spPr>
          <a:xfrm>
            <a:off x="642910" y="1357298"/>
            <a:ext cx="8215370" cy="3429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214810" y="1285860"/>
            <a:ext cx="1633550" cy="1357322"/>
          </a:xfrm>
          <a:prstGeom prst="ellipse">
            <a:avLst/>
          </a:prstGeom>
          <a:blipFill>
            <a:blip r:embed="rId4" cstate="print">
              <a:lum bright="-21000" contrast="60000"/>
            </a:blip>
            <a:stretch>
              <a:fillRect/>
            </a:stretch>
          </a:blipFill>
          <a:scene3d>
            <a:camera prst="orthographicFront"/>
            <a:lightRig rig="glow" dir="t"/>
          </a:scene3d>
          <a:sp3d extrusionH="76200" contourW="12700">
            <a:bevelT/>
            <a:extrusionClr>
              <a:schemeClr val="tx1"/>
            </a:extrusionClr>
            <a:contourClr>
              <a:schemeClr val="tx1">
                <a:lumMod val="95000"/>
                <a:lumOff val="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3d extrusionH="57150" prstMaterial="dkEdge">
              <a:bevelT h="82550" prst="relaxedInset"/>
              <a:bevelB w="50800" h="209550"/>
              <a:extrusionClr>
                <a:schemeClr val="tx1"/>
              </a:extrusionClr>
            </a:sp3d>
          </a:bodyPr>
          <a:lstStyle/>
          <a:p>
            <a:pPr algn="ctr">
              <a:defRPr/>
            </a:pPr>
            <a:r>
              <a:rPr lang="ru-RU" sz="3000" dirty="0">
                <a:ln w="18415" cap="rnd" cmpd="sng">
                  <a:solidFill>
                    <a:schemeClr val="bg1"/>
                  </a:solidFill>
                  <a:prstDash val="solid"/>
                </a:ln>
                <a:solidFill>
                  <a:schemeClr val="bg1">
                    <a:alpha val="57000"/>
                  </a:schemeClr>
                </a:solidFill>
                <a:effectLst>
                  <a:outerShdw blurRad="127000" dir="8880000" sx="102000" sy="102000" algn="tl" rotWithShape="0">
                    <a:srgbClr val="000000"/>
                  </a:outerShdw>
                </a:effectLst>
                <a:latin typeface="Arial Black" pitchFamily="34" charset="0"/>
              </a:rPr>
              <a:t>Ч</a:t>
            </a:r>
            <a:r>
              <a:rPr lang="ru-RU" sz="3000" dirty="0" smtClean="0">
                <a:ln w="18415" cap="rnd" cmpd="sng">
                  <a:solidFill>
                    <a:schemeClr val="bg1"/>
                  </a:solidFill>
                  <a:prstDash val="solid"/>
                </a:ln>
                <a:solidFill>
                  <a:schemeClr val="bg1">
                    <a:alpha val="57000"/>
                  </a:schemeClr>
                </a:solidFill>
                <a:effectLst>
                  <a:outerShdw blurRad="127000" dir="8880000" sx="102000" sy="102000" algn="tl" rotWithShape="0">
                    <a:srgbClr val="000000"/>
                  </a:outerShdw>
                </a:effectLst>
                <a:latin typeface="Arial Black" pitchFamily="34" charset="0"/>
              </a:rPr>
              <a:t>ТО</a:t>
            </a:r>
            <a:r>
              <a:rPr lang="ru-RU" sz="3000" dirty="0">
                <a:ln w="18415" cap="rnd" cmpd="sng">
                  <a:solidFill>
                    <a:schemeClr val="bg1"/>
                  </a:solidFill>
                  <a:prstDash val="solid"/>
                </a:ln>
                <a:solidFill>
                  <a:schemeClr val="bg1">
                    <a:alpha val="57000"/>
                  </a:schemeClr>
                </a:solidFill>
                <a:effectLst>
                  <a:outerShdw blurRad="127000" dir="8880000" sx="102000" sy="102000" algn="tl" rotWithShape="0">
                    <a:srgbClr val="000000"/>
                  </a:outerShdw>
                </a:effectLst>
                <a:latin typeface="Arial Black" pitchFamily="34" charset="0"/>
              </a:rPr>
              <a:t>?</a:t>
            </a:r>
          </a:p>
        </p:txBody>
      </p:sp>
      <p:pic>
        <p:nvPicPr>
          <p:cNvPr id="26" name="Рисунок 25" descr="волк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-2857544" y="3071810"/>
            <a:ext cx="2857544" cy="2143124"/>
          </a:xfrm>
          <a:prstGeom prst="rect">
            <a:avLst/>
          </a:prstGeom>
        </p:spPr>
      </p:pic>
      <p:pic>
        <p:nvPicPr>
          <p:cNvPr id="27" name="Рисунок 26" descr="вол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4005065"/>
            <a:ext cx="3242182" cy="2088231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857224" y="4005064"/>
            <a:ext cx="2643206" cy="1656184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Одушевленные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3" name="Выноска-облако 32"/>
          <p:cNvSpPr/>
          <p:nvPr/>
        </p:nvSpPr>
        <p:spPr>
          <a:xfrm>
            <a:off x="1357290" y="6858000"/>
            <a:ext cx="2643206" cy="785818"/>
          </a:xfrm>
          <a:prstGeom prst="cloudCallout">
            <a:avLst>
              <a:gd name="adj1" fmla="val -43212"/>
              <a:gd name="adj2" fmla="val 1159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Narrow" pitchFamily="34" charset="0"/>
              </a:rPr>
              <a:t>СОБСТВЕННЫЕ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3636" y="5072074"/>
            <a:ext cx="2214578" cy="5000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b="1" dirty="0" smtClean="0">
                <a:solidFill>
                  <a:srgbClr val="D6ECEE"/>
                </a:solidFill>
                <a:latin typeface="Times New Roman" pitchFamily="18" charset="0"/>
                <a:cs typeface="Times New Roman" pitchFamily="18" charset="0"/>
              </a:rPr>
              <a:t>Неодушевленные</a:t>
            </a:r>
            <a:endParaRPr lang="ru-RU" sz="1600" b="1" dirty="0">
              <a:solidFill>
                <a:srgbClr val="D6ECE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Выноска-облако 21"/>
          <p:cNvSpPr/>
          <p:nvPr/>
        </p:nvSpPr>
        <p:spPr>
          <a:xfrm>
            <a:off x="5004048" y="6465091"/>
            <a:ext cx="3071834" cy="785818"/>
          </a:xfrm>
          <a:prstGeom prst="cloudCallout">
            <a:avLst>
              <a:gd name="adj1" fmla="val 45597"/>
              <a:gd name="adj2" fmla="val 1628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Narrow" pitchFamily="34" charset="0"/>
              </a:rPr>
              <a:t>НАРИЦАТЕЛЬНЫЕ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2708920"/>
            <a:ext cx="2808312" cy="576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Предметы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16281E-7 L -0.27605 0.10823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8.79223E-8 L 0.24914 0.10851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14 0.10851 L -0.02743 0.1938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43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604 0.10823 L -0.00799 0.1924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4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9 0.19311 L 0.06163 0.19288 C 0.07639 0.19334 0.09878 0.19057 0.12257 0.18108 C 0.14861 0.17206 0.16805 0.16258 0.18281 0.15102 L 0.24809 0.10453 " pathEditMode="relative" rAng="-861347" ptsTypes="FffFF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-28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0.19246 C -0.0743 0.19616 -0.14062 0.19986 -0.18333 0.18714 C -0.22604 0.17442 -0.25034 0.13 -0.26389 0.11612 C -0.27743 0.10224 -0.26528 0.10525 -0.2651 0.10409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-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2.22942E-6 L 0.40434 0.1896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0" y="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22849E-6 L -0.4342 0.01249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18 -0.05713 L 0.18594 -0.3096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4.93062E-6 L -0.20729 -0.13714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  <p:bldP spid="6" grpId="2" animBg="1"/>
      <p:bldP spid="6" grpId="3" animBg="1"/>
      <p:bldP spid="6" grpId="4" animBg="1"/>
      <p:bldP spid="11" grpId="0" animBg="1"/>
      <p:bldP spid="17" grpId="0" animBg="1"/>
      <p:bldP spid="17" grpId="1" animBg="1"/>
      <p:bldP spid="17" grpId="2" animBg="1"/>
      <p:bldP spid="17" grpId="3" animBg="1"/>
      <p:bldP spid="17" grpId="4" animBg="1"/>
      <p:bldP spid="10" grpId="0"/>
      <p:bldP spid="33" grpId="0" animBg="1"/>
      <p:bldP spid="33" grpId="1" animBg="1"/>
      <p:bldP spid="31" grpId="0"/>
      <p:bldP spid="22" grpId="0" animBg="1"/>
      <p:bldP spid="22" grpId="1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AA412-E642-45AA-857A-FFF86909EF8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97030" y="1412776"/>
            <a:ext cx="24191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Arial" charset="0"/>
              </a:rPr>
              <a:t>в.р.бей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780928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Arial" charset="0"/>
              </a:rPr>
              <a:t>с.бака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564904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err="1" smtClean="0">
                <a:solidFill>
                  <a:srgbClr val="002060"/>
                </a:solidFill>
              </a:rPr>
              <a:t>уч</a:t>
            </a:r>
            <a:r>
              <a:rPr lang="ru-RU" sz="3200" b="1" dirty="0" smtClean="0">
                <a:solidFill>
                  <a:srgbClr val="002060"/>
                </a:solidFill>
              </a:rPr>
              <a:t> . ник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65098" y="4581128"/>
            <a:ext cx="2019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р . </a:t>
            </a:r>
            <a:r>
              <a:rPr lang="ru-RU" sz="3200" b="1" dirty="0" err="1" smtClean="0">
                <a:solidFill>
                  <a:srgbClr val="002060"/>
                </a:solidFill>
              </a:rPr>
              <a:t>бята</a:t>
            </a:r>
            <a:endParaRPr lang="ru-RU" sz="3200" b="1" dirty="0" smtClean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4293096"/>
            <a:ext cx="2376264" cy="58477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дев . </a:t>
            </a:r>
            <a:r>
              <a:rPr lang="ru-RU" sz="3200" b="1" dirty="0" err="1" smtClean="0">
                <a:solidFill>
                  <a:srgbClr val="002060"/>
                </a:solidFill>
              </a:rPr>
              <a:t>чка</a:t>
            </a:r>
            <a:endParaRPr lang="ru-RU" sz="3200" b="1" dirty="0" smtClean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4005064"/>
            <a:ext cx="25202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. </a:t>
            </a:r>
            <a:r>
              <a:rPr lang="ru-RU" sz="3200" b="1" dirty="0" err="1">
                <a:solidFill>
                  <a:srgbClr val="002060"/>
                </a:solidFill>
              </a:rPr>
              <a:t>з</a:t>
            </a:r>
            <a:r>
              <a:rPr lang="ru-RU" sz="3200" b="1" dirty="0" err="1" smtClean="0">
                <a:solidFill>
                  <a:srgbClr val="002060"/>
                </a:solidFill>
              </a:rPr>
              <a:t>в</a:t>
            </a:r>
            <a:r>
              <a:rPr lang="ru-RU" sz="3200" b="1" dirty="0" smtClean="0">
                <a:solidFill>
                  <a:srgbClr val="002060"/>
                </a:solidFill>
              </a:rPr>
              <a:t> . </a:t>
            </a:r>
            <a:r>
              <a:rPr lang="ru-RU" sz="3200" b="1" dirty="0" err="1" smtClean="0">
                <a:solidFill>
                  <a:srgbClr val="002060"/>
                </a:solidFill>
              </a:rPr>
              <a:t>ните</a:t>
            </a:r>
            <a:endParaRPr lang="ru-RU" sz="32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4419600" y="2819400"/>
            <a:ext cx="762000" cy="762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24" descr="Clipart-Cartoon-Design-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2057400"/>
            <a:ext cx="3276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 rot="-153369">
            <a:off x="1295400" y="1828800"/>
            <a:ext cx="1066800" cy="1066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Л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 rot="-1276136">
            <a:off x="381000" y="2362200"/>
            <a:ext cx="1066800" cy="10668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С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 rot="409754">
            <a:off x="2286000" y="1219200"/>
            <a:ext cx="1066800" cy="1066800"/>
          </a:xfrm>
          <a:prstGeom prst="rect">
            <a:avLst/>
          </a:prstGeom>
          <a:solidFill>
            <a:srgbClr val="E8E32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О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 rot="440163">
            <a:off x="5334000" y="838200"/>
            <a:ext cx="10668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Р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 rot="-183989">
            <a:off x="6172200" y="1295400"/>
            <a:ext cx="1066800" cy="10668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4267200" y="609600"/>
            <a:ext cx="1066800" cy="1066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А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 rot="-378159">
            <a:off x="3276600" y="838200"/>
            <a:ext cx="1066800" cy="1066800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В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 rot="772785">
            <a:off x="7924800" y="2362200"/>
            <a:ext cx="1066800" cy="1066800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Е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 rot="564380">
            <a:off x="7010400" y="1905000"/>
            <a:ext cx="1066800" cy="1066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Ы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 rot="-1209456">
            <a:off x="7086600" y="4419600"/>
            <a:ext cx="1066800" cy="1066800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А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 rot="-899176">
            <a:off x="5715000" y="5105400"/>
            <a:ext cx="1066800" cy="10668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В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4114800" y="5410200"/>
            <a:ext cx="1066800" cy="10668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О</a:t>
            </a: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 rot="782738">
            <a:off x="2590800" y="5029200"/>
            <a:ext cx="1066800" cy="1066800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Л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 rot="1622288">
            <a:off x="1143000" y="4419600"/>
            <a:ext cx="10668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7200">
                <a:effectLst>
                  <a:outerShdw blurRad="38100" dist="38100" dir="2700000" algn="tl">
                    <a:srgbClr val="FFFFFF"/>
                  </a:outerShdw>
                </a:effectLst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4100" grpId="0" animBg="1"/>
      <p:bldP spid="4103" grpId="0" animBg="1"/>
      <p:bldP spid="4104" grpId="0" animBg="1"/>
      <p:bldP spid="4105" grpId="0" animBg="1"/>
      <p:bldP spid="4106" grpId="0" animBg="1"/>
      <p:bldP spid="4107" grpId="0" animBg="1"/>
      <p:bldP spid="4108" grpId="0" animBg="1"/>
      <p:bldP spid="4109" grpId="0" animBg="1"/>
      <p:bldP spid="4110" grpId="0" animBg="1"/>
      <p:bldP spid="4111" grpId="0" animBg="1"/>
      <p:bldP spid="4112" grpId="0" animBg="1"/>
      <p:bldP spid="4113" grpId="0" animBg="1"/>
      <p:bldP spid="41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42875" y="1500188"/>
            <a:ext cx="300037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i="1" dirty="0">
                <a:latin typeface="Calibri" pitchFamily="34" charset="0"/>
              </a:rPr>
              <a:t>Вороны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285750" y="2643188"/>
            <a:ext cx="4429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i="1" dirty="0">
                <a:latin typeface="Calibri" pitchFamily="34" charset="0"/>
              </a:rPr>
              <a:t>остаются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7215188" y="26431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i="1">
                <a:latin typeface="Calibri" pitchFamily="34" charset="0"/>
              </a:rPr>
              <a:t>в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4357688" y="2643188"/>
            <a:ext cx="37147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dirty="0">
                <a:latin typeface="Calibri" pitchFamily="34" charset="0"/>
              </a:rPr>
              <a:t>городе</a:t>
            </a: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6072188" y="1500188"/>
            <a:ext cx="3500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Calibri" pitchFamily="34" charset="0"/>
              </a:rPr>
              <a:t>даже</a:t>
            </a: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3286125" y="1500188"/>
            <a:ext cx="3857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dirty="0">
                <a:latin typeface="Calibri" pitchFamily="34" charset="0"/>
              </a:rPr>
              <a:t>мороз</a:t>
            </a:r>
          </a:p>
        </p:txBody>
      </p:sp>
      <p:sp>
        <p:nvSpPr>
          <p:cNvPr id="5128" name="TextBox 8"/>
          <p:cNvSpPr txBox="1">
            <a:spLocks noChangeArrowheads="1"/>
          </p:cNvSpPr>
          <p:nvPr/>
        </p:nvSpPr>
        <p:spPr bwMode="auto">
          <a:xfrm>
            <a:off x="5572125" y="1643063"/>
            <a:ext cx="500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,</a:t>
            </a:r>
          </a:p>
        </p:txBody>
      </p:sp>
      <p:sp>
        <p:nvSpPr>
          <p:cNvPr id="5129" name="TextBox 9"/>
          <p:cNvSpPr txBox="1">
            <a:spLocks noChangeArrowheads="1"/>
          </p:cNvSpPr>
          <p:nvPr/>
        </p:nvSpPr>
        <p:spPr bwMode="auto">
          <a:xfrm>
            <a:off x="2928938" y="1714500"/>
            <a:ext cx="500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,</a:t>
            </a:r>
          </a:p>
        </p:txBody>
      </p:sp>
      <p:sp>
        <p:nvSpPr>
          <p:cNvPr id="5130" name="TextBox 10"/>
          <p:cNvSpPr txBox="1">
            <a:spLocks noChangeArrowheads="1"/>
          </p:cNvSpPr>
          <p:nvPr/>
        </p:nvSpPr>
        <p:spPr bwMode="auto">
          <a:xfrm>
            <a:off x="7929563" y="1643063"/>
            <a:ext cx="500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,</a:t>
            </a:r>
          </a:p>
        </p:txBody>
      </p:sp>
      <p:sp>
        <p:nvSpPr>
          <p:cNvPr id="5131" name="TextBox 11"/>
          <p:cNvSpPr txBox="1">
            <a:spLocks noChangeArrowheads="1"/>
          </p:cNvSpPr>
          <p:nvPr/>
        </p:nvSpPr>
        <p:spPr bwMode="auto">
          <a:xfrm>
            <a:off x="4143375" y="2786063"/>
            <a:ext cx="500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,</a:t>
            </a:r>
          </a:p>
        </p:txBody>
      </p:sp>
      <p:sp>
        <p:nvSpPr>
          <p:cNvPr id="5132" name="TextBox 12"/>
          <p:cNvSpPr txBox="1">
            <a:spLocks noChangeArrowheads="1"/>
          </p:cNvSpPr>
          <p:nvPr/>
        </p:nvSpPr>
        <p:spPr bwMode="auto">
          <a:xfrm>
            <a:off x="6858000" y="2786063"/>
            <a:ext cx="500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,</a:t>
            </a:r>
          </a:p>
        </p:txBody>
      </p:sp>
      <p:sp>
        <p:nvSpPr>
          <p:cNvPr id="5133" name="TextBox 13"/>
          <p:cNvSpPr txBox="1">
            <a:spLocks noChangeArrowheads="1"/>
          </p:cNvSpPr>
          <p:nvPr/>
        </p:nvSpPr>
        <p:spPr bwMode="auto">
          <a:xfrm>
            <a:off x="7715250" y="2786063"/>
            <a:ext cx="500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7188" y="2924945"/>
            <a:ext cx="83581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FF0000"/>
                </a:solidFill>
                <a:latin typeface="Calibri" pitchFamily="34" charset="0"/>
              </a:rPr>
              <a:t>Вороны остаются в городе даже в мороз.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39552" y="3789040"/>
            <a:ext cx="2428875" cy="1587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275856" y="3789040"/>
            <a:ext cx="3429000" cy="1587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75856" y="4005064"/>
            <a:ext cx="3357563" cy="1587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4012</TotalTime>
  <Words>302</Words>
  <Application>Microsoft Office PowerPoint</Application>
  <PresentationFormat>Экран (4:3)</PresentationFormat>
  <Paragraphs>183</Paragraphs>
  <Slides>18</Slides>
  <Notes>17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Arial Black</vt:lpstr>
      <vt:lpstr>Arial Narrow</vt:lpstr>
      <vt:lpstr>Bookman Old Style</vt:lpstr>
      <vt:lpstr>Calibri</vt:lpstr>
      <vt:lpstr>Constantia</vt:lpstr>
      <vt:lpstr>Times New Roman</vt:lpstr>
      <vt:lpstr>UkrainianGoudyOld</vt:lpstr>
      <vt:lpstr>Wingdings 2</vt:lpstr>
      <vt:lpstr>Поток</vt:lpstr>
      <vt:lpstr>УРОК  РУССКОГО ЯЗЫКА</vt:lpstr>
      <vt:lpstr> Долгожданный дан звонок. Начинается урок.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>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Set_tehniki</cp:lastModifiedBy>
  <cp:revision>596</cp:revision>
  <dcterms:created xsi:type="dcterms:W3CDTF">2008-07-31T12:50:42Z</dcterms:created>
  <dcterms:modified xsi:type="dcterms:W3CDTF">2018-03-14T01:35:51Z</dcterms:modified>
</cp:coreProperties>
</file>