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751" r:id="rId1"/>
  </p:sldMasterIdLst>
  <p:notesMasterIdLst>
    <p:notesMasterId r:id="rId24"/>
  </p:notesMasterIdLst>
  <p:handoutMasterIdLst>
    <p:handoutMasterId r:id="rId25"/>
  </p:handoutMasterIdLst>
  <p:sldIdLst>
    <p:sldId id="268" r:id="rId2"/>
    <p:sldId id="259" r:id="rId3"/>
    <p:sldId id="260" r:id="rId4"/>
    <p:sldId id="267" r:id="rId5"/>
    <p:sldId id="261" r:id="rId6"/>
    <p:sldId id="262" r:id="rId7"/>
    <p:sldId id="266" r:id="rId8"/>
    <p:sldId id="269" r:id="rId9"/>
    <p:sldId id="271" r:id="rId10"/>
    <p:sldId id="272" r:id="rId11"/>
    <p:sldId id="273" r:id="rId12"/>
    <p:sldId id="274" r:id="rId13"/>
    <p:sldId id="275" r:id="rId14"/>
    <p:sldId id="276" r:id="rId15"/>
    <p:sldId id="277" r:id="rId16"/>
    <p:sldId id="278" r:id="rId17"/>
    <p:sldId id="279" r:id="rId18"/>
    <p:sldId id="280" r:id="rId19"/>
    <p:sldId id="281" r:id="rId20"/>
    <p:sldId id="282" r:id="rId21"/>
    <p:sldId id="283" r:id="rId22"/>
    <p:sldId id="284" r:id="rId23"/>
  </p:sldIdLst>
  <p:sldSz cx="12192000" cy="6858000"/>
  <p:notesSz cx="7104063" cy="102346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 xmlns="">
        <p14:section name="Раздел по умолчанию" id="{E56822FD-6585-43C6-A907-AA854F4D274E}">
          <p14:sldIdLst>
            <p14:sldId id="256"/>
            <p14:sldId id="259"/>
            <p14:sldId id="260"/>
            <p14:sldId id="267"/>
            <p14:sldId id="261"/>
            <p14:sldId id="262"/>
            <p14:sldId id="266"/>
          </p14:sldIdLst>
        </p14:section>
      </p14:sectionLst>
    </p:ext>
    <p:ext uri="{EFAFB233-063F-42B5-8137-9DF3F51BA10A}">
      <p15:sldGuideLst xmlns:p15="http://schemas.microsoft.com/office/powerpoint/2012/main" xmlns="">
        <p15:guide id="1" orient="horz" pos="2164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B2B2B2"/>
    <a:srgbClr val="202020"/>
    <a:srgbClr val="323232"/>
    <a:srgbClr val="CC3300"/>
    <a:srgbClr val="CC0000"/>
    <a:srgbClr val="FF3300"/>
    <a:srgbClr val="990000"/>
    <a:srgbClr val="FF8D41"/>
    <a:srgbClr val="FF66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8998" autoAdjust="0"/>
    <p:restoredTop sz="98426" autoAdjust="0"/>
  </p:normalViewPr>
  <p:slideViewPr>
    <p:cSldViewPr snapToGrid="0" showGuides="1">
      <p:cViewPr>
        <p:scale>
          <a:sx n="90" d="100"/>
          <a:sy n="90" d="100"/>
        </p:scale>
        <p:origin x="-139" y="72"/>
      </p:cViewPr>
      <p:guideLst>
        <p:guide orient="horz" pos="2164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en-US" smtClean="0"/>
              <a:pPr/>
              <a:t>5/22/2023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C8D182-E4C8-4120-9249-FC9774456FFA}" type="datetimeFigureOut">
              <a:rPr lang="en-US" smtClean="0"/>
              <a:pPr/>
              <a:t>5/22/2023</a:t>
            </a:fld>
            <a:endParaRPr lang="en-US"/>
          </a:p>
        </p:txBody>
      </p:sp>
      <p:sp>
        <p:nvSpPr>
          <p:cNvPr id="4" name="Slide Image Placehoder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 Placeholder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0DACE-38E0-42D2-9336-2B707D34BC6D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711200" y="1371600"/>
            <a:ext cx="10468864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711200" y="3228536"/>
            <a:ext cx="10472928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  <a:pPr/>
              <a:t>5/22/2023</a:t>
            </a:fld>
            <a:endParaRPr lang="en-US" dirty="0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  <a:pPr/>
              <a:t>5/22/2023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914402"/>
            <a:ext cx="27432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914402"/>
            <a:ext cx="80264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  <a:pPr/>
              <a:t>5/22/2023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  <a:pPr/>
              <a:t>5/22/2023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7136" y="1316736"/>
            <a:ext cx="103632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07136" y="2704664"/>
            <a:ext cx="103632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  <a:pPr/>
              <a:t>5/22/2023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920085"/>
            <a:ext cx="53848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920085"/>
            <a:ext cx="53848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  <a:pPr/>
              <a:t>5/22/2023</a:t>
            </a:fld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855248"/>
            <a:ext cx="5386917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6193368" y="1859758"/>
            <a:ext cx="5389033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9600" y="2514600"/>
            <a:ext cx="5386917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8" y="2514600"/>
            <a:ext cx="5389033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  <a:pPr/>
              <a:t>5/22/2023</a:t>
            </a:fld>
            <a:endParaRPr lang="en-US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10744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  <a:pPr/>
              <a:t>5/22/2023</a:t>
            </a:fld>
            <a:endParaRPr lang="en-US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  <a:pPr/>
              <a:t>5/22/2023</a:t>
            </a:fld>
            <a:endParaRPr lang="en-US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4352"/>
            <a:ext cx="36576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76400"/>
            <a:ext cx="36576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766733" y="1676400"/>
            <a:ext cx="6815667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  <a:pPr/>
              <a:t>5/22/2023</a:t>
            </a:fld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4221004" y="1108077"/>
            <a:ext cx="70104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10672179" y="5359769"/>
            <a:ext cx="207264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2800" y="1176997"/>
            <a:ext cx="2950464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12800" y="2828785"/>
            <a:ext cx="29464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  <a:pPr/>
              <a:t>5/22/2023</a:t>
            </a:fld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0769600" y="6356351"/>
            <a:ext cx="812800" cy="365125"/>
          </a:xfrm>
        </p:spPr>
        <p:txBody>
          <a:bodyPr/>
          <a:lstStyle/>
          <a:p>
            <a:fld id="{49AE70B2-8BF9-45C0-BB95-33D1B9D3A85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4647724" y="1199517"/>
            <a:ext cx="615696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12700" y="5816600"/>
            <a:ext cx="1221740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5842000" y="6219826"/>
            <a:ext cx="63500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12700" y="-7144"/>
            <a:ext cx="1221740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5842000" y="-7144"/>
            <a:ext cx="63500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609600" y="1935480"/>
            <a:ext cx="109728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60FBDFE-C587-4B4C-A407-44438C67B59E}" type="datetimeFigureOut">
              <a:rPr lang="en-US" smtClean="0"/>
              <a:pPr/>
              <a:t>5/22/2023</a:t>
            </a:fld>
            <a:endParaRPr lang="en-US" dirty="0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3556000" y="6356351"/>
            <a:ext cx="44704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10566400" y="6356351"/>
            <a:ext cx="1016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49AE70B2-8BF9-45C0-BB95-33D1B9D3A854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2" name="Группа 1"/>
          <p:cNvGrpSpPr/>
          <p:nvPr/>
        </p:nvGrpSpPr>
        <p:grpSpPr>
          <a:xfrm>
            <a:off x="-25356" y="202408"/>
            <a:ext cx="12240731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2" r:id="rId1"/>
    <p:sldLayoutId id="2147483753" r:id="rId2"/>
    <p:sldLayoutId id="2147483754" r:id="rId3"/>
    <p:sldLayoutId id="2147483755" r:id="rId4"/>
    <p:sldLayoutId id="2147483756" r:id="rId5"/>
    <p:sldLayoutId id="2147483757" r:id="rId6"/>
    <p:sldLayoutId id="2147483758" r:id="rId7"/>
    <p:sldLayoutId id="2147483759" r:id="rId8"/>
    <p:sldLayoutId id="2147483760" r:id="rId9"/>
    <p:sldLayoutId id="2147483761" r:id="rId10"/>
    <p:sldLayoutId id="2147483762" r:id="rId11"/>
  </p:sldLayoutIdLst>
  <p:hf sldNum="0" hdr="0" ftr="0" dt="0"/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926666" y="4216399"/>
            <a:ext cx="5460999" cy="2065867"/>
          </a:xfrm>
        </p:spPr>
        <p:txBody>
          <a:bodyPr anchor="ctr">
            <a:normAutofit/>
          </a:bodyPr>
          <a:lstStyle/>
          <a:p>
            <a:pPr algn="r">
              <a:buNone/>
            </a:pPr>
            <a:r>
              <a:rPr lang="ru-RU" sz="2000" dirty="0" smtClean="0"/>
              <a:t>Подготовил: </a:t>
            </a:r>
          </a:p>
          <a:p>
            <a:pPr algn="r">
              <a:buNone/>
            </a:pPr>
            <a:r>
              <a:rPr lang="ru-RU" sz="2000" dirty="0" smtClean="0"/>
              <a:t>Шабанов Яков Владимирович</a:t>
            </a:r>
          </a:p>
          <a:p>
            <a:pPr algn="r">
              <a:buNone/>
            </a:pPr>
            <a:r>
              <a:rPr lang="ru-RU" sz="2000" dirty="0" smtClean="0"/>
              <a:t>учитель физической культуры</a:t>
            </a:r>
          </a:p>
          <a:p>
            <a:pPr algn="r">
              <a:buNone/>
            </a:pPr>
            <a:r>
              <a:rPr lang="ru-RU" sz="2000" dirty="0" smtClean="0"/>
              <a:t>МБОУ «СОШ № 9</a:t>
            </a:r>
          </a:p>
          <a:p>
            <a:pPr algn="r">
              <a:buNone/>
            </a:pPr>
            <a:r>
              <a:rPr lang="ru-RU" sz="2000" dirty="0" smtClean="0"/>
              <a:t>г. Зим</a:t>
            </a:r>
            <a:r>
              <a:rPr lang="ru-RU" sz="1800" dirty="0" smtClean="0"/>
              <a:t>ы </a:t>
            </a:r>
            <a:endParaRPr lang="ru-RU" sz="18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998142" y="1121600"/>
            <a:ext cx="103725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Презентация к уроку по учебному предмету «Физическая культура» во 2-ом классе на тему «Эстафеты и подвижные игры»</a:t>
            </a:r>
          </a:p>
        </p:txBody>
      </p:sp>
      <p:pic>
        <p:nvPicPr>
          <p:cNvPr id="1029" name="Picture 5" descr="C:\Users\эльдо\Desktop\1638880943_24-flomaster-club-p-risunok-na-temu-utrennyaya-zaryadka-krasiv-2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7533" y="3241624"/>
            <a:ext cx="3922648" cy="33173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1866" y="433154"/>
            <a:ext cx="10972800" cy="1143000"/>
          </a:xfrm>
        </p:spPr>
        <p:txBody>
          <a:bodyPr/>
          <a:lstStyle/>
          <a:p>
            <a:pPr algn="ctr"/>
            <a:r>
              <a:rPr lang="ru-RU" dirty="0" smtClean="0"/>
              <a:t>Построение и деление на команды </a:t>
            </a:r>
            <a:endParaRPr lang="ru-RU" dirty="0"/>
          </a:p>
        </p:txBody>
      </p:sp>
      <p:pic>
        <p:nvPicPr>
          <p:cNvPr id="9218" name="Picture 2" descr="E:\Новая папка\IMG_381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0975" y="1960563"/>
            <a:ext cx="5692800" cy="4269600"/>
          </a:xfrm>
          <a:prstGeom prst="rect">
            <a:avLst/>
          </a:prstGeom>
          <a:noFill/>
        </p:spPr>
      </p:pic>
      <p:pic>
        <p:nvPicPr>
          <p:cNvPr id="9219" name="Picture 3" descr="E:\Новая папка\IMG_382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48927" y="1972203"/>
            <a:ext cx="5692800" cy="4269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Эстафета с резиновым мячом </a:t>
            </a:r>
            <a:endParaRPr lang="ru-RU" dirty="0"/>
          </a:p>
        </p:txBody>
      </p:sp>
      <p:pic>
        <p:nvPicPr>
          <p:cNvPr id="8193" name="Picture 1" descr="E:\Новая папка\IMG_384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89134" y="2184929"/>
            <a:ext cx="5692800" cy="4269600"/>
          </a:xfrm>
          <a:prstGeom prst="rect">
            <a:avLst/>
          </a:prstGeom>
          <a:noFill/>
        </p:spPr>
      </p:pic>
      <p:pic>
        <p:nvPicPr>
          <p:cNvPr id="8194" name="Picture 2" descr="E:\Новая папка\IMG_382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7801" y="2184930"/>
            <a:ext cx="5692800" cy="4269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1866" y="685800"/>
            <a:ext cx="11015133" cy="1034288"/>
          </a:xfrm>
        </p:spPr>
        <p:txBody>
          <a:bodyPr/>
          <a:lstStyle/>
          <a:p>
            <a:pPr algn="ctr"/>
            <a:r>
              <a:rPr lang="ru-RU" dirty="0" smtClean="0"/>
              <a:t>Эстафета посадка картофеля</a:t>
            </a:r>
            <a:endParaRPr lang="ru-RU" dirty="0"/>
          </a:p>
        </p:txBody>
      </p:sp>
      <p:pic>
        <p:nvPicPr>
          <p:cNvPr id="27650" name="Picture 2" descr="E:\Новая папка\IMG_385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2671" y="2099205"/>
            <a:ext cx="5692800" cy="4269600"/>
          </a:xfrm>
          <a:prstGeom prst="rect">
            <a:avLst/>
          </a:prstGeom>
          <a:noFill/>
        </p:spPr>
      </p:pic>
      <p:pic>
        <p:nvPicPr>
          <p:cNvPr id="27651" name="Picture 3" descr="E:\Новая папка\IMG_385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99728" y="2117194"/>
            <a:ext cx="5692800" cy="4269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2666" y="804333"/>
            <a:ext cx="11049000" cy="898821"/>
          </a:xfrm>
        </p:spPr>
        <p:txBody>
          <a:bodyPr/>
          <a:lstStyle/>
          <a:p>
            <a:pPr algn="ctr"/>
            <a:r>
              <a:rPr lang="ru-RU" sz="5400" dirty="0" smtClean="0"/>
              <a:t>Эстафета с мячом «</a:t>
            </a:r>
            <a:r>
              <a:rPr lang="ru-RU" sz="5400" dirty="0" err="1" smtClean="0"/>
              <a:t>Пингвинчек</a:t>
            </a:r>
            <a:r>
              <a:rPr lang="ru-RU" sz="5400" dirty="0" smtClean="0"/>
              <a:t>»:</a:t>
            </a:r>
            <a:endParaRPr lang="ru-RU" dirty="0"/>
          </a:p>
        </p:txBody>
      </p:sp>
      <p:pic>
        <p:nvPicPr>
          <p:cNvPr id="28674" name="Picture 2" descr="E:\Новая папка\IMG_384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6267" y="2048933"/>
            <a:ext cx="5692800" cy="4269600"/>
          </a:xfrm>
          <a:prstGeom prst="rect">
            <a:avLst/>
          </a:prstGeom>
          <a:noFill/>
        </p:spPr>
      </p:pic>
      <p:pic>
        <p:nvPicPr>
          <p:cNvPr id="28675" name="Picture 3" descr="E:\Новая папка\IMG_383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22471" y="2065337"/>
            <a:ext cx="5692800" cy="4269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3467" y="736599"/>
            <a:ext cx="10947400" cy="941155"/>
          </a:xfrm>
        </p:spPr>
        <p:txBody>
          <a:bodyPr/>
          <a:lstStyle/>
          <a:p>
            <a:pPr algn="ctr"/>
            <a:r>
              <a:rPr lang="ru-RU" sz="5400" dirty="0" smtClean="0"/>
              <a:t>Мяч под ногами «Туннель».</a:t>
            </a:r>
            <a:endParaRPr lang="ru-RU" dirty="0"/>
          </a:p>
        </p:txBody>
      </p:sp>
      <p:pic>
        <p:nvPicPr>
          <p:cNvPr id="29698" name="Picture 2" descr="E:\Новая папка\IMG_387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4734" y="1947334"/>
            <a:ext cx="5692800" cy="4269600"/>
          </a:xfrm>
          <a:prstGeom prst="rect">
            <a:avLst/>
          </a:prstGeom>
          <a:noFill/>
        </p:spPr>
      </p:pic>
      <p:pic>
        <p:nvPicPr>
          <p:cNvPr id="29699" name="Picture 3" descr="E:\Новая папка\IMG_387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48929" y="1946803"/>
            <a:ext cx="5692800" cy="4269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6533" y="795867"/>
            <a:ext cx="10913533" cy="881888"/>
          </a:xfrm>
        </p:spPr>
        <p:txBody>
          <a:bodyPr/>
          <a:lstStyle/>
          <a:p>
            <a:pPr algn="ctr"/>
            <a:r>
              <a:rPr lang="ru-RU" sz="5400" dirty="0" smtClean="0"/>
              <a:t>Подвижная игра «В салки с плена»:</a:t>
            </a:r>
            <a:endParaRPr lang="ru-RU" dirty="0"/>
          </a:p>
        </p:txBody>
      </p:sp>
      <p:pic>
        <p:nvPicPr>
          <p:cNvPr id="30722" name="Picture 2" descr="E:\Новая папка\IMG_388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4734" y="2107669"/>
            <a:ext cx="5692800" cy="4269600"/>
          </a:xfrm>
          <a:prstGeom prst="rect">
            <a:avLst/>
          </a:prstGeom>
          <a:noFill/>
        </p:spPr>
      </p:pic>
      <p:pic>
        <p:nvPicPr>
          <p:cNvPr id="30723" name="Picture 3" descr="E:\Новая папка\IMG_388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89135" y="2082270"/>
            <a:ext cx="5692800" cy="4269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1134" y="745065"/>
            <a:ext cx="10930467" cy="915755"/>
          </a:xfrm>
        </p:spPr>
        <p:txBody>
          <a:bodyPr/>
          <a:lstStyle/>
          <a:p>
            <a:pPr algn="ctr"/>
            <a:r>
              <a:rPr lang="ru-RU" sz="5400" dirty="0" smtClean="0"/>
              <a:t>Подвижная игра «Чай, чай выручай»</a:t>
            </a:r>
            <a:endParaRPr lang="ru-RU" dirty="0"/>
          </a:p>
        </p:txBody>
      </p:sp>
      <p:pic>
        <p:nvPicPr>
          <p:cNvPr id="31746" name="Picture 2" descr="E:\Новая папка\IMG_391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6064" y="2100262"/>
            <a:ext cx="5692800" cy="4269600"/>
          </a:xfrm>
          <a:prstGeom prst="rect">
            <a:avLst/>
          </a:prstGeom>
          <a:noFill/>
        </p:spPr>
      </p:pic>
      <p:pic>
        <p:nvPicPr>
          <p:cNvPr id="31747" name="Picture 3" descr="E:\Новая папка\IMG_391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89134" y="2090066"/>
            <a:ext cx="5692800" cy="4269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1" name="Picture 3" descr="C:\Users\эльдо\Desktop\boys-girls-jumping-kids-smiling-their-hands-up-illustration-vector-10296193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476611">
            <a:off x="6587066" y="2738548"/>
            <a:ext cx="5170175" cy="310345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8067" y="761998"/>
            <a:ext cx="10795000" cy="890355"/>
          </a:xfrm>
        </p:spPr>
        <p:txBody>
          <a:bodyPr/>
          <a:lstStyle/>
          <a:p>
            <a:pPr algn="ctr"/>
            <a:r>
              <a:rPr lang="ru-RU" dirty="0" smtClean="0"/>
              <a:t>Заключительная часть урока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09599" y="2641600"/>
            <a:ext cx="6121401" cy="375073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1800" dirty="0" smtClean="0"/>
              <a:t>1. Построение в одну шеренгу.</a:t>
            </a:r>
          </a:p>
          <a:p>
            <a:pPr>
              <a:buNone/>
            </a:pPr>
            <a:r>
              <a:rPr lang="ru-RU" sz="1800" dirty="0" smtClean="0"/>
              <a:t>2. Игра на внимание «Класс».</a:t>
            </a:r>
          </a:p>
          <a:p>
            <a:pPr>
              <a:buNone/>
            </a:pPr>
            <a:r>
              <a:rPr lang="ru-RU" sz="1800" dirty="0" smtClean="0"/>
              <a:t>3. Рефлексия.</a:t>
            </a:r>
          </a:p>
          <a:p>
            <a:pPr>
              <a:buNone/>
            </a:pPr>
            <a:r>
              <a:rPr lang="ru-RU" sz="1800" dirty="0" smtClean="0"/>
              <a:t>4. Подведение итогов: Отметить учащихся наиболее лучше справившихся с заданиями.</a:t>
            </a:r>
          </a:p>
          <a:p>
            <a:pPr>
              <a:buNone/>
            </a:pPr>
            <a:r>
              <a:rPr lang="ru-RU" sz="1800" dirty="0" smtClean="0"/>
              <a:t>5. Домашнее задание – подтягивания и отжимания.</a:t>
            </a:r>
          </a:p>
          <a:p>
            <a:pPr>
              <a:buNone/>
            </a:pPr>
            <a:r>
              <a:rPr lang="ru-RU" sz="1800" dirty="0" smtClean="0"/>
              <a:t>6. Организованный уход в раздевалку.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40267" y="1955799"/>
            <a:ext cx="596053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/>
              <a:t>Заключительная часть: 5 мин</a:t>
            </a:r>
            <a:endParaRPr lang="ru-RU" b="1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2733" y="804333"/>
            <a:ext cx="10837333" cy="881888"/>
          </a:xfrm>
        </p:spPr>
        <p:txBody>
          <a:bodyPr/>
          <a:lstStyle/>
          <a:p>
            <a:pPr algn="ctr"/>
            <a:r>
              <a:rPr lang="ru-RU" dirty="0" smtClean="0"/>
              <a:t>Построение в одну шеренгу </a:t>
            </a:r>
            <a:endParaRPr lang="ru-RU" dirty="0"/>
          </a:p>
        </p:txBody>
      </p:sp>
      <p:pic>
        <p:nvPicPr>
          <p:cNvPr id="33794" name="Picture 2" descr="E:\Новая папка\IMG_392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54738" y="2165067"/>
            <a:ext cx="5692800" cy="4269600"/>
          </a:xfrm>
          <a:prstGeom prst="rect">
            <a:avLst/>
          </a:prstGeom>
          <a:noFill/>
        </p:spPr>
      </p:pic>
      <p:pic>
        <p:nvPicPr>
          <p:cNvPr id="33795" name="Picture 3" descr="E:\Новая папка\IMG_392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5736" y="2166938"/>
            <a:ext cx="5692800" cy="4269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9734" y="643466"/>
            <a:ext cx="10659533" cy="1025821"/>
          </a:xfrm>
        </p:spPr>
        <p:txBody>
          <a:bodyPr/>
          <a:lstStyle/>
          <a:p>
            <a:pPr algn="ctr"/>
            <a:r>
              <a:rPr lang="ru-RU" sz="5400" dirty="0" smtClean="0"/>
              <a:t>Игра на внимание «Класс».</a:t>
            </a:r>
            <a:endParaRPr lang="ru-RU" dirty="0"/>
          </a:p>
        </p:txBody>
      </p:sp>
      <p:pic>
        <p:nvPicPr>
          <p:cNvPr id="34818" name="Picture 2" descr="E:\Новая папка\IMG_392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1668" y="2073804"/>
            <a:ext cx="5692800" cy="4269600"/>
          </a:xfrm>
          <a:prstGeom prst="rect">
            <a:avLst/>
          </a:prstGeom>
          <a:noFill/>
        </p:spPr>
      </p:pic>
      <p:pic>
        <p:nvPicPr>
          <p:cNvPr id="34819" name="Picture 3" descr="E:\Новая папка\IMG_393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52066" y="2066395"/>
            <a:ext cx="5692800" cy="4269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эльдо\Desktop\boy-girl-smiling-hands-up-cute-illustration-vector-7384245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136466" y="2802466"/>
            <a:ext cx="4055534" cy="405553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7534" y="609600"/>
            <a:ext cx="10303933" cy="1085088"/>
          </a:xfrm>
        </p:spPr>
        <p:txBody>
          <a:bodyPr/>
          <a:lstStyle/>
          <a:p>
            <a:pPr algn="ctr"/>
            <a:r>
              <a:rPr lang="ru-RU" altLang="ru-RU" sz="4800" dirty="0"/>
              <a:t>Цель и </a:t>
            </a:r>
            <a:r>
              <a:rPr lang="ru-RU" altLang="ru-RU" sz="4800" dirty="0" smtClean="0"/>
              <a:t>задачи урока </a:t>
            </a:r>
            <a:endParaRPr lang="ru-RU" altLang="ru-RU" sz="4800" dirty="0"/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>
          <a:xfrm>
            <a:off x="516467" y="1921932"/>
            <a:ext cx="8212665" cy="4368801"/>
          </a:xfrm>
        </p:spPr>
        <p:txBody>
          <a:bodyPr anchor="ctr">
            <a:normAutofit fontScale="92500" lnSpcReduction="10000"/>
          </a:bodyPr>
          <a:lstStyle/>
          <a:p>
            <a:pPr marL="0" indent="0" algn="just">
              <a:buNone/>
            </a:pPr>
            <a:r>
              <a:rPr lang="ru-RU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Цель</a:t>
            </a:r>
            <a:r>
              <a:rPr lang="ru-RU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физических качеств учащихся на основе эстафеты и подвижных игр. </a:t>
            </a:r>
            <a:endParaRPr lang="ru-RU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</a:t>
            </a:r>
            <a:r>
              <a:rPr lang="ru-RU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514350" indent="-514350" algn="just">
              <a:buNone/>
            </a:pPr>
            <a:r>
              <a:rPr lang="ru-RU" altLang="en-US" sz="24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Образовательные: </a:t>
            </a:r>
          </a:p>
          <a:p>
            <a:pPr marL="880110" lvl="1" indent="-514350" algn="just">
              <a:buClrTx/>
            </a:pPr>
            <a:r>
              <a:rPr lang="ru-RU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познакомить учащихся с правилами подвижных игр «Салки с плена», Чай, чай выручай»;</a:t>
            </a:r>
          </a:p>
          <a:p>
            <a:pPr marL="880110" lvl="1" indent="-514350" algn="just">
              <a:buClrTx/>
            </a:pPr>
            <a:r>
              <a:rPr lang="ru-RU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научить эстафетам с предметами: мячи, конусы, обручи. </a:t>
            </a:r>
          </a:p>
          <a:p>
            <a:pPr marL="0" indent="0" algn="just">
              <a:buNone/>
            </a:pPr>
            <a:r>
              <a:rPr lang="ru-RU" altLang="en-US" sz="24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Воспитательные:</a:t>
            </a:r>
          </a:p>
          <a:p>
            <a:pPr marL="365760" lvl="1" indent="0" algn="just">
              <a:buClr>
                <a:schemeClr val="tx1"/>
              </a:buClr>
            </a:pPr>
            <a:r>
              <a:rPr lang="ru-RU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воспитывать чувства взаимопомощи, коллективизма.</a:t>
            </a:r>
          </a:p>
          <a:p>
            <a:pPr marL="0" indent="0" algn="just">
              <a:buClr>
                <a:schemeClr val="tx1"/>
              </a:buClr>
              <a:buNone/>
            </a:pPr>
            <a:r>
              <a:rPr lang="ru-RU" altLang="en-US" sz="24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Оздоровительные: </a:t>
            </a:r>
          </a:p>
          <a:p>
            <a:pPr marL="365760" lvl="1" indent="0" algn="just">
              <a:buClr>
                <a:schemeClr val="tx1"/>
              </a:buClr>
            </a:pPr>
            <a:r>
              <a:rPr lang="ru-RU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развивать координацию движений, быстроту и ловкость в подвижных играх и эстафетах</a:t>
            </a:r>
            <a:r>
              <a:rPr lang="ru-RU" alt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5000" y="694266"/>
            <a:ext cx="10955867" cy="966555"/>
          </a:xfrm>
        </p:spPr>
        <p:txBody>
          <a:bodyPr/>
          <a:lstStyle/>
          <a:p>
            <a:pPr algn="ctr"/>
            <a:r>
              <a:rPr lang="ru-RU" dirty="0" smtClean="0"/>
              <a:t>Рефлексия </a:t>
            </a:r>
            <a:endParaRPr lang="ru-RU" dirty="0"/>
          </a:p>
        </p:txBody>
      </p:sp>
      <p:pic>
        <p:nvPicPr>
          <p:cNvPr id="1026" name="Picture 2" descr="E:\Новая папка\IMG_389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6538" y="2032528"/>
            <a:ext cx="5692800" cy="4269600"/>
          </a:xfrm>
          <a:prstGeom prst="rect">
            <a:avLst/>
          </a:prstGeom>
          <a:noFill/>
        </p:spPr>
      </p:pic>
      <p:pic>
        <p:nvPicPr>
          <p:cNvPr id="1027" name="Picture 3" descr="E:\Новая папка\IMG_390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02869" y="2032529"/>
            <a:ext cx="5692800" cy="4269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C:\Users\эльдо\Desktop\ð¼ð°ð»ñœñ‡ð¸ðºð¸-ð¸-ð-ðµð²ñƒñˆðºð¸-ñ_ð¸ð-ñ_ñ‚-ð-ðµñ‚ð¸-ð½ð°-ð±ðµð»oð¹-ð¿ñ€ðµð-ð¿oñ_ñ‹ð»ðºðµ-ð¸ð»ð»ñžñ_ñ‚ñ€ð°ñ†ð¸ð¸-14158492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26742" y="3920067"/>
            <a:ext cx="5436657" cy="271832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Подведение итогов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72533" y="1871134"/>
            <a:ext cx="6671734" cy="3674533"/>
          </a:xfrm>
        </p:spPr>
        <p:txBody>
          <a:bodyPr>
            <a:normAutofit/>
          </a:bodyPr>
          <a:lstStyle/>
          <a:p>
            <a:pPr marL="0" indent="0" algn="just">
              <a:buNone/>
              <a:tabLst>
                <a:tab pos="0" algn="l"/>
              </a:tabLst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Поставленные задачи были реализованы в ходе урока в полной степени.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полностью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соответствовали программным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требованиям и тематическому планированию. 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  <a:tabLst>
                <a:tab pos="0" algn="l"/>
              </a:tabLst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Каждому ученику были сказаны его ошибки, также были похвалены ученики, у которых все хорошо получилось.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09601" y="1121600"/>
            <a:ext cx="11184466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СПАСИБО ЗА ВНИМАНИЕ!</a:t>
            </a:r>
          </a:p>
        </p:txBody>
      </p:sp>
      <p:pic>
        <p:nvPicPr>
          <p:cNvPr id="1026" name="Picture 2" descr="C:\Users\эльдо\Desktop\КАРТИНКИ (1)\КАРТИНКИ (3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68132" y="1998132"/>
            <a:ext cx="5375805" cy="442013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5734" y="627888"/>
            <a:ext cx="10972800" cy="1143000"/>
          </a:xfrm>
        </p:spPr>
        <p:txBody>
          <a:bodyPr/>
          <a:lstStyle/>
          <a:p>
            <a:pPr algn="ctr"/>
            <a:r>
              <a:rPr lang="ru-RU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Подготовительная часть урока</a:t>
            </a:r>
            <a:endParaRPr lang="ru-RU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>
          <a:xfrm>
            <a:off x="575731" y="2345266"/>
            <a:ext cx="6519335" cy="4021667"/>
          </a:xfrm>
        </p:spPr>
        <p:txBody>
          <a:bodyPr numCol="1" anchor="ctr"/>
          <a:lstStyle/>
          <a:p>
            <a:pPr>
              <a:buNone/>
            </a:pPr>
            <a:r>
              <a:rPr lang="ru-RU" sz="1800" dirty="0" smtClean="0"/>
              <a:t>1. Построение, приветствие. В одну шеренгу.</a:t>
            </a:r>
          </a:p>
          <a:p>
            <a:pPr>
              <a:buNone/>
            </a:pPr>
            <a:r>
              <a:rPr lang="ru-RU" sz="1800" dirty="0" smtClean="0"/>
              <a:t>2. Сообщение задач урока.</a:t>
            </a:r>
          </a:p>
          <a:p>
            <a:pPr>
              <a:buNone/>
            </a:pPr>
            <a:r>
              <a:rPr lang="ru-RU" sz="1800" dirty="0" smtClean="0"/>
              <a:t>3. Строевые упражнения (повороты на месте: «направо», «налево», «кругом»).</a:t>
            </a:r>
          </a:p>
          <a:p>
            <a:pPr>
              <a:buNone/>
            </a:pPr>
            <a:r>
              <a:rPr lang="ru-RU" sz="1800" dirty="0" smtClean="0"/>
              <a:t>4. Ходьба в чередовании с легким бегом. – Строй держать.</a:t>
            </a:r>
          </a:p>
          <a:p>
            <a:pPr>
              <a:buNone/>
            </a:pPr>
            <a:r>
              <a:rPr lang="ru-RU" sz="1800" dirty="0" smtClean="0"/>
              <a:t>5. Упражнения на дыхание.</a:t>
            </a:r>
          </a:p>
          <a:p>
            <a:pPr>
              <a:buNone/>
            </a:pPr>
            <a:r>
              <a:rPr lang="ru-RU" sz="1800" dirty="0" smtClean="0"/>
              <a:t>6. </a:t>
            </a:r>
            <a:r>
              <a:rPr lang="ru-RU" sz="1800" dirty="0" err="1" smtClean="0"/>
              <a:t>Общеразвивающие</a:t>
            </a:r>
            <a:r>
              <a:rPr lang="ru-RU" sz="1800" dirty="0" smtClean="0"/>
              <a:t> упражнения в кругу.</a:t>
            </a:r>
          </a:p>
          <a:p>
            <a:pPr>
              <a:buNone/>
            </a:pPr>
            <a:endParaRPr lang="ru-RU" sz="1800" dirty="0" smtClean="0"/>
          </a:p>
          <a:p>
            <a:pPr>
              <a:buNone/>
            </a:pPr>
            <a:r>
              <a:rPr lang="ru-RU" sz="1800" dirty="0" smtClean="0"/>
              <a:t>Обратить внимание на правильность выполнения упражнений.</a:t>
            </a:r>
          </a:p>
          <a:p>
            <a:pPr marL="0" indent="0">
              <a:buNone/>
            </a:pPr>
            <a:endParaRPr lang="ru-RU" alt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94266" y="1938865"/>
            <a:ext cx="596053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/>
              <a:t>Подготовительная часть: 10 мин</a:t>
            </a:r>
            <a:endParaRPr lang="ru-RU" b="1" dirty="0"/>
          </a:p>
        </p:txBody>
      </p:sp>
      <p:pic>
        <p:nvPicPr>
          <p:cNvPr id="2052" name="Picture 4" descr="C:\Users\эльдо\Desktop\рука-ма-ьчика-и-евушки-в-развевать-руки-7526441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239000" y="2176991"/>
            <a:ext cx="4165600" cy="4165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0933" y="907288"/>
            <a:ext cx="11430000" cy="1175512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Построение, приветствие. В одну шеренгу. Сообщение задач урока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 descr="E:\Новая папка\IMG_376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11339" y="2258485"/>
            <a:ext cx="5692800" cy="4269600"/>
          </a:xfrm>
          <a:prstGeom prst="rect">
            <a:avLst/>
          </a:prstGeom>
          <a:noFill/>
        </p:spPr>
      </p:pic>
      <p:pic>
        <p:nvPicPr>
          <p:cNvPr id="3074" name="Picture 2" descr="E:\Новая папка\IMG_376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" y="2285999"/>
            <a:ext cx="5692087" cy="426906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992122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1067" y="949622"/>
            <a:ext cx="109728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5400" dirty="0" smtClean="0"/>
              <a:t>Строевые упражнения (повороты на месте: «направо», «налево», «кругом»).</a:t>
            </a:r>
            <a:endParaRPr lang="ru-RU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 descr="E:\Новая папка\IMG_376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2467" y="2184400"/>
            <a:ext cx="5692800" cy="4269600"/>
          </a:xfrm>
          <a:prstGeom prst="rect">
            <a:avLst/>
          </a:prstGeom>
          <a:noFill/>
        </p:spPr>
      </p:pic>
      <p:pic>
        <p:nvPicPr>
          <p:cNvPr id="4099" name="Picture 3" descr="E:\Новая папка\IMG_377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94400" y="2200805"/>
            <a:ext cx="5692800" cy="4269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1866" y="1008887"/>
            <a:ext cx="109728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5400" dirty="0" smtClean="0"/>
              <a:t>Ходьба в чередовании с легким бегом. – Строй держать.</a:t>
            </a:r>
            <a:endParaRPr lang="ru-RU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3" name="Picture 3" descr="E:\Новая папка\IMG_377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2467" y="2277532"/>
            <a:ext cx="5692800" cy="4269600"/>
          </a:xfrm>
          <a:prstGeom prst="rect">
            <a:avLst/>
          </a:prstGeom>
          <a:noFill/>
        </p:spPr>
      </p:pic>
      <p:pic>
        <p:nvPicPr>
          <p:cNvPr id="5124" name="Picture 4" descr="E:\Новая папка\IMG_378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98129" y="2293936"/>
            <a:ext cx="5692800" cy="4269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2666" y="812799"/>
            <a:ext cx="10854267" cy="941155"/>
          </a:xfrm>
        </p:spPr>
        <p:txBody>
          <a:bodyPr/>
          <a:lstStyle/>
          <a:p>
            <a:pPr algn="ctr"/>
            <a:r>
              <a:rPr lang="ru-RU" sz="5400" dirty="0" smtClean="0"/>
              <a:t>Упражнения на дыхание.</a:t>
            </a:r>
            <a:endParaRPr lang="ru-RU" altLang="en-US" dirty="0"/>
          </a:p>
        </p:txBody>
      </p:sp>
      <p:pic>
        <p:nvPicPr>
          <p:cNvPr id="6146" name="Picture 2" descr="E:\Новая папка\IMG_378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2737" y="2193394"/>
            <a:ext cx="5692800" cy="4269600"/>
          </a:xfrm>
          <a:prstGeom prst="rect">
            <a:avLst/>
          </a:prstGeom>
          <a:noFill/>
        </p:spPr>
      </p:pic>
      <p:pic>
        <p:nvPicPr>
          <p:cNvPr id="6147" name="Picture 3" descr="E:\Новая папка\IMG_378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96000" y="2184929"/>
            <a:ext cx="5692800" cy="4269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8867" y="804333"/>
            <a:ext cx="10845800" cy="78028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5400" dirty="0" err="1" smtClean="0"/>
              <a:t>Общеразвивающие</a:t>
            </a:r>
            <a:r>
              <a:rPr lang="ru-RU" sz="5400" dirty="0" smtClean="0"/>
              <a:t> упражнения в кругу.</a:t>
            </a:r>
            <a:endParaRPr lang="ru-RU" dirty="0"/>
          </a:p>
        </p:txBody>
      </p:sp>
      <p:pic>
        <p:nvPicPr>
          <p:cNvPr id="7170" name="Picture 2" descr="E:\Новая папка\IMG_380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8802" y="1964266"/>
            <a:ext cx="5692800" cy="4269600"/>
          </a:xfrm>
          <a:prstGeom prst="rect">
            <a:avLst/>
          </a:prstGeom>
          <a:noFill/>
        </p:spPr>
      </p:pic>
      <p:pic>
        <p:nvPicPr>
          <p:cNvPr id="7171" name="Picture 3" descr="E:\Новая папка\IMG_379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98129" y="2007129"/>
            <a:ext cx="5692800" cy="4269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1" name="Picture 1" descr="C:\Users\эльдо\Desktop\kKKpk6GFbg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70533" y="740832"/>
            <a:ext cx="2218267" cy="16637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9399" y="585555"/>
            <a:ext cx="11082867" cy="819912"/>
          </a:xfrm>
        </p:spPr>
        <p:txBody>
          <a:bodyPr/>
          <a:lstStyle/>
          <a:p>
            <a:pPr algn="ctr"/>
            <a:r>
              <a:rPr lang="ru-RU" dirty="0" smtClean="0"/>
              <a:t>Основная часть урока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40266" y="1710265"/>
            <a:ext cx="11523133" cy="4919135"/>
          </a:xfrm>
        </p:spPr>
        <p:txBody>
          <a:bodyPr>
            <a:noAutofit/>
          </a:bodyPr>
          <a:lstStyle/>
          <a:p>
            <a:pPr algn="just">
              <a:buNone/>
            </a:pPr>
            <a:r>
              <a:rPr lang="ru-RU" sz="1400" dirty="0" smtClean="0"/>
              <a:t>1. Построение для основной части урока.</a:t>
            </a:r>
          </a:p>
          <a:p>
            <a:pPr algn="just">
              <a:buNone/>
            </a:pPr>
            <a:r>
              <a:rPr lang="ru-RU" sz="1400" dirty="0" smtClean="0"/>
              <a:t>2. Деление на команды для подвижных эстафет.</a:t>
            </a:r>
          </a:p>
          <a:p>
            <a:pPr lvl="1" algn="just">
              <a:buClrTx/>
            </a:pPr>
            <a:r>
              <a:rPr lang="ru-RU" sz="1400" b="1" dirty="0" smtClean="0"/>
              <a:t> Подвижные эстафеты:</a:t>
            </a:r>
            <a:endParaRPr lang="ru-RU" sz="1400" dirty="0" smtClean="0"/>
          </a:p>
          <a:p>
            <a:pPr algn="just">
              <a:buNone/>
            </a:pPr>
            <a:r>
              <a:rPr lang="ru-RU" sz="1400" dirty="0" smtClean="0"/>
              <a:t>		1) Эстафета с резиновым мячом: Первый бежит с резиновым мячом к конусу, оббегает его и возвращается назад, передавая его следующему. Конус оббежать, мяч передавать из рук в руки, не бросать.</a:t>
            </a:r>
          </a:p>
          <a:p>
            <a:pPr algn="just">
              <a:buNone/>
            </a:pPr>
            <a:r>
              <a:rPr lang="ru-RU" sz="1400" dirty="0" smtClean="0"/>
              <a:t>		2) Эстафета посадка картофеля: У первого в руках три маленьких конуса, на площадке, на равном расстоянии расположены три обруча. Первый бежит вперед, оставляя в каждом обруче по одному конусу, оббегает отметку и бежит обратно, второй собирает конусы. При передаче эстафеты мячики отдавать аккуратно. В обручи не бросать, так, чтобы они не выкатывались.</a:t>
            </a:r>
          </a:p>
          <a:p>
            <a:pPr algn="just">
              <a:buNone/>
            </a:pPr>
            <a:r>
              <a:rPr lang="ru-RU" sz="1400" dirty="0" smtClean="0"/>
              <a:t>		3) Эстафета с мячом «</a:t>
            </a:r>
            <a:r>
              <a:rPr lang="ru-RU" sz="1400" dirty="0" err="1" smtClean="0"/>
              <a:t>Пингвинчек</a:t>
            </a:r>
            <a:r>
              <a:rPr lang="ru-RU" sz="1400" dirty="0" smtClean="0"/>
              <a:t>»: Первый зажимает мяч в коленях и прыгает до конуса оставляет мяч, обратно бежит бегом. Второй бежит берет мяч в колени и прыгает.  </a:t>
            </a:r>
          </a:p>
          <a:p>
            <a:pPr algn="just">
              <a:buNone/>
            </a:pPr>
            <a:r>
              <a:rPr lang="ru-RU" sz="1400" dirty="0" smtClean="0"/>
              <a:t>		4) Мяч под ногами «Туннель»: По сигналу учителя первый игрок катит мяч в туннеле из ног последнему в колонне. Получив мяч, последний игрок бежит к отметке, оббегает ее и возвращаясь назад встает первым, и так же катит мяч назад. Игра продолжается, пока вперед не встанет первый игрок. Команда выстраивается в колонну по одному, в стойке ноги врозь. Игроки могут помогать катиться мячу быстрее. При потере мяча, встать надо на место нарушения и продолжить игру.</a:t>
            </a:r>
          </a:p>
          <a:p>
            <a:pPr lvl="1" algn="just">
              <a:buClrTx/>
            </a:pPr>
            <a:r>
              <a:rPr lang="ru-RU" sz="1400" b="1" dirty="0" smtClean="0"/>
              <a:t>Подвижные игры: </a:t>
            </a:r>
          </a:p>
          <a:p>
            <a:pPr algn="just">
              <a:buNone/>
            </a:pPr>
            <a:r>
              <a:rPr lang="ru-RU" sz="1400" dirty="0" smtClean="0"/>
              <a:t>		1) Игра «В салки с плена»: Играет две команды если из команды выбили игрока то игрок идет в плен из плена можно выручить игрока двумя способами 1 перекинуть в команду  но команда должна поймать мяч или игрок в плену может выбить соперника другой команды. Игра продолжается до одного игрока. </a:t>
            </a:r>
          </a:p>
          <a:p>
            <a:pPr algn="just">
              <a:buNone/>
            </a:pPr>
            <a:r>
              <a:rPr lang="ru-RU" sz="1400" dirty="0" smtClean="0"/>
              <a:t>		2) Игра «Чай, чай выручай»: Выбирается 3 игрока игроки должны догнать и задеть. Кого задевают те стоят на мести за околдованные. Их можно их можно расколдовать задевая их.</a:t>
            </a:r>
            <a:endParaRPr lang="ru-RU" sz="14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827865" y="1371599"/>
            <a:ext cx="596053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/>
              <a:t>Основная часть: 25 мин</a:t>
            </a:r>
            <a:endParaRPr lang="ru-RU" b="1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微软雅黑"/>
        <a:ea typeface=""/>
        <a:cs typeface=""/>
        <a:font script="Jpan" typeface="游ゴシック Light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微软雅黑"/>
        <a:ea typeface=""/>
        <a:cs typeface=""/>
        <a:font script="Jpan" typeface="游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251</TotalTime>
  <Words>368</Words>
  <Application>Microsoft Office PowerPoint</Application>
  <PresentationFormat>Произвольный</PresentationFormat>
  <Paragraphs>65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Поток</vt:lpstr>
      <vt:lpstr>Слайд 1</vt:lpstr>
      <vt:lpstr>Цель и задачи урока </vt:lpstr>
      <vt:lpstr>Подготовительная часть урока</vt:lpstr>
      <vt:lpstr>Построение, приветствие. В одну шеренгу. Сообщение задач урока</vt:lpstr>
      <vt:lpstr>Строевые упражнения (повороты на месте: «направо», «налево», «кругом»).</vt:lpstr>
      <vt:lpstr>Ходьба в чередовании с легким бегом. – Строй держать.</vt:lpstr>
      <vt:lpstr>Упражнения на дыхание.</vt:lpstr>
      <vt:lpstr>Общеразвивающие упражнения в кругу.</vt:lpstr>
      <vt:lpstr>Основная часть урока</vt:lpstr>
      <vt:lpstr>Построение и деление на команды </vt:lpstr>
      <vt:lpstr>Эстафета с резиновым мячом </vt:lpstr>
      <vt:lpstr>Эстафета посадка картофеля</vt:lpstr>
      <vt:lpstr>Эстафета с мячом «Пингвинчек»:</vt:lpstr>
      <vt:lpstr>Мяч под ногами «Туннель».</vt:lpstr>
      <vt:lpstr>Подвижная игра «В салки с плена»:</vt:lpstr>
      <vt:lpstr>Подвижная игра «Чай, чай выручай»</vt:lpstr>
      <vt:lpstr>Заключительная часть урока</vt:lpstr>
      <vt:lpstr>Построение в одну шеренгу </vt:lpstr>
      <vt:lpstr>Игра на внимание «Класс».</vt:lpstr>
      <vt:lpstr>Рефлексия </vt:lpstr>
      <vt:lpstr>Подведение итогов</vt:lpstr>
      <vt:lpstr>Слайд 22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XvXBOY MeDvEd</dc:creator>
  <cp:lastModifiedBy>эльдо</cp:lastModifiedBy>
  <cp:revision>66</cp:revision>
  <dcterms:created xsi:type="dcterms:W3CDTF">2023-04-19T09:04:00Z</dcterms:created>
  <dcterms:modified xsi:type="dcterms:W3CDTF">2023-05-22T11:02:46Z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1049-11.2.0.11536</vt:lpwstr>
  </property>
  <property fmtid="{D5CDD505-2E9C-101B-9397-08002B2CF9AE}" pid="3" name="ICV">
    <vt:lpwstr>371EBC29524A42ED8DBE43E1B7A2F1AE</vt:lpwstr>
  </property>
</Properties>
</file>