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8" r:id="rId3"/>
    <p:sldId id="263" r:id="rId4"/>
    <p:sldId id="264" r:id="rId5"/>
    <p:sldId id="257" r:id="rId6"/>
    <p:sldId id="258" r:id="rId7"/>
    <p:sldId id="259" r:id="rId8"/>
    <p:sldId id="261" r:id="rId9"/>
    <p:sldId id="260" r:id="rId10"/>
    <p:sldId id="262" r:id="rId11"/>
    <p:sldId id="265" r:id="rId12"/>
    <p:sldId id="268" r:id="rId13"/>
    <p:sldId id="266" r:id="rId14"/>
    <p:sldId id="270" r:id="rId15"/>
    <p:sldId id="272" r:id="rId16"/>
    <p:sldId id="275" r:id="rId17"/>
    <p:sldId id="277" r:id="rId18"/>
    <p:sldId id="276" r:id="rId19"/>
    <p:sldId id="274" r:id="rId20"/>
    <p:sldId id="273" r:id="rId21"/>
    <p:sldId id="269" r:id="rId22"/>
    <p:sldId id="267" r:id="rId23"/>
    <p:sldId id="27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8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7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9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046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5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29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74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04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0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2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2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66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5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6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3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EA46EA-5960-4092-923A-7790AB03F50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685499-6780-4343-B243-7D461B538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6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казка Цветик-семицветик - Золотая коллекция Союзмультфильм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8490" y="177421"/>
            <a:ext cx="11477767" cy="63735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Памятка </a:t>
            </a:r>
            <a:r>
              <a:rPr lang="ru-RU" sz="2400" b="1" dirty="0">
                <a:solidFill>
                  <a:srgbClr val="FF0000"/>
                </a:solidFill>
              </a:rPr>
              <a:t>сложения чисел с разными </a:t>
            </a:r>
            <a:r>
              <a:rPr lang="ru-RU" sz="2400" b="1" dirty="0" smtClean="0">
                <a:solidFill>
                  <a:srgbClr val="FF0000"/>
                </a:solidFill>
              </a:rPr>
              <a:t>знаками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Правило </a:t>
            </a:r>
            <a:r>
              <a:rPr lang="ru-RU" sz="2400" b="1" dirty="0">
                <a:solidFill>
                  <a:srgbClr val="FF0000"/>
                </a:solidFill>
              </a:rPr>
              <a:t>сложения положительных чисел. 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/>
              <a:t>Чтобы сложить два положительных числа необходимо сложить их модули.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Правило сложения отрицательных чисел. 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/>
              <a:t>Чтобы сложить два отрицательных числа, надо: 1) сложить их модули; 2) поставить перед полученным числом знак «-».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Правило сложения чисел с разными знаками.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/>
              <a:t>Чтобы сложить два числа с разными знаками, надо: 1) из большего модуля слагаемых вычесть меньший; 2) поставить перед полученным числом знак того слагаемого, модуль которого больше.</a:t>
            </a:r>
          </a:p>
        </p:txBody>
      </p:sp>
    </p:spTree>
    <p:extLst>
      <p:ext uri="{BB962C8B-B14F-4D97-AF65-F5344CB8AC3E}">
        <p14:creationId xmlns:p14="http://schemas.microsoft.com/office/powerpoint/2010/main" val="26485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ibig.info/uploads/posts/2023-11/1699018573_pibig-info-p-tetradnii-list-v-kletku-fon-krasivo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06" y="4144041"/>
            <a:ext cx="3389194" cy="271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69493" y="618517"/>
            <a:ext cx="82978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Самооценка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«5» </a:t>
            </a:r>
            <a:r>
              <a:rPr lang="ru-RU" sz="5400" b="1" dirty="0" smtClean="0">
                <a:latin typeface="Monotype Corsiva" panose="03010101010201010101" pitchFamily="66" charset="0"/>
              </a:rPr>
              <a:t>- 5-6 баллов</a:t>
            </a:r>
            <a:endParaRPr lang="ru-RU" sz="5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«4» </a:t>
            </a:r>
            <a:r>
              <a:rPr lang="ru-RU" sz="5400" b="1" dirty="0" smtClean="0">
                <a:latin typeface="Monotype Corsiva" panose="03010101010201010101" pitchFamily="66" charset="0"/>
              </a:rPr>
              <a:t>- 4 балла</a:t>
            </a:r>
            <a:endParaRPr lang="ru-RU" sz="5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«3»  </a:t>
            </a:r>
            <a:r>
              <a:rPr lang="ru-RU" sz="5400" b="1" dirty="0" smtClean="0">
                <a:latin typeface="Monotype Corsiva" panose="03010101010201010101" pitchFamily="66" charset="0"/>
              </a:rPr>
              <a:t>- 3 балла</a:t>
            </a:r>
            <a:endParaRPr lang="ru-RU" sz="5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59183" y="470054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ФИЗМИНУТКА</a:t>
            </a:r>
            <a:endParaRPr lang="ru-RU" sz="6600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94" y="1806713"/>
            <a:ext cx="2896098" cy="417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ibig.info/uploads/posts/2023-11/1699018573_pibig-info-p-tetradnii-list-v-kletku-fon-krasivo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3774" y="621510"/>
            <a:ext cx="9403307" cy="62478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Решение примеров,</a:t>
            </a:r>
          </a:p>
          <a:p>
            <a:pPr algn="ctr"/>
            <a:endParaRPr lang="ru-RU" sz="4000" dirty="0">
              <a:solidFill>
                <a:srgbClr val="FF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 smtClean="0"/>
          </a:p>
          <a:p>
            <a:pPr algn="just"/>
            <a:r>
              <a:rPr lang="ru-RU" sz="4000" dirty="0" smtClean="0"/>
              <a:t>1) -7+0=-7;</a:t>
            </a:r>
          </a:p>
          <a:p>
            <a:pPr algn="just"/>
            <a:r>
              <a:rPr lang="ru-RU" sz="4000" dirty="0" smtClean="0"/>
              <a:t>2) 5+3=8;</a:t>
            </a:r>
          </a:p>
          <a:p>
            <a:pPr algn="just"/>
            <a:r>
              <a:rPr lang="ru-RU" sz="4000" dirty="0" smtClean="0"/>
              <a:t>3) </a:t>
            </a:r>
            <a:r>
              <a:rPr lang="ru-RU" sz="4000" smtClean="0"/>
              <a:t>-4+5=1</a:t>
            </a:r>
            <a:r>
              <a:rPr lang="ru-RU" sz="4000" dirty="0" smtClean="0"/>
              <a:t>;</a:t>
            </a:r>
          </a:p>
          <a:p>
            <a:pPr algn="just"/>
            <a:r>
              <a:rPr lang="ru-RU" sz="4000" dirty="0" smtClean="0"/>
              <a:t>4) 3+0=3;</a:t>
            </a:r>
          </a:p>
          <a:p>
            <a:pPr algn="just"/>
            <a:r>
              <a:rPr lang="ru-RU" sz="4000" dirty="0" smtClean="0"/>
              <a:t>5) -7+3=-4;</a:t>
            </a:r>
          </a:p>
          <a:p>
            <a:pPr algn="just"/>
            <a:endParaRPr lang="ru-RU" sz="4000" dirty="0"/>
          </a:p>
          <a:p>
            <a:pPr algn="just"/>
            <a:endParaRPr lang="ru-RU" sz="4000" dirty="0" smtClean="0"/>
          </a:p>
          <a:p>
            <a:pPr algn="just"/>
            <a:r>
              <a:rPr lang="ru-RU" sz="4000" dirty="0" smtClean="0">
                <a:solidFill>
                  <a:srgbClr val="FF0000"/>
                </a:solidFill>
              </a:rPr>
              <a:t>составленных ранее.</a:t>
            </a:r>
          </a:p>
          <a:p>
            <a:pPr algn="just"/>
            <a:endParaRPr lang="ru-RU" sz="4000" dirty="0">
              <a:solidFill>
                <a:srgbClr val="FF0000"/>
              </a:solidFill>
            </a:endParaRPr>
          </a:p>
          <a:p>
            <a:pPr algn="just"/>
            <a:endParaRPr lang="ru-RU" sz="4000" dirty="0" smtClean="0"/>
          </a:p>
          <a:p>
            <a:pPr algn="just"/>
            <a:r>
              <a:rPr lang="ru-RU" sz="4000" dirty="0"/>
              <a:t>6</a:t>
            </a:r>
            <a:r>
              <a:rPr lang="ru-RU" sz="4000" dirty="0" smtClean="0"/>
              <a:t>) -4+3=-1;</a:t>
            </a:r>
          </a:p>
          <a:p>
            <a:pPr algn="just"/>
            <a:r>
              <a:rPr lang="ru-RU" sz="4000" dirty="0"/>
              <a:t>7</a:t>
            </a:r>
            <a:r>
              <a:rPr lang="ru-RU" sz="4000" dirty="0" smtClean="0"/>
              <a:t>) 5+0=5;</a:t>
            </a:r>
          </a:p>
          <a:p>
            <a:pPr algn="just"/>
            <a:r>
              <a:rPr lang="ru-RU" sz="4000" dirty="0"/>
              <a:t>8</a:t>
            </a:r>
            <a:r>
              <a:rPr lang="ru-RU" sz="4000" dirty="0" smtClean="0"/>
              <a:t>) -7+(-4)=-11;</a:t>
            </a:r>
          </a:p>
          <a:p>
            <a:pPr algn="just"/>
            <a:r>
              <a:rPr lang="ru-RU" sz="4000" dirty="0"/>
              <a:t>9</a:t>
            </a:r>
            <a:r>
              <a:rPr lang="ru-RU" sz="4000" dirty="0" smtClean="0"/>
              <a:t>) -4+0=-4;</a:t>
            </a:r>
          </a:p>
          <a:p>
            <a:pPr algn="just"/>
            <a:r>
              <a:rPr lang="ru-RU" sz="4000" dirty="0" smtClean="0"/>
              <a:t>10) -7+5=-2.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18" y="4329829"/>
            <a:ext cx="3157182" cy="252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37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ibig.info/uploads/posts/2023-11/1699018573_pibig-info-p-tetradnii-list-v-kletku-fon-krasivo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06" y="4144041"/>
            <a:ext cx="3389194" cy="271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09934" y="1278378"/>
            <a:ext cx="89665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Самостоятельная работа с использованием цифрового образовательного контента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ФГИС «Моя школа»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r="6418"/>
          <a:stretch/>
        </p:blipFill>
        <p:spPr>
          <a:xfrm>
            <a:off x="34654" y="1037230"/>
            <a:ext cx="12157346" cy="43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90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r="8097"/>
          <a:stretch/>
        </p:blipFill>
        <p:spPr>
          <a:xfrm>
            <a:off x="0" y="1239742"/>
            <a:ext cx="12192000" cy="43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95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r="7985"/>
          <a:stretch/>
        </p:blipFill>
        <p:spPr>
          <a:xfrm>
            <a:off x="0" y="1035026"/>
            <a:ext cx="12192000" cy="430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33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r="8209"/>
          <a:stretch/>
        </p:blipFill>
        <p:spPr>
          <a:xfrm>
            <a:off x="0" y="980954"/>
            <a:ext cx="12192000" cy="43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55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r="7425"/>
          <a:stretch/>
        </p:blipFill>
        <p:spPr>
          <a:xfrm>
            <a:off x="0" y="1007991"/>
            <a:ext cx="12192000" cy="4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5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33041"/>
              </p:ext>
            </p:extLst>
          </p:nvPr>
        </p:nvGraphicFramePr>
        <p:xfrm>
          <a:off x="532263" y="518614"/>
          <a:ext cx="10931856" cy="5760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31856"/>
              </a:tblGrid>
              <a:tr h="580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 самооценки_______________________________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вариант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64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 1. Закончите фразу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Слева от числа 0 в ряду целых чисел расположены __________________ числа.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перед целым числом поставить знак «+», то число называется __________________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Любое отрицательное число______________ нуля.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Любое положительное число________________________ любого отрицательного числа.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Числа, которые отличаются только знаком, называются _______________________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Оценка_________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70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сложения положительных и отрицательных чисел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уровень__________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уровень__________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уровень__________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Оценка_________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за самостоятельную работу___________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7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урок___________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186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r="7761"/>
          <a:stretch/>
        </p:blipFill>
        <p:spPr>
          <a:xfrm>
            <a:off x="0" y="1022158"/>
            <a:ext cx="12192000" cy="438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90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ibig.info/uploads/posts/2023-11/1699018573_pibig-info-p-tetradnii-list-v-kletku-fon-krasivo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12192000" cy="686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06" y="4144041"/>
            <a:ext cx="3389194" cy="271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69493" y="618517"/>
            <a:ext cx="82978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Самооценка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«5» </a:t>
            </a:r>
            <a:r>
              <a:rPr lang="ru-RU" sz="5400" b="1" dirty="0" smtClean="0">
                <a:latin typeface="Monotype Corsiva" panose="03010101010201010101" pitchFamily="66" charset="0"/>
              </a:rPr>
              <a:t>- нет ошибок</a:t>
            </a:r>
            <a:endParaRPr lang="ru-RU" sz="5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«4» </a:t>
            </a:r>
            <a:r>
              <a:rPr lang="ru-RU" sz="5400" b="1" dirty="0" smtClean="0">
                <a:latin typeface="Monotype Corsiva" panose="03010101010201010101" pitchFamily="66" charset="0"/>
              </a:rPr>
              <a:t>- одна –две ошибки</a:t>
            </a:r>
            <a:endParaRPr lang="ru-RU" sz="5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«3»  </a:t>
            </a:r>
            <a:r>
              <a:rPr lang="ru-RU" sz="5400" b="1" dirty="0" smtClean="0">
                <a:latin typeface="Monotype Corsiva" panose="03010101010201010101" pitchFamily="66" charset="0"/>
              </a:rPr>
              <a:t>- три ошибки</a:t>
            </a:r>
            <a:endParaRPr lang="ru-RU" sz="5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рефлексия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149" y="1343510"/>
            <a:ext cx="10363826" cy="3424107"/>
          </a:xfrm>
        </p:spPr>
        <p:txBody>
          <a:bodyPr/>
          <a:lstStyle/>
          <a:p>
            <a:r>
              <a:rPr lang="ru-RU" dirty="0"/>
              <a:t>1) я все понял, затруднений не испытывал, мне было интересно;</a:t>
            </a:r>
          </a:p>
          <a:p>
            <a:r>
              <a:rPr lang="ru-RU" dirty="0"/>
              <a:t>2) возникли вопросы по получению правил, я испытывал затруднения при решении некоторых примеров, но в целом с темой разобрался, урок понравился;</a:t>
            </a:r>
          </a:p>
          <a:p>
            <a:r>
              <a:rPr lang="ru-RU" dirty="0"/>
              <a:t>3) мне было очень сложно, не все правила были понятны, испытывал затруднения при решении примеров, с нетерпением ждал конца урока.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10" y="3985147"/>
            <a:ext cx="5245290" cy="287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29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149" y="1343510"/>
            <a:ext cx="10363826" cy="3424107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1 УРОВЕНЬ. </a:t>
            </a:r>
            <a:r>
              <a:rPr lang="ru-RU" sz="3200" dirty="0" smtClean="0"/>
              <a:t>Выучить правила + № 150 (1 ст.)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2 уровень. </a:t>
            </a:r>
            <a:r>
              <a:rPr lang="ru-RU" sz="3200" dirty="0" smtClean="0"/>
              <a:t>Выучить правила + № 150 (1-2 ст.)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3 уровень. </a:t>
            </a:r>
            <a:r>
              <a:rPr lang="ru-RU" sz="3200" dirty="0" smtClean="0"/>
              <a:t>Выучить правила + № 150 (1-3 ст.)</a:t>
            </a:r>
            <a:endParaRPr lang="ru-RU" sz="32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10" y="3985147"/>
            <a:ext cx="5245290" cy="287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26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0087" y="350547"/>
            <a:ext cx="1069870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теста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Справа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числа 0 в ряду целых чисел расположены 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целым числом поставить знак «-», то число называется 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отрицательным числом.</a:t>
            </a:r>
            <a:endParaRPr lang="ru-RU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Любое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число 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Любое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меньше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любого положительного числа.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Числа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отличаются только знаком, называются 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противоположными.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Слева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числа 0 в ряду целых чисел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целым числом поставить знак «+», то число называется 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положительным числом.</a:t>
            </a:r>
            <a:endParaRPr lang="ru-RU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Любое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меньше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нуля.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Любое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отрицательного числа.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Числа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отличаются только знаком, называются 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противоположными.</a:t>
            </a:r>
            <a:endParaRPr lang="ru-RU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u="sng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1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ibig.info/uploads/posts/2023-11/1699018573_pibig-info-p-tetradnii-list-v-kletku-fon-krasivo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06" y="4144041"/>
            <a:ext cx="3389194" cy="271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69493" y="618517"/>
            <a:ext cx="82978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Самооценка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«5» </a:t>
            </a:r>
            <a:r>
              <a:rPr lang="ru-RU" sz="5400" b="1" dirty="0" smtClean="0">
                <a:latin typeface="Monotype Corsiva" panose="03010101010201010101" pitchFamily="66" charset="0"/>
              </a:rPr>
              <a:t>- ошибок нет</a:t>
            </a:r>
            <a:endParaRPr lang="ru-RU" sz="5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«4» </a:t>
            </a:r>
            <a:r>
              <a:rPr lang="ru-RU" sz="5400" b="1" dirty="0" smtClean="0">
                <a:latin typeface="Monotype Corsiva" panose="03010101010201010101" pitchFamily="66" charset="0"/>
              </a:rPr>
              <a:t>- одна ошибка</a:t>
            </a:r>
            <a:endParaRPr lang="ru-RU" sz="5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«3»  </a:t>
            </a:r>
            <a:r>
              <a:rPr lang="ru-RU" sz="5400" b="1" dirty="0" smtClean="0">
                <a:latin typeface="Monotype Corsiva" panose="03010101010201010101" pitchFamily="66" charset="0"/>
              </a:rPr>
              <a:t>- две ошибки</a:t>
            </a:r>
            <a:endParaRPr lang="ru-RU" sz="5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ibig.info/uploads/posts/2023-11/1699018573_pibig-info-p-tetradnii-list-v-kletku-fon-krasivo-16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0747" y="2756536"/>
            <a:ext cx="757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-4; +5; -7;+3;  0.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5587" y="1136690"/>
            <a:ext cx="6373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Monotype Corsiva" panose="03010101010201010101" pitchFamily="66" charset="0"/>
              </a:rPr>
              <a:t>Ряд целых чисел</a:t>
            </a:r>
            <a:endParaRPr lang="ru-RU" sz="66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06" y="4144041"/>
            <a:ext cx="3389194" cy="271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84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ibig.info/uploads/posts/2023-11/1699018573_pibig-info-p-tetradnii-list-v-kletku-fon-krasivo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06" y="4144041"/>
            <a:ext cx="3389194" cy="271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4519" y="157826"/>
            <a:ext cx="6755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Monotype Corsiva" panose="03010101010201010101" pitchFamily="66" charset="0"/>
              </a:rPr>
              <a:t>Суммы чисел</a:t>
            </a:r>
            <a:endParaRPr lang="ru-RU" sz="7200" b="1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85" y="2214694"/>
            <a:ext cx="10748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-7+0;  5+3; -4+5; -4+3; 3+0; </a:t>
            </a:r>
          </a:p>
          <a:p>
            <a:pPr algn="ctr"/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5+0; -7+(-4); -4+0; -7+3; -7+5.</a:t>
            </a:r>
            <a:endParaRPr lang="ru-RU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ibig.info/uploads/posts/2023-11/1699018573_pibig-info-p-tetradnii-list-v-kletku-fon-krasivo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66" y="4821620"/>
            <a:ext cx="2543033" cy="203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393015"/>
            <a:ext cx="10099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Monotype Corsiva" panose="03010101010201010101" pitchFamily="66" charset="0"/>
              </a:rPr>
              <a:t>Классная работа</a:t>
            </a:r>
            <a:endParaRPr lang="ru-RU" sz="6600" b="1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218" y="1894026"/>
            <a:ext cx="113549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Тема урока: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«Сложение положительных и отрицательных чисел»</a:t>
            </a:r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1128" y="764274"/>
            <a:ext cx="100447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подвести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к открытию правил сложения целых чисел и обеспечить обучающимся возможность научиться выполнять арифметические действия с положительными и отрицательными числами (сложение целых чисел). </a:t>
            </a:r>
          </a:p>
        </p:txBody>
      </p:sp>
    </p:spTree>
    <p:extLst>
      <p:ext uri="{BB962C8B-B14F-4D97-AF65-F5344CB8AC3E}">
        <p14:creationId xmlns:p14="http://schemas.microsoft.com/office/powerpoint/2010/main" val="35037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pibig.info/uploads/posts/2023-11/1699018573_pibig-info-p-tetradnii-list-v-kletku-fon-krasivo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06" y="4144041"/>
            <a:ext cx="3389194" cy="271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55092" y="504967"/>
            <a:ext cx="111365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Monotype Corsiva" panose="03010101010201010101" pitchFamily="66" charset="0"/>
              </a:rPr>
              <a:t>1 уровень. </a:t>
            </a:r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Правило сложения положительных чисел </a:t>
            </a:r>
            <a:r>
              <a:rPr lang="ru-RU" sz="4800" b="1" dirty="0" smtClean="0">
                <a:latin typeface="Monotype Corsiva" panose="03010101010201010101" pitchFamily="66" charset="0"/>
              </a:rPr>
              <a:t>(1 балл)</a:t>
            </a:r>
            <a:endParaRPr lang="ru-RU" sz="48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4800" b="1" dirty="0" smtClean="0">
                <a:latin typeface="Monotype Corsiva" panose="03010101010201010101" pitchFamily="66" charset="0"/>
              </a:rPr>
              <a:t>2 уровень. </a:t>
            </a:r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Правило сложения отрицательных чисел </a:t>
            </a:r>
            <a:r>
              <a:rPr lang="ru-RU" sz="4800" b="1" dirty="0" smtClean="0">
                <a:latin typeface="Monotype Corsiva" panose="03010101010201010101" pitchFamily="66" charset="0"/>
              </a:rPr>
              <a:t>(2 балла)</a:t>
            </a:r>
            <a:endParaRPr lang="ru-RU" sz="48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4800" b="1" dirty="0" smtClean="0">
                <a:latin typeface="Monotype Corsiva" panose="03010101010201010101" pitchFamily="66" charset="0"/>
              </a:rPr>
              <a:t>3 уровень. </a:t>
            </a:r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Правило сложения чисел с разными знаками </a:t>
            </a:r>
            <a:r>
              <a:rPr lang="ru-RU" sz="4800" b="1" dirty="0" smtClean="0">
                <a:latin typeface="Monotype Corsiva" panose="03010101010201010101" pitchFamily="66" charset="0"/>
              </a:rPr>
              <a:t>(3 балла)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201</TotalTime>
  <Words>657</Words>
  <Application>Microsoft Office PowerPoint</Application>
  <PresentationFormat>Широкоэкранный</PresentationFormat>
  <Paragraphs>98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2024-02-25T13:09:00Z</dcterms:created>
  <dcterms:modified xsi:type="dcterms:W3CDTF">2024-03-19T13:40:29Z</dcterms:modified>
</cp:coreProperties>
</file>