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9" r:id="rId2"/>
    <p:sldId id="260" r:id="rId3"/>
    <p:sldId id="261" r:id="rId4"/>
    <p:sldId id="264" r:id="rId5"/>
    <p:sldId id="263" r:id="rId6"/>
    <p:sldId id="270" r:id="rId7"/>
    <p:sldId id="271" r:id="rId8"/>
    <p:sldId id="276" r:id="rId9"/>
    <p:sldId id="266" r:id="rId10"/>
    <p:sldId id="273" r:id="rId11"/>
    <p:sldId id="274" r:id="rId12"/>
    <p:sldId id="275" r:id="rId13"/>
    <p:sldId id="27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7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9EFBED-80F1-4CC6-AE27-C2DD31ADC52F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35476-2B03-422C-A5A0-8BC27965C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882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963A-7237-458B-9210-F5B106E41B11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1CCB0-9D91-45C2-82B4-670BBEED3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304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963A-7237-458B-9210-F5B106E41B11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1CCB0-9D91-45C2-82B4-670BBEED3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691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963A-7237-458B-9210-F5B106E41B11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1CCB0-9D91-45C2-82B4-670BBEED3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842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963A-7237-458B-9210-F5B106E41B11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1CCB0-9D91-45C2-82B4-670BBEED3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139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963A-7237-458B-9210-F5B106E41B11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1CCB0-9D91-45C2-82B4-670BBEED3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178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963A-7237-458B-9210-F5B106E41B11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1CCB0-9D91-45C2-82B4-670BBEED3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790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963A-7237-458B-9210-F5B106E41B11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1CCB0-9D91-45C2-82B4-670BBEED3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838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963A-7237-458B-9210-F5B106E41B11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1CCB0-9D91-45C2-82B4-670BBEED3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758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963A-7237-458B-9210-F5B106E41B11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1CCB0-9D91-45C2-82B4-670BBEED3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561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963A-7237-458B-9210-F5B106E41B11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1CCB0-9D91-45C2-82B4-670BBEED3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137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963A-7237-458B-9210-F5B106E41B11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1CCB0-9D91-45C2-82B4-670BBEED3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682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C963A-7237-458B-9210-F5B106E41B11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1CCB0-9D91-45C2-82B4-670BBEED3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13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hyperlink" Target="https://yandex.ru/search/?lr=2&amp;msid=1587388159.21949.85433.743653&amp;text=%D0%93%D0%B5%D1%80%D0%B1%20%D0%9D%D0%BE%D0%B2%D0%B3%D0%BE%D1%80%D0%BE%D0%B4%D1%81%D0%BA%D0%BE%D0%B9%20%D0%BE%D0%B1%D0%BB%D0%B0%D1%81%D1%82%D0%B8&amp;noreask=1&amp;ento=0oCglydXc3OTg5ODkSD3J1dzgwMzgyMDphc3NvYxgCQkTQutCw0YDRgtC40L3QutCwINC90LDQudC00Lgg0LPQtdGA0LEg0YHQsNC90LrRgi3Qv9C10YLQtdGA0LHRg9GA0LPQsJGJsJM" TargetMode="External"/><Relationship Id="rId3" Type="http://schemas.openxmlformats.org/officeDocument/2006/relationships/hyperlink" Target="https://yandex.ru/search/?lr=2&amp;msid=1587388159.21949.85433.743653&amp;text=%D0%A4%D0%BB%D0%B0%D0%B3%20%D0%A1%D0%B0%D0%BD%D0%BA%D1%82-%D0%9F%D0%B5%D1%82%D0%B5%D1%80%D0%B1%D1%83%D1%80%D0%B3%D0%B0&amp;noreask=1&amp;ento=0oCglydXc4MDk4NzUSD3J1dzgwMzgyMDphc3NvYxgCQkTQutCw0YDRgtC40L3QutCwINC90LDQudC00Lgg0LPQtdGA0LEg0YHQsNC90LrRgi3Qv9C10YLQtdGA0LHRg9GA0LPQsOBFd4s" TargetMode="External"/><Relationship Id="rId7" Type="http://schemas.openxmlformats.org/officeDocument/2006/relationships/hyperlink" Target="https://yandex.ru/search/?lr=2&amp;msid=1587388159.21949.85433.743653&amp;text=%D0%93%D0%B5%D1%80%D0%B1%20%D0%A0%D0%BE%D1%81%D1%81%D0%B8%D0%B8&amp;noreask=1&amp;ento=0oCgdydXczNjcxEg9ydXc4MDM4MjA6YXNzb2MYAkJE0LrQsNGA0YLQuNC90LrQsCDQvdCw0LnQtNC4INCz0LXRgNCxINGB0LDQvdC60YIt0L_QtdGC0LXRgNCx0YPRgNCz0LAuqSV6" TargetMode="External"/><Relationship Id="rId12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hyperlink" Target="https://yandex.ru/search/?lr=2&amp;msid=1587388159.21949.85433.743653&amp;text=%D0%93%D0%B5%D1%80%D0%B1%20%D0%92%D0%BB%D0%B0%D0%B4%D0%B8%D0%BC%D0%B8%D1%80%D0%B0&amp;noreask=1&amp;ento=0oCgpydXc0NTMzMDM1Eg9ydXc4MDM4MjA6YXNzb2MYAkJE0LrQsNGA0YLQuNC90LrQsCDQvdCw0LnQtNC4INCz0LXRgNCxINGB0LDQvdC60YIt0L_QtdGC0LXRgNCx0YPRgNCz0LCdZqkx" TargetMode="External"/><Relationship Id="rId5" Type="http://schemas.openxmlformats.org/officeDocument/2006/relationships/hyperlink" Target="https://yandex.ru/search/?lr=2&amp;msid=1587388159.21949.85433.743653&amp;text=%D0%93%D0%B5%D1%80%D0%B1%20%D0%9C%D0%BE%D1%81%D0%BA%D0%B2%D1%8B&amp;noreask=1&amp;ento=0oCglydXc4MDM4MTMSD3J1dzgwMzgyMDphc3NvYxgCQkTQutCw0YDRgtC40L3QutCwINC90LDQudC00Lgg0LPQtdGA0LEg0YHQsNC90LrRgi3Qv9C10YLQtdGA0LHRg9GA0LPQsFkx9mc" TargetMode="External"/><Relationship Id="rId15" Type="http://schemas.openxmlformats.org/officeDocument/2006/relationships/image" Target="../media/image2.png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hyperlink" Target="https://yandex.ru/search/?lr=2&amp;msid=1587388159.21949.85433.743653&amp;text=%D0%93%D0%B5%D1%80%D0%B1%20%D0%9B%D0%B5%D0%BD%D0%B8%D0%BD%D0%B3%D1%80%D0%B0%D0%B4%D1%81%D0%BA%D0%BE%D0%B9%20%D0%BE%D0%B1%D0%BB%D0%B0%D1%81%D1%82%D0%B8&amp;noreask=1&amp;ento=0oCglydXc3OTg4NzYSD3J1dzgwMzgyMDphc3NvYxgCQkTQutCw0YDRgtC40L3QutCwINC90LDQudC00Lgg0LPQtdGA0LEg0YHQsNC90LrRgi3Qv9C10YLQtdGA0LHRg9GA0LPQsGXwrMU" TargetMode="External"/><Relationship Id="rId1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vasi.net/uploads/podbor/ROO341/mthumbs/15975-1R.jpg?from=http://vasi.net/uploads/podbor/ROO341/mthumbs/15975-1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84" y="-9118"/>
            <a:ext cx="9159984" cy="6992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3" cstate="email"/>
          <a:srcRect l="17043" r="15966"/>
          <a:stretch/>
        </p:blipFill>
        <p:spPr bwMode="auto">
          <a:xfrm>
            <a:off x="776194" y="3217200"/>
            <a:ext cx="1074845" cy="2133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441831">
            <a:off x="5397747" y="3582560"/>
            <a:ext cx="1640865" cy="175442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611560" y="260648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prstClr val="black"/>
                </a:solidFill>
                <a:latin typeface="Sylfaen" panose="010A0502050306030303" pitchFamily="18" charset="0"/>
                <a:ea typeface="+mj-ea"/>
                <a:cs typeface="Times New Roman" panose="02020603050405020304" pitchFamily="18" charset="0"/>
              </a:rPr>
              <a:t>Творческая презентация к уроку окружающего мира </a:t>
            </a:r>
            <a:r>
              <a:rPr lang="ru-RU" sz="2800" b="1" i="1" dirty="0" smtClean="0">
                <a:solidFill>
                  <a:prstClr val="black"/>
                </a:solidFill>
                <a:latin typeface="Sylfaen" panose="010A0502050306030303" pitchFamily="18" charset="0"/>
                <a:ea typeface="+mj-ea"/>
                <a:cs typeface="Times New Roman" panose="02020603050405020304" pitchFamily="18" charset="0"/>
              </a:rPr>
              <a:t> во  </a:t>
            </a:r>
            <a:r>
              <a:rPr lang="ru-RU" sz="2800" b="1" i="1" dirty="0">
                <a:solidFill>
                  <a:prstClr val="black"/>
                </a:solidFill>
                <a:latin typeface="Sylfaen" panose="010A0502050306030303" pitchFamily="18" charset="0"/>
                <a:ea typeface="+mj-ea"/>
                <a:cs typeface="Times New Roman" panose="02020603050405020304" pitchFamily="18" charset="0"/>
              </a:rPr>
              <a:t>2-ом </a:t>
            </a:r>
            <a:r>
              <a:rPr lang="ru-RU" sz="2800" b="1" i="1" dirty="0" smtClean="0">
                <a:solidFill>
                  <a:prstClr val="black"/>
                </a:solidFill>
                <a:latin typeface="Sylfaen" panose="010A0502050306030303" pitchFamily="18" charset="0"/>
                <a:ea typeface="+mj-ea"/>
                <a:cs typeface="Times New Roman" panose="02020603050405020304" pitchFamily="18" charset="0"/>
              </a:rPr>
              <a:t>классе </a:t>
            </a:r>
            <a:r>
              <a:rPr lang="ru-RU" sz="2800" b="1" i="1" dirty="0">
                <a:solidFill>
                  <a:prstClr val="black"/>
                </a:solidFill>
                <a:latin typeface="Sylfaen" panose="010A0502050306030303" pitchFamily="18" charset="0"/>
                <a:ea typeface="+mj-ea"/>
                <a:cs typeface="Times New Roman" panose="02020603050405020304" pitchFamily="18" charset="0"/>
              </a:rPr>
              <a:t>УМК « Школа России» </a:t>
            </a:r>
            <a:endParaRPr lang="ru-RU" sz="2800" b="1" i="1" dirty="0" smtClean="0">
              <a:solidFill>
                <a:prstClr val="black"/>
              </a:solidFill>
              <a:latin typeface="Sylfaen" panose="010A0502050306030303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 smtClean="0">
                <a:solidFill>
                  <a:prstClr val="black"/>
                </a:solidFill>
                <a:latin typeface="Sylfaen" panose="010A0502050306030303" pitchFamily="18" charset="0"/>
                <a:ea typeface="+mj-ea"/>
                <a:cs typeface="Times New Roman" panose="02020603050405020304" pitchFamily="18" charset="0"/>
              </a:rPr>
              <a:t>на </a:t>
            </a:r>
            <a:r>
              <a:rPr lang="ru-RU" sz="2800" b="1" i="1" dirty="0">
                <a:solidFill>
                  <a:prstClr val="black"/>
                </a:solidFill>
                <a:latin typeface="Sylfaen" panose="010A0502050306030303" pitchFamily="18" charset="0"/>
                <a:ea typeface="+mj-ea"/>
                <a:cs typeface="Times New Roman" panose="02020603050405020304" pitchFamily="18" charset="0"/>
              </a:rPr>
              <a:t>тему </a:t>
            </a:r>
            <a:r>
              <a:rPr lang="ru-RU" sz="2800" b="1" i="1" dirty="0" smtClean="0">
                <a:solidFill>
                  <a:prstClr val="black"/>
                </a:solidFill>
                <a:latin typeface="Sylfaen" panose="010A0502050306030303" pitchFamily="18" charset="0"/>
                <a:ea typeface="+mj-ea"/>
                <a:cs typeface="Times New Roman" panose="02020603050405020304" pitchFamily="18" charset="0"/>
              </a:rPr>
              <a:t>« </a:t>
            </a:r>
            <a:r>
              <a:rPr lang="ru-RU" sz="2800" b="1" i="1" dirty="0">
                <a:solidFill>
                  <a:prstClr val="black"/>
                </a:solidFill>
                <a:latin typeface="Sylfaen" panose="010A0502050306030303" pitchFamily="18" charset="0"/>
                <a:ea typeface="+mj-ea"/>
                <a:cs typeface="Times New Roman" panose="02020603050405020304" pitchFamily="18" charset="0"/>
              </a:rPr>
              <a:t>Город на Неве»</a:t>
            </a:r>
            <a:endParaRPr lang="ru-RU" b="1" i="1" dirty="0">
              <a:latin typeface="Sylfaen" panose="010A050205030603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3592" y="5350404"/>
            <a:ext cx="6156176" cy="1623008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>
                <a:solidFill>
                  <a:prstClr val="black"/>
                </a:solidFill>
                <a:latin typeface="Sylfaen" panose="010A0502050306030303" pitchFamily="18" charset="0"/>
                <a:ea typeface="Calibri"/>
                <a:cs typeface="Times New Roman"/>
              </a:rPr>
              <a:t>Автор : Копытова Евгения Викторовна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solidFill>
                  <a:prstClr val="black"/>
                </a:solidFill>
                <a:latin typeface="Sylfaen" panose="010A0502050306030303" pitchFamily="18" charset="0"/>
                <a:ea typeface="Calibri"/>
                <a:cs typeface="Times New Roman"/>
              </a:rPr>
              <a:t>учитель </a:t>
            </a:r>
            <a:r>
              <a:rPr lang="ru-RU" sz="2400" b="1" i="1" dirty="0">
                <a:solidFill>
                  <a:prstClr val="black"/>
                </a:solidFill>
                <a:latin typeface="Sylfaen" panose="010A0502050306030303" pitchFamily="18" charset="0"/>
                <a:ea typeface="Calibri"/>
                <a:cs typeface="Times New Roman"/>
              </a:rPr>
              <a:t>начальных классов ГБОУ  № 580 </a:t>
            </a:r>
            <a:endParaRPr lang="ru-RU" sz="2400" b="1" i="1" dirty="0" smtClean="0">
              <a:solidFill>
                <a:prstClr val="black"/>
              </a:solidFill>
              <a:latin typeface="Sylfaen" panose="010A0502050306030303" pitchFamily="18" charset="0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solidFill>
                  <a:prstClr val="black"/>
                </a:solidFill>
                <a:latin typeface="Sylfaen" panose="010A0502050306030303" pitchFamily="18" charset="0"/>
                <a:ea typeface="Calibri"/>
                <a:cs typeface="Times New Roman"/>
              </a:rPr>
              <a:t>г. Санкт-Петербурга 2020г.</a:t>
            </a:r>
            <a:endParaRPr lang="ru-RU" sz="2400" b="1" i="1" dirty="0">
              <a:solidFill>
                <a:prstClr val="black"/>
              </a:solidFill>
              <a:latin typeface="Sylfaen" panose="010A0502050306030303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0386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424936" cy="1347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u="sng" dirty="0">
                <a:latin typeface="Sylfaen" panose="010A0502050306030303" pitchFamily="18" charset="0"/>
                <a:ea typeface="Calibri"/>
                <a:cs typeface="Times New Roman"/>
              </a:rPr>
              <a:t>-В наш город приезжает много туристов. На одной из экскурсий по Петропавловской крепости я услышала вот такую информацию: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630816"/>
            <a:ext cx="8424936" cy="268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Sylfaen" panose="010A0502050306030303" pitchFamily="18" charset="0"/>
                <a:ea typeface="Calibri"/>
                <a:cs typeface="Times New Roman"/>
              </a:rPr>
              <a:t>Петропавловская крепость стоит на небольшом  полуострове в самой узкой части реки Невы.  Эта крепость ничем не отличается от других крепостей. Строительство Санкт-Петербурга началось с постройки Домика Петра </a:t>
            </a:r>
            <a:r>
              <a:rPr lang="en-US" sz="2000" dirty="0">
                <a:latin typeface="Sylfaen" panose="010A0502050306030303" pitchFamily="18" charset="0"/>
                <a:ea typeface="Calibri"/>
                <a:cs typeface="Times New Roman"/>
              </a:rPr>
              <a:t>I</a:t>
            </a:r>
            <a:r>
              <a:rPr lang="ru-RU" sz="2000" dirty="0">
                <a:latin typeface="Sylfaen" panose="010A0502050306030303" pitchFamily="18" charset="0"/>
                <a:ea typeface="Calibri"/>
                <a:cs typeface="Times New Roman"/>
              </a:rPr>
              <a:t>. </a:t>
            </a:r>
            <a:endParaRPr lang="ru-RU" sz="2000" dirty="0" smtClean="0">
              <a:latin typeface="Sylfaen" panose="010A0502050306030303" pitchFamily="18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Sylfaen" panose="010A0502050306030303" pitchFamily="18" charset="0"/>
                <a:ea typeface="Calibri"/>
                <a:cs typeface="Times New Roman"/>
              </a:rPr>
              <a:t>В </a:t>
            </a:r>
            <a:r>
              <a:rPr lang="ru-RU" sz="2000" dirty="0">
                <a:latin typeface="Sylfaen" panose="010A0502050306030303" pitchFamily="18" charset="0"/>
                <a:ea typeface="Calibri"/>
                <a:cs typeface="Times New Roman"/>
              </a:rPr>
              <a:t>наши дни, проплывая на экскурсионном катере вдоль стен и бастионов крепости, удивляешься и поражаешься их величественному виду. Очень красив Петропавловский собор, возвышающийся над её стенами.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941168"/>
            <a:ext cx="8280920" cy="922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u="sng" dirty="0">
                <a:latin typeface="Sylfaen" panose="010A0502050306030303" pitchFamily="18" charset="0"/>
                <a:ea typeface="Calibri"/>
                <a:cs typeface="Times New Roman"/>
              </a:rPr>
              <a:t>- Сравните это описание с описанием Петропавловской крепости в учебнике.</a:t>
            </a:r>
          </a:p>
        </p:txBody>
      </p:sp>
    </p:spTree>
    <p:extLst>
      <p:ext uri="{BB962C8B-B14F-4D97-AF65-F5344CB8AC3E}">
        <p14:creationId xmlns:p14="http://schemas.microsoft.com/office/powerpoint/2010/main" val="168338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asi.net/uploads/podbor/ROO341/mthumbs/15975-1R.jpg?from=http://vasi.net/uploads/podbor/ROO341/mthumbs/15975-1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" y="-27435"/>
            <a:ext cx="9159984" cy="6992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старая азбу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6336704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332656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latin typeface="Sylfaen" panose="010A0502050306030303" pitchFamily="18" charset="0"/>
                <a:ea typeface="Times New Roman"/>
              </a:rPr>
              <a:t>Рефлексия. </a:t>
            </a:r>
          </a:p>
          <a:p>
            <a:pPr lvl="0" algn="ctr"/>
            <a:r>
              <a:rPr lang="ru-RU" sz="2400" b="1" dirty="0">
                <a:solidFill>
                  <a:prstClr val="black"/>
                </a:solidFill>
                <a:latin typeface="Sylfaen" panose="010A0502050306030303" pitchFamily="18" charset="0"/>
                <a:ea typeface="Times New Roman"/>
              </a:rPr>
              <a:t>Написать название нашего города на старославянском языке</a:t>
            </a:r>
            <a:endParaRPr lang="ru-RU" sz="2400" dirty="0">
              <a:solidFill>
                <a:prstClr val="black"/>
              </a:solidFill>
              <a:latin typeface="Sylfaen" panose="010A0502050306030303" pitchFamily="18" charset="0"/>
            </a:endParaRPr>
          </a:p>
        </p:txBody>
      </p:sp>
      <p:pic>
        <p:nvPicPr>
          <p:cNvPr id="5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4" cstate="email"/>
          <a:srcRect l="17043" r="15966"/>
          <a:stretch/>
        </p:blipFill>
        <p:spPr bwMode="auto">
          <a:xfrm>
            <a:off x="670286" y="4149080"/>
            <a:ext cx="1074845" cy="2133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441831">
            <a:off x="7397469" y="4499244"/>
            <a:ext cx="1640865" cy="175442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917550" y="5877272"/>
            <a:ext cx="576064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45131" y="2420888"/>
            <a:ext cx="594621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987824" y="4293096"/>
            <a:ext cx="504056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771800" y="3212976"/>
            <a:ext cx="576064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211960" y="2420888"/>
            <a:ext cx="648072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915816" y="5085184"/>
            <a:ext cx="43204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907704" y="4401324"/>
            <a:ext cx="576064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211960" y="2348880"/>
            <a:ext cx="648072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907704" y="4293096"/>
            <a:ext cx="576064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745131" y="2852936"/>
            <a:ext cx="738637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211960" y="2780928"/>
            <a:ext cx="648072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977550" y="5380816"/>
            <a:ext cx="504056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915816" y="5517232"/>
            <a:ext cx="576064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907704" y="3645024"/>
            <a:ext cx="576064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058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asi.net/uploads/podbor/ROO341/mthumbs/15975-1R.jpg?from=http://vasi.net/uploads/podbor/ROO341/mthumbs/15975-1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" y="-27435"/>
            <a:ext cx="9159984" cy="6992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03848" y="548680"/>
            <a:ext cx="2781531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Sylfaen" panose="010A0502050306030303" pitchFamily="18" charset="0"/>
                <a:ea typeface="Calibri"/>
                <a:cs typeface="Times New Roman"/>
              </a:rPr>
              <a:t>Домашнее задание</a:t>
            </a:r>
            <a:r>
              <a:rPr lang="ru-RU" dirty="0">
                <a:latin typeface="Sylfaen" panose="010A0502050306030303" pitchFamily="18" charset="0"/>
                <a:ea typeface="Calibri"/>
                <a:cs typeface="Times New Roman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268760"/>
            <a:ext cx="8676456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Sylfaen" panose="010A0502050306030303" pitchFamily="18" charset="0"/>
                <a:ea typeface="Calibri"/>
                <a:cs typeface="Times New Roman"/>
              </a:rPr>
              <a:t>Представь, что в нашем городе будет проходить конференция , посвящённая достоверности русских пословиц. Попробуйте выступить с докладом и защитить пословицу</a:t>
            </a:r>
            <a:r>
              <a:rPr lang="ru-RU" sz="2400" dirty="0" smtClean="0">
                <a:latin typeface="Sylfaen" panose="010A0502050306030303" pitchFamily="18" charset="0"/>
                <a:ea typeface="Calibri"/>
                <a:cs typeface="Times New Roman"/>
              </a:rPr>
              <a:t>. Но вначале её надо собрать.</a:t>
            </a:r>
            <a:endParaRPr lang="ru-RU" sz="2400" dirty="0">
              <a:latin typeface="Sylfaen" panose="010A0502050306030303" pitchFamily="18" charset="0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6334" y="3429000"/>
            <a:ext cx="7982130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Sylfaen" panose="010A0502050306030303" pitchFamily="18" charset="0"/>
                <a:ea typeface="Calibri"/>
                <a:cs typeface="Times New Roman"/>
              </a:rPr>
              <a:t>Кто, бывал, не, в, красоты, и, Петербурге, тот, видал, не.</a:t>
            </a:r>
          </a:p>
        </p:txBody>
      </p:sp>
      <p:pic>
        <p:nvPicPr>
          <p:cNvPr id="7" name="Picture 2" descr="http://images.myshared.ru/6/700402/slide_1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7" t="34500" r="19613" b="2332"/>
          <a:stretch/>
        </p:blipFill>
        <p:spPr bwMode="auto">
          <a:xfrm>
            <a:off x="2495613" y="3944889"/>
            <a:ext cx="4092611" cy="2801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6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asi.net/uploads/podbor/ROO341/mthumbs/15975-1R.jpg?from=http://vasi.net/uploads/podbor/ROO341/mthumbs/15975-1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" y="-27435"/>
            <a:ext cx="9159984" cy="6992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3068960"/>
            <a:ext cx="5312673" cy="6329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ylfaen" panose="010A0502050306030303" pitchFamily="18" charset="0"/>
                <a:ea typeface="Calibri"/>
                <a:cs typeface="Times New Roman"/>
              </a:rPr>
              <a:t>Спасибо за внимание</a:t>
            </a:r>
          </a:p>
        </p:txBody>
      </p:sp>
      <p:pic>
        <p:nvPicPr>
          <p:cNvPr id="4100" name="Picture 4" descr=" 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1200" r="100000">
                        <a14:foregroundMark x1="44200" y1="73600" x2="35000" y2="71600"/>
                        <a14:foregroundMark x1="35000" y1="71600" x2="41600" y2="65400"/>
                        <a14:foregroundMark x1="37800" y1="55600" x2="45000" y2="56600"/>
                        <a14:foregroundMark x1="41000" y1="47800" x2="49000" y2="46400"/>
                        <a14:foregroundMark x1="49400" y1="36600" x2="58400" y2="42200"/>
                        <a14:foregroundMark x1="62200" y1="35000" x2="68600" y2="39800"/>
                        <a14:foregroundMark x1="75400" y1="33800" x2="77600" y2="43600"/>
                        <a14:foregroundMark x1="75200" y1="33800" x2="78600" y2="35600"/>
                        <a14:foregroundMark x1="78600" y1="45000" x2="83200" y2="44600"/>
                        <a14:foregroundMark x1="85600" y1="40400" x2="87800" y2="43000"/>
                        <a14:foregroundMark x1="86800" y1="49400" x2="91400" y2="50800"/>
                        <a14:foregroundMark x1="95800" y1="53400" x2="90200" y2="56200"/>
                        <a14:foregroundMark x1="98800" y1="63200" x2="92800" y2="66400"/>
                        <a14:backgroundMark x1="30800" y1="23800" x2="49800" y2="43600"/>
                        <a14:backgroundMark x1="21800" y1="43600" x2="44600" y2="53800"/>
                        <a14:backgroundMark x1="53400" y1="19400" x2="60800" y2="40200"/>
                        <a14:backgroundMark x1="73000" y1="26600" x2="71800" y2="37600"/>
                        <a14:backgroundMark x1="85400" y1="38600" x2="82400" y2="43000"/>
                        <a14:backgroundMark x1="94200" y1="67000" x2="99000" y2="64600"/>
                        <a14:backgroundMark x1="62000" y1="12200" x2="65200" y2="34200"/>
                        <a14:backgroundMark x1="29200" y1="70400" x2="35400" y2="6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660" y="529271"/>
            <a:ext cx="3322340" cy="3322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5" cstate="email"/>
          <a:srcRect l="17043" r="15966"/>
          <a:stretch/>
        </p:blipFill>
        <p:spPr bwMode="auto">
          <a:xfrm>
            <a:off x="670286" y="4149080"/>
            <a:ext cx="1074845" cy="2133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441831">
            <a:off x="7397469" y="4499244"/>
            <a:ext cx="1640865" cy="1754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925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asi.net/uploads/podbor/ROO341/mthumbs/15975-1R.jpg?from=http://vasi.net/uploads/podbor/ROO341/mthumbs/15975-1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84" y="-9118"/>
            <a:ext cx="9159984" cy="6992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441831">
            <a:off x="5397747" y="3582560"/>
            <a:ext cx="1640865" cy="17544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вальная выноска 3"/>
          <p:cNvSpPr/>
          <p:nvPr/>
        </p:nvSpPr>
        <p:spPr>
          <a:xfrm>
            <a:off x="755576" y="1268760"/>
            <a:ext cx="6120680" cy="2477328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sz="2400" b="1" i="1" dirty="0" smtClean="0">
                <a:solidFill>
                  <a:schemeClr val="tx1"/>
                </a:solidFill>
                <a:effectLst/>
                <a:latin typeface="Sylfaen" panose="010A0502050306030303" pitchFamily="18" charset="0"/>
                <a:ea typeface="Times New Roman"/>
              </a:rPr>
              <a:t>300 лет тому назад</a:t>
            </a:r>
          </a:p>
          <a:p>
            <a:pPr>
              <a:spcAft>
                <a:spcPts val="0"/>
              </a:spcAft>
            </a:pPr>
            <a:r>
              <a:rPr lang="ru-RU" sz="2400" b="1" i="1" dirty="0" smtClean="0">
                <a:solidFill>
                  <a:schemeClr val="tx1"/>
                </a:solidFill>
                <a:effectLst/>
                <a:latin typeface="Sylfaen" panose="010A0502050306030303" pitchFamily="18" charset="0"/>
                <a:ea typeface="Times New Roman"/>
              </a:rPr>
              <a:t>Был заложен этот град</a:t>
            </a:r>
          </a:p>
          <a:p>
            <a:pPr>
              <a:spcAft>
                <a:spcPts val="0"/>
              </a:spcAft>
            </a:pPr>
            <a:r>
              <a:rPr lang="ru-RU" sz="2400" b="1" i="1" dirty="0" smtClean="0">
                <a:solidFill>
                  <a:schemeClr val="tx1"/>
                </a:solidFill>
                <a:effectLst/>
                <a:latin typeface="Sylfaen" panose="010A0502050306030303" pitchFamily="18" charset="0"/>
                <a:ea typeface="Times New Roman"/>
              </a:rPr>
              <a:t>В Невской дельте, средь болот</a:t>
            </a:r>
          </a:p>
          <a:p>
            <a:pPr>
              <a:spcAft>
                <a:spcPts val="0"/>
              </a:spcAft>
            </a:pPr>
            <a:r>
              <a:rPr lang="ru-RU" sz="2400" b="1" i="1" dirty="0" smtClean="0">
                <a:solidFill>
                  <a:schemeClr val="tx1"/>
                </a:solidFill>
                <a:effectLst/>
                <a:latin typeface="Sylfaen" panose="010A0502050306030303" pitchFamily="18" charset="0"/>
                <a:ea typeface="Times New Roman"/>
              </a:rPr>
              <a:t>Здесь рождался русский флот</a:t>
            </a:r>
            <a:endParaRPr lang="ru-RU" sz="2400" b="1" i="1" dirty="0">
              <a:solidFill>
                <a:schemeClr val="tx1"/>
              </a:solidFill>
              <a:effectLst/>
              <a:latin typeface="Sylfaen" panose="010A0502050306030303" pitchFamily="18" charset="0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560150"/>
            <a:ext cx="33153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  <a:effectLst/>
                <a:latin typeface="Sylfaen" panose="010A0502050306030303" pitchFamily="18" charset="0"/>
                <a:cs typeface="Times New Roman" panose="02020603050405020304" pitchFamily="18" charset="0"/>
              </a:rPr>
              <a:t>Санкт-Петербург</a:t>
            </a:r>
            <a:endParaRPr lang="ru-RU" sz="3200" b="1" dirty="0">
              <a:solidFill>
                <a:schemeClr val="tx2"/>
              </a:solidFill>
              <a:latin typeface="Sylfaen" panose="010A050205030603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23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2.fotokto.ru/photo/full/446/44678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носка-облако 2"/>
          <p:cNvSpPr/>
          <p:nvPr/>
        </p:nvSpPr>
        <p:spPr>
          <a:xfrm rot="20306540">
            <a:off x="-14838" y="188640"/>
            <a:ext cx="4968552" cy="3096344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211244"/>
            <a:ext cx="4572000" cy="10508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>
                <a:latin typeface="Sylfaen" panose="010A0502050306030303" pitchFamily="18" charset="0"/>
                <a:ea typeface="Calibri"/>
                <a:cs typeface="Times New Roman" panose="02020603050405020304" pitchFamily="18" charset="0"/>
              </a:rPr>
              <a:t>Отправляемся в путешествие. </a:t>
            </a:r>
            <a:endParaRPr lang="ru-RU" sz="2400" b="1" i="1" dirty="0" smtClean="0">
              <a:latin typeface="Sylfaen" panose="010A0502050306030303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latin typeface="Sylfaen" panose="010A0502050306030303" pitchFamily="18" charset="0"/>
                <a:ea typeface="Calibri"/>
                <a:cs typeface="Times New Roman" panose="02020603050405020304" pitchFamily="18" charset="0"/>
              </a:rPr>
              <a:t>Вперёд</a:t>
            </a:r>
            <a:r>
              <a:rPr lang="ru-RU" sz="2400" b="1" i="1" dirty="0">
                <a:latin typeface="Sylfaen" panose="010A0502050306030303" pitchFamily="18" charset="0"/>
                <a:ea typeface="Calibri"/>
                <a:cs typeface="Times New Roman" panose="02020603050405020304" pitchFamily="18" charset="0"/>
              </a:rPr>
              <a:t>, к знаниям!</a:t>
            </a:r>
          </a:p>
        </p:txBody>
      </p:sp>
      <p:pic>
        <p:nvPicPr>
          <p:cNvPr id="7" name="Picture 4" descr="https://st2.depositphotos.com/3053199/6488/v/950/depositphotos_64887913-stock-illustration-vintage-sailing-ship-at-sea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16832"/>
            <a:ext cx="5345722" cy="534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10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asi.net/uploads/podbor/ROO341/mthumbs/15975-1R.jpg?from=http://vasi.net/uploads/podbor/ROO341/mthumbs/15975-1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62"/>
            <a:ext cx="9159984" cy="6992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avatars.mds.yandex.net/get-entity_search/60958/141280728/S76x76Smart_2x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890" y="1880828"/>
            <a:ext cx="1188132" cy="1188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https://avatars.mds.yandex.net/get-entity_search/60958/111539141/S76x76Smart_2x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109" y="1841122"/>
            <a:ext cx="1164582" cy="1164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vatars.mds.yandex.net/get-entity_search/44099/141280726/S76x76Smart_2x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64" y="400844"/>
            <a:ext cx="1203474" cy="1203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https://avatars.mds.yandex.net/get-entity_search/122335/105304093/S76x76Smart_2x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32" y="400844"/>
            <a:ext cx="1203474" cy="1203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avatars.mds.yandex.net/get-entity_search/26124/143692295/S76x76Smart_2x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250" y="3491420"/>
            <a:ext cx="1202050" cy="120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https://avatars.mds.yandex.net/get-entity_search/1380855/342662920/S76x76Smart_2x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538" y="3442518"/>
            <a:ext cx="1282626" cy="1282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15" cstate="email"/>
          <a:srcRect l="17043" r="15966"/>
          <a:stretch/>
        </p:blipFill>
        <p:spPr bwMode="auto">
          <a:xfrm>
            <a:off x="539552" y="3442518"/>
            <a:ext cx="1074845" cy="21332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вальная выноска 3"/>
          <p:cNvSpPr/>
          <p:nvPr/>
        </p:nvSpPr>
        <p:spPr>
          <a:xfrm>
            <a:off x="539553" y="1124744"/>
            <a:ext cx="4536504" cy="2236068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01071" y="1604318"/>
            <a:ext cx="2741456" cy="1050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>
                <a:latin typeface="Sylfaen" panose="010A0502050306030303" pitchFamily="18" charset="0"/>
                <a:ea typeface="Calibri"/>
                <a:cs typeface="Times New Roman" panose="02020603050405020304" pitchFamily="18" charset="0"/>
              </a:rPr>
              <a:t>Найдите герб </a:t>
            </a:r>
            <a:endParaRPr lang="ru-RU" sz="2400" b="1" i="1" dirty="0" smtClean="0">
              <a:latin typeface="Sylfaen" panose="010A0502050306030303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latin typeface="Sylfaen" panose="010A0502050306030303" pitchFamily="18" charset="0"/>
                <a:ea typeface="Calibri"/>
                <a:cs typeface="Times New Roman" panose="02020603050405020304" pitchFamily="18" charset="0"/>
              </a:rPr>
              <a:t>Санкт-Петербурга</a:t>
            </a:r>
            <a:r>
              <a:rPr lang="ru-RU" sz="2400" b="1" i="1" dirty="0">
                <a:latin typeface="Sylfaen" panose="010A0502050306030303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3923928" y="2780928"/>
            <a:ext cx="172461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666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fotokto.ru/photo/full/446/44678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Евгения\Desktop\IMG_E41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6768752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4" cstate="email"/>
          <a:srcRect l="17043" r="15966"/>
          <a:stretch/>
        </p:blipFill>
        <p:spPr bwMode="auto">
          <a:xfrm>
            <a:off x="746518" y="4509120"/>
            <a:ext cx="1074845" cy="213320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947595" y="404664"/>
            <a:ext cx="5315879" cy="565411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Sylfaen" panose="010A0502050306030303" pitchFamily="18" charset="0"/>
                <a:ea typeface="Calibri"/>
                <a:cs typeface="Times New Roman"/>
              </a:rPr>
              <a:t>Работа с учебником стр. 106-107</a:t>
            </a:r>
          </a:p>
        </p:txBody>
      </p:sp>
    </p:spTree>
    <p:extLst>
      <p:ext uri="{BB962C8B-B14F-4D97-AF65-F5344CB8AC3E}">
        <p14:creationId xmlns:p14="http://schemas.microsoft.com/office/powerpoint/2010/main" val="51865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asi.net/uploads/podbor/ROO341/mthumbs/15975-1R.jpg?from=http://vasi.net/uploads/podbor/ROO341/mthumbs/15975-1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" y="-27435"/>
            <a:ext cx="9159984" cy="6992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xn--80apfedmab8e4d.xn--p1ai/wp-content/uploads/2017/11/13656873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33559"/>
            <a:ext cx="2755899" cy="1919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://guidespb24.com/wp-content/uploads/2017/09/Petropavlovskaya-krepost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047" y="969014"/>
            <a:ext cx="2417445" cy="1989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://s2.fotokto.ru/photo/full/407/407514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969015"/>
            <a:ext cx="2592288" cy="1989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s://avatars.mds.yandex.net/get-pdb/1535458/95cafb11-9137-427b-9724-c80c2a6220ac/s120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66411"/>
            <a:ext cx="2755900" cy="1838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https://irecommend.ru/sites/default/files/product-images/10297/BVLjXyXXyg8Cxs74jpr9wA.jpe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047" y="3141508"/>
            <a:ext cx="2525973" cy="173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https://avatars.mds.yandex.net/get-pdb/2006743/12dfff6b-9c31-4a3b-872b-2bc0bc46df84/s120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014" y="3076545"/>
            <a:ext cx="1816596" cy="1863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https://avatars.mds.yandex.net/get-pdb/202366/86dfc2a8-705f-43f5-9385-1c431acec92b/s1200?webp=false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41168"/>
            <a:ext cx="2755900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https://www.pianofestival-clavis.com/images/st-peterburg-festival-1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047" y="5035282"/>
            <a:ext cx="2525973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http://900igr.net/up/datas/64348/026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1" t="21368" r="10897" b="2351"/>
          <a:stretch/>
        </p:blipFill>
        <p:spPr bwMode="auto">
          <a:xfrm>
            <a:off x="6084168" y="5003254"/>
            <a:ext cx="2667320" cy="1771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83568" y="204129"/>
            <a:ext cx="8067920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sz="2400" u="sng" dirty="0">
                <a:latin typeface="Sylfaen" panose="010A0502050306030303" pitchFamily="18" charset="0"/>
                <a:ea typeface="Calibri"/>
                <a:cs typeface="Times New Roman"/>
              </a:rPr>
              <a:t>«Я самый внимательный» -найди лишнюю картинку.</a:t>
            </a:r>
          </a:p>
        </p:txBody>
      </p:sp>
    </p:spTree>
    <p:extLst>
      <p:ext uri="{BB962C8B-B14F-4D97-AF65-F5344CB8AC3E}">
        <p14:creationId xmlns:p14="http://schemas.microsoft.com/office/powerpoint/2010/main" val="198468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asi.net/uploads/podbor/ROO341/mthumbs/15975-1R.jpg?from=http://vasi.net/uploads/podbor/ROO341/mthumbs/15975-1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" y="-27435"/>
            <a:ext cx="9159984" cy="6992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www.bankgorodov.ru/public/photos/sights/143611965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509" y="188640"/>
            <a:ext cx="3600400" cy="1990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s://funart.pro/uploads/posts/2019-11/1572809373_kazanskij-sobor-rossija-1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1"/>
            <a:ext cx="4182233" cy="1795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s://photocentra.ru/images/main1/13064_main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662" y="4048869"/>
            <a:ext cx="3624093" cy="2647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6" cstate="email"/>
          <a:srcRect l="17043" r="15966"/>
          <a:stretch/>
        </p:blipFill>
        <p:spPr bwMode="auto">
          <a:xfrm>
            <a:off x="670286" y="4149080"/>
            <a:ext cx="1074845" cy="213320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Овальная выноска 6"/>
          <p:cNvSpPr/>
          <p:nvPr/>
        </p:nvSpPr>
        <p:spPr>
          <a:xfrm>
            <a:off x="179512" y="391914"/>
            <a:ext cx="4257531" cy="1584176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Sylfaen" panose="010A0502050306030303" pitchFamily="18" charset="0"/>
                <a:ea typeface="Times New Roman"/>
              </a:rPr>
              <a:t>Какие задачи  мы поставим на этом уроке?</a:t>
            </a:r>
          </a:p>
        </p:txBody>
      </p:sp>
      <p:sp>
        <p:nvSpPr>
          <p:cNvPr id="8" name="Овальная выноска 7"/>
          <p:cNvSpPr/>
          <p:nvPr/>
        </p:nvSpPr>
        <p:spPr>
          <a:xfrm>
            <a:off x="4067944" y="2200291"/>
            <a:ext cx="5434253" cy="1944216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Sylfaen" panose="010A0502050306030303" pitchFamily="18" charset="0"/>
                <a:ea typeface="Times New Roman"/>
              </a:rPr>
              <a:t>А как вы думаете, сможем ли мы сегодня познакомиться со всеми </a:t>
            </a:r>
            <a:r>
              <a:rPr lang="ru-RU" sz="2400" dirty="0" smtClean="0">
                <a:solidFill>
                  <a:prstClr val="black"/>
                </a:solidFill>
                <a:latin typeface="Sylfaen" panose="010A0502050306030303" pitchFamily="18" charset="0"/>
                <a:ea typeface="Times New Roman"/>
              </a:rPr>
              <a:t>достопримечательностями </a:t>
            </a:r>
            <a:r>
              <a:rPr lang="ru-RU" sz="2400" dirty="0">
                <a:solidFill>
                  <a:prstClr val="black"/>
                </a:solidFill>
                <a:latin typeface="Sylfaen" panose="010A0502050306030303" pitchFamily="18" charset="0"/>
                <a:ea typeface="Times New Roman"/>
              </a:rPr>
              <a:t>нашего города?</a:t>
            </a:r>
          </a:p>
        </p:txBody>
      </p:sp>
    </p:spTree>
    <p:extLst>
      <p:ext uri="{BB962C8B-B14F-4D97-AF65-F5344CB8AC3E}">
        <p14:creationId xmlns:p14="http://schemas.microsoft.com/office/powerpoint/2010/main" val="367104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4766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333333"/>
                </a:solidFill>
                <a:latin typeface="Sylfaen" panose="010A0502050306030303" pitchFamily="18" charset="0"/>
                <a:cs typeface="Arial" pitchFamily="34" charset="0"/>
              </a:rPr>
              <a:t> </a:t>
            </a:r>
            <a:r>
              <a:rPr lang="ru-RU" altLang="ru-RU" sz="2400" b="1" dirty="0" err="1">
                <a:solidFill>
                  <a:srgbClr val="333333"/>
                </a:solidFill>
                <a:latin typeface="Sylfaen" panose="010A0502050306030303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altLang="ru-RU" sz="2400" b="1" dirty="0">
                <a:solidFill>
                  <a:srgbClr val="333333"/>
                </a:solidFill>
                <a:latin typeface="Sylfaen" panose="010A0502050306030303" pitchFamily="18" charset="0"/>
                <a:cs typeface="Times New Roman" panose="02020603050405020304" pitchFamily="18" charset="0"/>
              </a:rPr>
              <a:t> для глаз.</a:t>
            </a:r>
            <a:endParaRPr lang="ru-RU" altLang="ru-RU" sz="2400" dirty="0">
              <a:solidFill>
                <a:srgbClr val="FFFFFF"/>
              </a:solidFill>
              <a:latin typeface="Sylfaen" panose="010A0502050306030303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2050" name="Picture 2" descr="https://ktostroit.ru/upload/iblock/537/5378b10bf9fd0b6f75180f23cbbd0f1c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86" y="1672407"/>
            <a:ext cx="8039100" cy="409575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лилиния 5"/>
          <p:cNvSpPr/>
          <p:nvPr/>
        </p:nvSpPr>
        <p:spPr>
          <a:xfrm>
            <a:off x="3486150" y="1657342"/>
            <a:ext cx="4446270" cy="3868746"/>
          </a:xfrm>
          <a:custGeom>
            <a:avLst/>
            <a:gdLst>
              <a:gd name="connsiteX0" fmla="*/ 0 w 4446270"/>
              <a:gd name="connsiteY0" fmla="*/ 3086108 h 3868746"/>
              <a:gd name="connsiteX1" fmla="*/ 114300 w 4446270"/>
              <a:gd name="connsiteY1" fmla="*/ 2948948 h 3868746"/>
              <a:gd name="connsiteX2" fmla="*/ 285750 w 4446270"/>
              <a:gd name="connsiteY2" fmla="*/ 2983238 h 3868746"/>
              <a:gd name="connsiteX3" fmla="*/ 308610 w 4446270"/>
              <a:gd name="connsiteY3" fmla="*/ 2103128 h 3868746"/>
              <a:gd name="connsiteX4" fmla="*/ 400050 w 4446270"/>
              <a:gd name="connsiteY4" fmla="*/ 1954538 h 3868746"/>
              <a:gd name="connsiteX5" fmla="*/ 400050 w 4446270"/>
              <a:gd name="connsiteY5" fmla="*/ 1760228 h 3868746"/>
              <a:gd name="connsiteX6" fmla="*/ 445770 w 4446270"/>
              <a:gd name="connsiteY6" fmla="*/ 1554488 h 3868746"/>
              <a:gd name="connsiteX7" fmla="*/ 525780 w 4446270"/>
              <a:gd name="connsiteY7" fmla="*/ 8 h 3868746"/>
              <a:gd name="connsiteX8" fmla="*/ 628650 w 4446270"/>
              <a:gd name="connsiteY8" fmla="*/ 1577348 h 3868746"/>
              <a:gd name="connsiteX9" fmla="*/ 674370 w 4446270"/>
              <a:gd name="connsiteY9" fmla="*/ 1714508 h 3868746"/>
              <a:gd name="connsiteX10" fmla="*/ 674370 w 4446270"/>
              <a:gd name="connsiteY10" fmla="*/ 1920248 h 3868746"/>
              <a:gd name="connsiteX11" fmla="*/ 765810 w 4446270"/>
              <a:gd name="connsiteY11" fmla="*/ 2388878 h 3868746"/>
              <a:gd name="connsiteX12" fmla="*/ 765810 w 4446270"/>
              <a:gd name="connsiteY12" fmla="*/ 2731778 h 3868746"/>
              <a:gd name="connsiteX13" fmla="*/ 845820 w 4446270"/>
              <a:gd name="connsiteY13" fmla="*/ 2320298 h 3868746"/>
              <a:gd name="connsiteX14" fmla="*/ 777240 w 4446270"/>
              <a:gd name="connsiteY14" fmla="*/ 2217428 h 3868746"/>
              <a:gd name="connsiteX15" fmla="*/ 891540 w 4446270"/>
              <a:gd name="connsiteY15" fmla="*/ 2034548 h 3868746"/>
              <a:gd name="connsiteX16" fmla="*/ 891540 w 4446270"/>
              <a:gd name="connsiteY16" fmla="*/ 1634498 h 3868746"/>
              <a:gd name="connsiteX17" fmla="*/ 1017270 w 4446270"/>
              <a:gd name="connsiteY17" fmla="*/ 2217428 h 3868746"/>
              <a:gd name="connsiteX18" fmla="*/ 994410 w 4446270"/>
              <a:gd name="connsiteY18" fmla="*/ 2343158 h 3868746"/>
              <a:gd name="connsiteX19" fmla="*/ 1131570 w 4446270"/>
              <a:gd name="connsiteY19" fmla="*/ 2823218 h 3868746"/>
              <a:gd name="connsiteX20" fmla="*/ 1245870 w 4446270"/>
              <a:gd name="connsiteY20" fmla="*/ 2731778 h 3868746"/>
              <a:gd name="connsiteX21" fmla="*/ 1577340 w 4446270"/>
              <a:gd name="connsiteY21" fmla="*/ 2857508 h 3868746"/>
              <a:gd name="connsiteX22" fmla="*/ 1554480 w 4446270"/>
              <a:gd name="connsiteY22" fmla="*/ 2628908 h 3868746"/>
              <a:gd name="connsiteX23" fmla="*/ 1668780 w 4446270"/>
              <a:gd name="connsiteY23" fmla="*/ 2423168 h 3868746"/>
              <a:gd name="connsiteX24" fmla="*/ 1760220 w 4446270"/>
              <a:gd name="connsiteY24" fmla="*/ 2057408 h 3868746"/>
              <a:gd name="connsiteX25" fmla="*/ 1863090 w 4446270"/>
              <a:gd name="connsiteY25" fmla="*/ 2446028 h 3868746"/>
              <a:gd name="connsiteX26" fmla="*/ 1954530 w 4446270"/>
              <a:gd name="connsiteY26" fmla="*/ 2537468 h 3868746"/>
              <a:gd name="connsiteX27" fmla="*/ 1977390 w 4446270"/>
              <a:gd name="connsiteY27" fmla="*/ 2857508 h 3868746"/>
              <a:gd name="connsiteX28" fmla="*/ 2160270 w 4446270"/>
              <a:gd name="connsiteY28" fmla="*/ 2777498 h 3868746"/>
              <a:gd name="connsiteX29" fmla="*/ 2400300 w 4446270"/>
              <a:gd name="connsiteY29" fmla="*/ 2857508 h 3868746"/>
              <a:gd name="connsiteX30" fmla="*/ 2583180 w 4446270"/>
              <a:gd name="connsiteY30" fmla="*/ 2743208 h 3868746"/>
              <a:gd name="connsiteX31" fmla="*/ 2811780 w 4446270"/>
              <a:gd name="connsiteY31" fmla="*/ 2811788 h 3868746"/>
              <a:gd name="connsiteX32" fmla="*/ 2880360 w 4446270"/>
              <a:gd name="connsiteY32" fmla="*/ 2651768 h 3868746"/>
              <a:gd name="connsiteX33" fmla="*/ 2937510 w 4446270"/>
              <a:gd name="connsiteY33" fmla="*/ 2468888 h 3868746"/>
              <a:gd name="connsiteX34" fmla="*/ 2983230 w 4446270"/>
              <a:gd name="connsiteY34" fmla="*/ 2183138 h 3868746"/>
              <a:gd name="connsiteX35" fmla="*/ 3086100 w 4446270"/>
              <a:gd name="connsiteY35" fmla="*/ 2548898 h 3868746"/>
              <a:gd name="connsiteX36" fmla="*/ 3143250 w 4446270"/>
              <a:gd name="connsiteY36" fmla="*/ 2766068 h 3868746"/>
              <a:gd name="connsiteX37" fmla="*/ 3360420 w 4446270"/>
              <a:gd name="connsiteY37" fmla="*/ 2948948 h 3868746"/>
              <a:gd name="connsiteX38" fmla="*/ 3463290 w 4446270"/>
              <a:gd name="connsiteY38" fmla="*/ 2948948 h 3868746"/>
              <a:gd name="connsiteX39" fmla="*/ 3543300 w 4446270"/>
              <a:gd name="connsiteY39" fmla="*/ 3074678 h 3868746"/>
              <a:gd name="connsiteX40" fmla="*/ 3634740 w 4446270"/>
              <a:gd name="connsiteY40" fmla="*/ 2880368 h 3868746"/>
              <a:gd name="connsiteX41" fmla="*/ 3749040 w 4446270"/>
              <a:gd name="connsiteY41" fmla="*/ 2994668 h 3868746"/>
              <a:gd name="connsiteX42" fmla="*/ 3874770 w 4446270"/>
              <a:gd name="connsiteY42" fmla="*/ 2880368 h 3868746"/>
              <a:gd name="connsiteX43" fmla="*/ 4023360 w 4446270"/>
              <a:gd name="connsiteY43" fmla="*/ 3108968 h 3868746"/>
              <a:gd name="connsiteX44" fmla="*/ 4229100 w 4446270"/>
              <a:gd name="connsiteY44" fmla="*/ 3108968 h 3868746"/>
              <a:gd name="connsiteX45" fmla="*/ 4423410 w 4446270"/>
              <a:gd name="connsiteY45" fmla="*/ 3806198 h 3868746"/>
              <a:gd name="connsiteX46" fmla="*/ 4423410 w 4446270"/>
              <a:gd name="connsiteY46" fmla="*/ 3840488 h 3868746"/>
              <a:gd name="connsiteX47" fmla="*/ 4446270 w 4446270"/>
              <a:gd name="connsiteY47" fmla="*/ 3851918 h 3868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46270" h="3868746">
                <a:moveTo>
                  <a:pt x="0" y="3086108"/>
                </a:moveTo>
                <a:cubicBezTo>
                  <a:pt x="33337" y="3026100"/>
                  <a:pt x="66675" y="2966093"/>
                  <a:pt x="114300" y="2948948"/>
                </a:cubicBezTo>
                <a:cubicBezTo>
                  <a:pt x="161925" y="2931803"/>
                  <a:pt x="253365" y="3124208"/>
                  <a:pt x="285750" y="2983238"/>
                </a:cubicBezTo>
                <a:cubicBezTo>
                  <a:pt x="318135" y="2842268"/>
                  <a:pt x="289560" y="2274578"/>
                  <a:pt x="308610" y="2103128"/>
                </a:cubicBezTo>
                <a:cubicBezTo>
                  <a:pt x="327660" y="1931678"/>
                  <a:pt x="384810" y="2011688"/>
                  <a:pt x="400050" y="1954538"/>
                </a:cubicBezTo>
                <a:cubicBezTo>
                  <a:pt x="415290" y="1897388"/>
                  <a:pt x="392430" y="1826903"/>
                  <a:pt x="400050" y="1760228"/>
                </a:cubicBezTo>
                <a:cubicBezTo>
                  <a:pt x="407670" y="1693553"/>
                  <a:pt x="424815" y="1847858"/>
                  <a:pt x="445770" y="1554488"/>
                </a:cubicBezTo>
                <a:cubicBezTo>
                  <a:pt x="466725" y="1261118"/>
                  <a:pt x="495300" y="-3802"/>
                  <a:pt x="525780" y="8"/>
                </a:cubicBezTo>
                <a:cubicBezTo>
                  <a:pt x="556260" y="3818"/>
                  <a:pt x="603885" y="1291598"/>
                  <a:pt x="628650" y="1577348"/>
                </a:cubicBezTo>
                <a:cubicBezTo>
                  <a:pt x="653415" y="1863098"/>
                  <a:pt x="666750" y="1657358"/>
                  <a:pt x="674370" y="1714508"/>
                </a:cubicBezTo>
                <a:cubicBezTo>
                  <a:pt x="681990" y="1771658"/>
                  <a:pt x="659130" y="1807853"/>
                  <a:pt x="674370" y="1920248"/>
                </a:cubicBezTo>
                <a:cubicBezTo>
                  <a:pt x="689610" y="2032643"/>
                  <a:pt x="750570" y="2253623"/>
                  <a:pt x="765810" y="2388878"/>
                </a:cubicBezTo>
                <a:cubicBezTo>
                  <a:pt x="781050" y="2524133"/>
                  <a:pt x="752475" y="2743208"/>
                  <a:pt x="765810" y="2731778"/>
                </a:cubicBezTo>
                <a:cubicBezTo>
                  <a:pt x="779145" y="2720348"/>
                  <a:pt x="843915" y="2406023"/>
                  <a:pt x="845820" y="2320298"/>
                </a:cubicBezTo>
                <a:cubicBezTo>
                  <a:pt x="847725" y="2234573"/>
                  <a:pt x="769620" y="2265053"/>
                  <a:pt x="777240" y="2217428"/>
                </a:cubicBezTo>
                <a:cubicBezTo>
                  <a:pt x="784860" y="2169803"/>
                  <a:pt x="872490" y="2131703"/>
                  <a:pt x="891540" y="2034548"/>
                </a:cubicBezTo>
                <a:cubicBezTo>
                  <a:pt x="910590" y="1937393"/>
                  <a:pt x="870585" y="1604018"/>
                  <a:pt x="891540" y="1634498"/>
                </a:cubicBezTo>
                <a:cubicBezTo>
                  <a:pt x="912495" y="1664978"/>
                  <a:pt x="1000125" y="2099318"/>
                  <a:pt x="1017270" y="2217428"/>
                </a:cubicBezTo>
                <a:cubicBezTo>
                  <a:pt x="1034415" y="2335538"/>
                  <a:pt x="975360" y="2242193"/>
                  <a:pt x="994410" y="2343158"/>
                </a:cubicBezTo>
                <a:cubicBezTo>
                  <a:pt x="1013460" y="2444123"/>
                  <a:pt x="1089660" y="2758448"/>
                  <a:pt x="1131570" y="2823218"/>
                </a:cubicBezTo>
                <a:cubicBezTo>
                  <a:pt x="1173480" y="2887988"/>
                  <a:pt x="1171575" y="2726063"/>
                  <a:pt x="1245870" y="2731778"/>
                </a:cubicBezTo>
                <a:cubicBezTo>
                  <a:pt x="1320165" y="2737493"/>
                  <a:pt x="1525905" y="2874653"/>
                  <a:pt x="1577340" y="2857508"/>
                </a:cubicBezTo>
                <a:cubicBezTo>
                  <a:pt x="1628775" y="2840363"/>
                  <a:pt x="1539240" y="2701298"/>
                  <a:pt x="1554480" y="2628908"/>
                </a:cubicBezTo>
                <a:cubicBezTo>
                  <a:pt x="1569720" y="2556518"/>
                  <a:pt x="1634490" y="2518418"/>
                  <a:pt x="1668780" y="2423168"/>
                </a:cubicBezTo>
                <a:cubicBezTo>
                  <a:pt x="1703070" y="2327918"/>
                  <a:pt x="1727835" y="2053598"/>
                  <a:pt x="1760220" y="2057408"/>
                </a:cubicBezTo>
                <a:cubicBezTo>
                  <a:pt x="1792605" y="2061218"/>
                  <a:pt x="1830705" y="2366018"/>
                  <a:pt x="1863090" y="2446028"/>
                </a:cubicBezTo>
                <a:cubicBezTo>
                  <a:pt x="1895475" y="2526038"/>
                  <a:pt x="1935480" y="2468888"/>
                  <a:pt x="1954530" y="2537468"/>
                </a:cubicBezTo>
                <a:cubicBezTo>
                  <a:pt x="1973580" y="2606048"/>
                  <a:pt x="1943100" y="2817503"/>
                  <a:pt x="1977390" y="2857508"/>
                </a:cubicBezTo>
                <a:cubicBezTo>
                  <a:pt x="2011680" y="2897513"/>
                  <a:pt x="2089785" y="2777498"/>
                  <a:pt x="2160270" y="2777498"/>
                </a:cubicBezTo>
                <a:cubicBezTo>
                  <a:pt x="2230755" y="2777498"/>
                  <a:pt x="2329815" y="2863223"/>
                  <a:pt x="2400300" y="2857508"/>
                </a:cubicBezTo>
                <a:cubicBezTo>
                  <a:pt x="2470785" y="2851793"/>
                  <a:pt x="2514600" y="2750828"/>
                  <a:pt x="2583180" y="2743208"/>
                </a:cubicBezTo>
                <a:cubicBezTo>
                  <a:pt x="2651760" y="2735588"/>
                  <a:pt x="2762250" y="2827028"/>
                  <a:pt x="2811780" y="2811788"/>
                </a:cubicBezTo>
                <a:cubicBezTo>
                  <a:pt x="2861310" y="2796548"/>
                  <a:pt x="2859405" y="2708918"/>
                  <a:pt x="2880360" y="2651768"/>
                </a:cubicBezTo>
                <a:cubicBezTo>
                  <a:pt x="2901315" y="2594618"/>
                  <a:pt x="2920365" y="2546993"/>
                  <a:pt x="2937510" y="2468888"/>
                </a:cubicBezTo>
                <a:cubicBezTo>
                  <a:pt x="2954655" y="2390783"/>
                  <a:pt x="2958465" y="2169803"/>
                  <a:pt x="2983230" y="2183138"/>
                </a:cubicBezTo>
                <a:cubicBezTo>
                  <a:pt x="3007995" y="2196473"/>
                  <a:pt x="3059430" y="2451743"/>
                  <a:pt x="3086100" y="2548898"/>
                </a:cubicBezTo>
                <a:cubicBezTo>
                  <a:pt x="3112770" y="2646053"/>
                  <a:pt x="3097530" y="2699393"/>
                  <a:pt x="3143250" y="2766068"/>
                </a:cubicBezTo>
                <a:cubicBezTo>
                  <a:pt x="3188970" y="2832743"/>
                  <a:pt x="3307080" y="2918468"/>
                  <a:pt x="3360420" y="2948948"/>
                </a:cubicBezTo>
                <a:cubicBezTo>
                  <a:pt x="3413760" y="2979428"/>
                  <a:pt x="3432810" y="2927993"/>
                  <a:pt x="3463290" y="2948948"/>
                </a:cubicBezTo>
                <a:cubicBezTo>
                  <a:pt x="3493770" y="2969903"/>
                  <a:pt x="3514725" y="3086108"/>
                  <a:pt x="3543300" y="3074678"/>
                </a:cubicBezTo>
                <a:cubicBezTo>
                  <a:pt x="3571875" y="3063248"/>
                  <a:pt x="3600450" y="2893703"/>
                  <a:pt x="3634740" y="2880368"/>
                </a:cubicBezTo>
                <a:cubicBezTo>
                  <a:pt x="3669030" y="2867033"/>
                  <a:pt x="3709035" y="2994668"/>
                  <a:pt x="3749040" y="2994668"/>
                </a:cubicBezTo>
                <a:cubicBezTo>
                  <a:pt x="3789045" y="2994668"/>
                  <a:pt x="3829050" y="2861318"/>
                  <a:pt x="3874770" y="2880368"/>
                </a:cubicBezTo>
                <a:cubicBezTo>
                  <a:pt x="3920490" y="2899418"/>
                  <a:pt x="3964305" y="3070868"/>
                  <a:pt x="4023360" y="3108968"/>
                </a:cubicBezTo>
                <a:cubicBezTo>
                  <a:pt x="4082415" y="3147068"/>
                  <a:pt x="4162425" y="2992763"/>
                  <a:pt x="4229100" y="3108968"/>
                </a:cubicBezTo>
                <a:cubicBezTo>
                  <a:pt x="4295775" y="3225173"/>
                  <a:pt x="4391025" y="3684278"/>
                  <a:pt x="4423410" y="3806198"/>
                </a:cubicBezTo>
                <a:cubicBezTo>
                  <a:pt x="4455795" y="3928118"/>
                  <a:pt x="4419600" y="3832868"/>
                  <a:pt x="4423410" y="3840488"/>
                </a:cubicBezTo>
                <a:cubicBezTo>
                  <a:pt x="4427220" y="3848108"/>
                  <a:pt x="4436745" y="3850013"/>
                  <a:pt x="4446270" y="3851918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1374803" y="4743450"/>
            <a:ext cx="2088487" cy="1040130"/>
          </a:xfrm>
          <a:custGeom>
            <a:avLst/>
            <a:gdLst>
              <a:gd name="connsiteX0" fmla="*/ 31087 w 2088487"/>
              <a:gd name="connsiteY0" fmla="*/ 1040130 h 1040130"/>
              <a:gd name="connsiteX1" fmla="*/ 19657 w 2088487"/>
              <a:gd name="connsiteY1" fmla="*/ 651510 h 1040130"/>
              <a:gd name="connsiteX2" fmla="*/ 259687 w 2088487"/>
              <a:gd name="connsiteY2" fmla="*/ 217170 h 1040130"/>
              <a:gd name="connsiteX3" fmla="*/ 293977 w 2088487"/>
              <a:gd name="connsiteY3" fmla="*/ 68580 h 1040130"/>
              <a:gd name="connsiteX4" fmla="*/ 2088487 w 2088487"/>
              <a:gd name="connsiteY4" fmla="*/ 0 h 1040130"/>
              <a:gd name="connsiteX5" fmla="*/ 2088487 w 2088487"/>
              <a:gd name="connsiteY5" fmla="*/ 0 h 1040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8487" h="1040130">
                <a:moveTo>
                  <a:pt x="31087" y="1040130"/>
                </a:moveTo>
                <a:cubicBezTo>
                  <a:pt x="6322" y="914400"/>
                  <a:pt x="-18443" y="788670"/>
                  <a:pt x="19657" y="651510"/>
                </a:cubicBezTo>
                <a:cubicBezTo>
                  <a:pt x="57757" y="514350"/>
                  <a:pt x="213967" y="314325"/>
                  <a:pt x="259687" y="217170"/>
                </a:cubicBezTo>
                <a:cubicBezTo>
                  <a:pt x="305407" y="120015"/>
                  <a:pt x="-10823" y="104775"/>
                  <a:pt x="293977" y="68580"/>
                </a:cubicBezTo>
                <a:cubicBezTo>
                  <a:pt x="598777" y="32385"/>
                  <a:pt x="2088487" y="0"/>
                  <a:pt x="2088487" y="0"/>
                </a:cubicBezTo>
                <a:lnTo>
                  <a:pt x="2088487" y="0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4" cstate="email"/>
          <a:srcRect l="17043" r="15966"/>
          <a:stretch/>
        </p:blipFill>
        <p:spPr bwMode="auto">
          <a:xfrm>
            <a:off x="132863" y="4365104"/>
            <a:ext cx="1074845" cy="2133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441831">
            <a:off x="7557986" y="4386300"/>
            <a:ext cx="1640865" cy="1754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72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asi.net/uploads/podbor/ROO341/mthumbs/15975-1R.jpg?from=http://vasi.net/uploads/podbor/ROO341/mthumbs/15975-1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" y="-27435"/>
            <a:ext cx="9159984" cy="6992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49388" y="215563"/>
            <a:ext cx="66967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Vijaya" panose="020B0604020202020204" pitchFamily="34" charset="0"/>
              </a:rPr>
              <a:t>Работа с планом города ( учебник стр.107-109)</a:t>
            </a:r>
            <a:endParaRPr lang="ru-RU" sz="2400" dirty="0">
              <a:ea typeface="Calibri"/>
              <a:cs typeface="Vijaya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</p:txBody>
      </p:sp>
      <p:pic>
        <p:nvPicPr>
          <p:cNvPr id="4" name="Picture 2" descr="C:\Users\Евгения\Desktop\IMG_E41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94" y="1327381"/>
            <a:ext cx="6768752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" name="Рисунок 4" descr="https://xn--80apfedmab8e4d.xn--p1ai/wp-content/uploads/2017/11/136568733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692" y="1816762"/>
            <a:ext cx="1224136" cy="99472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http://guidespb24.com/wp-content/uploads/2017/09/Petropavlovskaya-krepost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92896"/>
            <a:ext cx="1344300" cy="112535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6267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282</Words>
  <Application>Microsoft Office PowerPoint</Application>
  <PresentationFormat>Экран (4:3)</PresentationFormat>
  <Paragraphs>33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</dc:creator>
  <cp:lastModifiedBy>Евгения</cp:lastModifiedBy>
  <cp:revision>28</cp:revision>
  <dcterms:created xsi:type="dcterms:W3CDTF">2020-04-20T10:36:36Z</dcterms:created>
  <dcterms:modified xsi:type="dcterms:W3CDTF">2020-04-26T15:45:05Z</dcterms:modified>
</cp:coreProperties>
</file>