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714620"/>
            <a:ext cx="7772400" cy="684207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«Классификация химических реакций»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04431" cy="2786058"/>
          </a:xfrm>
          <a:prstGeom prst="rect">
            <a:avLst/>
          </a:prstGeom>
        </p:spPr>
      </p:pic>
      <p:pic>
        <p:nvPicPr>
          <p:cNvPr id="5" name="Рисунок 4" descr="27789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431290"/>
            <a:ext cx="6732240" cy="3426710"/>
          </a:xfrm>
          <a:prstGeom prst="rect">
            <a:avLst/>
          </a:prstGeom>
        </p:spPr>
      </p:pic>
      <p:pic>
        <p:nvPicPr>
          <p:cNvPr id="6" name="Рисунок 5" descr="Chemical_volcano-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53649" y="0"/>
            <a:ext cx="4690351" cy="2643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258204" cy="292895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1.Реакции соединения SO</a:t>
            </a:r>
            <a:r>
              <a:rPr lang="ru-RU" baseline="-25000" dirty="0" smtClean="0"/>
              <a:t>3</a:t>
            </a:r>
            <a:r>
              <a:rPr lang="ru-RU" dirty="0" smtClean="0"/>
              <a:t> + H</a:t>
            </a:r>
            <a:r>
              <a:rPr lang="ru-RU" baseline="-25000" dirty="0" smtClean="0"/>
              <a:t>2</a:t>
            </a:r>
            <a:r>
              <a:rPr lang="ru-RU" dirty="0" smtClean="0"/>
              <a:t>O = H</a:t>
            </a:r>
            <a:r>
              <a:rPr lang="ru-RU" baseline="-25000" dirty="0" smtClean="0"/>
              <a:t>2</a:t>
            </a:r>
            <a:r>
              <a:rPr lang="ru-RU" dirty="0" smtClean="0"/>
              <a:t>SO</a:t>
            </a:r>
            <a:r>
              <a:rPr lang="ru-RU" baseline="-25000" dirty="0" smtClean="0"/>
              <a:t>4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2.Реакции разложения 2KNO</a:t>
            </a:r>
            <a:r>
              <a:rPr lang="ru-RU" baseline="-25000" dirty="0" smtClean="0"/>
              <a:t>3</a:t>
            </a:r>
            <a:r>
              <a:rPr lang="ru-RU" dirty="0" smtClean="0"/>
              <a:t> -</a:t>
            </a:r>
            <a:r>
              <a:rPr lang="ru-RU" baseline="30000" dirty="0" err="1" smtClean="0"/>
              <a:t>t</a:t>
            </a:r>
            <a:r>
              <a:rPr lang="ru-RU" dirty="0" smtClean="0"/>
              <a:t>  2KNO</a:t>
            </a:r>
            <a:r>
              <a:rPr lang="ru-RU" baseline="-25000" dirty="0" smtClean="0"/>
              <a:t>2</a:t>
            </a:r>
            <a:r>
              <a:rPr lang="ru-RU" dirty="0" smtClean="0"/>
              <a:t> + O</a:t>
            </a:r>
            <a:r>
              <a:rPr lang="ru-RU" baseline="-25000" dirty="0" smtClean="0"/>
              <a:t>2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3.Реакции замещения 2Na + 2H</a:t>
            </a:r>
            <a:r>
              <a:rPr lang="ru-RU" baseline="-25000" dirty="0" smtClean="0"/>
              <a:t>2</a:t>
            </a:r>
            <a:r>
              <a:rPr lang="ru-RU" dirty="0" smtClean="0"/>
              <a:t>O = 2NaOH + H</a:t>
            </a:r>
            <a:r>
              <a:rPr lang="ru-RU" baseline="-25000" dirty="0" smtClean="0"/>
              <a:t>2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4.Реакции обмена </a:t>
            </a:r>
            <a:r>
              <a:rPr lang="ru-RU" dirty="0" err="1" smtClean="0"/>
              <a:t>NaOH</a:t>
            </a:r>
            <a:r>
              <a:rPr lang="ru-RU" dirty="0" smtClean="0"/>
              <a:t> + HNO</a:t>
            </a:r>
            <a:r>
              <a:rPr lang="ru-RU" baseline="-25000" dirty="0" smtClean="0"/>
              <a:t>3</a:t>
            </a:r>
            <a:r>
              <a:rPr lang="ru-RU" dirty="0" smtClean="0"/>
              <a:t> = NaNO</a:t>
            </a:r>
            <a:r>
              <a:rPr lang="ru-RU" baseline="-25000" dirty="0" smtClean="0"/>
              <a:t>3</a:t>
            </a:r>
            <a:r>
              <a:rPr lang="ru-RU" dirty="0" smtClean="0"/>
              <a:t> + H</a:t>
            </a:r>
            <a:r>
              <a:rPr lang="ru-RU" baseline="-25000" dirty="0" smtClean="0"/>
              <a:t>2</a:t>
            </a:r>
            <a:r>
              <a:rPr lang="ru-RU" dirty="0" smtClean="0"/>
              <a:t>O</a:t>
            </a:r>
          </a:p>
          <a:p>
            <a:pPr>
              <a:buNone/>
            </a:pPr>
            <a:r>
              <a:rPr lang="ru-RU" dirty="0" smtClean="0"/>
              <a:t>5.Из нескольких веществ образуется одно новое вещество </a:t>
            </a:r>
            <a:r>
              <a:rPr lang="en-US" dirty="0" smtClean="0"/>
              <a:t>S</a:t>
            </a:r>
            <a:r>
              <a:rPr lang="ru-RU" dirty="0" smtClean="0"/>
              <a:t> + </a:t>
            </a:r>
            <a:r>
              <a:rPr lang="en-US" dirty="0" smtClean="0"/>
              <a:t>O</a:t>
            </a:r>
            <a:r>
              <a:rPr lang="ru-RU" baseline="-25000" dirty="0" smtClean="0"/>
              <a:t>2</a:t>
            </a:r>
            <a:r>
              <a:rPr lang="en-US" dirty="0" smtClean="0"/>
              <a:t> </a:t>
            </a:r>
            <a:r>
              <a:rPr lang="ru-RU" dirty="0" smtClean="0"/>
              <a:t>= </a:t>
            </a:r>
            <a:r>
              <a:rPr lang="en-US" dirty="0" smtClean="0"/>
              <a:t>SO</a:t>
            </a:r>
            <a:r>
              <a:rPr lang="ru-RU" baseline="-25000" dirty="0" smtClean="0"/>
              <a:t>2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6.Из одного вещества образуется несколько новых веществ </a:t>
            </a:r>
            <a:r>
              <a:rPr lang="en-US" dirty="0" err="1" smtClean="0"/>
              <a:t>CaCO</a:t>
            </a:r>
            <a:r>
              <a:rPr lang="ru-RU" baseline="-25000" dirty="0" smtClean="0"/>
              <a:t>3</a:t>
            </a:r>
            <a:r>
              <a:rPr lang="ru-RU" dirty="0" smtClean="0"/>
              <a:t>=</a:t>
            </a:r>
            <a:r>
              <a:rPr lang="en-US" dirty="0" err="1" smtClean="0"/>
              <a:t>CaO</a:t>
            </a:r>
            <a:r>
              <a:rPr lang="ru-RU" dirty="0" smtClean="0"/>
              <a:t>+</a:t>
            </a:r>
            <a:r>
              <a:rPr lang="en-US" dirty="0" smtClean="0"/>
              <a:t>CO</a:t>
            </a:r>
            <a:r>
              <a:rPr lang="ru-RU" baseline="-25000" dirty="0" smtClean="0"/>
              <a:t>2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7.Два сложных вещества обмениваются своими составными частями </a:t>
            </a:r>
            <a:r>
              <a:rPr lang="ru-RU" dirty="0" err="1" smtClean="0"/>
              <a:t>NaOH</a:t>
            </a:r>
            <a:r>
              <a:rPr lang="ru-RU" dirty="0" smtClean="0"/>
              <a:t> + </a:t>
            </a:r>
            <a:r>
              <a:rPr lang="ru-RU" dirty="0" err="1" smtClean="0"/>
              <a:t>HCl</a:t>
            </a:r>
            <a:r>
              <a:rPr lang="ru-RU" dirty="0" smtClean="0"/>
              <a:t> = </a:t>
            </a:r>
            <a:r>
              <a:rPr lang="ru-RU" dirty="0" err="1" smtClean="0"/>
              <a:t>NaCl</a:t>
            </a:r>
            <a:r>
              <a:rPr lang="ru-RU" dirty="0" smtClean="0"/>
              <a:t> + H</a:t>
            </a:r>
            <a:r>
              <a:rPr lang="ru-RU" baseline="-25000" dirty="0" smtClean="0"/>
              <a:t>2</a:t>
            </a:r>
            <a:r>
              <a:rPr lang="ru-RU" dirty="0" smtClean="0"/>
              <a:t>O</a:t>
            </a:r>
          </a:p>
          <a:p>
            <a:endParaRPr lang="ru-RU" dirty="0"/>
          </a:p>
        </p:txBody>
      </p:sp>
      <p:pic>
        <p:nvPicPr>
          <p:cNvPr id="4" name="Рисунок 3" descr="calcium_carbon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8264"/>
            <a:ext cx="4786314" cy="3589736"/>
          </a:xfrm>
          <a:prstGeom prst="rect">
            <a:avLst/>
          </a:prstGeom>
        </p:spPr>
      </p:pic>
      <p:pic>
        <p:nvPicPr>
          <p:cNvPr id="5" name="Рисунок 4" descr="Caustic-soda-factory-in-China-98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214686"/>
            <a:ext cx="3643314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258204" cy="32861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2. По тепловому эффекту:</a:t>
            </a:r>
          </a:p>
          <a:p>
            <a:pPr>
              <a:buNone/>
            </a:pPr>
            <a:r>
              <a:rPr lang="ru-RU" dirty="0" smtClean="0"/>
              <a:t>а) </a:t>
            </a:r>
            <a:r>
              <a:rPr lang="ru-RU" b="1" dirty="0" smtClean="0"/>
              <a:t>Экзотермические реакции </a:t>
            </a:r>
            <a:r>
              <a:rPr lang="ru-RU" dirty="0" smtClean="0"/>
              <a:t>- протекают с выделением теплоты</a:t>
            </a:r>
          </a:p>
          <a:p>
            <a:r>
              <a:rPr lang="ru-RU" dirty="0" smtClean="0"/>
              <a:t>С + O</a:t>
            </a:r>
            <a:r>
              <a:rPr lang="ru-RU" baseline="-25000" dirty="0" smtClean="0"/>
              <a:t>2</a:t>
            </a:r>
            <a:r>
              <a:rPr lang="ru-RU" dirty="0" smtClean="0"/>
              <a:t> = СO</a:t>
            </a:r>
            <a:r>
              <a:rPr lang="ru-RU" baseline="-25000" dirty="0" smtClean="0"/>
              <a:t>2</a:t>
            </a:r>
            <a:r>
              <a:rPr lang="ru-RU" dirty="0" smtClean="0"/>
              <a:t> + Q</a:t>
            </a:r>
          </a:p>
          <a:p>
            <a:pPr>
              <a:buNone/>
            </a:pPr>
            <a:r>
              <a:rPr lang="ru-RU" dirty="0" smtClean="0"/>
              <a:t>б) </a:t>
            </a:r>
            <a:r>
              <a:rPr lang="ru-RU" b="1" dirty="0" smtClean="0"/>
              <a:t>Эндотермические реакции -протекают с поглощением теплоты</a:t>
            </a:r>
            <a:endParaRPr lang="ru-RU" dirty="0" smtClean="0"/>
          </a:p>
          <a:p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 + O</a:t>
            </a:r>
            <a:r>
              <a:rPr lang="en-US" baseline="-25000" dirty="0" smtClean="0"/>
              <a:t>2</a:t>
            </a:r>
            <a:r>
              <a:rPr lang="en-US" dirty="0" smtClean="0"/>
              <a:t> = 2NO - Q</a:t>
            </a:r>
            <a:endParaRPr lang="ru-RU" dirty="0" smtClean="0"/>
          </a:p>
          <a:p>
            <a:r>
              <a:rPr lang="ru-RU" dirty="0" smtClean="0"/>
              <a:t>СаСО</a:t>
            </a:r>
            <a:r>
              <a:rPr lang="ru-RU" baseline="-25000" dirty="0" smtClean="0"/>
              <a:t>3</a:t>
            </a:r>
            <a:r>
              <a:rPr lang="ru-RU" dirty="0" smtClean="0"/>
              <a:t> -</a:t>
            </a:r>
            <a:r>
              <a:rPr lang="ru-RU" baseline="30000" dirty="0" err="1" smtClean="0"/>
              <a:t>t</a:t>
            </a:r>
            <a:r>
              <a:rPr lang="ru-RU" dirty="0" smtClean="0"/>
              <a:t>  </a:t>
            </a:r>
            <a:r>
              <a:rPr lang="ru-RU" dirty="0" err="1" smtClean="0"/>
              <a:t>CaO</a:t>
            </a:r>
            <a:r>
              <a:rPr lang="ru-RU" dirty="0" smtClean="0"/>
              <a:t> + CO</a:t>
            </a:r>
            <a:r>
              <a:rPr lang="ru-RU" baseline="-25000" dirty="0" smtClean="0"/>
              <a:t>2</a:t>
            </a:r>
            <a:r>
              <a:rPr lang="ru-RU" dirty="0" smtClean="0"/>
              <a:t> - Q</a:t>
            </a:r>
          </a:p>
          <a:p>
            <a:endParaRPr lang="ru-RU" dirty="0"/>
          </a:p>
        </p:txBody>
      </p:sp>
      <p:pic>
        <p:nvPicPr>
          <p:cNvPr id="4" name="Рисунок 3" descr="ris.2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2208"/>
            <a:ext cx="4643438" cy="3285792"/>
          </a:xfrm>
          <a:prstGeom prst="rect">
            <a:avLst/>
          </a:prstGeom>
        </p:spPr>
      </p:pic>
      <p:pic>
        <p:nvPicPr>
          <p:cNvPr id="6" name="Рисунок 5" descr="Glassy_carbon_and_a_1cm3_graphite_cube_HP68-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127164"/>
            <a:ext cx="4500562" cy="3730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115328" cy="1714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3. По признаку обратимости:</a:t>
            </a:r>
          </a:p>
          <a:p>
            <a:pPr>
              <a:buNone/>
            </a:pPr>
            <a:r>
              <a:rPr lang="ru-RU" b="1" dirty="0" smtClean="0"/>
              <a:t>а) Обратимые реакции</a:t>
            </a:r>
            <a:r>
              <a:rPr lang="ru-RU" dirty="0" smtClean="0"/>
              <a:t> - протекают одновременно в двух противоположных направлениях</a:t>
            </a:r>
          </a:p>
          <a:p>
            <a:r>
              <a:rPr lang="ru-RU" dirty="0" smtClean="0"/>
              <a:t>3H</a:t>
            </a:r>
            <a:r>
              <a:rPr lang="ru-RU" baseline="-25000" dirty="0" smtClean="0"/>
              <a:t>2</a:t>
            </a:r>
            <a:r>
              <a:rPr lang="ru-RU" dirty="0" smtClean="0"/>
              <a:t> + N</a:t>
            </a:r>
            <a:r>
              <a:rPr lang="ru-RU" baseline="-25000" dirty="0" smtClean="0"/>
              <a:t>2</a:t>
            </a:r>
            <a:r>
              <a:rPr lang="ru-RU" dirty="0" smtClean="0"/>
              <a:t> ⇆ 2NH</a:t>
            </a:r>
            <a:r>
              <a:rPr lang="ru-RU" baseline="-25000" dirty="0" smtClean="0"/>
              <a:t>3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Аммиак-Свойства-аммиака-Применение-аммиака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000372"/>
            <a:ext cx="3702784" cy="3857628"/>
          </a:xfrm>
          <a:prstGeom prst="rect">
            <a:avLst/>
          </a:prstGeom>
        </p:spPr>
      </p:pic>
      <p:pic>
        <p:nvPicPr>
          <p:cNvPr id="5" name="Рисунок 4" descr="labelg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22" y="1643050"/>
            <a:ext cx="5786478" cy="1198406"/>
          </a:xfrm>
          <a:prstGeom prst="rect">
            <a:avLst/>
          </a:prstGeom>
        </p:spPr>
      </p:pic>
      <p:pic>
        <p:nvPicPr>
          <p:cNvPr id="6" name="Рисунок 5" descr="amonyagin-zararlar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921" y="3071810"/>
            <a:ext cx="4679079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307183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б) Необратимые реакции</a:t>
            </a:r>
            <a:r>
              <a:rPr lang="ru-RU" dirty="0" smtClean="0"/>
              <a:t> - протекают только в одном направлении</a:t>
            </a:r>
          </a:p>
          <a:p>
            <a:r>
              <a:rPr lang="ru-RU" dirty="0" smtClean="0"/>
              <a:t>2КСlО</a:t>
            </a:r>
            <a:r>
              <a:rPr lang="ru-RU" baseline="-25000" dirty="0" smtClean="0"/>
              <a:t>3</a:t>
            </a:r>
            <a:r>
              <a:rPr lang="ru-RU" dirty="0" smtClean="0"/>
              <a:t> =2КСl + ЗО</a:t>
            </a:r>
            <a:r>
              <a:rPr lang="ru-RU" baseline="-25000" dirty="0" smtClean="0"/>
              <a:t>2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Признаки необратимости:</a:t>
            </a:r>
          </a:p>
          <a:p>
            <a:pPr lvl="0"/>
            <a:r>
              <a:rPr lang="ru-RU" dirty="0" smtClean="0"/>
              <a:t>образование осадка</a:t>
            </a:r>
          </a:p>
          <a:p>
            <a:pPr lvl="0"/>
            <a:r>
              <a:rPr lang="ru-RU" dirty="0" smtClean="0"/>
              <a:t>образование </a:t>
            </a:r>
            <a:r>
              <a:rPr lang="ru-RU" dirty="0" err="1" smtClean="0"/>
              <a:t>малодиссоциирующего</a:t>
            </a:r>
            <a:r>
              <a:rPr lang="ru-RU" dirty="0" smtClean="0"/>
              <a:t> вещества - слабого электролита,</a:t>
            </a:r>
          </a:p>
          <a:p>
            <a:pPr lvl="0"/>
            <a:r>
              <a:rPr lang="ru-RU" dirty="0" smtClean="0"/>
              <a:t>выделение газообразного или летучего вещества</a:t>
            </a:r>
          </a:p>
          <a:p>
            <a:endParaRPr lang="ru-RU" dirty="0"/>
          </a:p>
        </p:txBody>
      </p:sp>
      <p:pic>
        <p:nvPicPr>
          <p:cNvPr id="4" name="Рисунок 3" descr="0019-011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6665"/>
            <a:ext cx="3857652" cy="3641335"/>
          </a:xfrm>
          <a:prstGeom prst="rect">
            <a:avLst/>
          </a:prstGeom>
        </p:spPr>
      </p:pic>
      <p:pic>
        <p:nvPicPr>
          <p:cNvPr id="5" name="Рисунок 4" descr="copper-nitric_acid-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1" y="3214686"/>
            <a:ext cx="5286380" cy="2957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14290"/>
            <a:ext cx="8215370" cy="32861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4. По признаку изменения степени окисления: </a:t>
            </a:r>
          </a:p>
          <a:p>
            <a:pPr>
              <a:buNone/>
            </a:pPr>
            <a:r>
              <a:rPr lang="ru-RU" dirty="0" smtClean="0"/>
              <a:t>а) </a:t>
            </a:r>
            <a:r>
              <a:rPr lang="ru-RU" dirty="0" err="1" smtClean="0"/>
              <a:t>Окислительно</a:t>
            </a:r>
            <a:r>
              <a:rPr lang="ru-RU" dirty="0" smtClean="0"/>
              <a:t> - восстановительные реакции протекают с изменением степени окисления</a:t>
            </a:r>
          </a:p>
          <a:p>
            <a:r>
              <a:rPr lang="en-US" dirty="0" smtClean="0"/>
              <a:t>Mg</a:t>
            </a:r>
            <a:r>
              <a:rPr lang="en-US" baseline="30000" dirty="0" smtClean="0"/>
              <a:t>0</a:t>
            </a:r>
            <a:r>
              <a:rPr lang="en-US" dirty="0" smtClean="0"/>
              <a:t> + H</a:t>
            </a:r>
            <a:r>
              <a:rPr lang="en-US" baseline="30000" dirty="0" smtClean="0"/>
              <a:t>+1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 = Mg</a:t>
            </a:r>
            <a:r>
              <a:rPr lang="en-US" baseline="30000" dirty="0" smtClean="0"/>
              <a:t>+2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 + H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0</a:t>
            </a:r>
            <a:endParaRPr lang="ru-RU" dirty="0" smtClean="0"/>
          </a:p>
          <a:p>
            <a:r>
              <a:rPr lang="en-US" dirty="0" smtClean="0"/>
              <a:t>Mg</a:t>
            </a:r>
            <a:r>
              <a:rPr lang="ru-RU" baseline="30000" dirty="0" smtClean="0"/>
              <a:t>0</a:t>
            </a:r>
            <a:r>
              <a:rPr lang="ru-RU" dirty="0" smtClean="0"/>
              <a:t> – 2e</a:t>
            </a:r>
            <a:r>
              <a:rPr lang="ru-RU" baseline="30000" dirty="0" smtClean="0"/>
              <a:t>-</a:t>
            </a:r>
            <a:r>
              <a:rPr lang="ru-RU" dirty="0" smtClean="0"/>
              <a:t>   </a:t>
            </a:r>
            <a:r>
              <a:rPr lang="en-US" dirty="0" smtClean="0"/>
              <a:t>Mg</a:t>
            </a:r>
            <a:r>
              <a:rPr lang="ru-RU" baseline="30000" dirty="0" smtClean="0"/>
              <a:t>+2</a:t>
            </a:r>
            <a:r>
              <a:rPr lang="ru-RU" dirty="0" smtClean="0"/>
              <a:t> – окисление</a:t>
            </a:r>
          </a:p>
          <a:p>
            <a:r>
              <a:rPr lang="ru-RU" dirty="0" smtClean="0"/>
              <a:t>2Н</a:t>
            </a:r>
            <a:r>
              <a:rPr lang="ru-RU" baseline="30000" dirty="0" smtClean="0"/>
              <a:t>+1</a:t>
            </a:r>
            <a:r>
              <a:rPr lang="ru-RU" dirty="0" smtClean="0"/>
              <a:t> + 2e</a:t>
            </a:r>
            <a:r>
              <a:rPr lang="ru-RU" baseline="30000" dirty="0" smtClean="0"/>
              <a:t>-</a:t>
            </a:r>
            <a:r>
              <a:rPr lang="ru-RU" dirty="0" smtClean="0"/>
              <a:t>   H</a:t>
            </a:r>
            <a:r>
              <a:rPr lang="ru-RU" baseline="-25000" dirty="0" smtClean="0"/>
              <a:t>2</a:t>
            </a:r>
            <a:r>
              <a:rPr lang="ru-RU" baseline="30000" dirty="0" smtClean="0"/>
              <a:t>0</a:t>
            </a:r>
            <a:r>
              <a:rPr lang="ru-RU" dirty="0" smtClean="0"/>
              <a:t>  –  восстановление</a:t>
            </a:r>
          </a:p>
          <a:p>
            <a:pPr>
              <a:buNone/>
            </a:pPr>
            <a:r>
              <a:rPr lang="ru-RU" dirty="0" smtClean="0"/>
              <a:t>б) Реакции, протекающие без изменения степени окисления элементов</a:t>
            </a:r>
          </a:p>
          <a:p>
            <a:r>
              <a:rPr lang="ru-RU" dirty="0" smtClean="0"/>
              <a:t>Na</a:t>
            </a:r>
            <a:r>
              <a:rPr lang="ru-RU" baseline="-25000" dirty="0" smtClean="0"/>
              <a:t>2</a:t>
            </a:r>
            <a:r>
              <a:rPr lang="ru-RU" dirty="0" smtClean="0"/>
              <a:t>CO</a:t>
            </a:r>
            <a:r>
              <a:rPr lang="ru-RU" baseline="-25000" dirty="0" smtClean="0"/>
              <a:t>3</a:t>
            </a:r>
            <a:r>
              <a:rPr lang="ru-RU" dirty="0" smtClean="0"/>
              <a:t> + 2HCl = 2NaCl + Н</a:t>
            </a:r>
            <a:r>
              <a:rPr lang="ru-RU" baseline="-25000" dirty="0" smtClean="0"/>
              <a:t>2</a:t>
            </a:r>
            <a:r>
              <a:rPr lang="ru-RU" dirty="0" smtClean="0"/>
              <a:t>СО</a:t>
            </a:r>
            <a:r>
              <a:rPr lang="ru-RU" baseline="-25000" dirty="0" smtClean="0"/>
              <a:t>3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Foto-1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953" y="3571876"/>
            <a:ext cx="4682047" cy="2071702"/>
          </a:xfrm>
          <a:prstGeom prst="rect">
            <a:avLst/>
          </a:prstGeom>
        </p:spPr>
      </p:pic>
      <p:pic>
        <p:nvPicPr>
          <p:cNvPr id="5" name="Рисунок 4" descr="5fbf71adb8825217add207a7883d082c.i1200x895x68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35561"/>
            <a:ext cx="4429124" cy="3303388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1928794" y="18573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928794" y="228599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25717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5. По признаку однородности реакционной системы</a:t>
            </a:r>
          </a:p>
          <a:p>
            <a:pPr>
              <a:buNone/>
            </a:pPr>
            <a:r>
              <a:rPr lang="ru-RU" b="1" dirty="0" smtClean="0"/>
              <a:t>А)Гетерогенные реакции</a:t>
            </a:r>
            <a:r>
              <a:rPr lang="ru-RU" dirty="0" smtClean="0"/>
              <a:t> - протекают в неоднородной среде, на поверхности раздела фаз (т-г, </a:t>
            </a:r>
            <a:r>
              <a:rPr lang="ru-RU" dirty="0" err="1" smtClean="0"/>
              <a:t>т-ж</a:t>
            </a:r>
            <a:r>
              <a:rPr lang="ru-RU" dirty="0" smtClean="0"/>
              <a:t>, </a:t>
            </a:r>
            <a:r>
              <a:rPr lang="ru-RU" dirty="0" err="1" smtClean="0"/>
              <a:t>ж-г</a:t>
            </a:r>
            <a:r>
              <a:rPr lang="ru-RU" dirty="0" smtClean="0"/>
              <a:t>, т-т)</a:t>
            </a:r>
          </a:p>
          <a:p>
            <a:pPr>
              <a:buNone/>
            </a:pPr>
            <a:r>
              <a:rPr lang="ru-RU" dirty="0" err="1" smtClean="0"/>
              <a:t>FeO</a:t>
            </a:r>
            <a:r>
              <a:rPr lang="ru-RU" baseline="-25000" dirty="0" smtClean="0"/>
              <a:t>(т)</a:t>
            </a:r>
            <a:r>
              <a:rPr lang="ru-RU" dirty="0" smtClean="0"/>
              <a:t> + СО</a:t>
            </a:r>
            <a:r>
              <a:rPr lang="ru-RU" baseline="-25000" dirty="0" smtClean="0"/>
              <a:t>(г)</a:t>
            </a:r>
            <a:r>
              <a:rPr lang="ru-RU" dirty="0" smtClean="0"/>
              <a:t> = </a:t>
            </a:r>
            <a:r>
              <a:rPr lang="ru-RU" dirty="0" err="1" smtClean="0"/>
              <a:t>Fe</a:t>
            </a:r>
            <a:r>
              <a:rPr lang="ru-RU" baseline="-25000" dirty="0" smtClean="0"/>
              <a:t>(т)</a:t>
            </a:r>
            <a:r>
              <a:rPr lang="ru-RU" dirty="0" smtClean="0"/>
              <a:t> + СО</a:t>
            </a:r>
            <a:r>
              <a:rPr lang="ru-RU" baseline="-25000" dirty="0" smtClean="0"/>
              <a:t>2(г)</a:t>
            </a:r>
            <a:r>
              <a:rPr lang="ru-RU" dirty="0" smtClean="0"/>
              <a:t> + Q</a:t>
            </a:r>
          </a:p>
          <a:p>
            <a:pPr>
              <a:buNone/>
            </a:pPr>
            <a:r>
              <a:rPr lang="ru-RU" dirty="0" smtClean="0"/>
              <a:t>б) </a:t>
            </a:r>
            <a:r>
              <a:rPr lang="ru-RU" b="1" dirty="0" smtClean="0"/>
              <a:t>Гомогенные реакции</a:t>
            </a:r>
            <a:r>
              <a:rPr lang="ru-RU" dirty="0" smtClean="0"/>
              <a:t> - протекают между веществами в однородной среде, где нет поверхности раздела фаз</a:t>
            </a:r>
          </a:p>
          <a:p>
            <a:r>
              <a:rPr lang="ru-RU" dirty="0" smtClean="0"/>
              <a:t>H</a:t>
            </a:r>
            <a:r>
              <a:rPr lang="ru-RU" baseline="-25000" dirty="0" smtClean="0"/>
              <a:t>2 (г)</a:t>
            </a:r>
            <a:r>
              <a:rPr lang="ru-RU" dirty="0" smtClean="0"/>
              <a:t>+ Cl</a:t>
            </a:r>
            <a:r>
              <a:rPr lang="ru-RU" baseline="-25000" dirty="0" smtClean="0"/>
              <a:t>2 (г)</a:t>
            </a:r>
            <a:r>
              <a:rPr lang="ru-RU" dirty="0" smtClean="0"/>
              <a:t> = 2HCl (г) </a:t>
            </a:r>
          </a:p>
          <a:p>
            <a:endParaRPr lang="ru-RU" dirty="0"/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4286248" cy="2411015"/>
          </a:xfrm>
          <a:prstGeom prst="rect">
            <a:avLst/>
          </a:prstGeom>
        </p:spPr>
      </p:pic>
      <p:pic>
        <p:nvPicPr>
          <p:cNvPr id="5" name="Рисунок 4" descr="металл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428868"/>
            <a:ext cx="4786314" cy="2597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307183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6. По наличию катализатора:</a:t>
            </a:r>
          </a:p>
          <a:p>
            <a:pPr>
              <a:buNone/>
            </a:pPr>
            <a:r>
              <a:rPr lang="ru-RU" dirty="0" smtClean="0"/>
              <a:t>а) Каталитические реакции протекают с участием катализатора</a:t>
            </a:r>
          </a:p>
          <a:p>
            <a:r>
              <a:rPr lang="en-US" dirty="0" smtClean="0"/>
              <a:t>4Al + 3I</a:t>
            </a:r>
            <a:r>
              <a:rPr lang="en-US" baseline="-25000" dirty="0" smtClean="0"/>
              <a:t>2</a:t>
            </a:r>
            <a:r>
              <a:rPr lang="en-US" dirty="0" smtClean="0"/>
              <a:t> - </a:t>
            </a:r>
            <a:r>
              <a:rPr lang="en-US" baseline="30000" dirty="0" smtClean="0"/>
              <a:t>H2O,t</a:t>
            </a:r>
            <a:r>
              <a:rPr lang="ru-RU" dirty="0" smtClean="0"/>
              <a:t> </a:t>
            </a:r>
            <a:r>
              <a:rPr lang="en-US" dirty="0" smtClean="0"/>
              <a:t> 2AlI</a:t>
            </a:r>
            <a:r>
              <a:rPr lang="en-US" baseline="-25000" dirty="0" smtClean="0"/>
              <a:t>3</a:t>
            </a:r>
            <a:endParaRPr lang="ru-RU" dirty="0" smtClean="0"/>
          </a:p>
          <a:p>
            <a:r>
              <a:rPr lang="en-US" dirty="0" smtClean="0"/>
              <a:t>2KClO</a:t>
            </a:r>
            <a:r>
              <a:rPr lang="en-US" baseline="-25000" dirty="0" smtClean="0"/>
              <a:t>3</a:t>
            </a:r>
            <a:r>
              <a:rPr lang="en-US" dirty="0" smtClean="0"/>
              <a:t> -</a:t>
            </a:r>
            <a:r>
              <a:rPr lang="en-US" baseline="30000" dirty="0" smtClean="0"/>
              <a:t> t,MnO2</a:t>
            </a:r>
            <a:r>
              <a:rPr lang="ru-RU" dirty="0" smtClean="0"/>
              <a:t> </a:t>
            </a:r>
            <a:r>
              <a:rPr lang="en-US" dirty="0" smtClean="0"/>
              <a:t> 2KCl + 3O</a:t>
            </a:r>
            <a:r>
              <a:rPr lang="en-US" baseline="-25000" dirty="0" smtClean="0"/>
              <a:t>2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б) Некаталитические реакции протекают без участия катализатора </a:t>
            </a:r>
          </a:p>
          <a:p>
            <a:r>
              <a:rPr lang="en-US" dirty="0" smtClean="0"/>
              <a:t>2HgO  -</a:t>
            </a:r>
            <a:r>
              <a:rPr lang="en-US" baseline="30000" dirty="0" smtClean="0"/>
              <a:t>t</a:t>
            </a:r>
            <a:r>
              <a:rPr lang="ru-RU" dirty="0" smtClean="0"/>
              <a:t> </a:t>
            </a:r>
            <a:r>
              <a:rPr lang="en-US" dirty="0" smtClean="0"/>
              <a:t> 2Hg + O</a:t>
            </a:r>
            <a:r>
              <a:rPr lang="en-US" baseline="-25000" dirty="0" smtClean="0"/>
              <a:t>2</a:t>
            </a:r>
            <a:endParaRPr lang="ru-RU" dirty="0" smtClean="0"/>
          </a:p>
          <a:p>
            <a:r>
              <a:rPr lang="en-US" dirty="0" smtClean="0"/>
              <a:t>2Al + 6HCl  -</a:t>
            </a:r>
            <a:r>
              <a:rPr lang="en-US" baseline="30000" dirty="0" smtClean="0"/>
              <a:t>t</a:t>
            </a:r>
            <a:r>
              <a:rPr lang="ru-RU" dirty="0" smtClean="0"/>
              <a:t> </a:t>
            </a:r>
            <a:r>
              <a:rPr lang="en-US" dirty="0" smtClean="0"/>
              <a:t> 2AlCl</a:t>
            </a:r>
            <a:r>
              <a:rPr lang="en-US" baseline="-25000" dirty="0" smtClean="0"/>
              <a:t>3</a:t>
            </a:r>
            <a:r>
              <a:rPr lang="en-US" dirty="0" smtClean="0"/>
              <a:t> + 3H</a:t>
            </a:r>
            <a:r>
              <a:rPr lang="en-US" baseline="-25000" dirty="0" smtClean="0"/>
              <a:t>2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10310125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3107039"/>
            <a:ext cx="5643570" cy="3750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8429684" cy="278608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6) Особенности классификации реакций в органической химии:</a:t>
            </a:r>
          </a:p>
          <a:p>
            <a:r>
              <a:rPr lang="ru-RU" dirty="0" smtClean="0"/>
              <a:t>а) Реакции соединения (гидрирования, гидратации, полимеризации и др.) </a:t>
            </a:r>
          </a:p>
          <a:p>
            <a:r>
              <a:rPr lang="ru-RU" dirty="0" smtClean="0"/>
              <a:t>б)Реакции разложения (дегидрирования, дегидратации, гидролиз органических веществ и др.) </a:t>
            </a:r>
          </a:p>
          <a:p>
            <a:r>
              <a:rPr lang="ru-RU" dirty="0" smtClean="0"/>
              <a:t>в)Реакции замещения (предельных с галогенами; ароматических с галогенами, кислотами) </a:t>
            </a:r>
          </a:p>
          <a:p>
            <a:r>
              <a:rPr lang="ru-RU" dirty="0" smtClean="0"/>
              <a:t>г) Реакции обмена (кислоты и спирта и др.)</a:t>
            </a:r>
          </a:p>
          <a:p>
            <a:r>
              <a:rPr lang="ru-RU" dirty="0" err="1" smtClean="0"/>
              <a:t>д</a:t>
            </a:r>
            <a:r>
              <a:rPr lang="ru-RU" dirty="0" smtClean="0"/>
              <a:t>) Реакции изомеризации.</a:t>
            </a:r>
          </a:p>
          <a:p>
            <a:endParaRPr lang="ru-RU" dirty="0"/>
          </a:p>
        </p:txBody>
      </p:sp>
      <p:pic>
        <p:nvPicPr>
          <p:cNvPr id="4" name="Рисунок 3" descr="maxresdefaul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4714876" cy="2652118"/>
          </a:xfrm>
          <a:prstGeom prst="rect">
            <a:avLst/>
          </a:prstGeom>
        </p:spPr>
      </p:pic>
      <p:pic>
        <p:nvPicPr>
          <p:cNvPr id="5" name="Рисунок 4" descr="Scheele_volcano-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383919"/>
            <a:ext cx="4429124" cy="2474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0"/>
            <a:ext cx="5400684" cy="285752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Прослушав загадки, написать уравнения реакций: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 Сера, сера, сера - "</a:t>
            </a:r>
            <a:r>
              <a:rPr lang="ru-RU" dirty="0" err="1" smtClean="0"/>
              <a:t>эс</a:t>
            </a:r>
            <a:r>
              <a:rPr lang="ru-RU" dirty="0" smtClean="0"/>
              <a:t>"</a:t>
            </a:r>
          </a:p>
          <a:p>
            <a:pPr>
              <a:buNone/>
            </a:pPr>
            <a:r>
              <a:rPr lang="ru-RU" dirty="0" smtClean="0"/>
              <a:t>32 - атомный вес,</a:t>
            </a:r>
          </a:p>
          <a:p>
            <a:pPr>
              <a:buNone/>
            </a:pPr>
            <a:r>
              <a:rPr lang="ru-RU" dirty="0" smtClean="0"/>
              <a:t>Сера в воздухе горит,</a:t>
            </a:r>
          </a:p>
          <a:p>
            <a:pPr>
              <a:buNone/>
            </a:pPr>
            <a:r>
              <a:rPr lang="ru-RU" dirty="0" smtClean="0"/>
              <a:t>Получается оксид,</a:t>
            </a:r>
          </a:p>
          <a:p>
            <a:pPr>
              <a:buNone/>
            </a:pPr>
            <a:r>
              <a:rPr lang="ru-RU" dirty="0" smtClean="0"/>
              <a:t>А оксид плюс вода -</a:t>
            </a:r>
          </a:p>
          <a:p>
            <a:pPr>
              <a:buNone/>
            </a:pPr>
            <a:r>
              <a:rPr lang="ru-RU" dirty="0" smtClean="0"/>
              <a:t>Получилась кислота.</a:t>
            </a:r>
          </a:p>
          <a:p>
            <a:endParaRPr lang="ru-RU" dirty="0"/>
          </a:p>
        </p:txBody>
      </p:sp>
      <p:pic>
        <p:nvPicPr>
          <p:cNvPr id="4" name="Рисунок 3" descr="0017-017-Primenenie-se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928671"/>
            <a:ext cx="4714876" cy="4092330"/>
          </a:xfrm>
          <a:prstGeom prst="rect">
            <a:avLst/>
          </a:prstGeom>
        </p:spPr>
      </p:pic>
      <p:pic>
        <p:nvPicPr>
          <p:cNvPr id="5" name="Рисунок 4" descr="444751253-Sera_samorodna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500438"/>
            <a:ext cx="4476750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57167"/>
            <a:ext cx="3714776" cy="285751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2. Эта красавица всем вам знакома,</a:t>
            </a:r>
          </a:p>
          <a:p>
            <a:pPr>
              <a:buNone/>
            </a:pPr>
            <a:r>
              <a:rPr lang="ru-RU" sz="2400" dirty="0" smtClean="0"/>
              <a:t>С ней вы встречаетесь в школе и дома</a:t>
            </a:r>
          </a:p>
          <a:p>
            <a:pPr>
              <a:buNone/>
            </a:pPr>
            <a:r>
              <a:rPr lang="ru-RU" sz="2400" dirty="0" smtClean="0"/>
              <a:t>Бесцветна, чиста почти, но ток электрический включи</a:t>
            </a:r>
          </a:p>
          <a:p>
            <a:pPr>
              <a:buNone/>
            </a:pPr>
            <a:r>
              <a:rPr lang="ru-RU" sz="2400" dirty="0" smtClean="0"/>
              <a:t>И разлагается она на два известных вещества.</a:t>
            </a:r>
          </a:p>
          <a:p>
            <a:endParaRPr lang="ru-RU" dirty="0"/>
          </a:p>
        </p:txBody>
      </p:sp>
      <p:pic>
        <p:nvPicPr>
          <p:cNvPr id="4" name="Рисунок 3" descr="kislorod-soobshchenie-doklad-po-himii-9-kl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146" y="1"/>
            <a:ext cx="4946853" cy="3286124"/>
          </a:xfrm>
          <a:prstGeom prst="rect">
            <a:avLst/>
          </a:prstGeom>
        </p:spPr>
      </p:pic>
      <p:pic>
        <p:nvPicPr>
          <p:cNvPr id="5" name="Рисунок 4" descr="bubbles_water_air_diving_scuba_sea_clear_oce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1842"/>
            <a:ext cx="4714876" cy="3536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500042"/>
            <a:ext cx="4786346" cy="36433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3. Я известна с давних пор</a:t>
            </a:r>
          </a:p>
          <a:p>
            <a:pPr>
              <a:buNone/>
            </a:pPr>
            <a:r>
              <a:rPr lang="ru-RU" dirty="0" smtClean="0"/>
              <a:t>И имею спрос,</a:t>
            </a:r>
          </a:p>
          <a:p>
            <a:pPr>
              <a:buNone/>
            </a:pPr>
            <a:r>
              <a:rPr lang="ru-RU" dirty="0" smtClean="0"/>
              <a:t>Опусти меня в раствор в ...</a:t>
            </a:r>
          </a:p>
          <a:p>
            <a:pPr>
              <a:buNone/>
            </a:pPr>
            <a:r>
              <a:rPr lang="ru-RU" dirty="0" smtClean="0"/>
              <a:t>Изменить хочу я соль:</a:t>
            </a:r>
          </a:p>
          <a:p>
            <a:pPr>
              <a:buNone/>
            </a:pPr>
            <a:r>
              <a:rPr lang="ru-RU" dirty="0" smtClean="0"/>
              <a:t>Ну- </a:t>
            </a:r>
            <a:r>
              <a:rPr lang="ru-RU" dirty="0" err="1" smtClean="0"/>
              <a:t>ка</a:t>
            </a:r>
            <a:r>
              <a:rPr lang="ru-RU" dirty="0" smtClean="0"/>
              <a:t>, выйди соизволь,</a:t>
            </a:r>
          </a:p>
          <a:p>
            <a:pPr>
              <a:buNone/>
            </a:pPr>
            <a:r>
              <a:rPr lang="ru-RU" dirty="0" smtClean="0"/>
              <a:t>Стал другим раствор,</a:t>
            </a:r>
          </a:p>
          <a:p>
            <a:pPr>
              <a:buNone/>
            </a:pPr>
            <a:r>
              <a:rPr lang="ru-RU" dirty="0" smtClean="0"/>
              <a:t>Вытесняю элемент, не вступая в спор</a:t>
            </a:r>
          </a:p>
          <a:p>
            <a:pPr>
              <a:buNone/>
            </a:pPr>
            <a:r>
              <a:rPr lang="ru-RU" dirty="0" smtClean="0"/>
              <a:t>На меня, взглянув, ответь:</a:t>
            </a:r>
          </a:p>
          <a:p>
            <a:pPr>
              <a:buNone/>
            </a:pPr>
            <a:r>
              <a:rPr lang="ru-RU" dirty="0" smtClean="0"/>
              <a:t>"Начинаю я ржаветь?"</a:t>
            </a:r>
          </a:p>
          <a:p>
            <a:endParaRPr lang="ru-RU" dirty="0"/>
          </a:p>
        </p:txBody>
      </p:sp>
      <p:pic>
        <p:nvPicPr>
          <p:cNvPr id="4" name="Рисунок 3" descr="Mednyi-kuporo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0"/>
            <a:ext cx="4143372" cy="2900360"/>
          </a:xfrm>
          <a:prstGeom prst="rect">
            <a:avLst/>
          </a:prstGeom>
        </p:spPr>
      </p:pic>
      <p:pic>
        <p:nvPicPr>
          <p:cNvPr id="5" name="Рисунок 4" descr="img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442713"/>
            <a:ext cx="5143504" cy="3415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9"/>
            <a:ext cx="8229600" cy="114300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Химическая реакция (или химическое явление) - это процесс, в результате которого из одних веществ образуются другие вещества, отличающиеся от исходных по составу или строению, а следовательно, и по свойствам.</a:t>
            </a:r>
          </a:p>
          <a:p>
            <a:endParaRPr lang="ru-RU" dirty="0"/>
          </a:p>
        </p:txBody>
      </p:sp>
      <p:pic>
        <p:nvPicPr>
          <p:cNvPr id="4" name="Рисунок 3" descr="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392992"/>
            <a:ext cx="7286676" cy="5465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Значение закона сохранения массы и энергии для составления химических уравнений: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42" cy="247174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а) Вспомните, как формулируется закон сохранения массы. Кто его автор?</a:t>
            </a:r>
          </a:p>
          <a:p>
            <a:pPr>
              <a:buNone/>
            </a:pPr>
            <a:r>
              <a:rPr lang="ru-RU" dirty="0" smtClean="0"/>
              <a:t>б) Вспомните формулировку закона сохранения энергии. Кто его автор?</a:t>
            </a:r>
          </a:p>
          <a:p>
            <a:pPr>
              <a:buNone/>
            </a:pPr>
            <a:r>
              <a:rPr lang="ru-RU" dirty="0" smtClean="0"/>
              <a:t>в) Связь закона сохранения массы и энергии. Как это выражается уравнением?	</a:t>
            </a:r>
          </a:p>
          <a:p>
            <a:pPr>
              <a:buNone/>
            </a:pPr>
            <a:r>
              <a:rPr lang="ru-RU" dirty="0" smtClean="0"/>
              <a:t>Признаки и условия протекания химических реакций</a:t>
            </a:r>
          </a:p>
          <a:p>
            <a:endParaRPr lang="ru-RU" dirty="0"/>
          </a:p>
        </p:txBody>
      </p:sp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8" y="4143380"/>
            <a:ext cx="4825992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7467600" cy="4873752"/>
          </a:xfrm>
        </p:spPr>
        <p:txBody>
          <a:bodyPr/>
          <a:lstStyle/>
          <a:p>
            <a:r>
              <a:rPr lang="ru-RU" b="1" dirty="0" smtClean="0"/>
              <a:t>Классификация химических реакций:</a:t>
            </a:r>
            <a:endParaRPr lang="ru-RU" dirty="0" smtClean="0"/>
          </a:p>
          <a:p>
            <a:r>
              <a:rPr lang="ru-RU" dirty="0" smtClean="0"/>
              <a:t>а) Вспомните, какие типы реакций вы знаете?</a:t>
            </a:r>
          </a:p>
          <a:p>
            <a:r>
              <a:rPr lang="ru-RU" dirty="0" smtClean="0"/>
              <a:t>б) Что лежит в основе таких классификаций?</a:t>
            </a:r>
          </a:p>
          <a:p>
            <a:endParaRPr lang="ru-RU" dirty="0"/>
          </a:p>
        </p:txBody>
      </p:sp>
      <p:pic>
        <p:nvPicPr>
          <p:cNvPr id="4" name="Рисунок 3" descr="chemistry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0949"/>
            <a:ext cx="7929586" cy="5277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467600" cy="56040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"Классификация химических реакций"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401080" cy="2714644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По числу и составу исходных веществ и продуктов реакции</a:t>
            </a:r>
          </a:p>
          <a:p>
            <a:pPr lvl="0"/>
            <a:r>
              <a:rPr lang="ru-RU" dirty="0" smtClean="0"/>
              <a:t>По тепловому эффекту</a:t>
            </a:r>
          </a:p>
          <a:p>
            <a:pPr lvl="0"/>
            <a:r>
              <a:rPr lang="ru-RU" dirty="0" smtClean="0"/>
              <a:t>По признаку обратимости</a:t>
            </a:r>
          </a:p>
          <a:p>
            <a:pPr lvl="0"/>
            <a:r>
              <a:rPr lang="ru-RU" dirty="0" smtClean="0"/>
              <a:t>По признаку изменения степеней окисления</a:t>
            </a:r>
          </a:p>
          <a:p>
            <a:pPr lvl="0"/>
            <a:r>
              <a:rPr lang="ru-RU" dirty="0" smtClean="0"/>
              <a:t>По признаку однородности реакционной системы</a:t>
            </a:r>
          </a:p>
          <a:p>
            <a:pPr lvl="0"/>
            <a:r>
              <a:rPr lang="ru-RU" dirty="0" smtClean="0"/>
              <a:t>По наличию катализатора</a:t>
            </a:r>
          </a:p>
          <a:p>
            <a:endParaRPr lang="ru-RU" dirty="0"/>
          </a:p>
        </p:txBody>
      </p:sp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423105"/>
            <a:ext cx="5572164" cy="3434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043890" cy="2286016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dirty="0" smtClean="0"/>
              <a:t>1.)По числу и составу исходных веществ и продуктов реакции:</a:t>
            </a:r>
          </a:p>
          <a:p>
            <a:pPr>
              <a:buNone/>
            </a:pPr>
            <a:r>
              <a:rPr lang="ru-RU" dirty="0" smtClean="0"/>
              <a:t>Реакции, идущие без изменения состава веществ .</a:t>
            </a:r>
          </a:p>
          <a:p>
            <a:r>
              <a:rPr lang="ru-RU" dirty="0" smtClean="0"/>
              <a:t>С </a:t>
            </a:r>
            <a:r>
              <a:rPr lang="ru-RU" baseline="-25000" dirty="0" smtClean="0"/>
              <a:t>(графит)</a:t>
            </a:r>
            <a:r>
              <a:rPr lang="ru-RU" dirty="0" smtClean="0"/>
              <a:t>   С </a:t>
            </a:r>
            <a:r>
              <a:rPr lang="ru-RU" baseline="-25000" dirty="0" smtClean="0"/>
              <a:t>(алмаз)</a:t>
            </a:r>
            <a:endParaRPr lang="ru-RU" dirty="0" smtClean="0"/>
          </a:p>
          <a:p>
            <a:r>
              <a:rPr lang="ru-RU" dirty="0" smtClean="0"/>
              <a:t>3О</a:t>
            </a:r>
            <a:r>
              <a:rPr lang="ru-RU" baseline="-25000" dirty="0" smtClean="0"/>
              <a:t>2 (кислород)</a:t>
            </a:r>
            <a:r>
              <a:rPr lang="ru-RU" dirty="0" smtClean="0"/>
              <a:t>   2О</a:t>
            </a:r>
            <a:r>
              <a:rPr lang="ru-RU" baseline="-25000" dirty="0" smtClean="0"/>
              <a:t>3 (озон)</a:t>
            </a:r>
            <a:endParaRPr lang="ru-RU" dirty="0" smtClean="0"/>
          </a:p>
          <a:p>
            <a:r>
              <a:rPr lang="ru-RU" dirty="0" err="1" smtClean="0"/>
              <a:t>Sn</a:t>
            </a:r>
            <a:r>
              <a:rPr lang="ru-RU" dirty="0" smtClean="0"/>
              <a:t> </a:t>
            </a:r>
            <a:r>
              <a:rPr lang="ru-RU" baseline="-25000" dirty="0" smtClean="0"/>
              <a:t>(белое олово)</a:t>
            </a:r>
            <a:r>
              <a:rPr lang="ru-RU" dirty="0" smtClean="0"/>
              <a:t>   </a:t>
            </a:r>
            <a:r>
              <a:rPr lang="ru-RU" dirty="0" err="1" smtClean="0"/>
              <a:t>Sn</a:t>
            </a:r>
            <a:r>
              <a:rPr lang="ru-RU" dirty="0" smtClean="0"/>
              <a:t> </a:t>
            </a:r>
            <a:r>
              <a:rPr lang="ru-RU" baseline="-25000" dirty="0" smtClean="0"/>
              <a:t>(серое олово)</a:t>
            </a:r>
            <a:endParaRPr lang="ru-RU" dirty="0" smtClean="0"/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428728" y="1500174"/>
            <a:ext cx="50006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500166" y="1857364"/>
            <a:ext cx="71438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714480" y="2285992"/>
            <a:ext cx="78581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lanka-graphite_516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4620"/>
            <a:ext cx="4513538" cy="4143380"/>
          </a:xfrm>
          <a:prstGeom prst="rect">
            <a:avLst/>
          </a:prstGeom>
        </p:spPr>
      </p:pic>
      <p:pic>
        <p:nvPicPr>
          <p:cNvPr id="11" name="Рисунок 10" descr="kamen_almaz_8_211216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3643313"/>
            <a:ext cx="4571999" cy="3214687"/>
          </a:xfrm>
          <a:prstGeom prst="rect">
            <a:avLst/>
          </a:prstGeom>
        </p:spPr>
      </p:pic>
      <p:pic>
        <p:nvPicPr>
          <p:cNvPr id="12" name="Рисунок 11" descr="1487180083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1410876"/>
            <a:ext cx="3000396" cy="2250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</TotalTime>
  <Words>383</Words>
  <PresentationFormat>Экран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«Классификация химических реакций»</vt:lpstr>
      <vt:lpstr>Слайд 2</vt:lpstr>
      <vt:lpstr>Слайд 3</vt:lpstr>
      <vt:lpstr>Слайд 4</vt:lpstr>
      <vt:lpstr>Слайд 5</vt:lpstr>
      <vt:lpstr>Значение закона сохранения массы и энергии для составления химических уравнений:</vt:lpstr>
      <vt:lpstr>Слайд 7</vt:lpstr>
      <vt:lpstr>"Классификация химических реакций"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«Классификация химических реакций»</dc:title>
  <dc:creator>lenovo</dc:creator>
  <cp:lastModifiedBy>lenovo</cp:lastModifiedBy>
  <cp:revision>29</cp:revision>
  <dcterms:created xsi:type="dcterms:W3CDTF">2019-01-16T10:47:39Z</dcterms:created>
  <dcterms:modified xsi:type="dcterms:W3CDTF">2020-09-30T18:24:06Z</dcterms:modified>
</cp:coreProperties>
</file>