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257" r:id="rId3"/>
    <p:sldId id="310" r:id="rId4"/>
    <p:sldId id="326" r:id="rId5"/>
    <p:sldId id="272" r:id="rId6"/>
    <p:sldId id="283" r:id="rId7"/>
    <p:sldId id="285" r:id="rId8"/>
    <p:sldId id="313" r:id="rId9"/>
    <p:sldId id="331" r:id="rId10"/>
    <p:sldId id="317" r:id="rId11"/>
    <p:sldId id="318" r:id="rId12"/>
    <p:sldId id="332" r:id="rId13"/>
    <p:sldId id="333" r:id="rId14"/>
    <p:sldId id="308" r:id="rId15"/>
    <p:sldId id="309" r:id="rId16"/>
    <p:sldId id="315" r:id="rId17"/>
    <p:sldId id="316" r:id="rId18"/>
    <p:sldId id="320" r:id="rId19"/>
    <p:sldId id="321" r:id="rId20"/>
    <p:sldId id="322" r:id="rId21"/>
    <p:sldId id="323" r:id="rId22"/>
    <p:sldId id="324" r:id="rId23"/>
    <p:sldId id="325" r:id="rId24"/>
    <p:sldId id="295" r:id="rId25"/>
    <p:sldId id="32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D7D"/>
    <a:srgbClr val="FFFF4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4" autoAdjust="0"/>
    <p:restoredTop sz="90630" autoAdjust="0"/>
  </p:normalViewPr>
  <p:slideViewPr>
    <p:cSldViewPr>
      <p:cViewPr>
        <p:scale>
          <a:sx n="75" d="100"/>
          <a:sy n="75" d="100"/>
        </p:scale>
        <p:origin x="-1704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frf.ru/userdata/branches/ot_amur/mks_blag_klientsk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3605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300039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осударственное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бюджетное профессиональное образовательное учреждение Самарской области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Обшаровский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государственный техникум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им.В.И.Суркова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к 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еловой игре 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«Молодой специалист» по дисциплине </a:t>
            </a:r>
            <a:b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социальной работы в Российской 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студентов  первого курса по специальности 39.02.01 Социальная работа</a:t>
            </a:r>
            <a: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разработчик </a:t>
            </a:r>
            <a:r>
              <a:rPr lang="ru-RU" sz="200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Ящук</a:t>
            </a:r>
            <a: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Наталья Юрьевна</a:t>
            </a:r>
            <a: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Картинка 141 из 1298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3571876"/>
            <a:ext cx="5857916" cy="300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6929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764" y="-22596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642918"/>
            <a:ext cx="7772400" cy="5572164"/>
          </a:xfrm>
        </p:spPr>
        <p:txBody>
          <a:bodyPr>
            <a:noAutofit/>
          </a:bodyPr>
          <a:lstStyle/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Тур1: «Разминка»</a:t>
            </a:r>
            <a:endParaRPr lang="ru-RU" sz="3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«ЦСО» 3 задание</a:t>
            </a: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Ситуация: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отделение социальной защиты обратилась 27-летняя девушка. Она не может самостоятельно передвигаться – только на коляске или с чьей-либо помощью. Девочка родилась физически здоровой, но с 10 лет начали проявляться симптомы атрофии мышц – усталость, слабость. Последние два года обучения в школе занималась дома. Надеялась на выздоровление, но информация о поставленном диагнозе и пожизненной инвалидности I группы стала сильной психологической травмой.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1.Определите основную проблему.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2.Какие учреждения социального профиля могут помочь девушке?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3.Какие меры помощи можно использовать в данном случае?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1\Мои документы\Мои рисунки\36_2_6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572264" y="4643446"/>
            <a:ext cx="1857388" cy="1643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621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764" y="-22596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642918"/>
            <a:ext cx="7772400" cy="5060126"/>
          </a:xfrm>
        </p:spPr>
        <p:txBody>
          <a:bodyPr>
            <a:noAutofit/>
          </a:bodyPr>
          <a:lstStyle/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Тур1: «Разминка»</a:t>
            </a:r>
            <a:endParaRPr lang="ru-RU" sz="3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«СЗН» 3 задание</a:t>
            </a: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Ситуация: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отделение социальной защиты обратились жильцы дома, которые просят принять меры в отношении своих соседей. Супруги, имеющие троих детей (двое – несовершеннолетние), злоупотребляют алкоголем, являются безработными. Деньги, которые зарабатывает старшая 18-летняя дочь, отбирают родители. Кроме того, она испытывает физическое и психическое насилие со стороны отца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Определите основную проблему и сопутствующие социальные проблемы.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Какие учреждения должны быть задействованы в решении этой проблемы?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Предложите Ваш вариант оказания помощи семье специалистом социальной службы.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1\Мои документы\Мои рисунки\36_2_6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715008" y="4643446"/>
            <a:ext cx="2071702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621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764" y="-22596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642918"/>
            <a:ext cx="7772400" cy="5060126"/>
          </a:xfrm>
        </p:spPr>
        <p:txBody>
          <a:bodyPr>
            <a:noAutofit/>
          </a:bodyPr>
          <a:lstStyle/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9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 «СЗН»</a:t>
            </a: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</a:rPr>
              <a:t>.</a:t>
            </a: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785926"/>
            <a:ext cx="3929090" cy="40719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Вас включили в комиссию  по обследованию жилищно-бытовых условий инвалида. 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1.  Изучите жилищно-бытовые условия гражданина </a:t>
            </a:r>
            <a:r>
              <a:rPr lang="en-US" b="1" dirty="0" smtClean="0">
                <a:solidFill>
                  <a:schemeClr val="tx1"/>
                </a:solidFill>
              </a:rPr>
              <a:t>N </a:t>
            </a:r>
            <a:r>
              <a:rPr lang="ru-RU" b="1" dirty="0" smtClean="0">
                <a:solidFill>
                  <a:schemeClr val="tx1"/>
                </a:solidFill>
              </a:rPr>
              <a:t>(Приложение 1).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 2. Изучите форму акта обследования жилищно-бытовых условий инвалида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   ( Приложение 2)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3.  Нужные данные занесите в бланк акта обследования жилищно-бытовых условий        инвалида .</a:t>
            </a:r>
          </a:p>
          <a:p>
            <a:r>
              <a:rPr lang="ru-RU" sz="2000" b="1" dirty="0" smtClean="0"/>
              <a:t> </a:t>
            </a:r>
            <a:endParaRPr lang="ru-RU" sz="2000" b="1" u="sng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4876" y="1785926"/>
            <a:ext cx="3714776" cy="40719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Вас включили в комиссию  по обследованию жилищно-бытовых условий инвалида. 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1.  Изучите жилищно-бытовые условия гражданина </a:t>
            </a:r>
            <a:r>
              <a:rPr lang="en-US" b="1" dirty="0" smtClean="0">
                <a:solidFill>
                  <a:schemeClr val="tx1"/>
                </a:solidFill>
              </a:rPr>
              <a:t>N </a:t>
            </a:r>
            <a:r>
              <a:rPr lang="ru-RU" b="1" dirty="0" smtClean="0">
                <a:solidFill>
                  <a:schemeClr val="tx1"/>
                </a:solidFill>
              </a:rPr>
              <a:t>(Приложение 1).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 2. Изучите форму акта обследования жилищно-бытовых условий инвалида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   ( Приложение 2)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3.  Нужные данные занесите в бланк акта обследования жилищно-бытовых условий        инвалида .</a:t>
            </a:r>
          </a:p>
          <a:p>
            <a:r>
              <a:rPr lang="ru-RU" sz="2000" b="1" dirty="0" smtClean="0"/>
              <a:t> </a:t>
            </a:r>
            <a:endParaRPr lang="ru-RU" sz="2000" b="1" u="sng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3191" y="571480"/>
            <a:ext cx="22976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 2 «Специалист»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7291" y="1071546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Команда: «ЦСО»</a:t>
            </a:r>
          </a:p>
        </p:txBody>
      </p:sp>
    </p:spTree>
    <p:extLst>
      <p:ext uri="{BB962C8B-B14F-4D97-AF65-F5344CB8AC3E}">
        <p14:creationId xmlns:p14="http://schemas.microsoft.com/office/powerpoint/2010/main" xmlns="" val="392621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764" y="-22596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642918"/>
            <a:ext cx="7772400" cy="5060126"/>
          </a:xfrm>
        </p:spPr>
        <p:txBody>
          <a:bodyPr>
            <a:noAutofit/>
          </a:bodyPr>
          <a:lstStyle/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9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 «СЗН»</a:t>
            </a: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</a:rPr>
              <a:t>.</a:t>
            </a: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785926"/>
            <a:ext cx="3929090" cy="40719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Составить перечень документов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необходимых для принятия решения о зачислении гражданина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(Приложение 1) на социальное обслуживание в стационарное учреждение социального обслуживания населения.</a:t>
            </a:r>
          </a:p>
          <a:p>
            <a:r>
              <a:rPr lang="ru-RU" sz="2000" b="1" dirty="0" smtClean="0"/>
              <a:t> </a:t>
            </a:r>
            <a:endParaRPr lang="ru-RU" sz="2000" b="1" u="sng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4876" y="1785926"/>
            <a:ext cx="3714776" cy="40719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Составить перечень документов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необходимых для  внесения  ребенка инвалида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(Приложение 2) в список учета на получение технических средств реабилитации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/>
              <a:t> </a:t>
            </a:r>
            <a:endParaRPr lang="ru-RU" sz="2000" b="1" u="sng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57356" y="571480"/>
            <a:ext cx="5429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 3 конкурс капитанов: «Профессионализм»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7291" y="1071546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Команда: «ЦСО»</a:t>
            </a:r>
          </a:p>
        </p:txBody>
      </p:sp>
    </p:spTree>
    <p:extLst>
      <p:ext uri="{BB962C8B-B14F-4D97-AF65-F5344CB8AC3E}">
        <p14:creationId xmlns:p14="http://schemas.microsoft.com/office/powerpoint/2010/main" xmlns="" val="392621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785794"/>
            <a:ext cx="8643966" cy="496684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13500" b="1" dirty="0" smtClean="0">
                <a:solidFill>
                  <a:schemeClr val="accent2"/>
                </a:solidFill>
              </a:rPr>
              <a:t>Тур 4 «Кто быстрее»</a:t>
            </a:r>
          </a:p>
          <a:p>
            <a:pPr algn="ctr"/>
            <a:endParaRPr lang="ru-RU" sz="4000" b="1" i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sz="8800" i="1" dirty="0" smtClean="0">
                <a:solidFill>
                  <a:schemeClr val="tx1"/>
                </a:solidFill>
                <a:cs typeface="Times New Roman" pitchFamily="18" charset="0"/>
              </a:rPr>
              <a:t>1.Как называется группа  людей, чье социальное положение  не имеет стабильности, и они, являясь как объектами, так и субъектами риска, имеют наибольшие шансы оказаться в трудной жизненной ситуации, ведущей к их физической, моральной и социальной деградации.</a:t>
            </a:r>
            <a:r>
              <a:rPr lang="ru-RU" sz="8800" dirty="0" smtClean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ru-RU" sz="8800" b="1" dirty="0" smtClean="0">
                <a:solidFill>
                  <a:schemeClr val="tx1"/>
                </a:solidFill>
              </a:rPr>
              <a:t>Группы риска</a:t>
            </a:r>
          </a:p>
          <a:p>
            <a:pPr algn="ctr"/>
            <a:endParaRPr lang="ru-RU" sz="8800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Documents and Settings\1\Мои документы\Мои рисунки\Анимации\анимации\21M2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714860"/>
            <a:ext cx="2700354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785794"/>
            <a:ext cx="7772400" cy="4966842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5100" b="1" dirty="0" smtClean="0">
                <a:solidFill>
                  <a:schemeClr val="accent2"/>
                </a:solidFill>
              </a:rPr>
              <a:t>Тур 4 Кто быстрее</a:t>
            </a:r>
          </a:p>
          <a:p>
            <a:pPr marL="457200" indent="-457200" algn="just"/>
            <a:endParaRPr lang="ru-RU" dirty="0" smtClean="0">
              <a:solidFill>
                <a:schemeClr val="tx1"/>
              </a:solidFill>
            </a:endParaRPr>
          </a:p>
          <a:p>
            <a:pPr marL="914400" lvl="1" indent="-457200" algn="just">
              <a:buAutoNum type="arabicPeriod"/>
            </a:pPr>
            <a:endParaRPr lang="ru-RU" sz="1500" dirty="0" smtClean="0">
              <a:solidFill>
                <a:schemeClr val="tx1"/>
              </a:solidFill>
            </a:endParaRPr>
          </a:p>
          <a:p>
            <a:pPr algn="just"/>
            <a:r>
              <a:rPr lang="ru-RU" sz="3600" dirty="0" smtClean="0">
                <a:solidFill>
                  <a:schemeClr val="tx1"/>
                </a:solidFill>
                <a:cs typeface="Times New Roman" pitchFamily="18" charset="0"/>
              </a:rPr>
              <a:t>2. Как называется ситуация </a:t>
            </a:r>
            <a:r>
              <a:rPr lang="ru-RU" sz="3600" i="1" dirty="0" smtClean="0">
                <a:solidFill>
                  <a:schemeClr val="tx1"/>
                </a:solidFill>
                <a:cs typeface="Times New Roman" pitchFamily="18" charset="0"/>
              </a:rPr>
              <a:t>– , объективно нарушающая социальные связи человека с его окружением и условия нормальной жизнедеятельности и субъективно воспринимаемая им как «сложная», вызывающая потребность в поддержке и помощи социальных служб. </a:t>
            </a:r>
            <a:endParaRPr lang="ru-RU" sz="3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cs typeface="Times New Roman" pitchFamily="18" charset="0"/>
              </a:rPr>
              <a:t>Трудная жизненная ситуация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8800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Documents and Settings\1\Мои документы\Мои рисунки\peo-bookworm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32" y="4286232"/>
            <a:ext cx="3143268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785794"/>
            <a:ext cx="7772400" cy="4966842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5100" b="1" dirty="0" smtClean="0">
                <a:solidFill>
                  <a:schemeClr val="accent2"/>
                </a:solidFill>
              </a:rPr>
              <a:t>Тур 4 Кто быстрее</a:t>
            </a:r>
          </a:p>
          <a:p>
            <a:pPr marL="457200" indent="-457200" algn="just"/>
            <a:endParaRPr lang="ru-RU" dirty="0" smtClean="0">
              <a:solidFill>
                <a:schemeClr val="tx1"/>
              </a:solidFill>
            </a:endParaRPr>
          </a:p>
          <a:p>
            <a:pPr marL="914400" lvl="1" indent="-457200" algn="just">
              <a:buAutoNum type="arabicPeriod"/>
            </a:pPr>
            <a:endParaRPr lang="ru-RU" sz="1500" dirty="0" smtClean="0">
              <a:solidFill>
                <a:schemeClr val="tx1"/>
              </a:solidFill>
            </a:endParaRPr>
          </a:p>
          <a:p>
            <a:pPr algn="just"/>
            <a:r>
              <a:rPr lang="ru-RU" sz="3600" dirty="0" smtClean="0">
                <a:solidFill>
                  <a:schemeClr val="tx1"/>
                </a:solidFill>
                <a:cs typeface="Times New Roman" pitchFamily="18" charset="0"/>
              </a:rPr>
              <a:t>3.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является основной причиной и фактором бездомности</a:t>
            </a:r>
          </a:p>
          <a:p>
            <a:pPr algn="just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Утрата жилья</a:t>
            </a:r>
          </a:p>
          <a:p>
            <a:pPr algn="ctr"/>
            <a:endParaRPr lang="ru-RU" sz="8800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Documents and Settings\1\Мои документы\Мои рисунки\анимашки\36_2_2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857760"/>
            <a:ext cx="1785949" cy="1785949"/>
          </a:xfrm>
          <a:prstGeom prst="rect">
            <a:avLst/>
          </a:prstGeom>
          <a:noFill/>
        </p:spPr>
      </p:pic>
      <p:pic>
        <p:nvPicPr>
          <p:cNvPr id="6" name="Picture 2" descr="C:\Documents and Settings\1\Мои документы\Мои рисунки\Анимации\анимации\21M2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714860"/>
            <a:ext cx="2700354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785794"/>
            <a:ext cx="8501090" cy="4966842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5100" b="1" dirty="0" smtClean="0">
                <a:solidFill>
                  <a:schemeClr val="accent2"/>
                </a:solidFill>
              </a:rPr>
              <a:t>Тур 4 Кто быстрее</a:t>
            </a:r>
          </a:p>
          <a:p>
            <a:pPr marL="457200" indent="-457200" algn="just"/>
            <a:endParaRPr lang="ru-RU" dirty="0" smtClean="0">
              <a:solidFill>
                <a:schemeClr val="tx1"/>
              </a:solidFill>
            </a:endParaRPr>
          </a:p>
          <a:p>
            <a:pPr marL="914400" lvl="1" indent="-457200" algn="just">
              <a:buAutoNum type="arabicPeriod"/>
            </a:pPr>
            <a:endParaRPr lang="ru-RU" sz="1500" dirty="0" smtClean="0">
              <a:solidFill>
                <a:schemeClr val="tx1"/>
              </a:solidFill>
            </a:endParaRPr>
          </a:p>
          <a:p>
            <a:pPr algn="just"/>
            <a:r>
              <a:rPr lang="ru-RU" sz="3300" dirty="0" smtClean="0">
                <a:solidFill>
                  <a:schemeClr val="tx1"/>
                </a:solidFill>
                <a:cs typeface="Times New Roman" pitchFamily="18" charset="0"/>
              </a:rPr>
              <a:t>4. </a:t>
            </a:r>
            <a:r>
              <a:rPr lang="ru-RU" sz="3300" dirty="0" smtClean="0">
                <a:solidFill>
                  <a:schemeClr val="tx1"/>
                </a:solidFill>
              </a:rPr>
              <a:t>К нестационарной форме социального обслуживания граждан, попавшим в ТЖС относятся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300" b="1" dirty="0" smtClean="0">
                <a:solidFill>
                  <a:schemeClr val="tx1"/>
                </a:solidFill>
              </a:rPr>
              <a:t>Дома ночного пребывания </a:t>
            </a:r>
          </a:p>
          <a:p>
            <a:pPr algn="ctr"/>
            <a:r>
              <a:rPr lang="ru-RU" sz="3300" b="1" dirty="0" smtClean="0">
                <a:solidFill>
                  <a:schemeClr val="tx1"/>
                </a:solidFill>
              </a:rPr>
              <a:t>и центры социальной адаптации</a:t>
            </a:r>
          </a:p>
          <a:p>
            <a:pPr algn="ctr"/>
            <a:endParaRPr lang="ru-RU" sz="3300" b="1" dirty="0" smtClean="0">
              <a:solidFill>
                <a:schemeClr val="tx1"/>
              </a:solidFill>
            </a:endParaRPr>
          </a:p>
          <a:p>
            <a:pPr algn="ctr"/>
            <a:endParaRPr lang="ru-RU" sz="3300" b="1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Documents and Settings\1\Мои документы\Мои рисунки\анимашки\36_2_2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4857760"/>
            <a:ext cx="1785949" cy="1785949"/>
          </a:xfrm>
          <a:prstGeom prst="rect">
            <a:avLst/>
          </a:prstGeom>
          <a:noFill/>
        </p:spPr>
      </p:pic>
      <p:pic>
        <p:nvPicPr>
          <p:cNvPr id="6" name="Picture 2" descr="C:\Documents and Settings\1\Мои документы\Мои рисунки\peo-bookworm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32" y="4286232"/>
            <a:ext cx="3143268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785794"/>
            <a:ext cx="8501090" cy="4966842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5100" b="1" dirty="0" smtClean="0">
                <a:solidFill>
                  <a:schemeClr val="accent2"/>
                </a:solidFill>
              </a:rPr>
              <a:t>Тур 4 Кто быстрее</a:t>
            </a:r>
          </a:p>
          <a:p>
            <a:pPr marL="457200" indent="-457200" algn="just"/>
            <a:endParaRPr lang="ru-RU" dirty="0" smtClean="0">
              <a:solidFill>
                <a:schemeClr val="tx1"/>
              </a:solidFill>
            </a:endParaRPr>
          </a:p>
          <a:p>
            <a:pPr marL="914400" lvl="1" indent="-457200" algn="just">
              <a:buAutoNum type="arabicPeriod"/>
            </a:pPr>
            <a:endParaRPr lang="ru-RU" sz="1500" dirty="0" smtClean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5.Что из данного перечня не является компетенцией специалиста по социальной работе: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выявлять лиц из групп риска;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строить взаимоотношения с лицами из групп риска; 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проводить анализ трудной жизненной ситуации у лиц из групп риска;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определять административные наказания за противоправные действия лиц из групп риска; 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определять учреждения и организации, способные помочь лицам из групп риска в преобразовании ситуации.</a:t>
            </a:r>
          </a:p>
          <a:p>
            <a:pPr algn="ctr"/>
            <a:endParaRPr lang="ru-RU" sz="33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определять административные наказания за противоправные действия лиц из групп риска; </a:t>
            </a:r>
          </a:p>
          <a:p>
            <a:pPr algn="ctr"/>
            <a:endParaRPr lang="ru-RU" sz="3300" b="1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Documents and Settings\1\Мои документы\Мои рисунки\Анимации\анимации\21M2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714860"/>
            <a:ext cx="2700354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785794"/>
            <a:ext cx="8501090" cy="4966842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5100" b="1" dirty="0" smtClean="0">
                <a:solidFill>
                  <a:schemeClr val="accent2"/>
                </a:solidFill>
              </a:rPr>
              <a:t>Тур 4 Кто быстрее</a:t>
            </a:r>
          </a:p>
          <a:p>
            <a:pPr marL="457200" indent="-457200" algn="just"/>
            <a:endParaRPr lang="ru-RU" dirty="0" smtClean="0">
              <a:solidFill>
                <a:schemeClr val="tx1"/>
              </a:solidFill>
            </a:endParaRPr>
          </a:p>
          <a:p>
            <a:pPr marL="914400" lvl="1" indent="-457200" algn="just">
              <a:buAutoNum type="arabicPeriod"/>
            </a:pPr>
            <a:endParaRPr lang="ru-RU" sz="1500" dirty="0" smtClean="0">
              <a:solidFill>
                <a:schemeClr val="tx1"/>
              </a:solidFill>
            </a:endParaRP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6.В каком из перечисленных законов дается понятие "дети, находящиеся в трудной жизненной ситуации"?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 ФЗ «Об основных гарантиях прав ребенка в РФ»;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в Семейном Кодексе РФ; 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ФЗ «Об основах профилактики безнадзорности и правонарушений несовершеннолетних»;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Такого понятия нет ни в одном из перечисленных законов</a:t>
            </a:r>
          </a:p>
          <a:p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ФЗ «Об основных гарантиях прав ребенка в РФ»;</a:t>
            </a:r>
          </a:p>
          <a:p>
            <a:pPr marL="514350" indent="-514350" algn="ctr">
              <a:buAutoNum type="arabicParenR"/>
            </a:pP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" name="Picture 7" descr="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4786322"/>
            <a:ext cx="2232025" cy="1857388"/>
          </a:xfrm>
          <a:prstGeom prst="rect">
            <a:avLst/>
          </a:prstGeom>
          <a:noFill/>
        </p:spPr>
      </p:pic>
      <p:pic>
        <p:nvPicPr>
          <p:cNvPr id="7" name="Picture 2" descr="C:\Documents and Settings\1\Мои документы\Мои рисунки\peo-bookworm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32" y="4857760"/>
            <a:ext cx="3143268" cy="200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228600"/>
            <a:ext cx="1008112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620688"/>
            <a:ext cx="8784976" cy="64087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 ЗАНЯТИЯ </a:t>
            </a:r>
          </a:p>
          <a:p>
            <a:pPr lvl="0" algn="just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Обучающая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Закрепление знаний о специфике деятельности органов социальной защиты и социального обеспечения в РФ;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Развивающая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аналитических способностей, умений и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общих и профессиональных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компетенций студентов;</a:t>
            </a:r>
          </a:p>
          <a:p>
            <a:pPr lvl="0" algn="just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Воспитательная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оспитание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ответственного отношения к выбранной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профессии, инициативы и самостоятельности.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342900" indent="-342900">
              <a:buBlip>
                <a:blip r:embed="rId3"/>
              </a:buBlip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30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785794"/>
            <a:ext cx="8501090" cy="4966842"/>
          </a:xfrm>
        </p:spPr>
        <p:txBody>
          <a:bodyPr>
            <a:normAutofit lnSpcReduction="10000"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5100" b="1" dirty="0" smtClean="0">
                <a:solidFill>
                  <a:schemeClr val="accent2"/>
                </a:solidFill>
              </a:rPr>
              <a:t>Тур 4 Кто быстрее</a:t>
            </a:r>
          </a:p>
          <a:p>
            <a:pPr marL="457200" indent="-457200" algn="just"/>
            <a:endParaRPr lang="ru-RU" dirty="0" smtClean="0">
              <a:solidFill>
                <a:schemeClr val="tx1"/>
              </a:solidFill>
            </a:endParaRPr>
          </a:p>
          <a:p>
            <a:pPr marL="914400" lvl="1" indent="-457200" algn="just">
              <a:buAutoNum type="arabicPeriod"/>
            </a:pPr>
            <a:endParaRPr lang="ru-RU" sz="1500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7.Как называются дети, для которых характерно нарушение процессов социализации, социального функционирования и социального развития называются:</a:t>
            </a: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Дезадаптированные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7" descr="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572008"/>
            <a:ext cx="2232025" cy="2124075"/>
          </a:xfrm>
          <a:prstGeom prst="rect">
            <a:avLst/>
          </a:prstGeom>
          <a:noFill/>
        </p:spPr>
      </p:pic>
      <p:pic>
        <p:nvPicPr>
          <p:cNvPr id="6" name="Picture 2" descr="C:\Documents and Settings\1\Мои документы\Мои рисунки\Анимации\анимации\21M2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714860"/>
            <a:ext cx="2700354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785794"/>
            <a:ext cx="8501090" cy="4966842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5100" b="1" dirty="0" smtClean="0">
                <a:solidFill>
                  <a:schemeClr val="accent2"/>
                </a:solidFill>
              </a:rPr>
              <a:t>Тур 4 Кто быстрее</a:t>
            </a:r>
          </a:p>
          <a:p>
            <a:pPr marL="457200" indent="-457200" algn="just"/>
            <a:endParaRPr lang="ru-RU" dirty="0" smtClean="0">
              <a:solidFill>
                <a:schemeClr val="tx1"/>
              </a:solidFill>
            </a:endParaRPr>
          </a:p>
          <a:p>
            <a:pPr marL="914400" lvl="1" indent="-457200" algn="just">
              <a:buAutoNum type="arabicPeriod"/>
            </a:pPr>
            <a:endParaRPr lang="ru-RU" sz="15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8.Система законодательно закрепленных экономических, социальных и организационных гарантий, обеспечивающих реализацию прав детей это: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реабилитация детей</a:t>
            </a: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http://im8-tub-ru.yandex.net/i?id=344821034-69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4143380"/>
            <a:ext cx="3614485" cy="2506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785794"/>
            <a:ext cx="8501090" cy="4966842"/>
          </a:xfrm>
        </p:spPr>
        <p:txBody>
          <a:bodyPr>
            <a:normAutofit fontScale="40000" lnSpcReduction="20000"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8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Подведение  итогов</a:t>
            </a:r>
          </a:p>
          <a:p>
            <a:endParaRPr lang="ru-RU" sz="5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Сейчас мы проведем рефлексию. Я предлагаю Вам ответить на вопросы анкеты. Если вы согласны с вопросом, поднимите зеленую карточку, если нет - красную.</a:t>
            </a:r>
          </a:p>
          <a:p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Анкета</a:t>
            </a:r>
            <a:endParaRPr lang="ru-RU" sz="5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Является ли тема урока актуальной (важной)?</a:t>
            </a:r>
          </a:p>
          <a:p>
            <a:pPr lvl="0"/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Полученные знания на занятии могут пригодиться в жизни?</a:t>
            </a:r>
          </a:p>
          <a:p>
            <a:pPr lvl="0"/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Положительное или отрицательное эмоциональное состояние вызвал данный урок?</a:t>
            </a: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Documents and Settings\1\Мои документы\Мои рисунки\Info_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4714884"/>
            <a:ext cx="2928958" cy="21431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785794"/>
            <a:ext cx="8501090" cy="4966842"/>
          </a:xfrm>
        </p:spPr>
        <p:txBody>
          <a:bodyPr>
            <a:normAutofit/>
          </a:bodyPr>
          <a:lstStyle/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pPr algn="ctr"/>
            <a:endParaRPr lang="ru-RU" sz="26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Итоги урока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защита необходима каждому человеку в течение всей его жизни. Каждый гражданин должен иметь представление о структуре и содержании деятельности территориальных органов социального обеспечения в РФ.</a:t>
            </a:r>
          </a:p>
          <a:p>
            <a:pPr marL="514350" indent="-514350"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" name="Picture 3" descr="6628640512179307794?w=400&amp;h=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810000"/>
            <a:ext cx="4500594" cy="247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9357" y="908720"/>
            <a:ext cx="7772400" cy="475252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Задание на дом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Гуслова</a:t>
            </a:r>
            <a:r>
              <a:rPr lang="ru-RU" sz="2800" dirty="0" smtClean="0">
                <a:solidFill>
                  <a:schemeClr val="tx1"/>
                </a:solidFill>
              </a:rPr>
              <a:t> М.Н. «Организация и содержание социальной работы с населением» -  стр. 67 ответить на вопросы.</a:t>
            </a:r>
          </a:p>
          <a:p>
            <a:pPr algn="ctr"/>
            <a:endParaRPr lang="ru-RU" sz="8800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5" descr="f_1441474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928934"/>
            <a:ext cx="4876800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1243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9357" y="908720"/>
            <a:ext cx="7772400" cy="475252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Спасибо за внимание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endParaRPr lang="ru-RU" sz="8800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en-US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8" name="Picture 4" descr="http://im8-tub-ru.yandex.net/i?id=360776279-38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571876"/>
            <a:ext cx="3643338" cy="24046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028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1536" y="0"/>
            <a:ext cx="1008112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620688"/>
            <a:ext cx="8784976" cy="6408712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33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Ход игры</a:t>
            </a:r>
            <a:endParaRPr lang="ru-RU" sz="33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Организационный момент.</a:t>
            </a:r>
          </a:p>
          <a:p>
            <a:endParaRPr lang="ru-RU" sz="33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Ребята, наше занятие будет проходить в форме игры “Сейчас мы с Вами переместимся в рабочую атмосферу деятельности Центра социальной защиты населения Приволжского района, познакомимся со спецификой его работы и реализуем себя в роли молодых специалистов. С Вашего разрешения ведущим и координатором специалистов буду я. Попрошу участников разделиться на две команды: “Центр социальной обслуживания” и “Социальная защита населения”. Каждый из участников возьмет эмблему, участники команд выберут капитана и сформулируют девиз”.</a:t>
            </a:r>
          </a:p>
          <a:p>
            <a:endParaRPr lang="ru-RU" sz="33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342900" indent="-342900">
              <a:buBlip>
                <a:blip r:embed="rId3"/>
              </a:buBlip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30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1536" y="0"/>
            <a:ext cx="1008112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620688"/>
            <a:ext cx="8784976" cy="6408712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r>
              <a:rPr lang="ru-RU" sz="33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Организационный момент.</a:t>
            </a:r>
          </a:p>
          <a:p>
            <a:endParaRPr lang="ru-RU" sz="33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Попрошу участников разделиться на две команды:</a:t>
            </a:r>
          </a:p>
          <a:p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команда –“Центр социальной обслуживания”</a:t>
            </a:r>
          </a:p>
          <a:p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команда – “Социальная защита населения”.  </a:t>
            </a:r>
          </a:p>
          <a:p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из участников возьмет эмблему, участники команд выберут себе капитана и сформулируют девиз”.</a:t>
            </a:r>
          </a:p>
          <a:p>
            <a:endParaRPr lang="ru-RU" sz="33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342900" indent="-342900">
              <a:buBlip>
                <a:blip r:embed="rId3"/>
              </a:buBlip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30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6812" y="188803"/>
            <a:ext cx="8928992" cy="791926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spcAft>
                <a:spcPts val="1200"/>
              </a:spcAft>
            </a:pPr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Игра: </a:t>
            </a:r>
            <a:r>
              <a:rPr lang="ru-RU" sz="3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«Молодой </a:t>
            </a:r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специалист»</a:t>
            </a:r>
            <a:endParaRPr lang="ru-RU" sz="3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-706940" y="1125087"/>
            <a:ext cx="5724128" cy="76012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Команда: «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ЦСО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 rot="1093665">
            <a:off x="4485651" y="2657537"/>
            <a:ext cx="4752528" cy="2972797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Девиз:</a:t>
            </a:r>
            <a:r>
              <a:rPr lang="ru-RU" sz="4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Bef>
                <a:spcPct val="20000"/>
              </a:spcBef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Мы молодые специалисты, </a:t>
            </a:r>
          </a:p>
          <a:p>
            <a:pPr lvl="0">
              <a:spcBef>
                <a:spcPct val="20000"/>
              </a:spcBef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социальной работе </a:t>
            </a:r>
          </a:p>
          <a:p>
            <a:pPr lvl="0">
              <a:spcBef>
                <a:spcPct val="20000"/>
              </a:spcBef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активисты. </a:t>
            </a:r>
          </a:p>
          <a:p>
            <a:pPr lvl="0">
              <a:spcBef>
                <a:spcPct val="20000"/>
              </a:spcBef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Мы всех граждан </a:t>
            </a:r>
          </a:p>
          <a:p>
            <a:pPr lvl="0">
              <a:spcBef>
                <a:spcPct val="20000"/>
              </a:spcBef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защищаем и задачи их решаем!» 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 rot="20776190">
            <a:off x="198778" y="1651211"/>
            <a:ext cx="5177233" cy="284054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85000" lnSpcReduction="20000"/>
          </a:bodyPr>
          <a:lstStyle/>
          <a:p>
            <a:pPr lvl="3">
              <a:spcAft>
                <a:spcPts val="1200"/>
              </a:spcAft>
              <a:buFont typeface="Arial" pitchFamily="34" charset="0"/>
              <a:buNone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Девиз: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Мы молодые оптимисты, 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социальной работе специалисты, 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гражданам помогаем, 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проблемы их решаем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860032" y="1772816"/>
            <a:ext cx="4752528" cy="712554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Команда: «СЗН»</a:t>
            </a:r>
          </a:p>
        </p:txBody>
      </p:sp>
    </p:spTree>
    <p:extLst>
      <p:ext uri="{BB962C8B-B14F-4D97-AF65-F5344CB8AC3E}">
        <p14:creationId xmlns:p14="http://schemas.microsoft.com/office/powerpoint/2010/main" xmlns="" val="2752029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764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59025" y="620688"/>
            <a:ext cx="8784975" cy="5472608"/>
          </a:xfrm>
        </p:spPr>
        <p:txBody>
          <a:bodyPr>
            <a:noAutofit/>
          </a:bodyPr>
          <a:lstStyle/>
          <a:p>
            <a:pPr lvl="0" algn="ctr"/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Тур1: «Разминка»</a:t>
            </a:r>
            <a:endParaRPr lang="ru-RU" sz="3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«ЦСО» 1 задание</a:t>
            </a: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Ситуация: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 просьбой о принятии на надомное обслуживание обратился вдовец 56 лет. После смерти у него резко ухудшилось состояние здоровья. В течение 2-х месяцев находился на стационарном лечении. Предлагалось освидетельствование на группу инвалидности, но окончательного решения не принял. Проживает в частном доме. Есть сын, военнослужащий, с семьей проживает на Дальнем Востоке. Отношения хорошие, часто приезжает в гости.».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Вопрос: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Определите проблему клиента, виды необходимой помощи, условия ее предоставления?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1\Мои документы\Мои рисунки\36_2_2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5000636"/>
            <a:ext cx="2143139" cy="18573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621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85850" y="0"/>
            <a:ext cx="10325104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1340768"/>
            <a:ext cx="7772400" cy="4362276"/>
          </a:xfrm>
        </p:spPr>
        <p:txBody>
          <a:bodyPr>
            <a:noAutofit/>
          </a:bodyPr>
          <a:lstStyle/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Тур1: «Разминка»</a:t>
            </a:r>
            <a:endParaRPr lang="ru-RU" sz="3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«СЗН» 1 задание</a:t>
            </a: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Ситуация: «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социальную службу за помощью обратился пожилой человек в возрасте 78 лет. В настоящее время испытывает серьезные трудности со здоровьем. Просит проконсультировать его по вопросу оказания медицинской помощи и санаторно-курортного лечения. Проживает в двухкомнатной квартире с женой-пенсионеркой. Есть дети (сын и дочь), но проживают в другом городе. Оказать материальную помощь не имеют возможности. Взаимоотношения с детьми хорошие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Определите проблему клиента, виды необходимой помощи, условия ее предоставления</a:t>
            </a:r>
          </a:p>
          <a:p>
            <a:pPr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1\Мои документы\Мои рисунки\36_2_2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5000636"/>
            <a:ext cx="2143139" cy="18573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621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764" y="-22596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1340768"/>
            <a:ext cx="7772400" cy="4362276"/>
          </a:xfrm>
        </p:spPr>
        <p:txBody>
          <a:bodyPr>
            <a:noAutofit/>
          </a:bodyPr>
          <a:lstStyle/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Тур1: «Разминка»</a:t>
            </a:r>
            <a:endParaRPr lang="ru-RU" sz="3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«ЦСО» 2 задание</a:t>
            </a: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социальную службу за помощью обратилась женщина 54 лет, имеющая сестру 48 лет, страдающую психическим расстройством с вопросом установления опеки или попечительства над ней.  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Определите проблемы семьи.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Определите органы социальной помощи, которые  должны быть задействованы в решении этой проблемы.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Составьте перечень документов необходимых для установления формы патроната в данной ситуации.</a:t>
            </a:r>
          </a:p>
          <a:p>
            <a:pPr lvl="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Documents and Settings\1\Мои документы\Мои рисунки\36_2_5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5071" y="4857760"/>
            <a:ext cx="2291705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621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Картинки- Презинтационные\bright-powerpoint-backgrounds-for-powerpoi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764" y="-22596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785794"/>
            <a:ext cx="7772400" cy="4917250"/>
          </a:xfrm>
        </p:spPr>
        <p:txBody>
          <a:bodyPr>
            <a:noAutofit/>
          </a:bodyPr>
          <a:lstStyle/>
          <a:p>
            <a:pPr lvl="0" algn="ctr"/>
            <a:endParaRPr lang="ru-RU" sz="3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Тур1: «Разминка»</a:t>
            </a:r>
            <a:endParaRPr lang="ru-RU" sz="3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Команда «СЗН» 2 задание</a:t>
            </a:r>
          </a:p>
          <a:p>
            <a:pPr algn="just"/>
            <a:endParaRPr lang="ru-RU" sz="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социальную службу за помощью обратился мужчина 60 лет без документов, не имеющий постоянного места жительства и регистрации, а также средств к существованию.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Составьте комплекс возможных услуг социальной реабилитации клиента.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Определите условия получения услуг.</a:t>
            </a:r>
          </a:p>
          <a:p>
            <a:pPr lvl="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Documents and Settings\1\Мои документы\Мои рисунки\36_2_5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5071" y="4500570"/>
            <a:ext cx="2291705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621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1375</Words>
  <Application>Microsoft Office PowerPoint</Application>
  <PresentationFormat>Экран (4:3)</PresentationFormat>
  <Paragraphs>299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государственное бюджетное профессиональное образовательное учреждение Самарской области «Обшаровский государственный техникум им.В.И.Суркова»  Презентация к деловой игре «Молодой специалист» по дисциплине  Организация социальной работы в Российской Федерации  для студентов  первого курса по специальности 39.02.01 Социальная работа разработчик Ящук Наталья Юрьевна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ТЕРРИТОРАЛИАЛЬНЫХ ОРГАНОВ СОЦИАЛЬНОЙ ЗАЩИТЫ И СОЦИАЛЬНОГО ОБЕСПЕЧЕНИЯ В РОССИЙСКОМ ФЕДЕРАЦИИ</dc:title>
  <dc:creator>люда</dc:creator>
  <cp:lastModifiedBy>1</cp:lastModifiedBy>
  <cp:revision>199</cp:revision>
  <dcterms:created xsi:type="dcterms:W3CDTF">2013-03-15T17:19:33Z</dcterms:created>
  <dcterms:modified xsi:type="dcterms:W3CDTF">2020-03-27T10:16:32Z</dcterms:modified>
</cp:coreProperties>
</file>