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3" r:id="rId21"/>
    <p:sldId id="296" r:id="rId22"/>
    <p:sldId id="298" r:id="rId23"/>
    <p:sldId id="303" r:id="rId24"/>
    <p:sldId id="281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A59E"/>
    <a:srgbClr val="03AD74"/>
    <a:srgbClr val="00B0AC"/>
    <a:srgbClr val="0AA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jpeg"/><Relationship Id="rId7" Type="http://schemas.openxmlformats.org/officeDocument/2006/relationships/image" Target="../media/image3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23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jpeg"/><Relationship Id="rId7" Type="http://schemas.openxmlformats.org/officeDocument/2006/relationships/image" Target="../media/image3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23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 the Snow-covered Branch of Christmas Trees, Christmas Decorations Hang  in the Form of Transparent Balls, Hearts of Felt. Stock Photo - Image of  decor, evergreen: 104052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98" y="-504259"/>
            <a:ext cx="10312780" cy="738485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3308" y="2204864"/>
            <a:ext cx="4750296" cy="30963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ppetite" pitchFamily="2" charset="0"/>
              </a:rPr>
              <a:t>Презентация к уроку по учебному предмету «Немецкий как второй иностранный» в 5 классе на </a:t>
            </a:r>
            <a:r>
              <a:rPr lang="ru-RU" sz="2000" b="1" dirty="0" smtClean="0">
                <a:solidFill>
                  <a:srgbClr val="C00000"/>
                </a:solidFill>
                <a:latin typeface="Appetite" pitchFamily="2" charset="0"/>
              </a:rPr>
              <a:t>темы «Семья </a:t>
            </a:r>
            <a:r>
              <a:rPr lang="ru-RU" sz="2000" b="1" dirty="0" smtClean="0">
                <a:solidFill>
                  <a:srgbClr val="C00000"/>
                </a:solidFill>
                <a:latin typeface="Appetite" pitchFamily="2" charset="0"/>
              </a:rPr>
              <a:t>«</a:t>
            </a:r>
            <a:r>
              <a:rPr lang="ru-RU" sz="6600" b="1" dirty="0" smtClean="0">
                <a:solidFill>
                  <a:srgbClr val="C00000"/>
                </a:solidFill>
                <a:latin typeface="Appetite" pitchFamily="2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ppetite" pitchFamily="2" charset="0"/>
              </a:rPr>
              <a:t>«Животные»</a:t>
            </a:r>
            <a:endParaRPr lang="ru-RU" sz="2000" b="1" dirty="0">
              <a:solidFill>
                <a:srgbClr val="C00000"/>
              </a:solidFill>
              <a:latin typeface="Appetit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573325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Уколова</a:t>
            </a:r>
            <a:r>
              <a:rPr lang="ru-RU" sz="2000" dirty="0" smtClean="0"/>
              <a:t> </a:t>
            </a:r>
            <a:r>
              <a:rPr lang="ru-RU" sz="2000" smtClean="0"/>
              <a:t>Ирина Яковлевна</a:t>
            </a:r>
            <a:endParaRPr lang="ru-RU" sz="2000" dirty="0" smtClean="0"/>
          </a:p>
          <a:p>
            <a:r>
              <a:rPr lang="ru-RU" sz="2000" dirty="0" smtClean="0"/>
              <a:t>учитель иностранных языков </a:t>
            </a:r>
          </a:p>
          <a:p>
            <a:r>
              <a:rPr lang="ru-RU" sz="2000" dirty="0" smtClean="0"/>
              <a:t>МБОУ Технический лицей №176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8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ерсонажей из сказки Репка - картинка №11801 | Printon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181" y="0"/>
            <a:ext cx="9219049" cy="64533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436096" y="0"/>
            <a:ext cx="3528392" cy="1916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332656"/>
            <a:ext cx="4427984" cy="17142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00B050"/>
                </a:solidFill>
                <a:latin typeface="You2013" pitchFamily="2" charset="0"/>
              </a:rPr>
              <a:t>Spiel </a:t>
            </a:r>
            <a:br>
              <a:rPr lang="de-DE" smtClean="0">
                <a:solidFill>
                  <a:srgbClr val="00B050"/>
                </a:solidFill>
                <a:latin typeface="You2013" pitchFamily="2" charset="0"/>
              </a:rPr>
            </a:br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„Wer zieht wen?“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ерсонажей из сказки Репка - картинка №11801 | Printon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181" y="0"/>
            <a:ext cx="9219049" cy="645333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0"/>
            <a:ext cx="3528392" cy="1916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332656"/>
            <a:ext cx="4427984" cy="17142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00B050"/>
                </a:solidFill>
                <a:latin typeface="You2013" pitchFamily="2" charset="0"/>
              </a:rPr>
              <a:t>Spiel </a:t>
            </a:r>
            <a:br>
              <a:rPr lang="de-DE" smtClean="0">
                <a:solidFill>
                  <a:srgbClr val="00B050"/>
                </a:solidFill>
                <a:latin typeface="You2013" pitchFamily="2" charset="0"/>
              </a:rPr>
            </a:br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„Wer fehlt?“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ерсонажей из сказки Репка - картинка №11801 | Printon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181" y="0"/>
            <a:ext cx="9219049" cy="645333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6" y="0"/>
            <a:ext cx="3528392" cy="1916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332656"/>
            <a:ext cx="4427984" cy="17142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00B050"/>
                </a:solidFill>
                <a:latin typeface="You2013" pitchFamily="2" charset="0"/>
              </a:rPr>
              <a:t>Spiel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„Die richtige Reihenfolge herstellen“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117" y="324433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ppetite" pitchFamily="2" charset="0"/>
              </a:rPr>
              <a:t>Wer ist da versteckt</a:t>
            </a:r>
            <a:r>
              <a:rPr lang="de-DE" dirty="0">
                <a:solidFill>
                  <a:schemeClr val="bg1"/>
                </a:solidFill>
                <a:latin typeface="You2013" pitchFamily="2" charset="0"/>
              </a:rPr>
              <a:t>? </a:t>
            </a:r>
            <a:endParaRPr lang="ru-RU" dirty="0">
              <a:solidFill>
                <a:schemeClr val="bg1"/>
              </a:solidFill>
              <a:latin typeface="You201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9117" y="324433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ppetite" pitchFamily="2" charset="0"/>
              </a:rPr>
              <a:t>Wer ist da versteckt</a:t>
            </a:r>
            <a:r>
              <a:rPr lang="de-DE" dirty="0">
                <a:solidFill>
                  <a:schemeClr val="bg1"/>
                </a:solidFill>
                <a:latin typeface="You2013" pitchFamily="2" charset="0"/>
              </a:rPr>
              <a:t>? </a:t>
            </a:r>
            <a:endParaRPr lang="ru-RU" dirty="0">
              <a:solidFill>
                <a:schemeClr val="bg1"/>
              </a:solidFill>
              <a:latin typeface="You2013" pitchFamily="2" charset="0"/>
            </a:endParaRPr>
          </a:p>
        </p:txBody>
      </p:sp>
      <p:pic>
        <p:nvPicPr>
          <p:cNvPr id="5" name="Picture 4" descr="Schwarzes Kaninchen-Schattenbild&quot; Kunstdruck von designminds | Redbubble"/>
          <p:cNvPicPr>
            <a:picLocks noChangeAspect="1" noChangeArrowheads="1"/>
          </p:cNvPicPr>
          <p:nvPr/>
        </p:nvPicPr>
        <p:blipFill>
          <a:blip r:embed="rId2" cstate="print"/>
          <a:srcRect l="31248" t="28728" r="29441" b="26669"/>
          <a:stretch>
            <a:fillRect/>
          </a:stretch>
        </p:blipFill>
        <p:spPr bwMode="auto">
          <a:xfrm>
            <a:off x="2483768" y="-1"/>
            <a:ext cx="4248472" cy="677148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411760" y="548680"/>
            <a:ext cx="4248472" cy="5904656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r>
              <a:rPr lang="de-DE" sz="4400" dirty="0" smtClean="0">
                <a:solidFill>
                  <a:schemeClr val="bg1"/>
                </a:solidFill>
                <a:latin typeface="Appetite" pitchFamily="2" charset="0"/>
              </a:rPr>
              <a:t>Wer ist da versteckt</a:t>
            </a:r>
            <a:r>
              <a:rPr lang="de-DE" sz="4400" dirty="0" smtClean="0">
                <a:solidFill>
                  <a:schemeClr val="bg1"/>
                </a:solidFill>
                <a:latin typeface="You2013" pitchFamily="2" charset="0"/>
              </a:rPr>
              <a:t>? </a:t>
            </a:r>
            <a:endParaRPr lang="ru-RU" sz="4400" dirty="0">
              <a:solidFill>
                <a:schemeClr val="bg1"/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5626968" cy="77809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Wo wohnt der Hase?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  <p:pic>
        <p:nvPicPr>
          <p:cNvPr id="3" name="Picture 2" descr="Hase - Bilder und Stockfotos - i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0"/>
            <a:ext cx="4398234" cy="659735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340768"/>
            <a:ext cx="2592288" cy="23762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You2013" pitchFamily="2" charset="0"/>
              </a:rPr>
              <a:t>Im Wald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You2013" pitchFamily="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1340768"/>
            <a:ext cx="2592288" cy="23762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You2013" pitchFamily="2" charset="0"/>
              </a:rPr>
              <a:t>Auf der Wiese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You2013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077072"/>
            <a:ext cx="2592288" cy="23762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You2013" pitchFamily="2" charset="0"/>
              </a:rPr>
              <a:t>Im Teich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You2013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4077072"/>
            <a:ext cx="2592288" cy="23762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You2013" pitchFamily="2" charset="0"/>
              </a:rPr>
              <a:t>In der Wüste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You2013" pitchFamily="2" charset="0"/>
            </a:endParaRPr>
          </a:p>
        </p:txBody>
      </p:sp>
      <p:pic>
        <p:nvPicPr>
          <p:cNvPr id="8" name="Picture 6" descr="Wald | bilder.tibs.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25" y="1412776"/>
            <a:ext cx="2247191" cy="1800000"/>
          </a:xfrm>
          <a:prstGeom prst="rect">
            <a:avLst/>
          </a:prstGeom>
          <a:noFill/>
        </p:spPr>
      </p:pic>
      <p:pic>
        <p:nvPicPr>
          <p:cNvPr id="9" name="Picture 8" descr="Zwei Schmetterlinge Auf Einer Blühenden Wiese. Abbildung Lizenzfrei  Nutzbare SVG, Vektorgrafiken, Clip Arts, Illustrationen. Image 6443833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2347633" cy="1655984"/>
          </a:xfrm>
          <a:prstGeom prst="roundRect">
            <a:avLst/>
          </a:prstGeom>
          <a:noFill/>
        </p:spPr>
      </p:pic>
      <p:pic>
        <p:nvPicPr>
          <p:cNvPr id="10" name="Picture 10" descr="Teich Stock Illustrationen, Vektoren, &amp; Kliparts - 44,444 Stock  Illustratione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149080"/>
            <a:ext cx="2685061" cy="1800000"/>
          </a:xfrm>
          <a:prstGeom prst="rect">
            <a:avLst/>
          </a:prstGeom>
          <a:noFill/>
        </p:spPr>
      </p:pic>
      <p:pic>
        <p:nvPicPr>
          <p:cNvPr id="11" name="Picture 12" descr="Desert Clipart For Kid - Desert Clipart Png, Transparent Png - kind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149080"/>
            <a:ext cx="2571428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5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5626968" cy="77809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Wo wohnt der Hase?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  <p:pic>
        <p:nvPicPr>
          <p:cNvPr id="3" name="Picture 2" descr="Hase - Bilder und Stockfotos - i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0"/>
            <a:ext cx="4398234" cy="659735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340768"/>
            <a:ext cx="2592288" cy="23762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You2013" pitchFamily="2" charset="0"/>
              </a:rPr>
              <a:t>Im Wald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You2013" pitchFamily="2" charset="0"/>
            </a:endParaRPr>
          </a:p>
        </p:txBody>
      </p:sp>
      <p:pic>
        <p:nvPicPr>
          <p:cNvPr id="5" name="Picture 6" descr="Wald | bilder.tibs.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25" y="1412776"/>
            <a:ext cx="2247191" cy="1800000"/>
          </a:xfrm>
          <a:prstGeom prst="rect">
            <a:avLst/>
          </a:prstGeom>
          <a:noFill/>
        </p:spPr>
      </p:pic>
      <p:pic>
        <p:nvPicPr>
          <p:cNvPr id="6" name="Picture 8" descr="Zwei Schmetterlinge Auf Einer Blühenden Wiese. Abbildung Lizenzfrei  Nutzbare SVG, Vektorgrafiken, Clip Arts, Illustrationen. Image 6443833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2347633" cy="1655984"/>
          </a:xfrm>
          <a:prstGeom prst="roundRect">
            <a:avLst/>
          </a:prstGeom>
          <a:noFill/>
        </p:spPr>
      </p:pic>
      <p:pic>
        <p:nvPicPr>
          <p:cNvPr id="7" name="Picture 10" descr="Teich Stock Illustrationen, Vektoren, &amp; Kliparts - 44,444 Stock  Illustratione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149080"/>
            <a:ext cx="2685061" cy="1800000"/>
          </a:xfrm>
          <a:prstGeom prst="rect">
            <a:avLst/>
          </a:prstGeom>
          <a:noFill/>
        </p:spPr>
      </p:pic>
      <p:pic>
        <p:nvPicPr>
          <p:cNvPr id="8" name="Picture 12" descr="Desert Clipart For Kid - Desert Clipart Png, Transparent Png - kind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149080"/>
            <a:ext cx="2571428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8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5626968" cy="778098"/>
          </a:xfrm>
          <a:prstGeom prst="roundRect">
            <a:avLst/>
          </a:prstGeom>
          <a:ln w="57150">
            <a:solidFill>
              <a:srgbClr val="7030A0"/>
            </a:solidFill>
            <a:prstDash val="sysDot"/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7030A0"/>
                </a:solidFill>
                <a:latin typeface="You2013" pitchFamily="2" charset="0"/>
              </a:rPr>
              <a:t>Was frisst der Hase? </a:t>
            </a:r>
            <a:endParaRPr lang="ru-RU" dirty="0">
              <a:solidFill>
                <a:srgbClr val="7030A0"/>
              </a:solidFill>
              <a:latin typeface="You2013" pitchFamily="2" charset="0"/>
            </a:endParaRPr>
          </a:p>
        </p:txBody>
      </p:sp>
      <p:pic>
        <p:nvPicPr>
          <p:cNvPr id="3" name="Picture 2" descr="Hase - Bilder und Stockfotos - i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4398234" cy="659735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Kohl</a:t>
            </a:r>
          </a:p>
          <a:p>
            <a:pPr algn="ctr"/>
            <a:endParaRPr lang="de-DE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Das Gras</a:t>
            </a:r>
            <a:endParaRPr lang="de-DE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Die Rinde</a:t>
            </a:r>
          </a:p>
          <a:p>
            <a:pPr algn="ctr"/>
            <a:endParaRPr lang="de-DE" dirty="0" smtClean="0"/>
          </a:p>
        </p:txBody>
      </p:sp>
      <p:pic>
        <p:nvPicPr>
          <p:cNvPr id="7" name="Picture 2" descr="Kohl Stock Illustrationen, Vektoren, &amp; Kliparts - 41,661 Stock  Illustratio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1368152" cy="1253569"/>
          </a:xfrm>
          <a:prstGeom prst="rect">
            <a:avLst/>
          </a:prstGeom>
          <a:noFill/>
        </p:spPr>
      </p:pic>
      <p:pic>
        <p:nvPicPr>
          <p:cNvPr id="8" name="Picture 4" descr="Karotte clipart. Kostenloser Download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1441962" cy="1440160"/>
          </a:xfrm>
          <a:prstGeom prst="rect">
            <a:avLst/>
          </a:prstGeom>
          <a:noFill/>
        </p:spPr>
      </p:pic>
      <p:pic>
        <p:nvPicPr>
          <p:cNvPr id="9" name="Picture 8" descr="Fisch clipart. Kostenloser Download. | Creaz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556792"/>
            <a:ext cx="1872208" cy="893980"/>
          </a:xfrm>
          <a:prstGeom prst="rect">
            <a:avLst/>
          </a:prstGeom>
          <a:noFill/>
        </p:spPr>
      </p:pic>
      <p:sp>
        <p:nvSpPr>
          <p:cNvPr id="10" name="AutoShape 12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Grass Green PNG Clip Art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1872208" cy="1152128"/>
          </a:xfrm>
          <a:prstGeom prst="rect">
            <a:avLst/>
          </a:prstGeom>
          <a:noFill/>
        </p:spPr>
      </p:pic>
      <p:pic>
        <p:nvPicPr>
          <p:cNvPr id="14" name="Picture 20" descr="Rinde - Bilder und Stockfotos - iSt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571" y="3140968"/>
            <a:ext cx="1632181" cy="129614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62778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Fisch</a:t>
            </a:r>
          </a:p>
          <a:p>
            <a:pPr algn="ctr"/>
            <a:endParaRPr lang="de-DE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Apfel</a:t>
            </a:r>
          </a:p>
          <a:p>
            <a:pPr algn="ctr"/>
            <a:endParaRPr lang="de-DE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78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Die Karotte</a:t>
            </a:r>
          </a:p>
          <a:p>
            <a:pPr algn="ctr"/>
            <a:endParaRPr lang="de-DE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Knochen</a:t>
            </a:r>
          </a:p>
          <a:p>
            <a:pPr algn="ctr"/>
            <a:endParaRPr lang="de-DE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Pilz</a:t>
            </a:r>
          </a:p>
          <a:p>
            <a:pPr algn="ctr"/>
            <a:endParaRPr lang="de-DE" dirty="0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Die Insekten</a:t>
            </a:r>
          </a:p>
          <a:p>
            <a:pPr algn="ctr"/>
            <a:endParaRPr lang="de-DE" dirty="0" smtClean="0"/>
          </a:p>
        </p:txBody>
      </p:sp>
      <p:pic>
        <p:nvPicPr>
          <p:cNvPr id="21" name="Picture 22" descr="Dog Bone Design 3190121 Vector Art at Vecteez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212976"/>
            <a:ext cx="1215495" cy="1152128"/>
          </a:xfrm>
          <a:prstGeom prst="rect">
            <a:avLst/>
          </a:prstGeom>
          <a:noFill/>
        </p:spPr>
      </p:pic>
      <p:pic>
        <p:nvPicPr>
          <p:cNvPr id="22" name="Picture 24" descr="Pilz-Vektor oder Farbabbildung - Stock-Vektorgrafi 2978496 | Crushpixe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013176"/>
            <a:ext cx="1106557" cy="1080000"/>
          </a:xfrm>
          <a:prstGeom prst="rect">
            <a:avLst/>
          </a:prstGeom>
          <a:noFill/>
        </p:spPr>
      </p:pic>
      <p:pic>
        <p:nvPicPr>
          <p:cNvPr id="23" name="Picture 26" descr="apfel Clipart zum kostenlosen Download | FreeImag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1412776"/>
            <a:ext cx="1296144" cy="1363815"/>
          </a:xfrm>
          <a:prstGeom prst="rect">
            <a:avLst/>
          </a:prstGeom>
          <a:noFill/>
        </p:spPr>
      </p:pic>
      <p:pic>
        <p:nvPicPr>
          <p:cNvPr id="24" name="Picture 28" descr="glückliche Insekten Cartoon-Figuren-Gruppe - Stockfoto #27018726 |  Bildagentur PantherMedi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97152"/>
            <a:ext cx="2016224" cy="142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9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5626968" cy="778098"/>
          </a:xfrm>
          <a:prstGeom prst="roundRect">
            <a:avLst/>
          </a:prstGeom>
          <a:ln w="57150">
            <a:solidFill>
              <a:srgbClr val="7030A0"/>
            </a:solidFill>
            <a:prstDash val="sysDot"/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7030A0"/>
                </a:solidFill>
                <a:latin typeface="You2013" pitchFamily="2" charset="0"/>
              </a:rPr>
              <a:t>Was frisst der Hase? </a:t>
            </a:r>
            <a:endParaRPr lang="ru-RU" dirty="0">
              <a:solidFill>
                <a:srgbClr val="7030A0"/>
              </a:solidFill>
              <a:latin typeface="You2013" pitchFamily="2" charset="0"/>
            </a:endParaRPr>
          </a:p>
        </p:txBody>
      </p:sp>
      <p:pic>
        <p:nvPicPr>
          <p:cNvPr id="3" name="Picture 2" descr="Hase - Bilder und Stockfotos - iSto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4398234" cy="659735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Kohl</a:t>
            </a:r>
          </a:p>
          <a:p>
            <a:pPr algn="ctr"/>
            <a:endParaRPr lang="de-DE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Das Gras</a:t>
            </a:r>
            <a:endParaRPr lang="de-DE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Die Rinde</a:t>
            </a:r>
          </a:p>
          <a:p>
            <a:pPr algn="ctr"/>
            <a:endParaRPr lang="de-DE" dirty="0" smtClean="0"/>
          </a:p>
        </p:txBody>
      </p:sp>
      <p:pic>
        <p:nvPicPr>
          <p:cNvPr id="7" name="Picture 2" descr="Kohl Stock Illustrationen, Vektoren, &amp; Kliparts - 41,661 Stock  Illustratio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1368152" cy="1253569"/>
          </a:xfrm>
          <a:prstGeom prst="rect">
            <a:avLst/>
          </a:prstGeom>
          <a:noFill/>
        </p:spPr>
      </p:pic>
      <p:pic>
        <p:nvPicPr>
          <p:cNvPr id="8" name="Picture 4" descr="Karotte clipart. Kostenloser Download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1441962" cy="1440160"/>
          </a:xfrm>
          <a:prstGeom prst="rect">
            <a:avLst/>
          </a:prstGeom>
          <a:noFill/>
        </p:spPr>
      </p:pic>
      <p:pic>
        <p:nvPicPr>
          <p:cNvPr id="9" name="Picture 8" descr="Fisch clipart. Kostenloser Download. | Creaz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556792"/>
            <a:ext cx="1872208" cy="893980"/>
          </a:xfrm>
          <a:prstGeom prst="rect">
            <a:avLst/>
          </a:prstGeom>
          <a:noFill/>
        </p:spPr>
      </p:pic>
      <p:sp>
        <p:nvSpPr>
          <p:cNvPr id="10" name="AutoShape 12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Grass Green PNG Clip Art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1872208" cy="1152128"/>
          </a:xfrm>
          <a:prstGeom prst="rect">
            <a:avLst/>
          </a:prstGeom>
          <a:noFill/>
        </p:spPr>
      </p:pic>
      <p:pic>
        <p:nvPicPr>
          <p:cNvPr id="14" name="Picture 20" descr="Rinde - Bilder und Stockfotos - iSt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571" y="3140968"/>
            <a:ext cx="1632181" cy="129614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78802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Apfel</a:t>
            </a:r>
          </a:p>
          <a:p>
            <a:pPr algn="ctr"/>
            <a:endParaRPr lang="de-DE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2778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Die Karotte</a:t>
            </a:r>
          </a:p>
          <a:p>
            <a:pPr algn="ctr"/>
            <a:endParaRPr lang="de-DE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78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Pilz</a:t>
            </a:r>
          </a:p>
          <a:p>
            <a:pPr algn="ctr"/>
            <a:endParaRPr lang="de-DE" dirty="0" smtClean="0"/>
          </a:p>
        </p:txBody>
      </p:sp>
      <p:pic>
        <p:nvPicPr>
          <p:cNvPr id="18" name="Picture 22" descr="Dog Bone Design 3190121 Vector Art at Vecteez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212976"/>
            <a:ext cx="1215495" cy="1152128"/>
          </a:xfrm>
          <a:prstGeom prst="rect">
            <a:avLst/>
          </a:prstGeom>
          <a:noFill/>
        </p:spPr>
      </p:pic>
      <p:pic>
        <p:nvPicPr>
          <p:cNvPr id="19" name="Picture 24" descr="Pilz-Vektor oder Farbabbildung - Stock-Vektorgrafi 2978496 | Crushpixe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013176"/>
            <a:ext cx="1106557" cy="1080000"/>
          </a:xfrm>
          <a:prstGeom prst="rect">
            <a:avLst/>
          </a:prstGeom>
          <a:noFill/>
        </p:spPr>
      </p:pic>
      <p:pic>
        <p:nvPicPr>
          <p:cNvPr id="20" name="Picture 26" descr="apfel Clipart zum kostenlosen Download | FreeImag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1412776"/>
            <a:ext cx="1296144" cy="1363815"/>
          </a:xfrm>
          <a:prstGeom prst="rect">
            <a:avLst/>
          </a:prstGeom>
          <a:noFill/>
        </p:spPr>
      </p:pic>
      <p:pic>
        <p:nvPicPr>
          <p:cNvPr id="21" name="Picture 28" descr="glückliche Insekten Cartoon-Figuren-Gruppe - Stockfoto #27018726 |  Bildagentur PantherMedi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97152"/>
            <a:ext cx="2016224" cy="142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9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15" grpId="0" build="p" animBg="1"/>
      <p:bldP spid="16" grpId="0" build="p" animBg="1"/>
      <p:bldP spid="1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Freizeitheim UHU - Reservieru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0968"/>
            <a:ext cx="1114455" cy="1440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6419056" cy="778098"/>
          </a:xfrm>
          <a:prstGeom prst="roundRect">
            <a:avLst/>
          </a:prstGeom>
          <a:ln w="57150">
            <a:solidFill>
              <a:srgbClr val="C00000"/>
            </a:solidFill>
            <a:prstDash val="sysDot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>
                <a:solidFill>
                  <a:srgbClr val="C00000"/>
                </a:solidFill>
                <a:latin typeface="You2013" pitchFamily="2" charset="0"/>
              </a:rPr>
              <a:t>Wer ist der Feind für einen Hasen? </a:t>
            </a:r>
            <a:endParaRPr lang="ru-RU" sz="3200" dirty="0">
              <a:solidFill>
                <a:srgbClr val="C00000"/>
              </a:solidFill>
              <a:latin typeface="You2013" pitchFamily="2" charset="0"/>
            </a:endParaRPr>
          </a:p>
        </p:txBody>
      </p:sp>
      <p:pic>
        <p:nvPicPr>
          <p:cNvPr id="4" name="Picture 2" descr="Hase - Bilder und Stockfotos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4398234" cy="6597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Fuchs</a:t>
            </a:r>
          </a:p>
          <a:p>
            <a:pPr algn="ctr"/>
            <a:endParaRPr lang="de-DE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Steinadler</a:t>
            </a:r>
            <a:endParaRPr lang="de-DE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Igel</a:t>
            </a:r>
          </a:p>
          <a:p>
            <a:pPr algn="ctr"/>
            <a:endParaRPr lang="de-DE" dirty="0" smtClean="0"/>
          </a:p>
        </p:txBody>
      </p:sp>
      <p:pic>
        <p:nvPicPr>
          <p:cNvPr id="8" name="Picture 8" descr="Fisch clipart. Kostenloser Download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1872208" cy="893980"/>
          </a:xfrm>
          <a:prstGeom prst="rect">
            <a:avLst/>
          </a:prstGeom>
          <a:noFill/>
        </p:spPr>
      </p:pic>
      <p:sp>
        <p:nvSpPr>
          <p:cNvPr id="9" name="AutoShape 12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Fisch</a:t>
            </a:r>
          </a:p>
          <a:p>
            <a:pPr algn="ctr"/>
            <a:endParaRPr lang="de-DE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Wolf</a:t>
            </a:r>
          </a:p>
          <a:p>
            <a:pPr algn="ctr"/>
            <a:endParaRPr lang="de-DE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2778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sz="1600" dirty="0" smtClean="0">
                <a:solidFill>
                  <a:srgbClr val="7030A0"/>
                </a:solidFill>
                <a:latin typeface="You2013" pitchFamily="2" charset="0"/>
              </a:rPr>
              <a:t>Das Eichhörnchen</a:t>
            </a:r>
          </a:p>
          <a:p>
            <a:pPr algn="ctr"/>
            <a:endParaRPr lang="de-DE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Uhu</a:t>
            </a:r>
          </a:p>
          <a:p>
            <a:pPr algn="ctr"/>
            <a:endParaRPr lang="de-DE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2778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Luchs</a:t>
            </a:r>
          </a:p>
          <a:p>
            <a:pPr algn="ctr"/>
            <a:endParaRPr lang="de-DE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Die Ente</a:t>
            </a:r>
          </a:p>
          <a:p>
            <a:pPr algn="ctr"/>
            <a:endParaRPr lang="de-DE" dirty="0" smtClean="0"/>
          </a:p>
        </p:txBody>
      </p:sp>
      <p:pic>
        <p:nvPicPr>
          <p:cNvPr id="18" name="Picture 2" descr="Bilder – Fuchs | Gratis Vektoren, Fotos und PSD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412776"/>
            <a:ext cx="1368152" cy="1368152"/>
          </a:xfrm>
          <a:prstGeom prst="rect">
            <a:avLst/>
          </a:prstGeom>
          <a:noFill/>
        </p:spPr>
      </p:pic>
      <p:pic>
        <p:nvPicPr>
          <p:cNvPr id="19" name="Picture 4" descr="Wolf clipart. Kostenloser Download. | Creaz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12775"/>
            <a:ext cx="1152128" cy="1242745"/>
          </a:xfrm>
          <a:prstGeom prst="rect">
            <a:avLst/>
          </a:prstGeom>
          <a:noFill/>
        </p:spPr>
      </p:pic>
      <p:pic>
        <p:nvPicPr>
          <p:cNvPr id="20" name="Picture 6" descr="Eichhörnchen mit Tannenzapfen clipart. Kostenloser Download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068960"/>
            <a:ext cx="1296144" cy="1311860"/>
          </a:xfrm>
          <a:prstGeom prst="rect">
            <a:avLst/>
          </a:prstGeom>
          <a:noFill/>
        </p:spPr>
      </p:pic>
      <p:pic>
        <p:nvPicPr>
          <p:cNvPr id="21" name="Picture 8" descr="Igel - Illustrationen und Vektorgrafiken - i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43" b="17391"/>
          <a:stretch>
            <a:fillRect/>
          </a:stretch>
        </p:blipFill>
        <p:spPr bwMode="auto">
          <a:xfrm>
            <a:off x="611560" y="3140968"/>
            <a:ext cx="1872208" cy="1302406"/>
          </a:xfrm>
          <a:prstGeom prst="rect">
            <a:avLst/>
          </a:prstGeom>
          <a:noFill/>
        </p:spPr>
      </p:pic>
      <p:sp>
        <p:nvSpPr>
          <p:cNvPr id="22" name="AutoShape 10" descr="Eule Stock Vektor Art und mehr Bilder von Eule - Eule, Comic - Kunstwerk,  Clip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2" descr="Eule Stock Vektor Art und mehr Bilder von Eule - Eule, Comic - Kunstwerk,  Clip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4" descr="Eule Stock Vektor Art und mehr Bilder von Eule - Eule, Comic - Kunstwerk,  Clip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18" descr="Lächelnd Ente Stock-Clipart | Lizenzfreie | FreeImage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725144"/>
            <a:ext cx="1108861" cy="1440000"/>
          </a:xfrm>
          <a:prstGeom prst="rect">
            <a:avLst/>
          </a:prstGeom>
          <a:noFill/>
        </p:spPr>
      </p:pic>
      <p:sp>
        <p:nvSpPr>
          <p:cNvPr id="26" name="AutoShape 20" descr="Беркут - векторные изображения, Беркут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2" descr="Беркут - векторные изображения, Беркут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24" descr="Free Free Eagle Images, Download Free Free Eagle Images png images, Free  ClipArts on Clipart Librar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869160"/>
            <a:ext cx="1440160" cy="1353345"/>
          </a:xfrm>
          <a:prstGeom prst="rect">
            <a:avLst/>
          </a:prstGeom>
          <a:noFill/>
        </p:spPr>
      </p:pic>
      <p:pic>
        <p:nvPicPr>
          <p:cNvPr id="29" name="Picture 26" descr="Lynx Transparent Images - Luchs Clipart PNG Image | Transparent PNG Free  Download on Seek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725144"/>
            <a:ext cx="2064336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9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Freizeitheim UHU - Reservieru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0968"/>
            <a:ext cx="1114455" cy="1440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6419056" cy="778098"/>
          </a:xfrm>
          <a:prstGeom prst="roundRect">
            <a:avLst/>
          </a:prstGeom>
          <a:ln w="57150">
            <a:solidFill>
              <a:srgbClr val="C00000"/>
            </a:solidFill>
            <a:prstDash val="sysDot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>
                <a:solidFill>
                  <a:srgbClr val="C00000"/>
                </a:solidFill>
                <a:latin typeface="You2013" pitchFamily="2" charset="0"/>
              </a:rPr>
              <a:t>Wer ist der Feind für einen Hasen? </a:t>
            </a:r>
            <a:endParaRPr lang="ru-RU" sz="3200" dirty="0">
              <a:solidFill>
                <a:srgbClr val="C00000"/>
              </a:solidFill>
              <a:latin typeface="You2013" pitchFamily="2" charset="0"/>
            </a:endParaRPr>
          </a:p>
        </p:txBody>
      </p:sp>
      <p:pic>
        <p:nvPicPr>
          <p:cNvPr id="4" name="Picture 2" descr="Hase - Bilder und Stockfotos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4398234" cy="6597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Fuchs</a:t>
            </a:r>
          </a:p>
          <a:p>
            <a:pPr algn="ctr"/>
            <a:endParaRPr lang="de-DE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Steinadler</a:t>
            </a:r>
            <a:endParaRPr lang="de-DE" dirty="0" smtClean="0"/>
          </a:p>
        </p:txBody>
      </p:sp>
      <p:pic>
        <p:nvPicPr>
          <p:cNvPr id="7" name="Picture 8" descr="Fisch clipart. Kostenloser Download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1872208" cy="893980"/>
          </a:xfrm>
          <a:prstGeom prst="rect">
            <a:avLst/>
          </a:prstGeom>
          <a:noFill/>
        </p:spPr>
      </p:pic>
      <p:sp>
        <p:nvSpPr>
          <p:cNvPr id="8" name="AutoShape 12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Strands of Green Grass - Free Clip Art | Grass clipart, Lawn care tips,  Lawn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1340768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Wolf</a:t>
            </a:r>
          </a:p>
          <a:p>
            <a:pPr algn="ctr"/>
            <a:endParaRPr lang="de-DE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3068960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Uhu</a:t>
            </a:r>
          </a:p>
          <a:p>
            <a:pPr algn="ctr"/>
            <a:endParaRPr lang="de-DE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797152"/>
            <a:ext cx="2016224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You2013" pitchFamily="2" charset="0"/>
            </a:endParaRPr>
          </a:p>
          <a:p>
            <a:pPr algn="ctr"/>
            <a:r>
              <a:rPr lang="de-DE" dirty="0" smtClean="0">
                <a:solidFill>
                  <a:srgbClr val="7030A0"/>
                </a:solidFill>
                <a:latin typeface="You2013" pitchFamily="2" charset="0"/>
              </a:rPr>
              <a:t>Der Luchs</a:t>
            </a:r>
          </a:p>
          <a:p>
            <a:pPr algn="ctr"/>
            <a:endParaRPr lang="de-DE" dirty="0" smtClean="0"/>
          </a:p>
        </p:txBody>
      </p:sp>
      <p:pic>
        <p:nvPicPr>
          <p:cNvPr id="14" name="Picture 2" descr="Bilder – Fuchs | Gratis Vektoren, Fotos und PSD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412776"/>
            <a:ext cx="1368152" cy="1368152"/>
          </a:xfrm>
          <a:prstGeom prst="rect">
            <a:avLst/>
          </a:prstGeom>
          <a:noFill/>
        </p:spPr>
      </p:pic>
      <p:pic>
        <p:nvPicPr>
          <p:cNvPr id="15" name="Picture 4" descr="Wolf clipart. Kostenloser Download. | Creaz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12775"/>
            <a:ext cx="1152128" cy="1242745"/>
          </a:xfrm>
          <a:prstGeom prst="rect">
            <a:avLst/>
          </a:prstGeom>
          <a:noFill/>
        </p:spPr>
      </p:pic>
      <p:pic>
        <p:nvPicPr>
          <p:cNvPr id="16" name="Picture 6" descr="Eichhörnchen mit Tannenzapfen clipart. Kostenloser Download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068960"/>
            <a:ext cx="1296144" cy="1311860"/>
          </a:xfrm>
          <a:prstGeom prst="rect">
            <a:avLst/>
          </a:prstGeom>
          <a:noFill/>
        </p:spPr>
      </p:pic>
      <p:pic>
        <p:nvPicPr>
          <p:cNvPr id="17" name="Picture 8" descr="Igel - Illustrationen und Vektorgrafiken - i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43" b="17391"/>
          <a:stretch>
            <a:fillRect/>
          </a:stretch>
        </p:blipFill>
        <p:spPr bwMode="auto">
          <a:xfrm>
            <a:off x="611560" y="3140968"/>
            <a:ext cx="1872208" cy="1302406"/>
          </a:xfrm>
          <a:prstGeom prst="rect">
            <a:avLst/>
          </a:prstGeom>
          <a:noFill/>
        </p:spPr>
      </p:pic>
      <p:sp>
        <p:nvSpPr>
          <p:cNvPr id="18" name="AutoShape 10" descr="Eule Stock Vektor Art und mehr Bilder von Eule - Eule, Comic - Kunstwerk,  Clip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 descr="Eule Stock Vektor Art und mehr Bilder von Eule - Eule, Comic - Kunstwerk,  Clip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4" descr="Eule Stock Vektor Art und mehr Bilder von Eule - Eule, Comic - Kunstwerk,  Clip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18" descr="Lächelnd Ente Stock-Clipart | Lizenzfreie | FreeImage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725144"/>
            <a:ext cx="1108861" cy="1440000"/>
          </a:xfrm>
          <a:prstGeom prst="rect">
            <a:avLst/>
          </a:prstGeom>
          <a:noFill/>
        </p:spPr>
      </p:pic>
      <p:sp>
        <p:nvSpPr>
          <p:cNvPr id="22" name="AutoShape 20" descr="Беркут - векторные изображения, Беркут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2" descr="Беркут - векторные изображения, Беркут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Picture 24" descr="Free Free Eagle Images, Download Free Free Eagle Images png images, Free  ClipArts on Clipart Library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869160"/>
            <a:ext cx="1440160" cy="1353345"/>
          </a:xfrm>
          <a:prstGeom prst="rect">
            <a:avLst/>
          </a:prstGeom>
          <a:noFill/>
        </p:spPr>
      </p:pic>
      <p:pic>
        <p:nvPicPr>
          <p:cNvPr id="25" name="Picture 26" descr="Lynx Transparent Images - Luchs Clipart PNG Image | Transparent PNG Free  Download on Seek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725144"/>
            <a:ext cx="2064336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0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4248472" cy="4077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210050" cy="392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stern - Osterdeko, Rezepte und Geschenkideen | tegut..."/>
          <p:cNvPicPr>
            <a:picLocks noChangeAspect="1" noChangeArrowheads="1"/>
          </p:cNvPicPr>
          <p:nvPr/>
        </p:nvPicPr>
        <p:blipFill>
          <a:blip r:embed="rId2" cstate="print"/>
          <a:srcRect l="42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5"/>
          <p:cNvSpPr txBox="1">
            <a:spLocks/>
          </p:cNvSpPr>
          <p:nvPr/>
        </p:nvSpPr>
        <p:spPr>
          <a:xfrm>
            <a:off x="251520" y="4437112"/>
            <a:ext cx="5544616" cy="22322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smtClean="0">
                <a:solidFill>
                  <a:srgbClr val="008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Ich bin ein Osterhase,</a:t>
            </a:r>
            <a:endParaRPr lang="ru-RU" smtClean="0">
              <a:solidFill>
                <a:srgbClr val="008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r>
              <a:rPr lang="de-DE" smtClean="0">
                <a:solidFill>
                  <a:srgbClr val="008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Ich hab ´ne Schnuppernase,</a:t>
            </a:r>
            <a:endParaRPr lang="ru-RU" smtClean="0">
              <a:solidFill>
                <a:srgbClr val="008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r>
              <a:rPr lang="de-DE" smtClean="0">
                <a:solidFill>
                  <a:srgbClr val="008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ich sitze oft im Gras.</a:t>
            </a:r>
            <a:endParaRPr lang="ru-RU" smtClean="0">
              <a:solidFill>
                <a:srgbClr val="008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r>
              <a:rPr lang="de-DE" smtClean="0">
                <a:solidFill>
                  <a:srgbClr val="008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Und wer sitzt hier im Kreis?</a:t>
            </a:r>
            <a:endParaRPr lang="ru-RU" smtClean="0">
              <a:solidFill>
                <a:srgbClr val="008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548680"/>
            <a:ext cx="622317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7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184576" cy="626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8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stern - Osterdeko, Rezepte und Geschenkideen | tegut..."/>
          <p:cNvPicPr>
            <a:picLocks noChangeAspect="1" noChangeArrowheads="1"/>
          </p:cNvPicPr>
          <p:nvPr/>
        </p:nvPicPr>
        <p:blipFill>
          <a:blip r:embed="rId2" cstate="print"/>
          <a:srcRect l="42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827584" y="3645024"/>
            <a:ext cx="7499176" cy="2913187"/>
          </a:xfrm>
          <a:prstGeom prst="rect">
            <a:avLst/>
          </a:prstGeom>
          <a:solidFill>
            <a:srgbClr val="FFCC99">
              <a:alpha val="54118"/>
            </a:srgb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Liebe Kinder, Tschüss, Tschüss,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r>
              <a:rPr lang="de-D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Leider, leider muss, muss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r>
              <a:rPr lang="de-D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Ich nach Hause gehen.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>
              <a:buFont typeface="Arial" pitchFamily="34" charset="0"/>
              <a:buNone/>
            </a:pPr>
            <a:r>
              <a:rPr lang="de-D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Bis bald! Auf Wiedersehen!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4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latschen - Kostenlose unterhaltung 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332655"/>
            <a:ext cx="2880319" cy="288032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 descr="Tierisch wüt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2736304" cy="2736304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6" descr="Des bornes de satisfaction client décevantes"/>
          <p:cNvPicPr>
            <a:picLocks noChangeAspect="1" noChangeArrowheads="1"/>
          </p:cNvPicPr>
          <p:nvPr/>
        </p:nvPicPr>
        <p:blipFill>
          <a:blip r:embed="rId4" cstate="print"/>
          <a:srcRect t="21600" r="66810" b="15761"/>
          <a:stretch>
            <a:fillRect/>
          </a:stretch>
        </p:blipFill>
        <p:spPr bwMode="auto">
          <a:xfrm>
            <a:off x="323528" y="0"/>
            <a:ext cx="3096344" cy="3325703"/>
          </a:xfrm>
          <a:prstGeom prst="rect">
            <a:avLst/>
          </a:prstGeom>
          <a:noFill/>
        </p:spPr>
      </p:pic>
      <p:pic>
        <p:nvPicPr>
          <p:cNvPr id="5" name="Picture 8" descr="Des bornes de satisfaction client décevantes"/>
          <p:cNvPicPr>
            <a:picLocks noChangeAspect="1" noChangeArrowheads="1"/>
          </p:cNvPicPr>
          <p:nvPr/>
        </p:nvPicPr>
        <p:blipFill>
          <a:blip r:embed="rId4" cstate="print"/>
          <a:srcRect l="66380" t="23062" b="16458"/>
          <a:stretch>
            <a:fillRect/>
          </a:stretch>
        </p:blipFill>
        <p:spPr bwMode="auto">
          <a:xfrm>
            <a:off x="395536" y="3499298"/>
            <a:ext cx="3096344" cy="3169892"/>
          </a:xfrm>
          <a:prstGeom prst="rect">
            <a:avLst/>
          </a:prstGeom>
          <a:noFill/>
        </p:spPr>
      </p:pic>
      <p:pic>
        <p:nvPicPr>
          <p:cNvPr id="6" name="Picture 10" descr="pfeil rechts - AWESOME PEOPLE 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96752"/>
            <a:ext cx="1944216" cy="1129589"/>
          </a:xfrm>
          <a:prstGeom prst="rect">
            <a:avLst/>
          </a:prstGeom>
          <a:noFill/>
        </p:spPr>
      </p:pic>
      <p:pic>
        <p:nvPicPr>
          <p:cNvPr id="7" name="Picture 10" descr="pfeil rechts - AWESOME PEOPLE 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81128"/>
            <a:ext cx="1944216" cy="1129589"/>
          </a:xfrm>
          <a:prstGeom prst="rect">
            <a:avLst/>
          </a:prstGeom>
          <a:noFill/>
        </p:spPr>
      </p:pic>
      <p:sp>
        <p:nvSpPr>
          <p:cNvPr id="8" name="Заголовок 9"/>
          <p:cNvSpPr txBox="1">
            <a:spLocks/>
          </p:cNvSpPr>
          <p:nvPr/>
        </p:nvSpPr>
        <p:spPr>
          <a:xfrm>
            <a:off x="0" y="29969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rgbClr val="008080"/>
                </a:solidFill>
                <a:latin typeface="You2013" pitchFamily="2" charset="0"/>
              </a:rPr>
              <a:t>Hat d</a:t>
            </a:r>
            <a:r>
              <a:rPr lang="en-US" sz="3200" dirty="0" err="1" smtClean="0">
                <a:solidFill>
                  <a:srgbClr val="008080"/>
                </a:solidFill>
                <a:latin typeface="You2013" pitchFamily="2" charset="0"/>
              </a:rPr>
              <a:t>ie</a:t>
            </a:r>
            <a:r>
              <a:rPr lang="en-US" sz="3200" dirty="0" smtClean="0">
                <a:solidFill>
                  <a:srgbClr val="008080"/>
                </a:solidFill>
                <a:latin typeface="You2013" pitchFamily="2" charset="0"/>
              </a:rPr>
              <a:t> </a:t>
            </a:r>
            <a:r>
              <a:rPr lang="en-US" sz="3200" dirty="0" err="1" smtClean="0">
                <a:solidFill>
                  <a:srgbClr val="008080"/>
                </a:solidFill>
                <a:latin typeface="You2013" pitchFamily="2" charset="0"/>
              </a:rPr>
              <a:t>Stunde</a:t>
            </a:r>
            <a:r>
              <a:rPr lang="de-DE" sz="3200" dirty="0" smtClean="0">
                <a:solidFill>
                  <a:srgbClr val="008080"/>
                </a:solidFill>
                <a:latin typeface="You2013" pitchFamily="2" charset="0"/>
              </a:rPr>
              <a:t> euch gefallen?</a:t>
            </a:r>
            <a:endParaRPr lang="ru-RU" sz="3200" dirty="0">
              <a:solidFill>
                <a:srgbClr val="008080"/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aaf und Helau – Mein Kitale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"/>
            <a:ext cx="10286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4869160"/>
            <a:ext cx="8229600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DE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Vielen Dank </a:t>
            </a:r>
            <a:r>
              <a:rPr lang="de-DE" sz="5400" b="1" dirty="0" smtClean="0">
                <a:solidFill>
                  <a:srgbClr val="FF3300"/>
                </a:solidFill>
                <a:latin typeface="You2013" pitchFamily="2" charset="0"/>
              </a:rPr>
              <a:t>fürs Mitmachen</a:t>
            </a:r>
          </a:p>
          <a:p>
            <a:pPr algn="ctr">
              <a:buFont typeface="Arial" pitchFamily="34" charset="0"/>
              <a:buNone/>
            </a:pPr>
            <a:r>
              <a:rPr lang="de-DE" sz="5400" b="1" dirty="0" smtClean="0">
                <a:solidFill>
                  <a:srgbClr val="FF3300"/>
                </a:solidFill>
                <a:latin typeface="You2013" pitchFamily="2" charset="0"/>
              </a:rPr>
              <a:t>und </a:t>
            </a:r>
            <a:r>
              <a:rPr lang="de-DE" sz="54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viel Spaß </a:t>
            </a:r>
            <a:r>
              <a:rPr lang="de-DE" sz="5400" b="1" dirty="0" smtClean="0">
                <a:solidFill>
                  <a:srgbClr val="FF3300"/>
                </a:solidFill>
                <a:latin typeface="You2013" pitchFamily="2" charset="0"/>
              </a:rPr>
              <a:t>beim Deutschunterricht </a:t>
            </a:r>
          </a:p>
          <a:p>
            <a:pPr algn="ctr">
              <a:buFont typeface="Arial" pitchFamily="34" charset="0"/>
              <a:buNone/>
            </a:pPr>
            <a:endParaRPr lang="ru-RU" sz="3600" dirty="0">
              <a:solidFill>
                <a:srgbClr val="FF3300"/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48267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0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3606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460" y="3429000"/>
            <a:ext cx="4328186" cy="3194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9575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619500" cy="3705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r="6640" b="9339"/>
          <a:stretch>
            <a:fillRect/>
          </a:stretch>
        </p:blipFill>
        <p:spPr bwMode="auto">
          <a:xfrm>
            <a:off x="3419872" y="4077072"/>
            <a:ext cx="2952328" cy="2530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7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arierte Baumwollbeutel, 100% Baumwolle, Grösse 14x10 cm -  Organzabeutel24.de"/>
          <p:cNvPicPr>
            <a:picLocks noChangeAspect="1" noChangeArrowheads="1"/>
          </p:cNvPicPr>
          <p:nvPr/>
        </p:nvPicPr>
        <p:blipFill>
          <a:blip r:embed="rId2" cstate="print"/>
          <a:srcRect l="16890" r="22939"/>
          <a:stretch>
            <a:fillRect/>
          </a:stretch>
        </p:blipFill>
        <p:spPr bwMode="auto">
          <a:xfrm>
            <a:off x="0" y="404664"/>
            <a:ext cx="5724128" cy="6237312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004048" y="836712"/>
            <a:ext cx="368275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DE" sz="4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Was hast du uns gebracht?</a:t>
            </a:r>
          </a:p>
          <a:p>
            <a:pPr algn="ctr">
              <a:buFont typeface="Arial" pitchFamily="34" charset="0"/>
              <a:buNone/>
            </a:pPr>
            <a:endParaRPr lang="de-DE" sz="440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de-DE" sz="4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2013" pitchFamily="2" charset="0"/>
              </a:rPr>
              <a:t>Was liegt in deinem Sack?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üße Grüne Rübe Blätter, Mangold, Mangold, Isoliert, Aquarell Illustration  Auf Weißem Hintergrund Lizenzfreie Fotos, Bilder Und Stock Fotografie.  Image 6952707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3264"/>
            <a:ext cx="6624736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2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зка репка | УДО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239827" cy="602128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8800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Das Rübchen</a:t>
            </a:r>
            <a:br>
              <a:rPr lang="de-DE" sz="8800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</a:br>
            <a:r>
              <a:rPr lang="de-DE" sz="1800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das russische Märchen</a:t>
            </a:r>
            <a:endParaRPr lang="ru-RU" sz="8800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chemeClr val="accent6">
                    <a:lumMod val="50000"/>
                  </a:schemeClr>
                </a:solidFill>
                <a:latin typeface="You2013" pitchFamily="2" charset="0"/>
              </a:rPr>
              <a:t>Wie ist das Moral der Geschichte?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You2013" pitchFamily="2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860032" y="2996952"/>
            <a:ext cx="3826768" cy="31292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Bist du auch noch so klein, </a:t>
            </a:r>
          </a:p>
          <a:p>
            <a:pPr algn="ctr">
              <a:buFont typeface="Arial" pitchFamily="34" charset="0"/>
              <a:buNone/>
            </a:pPr>
            <a:r>
              <a:rPr lang="de-DE" smtClean="0">
                <a:solidFill>
                  <a:schemeClr val="accent6">
                    <a:lumMod val="75000"/>
                  </a:schemeClr>
                </a:solidFill>
                <a:latin typeface="You2013" pitchFamily="2" charset="0"/>
              </a:rPr>
              <a:t>du kannst immer behilflich sein!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You2013" pitchFamily="2" charset="0"/>
            </a:endParaRPr>
          </a:p>
        </p:txBody>
      </p:sp>
      <p:sp>
        <p:nvSpPr>
          <p:cNvPr id="4" name="AutoShape 2" descr="Kösener weiße Maus | Manufact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Kösener weiße Maus | Manufact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Kösener weiße Maus | Manufact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Kösener weiße Maus | Manufac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" y="1853952"/>
            <a:ext cx="5004048" cy="5004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262</Words>
  <Application>Microsoft Office PowerPoint</Application>
  <PresentationFormat>Экран (4:3)</PresentationFormat>
  <Paragraphs>273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к уроку по учебному предмету «Немецкий как второй иностранный» в 5 классе на темы «Семья « «Животные»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RePack by Diakov</cp:lastModifiedBy>
  <cp:revision>15</cp:revision>
  <dcterms:created xsi:type="dcterms:W3CDTF">2023-02-08T03:39:38Z</dcterms:created>
  <dcterms:modified xsi:type="dcterms:W3CDTF">2023-03-23T11:48:38Z</dcterms:modified>
</cp:coreProperties>
</file>