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5" r:id="rId9"/>
    <p:sldId id="263" r:id="rId10"/>
    <p:sldId id="264" r:id="rId11"/>
    <p:sldId id="266" r:id="rId12"/>
    <p:sldId id="267" r:id="rId13"/>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4" d="100"/>
          <a:sy n="64" d="100"/>
        </p:scale>
        <p:origin x="-1566"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6" name="Rounded Rectangle 15"/>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9"/>
          <p:cNvGrpSpPr>
            <a:grpSpLocks noChangeAspect="1"/>
          </p:cNvGrpSpPr>
          <p:nvPr/>
        </p:nvGrpSpPr>
        <p:grpSpPr bwMode="hidden">
          <a:xfrm>
            <a:off x="211665" y="5353963"/>
            <a:ext cx="8723376" cy="133158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ru-RU" smtClean="0"/>
              <a:t>Образец заголовка</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pPr/>
              <a:t>26.03.2020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pPr/>
              <a:t>26.03.2020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1" name="Rounded Rectangle 20"/>
          <p:cNvSpPr/>
          <p:nvPr/>
        </p:nvSpPr>
        <p:spPr bwMode="hidden">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pPr/>
              <a:t>26.03.2020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pPr/>
              <a:t>‹#›</a:t>
            </a:fld>
            <a:endParaRPr lang="ru-RU"/>
          </a:p>
        </p:txBody>
      </p:sp>
      <p:grpSp>
        <p:nvGrpSpPr>
          <p:cNvPr id="15" name="Group 14"/>
          <p:cNvGrpSpPr>
            <a:grpSpLocks noChangeAspect="1"/>
          </p:cNvGrpSpPr>
          <p:nvPr/>
        </p:nvGrpSpPr>
        <p:grpSpPr bwMode="hidden">
          <a:xfrm>
            <a:off x="211665" y="714191"/>
            <a:ext cx="8723376" cy="133158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Vertical Title 1"/>
          <p:cNvSpPr>
            <a:spLocks noGrp="1"/>
          </p:cNvSpPr>
          <p:nvPr>
            <p:ph type="title" orient="vert"/>
          </p:nvPr>
        </p:nvSpPr>
        <p:spPr>
          <a:xfrm>
            <a:off x="6629400" y="1447800"/>
            <a:ext cx="2057400" cy="4487333"/>
          </a:xfrm>
        </p:spPr>
        <p:txBody>
          <a:bodyPr vert="eaVert" anchor="ctr"/>
          <a:lstStyle>
            <a:lvl1pPr algn="l">
              <a:defRPr>
                <a:solidFill>
                  <a:schemeClr val="tx2"/>
                </a:solidFill>
              </a:defRPr>
            </a:lvl1pP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pPr/>
              <a:t>26.03.2020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pPr/>
              <a:t>‹#›</a:t>
            </a:fld>
            <a:endParaRPr lang="ru-RU"/>
          </a:p>
        </p:txBody>
      </p:sp>
      <p:sp>
        <p:nvSpPr>
          <p:cNvPr id="7" name="Title 6"/>
          <p:cNvSpPr>
            <a:spLocks noGrp="1"/>
          </p:cNvSpPr>
          <p:nvPr>
            <p:ph type="title"/>
          </p:nvPr>
        </p:nvSpPr>
        <p:spPr/>
        <p:txBody>
          <a:bodyPr/>
          <a:lstStyle/>
          <a:p>
            <a:r>
              <a:rPr lang="ru-RU" smtClean="0"/>
              <a:t>Образец заголовка</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14" name="Rounded Rectangle 13"/>
          <p:cNvSpPr/>
          <p:nvPr/>
        </p:nvSpPr>
        <p:spPr>
          <a:xfrm>
            <a:off x="228600" y="228600"/>
            <a:ext cx="8695944"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4"/>
          <p:cNvSpPr>
            <a:spLocks/>
          </p:cNvSpPr>
          <p:nvPr/>
        </p:nvSpPr>
        <p:spPr bwMode="hidden">
          <a:xfrm>
            <a:off x="6047438" y="4203592"/>
            <a:ext cx="287642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18"/>
          <p:cNvSpPr>
            <a:spLocks/>
          </p:cNvSpPr>
          <p:nvPr/>
        </p:nvSpPr>
        <p:spPr bwMode="hidden">
          <a:xfrm>
            <a:off x="2619320" y="4075290"/>
            <a:ext cx="5544515"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22"/>
          <p:cNvSpPr>
            <a:spLocks/>
          </p:cNvSpPr>
          <p:nvPr/>
        </p:nvSpPr>
        <p:spPr bwMode="hidden">
          <a:xfrm>
            <a:off x="2828728" y="4087562"/>
            <a:ext cx="546798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6"/>
          <p:cNvSpPr>
            <a:spLocks/>
          </p:cNvSpPr>
          <p:nvPr/>
        </p:nvSpPr>
        <p:spPr bwMode="hidden">
          <a:xfrm>
            <a:off x="5609489" y="4074174"/>
            <a:ext cx="3308000"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3" name="Freeform 10"/>
          <p:cNvSpPr>
            <a:spLocks/>
          </p:cNvSpPr>
          <p:nvPr/>
        </p:nvSpPr>
        <p:spPr bwMode="hidden">
          <a:xfrm>
            <a:off x="211665" y="4058555"/>
            <a:ext cx="8723376"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4C71EC6-210F-42DE-9C53-41977AD35B3D}" type="datetimeFigureOut">
              <a:rPr lang="ru-RU" smtClean="0"/>
              <a:pPr/>
              <a:t>26.03.2020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5" name="Date Placeholder 4"/>
          <p:cNvSpPr>
            <a:spLocks noGrp="1"/>
          </p:cNvSpPr>
          <p:nvPr>
            <p:ph type="dt" sz="half" idx="10"/>
          </p:nvPr>
        </p:nvSpPr>
        <p:spPr/>
        <p:txBody>
          <a:bodyPr/>
          <a:lstStyle/>
          <a:p>
            <a:fld id="{B4C71EC6-210F-42DE-9C53-41977AD35B3D}" type="datetimeFigureOut">
              <a:rPr lang="ru-RU" smtClean="0"/>
              <a:pPr/>
              <a:t>26.03.2020</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pPr/>
              <a:t>‹#›</a:t>
            </a:fld>
            <a:endParaRPr lang="ru-RU"/>
          </a:p>
        </p:txBody>
      </p:sp>
      <p:sp>
        <p:nvSpPr>
          <p:cNvPr id="9" name="Content Placeholder 8"/>
          <p:cNvSpPr>
            <a:spLocks noGrp="1"/>
          </p:cNvSpPr>
          <p:nvPr>
            <p:ph sz="quarter" idx="13"/>
          </p:nvPr>
        </p:nvSpPr>
        <p:spPr>
          <a:xfrm>
            <a:off x="676655" y="2679192"/>
            <a:ext cx="3822192" cy="34472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B4C71EC6-210F-42DE-9C53-41977AD35B3D}" type="datetimeFigureOut">
              <a:rPr lang="ru-RU" smtClean="0"/>
              <a:pPr/>
              <a:t>26.03.2020</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Date Placeholder 2"/>
          <p:cNvSpPr>
            <a:spLocks noGrp="1"/>
          </p:cNvSpPr>
          <p:nvPr>
            <p:ph type="dt" sz="half" idx="10"/>
          </p:nvPr>
        </p:nvSpPr>
        <p:spPr/>
        <p:txBody>
          <a:bodyPr/>
          <a:lstStyle/>
          <a:p>
            <a:fld id="{B4C71EC6-210F-42DE-9C53-41977AD35B3D}" type="datetimeFigureOut">
              <a:rPr lang="ru-RU" smtClean="0"/>
              <a:pPr/>
              <a:t>26.03.2020</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12" name="Rounded Rectangle 11"/>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a:grpSpLocks noChangeAspect="1"/>
          </p:cNvGrpSpPr>
          <p:nvPr/>
        </p:nvGrpSpPr>
        <p:grpSpPr bwMode="hidden">
          <a:xfrm>
            <a:off x="211665" y="714191"/>
            <a:ext cx="8723376" cy="1329874"/>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Date Placeholder 1"/>
          <p:cNvSpPr>
            <a:spLocks noGrp="1"/>
          </p:cNvSpPr>
          <p:nvPr>
            <p:ph type="dt" sz="half" idx="10"/>
          </p:nvPr>
        </p:nvSpPr>
        <p:spPr/>
        <p:txBody>
          <a:bodyPr/>
          <a:lstStyle/>
          <a:p>
            <a:fld id="{B4C71EC6-210F-42DE-9C53-41977AD35B3D}" type="datetimeFigureOut">
              <a:rPr lang="ru-RU" smtClean="0"/>
              <a:pPr/>
              <a:t>26.03.2020</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15" name="Rounded Rectangle 14"/>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B4C71EC6-210F-42DE-9C53-41977AD35B3D}" type="datetimeFigureOut">
              <a:rPr lang="ru-RU" smtClean="0"/>
              <a:pPr/>
              <a:t>26.03.2020</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pPr/>
              <a:t>‹#›</a:t>
            </a:fld>
            <a:endParaRPr lang="ru-RU"/>
          </a:p>
        </p:txBody>
      </p:sp>
      <p:sp>
        <p:nvSpPr>
          <p:cNvPr id="4" name="Text Placeholder 3"/>
          <p:cNvSpPr>
            <a:spLocks noGrp="1"/>
          </p:cNvSpPr>
          <p:nvPr>
            <p:ph type="body" sz="half" idx="2"/>
          </p:nvPr>
        </p:nvSpPr>
        <p:spPr>
          <a:xfrm>
            <a:off x="914400" y="3581400"/>
            <a:ext cx="33528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grpSp>
        <p:nvGrpSpPr>
          <p:cNvPr id="2" name="Group 23"/>
          <p:cNvGrpSpPr>
            <a:grpSpLocks noChangeAspect="1"/>
          </p:cNvGrpSpPr>
          <p:nvPr/>
        </p:nvGrpSpPr>
        <p:grpSpPr bwMode="hidden">
          <a:xfrm>
            <a:off x="211665" y="714191"/>
            <a:ext cx="8723376" cy="133158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ru-RU" smtClean="0"/>
              <a:t>Образец заголовка</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5" name="Rounded Rectangle 14"/>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a:grpSpLocks noChangeAspect="1"/>
          </p:cNvGrpSpPr>
          <p:nvPr/>
        </p:nvGrpSpPr>
        <p:grpSpPr bwMode="hidden">
          <a:xfrm>
            <a:off x="211665" y="5353963"/>
            <a:ext cx="8723376" cy="133158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ru-RU" smtClean="0"/>
              <a:t>Образец заголовка</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pPr/>
              <a:t>26.03.2020</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pPr/>
              <a:t>‹#›</a:t>
            </a:fld>
            <a:endParaRPr lang="ru-RU"/>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5944"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15"/>
          <p:cNvGrpSpPr>
            <a:grpSpLocks noChangeAspect="1"/>
          </p:cNvGrpSpPr>
          <p:nvPr/>
        </p:nvGrpSpPr>
        <p:grpSpPr bwMode="hidden">
          <a:xfrm>
            <a:off x="211665" y="1679429"/>
            <a:ext cx="8723376" cy="1329874"/>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Placeholder 1"/>
          <p:cNvSpPr>
            <a:spLocks noGrp="1"/>
          </p:cNvSpPr>
          <p:nvPr>
            <p:ph type="title"/>
          </p:nvPr>
        </p:nvSpPr>
        <p:spPr>
          <a:xfrm>
            <a:off x="457200" y="338328"/>
            <a:ext cx="8229600" cy="1252728"/>
          </a:xfrm>
          <a:prstGeom prst="rect">
            <a:avLst/>
          </a:prstGeom>
        </p:spPr>
        <p:txBody>
          <a:bodyPr vert="horz" lIns="91440" tIns="45720" rIns="91440" bIns="45720" rtlCol="0" anchor="ctr">
            <a:normAutofit/>
          </a:bodyPr>
          <a:lstStyle/>
          <a:p>
            <a:r>
              <a:rPr lang="ru-RU" smtClean="0"/>
              <a:t>Образец заголовка</a:t>
            </a:r>
            <a:endParaRPr lang="en-US" dirty="0"/>
          </a:p>
        </p:txBody>
      </p:sp>
      <p:sp>
        <p:nvSpPr>
          <p:cNvPr id="4" name="Date Placeholder 3"/>
          <p:cNvSpPr>
            <a:spLocks noGrp="1"/>
          </p:cNvSpPr>
          <p:nvPr>
            <p:ph type="dt" sz="half" idx="2"/>
          </p:nvPr>
        </p:nvSpPr>
        <p:spPr>
          <a:xfrm>
            <a:off x="5163672" y="6250164"/>
            <a:ext cx="3786690" cy="365125"/>
          </a:xfrm>
          <a:prstGeom prst="rect">
            <a:avLst/>
          </a:prstGeom>
        </p:spPr>
        <p:txBody>
          <a:bodyPr vert="horz" lIns="91440" tIns="45720" rIns="91440" bIns="45720" rtlCol="0" anchor="ctr"/>
          <a:lstStyle>
            <a:lvl1pPr algn="r">
              <a:defRPr sz="1000">
                <a:solidFill>
                  <a:schemeClr val="tx2"/>
                </a:solidFill>
              </a:defRPr>
            </a:lvl1pPr>
          </a:lstStyle>
          <a:p>
            <a:fld id="{B4C71EC6-210F-42DE-9C53-41977AD35B3D}" type="datetimeFigureOut">
              <a:rPr lang="ru-RU" smtClean="0"/>
              <a:pPr/>
              <a:t>26.03.2020</a:t>
            </a:fld>
            <a:endParaRPr lang="ru-RU"/>
          </a:p>
        </p:txBody>
      </p:sp>
      <p:sp>
        <p:nvSpPr>
          <p:cNvPr id="5" name="Footer Placeholder 4"/>
          <p:cNvSpPr>
            <a:spLocks noGrp="1"/>
          </p:cNvSpPr>
          <p:nvPr>
            <p:ph type="ftr" sz="quarter" idx="3"/>
          </p:nvPr>
        </p:nvSpPr>
        <p:spPr>
          <a:xfrm>
            <a:off x="193638" y="6250164"/>
            <a:ext cx="3786691" cy="365125"/>
          </a:xfrm>
          <a:prstGeom prst="rect">
            <a:avLst/>
          </a:prstGeom>
        </p:spPr>
        <p:txBody>
          <a:bodyPr vert="horz" lIns="91440" tIns="45720" rIns="91440" bIns="45720" rtlCol="0" anchor="ctr"/>
          <a:lstStyle>
            <a:lvl1pPr algn="l">
              <a:defRPr sz="1000">
                <a:solidFill>
                  <a:schemeClr val="tx2"/>
                </a:solidFill>
              </a:defRPr>
            </a:lvl1pPr>
          </a:lstStyle>
          <a:p>
            <a:endParaRPr lang="ru-RU"/>
          </a:p>
        </p:txBody>
      </p:sp>
      <p:sp>
        <p:nvSpPr>
          <p:cNvPr id="6" name="Slide Number Placeholder 5"/>
          <p:cNvSpPr>
            <a:spLocks noGrp="1"/>
          </p:cNvSpPr>
          <p:nvPr>
            <p:ph type="sldNum" sz="quarter" idx="4"/>
          </p:nvPr>
        </p:nvSpPr>
        <p:spPr>
          <a:xfrm>
            <a:off x="3991088" y="6250163"/>
            <a:ext cx="1161826" cy="365125"/>
          </a:xfrm>
          <a:prstGeom prst="rect">
            <a:avLst/>
          </a:prstGeom>
        </p:spPr>
        <p:txBody>
          <a:bodyPr vert="horz" lIns="91440" tIns="45720" rIns="91440" bIns="45720" rtlCol="0" anchor="ctr"/>
          <a:lstStyle>
            <a:lvl1pPr algn="ctr">
              <a:defRPr sz="1000">
                <a:solidFill>
                  <a:schemeClr val="tx2"/>
                </a:solidFill>
              </a:defRPr>
            </a:lvl1pPr>
          </a:lstStyle>
          <a:p>
            <a:fld id="{B19B0651-EE4F-4900-A07F-96A6BFA9D0F0}" type="slidenum">
              <a:rPr lang="ru-RU" smtClean="0"/>
              <a:pPr/>
              <a:t>‹#›</a:t>
            </a:fld>
            <a:endParaRPr lang="ru-RU"/>
          </a:p>
        </p:txBody>
      </p:sp>
      <p:sp>
        <p:nvSpPr>
          <p:cNvPr id="3" name="Text Placeholder 2"/>
          <p:cNvSpPr>
            <a:spLocks noGrp="1"/>
          </p:cNvSpPr>
          <p:nvPr>
            <p:ph type="body" idx="1"/>
          </p:nvPr>
        </p:nvSpPr>
        <p:spPr>
          <a:xfrm>
            <a:off x="872067" y="2675467"/>
            <a:ext cx="7408333" cy="3450696"/>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noAutofit/>
          </a:bodyPr>
          <a:lstStyle/>
          <a:p>
            <a:r>
              <a:rPr lang="ru-RU" sz="8800" dirty="0" smtClean="0">
                <a:latin typeface="Times New Roman" pitchFamily="18" charset="0"/>
                <a:cs typeface="Times New Roman" pitchFamily="18" charset="0"/>
              </a:rPr>
              <a:t>Интерактивный метод обучения</a:t>
            </a:r>
            <a:endParaRPr lang="ru-RU" sz="8800" dirty="0">
              <a:latin typeface="Times New Roman" pitchFamily="18" charset="0"/>
              <a:cs typeface="Times New Roman" pitchFamily="18" charset="0"/>
            </a:endParaRPr>
          </a:p>
        </p:txBody>
      </p:sp>
      <p:sp>
        <p:nvSpPr>
          <p:cNvPr id="3" name="Подзаголовок 2"/>
          <p:cNvSpPr>
            <a:spLocks noGrp="1"/>
          </p:cNvSpPr>
          <p:nvPr>
            <p:ph type="subTitle" idx="1"/>
          </p:nvPr>
        </p:nvSpPr>
        <p:spPr/>
        <p:txBody>
          <a:bodyPr/>
          <a:lstStyle/>
          <a:p>
            <a:endParaRPr lang="ru-RU"/>
          </a:p>
        </p:txBody>
      </p:sp>
      <p:pic>
        <p:nvPicPr>
          <p:cNvPr id="4" name="Рисунок 3" descr="img2.jpg"/>
          <p:cNvPicPr>
            <a:picLocks noChangeAspect="1"/>
          </p:cNvPicPr>
          <p:nvPr/>
        </p:nvPicPr>
        <p:blipFill>
          <a:blip r:embed="rId2" cstate="print"/>
          <a:stretch>
            <a:fillRect/>
          </a:stretch>
        </p:blipFill>
        <p:spPr>
          <a:xfrm>
            <a:off x="2411760" y="3429000"/>
            <a:ext cx="4248472" cy="3186354"/>
          </a:xfrm>
          <a:prstGeom prst="rect">
            <a:avLst/>
          </a:prstGeom>
        </p:spPr>
      </p:pic>
    </p:spTree>
    <p:extLst>
      <p:ext uri="{BB962C8B-B14F-4D97-AF65-F5344CB8AC3E}">
        <p14:creationId xmlns:p14="http://schemas.microsoft.com/office/powerpoint/2010/main" xmlns="" val="297875124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normAutofit fontScale="92500"/>
          </a:bodyPr>
          <a:lstStyle/>
          <a:p>
            <a:pPr algn="ctr"/>
            <a:r>
              <a:rPr lang="en-US" dirty="0" smtClean="0">
                <a:latin typeface="Times New Roman" pitchFamily="18" charset="0"/>
                <a:cs typeface="Times New Roman" pitchFamily="18" charset="0"/>
              </a:rPr>
              <a:t>This activity is famous for being difficult. The target language going in is not usually the language which emerges, which makes it great for peer correction as an after activity.</a:t>
            </a:r>
          </a:p>
          <a:p>
            <a:pPr algn="ctr"/>
            <a:r>
              <a:rPr lang="en-US" dirty="0" smtClean="0">
                <a:latin typeface="Times New Roman" pitchFamily="18" charset="0"/>
                <a:cs typeface="Times New Roman" pitchFamily="18" charset="0"/>
              </a:rPr>
              <a:t>Have the students work in groups and stand in line. Communicate the target language to the first student in each line, who must whisper it to the person next to them.</a:t>
            </a:r>
          </a:p>
          <a:p>
            <a:pPr algn="ctr"/>
            <a:r>
              <a:rPr lang="en-US" dirty="0" smtClean="0">
                <a:latin typeface="Times New Roman" pitchFamily="18" charset="0"/>
                <a:cs typeface="Times New Roman" pitchFamily="18" charset="0"/>
              </a:rPr>
              <a:t>The target language is passed down the line until the learner at the end records it on the paper. Then have them switch places.</a:t>
            </a:r>
            <a:endParaRPr lang="ru-RU" dirty="0">
              <a:latin typeface="Times New Roman" pitchFamily="18" charset="0"/>
              <a:cs typeface="Times New Roman" pitchFamily="18" charset="0"/>
            </a:endParaRPr>
          </a:p>
        </p:txBody>
      </p:sp>
      <p:sp>
        <p:nvSpPr>
          <p:cNvPr id="2" name="Заголовок 1"/>
          <p:cNvSpPr>
            <a:spLocks noGrp="1"/>
          </p:cNvSpPr>
          <p:nvPr>
            <p:ph type="title"/>
          </p:nvPr>
        </p:nvSpPr>
        <p:spPr/>
        <p:txBody>
          <a:bodyPr/>
          <a:lstStyle/>
          <a:p>
            <a:r>
              <a:rPr lang="en-US" dirty="0" smtClean="0">
                <a:latin typeface="Times New Roman" pitchFamily="18" charset="0"/>
                <a:cs typeface="Times New Roman" pitchFamily="18" charset="0"/>
              </a:rPr>
              <a:t>Whispering chain dictation</a:t>
            </a:r>
            <a:endParaRPr lang="ru-RU" dirty="0">
              <a:latin typeface="Times New Roman" pitchFamily="18" charset="0"/>
              <a:cs typeface="Times New Roman" pitchFamily="18" charset="0"/>
            </a:endParaRPr>
          </a:p>
        </p:txBody>
      </p:sp>
    </p:spTree>
    <p:extLst>
      <p:ext uri="{BB962C8B-B14F-4D97-AF65-F5344CB8AC3E}">
        <p14:creationId xmlns:p14="http://schemas.microsoft.com/office/powerpoint/2010/main" xmlns="" val="141756706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lstStyle/>
          <a:p>
            <a:pPr algn="ctr"/>
            <a:r>
              <a:rPr lang="en-US" dirty="0" smtClean="0">
                <a:latin typeface="Times New Roman" pitchFamily="18" charset="0"/>
                <a:cs typeface="Times New Roman" pitchFamily="18" charset="0"/>
              </a:rPr>
              <a:t>This is a nice activity for emulating phone conversations or any situation where learners my not be able to see each other face to face.</a:t>
            </a:r>
          </a:p>
          <a:p>
            <a:pPr algn="ctr"/>
            <a:r>
              <a:rPr lang="en-US" dirty="0" smtClean="0">
                <a:latin typeface="Times New Roman" pitchFamily="18" charset="0"/>
                <a:cs typeface="Times New Roman" pitchFamily="18" charset="0"/>
              </a:rPr>
              <a:t>Quite simply, give learners a split </a:t>
            </a:r>
            <a:r>
              <a:rPr lang="en-US" dirty="0" err="1" smtClean="0">
                <a:latin typeface="Times New Roman" pitchFamily="18" charset="0"/>
                <a:cs typeface="Times New Roman" pitchFamily="18" charset="0"/>
              </a:rPr>
              <a:t>textto</a:t>
            </a:r>
            <a:r>
              <a:rPr lang="en-US" dirty="0" smtClean="0">
                <a:latin typeface="Times New Roman" pitchFamily="18" charset="0"/>
                <a:cs typeface="Times New Roman" pitchFamily="18" charset="0"/>
              </a:rPr>
              <a:t> communicate and have them sit back.</a:t>
            </a:r>
          </a:p>
          <a:p>
            <a:pPr algn="ctr"/>
            <a:r>
              <a:rPr lang="en-US" dirty="0" smtClean="0">
                <a:latin typeface="Times New Roman" pitchFamily="18" charset="0"/>
                <a:cs typeface="Times New Roman" pitchFamily="18" charset="0"/>
              </a:rPr>
              <a:t>They are not allowed to turn around or attempt to see their partner. They must then work together to complete the text.</a:t>
            </a:r>
            <a:endParaRPr lang="ru-RU" dirty="0">
              <a:latin typeface="Times New Roman" pitchFamily="18" charset="0"/>
              <a:cs typeface="Times New Roman" pitchFamily="18" charset="0"/>
            </a:endParaRPr>
          </a:p>
        </p:txBody>
      </p:sp>
      <p:sp>
        <p:nvSpPr>
          <p:cNvPr id="2" name="Заголовок 1"/>
          <p:cNvSpPr>
            <a:spLocks noGrp="1"/>
          </p:cNvSpPr>
          <p:nvPr>
            <p:ph type="title"/>
          </p:nvPr>
        </p:nvSpPr>
        <p:spPr/>
        <p:txBody>
          <a:bodyPr/>
          <a:lstStyle/>
          <a:p>
            <a:r>
              <a:rPr lang="en-US" dirty="0" smtClean="0">
                <a:latin typeface="Times New Roman" pitchFamily="18" charset="0"/>
                <a:cs typeface="Times New Roman" pitchFamily="18" charset="0"/>
              </a:rPr>
              <a:t>Back to back dictation</a:t>
            </a:r>
            <a:endParaRPr lang="ru-RU" dirty="0">
              <a:latin typeface="Times New Roman" pitchFamily="18" charset="0"/>
              <a:cs typeface="Times New Roman" pitchFamily="18" charset="0"/>
            </a:endParaRPr>
          </a:p>
        </p:txBody>
      </p:sp>
    </p:spTree>
    <p:extLst>
      <p:ext uri="{BB962C8B-B14F-4D97-AF65-F5344CB8AC3E}">
        <p14:creationId xmlns:p14="http://schemas.microsoft.com/office/powerpoint/2010/main" xmlns="" val="197831980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lstStyle/>
          <a:p>
            <a:pPr algn="ctr"/>
            <a:r>
              <a:rPr lang="en-US" dirty="0" smtClean="0">
                <a:latin typeface="Times New Roman" pitchFamily="18" charset="0"/>
                <a:cs typeface="Times New Roman" pitchFamily="18" charset="0"/>
              </a:rPr>
              <a:t>These are perfect</a:t>
            </a:r>
            <a:r>
              <a:rPr lang="ru-RU" dirty="0" smtClean="0">
                <a:latin typeface="Times New Roman" pitchFamily="18" charset="0"/>
                <a:cs typeface="Times New Roman" pitchFamily="18" charset="0"/>
              </a:rPr>
              <a:t> </a:t>
            </a:r>
            <a:r>
              <a:rPr lang="en-US" dirty="0" smtClean="0">
                <a:latin typeface="Times New Roman" pitchFamily="18" charset="0"/>
                <a:cs typeface="Times New Roman" pitchFamily="18" charset="0"/>
              </a:rPr>
              <a:t>for practicing things like prepositions, directions, adjectives and descriptions of things – it all depends on the picture.</a:t>
            </a:r>
          </a:p>
          <a:p>
            <a:pPr algn="ctr"/>
            <a:r>
              <a:rPr lang="en-US" dirty="0" smtClean="0">
                <a:latin typeface="Times New Roman" pitchFamily="18" charset="0"/>
                <a:cs typeface="Times New Roman" pitchFamily="18" charset="0"/>
              </a:rPr>
              <a:t>Give one student a picture and have them describe it to their partner, who is not allowed to see it directly. Their partner must draw it as accurately as possible.</a:t>
            </a:r>
            <a:endParaRPr lang="ru-RU" dirty="0">
              <a:latin typeface="Times New Roman" pitchFamily="18" charset="0"/>
              <a:cs typeface="Times New Roman" pitchFamily="18" charset="0"/>
            </a:endParaRPr>
          </a:p>
        </p:txBody>
      </p:sp>
      <p:sp>
        <p:nvSpPr>
          <p:cNvPr id="2" name="Заголовок 1"/>
          <p:cNvSpPr>
            <a:spLocks noGrp="1"/>
          </p:cNvSpPr>
          <p:nvPr>
            <p:ph type="title"/>
          </p:nvPr>
        </p:nvSpPr>
        <p:spPr/>
        <p:txBody>
          <a:bodyPr/>
          <a:lstStyle/>
          <a:p>
            <a:r>
              <a:rPr lang="en-US" dirty="0" smtClean="0">
                <a:latin typeface="Times New Roman" pitchFamily="18" charset="0"/>
                <a:cs typeface="Times New Roman" pitchFamily="18" charset="0"/>
              </a:rPr>
              <a:t>Picture dictation</a:t>
            </a:r>
            <a:endParaRPr lang="ru-RU" dirty="0">
              <a:latin typeface="Times New Roman" pitchFamily="18" charset="0"/>
              <a:cs typeface="Times New Roman" pitchFamily="18" charset="0"/>
            </a:endParaRPr>
          </a:p>
        </p:txBody>
      </p:sp>
    </p:spTree>
    <p:extLst>
      <p:ext uri="{BB962C8B-B14F-4D97-AF65-F5344CB8AC3E}">
        <p14:creationId xmlns:p14="http://schemas.microsoft.com/office/powerpoint/2010/main" xmlns="" val="327598853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normAutofit/>
          </a:bodyPr>
          <a:lstStyle/>
          <a:p>
            <a:pPr algn="ctr"/>
            <a:r>
              <a:rPr lang="ru-RU" dirty="0" smtClean="0">
                <a:latin typeface="Times New Roman" pitchFamily="18" charset="0"/>
                <a:cs typeface="Times New Roman" pitchFamily="18" charset="0"/>
              </a:rPr>
              <a:t>Инновационные методы обучения-это методы, основанные на </a:t>
            </a:r>
            <a:r>
              <a:rPr lang="ru-RU" dirty="0" err="1" smtClean="0">
                <a:latin typeface="Times New Roman" pitchFamily="18" charset="0"/>
                <a:cs typeface="Times New Roman" pitchFamily="18" charset="0"/>
              </a:rPr>
              <a:t>ипользовании</a:t>
            </a:r>
            <a:r>
              <a:rPr lang="ru-RU" dirty="0" smtClean="0">
                <a:latin typeface="Times New Roman" pitchFamily="18" charset="0"/>
                <a:cs typeface="Times New Roman" pitchFamily="18" charset="0"/>
              </a:rPr>
              <a:t> современных достижений науки и информационных технологий в образовании.</a:t>
            </a:r>
          </a:p>
          <a:p>
            <a:pPr marL="0" indent="0" algn="ctr">
              <a:buNone/>
            </a:pPr>
            <a:r>
              <a:rPr lang="ru-RU" dirty="0" smtClean="0">
                <a:latin typeface="Times New Roman" pitchFamily="18" charset="0"/>
                <a:cs typeface="Times New Roman" pitchFamily="18" charset="0"/>
              </a:rPr>
              <a:t>     Они направлены на повышение качества подготовки    студентов путем развития у них творческих способностей и самостоятельности.</a:t>
            </a:r>
            <a:endParaRPr lang="ru-RU" dirty="0">
              <a:latin typeface="Times New Roman" pitchFamily="18" charset="0"/>
              <a:cs typeface="Times New Roman" pitchFamily="18" charset="0"/>
            </a:endParaRPr>
          </a:p>
        </p:txBody>
      </p:sp>
      <p:sp>
        <p:nvSpPr>
          <p:cNvPr id="2" name="Заголовок 1"/>
          <p:cNvSpPr>
            <a:spLocks noGrp="1"/>
          </p:cNvSpPr>
          <p:nvPr>
            <p:ph type="title"/>
          </p:nvPr>
        </p:nvSpPr>
        <p:spPr/>
        <p:txBody>
          <a:bodyPr>
            <a:normAutofit fontScale="90000"/>
          </a:bodyPr>
          <a:lstStyle/>
          <a:p>
            <a:r>
              <a:rPr lang="ru-RU" dirty="0" smtClean="0">
                <a:latin typeface="Times New Roman" pitchFamily="18" charset="0"/>
                <a:cs typeface="Times New Roman" pitchFamily="18" charset="0"/>
              </a:rPr>
              <a:t>Инновационные методы обучения</a:t>
            </a:r>
            <a:endParaRPr lang="ru-RU" dirty="0">
              <a:latin typeface="Times New Roman" pitchFamily="18" charset="0"/>
              <a:cs typeface="Times New Roman" pitchFamily="18" charset="0"/>
            </a:endParaRPr>
          </a:p>
        </p:txBody>
      </p:sp>
    </p:spTree>
    <p:extLst>
      <p:ext uri="{BB962C8B-B14F-4D97-AF65-F5344CB8AC3E}">
        <p14:creationId xmlns:p14="http://schemas.microsoft.com/office/powerpoint/2010/main" xmlns="" val="156431266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img6.jpg"/>
          <p:cNvPicPr>
            <a:picLocks noGrp="1" noChangeAspect="1"/>
          </p:cNvPicPr>
          <p:nvPr>
            <p:ph idx="1"/>
          </p:nvPr>
        </p:nvPicPr>
        <p:blipFill>
          <a:blip r:embed="rId2" cstate="print"/>
          <a:stretch>
            <a:fillRect/>
          </a:stretch>
        </p:blipFill>
        <p:spPr>
          <a:xfrm>
            <a:off x="251520" y="1628800"/>
            <a:ext cx="8640960" cy="5040560"/>
          </a:xfrm>
        </p:spPr>
      </p:pic>
      <p:sp>
        <p:nvSpPr>
          <p:cNvPr id="2" name="Заголовок 1"/>
          <p:cNvSpPr>
            <a:spLocks noGrp="1"/>
          </p:cNvSpPr>
          <p:nvPr>
            <p:ph type="title"/>
          </p:nvPr>
        </p:nvSpPr>
        <p:spPr/>
        <p:txBody>
          <a:bodyPr>
            <a:normAutofit/>
          </a:bodyPr>
          <a:lstStyle/>
          <a:p>
            <a:r>
              <a:rPr lang="ru-RU" dirty="0" smtClean="0">
                <a:latin typeface="Times New Roman" pitchFamily="18" charset="0"/>
                <a:cs typeface="Times New Roman" pitchFamily="18" charset="0"/>
              </a:rPr>
              <a:t>Интерактивный метод обучения</a:t>
            </a:r>
            <a:endParaRPr lang="ru-RU" dirty="0">
              <a:latin typeface="Times New Roman" pitchFamily="18" charset="0"/>
              <a:cs typeface="Times New Roman" pitchFamily="18" charset="0"/>
            </a:endParaRPr>
          </a:p>
        </p:txBody>
      </p:sp>
    </p:spTree>
    <p:extLst>
      <p:ext uri="{BB962C8B-B14F-4D97-AF65-F5344CB8AC3E}">
        <p14:creationId xmlns:p14="http://schemas.microsoft.com/office/powerpoint/2010/main" xmlns="" val="372241334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latin typeface="Times New Roman" pitchFamily="18" charset="0"/>
                <a:cs typeface="Times New Roman" pitchFamily="18" charset="0"/>
              </a:rPr>
              <a:t>Виды интерактивных методов</a:t>
            </a:r>
            <a:endParaRPr lang="ru-RU" dirty="0">
              <a:latin typeface="Times New Roman" pitchFamily="18" charset="0"/>
              <a:cs typeface="Times New Roman" pitchFamily="18" charset="0"/>
            </a:endParaRPr>
          </a:p>
        </p:txBody>
      </p:sp>
      <p:sp>
        <p:nvSpPr>
          <p:cNvPr id="3" name="Объект 2"/>
          <p:cNvSpPr>
            <a:spLocks noGrp="1"/>
          </p:cNvSpPr>
          <p:nvPr>
            <p:ph sz="quarter" idx="13"/>
          </p:nvPr>
        </p:nvSpPr>
        <p:spPr/>
        <p:txBody>
          <a:bodyPr/>
          <a:lstStyle/>
          <a:p>
            <a:r>
              <a:rPr lang="ru-RU" sz="5400" dirty="0" smtClean="0">
                <a:latin typeface="Times New Roman" pitchFamily="18" charset="0"/>
                <a:cs typeface="Times New Roman" pitchFamily="18" charset="0"/>
              </a:rPr>
              <a:t>Групповые</a:t>
            </a:r>
          </a:p>
          <a:p>
            <a:pPr marL="0" indent="0">
              <a:buNone/>
            </a:pPr>
            <a:endParaRPr lang="ru-RU" dirty="0"/>
          </a:p>
        </p:txBody>
      </p:sp>
      <p:sp>
        <p:nvSpPr>
          <p:cNvPr id="4" name="Объект 3"/>
          <p:cNvSpPr>
            <a:spLocks noGrp="1"/>
          </p:cNvSpPr>
          <p:nvPr>
            <p:ph sz="quarter" idx="14"/>
          </p:nvPr>
        </p:nvSpPr>
        <p:spPr/>
        <p:txBody>
          <a:bodyPr/>
          <a:lstStyle/>
          <a:p>
            <a:pPr algn="ctr"/>
            <a:r>
              <a:rPr lang="ru-RU" sz="4800" dirty="0" smtClean="0">
                <a:latin typeface="Times New Roman" pitchFamily="18" charset="0"/>
                <a:cs typeface="Times New Roman" pitchFamily="18" charset="0"/>
              </a:rPr>
              <a:t>Индивидуальные</a:t>
            </a:r>
          </a:p>
          <a:p>
            <a:endParaRPr lang="ru-RU" dirty="0"/>
          </a:p>
        </p:txBody>
      </p:sp>
    </p:spTree>
    <p:extLst>
      <p:ext uri="{BB962C8B-B14F-4D97-AF65-F5344CB8AC3E}">
        <p14:creationId xmlns:p14="http://schemas.microsoft.com/office/powerpoint/2010/main" xmlns="" val="97154737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Объект 5"/>
          <p:cNvSpPr>
            <a:spLocks noGrp="1"/>
          </p:cNvSpPr>
          <p:nvPr>
            <p:ph idx="1"/>
          </p:nvPr>
        </p:nvSpPr>
        <p:spPr/>
        <p:txBody>
          <a:bodyPr>
            <a:normAutofit fontScale="92500"/>
          </a:bodyPr>
          <a:lstStyle/>
          <a:p>
            <a:pPr algn="ctr"/>
            <a:r>
              <a:rPr lang="ru-RU" dirty="0" smtClean="0">
                <a:latin typeface="Times New Roman" pitchFamily="18" charset="0"/>
                <a:cs typeface="Times New Roman" pitchFamily="18" charset="0"/>
              </a:rPr>
              <a:t>Дискуссионные (Групповая дискуссия, анализ ситуаций морального выбора, разбор инцидентов из практики, «Мозговой штурм», презентация, обсуждение, дебаты</a:t>
            </a:r>
          </a:p>
          <a:p>
            <a:pPr algn="ctr"/>
            <a:r>
              <a:rPr lang="ru-RU" dirty="0" smtClean="0">
                <a:latin typeface="Times New Roman" pitchFamily="18" charset="0"/>
                <a:cs typeface="Times New Roman" pitchFamily="18" charset="0"/>
              </a:rPr>
              <a:t>Игровые</a:t>
            </a:r>
            <a:r>
              <a:rPr lang="en-US" dirty="0" smtClean="0">
                <a:latin typeface="Times New Roman" pitchFamily="18" charset="0"/>
                <a:cs typeface="Times New Roman" pitchFamily="18" charset="0"/>
              </a:rPr>
              <a:t> </a:t>
            </a:r>
            <a:r>
              <a:rPr lang="ru-RU" dirty="0" smtClean="0">
                <a:latin typeface="Times New Roman" pitchFamily="18" charset="0"/>
                <a:cs typeface="Times New Roman" pitchFamily="18" charset="0"/>
              </a:rPr>
              <a:t>(Деловая игра, организационно-</a:t>
            </a:r>
            <a:r>
              <a:rPr lang="ru-RU" dirty="0" err="1" smtClean="0">
                <a:latin typeface="Times New Roman" pitchFamily="18" charset="0"/>
                <a:cs typeface="Times New Roman" pitchFamily="18" charset="0"/>
              </a:rPr>
              <a:t>деятельностная</a:t>
            </a:r>
            <a:r>
              <a:rPr lang="ru-RU" dirty="0" smtClean="0">
                <a:latin typeface="Times New Roman" pitchFamily="18" charset="0"/>
                <a:cs typeface="Times New Roman" pitchFamily="18" charset="0"/>
              </a:rPr>
              <a:t> игра, операционная игра, сюжетно-ролевая игра, дидактическая игра.</a:t>
            </a:r>
          </a:p>
          <a:p>
            <a:pPr algn="ctr"/>
            <a:r>
              <a:rPr lang="ru-RU" dirty="0" smtClean="0">
                <a:latin typeface="Times New Roman" pitchFamily="18" charset="0"/>
                <a:cs typeface="Times New Roman" pitchFamily="18" charset="0"/>
              </a:rPr>
              <a:t>Тренинг-методы(Социально-психологический тренинг, тренинг делового общения, психотехнические игры)</a:t>
            </a:r>
            <a:endParaRPr lang="ru-RU" dirty="0">
              <a:latin typeface="Times New Roman" pitchFamily="18" charset="0"/>
              <a:cs typeface="Times New Roman" pitchFamily="18" charset="0"/>
            </a:endParaRPr>
          </a:p>
        </p:txBody>
      </p:sp>
      <p:sp>
        <p:nvSpPr>
          <p:cNvPr id="5" name="Заголовок 4"/>
          <p:cNvSpPr>
            <a:spLocks noGrp="1"/>
          </p:cNvSpPr>
          <p:nvPr>
            <p:ph type="title"/>
          </p:nvPr>
        </p:nvSpPr>
        <p:spPr>
          <a:xfrm>
            <a:off x="539552" y="260648"/>
            <a:ext cx="8229600" cy="1143000"/>
          </a:xfrm>
        </p:spPr>
        <p:txBody>
          <a:bodyPr/>
          <a:lstStyle/>
          <a:p>
            <a:r>
              <a:rPr lang="ru-RU" dirty="0" smtClean="0">
                <a:latin typeface="Times New Roman" pitchFamily="18" charset="0"/>
                <a:cs typeface="Times New Roman" pitchFamily="18" charset="0"/>
              </a:rPr>
              <a:t>Групповые</a:t>
            </a:r>
            <a:endParaRPr lang="ru-RU" dirty="0">
              <a:latin typeface="Times New Roman" pitchFamily="18" charset="0"/>
              <a:cs typeface="Times New Roman" pitchFamily="18" charset="0"/>
            </a:endParaRPr>
          </a:p>
        </p:txBody>
      </p:sp>
    </p:spTree>
    <p:extLst>
      <p:ext uri="{BB962C8B-B14F-4D97-AF65-F5344CB8AC3E}">
        <p14:creationId xmlns:p14="http://schemas.microsoft.com/office/powerpoint/2010/main" xmlns="" val="392428588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normAutofit/>
          </a:bodyPr>
          <a:lstStyle/>
          <a:p>
            <a:r>
              <a:rPr lang="ru-RU" sz="6000" dirty="0" smtClean="0">
                <a:latin typeface="Times New Roman" pitchFamily="18" charset="0"/>
                <a:cs typeface="Times New Roman" pitchFamily="18" charset="0"/>
              </a:rPr>
              <a:t>Обмен мнениями</a:t>
            </a:r>
          </a:p>
          <a:p>
            <a:r>
              <a:rPr lang="ru-RU" sz="6000" dirty="0" smtClean="0">
                <a:latin typeface="Times New Roman" pitchFamily="18" charset="0"/>
                <a:cs typeface="Times New Roman" pitchFamily="18" charset="0"/>
              </a:rPr>
              <a:t>Высокая активность</a:t>
            </a:r>
          </a:p>
          <a:p>
            <a:r>
              <a:rPr lang="ru-RU" sz="6000" dirty="0" smtClean="0">
                <a:latin typeface="Times New Roman" pitchFamily="18" charset="0"/>
                <a:cs typeface="Times New Roman" pitchFamily="18" charset="0"/>
              </a:rPr>
              <a:t>Решение проблем</a:t>
            </a:r>
            <a:endParaRPr lang="ru-RU" sz="6000" dirty="0">
              <a:latin typeface="Times New Roman" pitchFamily="18" charset="0"/>
              <a:cs typeface="Times New Roman" pitchFamily="18" charset="0"/>
            </a:endParaRPr>
          </a:p>
        </p:txBody>
      </p:sp>
      <p:sp>
        <p:nvSpPr>
          <p:cNvPr id="2" name="Заголовок 1"/>
          <p:cNvSpPr>
            <a:spLocks noGrp="1"/>
          </p:cNvSpPr>
          <p:nvPr>
            <p:ph type="title"/>
          </p:nvPr>
        </p:nvSpPr>
        <p:spPr/>
        <p:txBody>
          <a:bodyPr/>
          <a:lstStyle/>
          <a:p>
            <a:r>
              <a:rPr lang="ru-RU" dirty="0" smtClean="0">
                <a:latin typeface="Times New Roman" pitchFamily="18" charset="0"/>
                <a:cs typeface="Times New Roman" pitchFamily="18" charset="0"/>
              </a:rPr>
              <a:t>Интерактивные методы - это</a:t>
            </a:r>
            <a:endParaRPr lang="ru-RU" dirty="0">
              <a:latin typeface="Times New Roman" pitchFamily="18" charset="0"/>
              <a:cs typeface="Times New Roman" pitchFamily="18" charset="0"/>
            </a:endParaRPr>
          </a:p>
        </p:txBody>
      </p:sp>
    </p:spTree>
    <p:extLst>
      <p:ext uri="{BB962C8B-B14F-4D97-AF65-F5344CB8AC3E}">
        <p14:creationId xmlns:p14="http://schemas.microsoft.com/office/powerpoint/2010/main" xmlns="" val="218953901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lstStyle/>
          <a:p>
            <a:pPr marL="0" indent="0" algn="ctr">
              <a:buNone/>
            </a:pPr>
            <a:r>
              <a:rPr lang="en-US" sz="9600" dirty="0" smtClean="0">
                <a:latin typeface="Times New Roman" pitchFamily="18" charset="0"/>
                <a:cs typeface="Times New Roman" pitchFamily="18" charset="0"/>
              </a:rPr>
              <a:t>“Dictation                  activity”</a:t>
            </a:r>
            <a:endParaRPr lang="ru-RU" sz="9600" dirty="0">
              <a:latin typeface="Times New Roman" pitchFamily="18" charset="0"/>
              <a:cs typeface="Times New Roman" pitchFamily="18" charset="0"/>
            </a:endParaRPr>
          </a:p>
        </p:txBody>
      </p:sp>
      <p:sp>
        <p:nvSpPr>
          <p:cNvPr id="2" name="Заголовок 1"/>
          <p:cNvSpPr>
            <a:spLocks noGrp="1"/>
          </p:cNvSpPr>
          <p:nvPr>
            <p:ph type="title"/>
          </p:nvPr>
        </p:nvSpPr>
        <p:spPr/>
        <p:txBody>
          <a:bodyPr>
            <a:normAutofit fontScale="90000"/>
          </a:bodyPr>
          <a:lstStyle/>
          <a:p>
            <a:r>
              <a:rPr lang="ru-RU" dirty="0" smtClean="0">
                <a:latin typeface="Times New Roman" pitchFamily="18" charset="0"/>
                <a:cs typeface="Times New Roman" pitchFamily="18" charset="0"/>
              </a:rPr>
              <a:t>Новый игровой интегративный метод </a:t>
            </a:r>
            <a:endParaRPr lang="ru-RU" dirty="0">
              <a:latin typeface="Times New Roman" pitchFamily="18" charset="0"/>
              <a:cs typeface="Times New Roman" pitchFamily="18" charset="0"/>
            </a:endParaRPr>
          </a:p>
        </p:txBody>
      </p:sp>
    </p:spTree>
    <p:extLst>
      <p:ext uri="{BB962C8B-B14F-4D97-AF65-F5344CB8AC3E}">
        <p14:creationId xmlns:p14="http://schemas.microsoft.com/office/powerpoint/2010/main" xmlns="" val="66527682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dirty="0" smtClean="0">
                <a:latin typeface="Times New Roman" pitchFamily="18" charset="0"/>
                <a:cs typeface="Times New Roman" pitchFamily="18" charset="0"/>
              </a:rPr>
              <a:t>Темы для использования в работе</a:t>
            </a:r>
            <a:endParaRPr lang="ru-RU" dirty="0">
              <a:latin typeface="Times New Roman" pitchFamily="18" charset="0"/>
              <a:cs typeface="Times New Roman" pitchFamily="18" charset="0"/>
            </a:endParaRPr>
          </a:p>
        </p:txBody>
      </p:sp>
      <p:sp>
        <p:nvSpPr>
          <p:cNvPr id="3" name="Объект 2"/>
          <p:cNvSpPr>
            <a:spLocks noGrp="1"/>
          </p:cNvSpPr>
          <p:nvPr>
            <p:ph sz="quarter" idx="13"/>
          </p:nvPr>
        </p:nvSpPr>
        <p:spPr/>
        <p:txBody>
          <a:bodyPr>
            <a:normAutofit lnSpcReduction="10000"/>
          </a:bodyPr>
          <a:lstStyle/>
          <a:p>
            <a:r>
              <a:rPr lang="ru-RU" dirty="0" smtClean="0">
                <a:latin typeface="Times New Roman" pitchFamily="18" charset="0"/>
                <a:cs typeface="Times New Roman" pitchFamily="18" charset="0"/>
              </a:rPr>
              <a:t>«</a:t>
            </a:r>
            <a:r>
              <a:rPr lang="en-US" dirty="0" smtClean="0">
                <a:latin typeface="Times New Roman" pitchFamily="18" charset="0"/>
                <a:cs typeface="Times New Roman" pitchFamily="18" charset="0"/>
              </a:rPr>
              <a:t>Unusual puzzles</a:t>
            </a:r>
            <a:r>
              <a:rPr lang="ru-RU" dirty="0" smtClean="0">
                <a:latin typeface="Times New Roman" pitchFamily="18" charset="0"/>
                <a:cs typeface="Times New Roman" pitchFamily="18" charset="0"/>
              </a:rPr>
              <a:t>»</a:t>
            </a:r>
          </a:p>
          <a:p>
            <a:r>
              <a:rPr lang="ru-RU" dirty="0" smtClean="0">
                <a:latin typeface="Times New Roman" pitchFamily="18" charset="0"/>
                <a:cs typeface="Times New Roman" pitchFamily="18" charset="0"/>
              </a:rPr>
              <a:t>«</a:t>
            </a:r>
            <a:r>
              <a:rPr lang="en-US" dirty="0" smtClean="0">
                <a:latin typeface="Times New Roman" pitchFamily="18" charset="0"/>
                <a:cs typeface="Times New Roman" pitchFamily="18" charset="0"/>
              </a:rPr>
              <a:t>Crossword champion hip</a:t>
            </a:r>
            <a:r>
              <a:rPr lang="ru-RU" dirty="0" smtClean="0">
                <a:latin typeface="Times New Roman" pitchFamily="18" charset="0"/>
                <a:cs typeface="Times New Roman" pitchFamily="18" charset="0"/>
              </a:rPr>
              <a:t>»</a:t>
            </a:r>
          </a:p>
          <a:p>
            <a:r>
              <a:rPr lang="ru-RU" dirty="0" smtClean="0">
                <a:latin typeface="Times New Roman" pitchFamily="18" charset="0"/>
                <a:cs typeface="Times New Roman" pitchFamily="18" charset="0"/>
              </a:rPr>
              <a:t>«</a:t>
            </a:r>
            <a:r>
              <a:rPr lang="en-US" dirty="0" smtClean="0">
                <a:latin typeface="Times New Roman" pitchFamily="18" charset="0"/>
                <a:cs typeface="Times New Roman" pitchFamily="18" charset="0"/>
              </a:rPr>
              <a:t>Do you know English well?</a:t>
            </a:r>
            <a:r>
              <a:rPr lang="ru-RU" dirty="0" smtClean="0">
                <a:latin typeface="Times New Roman" pitchFamily="18" charset="0"/>
                <a:cs typeface="Times New Roman" pitchFamily="18" charset="0"/>
              </a:rPr>
              <a:t>»</a:t>
            </a:r>
          </a:p>
          <a:p>
            <a:r>
              <a:rPr lang="ru-RU" dirty="0" smtClean="0">
                <a:latin typeface="Times New Roman" pitchFamily="18" charset="0"/>
                <a:cs typeface="Times New Roman" pitchFamily="18" charset="0"/>
              </a:rPr>
              <a:t>«</a:t>
            </a:r>
            <a:r>
              <a:rPr lang="en-US" dirty="0" smtClean="0">
                <a:latin typeface="Times New Roman" pitchFamily="18" charset="0"/>
                <a:cs typeface="Times New Roman" pitchFamily="18" charset="0"/>
              </a:rPr>
              <a:t>Big English Battle</a:t>
            </a:r>
            <a:r>
              <a:rPr lang="ru-RU" dirty="0" smtClean="0">
                <a:latin typeface="Times New Roman" pitchFamily="18" charset="0"/>
                <a:cs typeface="Times New Roman" pitchFamily="18" charset="0"/>
              </a:rPr>
              <a:t>»</a:t>
            </a:r>
          </a:p>
          <a:p>
            <a:r>
              <a:rPr lang="ru-RU" dirty="0" smtClean="0">
                <a:latin typeface="Times New Roman" pitchFamily="18" charset="0"/>
                <a:cs typeface="Times New Roman" pitchFamily="18" charset="0"/>
              </a:rPr>
              <a:t>«</a:t>
            </a:r>
            <a:r>
              <a:rPr lang="en-US" dirty="0" smtClean="0">
                <a:latin typeface="Times New Roman" pitchFamily="18" charset="0"/>
                <a:cs typeface="Times New Roman" pitchFamily="18" charset="0"/>
              </a:rPr>
              <a:t>Modern English abbreviations</a:t>
            </a:r>
            <a:r>
              <a:rPr lang="ru-RU" dirty="0" smtClean="0">
                <a:latin typeface="Times New Roman" pitchFamily="18" charset="0"/>
                <a:cs typeface="Times New Roman" pitchFamily="18" charset="0"/>
              </a:rPr>
              <a:t>»</a:t>
            </a:r>
          </a:p>
          <a:p>
            <a:r>
              <a:rPr lang="ru-RU" dirty="0" smtClean="0">
                <a:latin typeface="Times New Roman" pitchFamily="18" charset="0"/>
                <a:cs typeface="Times New Roman" pitchFamily="18" charset="0"/>
              </a:rPr>
              <a:t>«</a:t>
            </a:r>
            <a:r>
              <a:rPr lang="en-US" dirty="0" smtClean="0">
                <a:latin typeface="Times New Roman" pitchFamily="18" charset="0"/>
                <a:cs typeface="Times New Roman" pitchFamily="18" charset="0"/>
              </a:rPr>
              <a:t>English in poems</a:t>
            </a:r>
            <a:r>
              <a:rPr lang="ru-RU" dirty="0" smtClean="0">
                <a:latin typeface="Times New Roman" pitchFamily="18" charset="0"/>
                <a:cs typeface="Times New Roman" pitchFamily="18" charset="0"/>
              </a:rPr>
              <a:t>»</a:t>
            </a:r>
          </a:p>
        </p:txBody>
      </p:sp>
      <p:sp>
        <p:nvSpPr>
          <p:cNvPr id="4" name="Объект 3"/>
          <p:cNvSpPr>
            <a:spLocks noGrp="1"/>
          </p:cNvSpPr>
          <p:nvPr>
            <p:ph sz="quarter" idx="14"/>
          </p:nvPr>
        </p:nvSpPr>
        <p:spPr/>
        <p:txBody>
          <a:bodyPr>
            <a:normAutofit/>
          </a:bodyPr>
          <a:lstStyle/>
          <a:p>
            <a:pPr lvl="0"/>
            <a:r>
              <a:rPr lang="ru-RU" dirty="0" smtClean="0">
                <a:solidFill>
                  <a:schemeClr val="tx2">
                    <a:lumMod val="75000"/>
                  </a:schemeClr>
                </a:solidFill>
                <a:latin typeface="Times New Roman" pitchFamily="18" charset="0"/>
                <a:cs typeface="Times New Roman" pitchFamily="18" charset="0"/>
              </a:rPr>
              <a:t>«</a:t>
            </a:r>
            <a:r>
              <a:rPr lang="en-US" dirty="0" smtClean="0">
                <a:solidFill>
                  <a:schemeClr val="tx2">
                    <a:lumMod val="75000"/>
                  </a:schemeClr>
                </a:solidFill>
                <a:latin typeface="Times New Roman" pitchFamily="18" charset="0"/>
                <a:cs typeface="Times New Roman" pitchFamily="18" charset="0"/>
              </a:rPr>
              <a:t>Why do we learn English?</a:t>
            </a:r>
            <a:r>
              <a:rPr lang="ru-RU" dirty="0" smtClean="0">
                <a:solidFill>
                  <a:schemeClr val="tx2">
                    <a:lumMod val="75000"/>
                  </a:schemeClr>
                </a:solidFill>
                <a:latin typeface="Times New Roman" pitchFamily="18" charset="0"/>
                <a:cs typeface="Times New Roman" pitchFamily="18" charset="0"/>
              </a:rPr>
              <a:t>»</a:t>
            </a:r>
            <a:endParaRPr lang="ru-RU" dirty="0">
              <a:solidFill>
                <a:schemeClr val="tx2">
                  <a:lumMod val="75000"/>
                </a:schemeClr>
              </a:solidFill>
              <a:latin typeface="Times New Roman" pitchFamily="18" charset="0"/>
              <a:cs typeface="Times New Roman" pitchFamily="18" charset="0"/>
            </a:endParaRPr>
          </a:p>
          <a:p>
            <a:pPr lvl="0"/>
            <a:r>
              <a:rPr lang="ru-RU" dirty="0" smtClean="0">
                <a:solidFill>
                  <a:schemeClr val="tx2">
                    <a:lumMod val="75000"/>
                  </a:schemeClr>
                </a:solidFill>
                <a:latin typeface="Times New Roman" pitchFamily="18" charset="0"/>
                <a:cs typeface="Times New Roman" pitchFamily="18" charset="0"/>
              </a:rPr>
              <a:t>«</a:t>
            </a:r>
            <a:r>
              <a:rPr lang="en-US" dirty="0" smtClean="0">
                <a:solidFill>
                  <a:schemeClr val="tx2">
                    <a:lumMod val="75000"/>
                  </a:schemeClr>
                </a:solidFill>
                <a:latin typeface="Times New Roman" pitchFamily="18" charset="0"/>
                <a:cs typeface="Times New Roman" pitchFamily="18" charset="0"/>
              </a:rPr>
              <a:t>ABC-street</a:t>
            </a:r>
            <a:r>
              <a:rPr lang="ru-RU" dirty="0" smtClean="0">
                <a:solidFill>
                  <a:schemeClr val="tx2">
                    <a:lumMod val="75000"/>
                  </a:schemeClr>
                </a:solidFill>
                <a:latin typeface="Times New Roman" pitchFamily="18" charset="0"/>
                <a:cs typeface="Times New Roman" pitchFamily="18" charset="0"/>
              </a:rPr>
              <a:t>»</a:t>
            </a:r>
            <a:endParaRPr lang="ru-RU" dirty="0">
              <a:solidFill>
                <a:schemeClr val="tx2">
                  <a:lumMod val="75000"/>
                </a:schemeClr>
              </a:solidFill>
              <a:latin typeface="Times New Roman" pitchFamily="18" charset="0"/>
              <a:cs typeface="Times New Roman" pitchFamily="18" charset="0"/>
            </a:endParaRPr>
          </a:p>
          <a:p>
            <a:pPr lvl="0"/>
            <a:r>
              <a:rPr lang="ru-RU" dirty="0" smtClean="0">
                <a:solidFill>
                  <a:schemeClr val="tx2">
                    <a:lumMod val="75000"/>
                  </a:schemeClr>
                </a:solidFill>
                <a:latin typeface="Times New Roman" pitchFamily="18" charset="0"/>
                <a:cs typeface="Times New Roman" pitchFamily="18" charset="0"/>
              </a:rPr>
              <a:t>«</a:t>
            </a:r>
            <a:r>
              <a:rPr lang="en-US" dirty="0" smtClean="0">
                <a:solidFill>
                  <a:schemeClr val="tx2">
                    <a:lumMod val="75000"/>
                  </a:schemeClr>
                </a:solidFill>
                <a:latin typeface="Times New Roman" pitchFamily="18" charset="0"/>
                <a:cs typeface="Times New Roman" pitchFamily="18" charset="0"/>
              </a:rPr>
              <a:t>My smart bookmark</a:t>
            </a:r>
            <a:r>
              <a:rPr lang="ru-RU" dirty="0" smtClean="0">
                <a:solidFill>
                  <a:schemeClr val="tx2">
                    <a:lumMod val="75000"/>
                  </a:schemeClr>
                </a:solidFill>
                <a:latin typeface="Times New Roman" pitchFamily="18" charset="0"/>
                <a:cs typeface="Times New Roman" pitchFamily="18" charset="0"/>
              </a:rPr>
              <a:t>»</a:t>
            </a:r>
            <a:endParaRPr lang="ru-RU" dirty="0">
              <a:solidFill>
                <a:schemeClr val="tx2">
                  <a:lumMod val="75000"/>
                </a:schemeClr>
              </a:solidFill>
              <a:latin typeface="Times New Roman" pitchFamily="18" charset="0"/>
              <a:cs typeface="Times New Roman" pitchFamily="18" charset="0"/>
            </a:endParaRPr>
          </a:p>
          <a:p>
            <a:pPr lvl="0"/>
            <a:r>
              <a:rPr lang="ru-RU" dirty="0" smtClean="0">
                <a:solidFill>
                  <a:schemeClr val="tx2">
                    <a:lumMod val="75000"/>
                  </a:schemeClr>
                </a:solidFill>
                <a:latin typeface="Times New Roman" pitchFamily="18" charset="0"/>
                <a:cs typeface="Times New Roman" pitchFamily="18" charset="0"/>
              </a:rPr>
              <a:t>«</a:t>
            </a:r>
            <a:r>
              <a:rPr lang="en-US" dirty="0" smtClean="0">
                <a:solidFill>
                  <a:schemeClr val="tx2">
                    <a:lumMod val="75000"/>
                  </a:schemeClr>
                </a:solidFill>
                <a:latin typeface="Times New Roman" pitchFamily="18" charset="0"/>
                <a:cs typeface="Times New Roman" pitchFamily="18" charset="0"/>
              </a:rPr>
              <a:t>Funny English</a:t>
            </a:r>
            <a:r>
              <a:rPr lang="ru-RU" dirty="0" smtClean="0">
                <a:solidFill>
                  <a:schemeClr val="tx2">
                    <a:lumMod val="75000"/>
                  </a:schemeClr>
                </a:solidFill>
                <a:latin typeface="Times New Roman" pitchFamily="18" charset="0"/>
                <a:cs typeface="Times New Roman" pitchFamily="18" charset="0"/>
              </a:rPr>
              <a:t>»</a:t>
            </a:r>
            <a:endParaRPr lang="ru-RU" dirty="0">
              <a:solidFill>
                <a:schemeClr val="tx2">
                  <a:lumMod val="75000"/>
                </a:schemeClr>
              </a:solidFill>
              <a:latin typeface="Times New Roman" pitchFamily="18" charset="0"/>
              <a:cs typeface="Times New Roman" pitchFamily="18" charset="0"/>
            </a:endParaRPr>
          </a:p>
          <a:p>
            <a:pPr lvl="0"/>
            <a:r>
              <a:rPr lang="ru-RU" dirty="0" smtClean="0">
                <a:solidFill>
                  <a:schemeClr val="tx2">
                    <a:lumMod val="75000"/>
                  </a:schemeClr>
                </a:solidFill>
                <a:latin typeface="Times New Roman" pitchFamily="18" charset="0"/>
                <a:cs typeface="Times New Roman" pitchFamily="18" charset="0"/>
              </a:rPr>
              <a:t>«</a:t>
            </a:r>
            <a:r>
              <a:rPr lang="en-US" dirty="0" smtClean="0">
                <a:solidFill>
                  <a:schemeClr val="tx2">
                    <a:lumMod val="75000"/>
                  </a:schemeClr>
                </a:solidFill>
                <a:latin typeface="Times New Roman" pitchFamily="18" charset="0"/>
                <a:cs typeface="Times New Roman" pitchFamily="18" charset="0"/>
              </a:rPr>
              <a:t>English proverbs</a:t>
            </a:r>
            <a:r>
              <a:rPr lang="ru-RU" dirty="0" smtClean="0">
                <a:solidFill>
                  <a:schemeClr val="tx2">
                    <a:lumMod val="75000"/>
                  </a:schemeClr>
                </a:solidFill>
                <a:latin typeface="Times New Roman" pitchFamily="18" charset="0"/>
                <a:cs typeface="Times New Roman" pitchFamily="18" charset="0"/>
              </a:rPr>
              <a:t>»</a:t>
            </a:r>
            <a:endParaRPr lang="ru-RU" dirty="0">
              <a:solidFill>
                <a:schemeClr val="tx2">
                  <a:lumMod val="75000"/>
                </a:schemeClr>
              </a:solidFill>
              <a:latin typeface="Times New Roman" pitchFamily="18" charset="0"/>
              <a:cs typeface="Times New Roman" pitchFamily="18" charset="0"/>
            </a:endParaRPr>
          </a:p>
          <a:p>
            <a:pPr lvl="0"/>
            <a:r>
              <a:rPr lang="ru-RU" dirty="0" smtClean="0">
                <a:solidFill>
                  <a:schemeClr val="tx2">
                    <a:lumMod val="75000"/>
                  </a:schemeClr>
                </a:solidFill>
                <a:latin typeface="Times New Roman" pitchFamily="18" charset="0"/>
                <a:cs typeface="Times New Roman" pitchFamily="18" charset="0"/>
              </a:rPr>
              <a:t>«</a:t>
            </a:r>
            <a:r>
              <a:rPr lang="en-US" dirty="0" smtClean="0">
                <a:solidFill>
                  <a:schemeClr val="tx2">
                    <a:lumMod val="75000"/>
                  </a:schemeClr>
                </a:solidFill>
                <a:latin typeface="Times New Roman" pitchFamily="18" charset="0"/>
                <a:cs typeface="Times New Roman" pitchFamily="18" charset="0"/>
              </a:rPr>
              <a:t>Let’s go abroad</a:t>
            </a:r>
            <a:r>
              <a:rPr lang="ru-RU" dirty="0" smtClean="0">
                <a:solidFill>
                  <a:schemeClr val="tx2">
                    <a:lumMod val="75000"/>
                  </a:schemeClr>
                </a:solidFill>
                <a:latin typeface="Times New Roman" pitchFamily="18" charset="0"/>
                <a:cs typeface="Times New Roman" pitchFamily="18" charset="0"/>
              </a:rPr>
              <a:t>»</a:t>
            </a:r>
            <a:endParaRPr lang="ru-RU" dirty="0">
              <a:solidFill>
                <a:schemeClr val="tx2">
                  <a:lumMod val="75000"/>
                </a:schemeClr>
              </a:solidFill>
              <a:latin typeface="Times New Roman" pitchFamily="18" charset="0"/>
              <a:cs typeface="Times New Roman" pitchFamily="18" charset="0"/>
            </a:endParaRPr>
          </a:p>
          <a:p>
            <a:endParaRPr lang="ru-RU" dirty="0"/>
          </a:p>
        </p:txBody>
      </p:sp>
    </p:spTree>
    <p:extLst>
      <p:ext uri="{BB962C8B-B14F-4D97-AF65-F5344CB8AC3E}">
        <p14:creationId xmlns:p14="http://schemas.microsoft.com/office/powerpoint/2010/main" xmlns="" val="55353088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lstStyle/>
          <a:p>
            <a:r>
              <a:rPr lang="ru-RU" dirty="0" err="1" smtClean="0">
                <a:latin typeface="Times New Roman" pitchFamily="18" charset="0"/>
                <a:cs typeface="Times New Roman" pitchFamily="18" charset="0"/>
              </a:rPr>
              <a:t>Аудирования</a:t>
            </a:r>
            <a:endParaRPr lang="ru-RU" dirty="0" smtClean="0">
              <a:latin typeface="Times New Roman" pitchFamily="18" charset="0"/>
              <a:cs typeface="Times New Roman" pitchFamily="18" charset="0"/>
            </a:endParaRPr>
          </a:p>
          <a:p>
            <a:r>
              <a:rPr lang="ru-RU" dirty="0" smtClean="0">
                <a:latin typeface="Times New Roman" pitchFamily="18" charset="0"/>
                <a:cs typeface="Times New Roman" pitchFamily="18" charset="0"/>
              </a:rPr>
              <a:t>Чтения</a:t>
            </a:r>
          </a:p>
          <a:p>
            <a:r>
              <a:rPr lang="ru-RU" dirty="0" smtClean="0">
                <a:latin typeface="Times New Roman" pitchFamily="18" charset="0"/>
                <a:cs typeface="Times New Roman" pitchFamily="18" charset="0"/>
              </a:rPr>
              <a:t>Письма</a:t>
            </a:r>
          </a:p>
          <a:p>
            <a:r>
              <a:rPr lang="ru-RU" dirty="0" smtClean="0">
                <a:latin typeface="Times New Roman" pitchFamily="18" charset="0"/>
                <a:cs typeface="Times New Roman" pitchFamily="18" charset="0"/>
              </a:rPr>
              <a:t>Говорения</a:t>
            </a:r>
          </a:p>
          <a:p>
            <a:r>
              <a:rPr lang="ru-RU" dirty="0" smtClean="0">
                <a:latin typeface="Times New Roman" pitchFamily="18" charset="0"/>
                <a:cs typeface="Times New Roman" pitchFamily="18" charset="0"/>
              </a:rPr>
              <a:t>Произношения</a:t>
            </a:r>
          </a:p>
          <a:p>
            <a:r>
              <a:rPr lang="ru-RU" dirty="0" smtClean="0">
                <a:latin typeface="Times New Roman" pitchFamily="18" charset="0"/>
                <a:cs typeface="Times New Roman" pitchFamily="18" charset="0"/>
              </a:rPr>
              <a:t>Грамматики</a:t>
            </a:r>
          </a:p>
          <a:p>
            <a:r>
              <a:rPr lang="ru-RU" dirty="0" smtClean="0">
                <a:latin typeface="Times New Roman" pitchFamily="18" charset="0"/>
                <a:cs typeface="Times New Roman" pitchFamily="18" charset="0"/>
              </a:rPr>
              <a:t>Лексики</a:t>
            </a:r>
            <a:endParaRPr lang="ru-RU" dirty="0">
              <a:latin typeface="Times New Roman" pitchFamily="18" charset="0"/>
              <a:cs typeface="Times New Roman" pitchFamily="18" charset="0"/>
            </a:endParaRPr>
          </a:p>
        </p:txBody>
      </p:sp>
      <p:sp>
        <p:nvSpPr>
          <p:cNvPr id="2" name="Заголовок 1"/>
          <p:cNvSpPr>
            <a:spLocks noGrp="1"/>
          </p:cNvSpPr>
          <p:nvPr>
            <p:ph type="title"/>
          </p:nvPr>
        </p:nvSpPr>
        <p:spPr/>
        <p:txBody>
          <a:bodyPr>
            <a:normAutofit fontScale="90000"/>
          </a:bodyPr>
          <a:lstStyle/>
          <a:p>
            <a:r>
              <a:rPr lang="ru-RU" dirty="0" smtClean="0">
                <a:latin typeface="Times New Roman" pitchFamily="18" charset="0"/>
                <a:cs typeface="Times New Roman" pitchFamily="18" charset="0"/>
              </a:rPr>
              <a:t>Этот метод подходит для развития навыков</a:t>
            </a:r>
            <a:endParaRPr lang="ru-RU" dirty="0">
              <a:latin typeface="Times New Roman" pitchFamily="18" charset="0"/>
              <a:cs typeface="Times New Roman" pitchFamily="18" charset="0"/>
            </a:endParaRPr>
          </a:p>
        </p:txBody>
      </p:sp>
    </p:spTree>
    <p:extLst>
      <p:ext uri="{BB962C8B-B14F-4D97-AF65-F5344CB8AC3E}">
        <p14:creationId xmlns:p14="http://schemas.microsoft.com/office/powerpoint/2010/main" xmlns="" val="2946437425"/>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Волна">
  <a:themeElements>
    <a:clrScheme name="Волна">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Волна">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Волна">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Waveform</Template>
  <TotalTime>97</TotalTime>
  <Words>421</Words>
  <Application>Microsoft Office PowerPoint</Application>
  <PresentationFormat>Экран (4:3)</PresentationFormat>
  <Paragraphs>50</Paragraphs>
  <Slides>12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12</vt:i4>
      </vt:variant>
    </vt:vector>
  </HeadingPairs>
  <TitlesOfParts>
    <vt:vector size="13" baseType="lpstr">
      <vt:lpstr>Волна</vt:lpstr>
      <vt:lpstr>Интерактивный метод обучения</vt:lpstr>
      <vt:lpstr>Инновационные методы обучения</vt:lpstr>
      <vt:lpstr>Интерактивный метод обучения</vt:lpstr>
      <vt:lpstr>Виды интерактивных методов</vt:lpstr>
      <vt:lpstr>Групповые</vt:lpstr>
      <vt:lpstr>Интерактивные методы - это</vt:lpstr>
      <vt:lpstr>Новый игровой интегративный метод </vt:lpstr>
      <vt:lpstr>Темы для использования в работе</vt:lpstr>
      <vt:lpstr>Этот метод подходит для развития навыков</vt:lpstr>
      <vt:lpstr>Whispering chain dictation</vt:lpstr>
      <vt:lpstr>Back to back dictation</vt:lpstr>
      <vt:lpstr>Picture dictation</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Интерактивный метод обучения</dc:title>
  <dc:creator>Lenovo</dc:creator>
  <cp:lastModifiedBy>igorhvalev2020@outlook.com</cp:lastModifiedBy>
  <cp:revision>11</cp:revision>
  <dcterms:created xsi:type="dcterms:W3CDTF">2020-03-21T07:33:18Z</dcterms:created>
  <dcterms:modified xsi:type="dcterms:W3CDTF">2020-03-26T15:33:03Z</dcterms:modified>
</cp:coreProperties>
</file>