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58" r:id="rId5"/>
    <p:sldId id="277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71" r:id="rId19"/>
    <p:sldId id="272" r:id="rId20"/>
    <p:sldId id="273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89EC12-C88A-426F-9838-315A8A056C29}" type="datetimeFigureOut">
              <a:rPr lang="ru-RU" smtClean="0"/>
              <a:t>11.10.2022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C01F1F-DB64-4828-9FD9-807AE5A6211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3600400" cy="338437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Презентация к уроку по учебному предмету «Окружающий мир» во 2-ом классе на тему «Грибы»</a:t>
            </a:r>
            <a:endParaRPr lang="ru-RU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27" y="3925060"/>
            <a:ext cx="3439035" cy="21602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Автор</a:t>
            </a:r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: Денисова Алёна Михайловна, учитель начальных классов МБОУСОШ г. Южи </a:t>
            </a:r>
            <a:endParaRPr lang="ru-RU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http://image2.thematicnews.com/uploads/images/10/47/23/73/2016/10/26/222516c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5872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650"/>
            <a:ext cx="7024744" cy="1143000"/>
          </a:xfrm>
        </p:spPr>
        <p:txBody>
          <a:bodyPr/>
          <a:lstStyle/>
          <a:p>
            <a:r>
              <a:rPr lang="ru-RU" b="1" dirty="0" smtClean="0"/>
              <a:t>Лисички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77072"/>
            <a:ext cx="8208912" cy="2664296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2900" dirty="0">
                <a:solidFill>
                  <a:schemeClr val="tx1"/>
                </a:solidFill>
              </a:rPr>
              <a:t>Тело лисичек по форме напоминает тело </a:t>
            </a:r>
            <a:r>
              <a:rPr lang="ru-RU" sz="2900" dirty="0" err="1">
                <a:solidFill>
                  <a:schemeClr val="tx1"/>
                </a:solidFill>
              </a:rPr>
              <a:t>шляпконожечных</a:t>
            </a:r>
            <a:r>
              <a:rPr lang="ru-RU" sz="2900" dirty="0">
                <a:solidFill>
                  <a:schemeClr val="tx1"/>
                </a:solidFill>
              </a:rPr>
              <a:t> грибов, однако шляпка и ножка лисичек представляет собой одно целое, без видимых границ, даже цвет примерно один: от бледно-желтого до оранжевого. Шляпка гриба лисички от 5 до 12 сантиметров в диаметре, неправильной формы, плоская, с завернутыми, распростертыми волнистыми краями, вогнутая или вдавленная внутрь, у некоторых зрелых особей бывает воронкообразной. В народе такую шляпку называют «в форме вывернутого зонтика». На ощупь шляпка лисички гладкая, с трудноотделяемой кожицей.</a:t>
            </a:r>
          </a:p>
          <a:p>
            <a:endParaRPr lang="ru-RU" dirty="0"/>
          </a:p>
        </p:txBody>
      </p:sp>
      <p:pic>
        <p:nvPicPr>
          <p:cNvPr id="6146" name="Picture 2" descr="http://fragmed.ru/wp-content/uploads/2016/12/lisichka-obyknovennaya-ot-parazi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571969" cy="295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1143000"/>
          </a:xfrm>
        </p:spPr>
        <p:txBody>
          <a:bodyPr/>
          <a:lstStyle/>
          <a:p>
            <a:r>
              <a:rPr lang="ru-RU" sz="4800" b="1" dirty="0" smtClean="0"/>
              <a:t>Опята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814333"/>
            <a:ext cx="4608512" cy="5783019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</a:rPr>
              <a:t>У опенка гибкая, тонкая, порой довольно длинная ножка (может достигать 12-15 см), цвет которой варьируется от светло-медового до темно-коричневого тона в зависимости от возраста и места произрастания опенка. Ножка у многих опят (не у всех) «наряжена» в кольцо-юбочку, а венчает ее изящная пластинчатая, обычно закругленная книзу шляпка. У молодого гриба она полушаровидной формы, покрыта мелкими чешуйками, но с его «взрослением» приобретает зонтиковидную форму и становится гладкой. Оттенок шляпки опенка различный – от кремового или желтоватого цвета до красноватых тонов.</a:t>
            </a:r>
          </a:p>
        </p:txBody>
      </p:sp>
      <p:pic>
        <p:nvPicPr>
          <p:cNvPr id="7170" name="Picture 2" descr="http://po-gribochki.ru/sedobnye/images/openok-osenni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32337" cy="41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ru-RU" b="1" dirty="0" smtClean="0"/>
              <a:t>Вешенка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764704"/>
            <a:ext cx="3528392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шляпка молодого гриба имеет форму ушной раковины и характерно завернутые края. Со временем края распрямляются, и шляпка становится практически плоской с характерными волнистыми краями. Наощупь шляпка гриба очень гладкая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r>
              <a:rPr lang="ru-RU" dirty="0">
                <a:solidFill>
                  <a:srgbClr val="000000"/>
                </a:solidFill>
              </a:rPr>
              <a:t> обычно глянцевая, белая, серая или пепельная, реже бурая, фиолетовая, коричневая, светло-желтая. </a:t>
            </a:r>
            <a:endParaRPr lang="ru-RU" dirty="0"/>
          </a:p>
        </p:txBody>
      </p:sp>
      <p:pic>
        <p:nvPicPr>
          <p:cNvPr id="8194" name="Picture 2" descr="http://mycoweb.ru/Submitted/AWP/Pleurotus_ostreatus_AWP_20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65" y="116632"/>
            <a:ext cx="7024744" cy="1143000"/>
          </a:xfrm>
        </p:spPr>
        <p:txBody>
          <a:bodyPr/>
          <a:lstStyle/>
          <a:p>
            <a:r>
              <a:rPr lang="ru-RU" b="1" dirty="0" smtClean="0"/>
              <a:t>Шампиньон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07621"/>
            <a:ext cx="8352928" cy="25202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Шляпка шампиньона </a:t>
            </a:r>
            <a:r>
              <a:rPr lang="ru-RU" dirty="0" smtClean="0"/>
              <a:t>(</a:t>
            </a:r>
            <a:r>
              <a:rPr lang="ru-RU" dirty="0"/>
              <a:t>диаметр 6-16 см): белая или светло-бурая, имеет форму полушария, которая со временем меняется на практически распростертую. На ощупь бархатистая, реже может быть с мелкими чешуйками. ножка гриба (высота 4-11 см) одного цвета со шляпкой, прямая и ровная, расширяется ближе к основанию. В средней части имеет заметное широкое белое кольцо.</a:t>
            </a:r>
          </a:p>
        </p:txBody>
      </p:sp>
      <p:pic>
        <p:nvPicPr>
          <p:cNvPr id="9218" name="Picture 2" descr="http://horoshieprivychki.ru/wp-content/uploads/2017/04/-%D0%BA%D0%B0%D0%BB%D0%BE%D1%80%D0%B8%D0%B9%D0%BD%D0%BE%D1%81%D1%82%D1%8C-1-e1491802332652-730x45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6954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024744" cy="1143000"/>
          </a:xfrm>
        </p:spPr>
        <p:txBody>
          <a:bodyPr/>
          <a:lstStyle/>
          <a:p>
            <a:r>
              <a:rPr lang="ru-RU" b="1" dirty="0" smtClean="0"/>
              <a:t>Валуй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861048"/>
            <a:ext cx="8100900" cy="26642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Гриб валуй </a:t>
            </a:r>
            <a:r>
              <a:rPr lang="ru-RU" dirty="0" smtClean="0"/>
              <a:t>относится </a:t>
            </a:r>
            <a:r>
              <a:rPr lang="ru-RU" dirty="0"/>
              <a:t>к категории условно-съедобных, так как употребление его в пищу возможно только после длительной обработки: снятии горькой кожицы и длительного отмачивания. </a:t>
            </a:r>
          </a:p>
          <a:p>
            <a:r>
              <a:rPr lang="ru-RU" dirty="0" smtClean="0"/>
              <a:t>Шляпка </a:t>
            </a:r>
            <a:r>
              <a:rPr lang="ru-RU" dirty="0"/>
              <a:t>(высота 2-5 см, диаметр 7-14 см): в основном светло-коричневая, с углублением в центре. Имеет форму полушария, со временем становится более плоской. На ощупь </a:t>
            </a:r>
            <a:r>
              <a:rPr lang="ru-RU" dirty="0" smtClean="0"/>
              <a:t>скользкая. Высота </a:t>
            </a:r>
            <a:r>
              <a:rPr lang="ru-RU" dirty="0"/>
              <a:t>ножки 5-13 см, диаметр до 3,5 см.</a:t>
            </a:r>
          </a:p>
        </p:txBody>
      </p:sp>
      <p:pic>
        <p:nvPicPr>
          <p:cNvPr id="10242" name="Picture 2" descr="http://progrib.ru/wp-content/uploads/2014/07/valuy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7024744" cy="1143000"/>
          </a:xfrm>
        </p:spPr>
        <p:txBody>
          <a:bodyPr/>
          <a:lstStyle/>
          <a:p>
            <a:r>
              <a:rPr lang="ru-RU" b="1" dirty="0" smtClean="0"/>
              <a:t>Подберезовик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998134"/>
            <a:ext cx="8136904" cy="26712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Цвет </a:t>
            </a:r>
            <a:r>
              <a:rPr lang="ru-RU" dirty="0"/>
              <a:t>шляпки может быть белым у молодых грибов и с возрастом стать темно-коричневым. Гриб подберезовик растет как поодиночке, так и образуя небольшие группы. Шляпка подберезовика имеет вид полушария, превращаясь по мере старения в подушкообразную. При большой влажности воздуха она становится клейкой и покрывается слизью. Мякоть белая, плотная, слегка темнеющая на разрезе. В зрелом возрасте становится рыхлой и водянистой. Диаметр шляпки взрослого гриба может достигать 18 см.</a:t>
            </a:r>
          </a:p>
        </p:txBody>
      </p:sp>
      <p:pic>
        <p:nvPicPr>
          <p:cNvPr id="12290" name="Picture 2" descr="http://ya-gribnik.ru/images/podberezovik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407251" cy="33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ru-RU" b="1" dirty="0" smtClean="0"/>
              <a:t>Подосиновик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764704"/>
            <a:ext cx="2880319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Довольно </a:t>
            </a:r>
            <a:r>
              <a:rPr lang="ru-RU" dirty="0"/>
              <a:t>крупный представитель грибного царства. Шляпка гриба может достигать 30 см в диаметре. У молодых грибов она полушаровидная, край плотно прижат к </a:t>
            </a:r>
            <a:r>
              <a:rPr lang="ru-RU" dirty="0" smtClean="0"/>
              <a:t>ножке. Мякоть </a:t>
            </a:r>
            <a:r>
              <a:rPr lang="ru-RU" dirty="0"/>
              <a:t>плотная, мясистая, упругая в шляпке.</a:t>
            </a:r>
          </a:p>
        </p:txBody>
      </p:sp>
      <p:pic>
        <p:nvPicPr>
          <p:cNvPr id="13314" name="Picture 2" descr="http://brightwallpapers.ru/Uploads/22-7-2013/6794/thumb2-griby-podosinoviki-krasnogolov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552709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024744" cy="1143000"/>
          </a:xfrm>
        </p:spPr>
        <p:txBody>
          <a:bodyPr/>
          <a:lstStyle/>
          <a:p>
            <a:r>
              <a:rPr lang="ru-RU" b="1" dirty="0" smtClean="0"/>
              <a:t>Ядовитые грибы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777317" cy="3508977"/>
          </a:xfrm>
        </p:spPr>
        <p:txBody>
          <a:bodyPr/>
          <a:lstStyle/>
          <a:p>
            <a:r>
              <a:rPr lang="ru-RU" dirty="0" smtClean="0"/>
              <a:t>Бледная поганка, мухомор, поганки.</a:t>
            </a:r>
            <a:endParaRPr lang="ru-RU" dirty="0"/>
          </a:p>
        </p:txBody>
      </p:sp>
      <p:pic>
        <p:nvPicPr>
          <p:cNvPr id="11270" name="Picture 6" descr="http://cdn.bolshoyvopros.ru/files/users/images/1e/10/1e10794cba6693684a0236424b900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53162"/>
            <a:ext cx="5056620" cy="377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pixdaus.com/files/items/pics/6/62/116662_99bbfffa2219eb593d76df3a6c770d29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1909"/>
            <a:ext cx="3024336" cy="235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2.depositphotos.com/2813967/6189/i/950/depositphotos_61898077-stock-photo-small-mushrooms-toadstoo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7" y="1412776"/>
            <a:ext cx="273630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ru-RU" b="1" dirty="0" smtClean="0"/>
              <a:t>Ложные грибы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09119"/>
            <a:ext cx="6777317" cy="961332"/>
          </a:xfrm>
        </p:spPr>
        <p:txBody>
          <a:bodyPr/>
          <a:lstStyle/>
          <a:p>
            <a:r>
              <a:rPr lang="ru-RU" dirty="0" smtClean="0"/>
              <a:t>Белый гриб 		Желчный белый</a:t>
            </a:r>
            <a:endParaRPr lang="ru-RU" dirty="0"/>
          </a:p>
        </p:txBody>
      </p:sp>
      <p:pic>
        <p:nvPicPr>
          <p:cNvPr id="14340" name="Picture 4" descr="http://nashzeleniymir.ru/wp-content/uploads/2016/07/%D0%A1%D0%BB%D0%B5%D0%B2%D0%B0-%D0%B1%D0%B5%D0%BB%D1%8B%D0%B9-%D0%B3%D1%80%D0%B8%D0%B1-%D1%81%D0%BF%D1%80%D0%B0%D0%B2%D0%B0-%D0%B6%D0%B5%D0%BB%D1%87%D0%BD%D1%8B%D0%B9-%D0%B3%D1%80%D0%B8%D0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7573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648072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b="1" dirty="0" smtClean="0"/>
              <a:t>*Опенок осенний 			*ложно опёнок </a:t>
            </a:r>
          </a:p>
          <a:p>
            <a:pPr marL="6858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				кирпично-красный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ru-RU" b="1" dirty="0" smtClean="0"/>
              <a:t>Ложные грибы</a:t>
            </a:r>
            <a:endParaRPr lang="ru-RU" b="1" dirty="0"/>
          </a:p>
        </p:txBody>
      </p:sp>
      <p:pic>
        <p:nvPicPr>
          <p:cNvPr id="15366" name="Picture 6" descr="http://worlduniquer.ru/images16/kak_otlichit_lozhnyj_opyonok_ot_B65D6C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362028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ru-RU" dirty="0" smtClean="0"/>
              <a:t>- Отгадайте загадку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6777317" cy="3508977"/>
          </a:xfrm>
        </p:spPr>
        <p:txBody>
          <a:bodyPr/>
          <a:lstStyle/>
          <a:p>
            <a:r>
              <a:rPr lang="ru-RU" dirty="0" smtClean="0"/>
              <a:t>Я под шляпкою цветной</a:t>
            </a:r>
          </a:p>
          <a:p>
            <a:r>
              <a:rPr lang="ru-RU" dirty="0" smtClean="0"/>
              <a:t>На ноге стою одной,</a:t>
            </a:r>
          </a:p>
          <a:p>
            <a:r>
              <a:rPr lang="ru-RU" dirty="0" smtClean="0"/>
              <a:t>У меня свои повадки,</a:t>
            </a:r>
          </a:p>
          <a:p>
            <a:r>
              <a:rPr lang="ru-RU" dirty="0" smtClean="0"/>
              <a:t>Я всегда играю в прятки.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Картинки по запросу гри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68007"/>
            <a:ext cx="4289748" cy="28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84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5"/>
            <a:ext cx="6777317" cy="648072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*Шампиньон 		*Бледная поганка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ru-RU" b="1" dirty="0" smtClean="0"/>
              <a:t>Ложные грибы</a:t>
            </a:r>
            <a:endParaRPr lang="ru-RU" b="1" dirty="0"/>
          </a:p>
        </p:txBody>
      </p:sp>
      <p:pic>
        <p:nvPicPr>
          <p:cNvPr id="16388" name="Picture 4" descr="http://otravleniya.net/wp-content/uploads/2015/02/blednaya-poganka-29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sadisibiri.ru/images/schampi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7" y="2652340"/>
            <a:ext cx="37528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9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ru-RU" b="1" dirty="0" smtClean="0"/>
              <a:t>Правила сбора грибов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60851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Не бери неизвестный тебе гриб, не пробуй на вкус.</a:t>
            </a:r>
          </a:p>
          <a:p>
            <a:r>
              <a:rPr lang="ru-RU" b="1" dirty="0" smtClean="0"/>
              <a:t>Если гриб тебе не знаком, спроси у более опытных грибников.</a:t>
            </a:r>
          </a:p>
          <a:p>
            <a:r>
              <a:rPr lang="ru-RU" b="1" dirty="0" smtClean="0"/>
              <a:t>Никогда не собирай грибы, которые имеют у основания ножки клубневидное утолщение, окруженные оболочкой.</a:t>
            </a:r>
          </a:p>
          <a:p>
            <a:r>
              <a:rPr lang="ru-RU" b="1" dirty="0" smtClean="0"/>
              <a:t>Придя домой, еще раз осмотри все грибы.</a:t>
            </a:r>
          </a:p>
          <a:p>
            <a:r>
              <a:rPr lang="ru-RU" b="1" dirty="0" smtClean="0"/>
              <a:t>Не собирай и не ешь грибы перезрелые, червивые, испорченные.</a:t>
            </a:r>
          </a:p>
          <a:p>
            <a:r>
              <a:rPr lang="ru-RU" b="1" dirty="0" smtClean="0"/>
              <a:t>Если сомневаешься, съедобен ли этот гриб, - лучше его выбросить.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7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9053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Задания для закрепления материала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815" y="1412776"/>
            <a:ext cx="7281257" cy="1584176"/>
          </a:xfrm>
        </p:spPr>
        <p:txBody>
          <a:bodyPr/>
          <a:lstStyle/>
          <a:p>
            <a:r>
              <a:rPr lang="ru-RU" dirty="0" smtClean="0"/>
              <a:t>Нарисуй схему строения гриба.</a:t>
            </a:r>
            <a:endParaRPr lang="ru-RU" dirty="0"/>
          </a:p>
          <a:p>
            <a:r>
              <a:rPr lang="ru-RU" dirty="0" smtClean="0"/>
              <a:t>Назови съедобные и несъедобные грибы.</a:t>
            </a: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343588" cy="45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рибы съедобные и несъедобные на одном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00" y="2306783"/>
            <a:ext cx="4362967" cy="45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3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04856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sz="3100" b="1" dirty="0" smtClean="0"/>
              <a:t>Игра «Доскажи словечко»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6777317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Этот гриб живет под елью, </a:t>
            </a:r>
          </a:p>
          <a:p>
            <a:pPr marL="68580" indent="0">
              <a:buNone/>
            </a:pPr>
            <a:r>
              <a:rPr lang="ru-RU" sz="2000" dirty="0" smtClean="0"/>
              <a:t>Под ее огромной тенью.</a:t>
            </a:r>
          </a:p>
          <a:p>
            <a:pPr marL="68580" indent="0">
              <a:buNone/>
            </a:pPr>
            <a:r>
              <a:rPr lang="ru-RU" sz="2000" dirty="0" smtClean="0"/>
              <a:t>Мудрый бородач-старик,</a:t>
            </a:r>
          </a:p>
          <a:p>
            <a:pPr marL="68580" indent="0">
              <a:buNone/>
            </a:pPr>
            <a:r>
              <a:rPr lang="ru-RU" sz="2000" dirty="0" smtClean="0"/>
              <a:t>Житель бора - …</a:t>
            </a:r>
          </a:p>
          <a:p>
            <a:pPr marL="68580" indent="0">
              <a:buNone/>
            </a:pPr>
            <a:endParaRPr lang="ru-RU" sz="2000" dirty="0"/>
          </a:p>
          <a:p>
            <a:r>
              <a:rPr lang="ru-RU" sz="2000" dirty="0" smtClean="0"/>
              <a:t>Ломкий, красочный грибок</a:t>
            </a:r>
          </a:p>
          <a:p>
            <a:pPr marL="68580" indent="0">
              <a:buNone/>
            </a:pPr>
            <a:r>
              <a:rPr lang="ru-RU" sz="2000" dirty="0" smtClean="0"/>
              <a:t>Выбрал мягкий уголок.</a:t>
            </a:r>
          </a:p>
          <a:p>
            <a:pPr marL="68580" indent="0">
              <a:buNone/>
            </a:pPr>
            <a:r>
              <a:rPr lang="ru-RU" sz="2000" dirty="0" smtClean="0"/>
              <a:t>Как принцесса </a:t>
            </a:r>
            <a:r>
              <a:rPr lang="ru-RU" sz="2000" dirty="0"/>
              <a:t>Б</a:t>
            </a:r>
            <a:r>
              <a:rPr lang="ru-RU" sz="2000" dirty="0" smtClean="0"/>
              <a:t>елоснежка,</a:t>
            </a:r>
          </a:p>
          <a:p>
            <a:pPr marL="68580" indent="0">
              <a:buNone/>
            </a:pPr>
            <a:r>
              <a:rPr lang="ru-RU" sz="2000" dirty="0" smtClean="0"/>
              <a:t>Нас встречает …</a:t>
            </a:r>
          </a:p>
          <a:p>
            <a:endParaRPr lang="ru-RU" dirty="0" smtClean="0"/>
          </a:p>
          <a:p>
            <a:r>
              <a:rPr lang="ru-RU" dirty="0" smtClean="0"/>
              <a:t>Средь сосенок и елок</a:t>
            </a:r>
          </a:p>
          <a:p>
            <a:pPr marL="68580" indent="0">
              <a:buNone/>
            </a:pPr>
            <a:r>
              <a:rPr lang="ru-RU" dirty="0" smtClean="0"/>
              <a:t>Вырос крепенький ребенок.</a:t>
            </a:r>
          </a:p>
          <a:p>
            <a:pPr marL="68580" indent="0">
              <a:buNone/>
            </a:pPr>
            <a:r>
              <a:rPr lang="ru-RU" dirty="0" smtClean="0"/>
              <a:t>Он от шляпки до штанишек</a:t>
            </a:r>
          </a:p>
          <a:p>
            <a:pPr marL="68580" indent="0">
              <a:buNone/>
            </a:pPr>
            <a:r>
              <a:rPr lang="ru-RU" dirty="0" smtClean="0"/>
              <a:t>Ярко-рыжий. Это …</a:t>
            </a:r>
            <a:endParaRPr lang="ru-RU" dirty="0"/>
          </a:p>
        </p:txBody>
      </p:sp>
      <p:pic>
        <p:nvPicPr>
          <p:cNvPr id="4098" name="Picture 2" descr="Картинки по запросу гриб боров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638945"/>
            <a:ext cx="2759967" cy="2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гриб сыроеж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02" y="4293096"/>
            <a:ext cx="3078783" cy="24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1143000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3"/>
            <a:ext cx="6777317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 растениям или животным относятся грибы?</a:t>
            </a:r>
          </a:p>
          <a:p>
            <a:r>
              <a:rPr lang="ru-RU" dirty="0" smtClean="0"/>
              <a:t>На какие две группы делятся грибы по особенностям строения шляпки?</a:t>
            </a:r>
          </a:p>
          <a:p>
            <a:r>
              <a:rPr lang="ru-RU" dirty="0" smtClean="0"/>
              <a:t>Почему «дружат» гриб и дерево?</a:t>
            </a:r>
          </a:p>
          <a:p>
            <a:r>
              <a:rPr lang="ru-RU" dirty="0" smtClean="0"/>
              <a:t>Какие вы знаете съедобные и несъедобные грибы?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1728192" cy="83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46088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Грибы – это не растения ,а особая группа живых существ. Части гриба – шляпка, ножка, грибница. Грибы играют большую роль в жизни леса. Различают съедобные и несъедобные грибы.</a:t>
            </a:r>
          </a:p>
        </p:txBody>
      </p:sp>
    </p:spTree>
    <p:extLst>
      <p:ext uri="{BB962C8B-B14F-4D97-AF65-F5344CB8AC3E}">
        <p14:creationId xmlns:p14="http://schemas.microsoft.com/office/powerpoint/2010/main" val="419230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64664"/>
          </a:xfrm>
        </p:spPr>
        <p:txBody>
          <a:bodyPr/>
          <a:lstStyle/>
          <a:p>
            <a:pPr algn="ctr"/>
            <a:r>
              <a:rPr lang="ru-RU" b="1" dirty="0" smtClean="0"/>
              <a:t>Спасибо за работу! </a:t>
            </a:r>
            <a:endParaRPr lang="ru-RU" b="1" dirty="0"/>
          </a:p>
        </p:txBody>
      </p:sp>
      <p:pic>
        <p:nvPicPr>
          <p:cNvPr id="5122" name="Picture 2" descr="Картинки по запросу 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5945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1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4104457" cy="5616624"/>
          </a:xfrm>
        </p:spPr>
        <p:txBody>
          <a:bodyPr/>
          <a:lstStyle/>
          <a:p>
            <a:pPr lvl="1"/>
            <a:r>
              <a:rPr lang="ru-RU" b="1" dirty="0" smtClean="0"/>
              <a:t>Грибы – это особая группа живых существ</a:t>
            </a:r>
          </a:p>
          <a:p>
            <a:pPr lvl="1"/>
            <a:r>
              <a:rPr lang="ru-RU" b="1" dirty="0" smtClean="0"/>
              <a:t>Грибы – это особое царство живой природы.</a:t>
            </a:r>
          </a:p>
          <a:p>
            <a:pPr marL="365760" lvl="1" indent="0">
              <a:buNone/>
            </a:pPr>
            <a:r>
              <a:rPr lang="ru-RU" b="1" dirty="0" smtClean="0"/>
              <a:t>Существует 120 000 разновидностей грибов. При этом человеку важны примерно 500 видов, более 300 опасны для человека, а остальные используются в различных целях.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981551" cy="53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7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3.infourok.ru/uploads/ex/107d/00007224-11b0544f/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31658" cy="54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ru-RU" dirty="0" smtClean="0"/>
              <a:t>Связь гриба и дерева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Многие грибы «дружат» с определенными деревьями и кустарниками и обычно селятся под ними.</a:t>
            </a:r>
          </a:p>
          <a:p>
            <a:r>
              <a:rPr lang="ru-RU" dirty="0" smtClean="0"/>
              <a:t>Белый гриб растет в ельниках, сосновых борах, в дубовых и березовых лесах.</a:t>
            </a:r>
          </a:p>
          <a:p>
            <a:r>
              <a:rPr lang="ru-RU" dirty="0" smtClean="0"/>
              <a:t>Рыжики – под соснами и елями.</a:t>
            </a:r>
          </a:p>
          <a:p>
            <a:r>
              <a:rPr lang="ru-RU" dirty="0" smtClean="0"/>
              <a:t>Подосиновики – под осинами.</a:t>
            </a:r>
          </a:p>
          <a:p>
            <a:endParaRPr lang="ru-RU" dirty="0"/>
          </a:p>
          <a:p>
            <a:r>
              <a:rPr lang="ru-RU" dirty="0" smtClean="0"/>
              <a:t>Такая </a:t>
            </a:r>
            <a:r>
              <a:rPr lang="ru-RU" b="1" dirty="0" smtClean="0"/>
              <a:t>ДРУЖБА</a:t>
            </a:r>
            <a:r>
              <a:rPr lang="ru-RU" dirty="0" smtClean="0"/>
              <a:t> выгодна и грибу и дереву: грибница гриба оплетает корни деревьев и получает от них готовый сахар, гриб же дает дереву питательные вещества, которые он берет из почвы.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bigslide.ru/images/13/12199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424273" cy="63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Съедобные грибы: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Белый гриб</a:t>
            </a:r>
          </a:p>
          <a:p>
            <a:r>
              <a:rPr lang="ru-RU" dirty="0" smtClean="0"/>
              <a:t>Сыроежка</a:t>
            </a:r>
          </a:p>
          <a:p>
            <a:r>
              <a:rPr lang="ru-RU" dirty="0" smtClean="0"/>
              <a:t>Лисички</a:t>
            </a:r>
          </a:p>
          <a:p>
            <a:r>
              <a:rPr lang="ru-RU" dirty="0" smtClean="0"/>
              <a:t>Опята</a:t>
            </a:r>
          </a:p>
          <a:p>
            <a:r>
              <a:rPr lang="ru-RU" dirty="0" smtClean="0"/>
              <a:t>Вешенка</a:t>
            </a:r>
          </a:p>
          <a:p>
            <a:r>
              <a:rPr lang="ru-RU" dirty="0" smtClean="0"/>
              <a:t>Шампиньон</a:t>
            </a:r>
          </a:p>
          <a:p>
            <a:r>
              <a:rPr lang="ru-RU" dirty="0" smtClean="0"/>
              <a:t>Валуй</a:t>
            </a:r>
          </a:p>
          <a:p>
            <a:r>
              <a:rPr lang="ru-RU" dirty="0" smtClean="0"/>
              <a:t>Подберезовик</a:t>
            </a:r>
          </a:p>
          <a:p>
            <a:r>
              <a:rPr lang="ru-RU" dirty="0" smtClean="0"/>
              <a:t>подосиновик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/>
          <a:lstStyle/>
          <a:p>
            <a:r>
              <a:rPr lang="ru-RU" b="1" dirty="0" smtClean="0"/>
              <a:t>Белый гриб </a:t>
            </a:r>
            <a:endParaRPr lang="ru-RU" b="1" dirty="0"/>
          </a:p>
        </p:txBody>
      </p:sp>
      <p:pic>
        <p:nvPicPr>
          <p:cNvPr id="4098" name="Picture 2" descr="http://ya-gribnik.ru/images/beluy-grib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0084" y="764704"/>
            <a:ext cx="36244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Съедобный, </a:t>
            </a:r>
            <a:r>
              <a:rPr lang="ru-RU" dirty="0">
                <a:latin typeface="+mj-lt"/>
              </a:rPr>
              <a:t>трубчатый гриб, который принадлежит к роду Боровик. На внешность его существенно влияют условия окружающей среды, но, несмотря на это, белый гриб всегда выглядит красавцем-великаном на фоне других своих сородичей.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Для зрелых особей характерна выпуклой формы шляпка с гладкой или морщинистой поверхностью. Шляпка липкая во время влажной погоды и выглядит гадко; матовая она в сухую, солнечную погоду. Кожица не отделяется от мякоти.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0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ru-RU" b="1" dirty="0" smtClean="0"/>
              <a:t>Сыроежка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908720"/>
            <a:ext cx="3995936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Сыроежка пищевая –гриб, относящийся к 3 категории, считающийся одним из самых вкусных у </a:t>
            </a:r>
            <a:r>
              <a:rPr lang="ru-RU" dirty="0" err="1">
                <a:solidFill>
                  <a:srgbClr val="000000"/>
                </a:solidFill>
              </a:rPr>
              <a:t>сыроежковых</a:t>
            </a:r>
            <a:r>
              <a:rPr lang="ru-RU" dirty="0">
                <a:solidFill>
                  <a:srgbClr val="000000"/>
                </a:solidFill>
              </a:rPr>
              <a:t>. Отличается формой и цветом шляпки. Чаще всего имеет полушаровидную форму, иногда волнисто-изогнутую. В сырую погоду клейкая, в сухую – матовая. Цвет розоватый, кирпично-красноватый, буро-красный. Часто окрашена неравномерно, со светлыми пятнами. Кожица легко отделима от белой мякоти. Ножка короткая до 3-5 см. Любит расти в широколиственных лесах на хорошо освещенных местах.</a:t>
            </a:r>
            <a:endParaRPr lang="ru-RU" dirty="0"/>
          </a:p>
        </p:txBody>
      </p:sp>
      <p:pic>
        <p:nvPicPr>
          <p:cNvPr id="5122" name="Picture 2" descr="http://udec.ru/big-images/2506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7145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</TotalTime>
  <Words>1041</Words>
  <Application>Microsoft Office PowerPoint</Application>
  <PresentationFormat>Экран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Остин</vt:lpstr>
      <vt:lpstr> Презентация к уроку по учебному предмету «Окружающий мир» во 2-ом классе на тему «Грибы»</vt:lpstr>
      <vt:lpstr>- Отгадайте загадку</vt:lpstr>
      <vt:lpstr>Презентация PowerPoint</vt:lpstr>
      <vt:lpstr>Презентация PowerPoint</vt:lpstr>
      <vt:lpstr>Связь гриба и дерева</vt:lpstr>
      <vt:lpstr>Презентация PowerPoint</vt:lpstr>
      <vt:lpstr>Съедобные грибы:</vt:lpstr>
      <vt:lpstr>Белый гриб </vt:lpstr>
      <vt:lpstr>Сыроежка </vt:lpstr>
      <vt:lpstr>Лисички </vt:lpstr>
      <vt:lpstr>Опята </vt:lpstr>
      <vt:lpstr>Вешенка</vt:lpstr>
      <vt:lpstr>Шампиньон</vt:lpstr>
      <vt:lpstr>Валуй</vt:lpstr>
      <vt:lpstr>Подберезовик </vt:lpstr>
      <vt:lpstr>Подосиновик </vt:lpstr>
      <vt:lpstr>Ядовитые грибы </vt:lpstr>
      <vt:lpstr>Ложные грибы</vt:lpstr>
      <vt:lpstr>Ложные грибы</vt:lpstr>
      <vt:lpstr>Ложные грибы</vt:lpstr>
      <vt:lpstr>Правила сбора грибов</vt:lpstr>
      <vt:lpstr>Задания для закрепления материала</vt:lpstr>
      <vt:lpstr>Рефлексия Игра «Доскажи словечко»  </vt:lpstr>
      <vt:lpstr>Подведение итогов</vt:lpstr>
      <vt:lpstr>Спасибо за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Кабинет 15</dc:creator>
  <cp:lastModifiedBy>Алёна Михайловна</cp:lastModifiedBy>
  <cp:revision>20</cp:revision>
  <dcterms:created xsi:type="dcterms:W3CDTF">2017-12-01T05:13:30Z</dcterms:created>
  <dcterms:modified xsi:type="dcterms:W3CDTF">2022-10-11T07:29:45Z</dcterms:modified>
</cp:coreProperties>
</file>