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284" r:id="rId2"/>
    <p:sldId id="280" r:id="rId3"/>
    <p:sldId id="289" r:id="rId4"/>
    <p:sldId id="267" r:id="rId5"/>
    <p:sldId id="268" r:id="rId6"/>
    <p:sldId id="269" r:id="rId7"/>
    <p:sldId id="270" r:id="rId8"/>
    <p:sldId id="271" r:id="rId9"/>
    <p:sldId id="274" r:id="rId10"/>
    <p:sldId id="275" r:id="rId11"/>
    <p:sldId id="276" r:id="rId12"/>
    <p:sldId id="277" r:id="rId13"/>
    <p:sldId id="278" r:id="rId14"/>
    <p:sldId id="279" r:id="rId15"/>
    <p:sldId id="272" r:id="rId16"/>
    <p:sldId id="273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81" r:id="rId27"/>
    <p:sldId id="282" r:id="rId28"/>
    <p:sldId id="288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9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2718" autoAdjust="0"/>
  </p:normalViewPr>
  <p:slideViewPr>
    <p:cSldViewPr>
      <p:cViewPr>
        <p:scale>
          <a:sx n="80" d="100"/>
          <a:sy n="80" d="100"/>
        </p:scale>
        <p:origin x="-85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E4B6B-1045-4471-9E1B-A77D5CD4A03C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C090E-3B91-4DC9-8361-D386B1402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76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616624"/>
          </a:xfrm>
        </p:spPr>
        <p:txBody>
          <a:bodyPr/>
          <a:lstStyle/>
          <a:p>
            <a:pPr marL="109728" indent="0" algn="ctr">
              <a:buNone/>
            </a:pP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ГАПОУ ИО «Братский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индустриально-металлургический техникум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109728" indent="0" algn="ctr">
              <a:buNone/>
            </a:pP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МДК «Металлургия цветных металлов»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«Классификация и сущность пирометаллургических процессов»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r">
              <a:buNone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  Антипина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О.А.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ков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861047"/>
            <a:ext cx="3312368" cy="257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1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lnSpc>
                <a:spcPct val="150000"/>
              </a:lnSpc>
              <a:buNone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методами обогащения, нашедшими широкое применение в цветной металлургии, являются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рудоразборка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магнитная и электрическая сепарация.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95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lnSpc>
                <a:spcPct val="150000"/>
              </a:lnSpc>
              <a:buNone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Важнейшим и обязательным условием флотации является различная способность  минеральных частиц смачиваться водой.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73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lnSpc>
                <a:spcPct val="150000"/>
              </a:lnSpc>
              <a:buNone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методами мокрого гравитационного обогащения является отсадка, сепарация на концентрационных столах, шлюзах.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4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>
              <a:lnSpc>
                <a:spcPct val="150000"/>
              </a:lnSpc>
              <a:buNone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сульфидным рудам в основном относятся медные, медно-цинковые, медно-молибденовые, медно-никелевые, свинцово-цинковые (полиметаллические).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44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Фильтрование и сушка используется для подготовки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сырья к гидрометаллургической переработке.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94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1563095" y="1626963"/>
            <a:ext cx="484632" cy="1552411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46400" y="1215655"/>
            <a:ext cx="2016224" cy="369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Верное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14952" y="1243364"/>
            <a:ext cx="2016224" cy="369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Ошибочное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676539" y="1626963"/>
            <a:ext cx="484632" cy="1664259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117314"/>
              </p:ext>
            </p:extLst>
          </p:nvPr>
        </p:nvGraphicFramePr>
        <p:xfrm>
          <a:off x="1379984" y="5085184"/>
          <a:ext cx="6096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422566"/>
              </p:ext>
            </p:extLst>
          </p:nvPr>
        </p:nvGraphicFramePr>
        <p:xfrm>
          <a:off x="1379984" y="4725144"/>
          <a:ext cx="6096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563095" y="3381955"/>
            <a:ext cx="484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76539" y="3471242"/>
            <a:ext cx="484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</a:rPr>
              <a:t>0</a:t>
            </a:r>
            <a:endParaRPr lang="ru-RU" sz="2000" b="1" dirty="0">
              <a:solidFill>
                <a:schemeClr val="accent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54" y="260648"/>
            <a:ext cx="64086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62624" y="769804"/>
            <a:ext cx="2952328" cy="9144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Утверждение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67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9728"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оценки заполнения шкалы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68514"/>
              </p:ext>
            </p:extLst>
          </p:nvPr>
        </p:nvGraphicFramePr>
        <p:xfrm>
          <a:off x="395536" y="1916832"/>
          <a:ext cx="8478983" cy="2466109"/>
        </p:xfrm>
        <a:graphic>
          <a:graphicData uri="http://schemas.openxmlformats.org/drawingml/2006/table">
            <a:tbl>
              <a:tblPr/>
              <a:tblGrid>
                <a:gridCol w="1967345"/>
                <a:gridCol w="1648691"/>
                <a:gridCol w="1607128"/>
                <a:gridCol w="1759527"/>
                <a:gridCol w="1496292"/>
              </a:tblGrid>
              <a:tr h="484909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вопросов в тексте</a:t>
                      </a:r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2400" b="1" kern="1200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правильных ответов</a:t>
                      </a:r>
                      <a:endParaRPr kumimoji="0" lang="ru-RU" sz="2400" b="1" kern="12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90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9-8</a:t>
                      </a:r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7-6</a:t>
                      </a:r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Менее</a:t>
                      </a:r>
                      <a:r>
                        <a:rPr lang="ru-RU" sz="2400" b="1" baseline="0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</a:t>
                      </a:r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10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«5»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«4»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«3»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«2»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05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476672"/>
            <a:ext cx="8229600" cy="5616624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lnSpc>
                <a:spcPct val="12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Пирометаллургические процессы: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высоких температурах;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полным или частичным расплавлением перерабатываемого материала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60000"/>
              </a:lnSpc>
              <a:buNone/>
            </a:pPr>
            <a:r>
              <a:rPr lang="ru-RU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поведения компонентов и их конечным результатам пирометаллургические процессы КЛАССИФИЦИРУЮТ: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Обжиг;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Плавка;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Дистилляция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lnSpc>
                <a:spcPct val="150000"/>
              </a:lnSpc>
              <a:buNone/>
            </a:pP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ОБЖИГ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пирометаллургический процесс, проводимый при температурах</a:t>
            </a:r>
            <a:endParaRPr lang="en-US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500-1200°С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обжигА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изменение химического или фазового состава перерабатываемого сырья.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Обжиговые процессы являются твердофазными, исключение обжиг со спеканием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 algn="just">
              <a:buNone/>
            </a:pPr>
            <a:endParaRPr lang="ru-RU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37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04656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624078" indent="-514350" algn="just">
              <a:lnSpc>
                <a:spcPct val="150000"/>
              </a:lnSpc>
              <a:buAutoNum type="arabicPeriod"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Кальцинирующий обжиг (прокалка)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процесса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термическое разложение (диссоциация) неустойчивых химических соединений, чаще гидроксидов, карбонатов путем нагрева до определенных температур.</a:t>
            </a:r>
          </a:p>
          <a:p>
            <a:pPr marL="109728" indent="0" algn="just">
              <a:buNone/>
            </a:pP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1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726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</a:t>
            </a:r>
          </a:p>
          <a:p>
            <a:pPr marL="109728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22.02.02 «Металлургия цветных металлов»</a:t>
            </a:r>
          </a:p>
          <a:p>
            <a:pPr marL="109728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курс Группа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МЦ-19</a:t>
            </a:r>
          </a:p>
          <a:p>
            <a:pPr marL="109728" indent="0" algn="ctr">
              <a:buNone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User\Downloads\IMG_67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5760640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04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Химизм    кальцинирующего обжига:</a:t>
            </a:r>
          </a:p>
          <a:p>
            <a:pPr marL="109728" indent="0"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(OH)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→ M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e2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О;</a:t>
            </a:r>
          </a:p>
          <a:p>
            <a:pPr marL="109728" indent="0"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СО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Пример, кальцинация глинозема, природного   магнезита:</a:t>
            </a:r>
          </a:p>
          <a:p>
            <a:pPr marL="109728" indent="0" algn="just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1200°С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2Al(OH)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О;</a:t>
            </a:r>
            <a:endParaRPr lang="en-US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700-900°C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СО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76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Окислительный обжиг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ПРОЦЕССА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полное или частичное окисление сульфидов и перевод металлов в форму оксидов.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 для подготовки сульфидных руд и концентратов к плавке на штейн.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Штейн – сплав сульфидов тяжелых цветных металлов с сульфидом железа.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7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688632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Химизм окислительного обжига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 сульфидов с образованием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оксидов</a:t>
            </a: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750-900°C</a:t>
            </a:r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MeS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+ 3O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→2MeO + 2SO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Окислительный 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сульфатизирующий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обжиг: 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600-650°C 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MeS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2O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→MeSO</a:t>
            </a:r>
            <a:r>
              <a:rPr lang="en-US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Стабильны сульфаты, снижение степени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десульфуризации</a:t>
            </a:r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endParaRPr lang="en-US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endParaRPr lang="en-US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01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400600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Окислительный агломерирующий обжиг (обжиг со спеканием)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агломерации: одновременное окисление и спекания сульфидного сырья. 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протекания агломерации:</a:t>
            </a:r>
          </a:p>
          <a:p>
            <a:pPr marL="624078" indent="-514350" algn="just">
              <a:lnSpc>
                <a:spcPct val="150000"/>
              </a:lnSpc>
              <a:buAutoNum type="arabicPeriod"/>
            </a:pPr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Легкокипящие компоненты образуют некоторое количество жидкой фазы;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3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2.    Затвердевают и сваривают тугоплавкие мелкие частицы в кусковой пористый продукт – </a:t>
            </a:r>
            <a:r>
              <a:rPr lang="ru-RU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агломерат</a:t>
            </a:r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508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Хлорирующий, фторирующий обжиг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перевод металлов в форму водорастворимых или легколетучих хлоридов и фторидов.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700-900°C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TiO</a:t>
            </a:r>
            <a:r>
              <a:rPr lang="en-US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+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2Cl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+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2C↔TiCl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+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2CO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800-100°C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MgO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C+ Cl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↔ MgCl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+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</a:p>
          <a:p>
            <a:pPr marL="109728" indent="0" algn="ctr">
              <a:buNone/>
            </a:pPr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ctr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01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76064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Восстановительный обжиг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перевод высших сульфидов в более технологичную форму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 algn="ctr">
              <a:lnSpc>
                <a:spcPct val="150000"/>
              </a:lnSpc>
              <a:buNone/>
            </a:pP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CO→ Fe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CO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Магнетит после обжига может быть отделен от пустой породы магнитной сепарацией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32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094850" y="2404609"/>
            <a:ext cx="1584176" cy="114154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обжиг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473146" y="1003912"/>
            <a:ext cx="914400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6412120" y="2750277"/>
            <a:ext cx="914400" cy="914400"/>
          </a:xfrm>
          <a:prstGeom prst="ellips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4442703" y="4427898"/>
            <a:ext cx="888470" cy="914400"/>
          </a:xfrm>
          <a:prstGeom prst="ellipse">
            <a:avLst/>
          </a:prstGeom>
          <a:solidFill>
            <a:srgbClr val="F09D24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2392587" y="2653112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5529828" y="3016346"/>
            <a:ext cx="8822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>
            <a:endCxn id="29" idx="4"/>
          </p:cNvCxnSpPr>
          <p:nvPr/>
        </p:nvCxnSpPr>
        <p:spPr>
          <a:xfrm flipV="1">
            <a:off x="4930346" y="1918312"/>
            <a:ext cx="0" cy="680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4886938" y="3449409"/>
            <a:ext cx="0" cy="10111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Овал 89"/>
          <p:cNvSpPr/>
          <p:nvPr/>
        </p:nvSpPr>
        <p:spPr>
          <a:xfrm>
            <a:off x="3180450" y="5036627"/>
            <a:ext cx="914400" cy="914400"/>
          </a:xfrm>
          <a:prstGeom prst="ellipse">
            <a:avLst/>
          </a:prstGeom>
          <a:solidFill>
            <a:srgbClr val="F09D24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5763630" y="5134531"/>
            <a:ext cx="914400" cy="914400"/>
          </a:xfrm>
          <a:prstGeom prst="ellipse">
            <a:avLst/>
          </a:prstGeom>
          <a:solidFill>
            <a:srgbClr val="F09D24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1186626" y="3637750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1218804" y="1560723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7555120" y="3841084"/>
            <a:ext cx="914400" cy="914400"/>
          </a:xfrm>
          <a:prstGeom prst="ellips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>
            <a:off x="7555120" y="1918312"/>
            <a:ext cx="914400" cy="914400"/>
          </a:xfrm>
          <a:prstGeom prst="ellips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>
            <a:off x="3155198" y="646323"/>
            <a:ext cx="914400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5813555" y="646323"/>
            <a:ext cx="914400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1" name="Прямая со стрелкой 100"/>
          <p:cNvCxnSpPr/>
          <p:nvPr/>
        </p:nvCxnSpPr>
        <p:spPr>
          <a:xfrm flipH="1">
            <a:off x="3306987" y="2959034"/>
            <a:ext cx="8325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 flipV="1">
            <a:off x="5328572" y="1208097"/>
            <a:ext cx="457200" cy="206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>
            <a:stCxn id="29" idx="2"/>
          </p:cNvCxnSpPr>
          <p:nvPr/>
        </p:nvCxnSpPr>
        <p:spPr>
          <a:xfrm flipH="1" flipV="1">
            <a:off x="4094850" y="1208097"/>
            <a:ext cx="378296" cy="253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/>
          <p:nvPr/>
        </p:nvCxnSpPr>
        <p:spPr>
          <a:xfrm>
            <a:off x="7173854" y="3546150"/>
            <a:ext cx="457200" cy="4302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 flipV="1">
            <a:off x="7233399" y="2567216"/>
            <a:ext cx="305332" cy="3747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>
            <a:endCxn id="91" idx="1"/>
          </p:cNvCxnSpPr>
          <p:nvPr/>
        </p:nvCxnSpPr>
        <p:spPr>
          <a:xfrm>
            <a:off x="5299514" y="4885098"/>
            <a:ext cx="598027" cy="383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>
            <a:endCxn id="90" idx="7"/>
          </p:cNvCxnSpPr>
          <p:nvPr/>
        </p:nvCxnSpPr>
        <p:spPr>
          <a:xfrm flipH="1">
            <a:off x="3960939" y="4821048"/>
            <a:ext cx="494051" cy="3494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 стрелкой 134"/>
          <p:cNvCxnSpPr/>
          <p:nvPr/>
        </p:nvCxnSpPr>
        <p:spPr>
          <a:xfrm flipH="1">
            <a:off x="1977058" y="3434416"/>
            <a:ext cx="525463" cy="406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 flipV="1">
            <a:off x="2041469" y="2375512"/>
            <a:ext cx="396643" cy="411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9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Пирометаллургические процессы</a:t>
            </a:r>
          </a:p>
          <a:p>
            <a:pPr marL="109728" indent="0" algn="ctr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07351"/>
              </p:ext>
            </p:extLst>
          </p:nvPr>
        </p:nvGraphicFramePr>
        <p:xfrm>
          <a:off x="1691680" y="1268760"/>
          <a:ext cx="6096000" cy="5068472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032000"/>
                <a:gridCol w="2032000"/>
                <a:gridCol w="2032000"/>
              </a:tblGrid>
              <a:tr h="87849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</a:t>
                      </a:r>
                      <a:r>
                        <a:rPr lang="ru-RU" sz="20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черты</a:t>
                      </a:r>
                    </a:p>
                    <a:p>
                      <a:pPr algn="ctr"/>
                      <a:r>
                        <a:rPr lang="ru-RU" sz="20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пирометаллургических процессов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Отличительные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особенности обжиговых процессов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Отличительные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особенности плавильных процессов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3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IMG_6759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397" y="1340768"/>
            <a:ext cx="4479075" cy="4370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ownloads\IMG_67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83" y="1124744"/>
            <a:ext cx="410445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332656"/>
            <a:ext cx="79208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17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545861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лист</a:t>
            </a:r>
          </a:p>
          <a:p>
            <a:pPr marL="109728" indent="0" algn="ctr">
              <a:buNone/>
            </a:pP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405850"/>
              </p:ext>
            </p:extLst>
          </p:nvPr>
        </p:nvGraphicFramePr>
        <p:xfrm>
          <a:off x="827584" y="764704"/>
          <a:ext cx="7704856" cy="5400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63754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оценки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 (от 0 до 5)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54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обсуждении </a:t>
                      </a:r>
                    </a:p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Вопросов на занятии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5337">
                <a:tc>
                  <a:txBody>
                    <a:bodyPr/>
                    <a:lstStyle/>
                    <a:p>
                      <a:pPr algn="just"/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«Шкалы металлургических знаний»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54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Кластер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54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Диаграмма «Венна»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54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в тестовой форме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54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(средний балл за все этапы)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11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38685"/>
            <a:ext cx="8229600" cy="545861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План:</a:t>
            </a:r>
          </a:p>
          <a:p>
            <a:pPr marL="566928" indent="-457200" algn="just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пирометаллургических процессов;</a:t>
            </a:r>
          </a:p>
          <a:p>
            <a:pPr marL="566928" indent="-457200" algn="just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обжиговых процессов</a:t>
            </a:r>
          </a:p>
          <a:p>
            <a:pPr marL="566928" indent="-457200" algn="just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Химизм различных пирометаллургических процессов</a:t>
            </a:r>
          </a:p>
          <a:p>
            <a:pPr marL="109728" indent="0" algn="just">
              <a:buNone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Пирометаллургия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User\Desktop\к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573016"/>
            <a:ext cx="3611055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а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4338066" cy="3311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31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99632" y="548692"/>
            <a:ext cx="8604448" cy="5760616"/>
          </a:xfrm>
        </p:spPr>
        <p:txBody>
          <a:bodyPr/>
          <a:lstStyle/>
          <a:p>
            <a:pPr marL="109728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ШКАЛА МЕТАЛЛУРГИЧЕСКИХ ЗНАНИЙ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699792" y="963929"/>
            <a:ext cx="3456384" cy="9144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Утверждение</a:t>
            </a:r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1788769" y="2092613"/>
            <a:ext cx="484632" cy="1552411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721454"/>
            <a:ext cx="2016224" cy="369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Верное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14952" y="1720469"/>
            <a:ext cx="2016224" cy="369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Ошибочное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6680748" y="2092613"/>
            <a:ext cx="484632" cy="1664259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437024"/>
              </p:ext>
            </p:extLst>
          </p:nvPr>
        </p:nvGraphicFramePr>
        <p:xfrm>
          <a:off x="1379984" y="5085184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61350"/>
              </p:ext>
            </p:extLst>
          </p:nvPr>
        </p:nvGraphicFramePr>
        <p:xfrm>
          <a:off x="1379984" y="472514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797090" y="3925149"/>
            <a:ext cx="484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76539" y="3925149"/>
            <a:ext cx="484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</a:rPr>
              <a:t>0</a:t>
            </a:r>
            <a:endParaRPr lang="ru-RU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0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1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основным тяжелым цветным металлом относят: висмут, мышьяк, сурьма, кадмий, ртуть, кобальт.</a:t>
            </a:r>
          </a:p>
          <a:p>
            <a:pPr>
              <a:lnSpc>
                <a:spcPct val="150000"/>
              </a:lnSpc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7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lnSpc>
                <a:spcPct val="150000"/>
              </a:lnSpc>
              <a:buNone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Легкие цветные 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– это алюминий, магний, титан, натрий, калий, барий.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22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lnSpc>
                <a:spcPct val="150000"/>
              </a:lnSpc>
              <a:buNone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Экзогенные геологические процессы протекают на значительной глубине от земной поверхности при высоких давлениях и температурах.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08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lnSpc>
                <a:spcPct val="150000"/>
              </a:lnSpc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Концентрат – это продукт обогащения с повышенным содержанием извлекаемого металла.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lvl="0" indent="0" algn="just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Концентраты, которые содержат равноценные количества нескольких металлов, называют коллективными.</a:t>
            </a:r>
          </a:p>
          <a:p>
            <a:pPr marL="109728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34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1083</TotalTime>
  <Words>682</Words>
  <Application>Microsoft Office PowerPoint</Application>
  <PresentationFormat>Экран (4:3)</PresentationFormat>
  <Paragraphs>161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Утверждение 1</vt:lpstr>
      <vt:lpstr>Утверждение 2</vt:lpstr>
      <vt:lpstr>Утверждение 3</vt:lpstr>
      <vt:lpstr>Утверждение 4</vt:lpstr>
      <vt:lpstr>Утверждение 5</vt:lpstr>
      <vt:lpstr>Утверждение 6</vt:lpstr>
      <vt:lpstr>Утверждение 7</vt:lpstr>
      <vt:lpstr>Утверждение 8</vt:lpstr>
      <vt:lpstr>Утверждение 9</vt:lpstr>
      <vt:lpstr>Утверждение 10</vt:lpstr>
      <vt:lpstr>Презентация PowerPoint</vt:lpstr>
      <vt:lpstr>Критерии оценки заполнения шкалы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86</cp:revision>
  <dcterms:created xsi:type="dcterms:W3CDTF">2022-01-31T08:03:55Z</dcterms:created>
  <dcterms:modified xsi:type="dcterms:W3CDTF">2022-03-21T04:08:13Z</dcterms:modified>
</cp:coreProperties>
</file>