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24" r:id="rId3"/>
    <p:sldId id="325" r:id="rId4"/>
    <p:sldId id="326" r:id="rId5"/>
    <p:sldId id="259" r:id="rId6"/>
    <p:sldId id="327" r:id="rId7"/>
    <p:sldId id="260" r:id="rId8"/>
    <p:sldId id="328" r:id="rId9"/>
    <p:sldId id="261" r:id="rId10"/>
    <p:sldId id="329" r:id="rId11"/>
    <p:sldId id="262" r:id="rId12"/>
    <p:sldId id="263" r:id="rId13"/>
    <p:sldId id="264" r:id="rId14"/>
    <p:sldId id="265" r:id="rId15"/>
    <p:sldId id="266" r:id="rId16"/>
    <p:sldId id="267" r:id="rId17"/>
    <p:sldId id="269" r:id="rId18"/>
    <p:sldId id="270" r:id="rId19"/>
    <p:sldId id="271" r:id="rId20"/>
    <p:sldId id="272" r:id="rId21"/>
    <p:sldId id="274" r:id="rId22"/>
    <p:sldId id="278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723" autoAdjust="0"/>
    <p:restoredTop sz="94660"/>
  </p:normalViewPr>
  <p:slideViewPr>
    <p:cSldViewPr>
      <p:cViewPr>
        <p:scale>
          <a:sx n="76" d="100"/>
          <a:sy n="76" d="100"/>
        </p:scale>
        <p:origin x="-2634" y="-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46BDCE2-7333-44CD-B7C3-A3457C38FACC}" type="datetimeFigureOut">
              <a:rPr lang="ru-RU"/>
              <a:pPr>
                <a:defRPr/>
              </a:pPr>
              <a:t>24.03.2017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FED447E-AD90-40BA-A582-9C1FA9B049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A497F92-82AC-4E2D-9473-DB0E86CC81F1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2BCFD54-B13E-46B7-AB8E-0AFF6B5B4C07}" type="slidenum">
              <a:rPr lang="ru-RU" altLang="ru-RU" smtClean="0"/>
              <a:pPr/>
              <a:t>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06DC6A-BE4C-4463-AD6E-A9653BB8FF0B}" type="slidenum">
              <a:rPr lang="ru-RU" altLang="ru-RU" smtClean="0"/>
              <a:pPr/>
              <a:t>22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9A27C-F883-4375-9274-48D13D65E6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6B6A2-DD6B-4B21-90C7-D17479F39C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8EFCB-4F06-4C43-B7AA-15745D7B3C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44066-7DEE-445E-9B71-CAED1834DF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0D9D4-47F5-4B30-8136-699C747BDA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4D237-01E7-41A2-A6E2-69C756973F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6927A-D960-4CB9-BEBE-8E6D8B39EA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8FE8C-4D67-4E1F-8E73-A148E6BE09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312D0-5E7F-404D-92AB-828B006D1F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682F3-8CF2-400A-B448-1039320EAB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25CDA-C890-4A85-ADB1-372FC55DAD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59B55197-9D96-4721-8786-A4FDF85CF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468313" y="1773238"/>
            <a:ext cx="81359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5400" b="1">
                <a:solidFill>
                  <a:srgbClr val="C00000"/>
                </a:solidFill>
              </a:rPr>
              <a:t>Сказка про книжку</a:t>
            </a:r>
          </a:p>
        </p:txBody>
      </p:sp>
      <p:pic>
        <p:nvPicPr>
          <p:cNvPr id="2051" name="Picture 5" descr="books-clip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88" y="3929063"/>
            <a:ext cx="24479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85813" y="2967038"/>
            <a:ext cx="7858125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Библиотечный урок</a:t>
            </a:r>
            <a:br>
              <a:rPr lang="ru-RU" sz="32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2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«История создания  книги»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FF0000"/>
                </a:solidFill>
              </a:rPr>
              <a:t>Книги из папируса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457200" y="5373688"/>
            <a:ext cx="7715250" cy="752475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altLang="ru-RU" sz="2000" b="1" smtClean="0"/>
              <a:t>На листах папируса писали палочками</a:t>
            </a:r>
            <a:r>
              <a:rPr lang="en-US" altLang="ru-RU" sz="2000" b="1" smtClean="0"/>
              <a:t>. </a:t>
            </a:r>
            <a:r>
              <a:rPr lang="ru-RU" altLang="ru-RU" sz="2000" b="1" smtClean="0"/>
              <a:t>Листы склеивали и получалась книга в виде длинного свитка</a:t>
            </a:r>
            <a:r>
              <a:rPr lang="en-US" altLang="ru-RU" sz="2000" b="1" smtClean="0"/>
              <a:t>. </a:t>
            </a:r>
            <a:r>
              <a:rPr lang="ru-RU" altLang="ru-RU" sz="2000" b="1" smtClean="0"/>
              <a:t>Обычно длинной около 6 метров</a:t>
            </a:r>
            <a:r>
              <a:rPr lang="en-US" altLang="ru-RU" sz="2000" b="1" smtClean="0"/>
              <a:t>.</a:t>
            </a:r>
            <a:r>
              <a:rPr lang="ru-RU" altLang="ru-RU" sz="2000" b="1" smtClean="0"/>
              <a:t> После чтения свиток сворачивали и хранили в особом футляре</a:t>
            </a:r>
            <a:r>
              <a:rPr lang="en-US" altLang="ru-RU" sz="2000" b="1" smtClean="0"/>
              <a:t>.</a:t>
            </a:r>
            <a:endParaRPr lang="ru-RU" altLang="ru-RU" sz="2000" b="1" smtClean="0"/>
          </a:p>
        </p:txBody>
      </p:sp>
      <p:pic>
        <p:nvPicPr>
          <p:cNvPr id="11268" name="Picture 6" descr="http://im0-tub-ru.yandex.net/i?id=296531286-69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1844675"/>
            <a:ext cx="367506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8" descr="http://im6-tub-ru.yandex.net/i?id=339115759-05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1700213"/>
            <a:ext cx="3455988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>
              <a:defRPr/>
            </a:pPr>
            <a:r>
              <a:rPr lang="ru-RU" b="1" kern="10" dirty="0" smtClean="0">
                <a:ln w="9525" cmpd="sng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Древняя Греция  </a:t>
            </a:r>
            <a:r>
              <a:rPr lang="ru-RU" b="1" kern="10" dirty="0" smtClean="0">
                <a:ln w="9525" cmpd="sng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  <a:solidFill>
                  <a:srgbClr val="FFFF00"/>
                </a:solidFill>
                <a:cs typeface="Arial"/>
              </a:rPr>
              <a:t/>
            </a:r>
            <a:br>
              <a:rPr lang="ru-RU" b="1" kern="10" dirty="0" smtClean="0">
                <a:ln w="9525" cmpd="sng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  <a:solidFill>
                  <a:srgbClr val="FFFF00"/>
                </a:solidFill>
                <a:cs typeface="Arial"/>
              </a:rPr>
            </a:br>
            <a:endParaRPr lang="ru-RU" dirty="0"/>
          </a:p>
        </p:txBody>
      </p:sp>
      <p:sp>
        <p:nvSpPr>
          <p:cNvPr id="12291" name="Содержимое 6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8636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sz="2000" b="1" smtClean="0"/>
              <a:t>Теперь мы с вами находимся в Древней Греции. Здесь появилась книга из ПЕРГАМЕНТА. И надо сказать, что она уже была похожа на нашу с вами современную книгу.</a:t>
            </a:r>
          </a:p>
        </p:txBody>
      </p:sp>
      <p:pic>
        <p:nvPicPr>
          <p:cNvPr id="12292" name="Picture 11" descr="photo_lg_athe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2708275"/>
            <a:ext cx="57054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FF0000"/>
                </a:solidFill>
              </a:rPr>
              <a:t>Книга из пергамента</a:t>
            </a:r>
          </a:p>
        </p:txBody>
      </p:sp>
      <p:sp>
        <p:nvSpPr>
          <p:cNvPr id="13315" name="Содержимое 4"/>
          <p:cNvSpPr>
            <a:spLocks noGrp="1"/>
          </p:cNvSpPr>
          <p:nvPr>
            <p:ph idx="1"/>
          </p:nvPr>
        </p:nvSpPr>
        <p:spPr>
          <a:xfrm>
            <a:off x="457200" y="5084763"/>
            <a:ext cx="7715250" cy="1041400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altLang="ru-RU" sz="2000" b="1" smtClean="0"/>
              <a:t>В древнем городе ПЕРГАМ, откуда и пошло само название материала, пергамент выделывали из шкур животных. На изделие одной такой книги уходило целое стадо баранов. Писали её от руки несколько лет. Были они очень дорогие.</a:t>
            </a:r>
          </a:p>
        </p:txBody>
      </p:sp>
      <p:pic>
        <p:nvPicPr>
          <p:cNvPr id="13316" name="Picture 5" descr="http://s41.radikal.ru/i094/1007/a4/09d7ffdd0f6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773238"/>
            <a:ext cx="43053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7" descr="http://im2-tub-ru.yandex.net/i?id=474397424-69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1773238"/>
            <a:ext cx="250190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FF0000"/>
                </a:solidFill>
              </a:rPr>
              <a:t>Древний Китай</a:t>
            </a:r>
          </a:p>
        </p:txBody>
      </p:sp>
      <p:sp>
        <p:nvSpPr>
          <p:cNvPr id="14339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652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sz="2000" b="1" smtClean="0"/>
              <a:t>Наш путь пролегает через удивительную страну – Древний Китай, подарившую миру множество изобретений в том числе и бумагу.</a:t>
            </a:r>
          </a:p>
        </p:txBody>
      </p:sp>
      <p:pic>
        <p:nvPicPr>
          <p:cNvPr id="14340" name="Picture 4" descr="115_guifang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2852738"/>
            <a:ext cx="32829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http://www.arira.ru/files/images/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852738"/>
            <a:ext cx="43053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755650" y="1484313"/>
            <a:ext cx="7777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b="1"/>
              <a:t> </a:t>
            </a:r>
          </a:p>
        </p:txBody>
      </p:sp>
      <p:sp>
        <p:nvSpPr>
          <p:cNvPr id="15363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FF0000"/>
                </a:solidFill>
              </a:rPr>
              <a:t>Изготовление бумаги</a:t>
            </a:r>
          </a:p>
        </p:txBody>
      </p:sp>
      <p:sp>
        <p:nvSpPr>
          <p:cNvPr id="15364" name="Содержимое 5"/>
          <p:cNvSpPr>
            <a:spLocks noGrp="1"/>
          </p:cNvSpPr>
          <p:nvPr>
            <p:ph idx="1"/>
          </p:nvPr>
        </p:nvSpPr>
        <p:spPr>
          <a:xfrm>
            <a:off x="457200" y="5084763"/>
            <a:ext cx="7715250" cy="1041400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altLang="ru-RU" sz="2000" b="1" smtClean="0"/>
              <a:t>Считается, что изобрёл бумагу китайский ученый по имени Цай Лунь. Он сделал клейкую массу из бамбука и воды, раскатал её в плоский лист и оставил этот лист сушиться на солнце.  Секрет изготовления бумаги хранили китайцами почти пять столетий.</a:t>
            </a:r>
          </a:p>
        </p:txBody>
      </p:sp>
      <p:pic>
        <p:nvPicPr>
          <p:cNvPr id="15365" name="Picture 6" descr="http://im4-tub-ru.yandex.net/i?id=451715385-46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484313"/>
            <a:ext cx="231140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8" descr="http://im8-tub-ru.yandex.net/i?id=114639814-37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8575" y="1484313"/>
            <a:ext cx="2217738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0" descr="http://im0-tub-ru.yandex.net/i?id=471384934-59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0" y="1484313"/>
            <a:ext cx="2195513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TextBox 9"/>
          <p:cNvSpPr txBox="1">
            <a:spLocks noChangeArrowheads="1"/>
          </p:cNvSpPr>
          <p:nvPr/>
        </p:nvSpPr>
        <p:spPr bwMode="auto">
          <a:xfrm>
            <a:off x="179388" y="4724400"/>
            <a:ext cx="2520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i="1"/>
              <a:t>Первый этап</a:t>
            </a:r>
          </a:p>
        </p:txBody>
      </p:sp>
      <p:sp>
        <p:nvSpPr>
          <p:cNvPr id="15369" name="TextBox 10"/>
          <p:cNvSpPr txBox="1">
            <a:spLocks noChangeArrowheads="1"/>
          </p:cNvSpPr>
          <p:nvPr/>
        </p:nvSpPr>
        <p:spPr bwMode="auto">
          <a:xfrm>
            <a:off x="3492500" y="4652963"/>
            <a:ext cx="18716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i="1"/>
              <a:t>Второй этап</a:t>
            </a:r>
          </a:p>
        </p:txBody>
      </p:sp>
      <p:sp>
        <p:nvSpPr>
          <p:cNvPr id="15370" name="TextBox 11"/>
          <p:cNvSpPr txBox="1">
            <a:spLocks noChangeArrowheads="1"/>
          </p:cNvSpPr>
          <p:nvPr/>
        </p:nvSpPr>
        <p:spPr bwMode="auto">
          <a:xfrm>
            <a:off x="6804025" y="4581525"/>
            <a:ext cx="1727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i="1"/>
              <a:t>Третий этап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FF0000"/>
                </a:solidFill>
              </a:rPr>
              <a:t>Германия</a:t>
            </a:r>
          </a:p>
        </p:txBody>
      </p:sp>
      <p:sp>
        <p:nvSpPr>
          <p:cNvPr id="16387" name="Содержимое 4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8636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sz="2000" b="1" smtClean="0"/>
              <a:t>Приглашаю вас отправиться в Германию. Ведь именно в этой стране был изобретён первый ПЕЧАТНЫЙ СТАНОК.</a:t>
            </a:r>
          </a:p>
        </p:txBody>
      </p:sp>
      <p:pic>
        <p:nvPicPr>
          <p:cNvPr id="16388" name="Picture 4" descr="майнц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2182813"/>
            <a:ext cx="4827587" cy="433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>
              <a:defRPr/>
            </a:pPr>
            <a:r>
              <a:rPr lang="ru-RU" sz="4000" b="1" kern="10" dirty="0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Изобретение первого печатного станка</a:t>
            </a:r>
            <a:r>
              <a:rPr lang="ru-RU" b="1" kern="10" dirty="0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CCFFFF"/>
                </a:solidFill>
                <a:cs typeface="Arial"/>
              </a:rPr>
              <a:t/>
            </a:r>
            <a:br>
              <a:rPr lang="ru-RU" b="1" kern="10" dirty="0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CCFFFF"/>
                </a:solidFill>
                <a:cs typeface="Arial"/>
              </a:rPr>
            </a:br>
            <a:endParaRPr lang="ru-RU" dirty="0"/>
          </a:p>
        </p:txBody>
      </p:sp>
      <p:pic>
        <p:nvPicPr>
          <p:cNvPr id="17411" name="Picture 11" descr="Иоганн Гутенберг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84238" y="1628775"/>
            <a:ext cx="3254375" cy="4176713"/>
          </a:xfrm>
        </p:spPr>
      </p:pic>
      <p:pic>
        <p:nvPicPr>
          <p:cNvPr id="17412" name="Picture 8" descr="image11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89513" y="1773238"/>
            <a:ext cx="36449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178155" y="6021288"/>
            <a:ext cx="265194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i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Гуттенберг Иоганн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80112" y="5877272"/>
            <a:ext cx="2952328" cy="6771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i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Печатный станок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755650" y="1484313"/>
            <a:ext cx="777716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2500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95288" y="2260600"/>
            <a:ext cx="84248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18436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FF0000"/>
                </a:solidFill>
              </a:rPr>
              <a:t>Киевская Русь</a:t>
            </a:r>
          </a:p>
        </p:txBody>
      </p:sp>
      <p:sp>
        <p:nvSpPr>
          <p:cNvPr id="18437" name="Содержимое 4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121443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sz="2000" b="1" smtClean="0"/>
              <a:t>Здесь начали писать на бересте. </a:t>
            </a:r>
          </a:p>
          <a:p>
            <a:pPr algn="ctr">
              <a:buFontTx/>
              <a:buNone/>
            </a:pPr>
            <a:r>
              <a:rPr lang="ru-RU" altLang="ru-RU" sz="2000" b="1" smtClean="0"/>
              <a:t>Появились берестяные книги.</a:t>
            </a:r>
          </a:p>
        </p:txBody>
      </p:sp>
      <p:pic>
        <p:nvPicPr>
          <p:cNvPr id="18438" name="Picture 8" descr="539123a81bb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2133600"/>
            <a:ext cx="57150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FF0000"/>
                </a:solidFill>
              </a:rPr>
              <a:t>Берестяная книга</a:t>
            </a:r>
          </a:p>
        </p:txBody>
      </p:sp>
      <p:sp>
        <p:nvSpPr>
          <p:cNvPr id="19459" name="Содержимое 6"/>
          <p:cNvSpPr>
            <a:spLocks noGrp="1"/>
          </p:cNvSpPr>
          <p:nvPr>
            <p:ph idx="1"/>
          </p:nvPr>
        </p:nvSpPr>
        <p:spPr>
          <a:xfrm>
            <a:off x="684213" y="5661025"/>
            <a:ext cx="7416800" cy="465138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altLang="ru-RU" sz="2000" b="1" smtClean="0"/>
              <a:t>В Древней Руси писали на берёзовой коре – БЕРЕСТЕ. Буквы на бересте процарапывались острым железным стержнем</a:t>
            </a:r>
            <a:r>
              <a:rPr lang="ru-RU" altLang="ru-RU" sz="2000" smtClean="0"/>
              <a:t>.</a:t>
            </a:r>
          </a:p>
        </p:txBody>
      </p:sp>
      <p:pic>
        <p:nvPicPr>
          <p:cNvPr id="19460" name="Picture 7" descr="http://im5-tub-ru.yandex.net/i?id=541084742-56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628775"/>
            <a:ext cx="5991225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611188" y="2260600"/>
            <a:ext cx="82089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.</a:t>
            </a:r>
          </a:p>
        </p:txBody>
      </p:sp>
      <p:sp>
        <p:nvSpPr>
          <p:cNvPr id="20483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FF0000"/>
                </a:solidFill>
              </a:rPr>
              <a:t>Бумажная книга на Руси</a:t>
            </a:r>
          </a:p>
        </p:txBody>
      </p:sp>
      <p:sp>
        <p:nvSpPr>
          <p:cNvPr id="20484" name="Содержимое 4"/>
          <p:cNvSpPr>
            <a:spLocks noGrp="1"/>
          </p:cNvSpPr>
          <p:nvPr>
            <p:ph idx="1"/>
          </p:nvPr>
        </p:nvSpPr>
        <p:spPr>
          <a:xfrm>
            <a:off x="457200" y="5084763"/>
            <a:ext cx="8229600" cy="1041400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altLang="ru-RU" sz="2000" b="1" smtClean="0"/>
              <a:t>Позднее создавали книги из бумаги, но они были рукописными, а не печатными. Их многие месяцы переписывали от руки особые переписчики – писцы. Рукописных книг было мало, и стоили они дорого. </a:t>
            </a:r>
          </a:p>
        </p:txBody>
      </p:sp>
      <p:pic>
        <p:nvPicPr>
          <p:cNvPr id="20485" name="Picture 4" descr="книга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773238"/>
            <a:ext cx="2813050" cy="312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5" descr="книга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1700213"/>
            <a:ext cx="4038600" cy="263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856500" y="4293096"/>
            <a:ext cx="292810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i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Первая рукописная книга</a:t>
            </a:r>
          </a:p>
          <a:p>
            <a:pPr algn="ctr">
              <a:defRPr/>
            </a:pPr>
            <a:r>
              <a:rPr lang="ru-RU" i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Остромирово Евангелие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FF0000"/>
                </a:solidFill>
              </a:rPr>
              <a:t>Сказочный маршрут</a:t>
            </a:r>
          </a:p>
        </p:txBody>
      </p:sp>
      <p:pic>
        <p:nvPicPr>
          <p:cNvPr id="3075" name="Picture 6" descr="mir_fiz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9338" y="1600200"/>
            <a:ext cx="7045325" cy="4525963"/>
          </a:xfrm>
        </p:spPr>
      </p:pic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3857625" y="3071813"/>
            <a:ext cx="288925" cy="287337"/>
          </a:xfrm>
          <a:prstGeom prst="star5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6" name="AutoShape 13"/>
          <p:cNvSpPr>
            <a:spLocks noChangeArrowheads="1"/>
          </p:cNvSpPr>
          <p:nvPr/>
        </p:nvSpPr>
        <p:spPr bwMode="auto">
          <a:xfrm>
            <a:off x="4000500" y="2714625"/>
            <a:ext cx="288925" cy="287338"/>
          </a:xfrm>
          <a:prstGeom prst="star5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auto">
          <a:xfrm>
            <a:off x="4000500" y="2428875"/>
            <a:ext cx="288925" cy="287338"/>
          </a:xfrm>
          <a:prstGeom prst="star5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4643438" y="2143125"/>
            <a:ext cx="288925" cy="287338"/>
          </a:xfrm>
          <a:prstGeom prst="star5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5715000" y="2714625"/>
            <a:ext cx="288925" cy="287338"/>
          </a:xfrm>
          <a:prstGeom prst="star5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FF0000"/>
                </a:solidFill>
              </a:rPr>
              <a:t>Печатная книга</a:t>
            </a:r>
          </a:p>
        </p:txBody>
      </p:sp>
      <p:sp>
        <p:nvSpPr>
          <p:cNvPr id="21507" name="Содержимое 4"/>
          <p:cNvSpPr>
            <a:spLocks noGrp="1"/>
          </p:cNvSpPr>
          <p:nvPr>
            <p:ph idx="1"/>
          </p:nvPr>
        </p:nvSpPr>
        <p:spPr>
          <a:xfrm>
            <a:off x="457200" y="5373688"/>
            <a:ext cx="7715250" cy="1008062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altLang="ru-RU" sz="2000" smtClean="0"/>
              <a:t> </a:t>
            </a:r>
            <a:r>
              <a:rPr lang="ru-RU" altLang="ru-RU" sz="2000" b="1" smtClean="0"/>
              <a:t>В 1553 году в Москве была построена первая книгопечатня, а первопечатником стал Иван Фёдоров. Первая русская печатная книга - “Апостол” – была выпущена 1 марта 1564 года.</a:t>
            </a:r>
          </a:p>
        </p:txBody>
      </p:sp>
      <p:pic>
        <p:nvPicPr>
          <p:cNvPr id="21508" name="Picture 4" descr="в типограф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133600"/>
            <a:ext cx="367347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 descr="книга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557338"/>
            <a:ext cx="4275137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499992" y="4725144"/>
            <a:ext cx="432048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Первая печатная книга -"Апостолы"</a:t>
            </a:r>
          </a:p>
          <a:p>
            <a:pPr algn="ctr">
              <a:defRPr/>
            </a:pPr>
            <a:r>
              <a:rPr lang="ru-RU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16 век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0855" y="4581128"/>
            <a:ext cx="354244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i="1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Книгопечатная мастерская </a:t>
            </a:r>
          </a:p>
          <a:p>
            <a:pPr algn="ctr">
              <a:defRPr/>
            </a:pPr>
            <a:r>
              <a:rPr lang="ru-RU" b="1" i="1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Ивана Фёдорова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FF0000"/>
                </a:solidFill>
              </a:rPr>
              <a:t>Современные книги</a:t>
            </a:r>
          </a:p>
        </p:txBody>
      </p:sp>
      <p:sp>
        <p:nvSpPr>
          <p:cNvPr id="22531" name="Содержимое 4"/>
          <p:cNvSpPr>
            <a:spLocks noGrp="1"/>
          </p:cNvSpPr>
          <p:nvPr>
            <p:ph idx="1"/>
          </p:nvPr>
        </p:nvSpPr>
        <p:spPr>
          <a:xfrm>
            <a:off x="457200" y="5661025"/>
            <a:ext cx="8229600" cy="6477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sz="2000" b="1" smtClean="0"/>
              <a:t>НО ЭТА УЖЕ СОВСЕМ ДРУГАЯ ИСТОРИЯ.</a:t>
            </a:r>
          </a:p>
        </p:txBody>
      </p:sp>
      <p:pic>
        <p:nvPicPr>
          <p:cNvPr id="22532" name="Picture 2" descr="K:\Валя\И\акр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752600"/>
            <a:ext cx="207803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3" descr="K:\Валя\И\мечта 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2209800"/>
            <a:ext cx="201771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4" descr="K:\Валя\И\лев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2895600"/>
            <a:ext cx="20764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250825" y="1484313"/>
            <a:ext cx="8569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/>
          </a:p>
        </p:txBody>
      </p:sp>
      <p:sp>
        <p:nvSpPr>
          <p:cNvPr id="23555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altLang="ru-RU" sz="4000" b="1" smtClean="0">
                <a:solidFill>
                  <a:srgbClr val="FF0000"/>
                </a:solidFill>
              </a:rPr>
              <a:t>Вот кратко о создании книги</a:t>
            </a:r>
          </a:p>
        </p:txBody>
      </p:sp>
      <p:pic>
        <p:nvPicPr>
          <p:cNvPr id="23556" name="Picture 22" descr="берестяная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55650" y="1557338"/>
            <a:ext cx="1998663" cy="2592387"/>
          </a:xfrm>
          <a:noFill/>
        </p:spPr>
      </p:pic>
      <p:pic>
        <p:nvPicPr>
          <p:cNvPr id="23557" name="Picture 4" descr="книга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0200" y="1484313"/>
            <a:ext cx="2519363" cy="279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4" descr="в типографи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2488" y="4437063"/>
            <a:ext cx="3551237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29" descr="V%20-%20Tipografiya0000!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27763" y="4437063"/>
            <a:ext cx="2717800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229600" cy="1143000"/>
          </a:xfrm>
        </p:spPr>
        <p:txBody>
          <a:bodyPr/>
          <a:lstStyle/>
          <a:p>
            <a:r>
              <a:rPr lang="ru-RU" altLang="ru-RU" b="1" smtClean="0">
                <a:solidFill>
                  <a:srgbClr val="FF0000"/>
                </a:solidFill>
              </a:rPr>
              <a:t>Сказка про книжку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457200" y="5157788"/>
            <a:ext cx="7859713" cy="968375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altLang="ru-RU" sz="2000" b="1" smtClean="0"/>
              <a:t>Давным-давно, в такие стародавние времена, что теперь и не вспомнишь, люди не умели ни читать, ни писать. Но даже тогда они   умели складывать сказки.  Человеческая память не совершенна, а людям хотелось, чтобы их произведения, и знания дошли до потомков. </a:t>
            </a:r>
          </a:p>
          <a:p>
            <a:endParaRPr lang="ru-RU" altLang="ru-RU" smtClean="0"/>
          </a:p>
        </p:txBody>
      </p:sp>
      <p:pic>
        <p:nvPicPr>
          <p:cNvPr id="4100" name="Picture 6" descr="http://img0.liveinternet.ru/images/attach/c/2/73/680/73680400_Neandertalcu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1628775"/>
            <a:ext cx="6064250" cy="347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FF0000"/>
                </a:solidFill>
              </a:rPr>
              <a:t>Сказка про книжку</a:t>
            </a:r>
          </a:p>
        </p:txBody>
      </p:sp>
      <p:pic>
        <p:nvPicPr>
          <p:cNvPr id="5123" name="Picture 4" descr="Отсканировано 0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627313" y="1412875"/>
            <a:ext cx="4243387" cy="4392613"/>
          </a:xfrm>
          <a:noFill/>
        </p:spPr>
      </p:pic>
      <p:sp>
        <p:nvSpPr>
          <p:cNvPr id="5124" name="Прямоугольник 4"/>
          <p:cNvSpPr>
            <a:spLocks noChangeArrowheads="1"/>
          </p:cNvSpPr>
          <p:nvPr/>
        </p:nvSpPr>
        <p:spPr bwMode="auto">
          <a:xfrm>
            <a:off x="611188" y="5949950"/>
            <a:ext cx="7705725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 b="1"/>
              <a:t>И они придумали буквы, правда первые буквы больше были похожи на рисунки, но это не важно.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755650" y="5949950"/>
            <a:ext cx="7416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 b="1"/>
              <a:t>Если первые буквы были так необычны. То как же выглядела первая книга? А была она КАМЕННОЙ.</a:t>
            </a: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323850" y="2133600"/>
            <a:ext cx="84248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/>
              <a:t> </a:t>
            </a:r>
            <a:endParaRPr lang="ru-RU" altLang="ru-RU" sz="2000"/>
          </a:p>
        </p:txBody>
      </p:sp>
      <p:sp>
        <p:nvSpPr>
          <p:cNvPr id="6148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FF0000"/>
                </a:solidFill>
              </a:rPr>
              <a:t>Каменная книга</a:t>
            </a:r>
          </a:p>
        </p:txBody>
      </p:sp>
      <p:pic>
        <p:nvPicPr>
          <p:cNvPr id="6149" name="Рисунок 5" descr="http://im2-tub-ru.yandex.net/i?id=271210929-24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1341438"/>
            <a:ext cx="3887788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r>
              <a:rPr lang="ru-RU" altLang="ru-RU" b="1" smtClean="0">
                <a:solidFill>
                  <a:srgbClr val="FF0000"/>
                </a:solidFill>
              </a:rPr>
              <a:t>Древняя Месопотамия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1008062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sz="2000" b="1" smtClean="0"/>
              <a:t>Наш с вами сказочный маршрут пролегает через эту удивительную страну, потому что именно здесь появилась первая ГЛИНЯНАЯ книга.</a:t>
            </a:r>
          </a:p>
        </p:txBody>
      </p:sp>
      <p:pic>
        <p:nvPicPr>
          <p:cNvPr id="7172" name="Picture 2" descr="http://im7-tub-ru.yandex.net/i?id=214537976-08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2492375"/>
            <a:ext cx="5940425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755650" y="1484313"/>
            <a:ext cx="777716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500"/>
              <a:t> </a:t>
            </a:r>
          </a:p>
        </p:txBody>
      </p:sp>
      <p:sp>
        <p:nvSpPr>
          <p:cNvPr id="8195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FF0000"/>
                </a:solidFill>
              </a:rPr>
              <a:t>Глиняная книга</a:t>
            </a:r>
          </a:p>
        </p:txBody>
      </p:sp>
      <p:sp>
        <p:nvSpPr>
          <p:cNvPr id="8196" name="Содержимое 4"/>
          <p:cNvSpPr>
            <a:spLocks noGrp="1"/>
          </p:cNvSpPr>
          <p:nvPr>
            <p:ph idx="1"/>
          </p:nvPr>
        </p:nvSpPr>
        <p:spPr>
          <a:xfrm>
            <a:off x="457200" y="5300663"/>
            <a:ext cx="7715250" cy="825500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altLang="ru-RU" sz="1800" b="1" smtClean="0"/>
              <a:t>Похожа она была на наш современный кирпич. Один кирпичик – одна страничка. На мягкой глине, специальной палочкой, люди выдавливали буковки. Кирпичик-страничка застывал и хранился долго-долго. Такие книги дошли и до наших дней.</a:t>
            </a:r>
          </a:p>
          <a:p>
            <a:endParaRPr lang="ru-RU" altLang="ru-RU" smtClean="0"/>
          </a:p>
        </p:txBody>
      </p:sp>
      <p:pic>
        <p:nvPicPr>
          <p:cNvPr id="8197" name="Picture 5" descr="http://im3-tub-ru.yandex.net/i?id=8737220-12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349500"/>
            <a:ext cx="260667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7" descr="http://im8-tub-ru.yandex.net/i?id=377566202-01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8688" y="2205038"/>
            <a:ext cx="2767012" cy="200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9" descr="http://im3-tub-ru.yandex.net/i?id=370501766-47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1844675"/>
            <a:ext cx="2449512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FF0000"/>
                </a:solidFill>
              </a:rPr>
              <a:t>Древний Египет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6477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sz="2000" b="1" smtClean="0"/>
              <a:t>Страна пирамид. Здесь появились книги из ПАПИРУСА.</a:t>
            </a:r>
          </a:p>
        </p:txBody>
      </p:sp>
      <p:pic>
        <p:nvPicPr>
          <p:cNvPr id="9220" name="Picture 6" descr="127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2133600"/>
            <a:ext cx="640238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755650" y="1484313"/>
            <a:ext cx="777716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500"/>
              <a:t> </a:t>
            </a:r>
          </a:p>
        </p:txBody>
      </p:sp>
      <p:sp>
        <p:nvSpPr>
          <p:cNvPr id="10243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FF0000"/>
                </a:solidFill>
              </a:rPr>
              <a:t>Книги из папируса</a:t>
            </a:r>
          </a:p>
        </p:txBody>
      </p:sp>
      <p:sp>
        <p:nvSpPr>
          <p:cNvPr id="10244" name="Содержимое 4"/>
          <p:cNvSpPr>
            <a:spLocks noGrp="1"/>
          </p:cNvSpPr>
          <p:nvPr>
            <p:ph idx="1"/>
          </p:nvPr>
        </p:nvSpPr>
        <p:spPr>
          <a:xfrm>
            <a:off x="457200" y="5445125"/>
            <a:ext cx="8229600" cy="1008063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altLang="ru-RU" sz="2000" b="1" smtClean="0"/>
              <a:t>Папирус – речной тростник с высоким, до 5 метров, толстым стволом. Этот ствол разрезали на полосы и высушивали. </a:t>
            </a:r>
          </a:p>
          <a:p>
            <a:pPr>
              <a:buFontTx/>
              <a:buNone/>
            </a:pPr>
            <a:endParaRPr lang="ru-RU" altLang="ru-RU" smtClean="0"/>
          </a:p>
        </p:txBody>
      </p:sp>
      <p:pic>
        <p:nvPicPr>
          <p:cNvPr id="10245" name="Picture 5" descr="thum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700213"/>
            <a:ext cx="2592387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5" descr="http://im0-tub-ru.yandex.net/i?id=567072292-64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1844675"/>
            <a:ext cx="4321175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557</Words>
  <Application>Microsoft Office PowerPoint</Application>
  <PresentationFormat>On-screen Show (4:3)</PresentationFormat>
  <Paragraphs>61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Tahoma</vt:lpstr>
      <vt:lpstr>Arial</vt:lpstr>
      <vt:lpstr>Calibri</vt:lpstr>
      <vt:lpstr>Оформление по умолчанию</vt:lpstr>
      <vt:lpstr>Slide 1</vt:lpstr>
      <vt:lpstr>Сказочный маршрут</vt:lpstr>
      <vt:lpstr>Сказка про книжку</vt:lpstr>
      <vt:lpstr>Сказка про книжку</vt:lpstr>
      <vt:lpstr>Каменная книга</vt:lpstr>
      <vt:lpstr>Древняя Месопотамия</vt:lpstr>
      <vt:lpstr>Глиняная книга</vt:lpstr>
      <vt:lpstr>Древний Египет</vt:lpstr>
      <vt:lpstr>Книги из папируса</vt:lpstr>
      <vt:lpstr>Книги из папируса</vt:lpstr>
      <vt:lpstr>Древняя Греция   </vt:lpstr>
      <vt:lpstr>Книга из пергамента</vt:lpstr>
      <vt:lpstr>Древний Китай</vt:lpstr>
      <vt:lpstr>Изготовление бумаги</vt:lpstr>
      <vt:lpstr>Германия</vt:lpstr>
      <vt:lpstr>Изобретение первого печатного станка </vt:lpstr>
      <vt:lpstr>Киевская Русь</vt:lpstr>
      <vt:lpstr>Берестяная книга</vt:lpstr>
      <vt:lpstr>Бумажная книга на Руси</vt:lpstr>
      <vt:lpstr>Печатная книга</vt:lpstr>
      <vt:lpstr>Современные книги</vt:lpstr>
      <vt:lpstr>Вот кратко о создании книги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Windows User</cp:lastModifiedBy>
  <cp:revision>38</cp:revision>
  <dcterms:created xsi:type="dcterms:W3CDTF">2008-10-19T20:28:49Z</dcterms:created>
  <dcterms:modified xsi:type="dcterms:W3CDTF">2017-03-24T17:07:07Z</dcterms:modified>
</cp:coreProperties>
</file>