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58" r:id="rId5"/>
    <p:sldId id="302" r:id="rId6"/>
    <p:sldId id="303" r:id="rId7"/>
    <p:sldId id="260" r:id="rId8"/>
    <p:sldId id="289" r:id="rId9"/>
    <p:sldId id="287" r:id="rId10"/>
    <p:sldId id="288" r:id="rId11"/>
    <p:sldId id="264" r:id="rId12"/>
    <p:sldId id="272" r:id="rId13"/>
    <p:sldId id="267" r:id="rId14"/>
    <p:sldId id="290" r:id="rId15"/>
    <p:sldId id="261" r:id="rId16"/>
    <p:sldId id="291" r:id="rId17"/>
    <p:sldId id="270" r:id="rId18"/>
    <p:sldId id="292" r:id="rId19"/>
    <p:sldId id="266" r:id="rId20"/>
    <p:sldId id="293" r:id="rId21"/>
    <p:sldId id="268" r:id="rId22"/>
    <p:sldId id="294" r:id="rId23"/>
    <p:sldId id="295" r:id="rId24"/>
    <p:sldId id="269" r:id="rId25"/>
    <p:sldId id="265" r:id="rId26"/>
    <p:sldId id="296" r:id="rId27"/>
    <p:sldId id="297" r:id="rId28"/>
    <p:sldId id="298" r:id="rId29"/>
    <p:sldId id="299" r:id="rId30"/>
    <p:sldId id="300" r:id="rId31"/>
    <p:sldId id="301" r:id="rId32"/>
    <p:sldId id="276" r:id="rId33"/>
    <p:sldId id="273" r:id="rId34"/>
    <p:sldId id="304" r:id="rId35"/>
    <p:sldId id="305" r:id="rId36"/>
    <p:sldId id="275" r:id="rId37"/>
    <p:sldId id="274" r:id="rId38"/>
    <p:sldId id="306" r:id="rId39"/>
    <p:sldId id="271" r:id="rId40"/>
    <p:sldId id="307" r:id="rId41"/>
    <p:sldId id="308" r:id="rId42"/>
    <p:sldId id="262" r:id="rId43"/>
    <p:sldId id="309" r:id="rId44"/>
    <p:sldId id="263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  <a:srgbClr val="FFF1C5"/>
    <a:srgbClr val="FFE89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2A5-CEDE-4C18-9D95-30077E5EA8FA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73"/>
            </a:avLst>
          </a:prstGeom>
          <a:pattFill prst="pct8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2BBE-10D4-418B-9D99-7EA86641ED2F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2A5-CEDE-4C18-9D95-30077E5EA8FA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73"/>
            </a:avLst>
          </a:prstGeom>
          <a:pattFill prst="pct8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8.pn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8691" y="5834674"/>
            <a:ext cx="6354618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Автор презентации: учитель начальных классов</a:t>
            </a:r>
            <a:endParaRPr lang="ru-RU" sz="1400" b="1" dirty="0"/>
          </a:p>
          <a:p>
            <a:pPr algn="ctr"/>
            <a:r>
              <a:rPr lang="ru-RU" altLang="en-US" sz="1400" b="1" dirty="0"/>
              <a:t>Гаврилова Анжелика Владимировна</a:t>
            </a:r>
            <a:endParaRPr lang="ru-RU" altLang="en-US" sz="1400" b="1" dirty="0"/>
          </a:p>
          <a:p>
            <a:pPr algn="ctr"/>
            <a:r>
              <a:rPr lang="ru-RU" altLang="en-US" sz="1400" b="1" dirty="0"/>
              <a:t>МАОУ СОШ №16 им.В.П. Неймышева</a:t>
            </a:r>
            <a:endParaRPr lang="ru-RU" altLang="en-US" sz="1400" b="1" dirty="0"/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3315854" y="1256146"/>
            <a:ext cx="5943600" cy="2419927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русского языка во 2 классе</a:t>
            </a:r>
            <a:endParaRPr lang="ru-RU" sz="48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4561"/>
            <a:ext cx="3218005" cy="38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: изогнутая линия 1"/>
          <p:cNvSpPr/>
          <p:nvPr/>
        </p:nvSpPr>
        <p:spPr>
          <a:xfrm>
            <a:off x="5314055" y="2416882"/>
            <a:ext cx="4239490" cy="18749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7475"/>
              <a:gd name="adj6" fmla="val -87386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Что могут обозначать имена существительные?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3" y="2108895"/>
            <a:ext cx="8820727" cy="46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93" y="2108895"/>
            <a:ext cx="8820727" cy="46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/>
          <p:cNvSpPr/>
          <p:nvPr/>
        </p:nvSpPr>
        <p:spPr>
          <a:xfrm>
            <a:off x="9799781" y="6081503"/>
            <a:ext cx="2103732" cy="561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людей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078019" y="284662"/>
            <a:ext cx="7342908" cy="70980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70" y="3528903"/>
            <a:ext cx="2382859" cy="205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60" y="3282412"/>
            <a:ext cx="1344440" cy="9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44" y="2197099"/>
            <a:ext cx="3410433" cy="425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715" y="2984088"/>
            <a:ext cx="1612034" cy="15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25" y="1588793"/>
            <a:ext cx="1604517" cy="8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00" y="3768436"/>
            <a:ext cx="1576027" cy="15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86" y="1940838"/>
            <a:ext cx="4881418" cy="48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207" y="5788653"/>
            <a:ext cx="1771073" cy="81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862619" y="5975926"/>
            <a:ext cx="4103871" cy="6248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предметы и вещи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3078019" y="284662"/>
            <a:ext cx="7342908" cy="70980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70" y="3528903"/>
            <a:ext cx="2382859" cy="205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60" y="3282412"/>
            <a:ext cx="1344440" cy="92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44" y="2197099"/>
            <a:ext cx="3410433" cy="425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715" y="2984088"/>
            <a:ext cx="1612034" cy="157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25" y="1588793"/>
            <a:ext cx="1604517" cy="80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00" y="3768436"/>
            <a:ext cx="1576027" cy="157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86" y="1940838"/>
            <a:ext cx="4881418" cy="488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207" y="5788653"/>
            <a:ext cx="1771073" cy="81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7" y="1728864"/>
            <a:ext cx="4649502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54" y="1583069"/>
            <a:ext cx="2782470" cy="50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6107"/>
            <a:ext cx="4294259" cy="26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09" y="4293018"/>
            <a:ext cx="4165311" cy="23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7" y="1728864"/>
            <a:ext cx="4649502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54" y="1583069"/>
            <a:ext cx="2782470" cy="50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6107"/>
            <a:ext cx="4294259" cy="26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09" y="4293018"/>
            <a:ext cx="4165311" cy="23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/>
          <p:cNvSpPr/>
          <p:nvPr/>
        </p:nvSpPr>
        <p:spPr>
          <a:xfrm>
            <a:off x="2392752" y="6032687"/>
            <a:ext cx="2390058" cy="6072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0" y="1415824"/>
            <a:ext cx="3319025" cy="3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429000"/>
            <a:ext cx="5846618" cy="3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5" y="824024"/>
            <a:ext cx="2356188" cy="24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26" y="1465979"/>
            <a:ext cx="2960255" cy="296025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6733309" y="5987340"/>
            <a:ext cx="4689912" cy="5426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0" y="1415824"/>
            <a:ext cx="3319025" cy="3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3429000"/>
            <a:ext cx="5846618" cy="31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5" y="824024"/>
            <a:ext cx="2356188" cy="24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26" y="1465979"/>
            <a:ext cx="2960255" cy="296025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08" y="3943926"/>
            <a:ext cx="3132869" cy="2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432" y="4390773"/>
            <a:ext cx="2130858" cy="20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10" y="2604399"/>
            <a:ext cx="2573627" cy="267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4" y="1703586"/>
            <a:ext cx="2808432" cy="19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714" y="1491162"/>
            <a:ext cx="2362576" cy="23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442688" y="325591"/>
            <a:ext cx="4318001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Настрой на урок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3860800" y="3002972"/>
            <a:ext cx="2567708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РЕБЯТА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5366326" y="6022109"/>
            <a:ext cx="2691471" cy="5789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животных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208" y="3943926"/>
            <a:ext cx="3132869" cy="2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432" y="4390773"/>
            <a:ext cx="2130858" cy="20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10" y="2604399"/>
            <a:ext cx="2573627" cy="267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4" y="1703586"/>
            <a:ext cx="2808432" cy="195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714" y="1491162"/>
            <a:ext cx="2362576" cy="23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82" y="1418081"/>
            <a:ext cx="7527636" cy="424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3600" y="5892155"/>
            <a:ext cx="3793986" cy="644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 людей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2863272" y="321609"/>
            <a:ext cx="7610763" cy="73133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существительные обозначают….</a:t>
            </a:r>
            <a:endParaRPr lang="ru-RU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82" y="1418081"/>
            <a:ext cx="7527636" cy="424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>
            <a:endCxn id="7" idx="3"/>
          </p:cNvCxnSpPr>
          <p:nvPr/>
        </p:nvCxnSpPr>
        <p:spPr>
          <a:xfrm flipH="1">
            <a:off x="7518400" y="1802765"/>
            <a:ext cx="1071245" cy="1614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>
            <a:endCxn id="7" idx="3"/>
          </p:cNvCxnSpPr>
          <p:nvPr/>
        </p:nvCxnSpPr>
        <p:spPr>
          <a:xfrm flipH="1">
            <a:off x="7518400" y="1750695"/>
            <a:ext cx="1081405" cy="166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>
            <a:stCxn id="18" idx="3"/>
          </p:cNvCxnSpPr>
          <p:nvPr/>
        </p:nvCxnSpPr>
        <p:spPr>
          <a:xfrm>
            <a:off x="3667125" y="2569210"/>
            <a:ext cx="1004570" cy="911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ое соединение 25"/>
          <p:cNvCxnSpPr>
            <a:stCxn id="12" idx="1"/>
            <a:endCxn id="8" idx="3"/>
          </p:cNvCxnSpPr>
          <p:nvPr/>
        </p:nvCxnSpPr>
        <p:spPr>
          <a:xfrm flipH="1">
            <a:off x="7499985" y="2575560"/>
            <a:ext cx="1108710" cy="1690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>
            <a:stCxn id="19" idx="3"/>
            <a:endCxn id="3" idx="1"/>
          </p:cNvCxnSpPr>
          <p:nvPr/>
        </p:nvCxnSpPr>
        <p:spPr>
          <a:xfrm flipV="1">
            <a:off x="3639185" y="1732915"/>
            <a:ext cx="1038860" cy="1684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>
            <a:off x="3691890" y="2646680"/>
            <a:ext cx="979805" cy="89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ое соединение 25"/>
          <p:cNvCxnSpPr>
            <a:stCxn id="11" idx="1"/>
            <a:endCxn id="7" idx="3"/>
          </p:cNvCxnSpPr>
          <p:nvPr/>
        </p:nvCxnSpPr>
        <p:spPr>
          <a:xfrm flipH="1">
            <a:off x="7518400" y="1718945"/>
            <a:ext cx="1090295" cy="169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ое соединение 26"/>
          <p:cNvCxnSpPr>
            <a:endCxn id="8" idx="3"/>
          </p:cNvCxnSpPr>
          <p:nvPr/>
        </p:nvCxnSpPr>
        <p:spPr>
          <a:xfrm flipH="1">
            <a:off x="7499985" y="2677795"/>
            <a:ext cx="1079500" cy="158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ое соединение 27"/>
          <p:cNvCxnSpPr>
            <a:endCxn id="6" idx="3"/>
          </p:cNvCxnSpPr>
          <p:nvPr/>
        </p:nvCxnSpPr>
        <p:spPr>
          <a:xfrm flipH="1" flipV="1">
            <a:off x="7490460" y="2569210"/>
            <a:ext cx="1120140" cy="1067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>
            <a:stCxn id="19" idx="3"/>
            <a:endCxn id="3" idx="1"/>
          </p:cNvCxnSpPr>
          <p:nvPr/>
        </p:nvCxnSpPr>
        <p:spPr>
          <a:xfrm flipV="1">
            <a:off x="3639185" y="1732915"/>
            <a:ext cx="1038860" cy="1684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>
            <a:off x="3691890" y="2646680"/>
            <a:ext cx="979805" cy="89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ое соединение 25"/>
          <p:cNvCxnSpPr>
            <a:stCxn id="11" idx="1"/>
            <a:endCxn id="7" idx="3"/>
          </p:cNvCxnSpPr>
          <p:nvPr/>
        </p:nvCxnSpPr>
        <p:spPr>
          <a:xfrm flipH="1">
            <a:off x="7518400" y="1718945"/>
            <a:ext cx="1090295" cy="169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ое соединение 26"/>
          <p:cNvCxnSpPr>
            <a:endCxn id="8" idx="3"/>
          </p:cNvCxnSpPr>
          <p:nvPr/>
        </p:nvCxnSpPr>
        <p:spPr>
          <a:xfrm flipH="1">
            <a:off x="7499985" y="2677795"/>
            <a:ext cx="1079500" cy="158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ое соединение 27"/>
          <p:cNvCxnSpPr>
            <a:endCxn id="6" idx="3"/>
          </p:cNvCxnSpPr>
          <p:nvPr/>
        </p:nvCxnSpPr>
        <p:spPr>
          <a:xfrm flipH="1" flipV="1">
            <a:off x="7490460" y="2569210"/>
            <a:ext cx="1120140" cy="1067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/>
          <p:nvPr/>
        </p:nvCxnSpPr>
        <p:spPr>
          <a:xfrm flipV="1">
            <a:off x="3681730" y="4251325"/>
            <a:ext cx="969010" cy="6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ое соединение 28"/>
          <p:cNvCxnSpPr>
            <a:stCxn id="14" idx="1"/>
          </p:cNvCxnSpPr>
          <p:nvPr/>
        </p:nvCxnSpPr>
        <p:spPr>
          <a:xfrm flipH="1">
            <a:off x="7464425" y="4313555"/>
            <a:ext cx="1144270" cy="84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>
            <a:stCxn id="19" idx="3"/>
            <a:endCxn id="3" idx="1"/>
          </p:cNvCxnSpPr>
          <p:nvPr/>
        </p:nvCxnSpPr>
        <p:spPr>
          <a:xfrm flipV="1">
            <a:off x="3639185" y="1732915"/>
            <a:ext cx="1038860" cy="1684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>
            <a:off x="3691890" y="2646680"/>
            <a:ext cx="979805" cy="89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ое соединение 25"/>
          <p:cNvCxnSpPr>
            <a:stCxn id="11" idx="1"/>
            <a:endCxn id="7" idx="3"/>
          </p:cNvCxnSpPr>
          <p:nvPr/>
        </p:nvCxnSpPr>
        <p:spPr>
          <a:xfrm flipH="1">
            <a:off x="7518400" y="1718945"/>
            <a:ext cx="1090295" cy="169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ое соединение 26"/>
          <p:cNvCxnSpPr>
            <a:endCxn id="8" idx="3"/>
          </p:cNvCxnSpPr>
          <p:nvPr/>
        </p:nvCxnSpPr>
        <p:spPr>
          <a:xfrm flipH="1">
            <a:off x="7499985" y="2677795"/>
            <a:ext cx="1079500" cy="158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ое соединение 27"/>
          <p:cNvCxnSpPr>
            <a:endCxn id="6" idx="3"/>
          </p:cNvCxnSpPr>
          <p:nvPr/>
        </p:nvCxnSpPr>
        <p:spPr>
          <a:xfrm flipH="1" flipV="1">
            <a:off x="7490460" y="2569210"/>
            <a:ext cx="1120140" cy="1067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/>
          <p:nvPr/>
        </p:nvCxnSpPr>
        <p:spPr>
          <a:xfrm flipV="1">
            <a:off x="3681730" y="4251325"/>
            <a:ext cx="969010" cy="6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ое соединение 28"/>
          <p:cNvCxnSpPr>
            <a:stCxn id="14" idx="1"/>
          </p:cNvCxnSpPr>
          <p:nvPr/>
        </p:nvCxnSpPr>
        <p:spPr>
          <a:xfrm flipH="1">
            <a:off x="7464425" y="4313555"/>
            <a:ext cx="1144270" cy="84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>
            <a:off x="3681730" y="5283200"/>
            <a:ext cx="958850" cy="96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ое соединение 30"/>
          <p:cNvCxnSpPr>
            <a:endCxn id="3" idx="3"/>
          </p:cNvCxnSpPr>
          <p:nvPr/>
        </p:nvCxnSpPr>
        <p:spPr>
          <a:xfrm flipH="1" flipV="1">
            <a:off x="7522845" y="1732915"/>
            <a:ext cx="1118870" cy="3112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4678218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растения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867564" y="397165"/>
            <a:ext cx="2655454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Соедини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645805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чувства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673600" y="306069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люди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655042" y="390928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животные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645805" y="5591462"/>
            <a:ext cx="2844800" cy="10806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явления природы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4645805" y="475787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одежда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608464" y="136235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бабушка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8608464" y="2218458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лошадь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8608464" y="312850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счастье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8608464" y="39566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варежки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08464" y="480059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берёза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Прямоугольник: скругленные углы 15"/>
          <p:cNvSpPr/>
          <p:nvPr/>
        </p:nvSpPr>
        <p:spPr>
          <a:xfrm>
            <a:off x="8562282" y="577503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град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/>
          <p:cNvSpPr/>
          <p:nvPr/>
        </p:nvSpPr>
        <p:spPr>
          <a:xfrm>
            <a:off x="855579" y="1376213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пальто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822593" y="2212105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мальчик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794328" y="3060694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ромашка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Прямоугольник: скругленные углы 19"/>
          <p:cNvSpPr/>
          <p:nvPr/>
        </p:nvSpPr>
        <p:spPr>
          <a:xfrm>
            <a:off x="828427" y="3956612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тигр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822593" y="4877951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молния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Прямоугольник: скругленные углы 21"/>
          <p:cNvSpPr/>
          <p:nvPr/>
        </p:nvSpPr>
        <p:spPr>
          <a:xfrm>
            <a:off x="864816" y="5779377"/>
            <a:ext cx="2844800" cy="71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радость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22" y="4825682"/>
            <a:ext cx="1503443" cy="179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ое соединение 1"/>
          <p:cNvCxnSpPr>
            <a:endCxn id="10" idx="1"/>
          </p:cNvCxnSpPr>
          <p:nvPr/>
        </p:nvCxnSpPr>
        <p:spPr>
          <a:xfrm>
            <a:off x="3712845" y="1771650"/>
            <a:ext cx="932815" cy="3343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ое соединение 23"/>
          <p:cNvCxnSpPr>
            <a:stCxn id="19" idx="3"/>
            <a:endCxn id="3" idx="1"/>
          </p:cNvCxnSpPr>
          <p:nvPr/>
        </p:nvCxnSpPr>
        <p:spPr>
          <a:xfrm flipV="1">
            <a:off x="3639185" y="1732915"/>
            <a:ext cx="1038860" cy="1684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ое соединение 24"/>
          <p:cNvCxnSpPr/>
          <p:nvPr/>
        </p:nvCxnSpPr>
        <p:spPr>
          <a:xfrm>
            <a:off x="3691890" y="2646680"/>
            <a:ext cx="979805" cy="895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ое соединение 25"/>
          <p:cNvCxnSpPr>
            <a:stCxn id="11" idx="1"/>
            <a:endCxn id="7" idx="3"/>
          </p:cNvCxnSpPr>
          <p:nvPr/>
        </p:nvCxnSpPr>
        <p:spPr>
          <a:xfrm flipH="1">
            <a:off x="7518400" y="1718945"/>
            <a:ext cx="1090295" cy="169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ое соединение 26"/>
          <p:cNvCxnSpPr>
            <a:endCxn id="8" idx="3"/>
          </p:cNvCxnSpPr>
          <p:nvPr/>
        </p:nvCxnSpPr>
        <p:spPr>
          <a:xfrm flipH="1">
            <a:off x="7499985" y="2677795"/>
            <a:ext cx="1079500" cy="1588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ое соединение 27"/>
          <p:cNvCxnSpPr>
            <a:endCxn id="6" idx="3"/>
          </p:cNvCxnSpPr>
          <p:nvPr/>
        </p:nvCxnSpPr>
        <p:spPr>
          <a:xfrm flipH="1" flipV="1">
            <a:off x="7490460" y="2569210"/>
            <a:ext cx="1120140" cy="1067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ое соединение 22"/>
          <p:cNvCxnSpPr/>
          <p:nvPr/>
        </p:nvCxnSpPr>
        <p:spPr>
          <a:xfrm flipV="1">
            <a:off x="3681730" y="4251325"/>
            <a:ext cx="969010" cy="62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ое соединение 28"/>
          <p:cNvCxnSpPr>
            <a:stCxn id="14" idx="1"/>
          </p:cNvCxnSpPr>
          <p:nvPr/>
        </p:nvCxnSpPr>
        <p:spPr>
          <a:xfrm flipH="1">
            <a:off x="7464425" y="4313555"/>
            <a:ext cx="1144270" cy="844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ое соединение 29"/>
          <p:cNvCxnSpPr/>
          <p:nvPr/>
        </p:nvCxnSpPr>
        <p:spPr>
          <a:xfrm>
            <a:off x="3681730" y="5283200"/>
            <a:ext cx="958850" cy="969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ое соединение 30"/>
          <p:cNvCxnSpPr>
            <a:endCxn id="3" idx="3"/>
          </p:cNvCxnSpPr>
          <p:nvPr/>
        </p:nvCxnSpPr>
        <p:spPr>
          <a:xfrm flipH="1" flipV="1">
            <a:off x="7522845" y="1732915"/>
            <a:ext cx="1118870" cy="3112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ое соединение 31"/>
          <p:cNvCxnSpPr/>
          <p:nvPr/>
        </p:nvCxnSpPr>
        <p:spPr>
          <a:xfrm flipV="1">
            <a:off x="3712845" y="2792730"/>
            <a:ext cx="948055" cy="3376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ое соединение 32"/>
          <p:cNvCxnSpPr/>
          <p:nvPr/>
        </p:nvCxnSpPr>
        <p:spPr>
          <a:xfrm flipH="1">
            <a:off x="7464425" y="5970905"/>
            <a:ext cx="1177290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2124362" y="1616944"/>
            <a:ext cx="2253673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УРОК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442688" y="325591"/>
            <a:ext cx="4318001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Настрой на урок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3860800" y="3002972"/>
            <a:ext cx="2567708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РЕБЯТА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368800" y="424874"/>
            <a:ext cx="4807527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 внимание!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: изогнутая линия 1"/>
          <p:cNvSpPr/>
          <p:nvPr/>
        </p:nvSpPr>
        <p:spPr>
          <a:xfrm>
            <a:off x="5314055" y="2416882"/>
            <a:ext cx="4239490" cy="18749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7475"/>
              <a:gd name="adj6" fmla="val -87386"/>
            </a:avLst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Имена существительные могут отвечать и на другие ???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880783" y="4538197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Чего?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6617955" y="4538197"/>
            <a:ext cx="1631689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Чему?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8513618" y="4523926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Чем?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4880783" y="5412603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Кого?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6574082" y="5384061"/>
            <a:ext cx="1631689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Кому?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/>
          <p:cNvSpPr/>
          <p:nvPr/>
        </p:nvSpPr>
        <p:spPr>
          <a:xfrm>
            <a:off x="8513617" y="5384061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Кем?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10103008" y="5048552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и др.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886209" y="360221"/>
            <a:ext cx="2419581" cy="74814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1212391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 - году начало, зиме середина.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6663690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Вьюги да метели под ……………. налетели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04" y="388493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886209" y="360221"/>
            <a:ext cx="2419581" cy="74814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1212391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 - году начало, зиме середина.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6663690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Вьюги да метели под ……………. налетели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1601011" y="2103119"/>
            <a:ext cx="2462499" cy="77724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Я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нварь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04" y="388493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886209" y="360221"/>
            <a:ext cx="2419581" cy="74814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1212391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 - году начало, зиме середина.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6663690" y="1954528"/>
            <a:ext cx="5062679" cy="26174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Вьюги да метели под ……………. налетели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1601011" y="2103119"/>
            <a:ext cx="2462499" cy="77724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Я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нварь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Прямоугольник: скругленные углы 14"/>
          <p:cNvSpPr/>
          <p:nvPr/>
        </p:nvSpPr>
        <p:spPr>
          <a:xfrm>
            <a:off x="8622841" y="2880360"/>
            <a:ext cx="2698719" cy="77724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ф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е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враль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04" y="388493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629896" y="1560207"/>
            <a:ext cx="4486560" cy="889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Я</a:t>
            </a:r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НВАРЬ</a:t>
            </a:r>
            <a:endParaRPr lang="ru-RU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701309" y="360221"/>
            <a:ext cx="2738582" cy="74814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Запомни!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491345" y="2449208"/>
            <a:ext cx="1004457" cy="6542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: скругленные углы 7"/>
          <p:cNvSpPr/>
          <p:nvPr/>
        </p:nvSpPr>
        <p:spPr>
          <a:xfrm>
            <a:off x="2929602" y="3103418"/>
            <a:ext cx="5484720" cy="889001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Я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год начинаю!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1" y="3429000"/>
            <a:ext cx="2216438" cy="31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701309" y="360221"/>
            <a:ext cx="2738582" cy="74814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Запомни!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4456546" y="1597891"/>
            <a:ext cx="798946" cy="4784437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Е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Т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Е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И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: скругленные углы 2"/>
          <p:cNvSpPr/>
          <p:nvPr/>
        </p:nvSpPr>
        <p:spPr>
          <a:xfrm>
            <a:off x="3528296" y="2432051"/>
            <a:ext cx="4486560" cy="8890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Ф</a:t>
            </a:r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Е</a:t>
            </a:r>
            <a:r>
              <a:rPr lang="ru-RU" sz="7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ВРАЛЬ</a:t>
            </a:r>
            <a:endParaRPr lang="ru-RU" sz="72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0021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42472" y="5276272"/>
            <a:ext cx="443345" cy="443345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09" y="3321052"/>
            <a:ext cx="2342926" cy="33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260436" y="1575953"/>
            <a:ext cx="7882368" cy="30041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Вьюга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снежная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пурга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Напряди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нам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пряжи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Взбей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пушистые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снега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Словно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пух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лебяжий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4462145" y="4879975"/>
            <a:ext cx="5083175" cy="1440815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Задание: озаглавить текст и подчеркнуть существительные.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260436" y="1575953"/>
            <a:ext cx="7882368" cy="30041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Вьюга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снежная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пурга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Напряди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нам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пряжи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Взбей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пушистые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снега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,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Словно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пух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4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лебяжий</a:t>
            </a:r>
            <a:r>
              <a:rPr lang="ru-RU" sz="4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4400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781964" y="343219"/>
            <a:ext cx="2073563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Вьюга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5098473" y="5692743"/>
            <a:ext cx="3592946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подчеркни сущ.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008582" y="2382982"/>
            <a:ext cx="1773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622147" y="2382982"/>
            <a:ext cx="1644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160328" y="2987963"/>
            <a:ext cx="170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8839200" y="3662219"/>
            <a:ext cx="1496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56220" y="4336473"/>
            <a:ext cx="960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174837" y="452584"/>
            <a:ext cx="3260436" cy="62807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Стр.45 упр.75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3555365" y="1603375"/>
            <a:ext cx="8174990" cy="412496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Упражнение 75 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Люди: (кто?) .................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Животные: (кто?) .........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Растения: (что?)............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Одежда: (что?).............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" y="2162935"/>
            <a:ext cx="3260436" cy="38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174837" y="452584"/>
            <a:ext cx="3260436" cy="628072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Стр.45 упр.75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3107690" y="1603375"/>
            <a:ext cx="8914130" cy="412496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Упражнение 75 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Люди: (кто?) учитель, школьник, ребята, врач.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Животные: (кто?) верблюд, пчела, окунь.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Растения: (что?) земляника, ромашка, осина.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pPr algn="l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Одежда: (что?) платье, пальто, костюм, шляпа.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" y="2162935"/>
            <a:ext cx="3260436" cy="38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2124362" y="1616944"/>
            <a:ext cx="2253673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УРОК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442688" y="325591"/>
            <a:ext cx="4318001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Настрой на урок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3860800" y="3002972"/>
            <a:ext cx="2567708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РЕБЯТА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6234545" y="4486559"/>
            <a:ext cx="2904835" cy="852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ЗНАНИЯ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3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4479637" y="342324"/>
            <a:ext cx="2886363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урока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4375727" y="1648691"/>
            <a:ext cx="3736110" cy="8405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знал(а)…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354944" y="2979305"/>
            <a:ext cx="4290291" cy="8405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вспомнил(а)…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4354944" y="4368800"/>
            <a:ext cx="3736110" cy="8405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узнал(а) …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8" name="Прямая со стрелкой 7"/>
          <p:cNvCxnSpPr>
            <a:stCxn id="3" idx="3"/>
            <a:endCxn id="4" idx="1"/>
          </p:cNvCxnSpPr>
          <p:nvPr/>
        </p:nvCxnSpPr>
        <p:spPr>
          <a:xfrm flipV="1">
            <a:off x="2964873" y="2068946"/>
            <a:ext cx="1410854" cy="1238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7" idx="1"/>
          </p:cNvCxnSpPr>
          <p:nvPr/>
        </p:nvCxnSpPr>
        <p:spPr>
          <a:xfrm>
            <a:off x="2890982" y="3415721"/>
            <a:ext cx="1463962" cy="13733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6" idx="1"/>
          </p:cNvCxnSpPr>
          <p:nvPr/>
        </p:nvCxnSpPr>
        <p:spPr>
          <a:xfrm flipV="1">
            <a:off x="2798618" y="3399560"/>
            <a:ext cx="1556326" cy="294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: скругленные углы 2"/>
          <p:cNvSpPr/>
          <p:nvPr/>
        </p:nvSpPr>
        <p:spPr>
          <a:xfrm>
            <a:off x="1302327" y="2588491"/>
            <a:ext cx="1662546" cy="14385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Я</a:t>
            </a:r>
            <a:endParaRPr lang="ru-RU" sz="96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5" y="3766705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3427095" y="1812290"/>
            <a:ext cx="6948805" cy="345567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задание: 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стр.45, выучить правило.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5" y="3766705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1616364" y="1016000"/>
            <a:ext cx="240145" cy="56064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060825" y="302260"/>
            <a:ext cx="4424045" cy="1711325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урок!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9961419" y="1080656"/>
            <a:ext cx="240145" cy="56064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725054" y="302491"/>
            <a:ext cx="2794001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начало урока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8599055" y="323276"/>
            <a:ext cx="2964872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конец урока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Звезда: 6 точек 1"/>
          <p:cNvSpPr/>
          <p:nvPr/>
        </p:nvSpPr>
        <p:spPr>
          <a:xfrm>
            <a:off x="1395325" y="3078595"/>
            <a:ext cx="683491" cy="701964"/>
          </a:xfrm>
          <a:prstGeom prst="star6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6 точек 7"/>
          <p:cNvSpPr/>
          <p:nvPr/>
        </p:nvSpPr>
        <p:spPr>
          <a:xfrm>
            <a:off x="9739745" y="1080540"/>
            <a:ext cx="683491" cy="701964"/>
          </a:xfrm>
          <a:prstGeom prst="star6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67" y="2381375"/>
            <a:ext cx="3260436" cy="38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4398 L 2.08333E-6 -0.04398 C 0.00169 -0.04815 0.00338 -0.05255 0.00534 -0.05625 C 0.01002 -0.06551 0.00755 -0.05833 0.01133 -0.06435 C 0.01263 -0.06644 0.0138 -0.06898 0.0151 -0.07107 C 0.01706 -0.07431 0.0194 -0.07685 0.02122 -0.08056 C 0.02331 -0.08495 0.025 -0.09005 0.02643 -0.09537 C 0.02786 -0.10046 0.02956 -0.11134 0.02956 -0.11134 C 0.02851 -0.11898 0.02799 -0.12685 0.02643 -0.13426 C 0.02617 -0.13611 0.025 -0.13704 0.02422 -0.13843 C 0.01211 -0.16181 0.02278 -0.14329 0.0151 -0.15463 C 0.01302 -0.15764 0.01107 -0.16088 0.00911 -0.16389 C 0.00833 -0.16528 0.00768 -0.1669 0.00677 -0.16806 C 0.00482 -0.17083 0.00273 -0.17338 0.00078 -0.17616 C 2.08333E-6 -0.17708 -0.00091 -0.17755 -0.00156 -0.1787 C -0.00547 -0.18565 -0.00534 -0.18681 -0.00755 -0.19491 C -0.00729 -0.19907 -0.00768 -0.20324 -0.0069 -0.20718 C -0.00378 -0.21991 0.00039 -0.22292 0.00599 -0.23125 C 0.0069 -0.23264 0.00742 -0.23403 0.00833 -0.23542 C 0.01081 -0.23912 0.01367 -0.2419 0.01588 -0.24607 C 0.01875 -0.25139 0.02057 -0.25857 0.02344 -0.26366 L 0.02578 -0.26759 C 0.02617 -0.26921 0.02903 -0.27847 0.02956 -0.28241 C 0.02982 -0.28611 0.03008 -0.28982 0.03034 -0.29329 C 0.03008 -0.29769 0.0306 -0.30278 0.02956 -0.30671 C 0.02734 -0.31482 0.0237 -0.3206 0.01966 -0.32569 C 0.01745 -0.32847 0.01523 -0.33125 0.01289 -0.3338 C 0.01211 -0.33449 0.01133 -0.33426 0.01054 -0.33495 C 0.00651 -0.33935 0.00221 -0.34352 -0.00156 -0.34861 L -0.00755 -0.35671 C -0.00729 -0.35972 -0.00742 -0.36296 -0.0069 -0.36597 C -0.0056 -0.37199 -0.00443 -0.37083 -0.00235 -0.37407 C -0.00091 -0.37616 0.00026 -0.37847 0.00143 -0.38079 C 0.00755 -0.39259 0.00638 -0.39051 0.01133 -0.4037 C 0.01185 -0.40509 0.0125 -0.40625 0.01289 -0.40787 C 0.01549 -0.41852 0.01445 -0.41389 0.01588 -0.4213 C 0.01614 -0.42384 0.01679 -0.42662 0.01666 -0.4294 C 0.01627 -0.43657 0.01523 -0.44375 0.01432 -0.45093 C 0.01419 -0.45232 0.01406 -0.45394 0.01367 -0.45486 C 0.01276 -0.45671 0.01146 -0.45741 0.01054 -0.45903 C 0.00924 -0.46111 0.0082 -0.46389 0.00677 -0.46574 C 0.00612 -0.46667 0.00521 -0.46644 0.00456 -0.46713 C -0.00417 -0.47338 0.00273 -0.46921 -0.00612 -0.47384 C -0.00716 -0.47523 -0.00821 -0.47616 -0.00912 -0.47778 C -0.00977 -0.47894 -0.01003 -0.48056 -0.01068 -0.48194 C -0.01081 -0.48241 -0.0112 -0.48287 -0.01133 -0.4831 L -0.01133 -0.47917 L -0.01133 -0.47917 L -0.00612 -0.46574 " pathEditMode="relative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6 -0.15046 L 0.00756 -0.15023 C 0.00925 -0.15463 0.01094 -0.15903 0.01289 -0.16273 C 0.01758 -0.17199 0.01511 -0.16481 0.01888 -0.17083 C 0.02019 -0.17291 0.02136 -0.17546 0.02266 -0.17754 C 0.02461 -0.18079 0.02696 -0.18333 0.02878 -0.18704 C 0.03086 -0.19143 0.03256 -0.19653 0.03399 -0.20185 C 0.03542 -0.20694 0.03711 -0.21782 0.03711 -0.21759 C 0.03607 -0.22546 0.03555 -0.23333 0.03399 -0.24074 C 0.03373 -0.24259 0.03256 -0.24352 0.03177 -0.24491 C 0.01966 -0.26829 0.03034 -0.24977 0.02266 -0.26111 C 0.02058 -0.26412 0.01862 -0.26736 0.01667 -0.27037 C 0.01589 -0.27176 0.01524 -0.27338 0.01433 -0.27454 C 0.01237 -0.27731 0.01029 -0.27986 0.00834 -0.28264 C 0.00756 -0.28356 0.00664 -0.28403 0.00599 -0.28518 C 0.00209 -0.29213 0.00222 -0.29329 -2.91667E-6 -0.30139 C 0.00026 -0.30555 -0.00013 -0.30972 0.00065 -0.31366 C 0.00378 -0.32639 0.00795 -0.3294 0.01354 -0.33773 C 0.01446 -0.33912 0.01498 -0.34051 0.01589 -0.3419 C 0.01836 -0.3456 0.02123 -0.34838 0.02344 -0.35254 C 0.02631 -0.35787 0.02813 -0.36504 0.03099 -0.37014 L 0.03334 -0.37407 C 0.03373 -0.37569 0.03659 -0.38495 0.03711 -0.38889 C 0.03737 -0.39259 0.03763 -0.39629 0.03789 -0.39977 C 0.03763 -0.40416 0.03815 -0.40926 0.03711 -0.41319 C 0.0349 -0.42129 0.03125 -0.42708 0.02722 -0.43217 C 0.025 -0.43495 0.02279 -0.43773 0.02045 -0.44028 C 0.01966 -0.44097 0.01888 -0.44074 0.0181 -0.44143 C 0.01407 -0.44583 0.00977 -0.45 0.00599 -0.45509 L -2.91667E-6 -0.46319 C 0.00026 -0.4662 0.00013 -0.46944 0.00065 -0.47245 C 0.00196 -0.47847 0.00313 -0.47731 0.00521 -0.48055 C 0.00664 -0.48264 0.00782 -0.48495 0.00899 -0.48727 C 0.01511 -0.49907 0.01394 -0.49699 0.01888 -0.51018 C 0.0194 -0.51157 0.02006 -0.51273 0.02045 -0.51435 C 0.02305 -0.525 0.02201 -0.52037 0.02344 -0.52778 C 0.0237 -0.53032 0.02435 -0.5331 0.02422 -0.53588 C 0.02383 -0.54305 0.02279 -0.55023 0.02188 -0.55741 C 0.02175 -0.55879 0.02162 -0.56041 0.02123 -0.56134 C 0.02032 -0.56319 0.01901 -0.56389 0.0181 -0.56551 C 0.0168 -0.56759 0.01576 -0.57037 0.01433 -0.57222 C 0.01367 -0.57315 0.01276 -0.57291 0.01211 -0.57361 C 0.00339 -0.57986 0.01029 -0.57569 0.00144 -0.58032 C 0.00039 -0.58171 -0.00065 -0.58264 -0.00156 -0.58426 C -0.00221 -0.58541 -0.00247 -0.58704 -0.00312 -0.58842 C -0.00325 -0.58889 -0.00364 -0.58935 -0.00377 -0.58958 L -0.00377 -0.58565 L -0.00377 -0.58541 L 0.00144 -0.57222 " pathEditMode="relative" rAng="0" ptsTypes="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583708" y="1604817"/>
            <a:ext cx="5781963" cy="192347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Что такое имя существительное?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4645889" y="350983"/>
            <a:ext cx="3228109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4" y="3759200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140364" y="1736436"/>
            <a:ext cx="8054109" cy="33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Имя существительное – это часть речи, которая отвечает на вопросы ……… и ……., обозначает …………….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375564" y="304801"/>
            <a:ext cx="2583872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2" y="3719113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140364" y="1736436"/>
            <a:ext cx="8054109" cy="33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Имя существительное – это часть речи, которая отвечает на вопросы ……… и ……., обозначает …………….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375564" y="304801"/>
            <a:ext cx="2583872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2" y="3719113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9037783" y="3472040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КТО?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3752505" y="4189211"/>
            <a:ext cx="1200726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ЧТО?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/>
          <p:cNvSpPr/>
          <p:nvPr/>
        </p:nvSpPr>
        <p:spPr>
          <a:xfrm>
            <a:off x="3140364" y="1736436"/>
            <a:ext cx="8054109" cy="3389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Имя существительное – это часть речи, которая отвечает на вопросы ……… и ……., обозначает …………….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375564" y="304801"/>
            <a:ext cx="2583872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92" y="3719113"/>
            <a:ext cx="2352932" cy="28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9037783" y="3472040"/>
            <a:ext cx="1325417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КТО?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3794415" y="4189211"/>
            <a:ext cx="1200726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ЧТО?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8427375" y="4189334"/>
            <a:ext cx="2110508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ПРЕДМЕТ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/>
          <p:cNvSpPr/>
          <p:nvPr/>
        </p:nvSpPr>
        <p:spPr>
          <a:xfrm>
            <a:off x="2325254" y="369456"/>
            <a:ext cx="7541491" cy="75738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имена существительные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51" y="1537642"/>
            <a:ext cx="3901496" cy="466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06763" y="5088404"/>
            <a:ext cx="2216728" cy="628072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У клоуна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3122</Words>
  <Application>WPS Presentation</Application>
  <PresentationFormat>Широкоэкранный</PresentationFormat>
  <Paragraphs>468</Paragraphs>
  <Slides>42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1_Тема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</dc:creator>
  <cp:lastModifiedBy>User</cp:lastModifiedBy>
  <cp:revision>37</cp:revision>
  <dcterms:created xsi:type="dcterms:W3CDTF">2019-11-21T05:15:00Z</dcterms:created>
  <dcterms:modified xsi:type="dcterms:W3CDTF">2022-03-27T03:46:15Z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E9921642619F4A3E9F4B7C040110B5CF</vt:lpwstr>
  </property>
  <property fmtid="{D5CDD505-2E9C-101B-9397-08002B2CF9AE}" pid="3" name="KSOProductBuildVer">
    <vt:lpwstr>1049-11.2.0.11042</vt:lpwstr>
  </property>
</Properties>
</file>