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6" r:id="rId10"/>
    <p:sldId id="263" r:id="rId11"/>
    <p:sldId id="267" r:id="rId12"/>
    <p:sldId id="268" r:id="rId13"/>
    <p:sldId id="264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800000"/>
    <a:srgbClr val="FF9966"/>
    <a:srgbClr val="FFCCCC"/>
    <a:srgbClr val="FF9999"/>
    <a:srgbClr val="FF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22.wmf"/><Relationship Id="rId18" Type="http://schemas.openxmlformats.org/officeDocument/2006/relationships/image" Target="../media/image2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17" Type="http://schemas.openxmlformats.org/officeDocument/2006/relationships/image" Target="../media/image26.wmf"/><Relationship Id="rId2" Type="http://schemas.openxmlformats.org/officeDocument/2006/relationships/image" Target="../media/image11.wmf"/><Relationship Id="rId16" Type="http://schemas.openxmlformats.org/officeDocument/2006/relationships/image" Target="../media/image25.wmf"/><Relationship Id="rId20" Type="http://schemas.openxmlformats.org/officeDocument/2006/relationships/image" Target="../media/image29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5" Type="http://schemas.openxmlformats.org/officeDocument/2006/relationships/image" Target="../media/image24.wmf"/><Relationship Id="rId10" Type="http://schemas.openxmlformats.org/officeDocument/2006/relationships/image" Target="../media/image19.wmf"/><Relationship Id="rId19" Type="http://schemas.openxmlformats.org/officeDocument/2006/relationships/image" Target="../media/image28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Relationship Id="rId14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10" Type="http://schemas.openxmlformats.org/officeDocument/2006/relationships/image" Target="../media/image55.wmf"/><Relationship Id="rId4" Type="http://schemas.openxmlformats.org/officeDocument/2006/relationships/image" Target="../media/image49.wmf"/><Relationship Id="rId9" Type="http://schemas.openxmlformats.org/officeDocument/2006/relationships/image" Target="../media/image5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5" Type="http://schemas.openxmlformats.org/officeDocument/2006/relationships/image" Target="../media/image61.wmf"/><Relationship Id="rId4" Type="http://schemas.openxmlformats.org/officeDocument/2006/relationships/image" Target="../media/image6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Relationship Id="rId6" Type="http://schemas.openxmlformats.org/officeDocument/2006/relationships/image" Target="../media/image69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456B6-97F7-408D-8139-941D548415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9901F-7403-4DBF-9207-4D73EBDEB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609CFA-64C0-4E4A-A423-9B33AFF918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D8962-C1ED-4F6B-978B-D5BDB07684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0421C3-D531-484F-A5D9-ADE4C50DEB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57DDDE-C4C6-4B19-8B0D-84442460AF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9DB1B5-FDBE-445F-B347-8E9861D4F7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51F141-A1BD-496E-A41C-A4D8CFA232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F0BCD-2AE6-40EF-AF15-104807CCF2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0EF745-1734-41F6-A9BD-2CFA32B2AF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5B494E-B539-4714-A629-0914BB11F4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FF99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F443A570-8F74-43D6-946F-231CF904C3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3" Type="http://schemas.openxmlformats.org/officeDocument/2006/relationships/image" Target="../media/image70.png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46.bin"/><Relationship Id="rId5" Type="http://schemas.openxmlformats.org/officeDocument/2006/relationships/oleObject" Target="../embeddings/oleObject45.bin"/><Relationship Id="rId4" Type="http://schemas.openxmlformats.org/officeDocument/2006/relationships/oleObject" Target="../embeddings/oleObject44.bin"/><Relationship Id="rId9" Type="http://schemas.openxmlformats.org/officeDocument/2006/relationships/oleObject" Target="../embeddings/oleObject49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wmf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9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8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18" Type="http://schemas.openxmlformats.org/officeDocument/2006/relationships/image" Target="../media/image37.png"/><Relationship Id="rId26" Type="http://schemas.openxmlformats.org/officeDocument/2006/relationships/image" Target="../media/image41.png"/><Relationship Id="rId3" Type="http://schemas.openxmlformats.org/officeDocument/2006/relationships/image" Target="../media/image30.wmf"/><Relationship Id="rId21" Type="http://schemas.openxmlformats.org/officeDocument/2006/relationships/oleObject" Target="../embeddings/oleObject15.bin"/><Relationship Id="rId34" Type="http://schemas.openxmlformats.org/officeDocument/2006/relationships/oleObject" Target="../embeddings/oleObject22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36.png"/><Relationship Id="rId25" Type="http://schemas.openxmlformats.org/officeDocument/2006/relationships/image" Target="../media/image40.png"/><Relationship Id="rId33" Type="http://schemas.openxmlformats.org/officeDocument/2006/relationships/image" Target="../media/image43.png"/><Relationship Id="rId38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5.png"/><Relationship Id="rId20" Type="http://schemas.openxmlformats.org/officeDocument/2006/relationships/oleObject" Target="../embeddings/oleObject14.bin"/><Relationship Id="rId29" Type="http://schemas.openxmlformats.org/officeDocument/2006/relationships/oleObject" Target="../embeddings/oleObject19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33.wmf"/><Relationship Id="rId11" Type="http://schemas.openxmlformats.org/officeDocument/2006/relationships/oleObject" Target="../embeddings/oleObject9.bin"/><Relationship Id="rId24" Type="http://schemas.openxmlformats.org/officeDocument/2006/relationships/image" Target="../media/image39.png"/><Relationship Id="rId32" Type="http://schemas.openxmlformats.org/officeDocument/2006/relationships/oleObject" Target="../embeddings/oleObject21.bin"/><Relationship Id="rId37" Type="http://schemas.openxmlformats.org/officeDocument/2006/relationships/image" Target="../media/image45.png"/><Relationship Id="rId5" Type="http://schemas.openxmlformats.org/officeDocument/2006/relationships/image" Target="../media/image32.wmf"/><Relationship Id="rId15" Type="http://schemas.openxmlformats.org/officeDocument/2006/relationships/image" Target="../media/image34.png"/><Relationship Id="rId23" Type="http://schemas.openxmlformats.org/officeDocument/2006/relationships/image" Target="../media/image38.png"/><Relationship Id="rId28" Type="http://schemas.openxmlformats.org/officeDocument/2006/relationships/oleObject" Target="../embeddings/oleObject18.bin"/><Relationship Id="rId36" Type="http://schemas.openxmlformats.org/officeDocument/2006/relationships/oleObject" Target="../embeddings/oleObject23.bin"/><Relationship Id="rId10" Type="http://schemas.openxmlformats.org/officeDocument/2006/relationships/oleObject" Target="../embeddings/oleObject8.bin"/><Relationship Id="rId19" Type="http://schemas.openxmlformats.org/officeDocument/2006/relationships/oleObject" Target="../embeddings/oleObject13.bin"/><Relationship Id="rId31" Type="http://schemas.openxmlformats.org/officeDocument/2006/relationships/image" Target="../media/image42.png"/><Relationship Id="rId4" Type="http://schemas.openxmlformats.org/officeDocument/2006/relationships/image" Target="../media/image31.wmf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Relationship Id="rId22" Type="http://schemas.openxmlformats.org/officeDocument/2006/relationships/oleObject" Target="../embeddings/oleObject16.bin"/><Relationship Id="rId27" Type="http://schemas.openxmlformats.org/officeDocument/2006/relationships/oleObject" Target="../embeddings/oleObject17.bin"/><Relationship Id="rId30" Type="http://schemas.openxmlformats.org/officeDocument/2006/relationships/oleObject" Target="../embeddings/oleObject20.bin"/><Relationship Id="rId35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oleObject" Target="../embeddings/oleObject34.bin"/><Relationship Id="rId3" Type="http://schemas.openxmlformats.org/officeDocument/2006/relationships/image" Target="../media/image56.png"/><Relationship Id="rId7" Type="http://schemas.openxmlformats.org/officeDocument/2006/relationships/oleObject" Target="../embeddings/oleObject28.bin"/><Relationship Id="rId12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7.bin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6.bin"/><Relationship Id="rId15" Type="http://schemas.openxmlformats.org/officeDocument/2006/relationships/oleObject" Target="../embeddings/oleObject36.bin"/><Relationship Id="rId10" Type="http://schemas.openxmlformats.org/officeDocument/2006/relationships/oleObject" Target="../embeddings/oleObject31.bin"/><Relationship Id="rId4" Type="http://schemas.openxmlformats.org/officeDocument/2006/relationships/oleObject" Target="../embeddings/oleObject25.bin"/><Relationship Id="rId9" Type="http://schemas.openxmlformats.org/officeDocument/2006/relationships/oleObject" Target="../embeddings/oleObject30.bin"/><Relationship Id="rId14" Type="http://schemas.openxmlformats.org/officeDocument/2006/relationships/oleObject" Target="../embeddings/oleObject3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0.bin"/><Relationship Id="rId5" Type="http://schemas.openxmlformats.org/officeDocument/2006/relationships/oleObject" Target="../embeddings/oleObject39.bin"/><Relationship Id="rId4" Type="http://schemas.openxmlformats.org/officeDocument/2006/relationships/oleObject" Target="../embeddings/oleObject38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4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4"/>
          <p:cNvSpPr>
            <a:spLocks noChangeArrowheads="1" noChangeShapeType="1" noTextEdit="1"/>
          </p:cNvSpPr>
          <p:nvPr/>
        </p:nvSpPr>
        <p:spPr bwMode="auto">
          <a:xfrm>
            <a:off x="251520" y="1628800"/>
            <a:ext cx="8280970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 smtClean="0">
              <a:ln w="9525">
                <a:solidFill>
                  <a:srgbClr val="990033"/>
                </a:solidFill>
                <a:round/>
                <a:headEnd/>
                <a:tailEnd/>
              </a:ln>
              <a:solidFill>
                <a:srgbClr val="800000"/>
              </a:solidFill>
              <a:effectLst>
                <a:outerShdw dist="35921" dir="2700000" algn="ctr" rotWithShape="0">
                  <a:schemeClr val="tx2">
                    <a:alpha val="50000"/>
                  </a:scheme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3600" kern="10" dirty="0" smtClean="0">
                <a:ln w="9525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  <a:latin typeface="Arial"/>
                <a:cs typeface="Arial"/>
              </a:rPr>
              <a:t>«Сложение </a:t>
            </a:r>
            <a:r>
              <a:rPr lang="ru-RU" sz="3600" kern="10" dirty="0">
                <a:ln w="9525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  <a:latin typeface="Arial"/>
                <a:cs typeface="Arial"/>
              </a:rPr>
              <a:t>и вычитание дробей </a:t>
            </a:r>
          </a:p>
          <a:p>
            <a:pPr algn="ctr"/>
            <a:r>
              <a:rPr lang="ru-RU" sz="3600" kern="10" dirty="0">
                <a:ln w="9525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  <a:latin typeface="Arial"/>
                <a:cs typeface="Arial"/>
              </a:rPr>
              <a:t>с одинаковыми </a:t>
            </a:r>
            <a:r>
              <a:rPr lang="ru-RU" sz="3600" kern="10" dirty="0" smtClean="0">
                <a:ln w="9525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  <a:latin typeface="Arial"/>
                <a:cs typeface="Arial"/>
              </a:rPr>
              <a:t>знаменателями».</a:t>
            </a:r>
            <a:endParaRPr lang="ru-RU" sz="3600" kern="10" dirty="0">
              <a:ln w="9525">
                <a:solidFill>
                  <a:srgbClr val="990033"/>
                </a:solidFill>
                <a:round/>
                <a:headEnd/>
                <a:tailEnd/>
              </a:ln>
              <a:solidFill>
                <a:srgbClr val="800000"/>
              </a:solidFill>
              <a:effectLst>
                <a:outerShdw dist="35921" dir="2700000" algn="ctr" rotWithShape="0">
                  <a:schemeClr val="tx2">
                    <a:alpha val="50000"/>
                  </a:scheme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1258888" y="4005263"/>
            <a:ext cx="662463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i="1" dirty="0">
                <a:solidFill>
                  <a:srgbClr val="800000"/>
                </a:solidFill>
              </a:rPr>
              <a:t>Автор: </a:t>
            </a:r>
            <a:r>
              <a:rPr lang="ru-RU" b="1" i="1" dirty="0">
                <a:solidFill>
                  <a:srgbClr val="800000"/>
                </a:solidFill>
              </a:rPr>
              <a:t>Попович Наталия Викторовна</a:t>
            </a:r>
            <a:r>
              <a:rPr lang="ru-RU" i="1" dirty="0">
                <a:solidFill>
                  <a:srgbClr val="800000"/>
                </a:solidFill>
              </a:rPr>
              <a:t>.</a:t>
            </a:r>
          </a:p>
          <a:p>
            <a:pPr algn="ctr">
              <a:spcBef>
                <a:spcPct val="50000"/>
              </a:spcBef>
            </a:pPr>
            <a:r>
              <a:rPr lang="ru-RU" i="1" dirty="0">
                <a:solidFill>
                  <a:srgbClr val="800000"/>
                </a:solidFill>
              </a:rPr>
              <a:t>Должность: учитель </a:t>
            </a:r>
            <a:r>
              <a:rPr lang="ru-RU" i="1" dirty="0" smtClean="0">
                <a:solidFill>
                  <a:srgbClr val="800000"/>
                </a:solidFill>
              </a:rPr>
              <a:t>математики, педагог дополнительного образования.</a:t>
            </a:r>
            <a:endParaRPr lang="ru-RU" i="1" dirty="0">
              <a:solidFill>
                <a:srgbClr val="8000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ru-RU" i="1" dirty="0">
                <a:solidFill>
                  <a:srgbClr val="800000"/>
                </a:solidFill>
              </a:rPr>
              <a:t>Место работы: </a:t>
            </a:r>
            <a:r>
              <a:rPr lang="ru-RU" b="1" i="1" dirty="0" smtClean="0">
                <a:solidFill>
                  <a:srgbClr val="800000"/>
                </a:solidFill>
              </a:rPr>
              <a:t>ГБОУ «Академическая гимназия </a:t>
            </a:r>
            <a:r>
              <a:rPr lang="ru-RU" b="1" i="1" dirty="0">
                <a:solidFill>
                  <a:srgbClr val="800000"/>
                </a:solidFill>
              </a:rPr>
              <a:t>№</a:t>
            </a:r>
            <a:r>
              <a:rPr lang="ru-RU" b="1" i="1" dirty="0" smtClean="0">
                <a:solidFill>
                  <a:srgbClr val="800000"/>
                </a:solidFill>
              </a:rPr>
              <a:t>56»</a:t>
            </a:r>
            <a:endParaRPr lang="ru-RU" b="1" i="1" dirty="0">
              <a:solidFill>
                <a:srgbClr val="8000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ru-RU" b="1" i="1" dirty="0" smtClean="0">
                <a:solidFill>
                  <a:srgbClr val="800000"/>
                </a:solidFill>
              </a:rPr>
              <a:t>Санкт-Петербурга</a:t>
            </a:r>
            <a:r>
              <a:rPr lang="ru-RU" i="1" dirty="0" smtClean="0">
                <a:solidFill>
                  <a:srgbClr val="800000"/>
                </a:solidFill>
              </a:rPr>
              <a:t>.</a:t>
            </a:r>
            <a:endParaRPr lang="ru-RU" i="1" dirty="0">
              <a:solidFill>
                <a:srgbClr val="8000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ru-RU" i="1" dirty="0" smtClean="0">
                <a:solidFill>
                  <a:srgbClr val="800000"/>
                </a:solidFill>
              </a:rPr>
              <a:t>2021 </a:t>
            </a:r>
            <a:r>
              <a:rPr lang="ru-RU" i="1" dirty="0">
                <a:solidFill>
                  <a:srgbClr val="800000"/>
                </a:solidFill>
              </a:rPr>
              <a:t>год.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764704"/>
            <a:ext cx="65527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kern="10" dirty="0" smtClean="0">
                <a:ln w="9525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  <a:latin typeface="Arial"/>
                <a:cs typeface="Arial"/>
              </a:rPr>
              <a:t>Презентация к уроку по учебному предмету «МАТЕМАТИКА» в 5-м классе на тему</a:t>
            </a:r>
            <a:endParaRPr lang="ru-RU" sz="2800" kern="10" dirty="0" smtClean="0">
              <a:ln w="9525">
                <a:solidFill>
                  <a:srgbClr val="990033"/>
                </a:solidFill>
                <a:round/>
                <a:headEnd/>
                <a:tailEnd/>
              </a:ln>
              <a:solidFill>
                <a:srgbClr val="800000"/>
              </a:solidFill>
              <a:effectLst>
                <a:outerShdw dist="35921" dir="2700000" algn="ctr" rotWithShape="0">
                  <a:schemeClr val="tx2">
                    <a:alpha val="50000"/>
                  </a:scheme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100013"/>
            <a:ext cx="5762625" cy="2752725"/>
          </a:xfrm>
          <a:prstGeom prst="rect">
            <a:avLst/>
          </a:prstGeom>
          <a:noFill/>
          <a:ln w="57150" cmpd="thickThin">
            <a:solidFill>
              <a:srgbClr val="800000"/>
            </a:solidFill>
            <a:miter lim="800000"/>
            <a:headEnd/>
            <a:tailEnd/>
          </a:ln>
          <a:effectLst>
            <a:outerShdw dist="35921" dir="2700000" algn="ctr" rotWithShape="0">
              <a:srgbClr val="990033"/>
            </a:outerShdw>
          </a:effectLst>
        </p:spPr>
      </p:pic>
      <p:graphicFrame>
        <p:nvGraphicFramePr>
          <p:cNvPr id="11269" name="Object 5"/>
          <p:cNvGraphicFramePr>
            <a:graphicFrameLocks noChangeAspect="1"/>
          </p:cNvGraphicFramePr>
          <p:nvPr/>
        </p:nvGraphicFramePr>
        <p:xfrm>
          <a:off x="2555875" y="2060575"/>
          <a:ext cx="1295400" cy="638175"/>
        </p:xfrm>
        <a:graphic>
          <a:graphicData uri="http://schemas.openxmlformats.org/presentationml/2006/ole">
            <p:oleObj spid="_x0000_s5122" name="Формула" r:id="rId4" imgW="799920" imgH="393480" progId="Equation.3">
              <p:embed/>
            </p:oleObj>
          </a:graphicData>
        </a:graphic>
      </p:graphicFrame>
      <p:sp>
        <p:nvSpPr>
          <p:cNvPr id="11274" name="Line 10"/>
          <p:cNvSpPr>
            <a:spLocks noChangeShapeType="1"/>
          </p:cNvSpPr>
          <p:nvPr/>
        </p:nvSpPr>
        <p:spPr bwMode="auto">
          <a:xfrm flipH="1">
            <a:off x="3276600" y="2708275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11275" name="Object 11"/>
          <p:cNvGraphicFramePr>
            <a:graphicFrameLocks noChangeAspect="1"/>
          </p:cNvGraphicFramePr>
          <p:nvPr/>
        </p:nvGraphicFramePr>
        <p:xfrm>
          <a:off x="5364163" y="1989138"/>
          <a:ext cx="1411287" cy="844550"/>
        </p:xfrm>
        <a:graphic>
          <a:graphicData uri="http://schemas.openxmlformats.org/presentationml/2006/ole">
            <p:oleObj spid="_x0000_s5123" name="Формула" r:id="rId5" imgW="977760" imgH="583920" progId="Equation.3">
              <p:embed/>
            </p:oleObj>
          </a:graphicData>
        </a:graphic>
      </p:graphicFrame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2916238" y="3068638"/>
            <a:ext cx="3527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800000"/>
                </a:solidFill>
              </a:rPr>
              <a:t>Решение:</a:t>
            </a:r>
          </a:p>
        </p:txBody>
      </p:sp>
      <p:graphicFrame>
        <p:nvGraphicFramePr>
          <p:cNvPr id="11277" name="Object 13"/>
          <p:cNvGraphicFramePr>
            <a:graphicFrameLocks noChangeAspect="1"/>
          </p:cNvGraphicFramePr>
          <p:nvPr/>
        </p:nvGraphicFramePr>
        <p:xfrm>
          <a:off x="3059113" y="3429000"/>
          <a:ext cx="1560512" cy="1206500"/>
        </p:xfrm>
        <a:graphic>
          <a:graphicData uri="http://schemas.openxmlformats.org/presentationml/2006/ole">
            <p:oleObj spid="_x0000_s5124" name="Формула" r:id="rId6" imgW="507960" imgH="393480" progId="Equation.3">
              <p:embed/>
            </p:oleObj>
          </a:graphicData>
        </a:graphic>
      </p:graphicFrame>
      <p:graphicFrame>
        <p:nvGraphicFramePr>
          <p:cNvPr id="11278" name="Object 14"/>
          <p:cNvGraphicFramePr>
            <a:graphicFrameLocks noChangeAspect="1"/>
          </p:cNvGraphicFramePr>
          <p:nvPr/>
        </p:nvGraphicFramePr>
        <p:xfrm>
          <a:off x="4552950" y="3446463"/>
          <a:ext cx="1600200" cy="1206500"/>
        </p:xfrm>
        <a:graphic>
          <a:graphicData uri="http://schemas.openxmlformats.org/presentationml/2006/ole">
            <p:oleObj spid="_x0000_s5125" name="Формула" r:id="rId7" imgW="520560" imgH="393480" progId="Equation.3">
              <p:embed/>
            </p:oleObj>
          </a:graphicData>
        </a:graphic>
      </p:graphicFrame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6156325" y="3895725"/>
            <a:ext cx="24495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rgbClr val="800000"/>
                </a:solidFill>
              </a:rPr>
              <a:t>- за второй час</a:t>
            </a:r>
          </a:p>
        </p:txBody>
      </p:sp>
      <p:graphicFrame>
        <p:nvGraphicFramePr>
          <p:cNvPr id="11280" name="Object 16"/>
          <p:cNvGraphicFramePr>
            <a:graphicFrameLocks noChangeAspect="1"/>
          </p:cNvGraphicFramePr>
          <p:nvPr/>
        </p:nvGraphicFramePr>
        <p:xfrm>
          <a:off x="3011488" y="4797425"/>
          <a:ext cx="1560512" cy="1206500"/>
        </p:xfrm>
        <a:graphic>
          <a:graphicData uri="http://schemas.openxmlformats.org/presentationml/2006/ole">
            <p:oleObj spid="_x0000_s5126" name="Формула" r:id="rId8" imgW="507960" imgH="393480" progId="Equation.3">
              <p:embed/>
            </p:oleObj>
          </a:graphicData>
        </a:graphic>
      </p:graphicFrame>
      <p:graphicFrame>
        <p:nvGraphicFramePr>
          <p:cNvPr id="11281" name="Object 17"/>
          <p:cNvGraphicFramePr>
            <a:graphicFrameLocks noChangeAspect="1"/>
          </p:cNvGraphicFramePr>
          <p:nvPr/>
        </p:nvGraphicFramePr>
        <p:xfrm>
          <a:off x="4619625" y="4797425"/>
          <a:ext cx="2184400" cy="1206500"/>
        </p:xfrm>
        <a:graphic>
          <a:graphicData uri="http://schemas.openxmlformats.org/presentationml/2006/ole">
            <p:oleObj spid="_x0000_s5127" name="Формула" r:id="rId9" imgW="711000" imgH="393480" progId="Equation.3">
              <p:embed/>
            </p:oleObj>
          </a:graphicData>
        </a:graphic>
      </p:graphicFrame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2773363" y="6272213"/>
            <a:ext cx="3527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rgbClr val="800000"/>
                </a:solidFill>
              </a:rPr>
              <a:t>Ответ:</a:t>
            </a:r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3635375" y="6272213"/>
            <a:ext cx="5110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rgbClr val="800000"/>
                </a:solidFill>
              </a:rPr>
              <a:t>за два часа Пух съел горшочек мёда.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 animBg="1"/>
      <p:bldP spid="11276" grpId="0"/>
      <p:bldP spid="11279" grpId="0"/>
      <p:bldP spid="11282" grpId="0"/>
      <p:bldP spid="1128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91" name="Rectangle 51"/>
          <p:cNvSpPr>
            <a:spLocks noChangeArrowheads="1"/>
          </p:cNvSpPr>
          <p:nvPr/>
        </p:nvSpPr>
        <p:spPr bwMode="auto">
          <a:xfrm>
            <a:off x="251520" y="1372128"/>
            <a:ext cx="8460432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3. 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Решите примеры (см. карточку). Выберите верные варианты ответов. Запишите букву верного варианта ответа в таблицу рядом с номером соответствующего примера.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58" name="Group 541"/>
          <p:cNvGraphicFramePr>
            <a:graphicFrameLocks noGrp="1"/>
          </p:cNvGraphicFramePr>
          <p:nvPr/>
        </p:nvGraphicFramePr>
        <p:xfrm>
          <a:off x="216346" y="3237220"/>
          <a:ext cx="8820150" cy="911860"/>
        </p:xfrm>
        <a:graphic>
          <a:graphicData uri="http://schemas.openxmlformats.org/drawingml/2006/table">
            <a:tbl>
              <a:tblPr/>
              <a:tblGrid>
                <a:gridCol w="1473200"/>
                <a:gridCol w="349250"/>
                <a:gridCol w="349250"/>
                <a:gridCol w="350837"/>
                <a:gridCol w="349250"/>
                <a:gridCol w="350838"/>
                <a:gridCol w="349250"/>
                <a:gridCol w="349250"/>
                <a:gridCol w="350837"/>
                <a:gridCol w="349250"/>
                <a:gridCol w="350838"/>
                <a:gridCol w="349250"/>
                <a:gridCol w="349250"/>
                <a:gridCol w="350837"/>
                <a:gridCol w="349250"/>
                <a:gridCol w="350838"/>
                <a:gridCol w="349250"/>
                <a:gridCol w="349250"/>
                <a:gridCol w="350837"/>
                <a:gridCol w="349250"/>
                <a:gridCol w="350838"/>
                <a:gridCol w="349250"/>
              </a:tblGrid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Номер примера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Вариант ответа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9" name="Прямоугольник 58"/>
          <p:cNvSpPr/>
          <p:nvPr/>
        </p:nvSpPr>
        <p:spPr>
          <a:xfrm>
            <a:off x="323528" y="188640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  <a:latin typeface="Arial"/>
                <a:cs typeface="Arial"/>
              </a:rPr>
              <a:t>Сложение и вычитание дробей </a:t>
            </a:r>
          </a:p>
          <a:p>
            <a:pPr algn="ctr"/>
            <a:r>
              <a:rPr lang="ru-RU" sz="3600" kern="10" dirty="0" smtClean="0">
                <a:ln w="9525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  <a:latin typeface="Arial"/>
                <a:cs typeface="Arial"/>
              </a:rPr>
              <a:t>с одинаковыми знаменателями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26463" t="18286" r="23391" b="44811"/>
          <a:stretch>
            <a:fillRect/>
          </a:stretch>
        </p:blipFill>
        <p:spPr bwMode="auto">
          <a:xfrm>
            <a:off x="2051720" y="4581128"/>
            <a:ext cx="4896544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 l="26770" t="18789" r="23414" b="7609"/>
          <a:stretch>
            <a:fillRect/>
          </a:stretch>
        </p:blipFill>
        <p:spPr bwMode="auto">
          <a:xfrm>
            <a:off x="2051720" y="116632"/>
            <a:ext cx="489204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684213" y="549275"/>
            <a:ext cx="7559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rgbClr val="800000"/>
                </a:solidFill>
              </a:rPr>
              <a:t>Заполните таблицу.</a:t>
            </a:r>
          </a:p>
        </p:txBody>
      </p:sp>
      <p:sp>
        <p:nvSpPr>
          <p:cNvPr id="10243" name="Rectangle 272"/>
          <p:cNvSpPr>
            <a:spLocks noChangeArrowheads="1"/>
          </p:cNvSpPr>
          <p:nvPr/>
        </p:nvSpPr>
        <p:spPr bwMode="auto">
          <a:xfrm>
            <a:off x="0" y="3840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2829" name="Group 541"/>
          <p:cNvGraphicFramePr>
            <a:graphicFrameLocks noGrp="1"/>
          </p:cNvGraphicFramePr>
          <p:nvPr/>
        </p:nvGraphicFramePr>
        <p:xfrm>
          <a:off x="144463" y="1700213"/>
          <a:ext cx="8820150" cy="911860"/>
        </p:xfrm>
        <a:graphic>
          <a:graphicData uri="http://schemas.openxmlformats.org/drawingml/2006/table">
            <a:tbl>
              <a:tblPr/>
              <a:tblGrid>
                <a:gridCol w="1473200"/>
                <a:gridCol w="349250"/>
                <a:gridCol w="349250"/>
                <a:gridCol w="350837"/>
                <a:gridCol w="349250"/>
                <a:gridCol w="350838"/>
                <a:gridCol w="349250"/>
                <a:gridCol w="349250"/>
                <a:gridCol w="350837"/>
                <a:gridCol w="349250"/>
                <a:gridCol w="350838"/>
                <a:gridCol w="349250"/>
                <a:gridCol w="349250"/>
                <a:gridCol w="350837"/>
                <a:gridCol w="349250"/>
                <a:gridCol w="350838"/>
                <a:gridCol w="349250"/>
                <a:gridCol w="349250"/>
                <a:gridCol w="350837"/>
                <a:gridCol w="349250"/>
                <a:gridCol w="350838"/>
                <a:gridCol w="349250"/>
              </a:tblGrid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Номер примера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Вариант ответа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15" name="Rectangle 540"/>
          <p:cNvSpPr>
            <a:spLocks noChangeArrowheads="1"/>
          </p:cNvSpPr>
          <p:nvPr/>
        </p:nvSpPr>
        <p:spPr bwMode="auto">
          <a:xfrm>
            <a:off x="0" y="3944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830" name="Text Box 542"/>
          <p:cNvSpPr txBox="1">
            <a:spLocks noChangeArrowheads="1"/>
          </p:cNvSpPr>
          <p:nvPr/>
        </p:nvSpPr>
        <p:spPr bwMode="auto">
          <a:xfrm>
            <a:off x="1979613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е</a:t>
            </a:r>
          </a:p>
        </p:txBody>
      </p:sp>
      <p:sp>
        <p:nvSpPr>
          <p:cNvPr id="12831" name="Text Box 543"/>
          <p:cNvSpPr txBox="1">
            <a:spLocks noChangeArrowheads="1"/>
          </p:cNvSpPr>
          <p:nvPr/>
        </p:nvSpPr>
        <p:spPr bwMode="auto">
          <a:xfrm>
            <a:off x="1619250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р</a:t>
            </a:r>
          </a:p>
        </p:txBody>
      </p:sp>
      <p:sp>
        <p:nvSpPr>
          <p:cNvPr id="12832" name="Text Box 544"/>
          <p:cNvSpPr txBox="1">
            <a:spLocks noChangeArrowheads="1"/>
          </p:cNvSpPr>
          <p:nvPr/>
        </p:nvSpPr>
        <p:spPr bwMode="auto">
          <a:xfrm>
            <a:off x="2339975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ш</a:t>
            </a:r>
          </a:p>
        </p:txBody>
      </p:sp>
      <p:sp>
        <p:nvSpPr>
          <p:cNvPr id="12833" name="Text Box 545"/>
          <p:cNvSpPr txBox="1">
            <a:spLocks noChangeArrowheads="1"/>
          </p:cNvSpPr>
          <p:nvPr/>
        </p:nvSpPr>
        <p:spPr bwMode="auto">
          <a:xfrm>
            <a:off x="2700338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и</a:t>
            </a:r>
          </a:p>
        </p:txBody>
      </p:sp>
      <p:sp>
        <p:nvSpPr>
          <p:cNvPr id="12834" name="Text Box 546"/>
          <p:cNvSpPr txBox="1">
            <a:spLocks noChangeArrowheads="1"/>
          </p:cNvSpPr>
          <p:nvPr/>
        </p:nvSpPr>
        <p:spPr bwMode="auto">
          <a:xfrm>
            <a:off x="2987675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л</a:t>
            </a:r>
          </a:p>
        </p:txBody>
      </p:sp>
      <p:sp>
        <p:nvSpPr>
          <p:cNvPr id="12835" name="Text Box 547"/>
          <p:cNvSpPr txBox="1">
            <a:spLocks noChangeArrowheads="1"/>
          </p:cNvSpPr>
          <p:nvPr/>
        </p:nvSpPr>
        <p:spPr bwMode="auto">
          <a:xfrm>
            <a:off x="3419475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err="1"/>
              <a:t>п</a:t>
            </a:r>
            <a:endParaRPr lang="ru-RU" dirty="0"/>
          </a:p>
        </p:txBody>
      </p:sp>
      <p:sp>
        <p:nvSpPr>
          <p:cNvPr id="12836" name="Text Box 548"/>
          <p:cNvSpPr txBox="1">
            <a:spLocks noChangeArrowheads="1"/>
          </p:cNvSpPr>
          <p:nvPr/>
        </p:nvSpPr>
        <p:spPr bwMode="auto">
          <a:xfrm>
            <a:off x="3779838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р</a:t>
            </a:r>
          </a:p>
        </p:txBody>
      </p:sp>
      <p:sp>
        <p:nvSpPr>
          <p:cNvPr id="12837" name="Text Box 549"/>
          <p:cNvSpPr txBox="1">
            <a:spLocks noChangeArrowheads="1"/>
          </p:cNvSpPr>
          <p:nvPr/>
        </p:nvSpPr>
        <p:spPr bwMode="auto">
          <a:xfrm>
            <a:off x="4140200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</a:t>
            </a:r>
          </a:p>
        </p:txBody>
      </p:sp>
      <p:sp>
        <p:nvSpPr>
          <p:cNvPr id="12838" name="Text Box 550"/>
          <p:cNvSpPr txBox="1">
            <a:spLocks noChangeArrowheads="1"/>
          </p:cNvSpPr>
          <p:nvPr/>
        </p:nvSpPr>
        <p:spPr bwMode="auto">
          <a:xfrm>
            <a:off x="4500563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в</a:t>
            </a:r>
          </a:p>
        </p:txBody>
      </p:sp>
      <p:sp>
        <p:nvSpPr>
          <p:cNvPr id="12839" name="Text Box 551"/>
          <p:cNvSpPr txBox="1">
            <a:spLocks noChangeArrowheads="1"/>
          </p:cNvSpPr>
          <p:nvPr/>
        </p:nvSpPr>
        <p:spPr bwMode="auto">
          <a:xfrm>
            <a:off x="4787900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и</a:t>
            </a:r>
          </a:p>
        </p:txBody>
      </p:sp>
      <p:sp>
        <p:nvSpPr>
          <p:cNvPr id="12840" name="Text Box 552"/>
          <p:cNvSpPr txBox="1">
            <a:spLocks noChangeArrowheads="1"/>
          </p:cNvSpPr>
          <p:nvPr/>
        </p:nvSpPr>
        <p:spPr bwMode="auto">
          <a:xfrm>
            <a:off x="5148263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л</a:t>
            </a:r>
          </a:p>
        </p:txBody>
      </p:sp>
      <p:sp>
        <p:nvSpPr>
          <p:cNvPr id="12841" name="Text Box 553"/>
          <p:cNvSpPr txBox="1">
            <a:spLocks noChangeArrowheads="1"/>
          </p:cNvSpPr>
          <p:nvPr/>
        </p:nvSpPr>
        <p:spPr bwMode="auto">
          <a:xfrm>
            <a:off x="5508625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ь</a:t>
            </a:r>
          </a:p>
        </p:txBody>
      </p:sp>
      <p:sp>
        <p:nvSpPr>
          <p:cNvPr id="12842" name="Text Box 554"/>
          <p:cNvSpPr txBox="1">
            <a:spLocks noChangeArrowheads="1"/>
          </p:cNvSpPr>
          <p:nvPr/>
        </p:nvSpPr>
        <p:spPr bwMode="auto">
          <a:xfrm>
            <a:off x="5795963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н</a:t>
            </a:r>
          </a:p>
        </p:txBody>
      </p:sp>
      <p:sp>
        <p:nvSpPr>
          <p:cNvPr id="12843" name="Text Box 555"/>
          <p:cNvSpPr txBox="1">
            <a:spLocks noChangeArrowheads="1"/>
          </p:cNvSpPr>
          <p:nvPr/>
        </p:nvSpPr>
        <p:spPr bwMode="auto">
          <a:xfrm>
            <a:off x="6227763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</a:t>
            </a:r>
          </a:p>
        </p:txBody>
      </p:sp>
      <p:sp>
        <p:nvSpPr>
          <p:cNvPr id="12844" name="Text Box 556"/>
          <p:cNvSpPr txBox="1">
            <a:spLocks noChangeArrowheads="1"/>
          </p:cNvSpPr>
          <p:nvPr/>
        </p:nvSpPr>
        <p:spPr bwMode="auto">
          <a:xfrm>
            <a:off x="6516688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з</a:t>
            </a:r>
          </a:p>
        </p:txBody>
      </p:sp>
      <p:sp>
        <p:nvSpPr>
          <p:cNvPr id="12845" name="Text Box 557"/>
          <p:cNvSpPr txBox="1">
            <a:spLocks noChangeArrowheads="1"/>
          </p:cNvSpPr>
          <p:nvPr/>
        </p:nvSpPr>
        <p:spPr bwMode="auto">
          <a:xfrm>
            <a:off x="6877050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</a:t>
            </a:r>
          </a:p>
        </p:txBody>
      </p:sp>
      <p:sp>
        <p:nvSpPr>
          <p:cNvPr id="12846" name="Text Box 558"/>
          <p:cNvSpPr txBox="1">
            <a:spLocks noChangeArrowheads="1"/>
          </p:cNvSpPr>
          <p:nvPr/>
        </p:nvSpPr>
        <p:spPr bwMode="auto">
          <a:xfrm>
            <a:off x="7235825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п</a:t>
            </a:r>
          </a:p>
        </p:txBody>
      </p:sp>
      <p:sp>
        <p:nvSpPr>
          <p:cNvPr id="12847" name="Text Box 559"/>
          <p:cNvSpPr txBox="1">
            <a:spLocks noChangeArrowheads="1"/>
          </p:cNvSpPr>
          <p:nvPr/>
        </p:nvSpPr>
        <p:spPr bwMode="auto">
          <a:xfrm>
            <a:off x="7596188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</a:t>
            </a:r>
          </a:p>
        </p:txBody>
      </p:sp>
      <p:sp>
        <p:nvSpPr>
          <p:cNvPr id="12848" name="Text Box 560"/>
          <p:cNvSpPr txBox="1">
            <a:spLocks noChangeArrowheads="1"/>
          </p:cNvSpPr>
          <p:nvPr/>
        </p:nvSpPr>
        <p:spPr bwMode="auto">
          <a:xfrm>
            <a:off x="7956550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м</a:t>
            </a:r>
          </a:p>
        </p:txBody>
      </p:sp>
      <p:sp>
        <p:nvSpPr>
          <p:cNvPr id="12849" name="Text Box 561"/>
          <p:cNvSpPr txBox="1">
            <a:spLocks noChangeArrowheads="1"/>
          </p:cNvSpPr>
          <p:nvPr/>
        </p:nvSpPr>
        <p:spPr bwMode="auto">
          <a:xfrm>
            <a:off x="8316913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н</a:t>
            </a:r>
          </a:p>
        </p:txBody>
      </p:sp>
      <p:sp>
        <p:nvSpPr>
          <p:cNvPr id="12850" name="Text Box 562"/>
          <p:cNvSpPr txBox="1">
            <a:spLocks noChangeArrowheads="1"/>
          </p:cNvSpPr>
          <p:nvPr/>
        </p:nvSpPr>
        <p:spPr bwMode="auto">
          <a:xfrm>
            <a:off x="8604250" y="21336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и</a:t>
            </a:r>
          </a:p>
        </p:txBody>
      </p:sp>
      <p:sp>
        <p:nvSpPr>
          <p:cNvPr id="12851" name="Text Box 563"/>
          <p:cNvSpPr txBox="1">
            <a:spLocks noChangeArrowheads="1"/>
          </p:cNvSpPr>
          <p:nvPr/>
        </p:nvSpPr>
        <p:spPr bwMode="auto">
          <a:xfrm>
            <a:off x="900113" y="2997200"/>
            <a:ext cx="7559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rgbClr val="800000"/>
                </a:solidFill>
              </a:rPr>
              <a:t>Подведение итогов:</a:t>
            </a:r>
          </a:p>
        </p:txBody>
      </p:sp>
      <p:sp>
        <p:nvSpPr>
          <p:cNvPr id="12852" name="Text Box 564"/>
          <p:cNvSpPr txBox="1">
            <a:spLocks noChangeArrowheads="1"/>
          </p:cNvSpPr>
          <p:nvPr/>
        </p:nvSpPr>
        <p:spPr bwMode="auto">
          <a:xfrm>
            <a:off x="755650" y="3860800"/>
            <a:ext cx="7559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800000"/>
                </a:solidFill>
              </a:rPr>
              <a:t>Что нового вы узнали на уроке?</a:t>
            </a:r>
          </a:p>
        </p:txBody>
      </p:sp>
      <p:sp>
        <p:nvSpPr>
          <p:cNvPr id="12853" name="Text Box 565"/>
          <p:cNvSpPr txBox="1">
            <a:spLocks noChangeArrowheads="1"/>
          </p:cNvSpPr>
          <p:nvPr/>
        </p:nvSpPr>
        <p:spPr bwMode="auto">
          <a:xfrm>
            <a:off x="757238" y="4652963"/>
            <a:ext cx="7559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800000"/>
                </a:solidFill>
              </a:rPr>
              <a:t>Сформулируйте правило сложения дробей с одинаковыми знаменателями.</a:t>
            </a:r>
          </a:p>
        </p:txBody>
      </p:sp>
      <p:sp>
        <p:nvSpPr>
          <p:cNvPr id="12855" name="Text Box 567"/>
          <p:cNvSpPr txBox="1">
            <a:spLocks noChangeArrowheads="1"/>
          </p:cNvSpPr>
          <p:nvPr/>
        </p:nvSpPr>
        <p:spPr bwMode="auto">
          <a:xfrm>
            <a:off x="684213" y="5661025"/>
            <a:ext cx="7559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800000"/>
                </a:solidFill>
              </a:rPr>
              <a:t>Сформулируйте правило вычитания дробей с одинаковыми знаменателями.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2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2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2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2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2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2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2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2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2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2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2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2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12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12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2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12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12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30" grpId="0"/>
      <p:bldP spid="12831" grpId="0"/>
      <p:bldP spid="12832" grpId="0"/>
      <p:bldP spid="12833" grpId="0"/>
      <p:bldP spid="12834" grpId="0"/>
      <p:bldP spid="12835" grpId="0"/>
      <p:bldP spid="12836" grpId="0"/>
      <p:bldP spid="12837" grpId="0"/>
      <p:bldP spid="12838" grpId="0"/>
      <p:bldP spid="12839" grpId="0"/>
      <p:bldP spid="12840" grpId="0"/>
      <p:bldP spid="12841" grpId="0"/>
      <p:bldP spid="12842" grpId="0"/>
      <p:bldP spid="12843" grpId="0"/>
      <p:bldP spid="12844" grpId="0"/>
      <p:bldP spid="12845" grpId="0"/>
      <p:bldP spid="12846" grpId="0"/>
      <p:bldP spid="12847" grpId="0"/>
      <p:bldP spid="12848" grpId="0"/>
      <p:bldP spid="12849" grpId="0"/>
      <p:bldP spid="12850" grpId="0"/>
      <p:bldP spid="12851" grpId="0"/>
      <p:bldP spid="12852" grpId="0"/>
      <p:bldP spid="12853" grpId="0"/>
      <p:bldP spid="128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684213" y="1916113"/>
            <a:ext cx="7777162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i="1">
                <a:solidFill>
                  <a:srgbClr val="800000"/>
                </a:solidFill>
              </a:rPr>
              <a:t>«Лучший способ изучить что-либо – это открыть самому.»</a:t>
            </a: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4284663" y="4365625"/>
            <a:ext cx="3744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solidFill>
                  <a:srgbClr val="800000"/>
                </a:solidFill>
              </a:rPr>
              <a:t>Д. Пойа</a:t>
            </a:r>
            <a:r>
              <a:rPr lang="ru-RU" sz="2800">
                <a:solidFill>
                  <a:srgbClr val="80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1989138"/>
            <a:ext cx="352425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5"/>
          <p:cNvSpPr txBox="1">
            <a:spLocks noChangeArrowheads="1"/>
          </p:cNvSpPr>
          <p:nvPr/>
        </p:nvSpPr>
        <p:spPr bwMode="auto">
          <a:xfrm>
            <a:off x="755650" y="620713"/>
            <a:ext cx="75612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990033"/>
                </a:solidFill>
              </a:rPr>
              <a:t>Пирог разрезали на 16 частей.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50825" y="1125538"/>
            <a:ext cx="40338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1) Какую долю пирога составляет каждая часть?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50825" y="1989138"/>
            <a:ext cx="40338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2)Какую часть пирога составят 7 таких долей?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250825" y="2924175"/>
            <a:ext cx="40338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3) Какую часть пирога составят 9 таких долей?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250825" y="3860800"/>
            <a:ext cx="40338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4) Какую часть пирога составят 2 таких доли?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250825" y="4724400"/>
            <a:ext cx="40338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5) Что показывает знаменатель дроби?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323850" y="5661025"/>
            <a:ext cx="40338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6) Что показывает числитель дроби?</a:t>
            </a:r>
          </a:p>
        </p:txBody>
      </p:sp>
      <p:graphicFrame>
        <p:nvGraphicFramePr>
          <p:cNvPr id="6156" name="Object 12"/>
          <p:cNvGraphicFramePr>
            <a:graphicFrameLocks noChangeAspect="1"/>
          </p:cNvGraphicFramePr>
          <p:nvPr/>
        </p:nvGraphicFramePr>
        <p:xfrm>
          <a:off x="4356100" y="1196975"/>
          <a:ext cx="482600" cy="792163"/>
        </p:xfrm>
        <a:graphic>
          <a:graphicData uri="http://schemas.openxmlformats.org/presentationml/2006/ole">
            <p:oleObj spid="_x0000_s1026" name="Формула" r:id="rId4" imgW="203040" imgH="393480" progId="Equation.3">
              <p:embed/>
            </p:oleObj>
          </a:graphicData>
        </a:graphic>
      </p:graphicFrame>
      <p:graphicFrame>
        <p:nvGraphicFramePr>
          <p:cNvPr id="6157" name="Object 13"/>
          <p:cNvGraphicFramePr>
            <a:graphicFrameLocks noChangeAspect="1"/>
          </p:cNvGraphicFramePr>
          <p:nvPr/>
        </p:nvGraphicFramePr>
        <p:xfrm>
          <a:off x="4305300" y="1989138"/>
          <a:ext cx="482600" cy="792162"/>
        </p:xfrm>
        <a:graphic>
          <a:graphicData uri="http://schemas.openxmlformats.org/presentationml/2006/ole">
            <p:oleObj spid="_x0000_s1027" name="Формула" r:id="rId5" imgW="203040" imgH="393480" progId="Equation.3">
              <p:embed/>
            </p:oleObj>
          </a:graphicData>
        </a:graphic>
      </p:graphicFrame>
      <p:graphicFrame>
        <p:nvGraphicFramePr>
          <p:cNvPr id="6158" name="Object 14"/>
          <p:cNvGraphicFramePr>
            <a:graphicFrameLocks noChangeAspect="1"/>
          </p:cNvGraphicFramePr>
          <p:nvPr/>
        </p:nvGraphicFramePr>
        <p:xfrm>
          <a:off x="4284663" y="2924175"/>
          <a:ext cx="482600" cy="792163"/>
        </p:xfrm>
        <a:graphic>
          <a:graphicData uri="http://schemas.openxmlformats.org/presentationml/2006/ole">
            <p:oleObj spid="_x0000_s1028" name="Формула" r:id="rId6" imgW="203040" imgH="393480" progId="Equation.3">
              <p:embed/>
            </p:oleObj>
          </a:graphicData>
        </a:graphic>
      </p:graphicFrame>
      <p:graphicFrame>
        <p:nvGraphicFramePr>
          <p:cNvPr id="6159" name="Object 15"/>
          <p:cNvGraphicFramePr>
            <a:graphicFrameLocks noChangeAspect="1"/>
          </p:cNvGraphicFramePr>
          <p:nvPr/>
        </p:nvGraphicFramePr>
        <p:xfrm>
          <a:off x="4284663" y="3933825"/>
          <a:ext cx="482600" cy="792163"/>
        </p:xfrm>
        <a:graphic>
          <a:graphicData uri="http://schemas.openxmlformats.org/presentationml/2006/ole">
            <p:oleObj spid="_x0000_s1029" name="Формула" r:id="rId7" imgW="203040" imgH="393480" progId="Equation.3">
              <p:embed/>
            </p:oleObj>
          </a:graphicData>
        </a:graphic>
      </p:graphicFrame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250825" y="4724400"/>
            <a:ext cx="56165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800000"/>
                </a:solidFill>
              </a:rPr>
              <a:t>Знаменатель дроби показывает на сколько частей разделили целое.</a:t>
            </a: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323850" y="5589588"/>
            <a:ext cx="51847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800000"/>
                </a:solidFill>
              </a:rPr>
              <a:t>Числитель дроби показывает сколько частей целого взяли.</a:t>
            </a:r>
          </a:p>
        </p:txBody>
      </p:sp>
      <p:pic>
        <p:nvPicPr>
          <p:cNvPr id="6166" name="Picture 2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8925" y="1989138"/>
            <a:ext cx="352425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7" name="Picture 2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163" y="1989138"/>
            <a:ext cx="352425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8" name="Picture 2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163" y="1989138"/>
            <a:ext cx="352425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9" name="Picture 25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163" y="1989138"/>
            <a:ext cx="352425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6151" grpId="0"/>
      <p:bldP spid="6152" grpId="0"/>
      <p:bldP spid="6153" grpId="0"/>
      <p:bldP spid="6154" grpId="0"/>
      <p:bldP spid="6154" grpId="1"/>
      <p:bldP spid="6155" grpId="0"/>
      <p:bldP spid="6155" grpId="1"/>
      <p:bldP spid="6160" grpId="0"/>
      <p:bldP spid="61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5463" y="188913"/>
            <a:ext cx="1728787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4475" y="-171450"/>
            <a:ext cx="182562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54213" y="-458788"/>
            <a:ext cx="2330450" cy="4679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70463" y="260350"/>
            <a:ext cx="1401762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612775" y="2781300"/>
            <a:ext cx="79200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Заштрихуйте одну из частей каждой фигуры. Определите, какая часть фигуры закрашена.</a:t>
            </a:r>
          </a:p>
        </p:txBody>
      </p:sp>
      <p:graphicFrame>
        <p:nvGraphicFramePr>
          <p:cNvPr id="7177" name="Object 9"/>
          <p:cNvGraphicFramePr>
            <a:graphicFrameLocks noChangeAspect="1"/>
          </p:cNvGraphicFramePr>
          <p:nvPr/>
        </p:nvGraphicFramePr>
        <p:xfrm>
          <a:off x="1042988" y="1989138"/>
          <a:ext cx="382587" cy="792162"/>
        </p:xfrm>
        <a:graphic>
          <a:graphicData uri="http://schemas.openxmlformats.org/presentationml/2006/ole">
            <p:oleObj spid="_x0000_s2050" name="Формула" r:id="rId7" imgW="139680" imgH="393480" progId="Equation.3">
              <p:embed/>
            </p:oleObj>
          </a:graphicData>
        </a:graphic>
      </p:graphicFrame>
      <p:graphicFrame>
        <p:nvGraphicFramePr>
          <p:cNvPr id="7178" name="Object 10"/>
          <p:cNvGraphicFramePr>
            <a:graphicFrameLocks noChangeAspect="1"/>
          </p:cNvGraphicFramePr>
          <p:nvPr/>
        </p:nvGraphicFramePr>
        <p:xfrm>
          <a:off x="3259138" y="1989138"/>
          <a:ext cx="417512" cy="792162"/>
        </p:xfrm>
        <a:graphic>
          <a:graphicData uri="http://schemas.openxmlformats.org/presentationml/2006/ole">
            <p:oleObj spid="_x0000_s2051" name="Формула" r:id="rId8" imgW="152280" imgH="393480" progId="Equation.3">
              <p:embed/>
            </p:oleObj>
          </a:graphicData>
        </a:graphic>
      </p:graphicFrame>
      <p:graphicFrame>
        <p:nvGraphicFramePr>
          <p:cNvPr id="7179" name="Object 11"/>
          <p:cNvGraphicFramePr>
            <a:graphicFrameLocks noChangeAspect="1"/>
          </p:cNvGraphicFramePr>
          <p:nvPr/>
        </p:nvGraphicFramePr>
        <p:xfrm>
          <a:off x="5383213" y="1989138"/>
          <a:ext cx="557212" cy="792162"/>
        </p:xfrm>
        <a:graphic>
          <a:graphicData uri="http://schemas.openxmlformats.org/presentationml/2006/ole">
            <p:oleObj spid="_x0000_s2052" name="Формула" r:id="rId9" imgW="203040" imgH="393480" progId="Equation.3">
              <p:embed/>
            </p:oleObj>
          </a:graphicData>
        </a:graphic>
      </p:graphicFrame>
      <p:graphicFrame>
        <p:nvGraphicFramePr>
          <p:cNvPr id="7180" name="Object 12"/>
          <p:cNvGraphicFramePr>
            <a:graphicFrameLocks noChangeAspect="1"/>
          </p:cNvGraphicFramePr>
          <p:nvPr/>
        </p:nvGraphicFramePr>
        <p:xfrm>
          <a:off x="7596188" y="1989138"/>
          <a:ext cx="382587" cy="792162"/>
        </p:xfrm>
        <a:graphic>
          <a:graphicData uri="http://schemas.openxmlformats.org/presentationml/2006/ole">
            <p:oleObj spid="_x0000_s2053" name="Формула" r:id="rId10" imgW="139680" imgH="393480" progId="Equation.3">
              <p:embed/>
            </p:oleObj>
          </a:graphicData>
        </a:graphic>
      </p:graphicFrame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215900" y="3630613"/>
            <a:ext cx="8928100" cy="3111500"/>
            <a:chOff x="204" y="2377"/>
            <a:chExt cx="5624" cy="1960"/>
          </a:xfrm>
        </p:grpSpPr>
        <p:sp>
          <p:nvSpPr>
            <p:cNvPr id="2090" name="Text Box 13"/>
            <p:cNvSpPr txBox="1">
              <a:spLocks noChangeArrowheads="1"/>
            </p:cNvSpPr>
            <p:nvPr/>
          </p:nvSpPr>
          <p:spPr bwMode="auto">
            <a:xfrm>
              <a:off x="204" y="2377"/>
              <a:ext cx="5307" cy="19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</a:pPr>
              <a:r>
                <a:rPr lang="ru-RU" sz="2800"/>
                <a:t>Сколько ещё частей нужно заштриховать, чтобы:</a:t>
              </a:r>
            </a:p>
            <a:p>
              <a:pPr marL="342900" indent="-342900">
                <a:spcBef>
                  <a:spcPct val="50000"/>
                </a:spcBef>
                <a:buFontTx/>
                <a:buAutoNum type="arabicParenR"/>
              </a:pPr>
              <a:r>
                <a:rPr lang="ru-RU" sz="2800"/>
                <a:t>На первом рисунке было закрашено</a:t>
              </a:r>
            </a:p>
            <a:p>
              <a:pPr marL="342900" indent="-342900">
                <a:spcBef>
                  <a:spcPct val="50000"/>
                </a:spcBef>
                <a:buFontTx/>
                <a:buAutoNum type="arabicParenR"/>
              </a:pPr>
              <a:r>
                <a:rPr lang="ru-RU" sz="2800"/>
                <a:t>На втором рисунке было закрашено</a:t>
              </a:r>
            </a:p>
            <a:p>
              <a:pPr marL="342900" indent="-342900">
                <a:spcBef>
                  <a:spcPct val="50000"/>
                </a:spcBef>
                <a:buFontTx/>
                <a:buAutoNum type="arabicParenR"/>
              </a:pPr>
              <a:r>
                <a:rPr lang="ru-RU" sz="2800"/>
                <a:t>На третьем рисунке было закрашено</a:t>
              </a:r>
            </a:p>
            <a:p>
              <a:pPr marL="342900" indent="-342900">
                <a:spcBef>
                  <a:spcPct val="50000"/>
                </a:spcBef>
                <a:buFontTx/>
                <a:buAutoNum type="arabicParenR"/>
              </a:pPr>
              <a:r>
                <a:rPr lang="ru-RU" sz="2800"/>
                <a:t>На четвертом рисунке было закрашено</a:t>
              </a:r>
            </a:p>
          </p:txBody>
        </p:sp>
        <p:graphicFrame>
          <p:nvGraphicFramePr>
            <p:cNvPr id="2066" name="Object 14"/>
            <p:cNvGraphicFramePr>
              <a:graphicFrameLocks noChangeAspect="1"/>
            </p:cNvGraphicFramePr>
            <p:nvPr/>
          </p:nvGraphicFramePr>
          <p:xfrm>
            <a:off x="4366" y="2704"/>
            <a:ext cx="238" cy="409"/>
          </p:xfrm>
          <a:graphic>
            <a:graphicData uri="http://schemas.openxmlformats.org/presentationml/2006/ole">
              <p:oleObj spid="_x0000_s2066" name="Формула" r:id="rId11" imgW="152280" imgH="393480" progId="Equation.3">
                <p:embed/>
              </p:oleObj>
            </a:graphicData>
          </a:graphic>
        </p:graphicFrame>
        <p:sp>
          <p:nvSpPr>
            <p:cNvPr id="2091" name="Text Box 15"/>
            <p:cNvSpPr txBox="1">
              <a:spLocks noChangeArrowheads="1"/>
            </p:cNvSpPr>
            <p:nvPr/>
          </p:nvSpPr>
          <p:spPr bwMode="auto">
            <a:xfrm>
              <a:off x="4626" y="2786"/>
              <a:ext cx="106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/>
                <a:t>фигуры;</a:t>
              </a:r>
            </a:p>
          </p:txBody>
        </p:sp>
        <p:graphicFrame>
          <p:nvGraphicFramePr>
            <p:cNvPr id="2067" name="Object 17"/>
            <p:cNvGraphicFramePr>
              <a:graphicFrameLocks noChangeAspect="1"/>
            </p:cNvGraphicFramePr>
            <p:nvPr/>
          </p:nvGraphicFramePr>
          <p:xfrm>
            <a:off x="4422" y="3158"/>
            <a:ext cx="237" cy="408"/>
          </p:xfrm>
          <a:graphic>
            <a:graphicData uri="http://schemas.openxmlformats.org/presentationml/2006/ole">
              <p:oleObj spid="_x0000_s2067" name="Формула" r:id="rId12" imgW="152280" imgH="393480" progId="Equation.3">
                <p:embed/>
              </p:oleObj>
            </a:graphicData>
          </a:graphic>
        </p:graphicFrame>
        <p:graphicFrame>
          <p:nvGraphicFramePr>
            <p:cNvPr id="2068" name="Object 18"/>
            <p:cNvGraphicFramePr>
              <a:graphicFrameLocks noChangeAspect="1"/>
            </p:cNvGraphicFramePr>
            <p:nvPr/>
          </p:nvGraphicFramePr>
          <p:xfrm>
            <a:off x="4424" y="3521"/>
            <a:ext cx="316" cy="408"/>
          </p:xfrm>
          <a:graphic>
            <a:graphicData uri="http://schemas.openxmlformats.org/presentationml/2006/ole">
              <p:oleObj spid="_x0000_s2068" name="Формула" r:id="rId13" imgW="203040" imgH="393480" progId="Equation.3">
                <p:embed/>
              </p:oleObj>
            </a:graphicData>
          </a:graphic>
        </p:graphicFrame>
        <p:graphicFrame>
          <p:nvGraphicFramePr>
            <p:cNvPr id="2069" name="Object 19"/>
            <p:cNvGraphicFramePr>
              <a:graphicFrameLocks noChangeAspect="1"/>
            </p:cNvGraphicFramePr>
            <p:nvPr/>
          </p:nvGraphicFramePr>
          <p:xfrm>
            <a:off x="4649" y="3884"/>
            <a:ext cx="208" cy="391"/>
          </p:xfrm>
          <a:graphic>
            <a:graphicData uri="http://schemas.openxmlformats.org/presentationml/2006/ole">
              <p:oleObj spid="_x0000_s2069" name="Формула" r:id="rId14" imgW="139680" imgH="393480" progId="Equation.3">
                <p:embed/>
              </p:oleObj>
            </a:graphicData>
          </a:graphic>
        </p:graphicFrame>
        <p:sp>
          <p:nvSpPr>
            <p:cNvPr id="2092" name="Text Box 20"/>
            <p:cNvSpPr txBox="1">
              <a:spLocks noChangeArrowheads="1"/>
            </p:cNvSpPr>
            <p:nvPr/>
          </p:nvSpPr>
          <p:spPr bwMode="auto">
            <a:xfrm>
              <a:off x="4672" y="3194"/>
              <a:ext cx="106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/>
                <a:t>фигуры;</a:t>
              </a:r>
            </a:p>
          </p:txBody>
        </p:sp>
        <p:sp>
          <p:nvSpPr>
            <p:cNvPr id="2093" name="Text Box 21"/>
            <p:cNvSpPr txBox="1">
              <a:spLocks noChangeArrowheads="1"/>
            </p:cNvSpPr>
            <p:nvPr/>
          </p:nvSpPr>
          <p:spPr bwMode="auto">
            <a:xfrm>
              <a:off x="4694" y="3566"/>
              <a:ext cx="106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/>
                <a:t>фигуры;</a:t>
              </a:r>
            </a:p>
          </p:txBody>
        </p:sp>
        <p:sp>
          <p:nvSpPr>
            <p:cNvPr id="2094" name="Text Box 22"/>
            <p:cNvSpPr txBox="1">
              <a:spLocks noChangeArrowheads="1"/>
            </p:cNvSpPr>
            <p:nvPr/>
          </p:nvSpPr>
          <p:spPr bwMode="auto">
            <a:xfrm>
              <a:off x="4762" y="4010"/>
              <a:ext cx="106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/>
                <a:t>фигуры?</a:t>
              </a:r>
            </a:p>
          </p:txBody>
        </p:sp>
      </p:grpSp>
      <p:pic>
        <p:nvPicPr>
          <p:cNvPr id="7192" name="Picture 24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-171450"/>
            <a:ext cx="352425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4" name="Picture 26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613" y="-455613"/>
            <a:ext cx="3524250" cy="467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5" name="Picture 27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5538" y="260350"/>
            <a:ext cx="35242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8" name="Picture 30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7050" y="188913"/>
            <a:ext cx="35242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199" name="Object 31"/>
          <p:cNvGraphicFramePr>
            <a:graphicFrameLocks noChangeAspect="1"/>
          </p:cNvGraphicFramePr>
          <p:nvPr/>
        </p:nvGraphicFramePr>
        <p:xfrm>
          <a:off x="468313" y="2781300"/>
          <a:ext cx="1477962" cy="792163"/>
        </p:xfrm>
        <a:graphic>
          <a:graphicData uri="http://schemas.openxmlformats.org/presentationml/2006/ole">
            <p:oleObj spid="_x0000_s2054" name="Формула" r:id="rId19" imgW="622080" imgH="393480" progId="Equation.3">
              <p:embed/>
            </p:oleObj>
          </a:graphicData>
        </a:graphic>
      </p:graphicFrame>
      <p:graphicFrame>
        <p:nvGraphicFramePr>
          <p:cNvPr id="7200" name="Object 32"/>
          <p:cNvGraphicFramePr>
            <a:graphicFrameLocks noChangeAspect="1"/>
          </p:cNvGraphicFramePr>
          <p:nvPr/>
        </p:nvGraphicFramePr>
        <p:xfrm>
          <a:off x="2771775" y="2781300"/>
          <a:ext cx="1508125" cy="792163"/>
        </p:xfrm>
        <a:graphic>
          <a:graphicData uri="http://schemas.openxmlformats.org/presentationml/2006/ole">
            <p:oleObj spid="_x0000_s2055" name="Формула" r:id="rId20" imgW="634680" imgH="393480" progId="Equation.3">
              <p:embed/>
            </p:oleObj>
          </a:graphicData>
        </a:graphic>
      </p:graphicFrame>
      <p:graphicFrame>
        <p:nvGraphicFramePr>
          <p:cNvPr id="7201" name="Object 33"/>
          <p:cNvGraphicFramePr>
            <a:graphicFrameLocks noChangeAspect="1"/>
          </p:cNvGraphicFramePr>
          <p:nvPr/>
        </p:nvGraphicFramePr>
        <p:xfrm>
          <a:off x="4643438" y="2781300"/>
          <a:ext cx="1930400" cy="792163"/>
        </p:xfrm>
        <a:graphic>
          <a:graphicData uri="http://schemas.openxmlformats.org/presentationml/2006/ole">
            <p:oleObj spid="_x0000_s2056" name="Формула" r:id="rId21" imgW="812520" imgH="393480" progId="Equation.3">
              <p:embed/>
            </p:oleObj>
          </a:graphicData>
        </a:graphic>
      </p:graphicFrame>
      <p:graphicFrame>
        <p:nvGraphicFramePr>
          <p:cNvPr id="7202" name="Object 34"/>
          <p:cNvGraphicFramePr>
            <a:graphicFrameLocks noChangeAspect="1"/>
          </p:cNvGraphicFramePr>
          <p:nvPr/>
        </p:nvGraphicFramePr>
        <p:xfrm>
          <a:off x="7092950" y="2781300"/>
          <a:ext cx="1477963" cy="792163"/>
        </p:xfrm>
        <a:graphic>
          <a:graphicData uri="http://schemas.openxmlformats.org/presentationml/2006/ole">
            <p:oleObj spid="_x0000_s2057" name="Формула" r:id="rId22" imgW="622080" imgH="393480" progId="Equation.3">
              <p:embed/>
            </p:oleObj>
          </a:graphicData>
        </a:graphic>
      </p:graphicFrame>
      <p:pic>
        <p:nvPicPr>
          <p:cNvPr id="7203" name="Picture 35"/>
          <p:cNvPicPr>
            <a:picLocks noChangeAspect="1" noChangeArrowheads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-171450"/>
            <a:ext cx="352425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4" name="Picture 36"/>
          <p:cNvPicPr>
            <a:picLocks noChangeAspect="1" noChangeArrowheads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4375" y="-455613"/>
            <a:ext cx="3524250" cy="467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5" name="Picture 37"/>
          <p:cNvPicPr>
            <a:picLocks noChangeAspect="1" noChangeArrowheads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5538" y="260350"/>
            <a:ext cx="35242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6" name="Picture 38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80225" y="188913"/>
            <a:ext cx="35242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08" name="Text Box 40"/>
          <p:cNvSpPr txBox="1">
            <a:spLocks noChangeArrowheads="1"/>
          </p:cNvSpPr>
          <p:nvPr/>
        </p:nvSpPr>
        <p:spPr bwMode="auto">
          <a:xfrm>
            <a:off x="0" y="3716338"/>
            <a:ext cx="8893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/>
              <a:t>Какая часть каждого из рисунков осталась не закрашенной?</a:t>
            </a:r>
          </a:p>
        </p:txBody>
      </p:sp>
      <p:graphicFrame>
        <p:nvGraphicFramePr>
          <p:cNvPr id="7209" name="Object 41"/>
          <p:cNvGraphicFramePr>
            <a:graphicFrameLocks noChangeAspect="1"/>
          </p:cNvGraphicFramePr>
          <p:nvPr/>
        </p:nvGraphicFramePr>
        <p:xfrm>
          <a:off x="971550" y="4149725"/>
          <a:ext cx="331788" cy="792163"/>
        </p:xfrm>
        <a:graphic>
          <a:graphicData uri="http://schemas.openxmlformats.org/presentationml/2006/ole">
            <p:oleObj spid="_x0000_s2058" name="Формула" r:id="rId27" imgW="139680" imgH="393480" progId="Equation.3">
              <p:embed/>
            </p:oleObj>
          </a:graphicData>
        </a:graphic>
      </p:graphicFrame>
      <p:graphicFrame>
        <p:nvGraphicFramePr>
          <p:cNvPr id="7210" name="Object 42"/>
          <p:cNvGraphicFramePr>
            <a:graphicFrameLocks noChangeAspect="1"/>
          </p:cNvGraphicFramePr>
          <p:nvPr/>
        </p:nvGraphicFramePr>
        <p:xfrm>
          <a:off x="3348038" y="4149725"/>
          <a:ext cx="361950" cy="792163"/>
        </p:xfrm>
        <a:graphic>
          <a:graphicData uri="http://schemas.openxmlformats.org/presentationml/2006/ole">
            <p:oleObj spid="_x0000_s2059" name="Формула" r:id="rId28" imgW="152280" imgH="393480" progId="Equation.3">
              <p:embed/>
            </p:oleObj>
          </a:graphicData>
        </a:graphic>
      </p:graphicFrame>
      <p:graphicFrame>
        <p:nvGraphicFramePr>
          <p:cNvPr id="7211" name="Object 43"/>
          <p:cNvGraphicFramePr>
            <a:graphicFrameLocks noChangeAspect="1"/>
          </p:cNvGraphicFramePr>
          <p:nvPr/>
        </p:nvGraphicFramePr>
        <p:xfrm>
          <a:off x="5435600" y="4149725"/>
          <a:ext cx="482600" cy="792163"/>
        </p:xfrm>
        <a:graphic>
          <a:graphicData uri="http://schemas.openxmlformats.org/presentationml/2006/ole">
            <p:oleObj spid="_x0000_s2060" name="Формула" r:id="rId29" imgW="203040" imgH="393480" progId="Equation.3">
              <p:embed/>
            </p:oleObj>
          </a:graphicData>
        </a:graphic>
      </p:graphicFrame>
      <p:graphicFrame>
        <p:nvGraphicFramePr>
          <p:cNvPr id="7212" name="Object 44"/>
          <p:cNvGraphicFramePr>
            <a:graphicFrameLocks noChangeAspect="1"/>
          </p:cNvGraphicFramePr>
          <p:nvPr/>
        </p:nvGraphicFramePr>
        <p:xfrm>
          <a:off x="7667625" y="4149725"/>
          <a:ext cx="331788" cy="792163"/>
        </p:xfrm>
        <a:graphic>
          <a:graphicData uri="http://schemas.openxmlformats.org/presentationml/2006/ole">
            <p:oleObj spid="_x0000_s2061" name="Формула" r:id="rId30" imgW="139680" imgH="393480" progId="Equation.3">
              <p:embed/>
            </p:oleObj>
          </a:graphicData>
        </a:graphic>
      </p:graphicFrame>
      <p:sp>
        <p:nvSpPr>
          <p:cNvPr id="7214" name="Text Box 46"/>
          <p:cNvSpPr txBox="1">
            <a:spLocks noChangeArrowheads="1"/>
          </p:cNvSpPr>
          <p:nvPr/>
        </p:nvSpPr>
        <p:spPr bwMode="auto">
          <a:xfrm>
            <a:off x="0" y="4797425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/>
              <a:t>Заштрихуйте оставшиеся части первого и второго рисунков, ещё три доли третьего и 2 доли четвертого рисунков. Запишите, какие части рисунков закрашены.</a:t>
            </a:r>
          </a:p>
        </p:txBody>
      </p:sp>
      <p:pic>
        <p:nvPicPr>
          <p:cNvPr id="7215" name="Picture 47"/>
          <p:cNvPicPr>
            <a:picLocks noChangeAspect="1" noChangeArrowheads="1"/>
          </p:cNvPicPr>
          <p:nvPr/>
        </p:nvPicPr>
        <p:blipFill>
          <a:blip r:embed="rId3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8" y="-171450"/>
            <a:ext cx="352425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216" name="Object 48"/>
          <p:cNvGraphicFramePr>
            <a:graphicFrameLocks noChangeAspect="1"/>
          </p:cNvGraphicFramePr>
          <p:nvPr/>
        </p:nvGraphicFramePr>
        <p:xfrm>
          <a:off x="250825" y="5876925"/>
          <a:ext cx="1960563" cy="792163"/>
        </p:xfrm>
        <a:graphic>
          <a:graphicData uri="http://schemas.openxmlformats.org/presentationml/2006/ole">
            <p:oleObj spid="_x0000_s2062" name="Формула" r:id="rId32" imgW="825480" imgH="393480" progId="Equation.3">
              <p:embed/>
            </p:oleObj>
          </a:graphicData>
        </a:graphic>
      </p:graphicFrame>
      <p:pic>
        <p:nvPicPr>
          <p:cNvPr id="7217" name="Picture 49"/>
          <p:cNvPicPr>
            <a:picLocks noChangeAspect="1" noChangeArrowheads="1"/>
          </p:cNvPicPr>
          <p:nvPr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613" y="-458788"/>
            <a:ext cx="3524250" cy="467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218" name="Object 50"/>
          <p:cNvGraphicFramePr>
            <a:graphicFrameLocks noChangeAspect="1"/>
          </p:cNvGraphicFramePr>
          <p:nvPr/>
        </p:nvGraphicFramePr>
        <p:xfrm>
          <a:off x="2581275" y="5876925"/>
          <a:ext cx="1990725" cy="792163"/>
        </p:xfrm>
        <a:graphic>
          <a:graphicData uri="http://schemas.openxmlformats.org/presentationml/2006/ole">
            <p:oleObj spid="_x0000_s2063" name="Формула" r:id="rId34" imgW="838080" imgH="393480" progId="Equation.3">
              <p:embed/>
            </p:oleObj>
          </a:graphicData>
        </a:graphic>
      </p:graphicFrame>
      <p:pic>
        <p:nvPicPr>
          <p:cNvPr id="7219" name="Picture 51"/>
          <p:cNvPicPr>
            <a:picLocks noChangeAspect="1" noChangeArrowheads="1"/>
          </p:cNvPicPr>
          <p:nvPr/>
        </p:nvPicPr>
        <p:blipFill>
          <a:blip r:embed="rId3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5538" y="265113"/>
            <a:ext cx="35242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220" name="Object 52"/>
          <p:cNvGraphicFramePr>
            <a:graphicFrameLocks noChangeAspect="1"/>
          </p:cNvGraphicFramePr>
          <p:nvPr/>
        </p:nvGraphicFramePr>
        <p:xfrm>
          <a:off x="4859338" y="5876925"/>
          <a:ext cx="1930400" cy="792163"/>
        </p:xfrm>
        <a:graphic>
          <a:graphicData uri="http://schemas.openxmlformats.org/presentationml/2006/ole">
            <p:oleObj spid="_x0000_s2064" name="Формула" r:id="rId36" imgW="812520" imgH="393480" progId="Equation.3">
              <p:embed/>
            </p:oleObj>
          </a:graphicData>
        </a:graphic>
      </p:graphicFrame>
      <p:pic>
        <p:nvPicPr>
          <p:cNvPr id="7221" name="Picture 53"/>
          <p:cNvPicPr>
            <a:picLocks noChangeAspect="1" noChangeArrowheads="1"/>
          </p:cNvPicPr>
          <p:nvPr/>
        </p:nvPicPr>
        <p:blipFill>
          <a:blip r:embed="rId3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80225" y="188913"/>
            <a:ext cx="35242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222" name="Object 54"/>
          <p:cNvGraphicFramePr>
            <a:graphicFrameLocks noChangeAspect="1"/>
          </p:cNvGraphicFramePr>
          <p:nvPr/>
        </p:nvGraphicFramePr>
        <p:xfrm>
          <a:off x="7380288" y="5805488"/>
          <a:ext cx="1508125" cy="792162"/>
        </p:xfrm>
        <a:graphic>
          <a:graphicData uri="http://schemas.openxmlformats.org/presentationml/2006/ole">
            <p:oleObj spid="_x0000_s2065" name="Формула" r:id="rId38" imgW="6346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20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7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20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0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20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000"/>
                                        <p:tgtEl>
                                          <p:spTgt spid="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  <p:bldP spid="7176" grpId="1"/>
      <p:bldP spid="7208" grpId="0"/>
      <p:bldP spid="72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8"/>
          <p:cNvSpPr>
            <a:spLocks noChangeArrowheads="1" noChangeShapeType="1" noTextEdit="1"/>
          </p:cNvSpPr>
          <p:nvPr/>
        </p:nvSpPr>
        <p:spPr bwMode="auto">
          <a:xfrm>
            <a:off x="1187450" y="117475"/>
            <a:ext cx="6913563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  <a:latin typeface="Arial"/>
                <a:cs typeface="Arial"/>
              </a:rPr>
              <a:t>Сложение и вычитание дробей </a:t>
            </a:r>
          </a:p>
          <a:p>
            <a:pPr algn="ctr"/>
            <a:r>
              <a:rPr lang="ru-RU" sz="3600" kern="10" dirty="0">
                <a:ln w="9525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  <a:latin typeface="Arial"/>
                <a:cs typeface="Arial"/>
              </a:rPr>
              <a:t>с одинаковыми знаменателями.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39552" y="1453426"/>
            <a:ext cx="7612449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80010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Arial" pitchFamily="34" charset="0"/>
                <a:ea typeface="Times New Roman" pitchFamily="18" charset="0"/>
              </a:rPr>
              <a:t>Однажды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990033"/>
                </a:solidFill>
                <a:effectLst/>
                <a:latin typeface="Arial" pitchFamily="34" charset="0"/>
                <a:ea typeface="Times New Roman" pitchFamily="18" charset="0"/>
              </a:rPr>
              <a:t>Винни-Пух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Arial" pitchFamily="34" charset="0"/>
                <a:ea typeface="Times New Roman" pitchFamily="18" charset="0"/>
              </a:rPr>
              <a:t> и Кристофер Робин решили организовать экспедицию. Кристофер Робин поручил Пуху сообщить об этом Пятачку и Кролику и через час вернуться обратно. Чтобы добежать до дома Кролика и сообщить ему новость Пуху потребовалось 24 минуты, ещё 10 минут понадобилось, чтобы рассказать об экспедиции Пятачку.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990033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001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Какую часть часа затратил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Винни-Пух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, чтобы сообщить новость Кролику и Пятачку?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001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Сколько времени осталось у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Винни-Пуха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, чтобы вернуться обратно?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1268413"/>
            <a:ext cx="5332413" cy="2378075"/>
          </a:xfrm>
          <a:prstGeom prst="rect">
            <a:avLst/>
          </a:prstGeom>
          <a:noFill/>
          <a:ln w="57150" cmpd="thickThin">
            <a:solidFill>
              <a:srgbClr val="800000"/>
            </a:solidFill>
            <a:miter lim="800000"/>
            <a:headEnd/>
            <a:tailEnd/>
          </a:ln>
          <a:effectLst>
            <a:outerShdw dist="35921" dir="2700000" algn="ctr" rotWithShape="0">
              <a:srgbClr val="990033"/>
            </a:outerShdw>
          </a:effectLst>
        </p:spPr>
      </p:pic>
      <p:sp>
        <p:nvSpPr>
          <p:cNvPr id="3087" name="WordArt 8"/>
          <p:cNvSpPr>
            <a:spLocks noChangeArrowheads="1" noChangeShapeType="1" noTextEdit="1"/>
          </p:cNvSpPr>
          <p:nvPr/>
        </p:nvSpPr>
        <p:spPr bwMode="auto">
          <a:xfrm>
            <a:off x="1187450" y="117475"/>
            <a:ext cx="6913563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  <a:latin typeface="Arial"/>
                <a:cs typeface="Arial"/>
              </a:rPr>
              <a:t>Сложение и вычитание дробей </a:t>
            </a:r>
          </a:p>
          <a:p>
            <a:pPr algn="ctr"/>
            <a:r>
              <a:rPr lang="ru-RU" sz="3600" kern="10" dirty="0">
                <a:ln w="9525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  <a:latin typeface="Arial"/>
                <a:cs typeface="Arial"/>
              </a:rPr>
              <a:t>с одинаковыми знаменателями.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323850" y="3716338"/>
            <a:ext cx="30241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rgbClr val="800000"/>
                </a:solidFill>
              </a:rPr>
              <a:t>1 способ.</a:t>
            </a:r>
          </a:p>
        </p:txBody>
      </p:sp>
      <p:graphicFrame>
        <p:nvGraphicFramePr>
          <p:cNvPr id="8202" name="Object 10"/>
          <p:cNvGraphicFramePr>
            <a:graphicFrameLocks noChangeAspect="1"/>
          </p:cNvGraphicFramePr>
          <p:nvPr/>
        </p:nvGraphicFramePr>
        <p:xfrm>
          <a:off x="323850" y="4149725"/>
          <a:ext cx="2232025" cy="396875"/>
        </p:xfrm>
        <a:graphic>
          <a:graphicData uri="http://schemas.openxmlformats.org/presentationml/2006/ole">
            <p:oleObj spid="_x0000_s3074" name="Формула" r:id="rId4" imgW="1143000" imgH="203040" progId="Equation.3">
              <p:embed/>
            </p:oleObj>
          </a:graphicData>
        </a:graphic>
      </p:graphicFrame>
      <p:graphicFrame>
        <p:nvGraphicFramePr>
          <p:cNvPr id="8204" name="Object 12"/>
          <p:cNvGraphicFramePr>
            <a:graphicFrameLocks noChangeAspect="1"/>
          </p:cNvGraphicFramePr>
          <p:nvPr/>
        </p:nvGraphicFramePr>
        <p:xfrm>
          <a:off x="323850" y="4508500"/>
          <a:ext cx="1081088" cy="796925"/>
        </p:xfrm>
        <a:graphic>
          <a:graphicData uri="http://schemas.openxmlformats.org/presentationml/2006/ole">
            <p:oleObj spid="_x0000_s3075" name="Формула" r:id="rId5" imgW="533160" imgH="393480" progId="Equation.3">
              <p:embed/>
            </p:oleObj>
          </a:graphicData>
        </a:graphic>
      </p:graphicFrame>
      <p:graphicFrame>
        <p:nvGraphicFramePr>
          <p:cNvPr id="8205" name="Object 13"/>
          <p:cNvGraphicFramePr>
            <a:graphicFrameLocks noChangeAspect="1"/>
          </p:cNvGraphicFramePr>
          <p:nvPr/>
        </p:nvGraphicFramePr>
        <p:xfrm>
          <a:off x="309563" y="5300663"/>
          <a:ext cx="2317750" cy="406400"/>
        </p:xfrm>
        <a:graphic>
          <a:graphicData uri="http://schemas.openxmlformats.org/presentationml/2006/ole">
            <p:oleObj spid="_x0000_s3076" name="Формула" r:id="rId6" imgW="1155600" imgH="203040" progId="Equation.3">
              <p:embed/>
            </p:oleObj>
          </a:graphicData>
        </a:graphic>
      </p:graphicFrame>
      <p:graphicFrame>
        <p:nvGraphicFramePr>
          <p:cNvPr id="8206" name="Object 14"/>
          <p:cNvGraphicFramePr>
            <a:graphicFrameLocks noChangeAspect="1"/>
          </p:cNvGraphicFramePr>
          <p:nvPr/>
        </p:nvGraphicFramePr>
        <p:xfrm>
          <a:off x="323850" y="5661025"/>
          <a:ext cx="1008063" cy="742950"/>
        </p:xfrm>
        <a:graphic>
          <a:graphicData uri="http://schemas.openxmlformats.org/presentationml/2006/ole">
            <p:oleObj spid="_x0000_s3077" name="Формула" r:id="rId7" imgW="533160" imgH="393480" progId="Equation.3">
              <p:embed/>
            </p:oleObj>
          </a:graphicData>
        </a:graphic>
      </p:graphicFrame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5508625" y="3716338"/>
            <a:ext cx="30241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rgbClr val="800000"/>
                </a:solidFill>
              </a:rPr>
              <a:t>2 способ.</a:t>
            </a:r>
          </a:p>
        </p:txBody>
      </p:sp>
      <p:graphicFrame>
        <p:nvGraphicFramePr>
          <p:cNvPr id="8208" name="Object 16"/>
          <p:cNvGraphicFramePr>
            <a:graphicFrameLocks noChangeAspect="1"/>
          </p:cNvGraphicFramePr>
          <p:nvPr/>
        </p:nvGraphicFramePr>
        <p:xfrm>
          <a:off x="5580063" y="4005263"/>
          <a:ext cx="1008062" cy="742950"/>
        </p:xfrm>
        <a:graphic>
          <a:graphicData uri="http://schemas.openxmlformats.org/presentationml/2006/ole">
            <p:oleObj spid="_x0000_s3078" name="Формула" r:id="rId8" imgW="533160" imgH="393480" progId="Equation.3">
              <p:embed/>
            </p:oleObj>
          </a:graphicData>
        </a:graphic>
      </p:graphicFrame>
      <p:graphicFrame>
        <p:nvGraphicFramePr>
          <p:cNvPr id="8209" name="Object 17"/>
          <p:cNvGraphicFramePr>
            <a:graphicFrameLocks noChangeAspect="1"/>
          </p:cNvGraphicFramePr>
          <p:nvPr/>
        </p:nvGraphicFramePr>
        <p:xfrm>
          <a:off x="5594350" y="4724400"/>
          <a:ext cx="993775" cy="733425"/>
        </p:xfrm>
        <a:graphic>
          <a:graphicData uri="http://schemas.openxmlformats.org/presentationml/2006/ole">
            <p:oleObj spid="_x0000_s3079" name="Формула" r:id="rId9" imgW="533160" imgH="393480" progId="Equation.3">
              <p:embed/>
            </p:oleObj>
          </a:graphicData>
        </a:graphic>
      </p:graphicFrame>
      <p:graphicFrame>
        <p:nvGraphicFramePr>
          <p:cNvPr id="8210" name="Object 18"/>
          <p:cNvGraphicFramePr>
            <a:graphicFrameLocks noChangeAspect="1"/>
          </p:cNvGraphicFramePr>
          <p:nvPr/>
        </p:nvGraphicFramePr>
        <p:xfrm>
          <a:off x="5603875" y="5445125"/>
          <a:ext cx="2424113" cy="742950"/>
        </p:xfrm>
        <a:graphic>
          <a:graphicData uri="http://schemas.openxmlformats.org/presentationml/2006/ole">
            <p:oleObj spid="_x0000_s3080" name="Формула" r:id="rId10" imgW="1282680" imgH="393480" progId="Equation.3">
              <p:embed/>
            </p:oleObj>
          </a:graphicData>
        </a:graphic>
      </p:graphicFrame>
      <p:graphicFrame>
        <p:nvGraphicFramePr>
          <p:cNvPr id="8211" name="Object 19"/>
          <p:cNvGraphicFramePr>
            <a:graphicFrameLocks noChangeAspect="1"/>
          </p:cNvGraphicFramePr>
          <p:nvPr/>
        </p:nvGraphicFramePr>
        <p:xfrm>
          <a:off x="5603875" y="6115050"/>
          <a:ext cx="2424113" cy="742950"/>
        </p:xfrm>
        <a:graphic>
          <a:graphicData uri="http://schemas.openxmlformats.org/presentationml/2006/ole">
            <p:oleObj spid="_x0000_s3081" name="Формула" r:id="rId11" imgW="1282680" imgH="393480" progId="Equation.3">
              <p:embed/>
            </p:oleObj>
          </a:graphicData>
        </a:graphic>
      </p:graphicFrame>
      <p:graphicFrame>
        <p:nvGraphicFramePr>
          <p:cNvPr id="8212" name="Object 20"/>
          <p:cNvGraphicFramePr>
            <a:graphicFrameLocks noChangeAspect="1"/>
          </p:cNvGraphicFramePr>
          <p:nvPr/>
        </p:nvGraphicFramePr>
        <p:xfrm>
          <a:off x="3779838" y="1989138"/>
          <a:ext cx="1008062" cy="742950"/>
        </p:xfrm>
        <a:graphic>
          <a:graphicData uri="http://schemas.openxmlformats.org/presentationml/2006/ole">
            <p:oleObj spid="_x0000_s3082" name="Формула" r:id="rId12" imgW="533160" imgH="393480" progId="Equation.3">
              <p:embed/>
            </p:oleObj>
          </a:graphicData>
        </a:graphic>
      </p:graphicFrame>
      <p:graphicFrame>
        <p:nvGraphicFramePr>
          <p:cNvPr id="8213" name="Object 21"/>
          <p:cNvGraphicFramePr>
            <a:graphicFrameLocks noChangeAspect="1"/>
          </p:cNvGraphicFramePr>
          <p:nvPr/>
        </p:nvGraphicFramePr>
        <p:xfrm>
          <a:off x="5651500" y="2060575"/>
          <a:ext cx="993775" cy="733425"/>
        </p:xfrm>
        <a:graphic>
          <a:graphicData uri="http://schemas.openxmlformats.org/presentationml/2006/ole">
            <p:oleObj spid="_x0000_s3083" name="Формула" r:id="rId13" imgW="533160" imgH="393480" progId="Equation.3">
              <p:embed/>
            </p:oleObj>
          </a:graphicData>
        </a:graphic>
      </p:graphicFrame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0" y="6308725"/>
            <a:ext cx="3348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800000"/>
                </a:solidFill>
              </a:rPr>
              <a:t>Ответ:</a:t>
            </a:r>
          </a:p>
        </p:txBody>
      </p:sp>
      <p:graphicFrame>
        <p:nvGraphicFramePr>
          <p:cNvPr id="8215" name="Object 23"/>
          <p:cNvGraphicFramePr>
            <a:graphicFrameLocks noChangeAspect="1"/>
          </p:cNvGraphicFramePr>
          <p:nvPr/>
        </p:nvGraphicFramePr>
        <p:xfrm>
          <a:off x="874713" y="6061075"/>
          <a:ext cx="1131887" cy="796925"/>
        </p:xfrm>
        <a:graphic>
          <a:graphicData uri="http://schemas.openxmlformats.org/presentationml/2006/ole">
            <p:oleObj spid="_x0000_s3084" name="Формула" r:id="rId14" imgW="558720" imgH="393480" progId="Equation.3">
              <p:embed/>
            </p:oleObj>
          </a:graphicData>
        </a:graphic>
      </p:graphicFrame>
      <p:graphicFrame>
        <p:nvGraphicFramePr>
          <p:cNvPr id="8216" name="Object 24"/>
          <p:cNvGraphicFramePr>
            <a:graphicFrameLocks noChangeAspect="1"/>
          </p:cNvGraphicFramePr>
          <p:nvPr/>
        </p:nvGraphicFramePr>
        <p:xfrm>
          <a:off x="2171700" y="6115050"/>
          <a:ext cx="1055688" cy="742950"/>
        </p:xfrm>
        <a:graphic>
          <a:graphicData uri="http://schemas.openxmlformats.org/presentationml/2006/ole">
            <p:oleObj spid="_x0000_s3085" name="Формула" r:id="rId15" imgW="55872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8207" grpId="0"/>
      <p:bldP spid="82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Text Box 4"/>
          <p:cNvSpPr txBox="1">
            <a:spLocks noChangeArrowheads="1"/>
          </p:cNvSpPr>
          <p:nvPr/>
        </p:nvSpPr>
        <p:spPr bwMode="auto">
          <a:xfrm>
            <a:off x="323850" y="404813"/>
            <a:ext cx="76327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800000"/>
                </a:solidFill>
              </a:rPr>
              <a:t>При сложении дробей с одинаковыми знаменателями числители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5435600" y="836613"/>
            <a:ext cx="2808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u="sng">
                <a:solidFill>
                  <a:srgbClr val="800000"/>
                </a:solidFill>
              </a:rPr>
              <a:t>складывают,</a:t>
            </a:r>
          </a:p>
        </p:txBody>
      </p:sp>
      <p:sp>
        <p:nvSpPr>
          <p:cNvPr id="4105" name="Text Box 6"/>
          <p:cNvSpPr txBox="1">
            <a:spLocks noChangeArrowheads="1"/>
          </p:cNvSpPr>
          <p:nvPr/>
        </p:nvSpPr>
        <p:spPr bwMode="auto">
          <a:xfrm>
            <a:off x="395288" y="1268413"/>
            <a:ext cx="30241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800000"/>
                </a:solidFill>
              </a:rPr>
              <a:t>а знаменатель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348038" y="1268413"/>
            <a:ext cx="41767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u="sng">
                <a:solidFill>
                  <a:srgbClr val="800000"/>
                </a:solidFill>
              </a:rPr>
              <a:t>оставляют тот же.</a:t>
            </a:r>
          </a:p>
        </p:txBody>
      </p:sp>
      <p:graphicFrame>
        <p:nvGraphicFramePr>
          <p:cNvPr id="4098" name="Object 8"/>
          <p:cNvGraphicFramePr>
            <a:graphicFrameLocks noChangeAspect="1"/>
          </p:cNvGraphicFramePr>
          <p:nvPr/>
        </p:nvGraphicFramePr>
        <p:xfrm>
          <a:off x="1979613" y="1989138"/>
          <a:ext cx="2305050" cy="1257300"/>
        </p:xfrm>
        <a:graphic>
          <a:graphicData uri="http://schemas.openxmlformats.org/presentationml/2006/ole">
            <p:oleObj spid="_x0000_s4098" name="Формула" r:id="rId3" imgW="507960" imgH="393480" progId="Equation.3">
              <p:embed/>
            </p:oleObj>
          </a:graphicData>
        </a:graphic>
      </p:graphicFrame>
      <p:graphicFrame>
        <p:nvGraphicFramePr>
          <p:cNvPr id="9225" name="Object 9"/>
          <p:cNvGraphicFramePr>
            <a:graphicFrameLocks noChangeAspect="1"/>
          </p:cNvGraphicFramePr>
          <p:nvPr/>
        </p:nvGraphicFramePr>
        <p:xfrm>
          <a:off x="4225925" y="1955800"/>
          <a:ext cx="1843088" cy="1257300"/>
        </p:xfrm>
        <a:graphic>
          <a:graphicData uri="http://schemas.openxmlformats.org/presentationml/2006/ole">
            <p:oleObj spid="_x0000_s4099" name="Формула" r:id="rId4" imgW="406080" imgH="393480" progId="Equation.3">
              <p:embed/>
            </p:oleObj>
          </a:graphicData>
        </a:graphic>
      </p:graphicFrame>
      <p:sp>
        <p:nvSpPr>
          <p:cNvPr id="4107" name="Text Box 10"/>
          <p:cNvSpPr txBox="1">
            <a:spLocks noChangeArrowheads="1"/>
          </p:cNvSpPr>
          <p:nvPr/>
        </p:nvSpPr>
        <p:spPr bwMode="auto">
          <a:xfrm>
            <a:off x="395288" y="3429000"/>
            <a:ext cx="76327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800000"/>
                </a:solidFill>
              </a:rPr>
              <a:t>При вычитании дробей с одинаковыми знаменателями из 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3995738" y="3789363"/>
            <a:ext cx="51482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u="sng">
                <a:solidFill>
                  <a:srgbClr val="800000"/>
                </a:solidFill>
              </a:rPr>
              <a:t>числителя уменьшаемого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395288" y="4292600"/>
            <a:ext cx="8137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u="sng">
                <a:solidFill>
                  <a:srgbClr val="800000"/>
                </a:solidFill>
              </a:rPr>
              <a:t>вычитают числитель вычитаемого,</a:t>
            </a:r>
          </a:p>
        </p:txBody>
      </p:sp>
      <p:sp>
        <p:nvSpPr>
          <p:cNvPr id="4110" name="Text Box 15"/>
          <p:cNvSpPr txBox="1">
            <a:spLocks noChangeArrowheads="1"/>
          </p:cNvSpPr>
          <p:nvPr/>
        </p:nvSpPr>
        <p:spPr bwMode="auto">
          <a:xfrm>
            <a:off x="468313" y="4724400"/>
            <a:ext cx="30241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800000"/>
                </a:solidFill>
              </a:rPr>
              <a:t>а знаменатель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3348038" y="4724400"/>
            <a:ext cx="41767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u="sng">
                <a:solidFill>
                  <a:srgbClr val="800000"/>
                </a:solidFill>
              </a:rPr>
              <a:t>оставляют тот же.</a:t>
            </a:r>
          </a:p>
        </p:txBody>
      </p:sp>
      <p:graphicFrame>
        <p:nvGraphicFramePr>
          <p:cNvPr id="4100" name="Object 17"/>
          <p:cNvGraphicFramePr>
            <a:graphicFrameLocks noChangeAspect="1"/>
          </p:cNvGraphicFramePr>
          <p:nvPr/>
        </p:nvGraphicFramePr>
        <p:xfrm>
          <a:off x="2124075" y="5300663"/>
          <a:ext cx="2305050" cy="1257300"/>
        </p:xfrm>
        <a:graphic>
          <a:graphicData uri="http://schemas.openxmlformats.org/presentationml/2006/ole">
            <p:oleObj spid="_x0000_s4100" name="Формула" r:id="rId5" imgW="507960" imgH="393480" progId="Equation.3">
              <p:embed/>
            </p:oleObj>
          </a:graphicData>
        </a:graphic>
      </p:graphicFrame>
      <p:graphicFrame>
        <p:nvGraphicFramePr>
          <p:cNvPr id="9234" name="Object 18"/>
          <p:cNvGraphicFramePr>
            <a:graphicFrameLocks noChangeAspect="1"/>
          </p:cNvGraphicFramePr>
          <p:nvPr/>
        </p:nvGraphicFramePr>
        <p:xfrm>
          <a:off x="4398963" y="5373688"/>
          <a:ext cx="1900237" cy="1257300"/>
        </p:xfrm>
        <a:graphic>
          <a:graphicData uri="http://schemas.openxmlformats.org/presentationml/2006/ole">
            <p:oleObj spid="_x0000_s4101" name="Формула" r:id="rId6" imgW="419040" imgH="393480" progId="Equation.3">
              <p:embed/>
            </p:oleObj>
          </a:graphicData>
        </a:graphic>
      </p:graphicFrame>
      <p:graphicFrame>
        <p:nvGraphicFramePr>
          <p:cNvPr id="9235" name="Object 19"/>
          <p:cNvGraphicFramePr>
            <a:graphicFrameLocks noChangeAspect="1"/>
          </p:cNvGraphicFramePr>
          <p:nvPr/>
        </p:nvGraphicFramePr>
        <p:xfrm>
          <a:off x="6673850" y="5573713"/>
          <a:ext cx="1727200" cy="566737"/>
        </p:xfrm>
        <a:graphic>
          <a:graphicData uri="http://schemas.openxmlformats.org/presentationml/2006/ole">
            <p:oleObj spid="_x0000_s4102" name="Формула" r:id="rId7" imgW="38088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3" grpId="0"/>
      <p:bldP spid="9227" grpId="0"/>
      <p:bldP spid="9228" grpId="0"/>
      <p:bldP spid="92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4"/>
          <p:cNvSpPr>
            <a:spLocks noChangeArrowheads="1" noChangeShapeType="1" noTextEdit="1"/>
          </p:cNvSpPr>
          <p:nvPr/>
        </p:nvSpPr>
        <p:spPr bwMode="auto">
          <a:xfrm>
            <a:off x="1258888" y="1196975"/>
            <a:ext cx="597693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  <a:latin typeface="Arial"/>
                <a:cs typeface="Arial"/>
              </a:rPr>
              <a:t>Домашнее задание.</a:t>
            </a:r>
          </a:p>
        </p:txBody>
      </p:sp>
      <p:sp>
        <p:nvSpPr>
          <p:cNvPr id="9219" name="Text Box 6"/>
          <p:cNvSpPr txBox="1">
            <a:spLocks noChangeArrowheads="1"/>
          </p:cNvSpPr>
          <p:nvPr/>
        </p:nvSpPr>
        <p:spPr bwMode="auto">
          <a:xfrm>
            <a:off x="1403350" y="2636838"/>
            <a:ext cx="61214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800000"/>
                </a:solidFill>
              </a:rPr>
              <a:t>Параграф 26 </a:t>
            </a:r>
          </a:p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800000"/>
                </a:solidFill>
              </a:rPr>
              <a:t>(формулировки правил, формулы),</a:t>
            </a:r>
          </a:p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800000"/>
                </a:solidFill>
              </a:rPr>
              <a:t>№1013, 1014,1015.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5220072" y="2708920"/>
          <a:ext cx="360040" cy="922604"/>
        </p:xfrm>
        <a:graphic>
          <a:graphicData uri="http://schemas.openxmlformats.org/presentationml/2006/ole">
            <p:oleObj spid="_x0000_s34818" name="Формула" r:id="rId3" imgW="152334" imgH="393529" progId="Equation.3">
              <p:embed/>
            </p:oleObj>
          </a:graphicData>
        </a:graphic>
      </p:graphicFrame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3851920" y="3212975"/>
          <a:ext cx="365309" cy="936105"/>
        </p:xfrm>
        <a:graphic>
          <a:graphicData uri="http://schemas.openxmlformats.org/presentationml/2006/ole">
            <p:oleObj spid="_x0000_s34817" name="Формула" r:id="rId4" imgW="152334" imgH="393529" progId="Equation.3">
              <p:embed/>
            </p:oleObj>
          </a:graphicData>
        </a:graphic>
      </p:graphicFrame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611560" y="1556792"/>
            <a:ext cx="694826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Arial" pitchFamily="34" charset="0"/>
                <a:ea typeface="Times New Roman" pitchFamily="18" charset="0"/>
              </a:rPr>
              <a:t>2.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Arial" pitchFamily="34" charset="0"/>
                <a:ea typeface="Times New Roman" pitchFamily="18" charset="0"/>
              </a:rPr>
              <a:t>Отправляясь в экспедицию, каждый участник взял с собой провизию. Вини-Пух захватил горшочек с мёдом. За первый час пути Пух съел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990033"/>
              </a:solidFill>
              <a:effectLst/>
              <a:latin typeface="Arial" pitchFamily="34" charset="0"/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5580112" y="2924944"/>
            <a:ext cx="26756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Arial" pitchFamily="34" charset="0"/>
                <a:ea typeface="Times New Roman" pitchFamily="18" charset="0"/>
              </a:rPr>
              <a:t>содержимого,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990033"/>
              </a:solidFill>
              <a:effectLst/>
              <a:latin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611560" y="3717032"/>
            <a:ext cx="648632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0100" algn="l"/>
              </a:tabLst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001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Сколько мёда съел Пух за два часа?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3429000"/>
            <a:ext cx="34891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Arial" pitchFamily="34" charset="0"/>
                <a:ea typeface="Times New Roman" pitchFamily="18" charset="0"/>
              </a:rPr>
              <a:t>а за второй час на 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3429000"/>
            <a:ext cx="16161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Arial" pitchFamily="34" charset="0"/>
                <a:ea typeface="Times New Roman" pitchFamily="18" charset="0"/>
              </a:rPr>
              <a:t>меньше.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260648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  <a:latin typeface="Arial"/>
                <a:cs typeface="Arial"/>
              </a:rPr>
              <a:t>Сложение и вычитание дробей </a:t>
            </a:r>
          </a:p>
          <a:p>
            <a:pPr algn="ctr"/>
            <a:r>
              <a:rPr lang="ru-RU" sz="3600" kern="10" dirty="0" smtClean="0">
                <a:ln w="9525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  <a:latin typeface="Arial"/>
                <a:cs typeface="Arial"/>
              </a:rPr>
              <a:t>с одинаковыми знаменателями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573</Words>
  <Application>Microsoft Office PowerPoint</Application>
  <PresentationFormat>Экран (4:3)</PresentationFormat>
  <Paragraphs>142</Paragraphs>
  <Slides>13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Оформление по умолчанию</vt:lpstr>
      <vt:lpstr>Microsoft Equation 3.0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MasterComp.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Master_1</dc:creator>
  <cp:lastModifiedBy>Любовь</cp:lastModifiedBy>
  <cp:revision>30</cp:revision>
  <dcterms:created xsi:type="dcterms:W3CDTF">2011-04-10T06:08:10Z</dcterms:created>
  <dcterms:modified xsi:type="dcterms:W3CDTF">2021-03-17T10:03:10Z</dcterms:modified>
</cp:coreProperties>
</file>