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76" r:id="rId5"/>
    <p:sldId id="277" r:id="rId6"/>
    <p:sldId id="278" r:id="rId7"/>
    <p:sldId id="275" r:id="rId8"/>
    <p:sldId id="260" r:id="rId9"/>
    <p:sldId id="262" r:id="rId10"/>
    <p:sldId id="261" r:id="rId11"/>
    <p:sldId id="264" r:id="rId12"/>
    <p:sldId id="263" r:id="rId13"/>
    <p:sldId id="274" r:id="rId14"/>
    <p:sldId id="265" r:id="rId15"/>
    <p:sldId id="266" r:id="rId16"/>
    <p:sldId id="273" r:id="rId17"/>
    <p:sldId id="267" r:id="rId18"/>
    <p:sldId id="272" r:id="rId19"/>
    <p:sldId id="268" r:id="rId20"/>
    <p:sldId id="270" r:id="rId21"/>
    <p:sldId id="271" r:id="rId22"/>
    <p:sldId id="27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13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4814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814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7D80C-DF73-461D-9A4D-3F6EF6063B9B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34B89-ECBE-425D-A221-30433A41C3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5F72F-FB2E-4823-959F-871DE3E11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4C64F-82E1-4CC6-97A8-CBC597C80036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86793-56CF-441D-A812-C2EDB3C77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2B6F7-294F-42C4-AE0A-082E41FA12AA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1C528-8837-43FD-87CE-79F457C29E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827BB-C397-46DE-A5A5-2FFD8E9D1BCC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800F9-0D36-45B5-BC94-24886D4DF5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9977F-D89A-489A-85C3-E53152DC4B3F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36C54-68C0-4B3D-988A-50B133F311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8D619-C96D-4870-9AC1-AAB8A47E9ED6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8CB29-D8C2-4EB5-A1F5-BCE9246347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E9C41-8B4D-4B4C-8A58-699E2F085279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8EA8F-56B2-421E-A266-F4523222D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33DF9-F87E-45F8-8C25-A3786E88332E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E953B-26CB-411E-A661-F574E42C1C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C8F83-92D9-4859-9E9A-27EB7691D4F0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0CDD-F2E6-4BC9-BB18-5052D1E69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8CDDA-D4A3-4AB1-AA2A-E611C40044AF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359AF-8264-4BD1-B134-BF6820ED4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FA3D7-F8AA-44B4-A78F-C9B190DE27A6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E957CAB5-DD41-417F-9A5D-4669F4A2E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710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7110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7111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47112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47113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47114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47115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7116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47117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2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680EEFE8-E048-43B8-9D13-B2818E5F9638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5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89" r:id="rId9"/>
    <p:sldLayoutId id="2147483688" r:id="rId10"/>
    <p:sldLayoutId id="214748368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941888"/>
            <a:ext cx="8229600" cy="16557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                                 </a:t>
            </a:r>
            <a:r>
              <a:rPr lang="ru-RU" sz="2000" b="1" smtClean="0">
                <a:latin typeface="Times New Roman" pitchFamily="18" charset="0"/>
              </a:rPr>
              <a:t>Выполнил: Чучкалова Надежда Валерьевна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latin typeface="Times New Roman" pitchFamily="18" charset="0"/>
              </a:rPr>
              <a:t>                                    учитель биологии МБОУ СОШ №48,  г. Ижевск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latin typeface="Times New Roman" pitchFamily="18" charset="0"/>
              </a:rPr>
              <a:t>                                             </a:t>
            </a:r>
          </a:p>
        </p:txBody>
      </p:sp>
      <p:sp>
        <p:nvSpPr>
          <p:cNvPr id="13314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1557338"/>
            <a:ext cx="8291512" cy="2540000"/>
          </a:xfrm>
        </p:spPr>
        <p:txBody>
          <a:bodyPr/>
          <a:lstStyle/>
          <a:p>
            <a:pPr algn="ctr" eaLnBrk="1" hangingPunct="1"/>
            <a:r>
              <a:rPr lang="ru-RU" sz="3600" smtClean="0">
                <a:latin typeface="Monotype Corsiva" pitchFamily="66" charset="0"/>
              </a:rPr>
              <a:t>Презентация к уроку биологии в 8 классе на тему </a:t>
            </a:r>
            <a:br>
              <a:rPr lang="ru-RU" sz="3600" smtClean="0">
                <a:latin typeface="Monotype Corsiva" pitchFamily="66" charset="0"/>
              </a:rPr>
            </a:br>
            <a:r>
              <a:rPr lang="ru-RU" sz="3600" smtClean="0">
                <a:latin typeface="Monotype Corsiva" pitchFamily="66" charset="0"/>
              </a:rPr>
              <a:t>«Строение и работа сердца. Кровеносные сосуды. </a:t>
            </a:r>
            <a:br>
              <a:rPr lang="ru-RU" sz="3600" smtClean="0">
                <a:latin typeface="Monotype Corsiva" pitchFamily="66" charset="0"/>
              </a:rPr>
            </a:br>
            <a:r>
              <a:rPr lang="ru-RU" sz="3600" smtClean="0">
                <a:latin typeface="Monotype Corsiva" pitchFamily="66" charset="0"/>
              </a:rPr>
              <a:t>Круги кровообращения»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 descr="img8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342900"/>
            <a:ext cx="8353425" cy="611028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1"/>
          <p:cNvSpPr>
            <a:spLocks noGrp="1"/>
          </p:cNvSpPr>
          <p:nvPr>
            <p:ph type="body" idx="4294967295"/>
          </p:nvPr>
        </p:nvSpPr>
        <p:spPr>
          <a:xfrm>
            <a:off x="457200" y="476250"/>
            <a:ext cx="8229600" cy="60483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i="1" smtClean="0"/>
              <a:t>          </a:t>
            </a:r>
            <a:r>
              <a:rPr lang="ru-RU" sz="3600" b="1" i="1" u="sng" smtClean="0">
                <a:latin typeface="Monotype Corsiva" pitchFamily="66" charset="0"/>
              </a:rPr>
              <a:t>Таким образом, сердце сокращается:</a:t>
            </a:r>
          </a:p>
          <a:p>
            <a:pPr eaLnBrk="1" hangingPunct="1"/>
            <a:r>
              <a:rPr lang="ru-RU" b="1" i="1" smtClean="0">
                <a:latin typeface="Monotype Corsiva" pitchFamily="66" charset="0"/>
              </a:rPr>
              <a:t>-70 ударов в минуту;</a:t>
            </a:r>
          </a:p>
          <a:p>
            <a:pPr eaLnBrk="1" hangingPunct="1"/>
            <a:r>
              <a:rPr lang="ru-RU" b="1" i="1" smtClean="0">
                <a:latin typeface="Monotype Corsiva" pitchFamily="66" charset="0"/>
              </a:rPr>
              <a:t>-100 тысяч раз в сутки;</a:t>
            </a:r>
          </a:p>
          <a:p>
            <a:pPr eaLnBrk="1" hangingPunct="1"/>
            <a:r>
              <a:rPr lang="ru-RU" b="1" i="1" smtClean="0">
                <a:latin typeface="Monotype Corsiva" pitchFamily="66" charset="0"/>
              </a:rPr>
              <a:t>-40 млн. в год;</a:t>
            </a:r>
          </a:p>
          <a:p>
            <a:pPr eaLnBrk="1" hangingPunct="1"/>
            <a:r>
              <a:rPr lang="ru-RU" b="1" i="1" smtClean="0">
                <a:latin typeface="Monotype Corsiva" pitchFamily="66" charset="0"/>
              </a:rPr>
              <a:t>-2,5 млрд. за всю жизнь.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i="1" smtClean="0"/>
              <a:t>                    </a:t>
            </a:r>
            <a:r>
              <a:rPr lang="ru-RU" sz="3600" b="1" i="1" u="sng" smtClean="0">
                <a:latin typeface="Monotype Corsiva" pitchFamily="66" charset="0"/>
              </a:rPr>
              <a:t>Перекачивает крови:</a:t>
            </a:r>
          </a:p>
          <a:p>
            <a:pPr eaLnBrk="1" hangingPunct="1"/>
            <a:r>
              <a:rPr lang="ru-RU" b="1" i="1" smtClean="0">
                <a:latin typeface="Monotype Corsiva" pitchFamily="66" charset="0"/>
              </a:rPr>
              <a:t>-за 2 минуты – 5,5 литров;</a:t>
            </a:r>
          </a:p>
          <a:p>
            <a:pPr eaLnBrk="1" hangingPunct="1"/>
            <a:r>
              <a:rPr lang="ru-RU" b="1" i="1" smtClean="0">
                <a:latin typeface="Monotype Corsiva" pitchFamily="66" charset="0"/>
              </a:rPr>
              <a:t>-в сутки – 8 000 литров;</a:t>
            </a:r>
          </a:p>
          <a:p>
            <a:pPr eaLnBrk="1" hangingPunct="1"/>
            <a:r>
              <a:rPr lang="ru-RU" b="1" i="1" smtClean="0">
                <a:latin typeface="Monotype Corsiva" pitchFamily="66" charset="0"/>
              </a:rPr>
              <a:t>-за 70 лет – 200 млн. литров.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43" name="Group 43"/>
          <p:cNvGraphicFramePr>
            <a:graphicFrameLocks noGrp="1"/>
          </p:cNvGraphicFramePr>
          <p:nvPr/>
        </p:nvGraphicFramePr>
        <p:xfrm>
          <a:off x="323850" y="549275"/>
          <a:ext cx="8640763" cy="6310313"/>
        </p:xfrm>
        <a:graphic>
          <a:graphicData uri="http://schemas.openxmlformats.org/drawingml/2006/table">
            <a:tbl>
              <a:tblPr/>
              <a:tblGrid>
                <a:gridCol w="522288"/>
                <a:gridCol w="1565275"/>
                <a:gridCol w="1785937"/>
                <a:gridCol w="1590675"/>
                <a:gridCol w="2076450"/>
                <a:gridCol w="1100138"/>
              </a:tblGrid>
              <a:tr h="1801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Фазы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Предсердия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Желудочки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клапанов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створчатые клапаны, полулунные клапаны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 движения крови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Продолжительность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2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Сокращаются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Систола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Расслаблены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Диастола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Створчатые открыты, полулунные закрыты.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предсердий в желудочки.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7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Расслаблены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Диастола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Сокращаются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Систола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Створчатые закрыты, полулунные открыты.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правого желудочка в лёгочную артерию, из левого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аорту.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Расслаблены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Диастола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Расслаблены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Диастола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Створчатые открыты, полулунные закрыты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вен в предсердия, частично в желудочки.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17" name="Rectangle 183"/>
          <p:cNvSpPr>
            <a:spLocks noChangeArrowheads="1"/>
          </p:cNvSpPr>
          <p:nvPr/>
        </p:nvSpPr>
        <p:spPr bwMode="auto">
          <a:xfrm>
            <a:off x="2771775" y="111125"/>
            <a:ext cx="3095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/>
              <a:t>Сердечный цикл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b="1" i="1" smtClean="0"/>
              <a:t>Автоматизм сердечной мышцы - 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i="1" smtClean="0"/>
              <a:t>   </a:t>
            </a:r>
            <a:r>
              <a:rPr lang="ru-RU" sz="4000" b="1" i="1" smtClean="0"/>
              <a:t>это способность сердца ритмично сокращаться без внешних раздражений, под влиянием импульсов, возникающих в самой сердечной мышце.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stroeniestenoksosudov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85738"/>
            <a:ext cx="8137525" cy="648335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341438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</a:rPr>
              <a:t>Кровеносные сосуды.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268413"/>
            <a:ext cx="8229600" cy="48275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i="1" u="sng" smtClean="0"/>
              <a:t>Артерии</a:t>
            </a:r>
            <a:r>
              <a:rPr lang="ru-RU" sz="2800" b="1" i="1" smtClean="0"/>
              <a:t> – это кровеносные сосуды, по которым кровь движется от сердца к органам и тканям.</a:t>
            </a:r>
            <a:r>
              <a:rPr lang="ru-RU" sz="2800" smtClean="0"/>
              <a:t> </a:t>
            </a:r>
          </a:p>
          <a:p>
            <a:pPr eaLnBrk="1" hangingPunct="1">
              <a:lnSpc>
                <a:spcPct val="90000"/>
              </a:lnSpc>
            </a:pPr>
            <a:endParaRPr lang="ru-RU" sz="2800" smtClean="0"/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 </a:t>
            </a:r>
            <a:r>
              <a:rPr lang="ru-RU" sz="2800" b="1" i="1" u="sng" smtClean="0"/>
              <a:t>Вены</a:t>
            </a:r>
            <a:r>
              <a:rPr lang="ru-RU" sz="2800" i="1" smtClean="0"/>
              <a:t> </a:t>
            </a:r>
            <a:r>
              <a:rPr lang="ru-RU" sz="2800" b="1" i="1" smtClean="0"/>
              <a:t>– это кровеносные сосуды, которые несут кровь к сердцу.</a:t>
            </a:r>
            <a:r>
              <a:rPr lang="ru-RU" sz="2800" smtClean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 eaLnBrk="1" hangingPunct="1">
              <a:lnSpc>
                <a:spcPct val="90000"/>
              </a:lnSpc>
            </a:pPr>
            <a:r>
              <a:rPr lang="ru-RU" sz="2800" b="1" i="1" u="sng" smtClean="0"/>
              <a:t>Капилляры</a:t>
            </a:r>
            <a:r>
              <a:rPr lang="ru-RU" sz="2800" b="1" i="1" smtClean="0"/>
              <a:t> — самые тонкие (диаметр 0,005—0,007 мм) и короткие (0,5—1,1 мм) микроскопические кровеносные сосуды, состоящие из однослойного эпителия.</a:t>
            </a:r>
            <a:r>
              <a:rPr lang="ru-RU" sz="280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rabota-sosudov-na-foto-napravlena-na-postoyannyy-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smtClean="0"/>
              <a:t>КРУГИ КРОВООБРАЩЕНИЯ</a:t>
            </a:r>
          </a:p>
        </p:txBody>
      </p:sp>
      <p:graphicFrame>
        <p:nvGraphicFramePr>
          <p:cNvPr id="27692" name="Group 44"/>
          <p:cNvGraphicFramePr>
            <a:graphicFrameLocks noGrp="1"/>
          </p:cNvGraphicFramePr>
          <p:nvPr>
            <p:ph idx="4294967295"/>
          </p:nvPr>
        </p:nvGraphicFramePr>
        <p:xfrm>
          <a:off x="457200" y="1125538"/>
          <a:ext cx="8229600" cy="5327650"/>
        </p:xfrm>
        <a:graphic>
          <a:graphicData uri="http://schemas.openxmlformats.org/drawingml/2006/table">
            <a:tbl>
              <a:tblPr/>
              <a:tblGrid>
                <a:gridCol w="3467100"/>
                <a:gridCol w="2376488"/>
                <a:gridCol w="2386012"/>
              </a:tblGrid>
              <a:tr h="619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Вопросы для сравнения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Большой круг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Малый круг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 Где начинается?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 Где заканчивается?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 Какая кровь в артериях?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 Где находятся капилляры?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5. Как изменяется состав крови в капиллярах?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6. Какая кровь в венах?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7. Время кровообращения.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7" descr="chel_1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0"/>
            <a:ext cx="5184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6dbdd9839690605607ca72d876295b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6"/>
          <p:cNvSpPr>
            <a:spLocks noGrp="1"/>
          </p:cNvSpPr>
          <p:nvPr>
            <p:ph type="title" idx="4294967295"/>
          </p:nvPr>
        </p:nvSpPr>
        <p:spPr>
          <a:xfrm>
            <a:off x="468313" y="908050"/>
            <a:ext cx="8229600" cy="792163"/>
          </a:xfrm>
        </p:spPr>
        <p:txBody>
          <a:bodyPr/>
          <a:lstStyle/>
          <a:p>
            <a:pPr eaLnBrk="1" hangingPunct="1"/>
            <a:r>
              <a:rPr lang="ru-RU" b="1" smtClean="0"/>
              <a:t>КРОВЕНОСНАЯ СИСТЕМА</a:t>
            </a:r>
          </a:p>
        </p:txBody>
      </p:sp>
      <p:sp>
        <p:nvSpPr>
          <p:cNvPr id="14338" name="Rectangle 7"/>
          <p:cNvSpPr>
            <a:spLocks noGrp="1"/>
          </p:cNvSpPr>
          <p:nvPr>
            <p:ph type="body" idx="4294967295"/>
          </p:nvPr>
        </p:nvSpPr>
        <p:spPr>
          <a:xfrm>
            <a:off x="539750" y="2997200"/>
            <a:ext cx="8229600" cy="22320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/>
              <a:t>               </a:t>
            </a:r>
          </a:p>
        </p:txBody>
      </p:sp>
      <p:grpSp>
        <p:nvGrpSpPr>
          <p:cNvPr id="14339" name="Group 15"/>
          <p:cNvGrpSpPr>
            <a:grpSpLocks noChangeAspect="1"/>
          </p:cNvGrpSpPr>
          <p:nvPr/>
        </p:nvGrpSpPr>
        <p:grpSpPr bwMode="auto">
          <a:xfrm>
            <a:off x="1187450" y="1628775"/>
            <a:ext cx="5829300" cy="1295400"/>
            <a:chOff x="2281" y="13019"/>
            <a:chExt cx="7200" cy="558"/>
          </a:xfrm>
        </p:grpSpPr>
        <p:sp>
          <p:nvSpPr>
            <p:cNvPr id="14342" name="AutoShape 16"/>
            <p:cNvSpPr>
              <a:spLocks noChangeAspect="1" noChangeArrowheads="1"/>
            </p:cNvSpPr>
            <p:nvPr/>
          </p:nvSpPr>
          <p:spPr bwMode="auto">
            <a:xfrm>
              <a:off x="2281" y="13019"/>
              <a:ext cx="7200" cy="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14343" name="Line 17"/>
            <p:cNvSpPr>
              <a:spLocks noChangeShapeType="1"/>
            </p:cNvSpPr>
            <p:nvPr/>
          </p:nvSpPr>
          <p:spPr bwMode="auto">
            <a:xfrm flipH="1">
              <a:off x="3693" y="13019"/>
              <a:ext cx="2400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Line 18"/>
            <p:cNvSpPr>
              <a:spLocks noChangeShapeType="1"/>
            </p:cNvSpPr>
            <p:nvPr/>
          </p:nvSpPr>
          <p:spPr bwMode="auto">
            <a:xfrm>
              <a:off x="6234" y="13019"/>
              <a:ext cx="2400" cy="5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40" name="Oval 8"/>
          <p:cNvSpPr>
            <a:spLocks noChangeArrowheads="1"/>
          </p:cNvSpPr>
          <p:nvPr/>
        </p:nvSpPr>
        <p:spPr bwMode="auto">
          <a:xfrm>
            <a:off x="539750" y="2924175"/>
            <a:ext cx="3311525" cy="1152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сердце</a:t>
            </a:r>
          </a:p>
        </p:txBody>
      </p:sp>
      <p:sp>
        <p:nvSpPr>
          <p:cNvPr id="14341" name="Oval 11"/>
          <p:cNvSpPr>
            <a:spLocks noChangeArrowheads="1"/>
          </p:cNvSpPr>
          <p:nvPr/>
        </p:nvSpPr>
        <p:spPr bwMode="auto">
          <a:xfrm>
            <a:off x="4787900" y="2924175"/>
            <a:ext cx="3240088" cy="11318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Кровеносные сосуды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706438"/>
          </a:xfrm>
        </p:spPr>
        <p:txBody>
          <a:bodyPr/>
          <a:lstStyle/>
          <a:p>
            <a:pPr eaLnBrk="1" hangingPunct="1"/>
            <a:r>
              <a:rPr lang="ru-RU" sz="4000" smtClean="0"/>
              <a:t>Вопросы для закрепления:</a:t>
            </a:r>
          </a:p>
        </p:txBody>
      </p:sp>
      <p:sp>
        <p:nvSpPr>
          <p:cNvPr id="32770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836613"/>
            <a:ext cx="8302625" cy="53181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300" b="1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smtClean="0">
                <a:latin typeface="Times New Roman" pitchFamily="18" charset="0"/>
              </a:rPr>
              <a:t>1. Из каких органов состоит кровеносная система?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smtClean="0">
                <a:latin typeface="Times New Roman" pitchFamily="18" charset="0"/>
              </a:rPr>
              <a:t>2. Сколько камер в сердце?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smtClean="0">
                <a:latin typeface="Times New Roman" pitchFamily="18" charset="0"/>
              </a:rPr>
              <a:t>3. Стенки какой камеры сердца толще и почему?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smtClean="0">
                <a:latin typeface="Times New Roman" pitchFamily="18" charset="0"/>
              </a:rPr>
              <a:t>4. Из скольки фаз состоит сердечный цикл?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smtClean="0">
                <a:latin typeface="Times New Roman" pitchFamily="18" charset="0"/>
              </a:rPr>
              <a:t>5. Какова продолжительность сердечного цикла?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smtClean="0">
                <a:latin typeface="Times New Roman" pitchFamily="18" charset="0"/>
              </a:rPr>
              <a:t>6. Какие сосуды несут кровь к сердцу?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smtClean="0">
                <a:latin typeface="Times New Roman" pitchFamily="18" charset="0"/>
              </a:rPr>
              <a:t>7. Какие сосуды имеют самые тонкие стенки и почему?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smtClean="0">
                <a:latin typeface="Times New Roman" pitchFamily="18" charset="0"/>
              </a:rPr>
              <a:t>8. Сколько кругов кровообращения образуют сосуды в теле человека?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smtClean="0">
                <a:latin typeface="Times New Roman" pitchFamily="18" charset="0"/>
              </a:rPr>
              <a:t>9. Где начинается большой круг кровообращения?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smtClean="0">
                <a:latin typeface="Times New Roman" pitchFamily="18" charset="0"/>
              </a:rPr>
              <a:t>10. Что происходит в малом кругу кровообращения?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333375"/>
            <a:ext cx="8135937" cy="935038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imes New Roman" pitchFamily="18" charset="0"/>
              </a:rPr>
              <a:t>Домашнее задание:</a:t>
            </a:r>
            <a:r>
              <a:rPr lang="ru-RU" sz="3600" smtClean="0">
                <a:latin typeface="Times New Roman" pitchFamily="18" charset="0"/>
              </a:rPr>
              <a:t> </a:t>
            </a:r>
            <a:r>
              <a:rPr lang="ru-RU" smtClean="0"/>
              <a:t> </a:t>
            </a:r>
          </a:p>
        </p:txBody>
      </p:sp>
      <p:sp>
        <p:nvSpPr>
          <p:cNvPr id="33794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484313"/>
            <a:ext cx="8229600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>
                <a:latin typeface="Times New Roman" pitchFamily="18" charset="0"/>
              </a:rPr>
              <a:t>Изучить  § 17.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latin typeface="Times New Roman" pitchFamily="18" charset="0"/>
              </a:rPr>
              <a:t>Устно ответить на вопросы учебника (с. 83).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latin typeface="Times New Roman" pitchFamily="18" charset="0"/>
              </a:rPr>
              <a:t>Решите задачу:</a:t>
            </a:r>
            <a:endParaRPr lang="ru-RU" sz="2800" b="1" i="1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 smtClean="0">
                <a:latin typeface="Times New Roman" pitchFamily="18" charset="0"/>
              </a:rPr>
              <a:t>		Известно, что сердце человека сокращается в среднем 70 раз в минуту, при каждом сокращении выбрасывается около 150 см3 крови. Какой объем крови перекачивает ваше сердце за время шести уроков в школе?</a:t>
            </a:r>
            <a:endParaRPr lang="ru-RU" sz="2800" b="1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latin typeface="Times New Roman" pitchFamily="18" charset="0"/>
              </a:rPr>
              <a:t>Подготовить презентацию по теме «Интересные факты о сердце и сосудах».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3181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000" smtClean="0"/>
              <a:t>Продолжите фразу:</a:t>
            </a:r>
            <a:r>
              <a:rPr lang="ru-RU" sz="2400" smtClean="0"/>
              <a:t> </a:t>
            </a:r>
          </a:p>
          <a:p>
            <a:pPr>
              <a:buFont typeface="Wingdings" pitchFamily="2" charset="2"/>
              <a:buNone/>
            </a:pPr>
            <a:endParaRPr lang="ru-RU" sz="2400" smtClean="0"/>
          </a:p>
          <a:p>
            <a:r>
              <a:rPr lang="ru-RU" sz="2800" smtClean="0">
                <a:latin typeface="Times New Roman" pitchFamily="18" charset="0"/>
              </a:rPr>
              <a:t>Сегодня я узнал…</a:t>
            </a:r>
          </a:p>
          <a:p>
            <a:r>
              <a:rPr lang="ru-RU" sz="2800" smtClean="0">
                <a:latin typeface="Times New Roman" pitchFamily="18" charset="0"/>
              </a:rPr>
              <a:t>Было интересно…</a:t>
            </a:r>
          </a:p>
          <a:p>
            <a:r>
              <a:rPr lang="ru-RU" sz="2800" smtClean="0">
                <a:latin typeface="Times New Roman" pitchFamily="18" charset="0"/>
              </a:rPr>
              <a:t>Было трудно…</a:t>
            </a:r>
          </a:p>
          <a:p>
            <a:r>
              <a:rPr lang="ru-RU" sz="2800" smtClean="0">
                <a:latin typeface="Times New Roman" pitchFamily="18" charset="0"/>
              </a:rPr>
              <a:t>У меня получилось…</a:t>
            </a:r>
          </a:p>
          <a:p>
            <a:r>
              <a:rPr lang="ru-RU" sz="2800" smtClean="0">
                <a:latin typeface="Times New Roman" pitchFamily="18" charset="0"/>
              </a:rPr>
              <a:t>Меня удивило…</a:t>
            </a:r>
          </a:p>
          <a:p>
            <a:r>
              <a:rPr lang="ru-RU" sz="2800" smtClean="0">
                <a:latin typeface="Times New Roman" pitchFamily="18" charset="0"/>
              </a:rPr>
              <a:t>Я смог…</a:t>
            </a:r>
          </a:p>
          <a:p>
            <a:r>
              <a:rPr lang="ru-RU" sz="2800" smtClean="0">
                <a:latin typeface="Times New Roman" pitchFamily="18" charset="0"/>
              </a:rPr>
              <a:t>Теперь я смогу…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 descr="img4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260350"/>
            <a:ext cx="7802562" cy="58515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 descr="факты о сердце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208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Строение сердца.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Monotype Corsiva" pitchFamily="66" charset="0"/>
              </a:rPr>
              <a:t>Строение оболочек сердца.</a:t>
            </a:r>
          </a:p>
        </p:txBody>
      </p:sp>
      <p:pic>
        <p:nvPicPr>
          <p:cNvPr id="17410" name="Picture 8" descr="miokard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628775"/>
            <a:ext cx="8208963" cy="51387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7" descr="img6 (1)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453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333375"/>
            <a:ext cx="8229600" cy="61912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smtClean="0">
                <a:latin typeface="Times New Roman" pitchFamily="18" charset="0"/>
              </a:rPr>
              <a:t>Эпикард - наружный слой стенки сердца состоит из соединительной ткани.</a:t>
            </a:r>
          </a:p>
          <a:p>
            <a:pPr eaLnBrk="1" hangingPunct="1">
              <a:lnSpc>
                <a:spcPct val="80000"/>
              </a:lnSpc>
            </a:pPr>
            <a:endParaRPr lang="ru-RU" sz="28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latin typeface="Times New Roman" pitchFamily="18" charset="0"/>
              </a:rPr>
              <a:t>Миокард - средний мышечный слой.</a:t>
            </a:r>
          </a:p>
          <a:p>
            <a:pPr eaLnBrk="1" hangingPunct="1">
              <a:lnSpc>
                <a:spcPct val="80000"/>
              </a:lnSpc>
            </a:pPr>
            <a:endParaRPr lang="ru-RU" sz="28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latin typeface="Times New Roman" pitchFamily="18" charset="0"/>
              </a:rPr>
              <a:t>Эндокард -  внутренний слой состоит из эпителиальной ткани.</a:t>
            </a:r>
          </a:p>
          <a:p>
            <a:pPr eaLnBrk="1" hangingPunct="1">
              <a:lnSpc>
                <a:spcPct val="80000"/>
              </a:lnSpc>
            </a:pPr>
            <a:endParaRPr lang="ru-RU" sz="28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latin typeface="Times New Roman" pitchFamily="18" charset="0"/>
              </a:rPr>
              <a:t> Миокард предсердий значительно тоньше, чем миокард желудочков. </a:t>
            </a:r>
          </a:p>
          <a:p>
            <a:pPr eaLnBrk="1" hangingPunct="1">
              <a:lnSpc>
                <a:spcPct val="80000"/>
              </a:lnSpc>
            </a:pPr>
            <a:endParaRPr lang="ru-RU" sz="28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latin typeface="Times New Roman" pitchFamily="18" charset="0"/>
              </a:rPr>
              <a:t>Миокард левого желудочка в три раза толще, чем миокард правого желудочка, так как он выполняет самую большую работу.</a:t>
            </a:r>
            <a:br>
              <a:rPr lang="ru-RU" sz="2800" b="1" smtClean="0">
                <a:latin typeface="Times New Roman" pitchFamily="18" charset="0"/>
              </a:rPr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7" descr="Рисунок1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987675" y="404813"/>
            <a:ext cx="4016375" cy="47244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68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633413"/>
          </a:xfrm>
        </p:spPr>
        <p:txBody>
          <a:bodyPr/>
          <a:lstStyle/>
          <a:p>
            <a:pPr eaLnBrk="1" hangingPunct="1"/>
            <a:r>
              <a:rPr lang="ru-RU" sz="2400" b="1" smtClean="0"/>
              <a:t>Сердечный цикл.</a:t>
            </a:r>
          </a:p>
        </p:txBody>
      </p:sp>
      <p:sp>
        <p:nvSpPr>
          <p:cNvPr id="21506" name="Rectangle 69"/>
          <p:cNvSpPr>
            <a:spLocks noGrp="1"/>
          </p:cNvSpPr>
          <p:nvPr>
            <p:ph type="body" idx="4294967295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77895" name="Group 71"/>
          <p:cNvGraphicFramePr>
            <a:graphicFrameLocks noGrp="1"/>
          </p:cNvGraphicFramePr>
          <p:nvPr>
            <p:ph idx="4294967295"/>
          </p:nvPr>
        </p:nvGraphicFramePr>
        <p:xfrm>
          <a:off x="323850" y="981075"/>
          <a:ext cx="8496300" cy="5400675"/>
        </p:xfrm>
        <a:graphic>
          <a:graphicData uri="http://schemas.openxmlformats.org/drawingml/2006/table">
            <a:tbl>
              <a:tblPr/>
              <a:tblGrid>
                <a:gridCol w="792163"/>
                <a:gridCol w="1671637"/>
                <a:gridCol w="1412875"/>
                <a:gridCol w="1485900"/>
                <a:gridCol w="1717675"/>
                <a:gridCol w="1416050"/>
              </a:tblGrid>
              <a:tr h="1103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Фазы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Предсердия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Желудочки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Положение клапанов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Направление движения крови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Продолжительность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7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4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II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1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III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3313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Итого: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367</TotalTime>
  <Words>452</Words>
  <Application>Microsoft Office PowerPoint</Application>
  <PresentationFormat>Экран (4:3)</PresentationFormat>
  <Paragraphs>122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Wingdings</vt:lpstr>
      <vt:lpstr>Calibri</vt:lpstr>
      <vt:lpstr>Arial Black</vt:lpstr>
      <vt:lpstr>Times New Roman</vt:lpstr>
      <vt:lpstr>Monotype Corsiva</vt:lpstr>
      <vt:lpstr>Пиксел</vt:lpstr>
      <vt:lpstr>Пиксел</vt:lpstr>
      <vt:lpstr>Презентация к уроку биологии в 8 классе на тему  «Строение и работа сердца. Кровеносные сосуды.  Круги кровообращения»</vt:lpstr>
      <vt:lpstr>КРОВЕНОСНАЯ СИСТЕМА</vt:lpstr>
      <vt:lpstr>Слайд 3</vt:lpstr>
      <vt:lpstr>Слайд 4</vt:lpstr>
      <vt:lpstr>Строение оболочек сердца.</vt:lpstr>
      <vt:lpstr>Слайд 6</vt:lpstr>
      <vt:lpstr>Слайд 7</vt:lpstr>
      <vt:lpstr>Слайд 8</vt:lpstr>
      <vt:lpstr>Сердечный цикл.</vt:lpstr>
      <vt:lpstr>Слайд 10</vt:lpstr>
      <vt:lpstr>Слайд 11</vt:lpstr>
      <vt:lpstr>Слайд 12</vt:lpstr>
      <vt:lpstr>Автоматизм сердечной мышцы - </vt:lpstr>
      <vt:lpstr>Слайд 14</vt:lpstr>
      <vt:lpstr>Кровеносные сосуды.</vt:lpstr>
      <vt:lpstr>Слайд 16</vt:lpstr>
      <vt:lpstr>КРУГИ КРОВООБРАЩЕНИЯ</vt:lpstr>
      <vt:lpstr>Слайд 18</vt:lpstr>
      <vt:lpstr>Слайд 19</vt:lpstr>
      <vt:lpstr>Вопросы для закрепления:</vt:lpstr>
      <vt:lpstr>Домашнее задание:  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vadim</cp:lastModifiedBy>
  <cp:revision>9</cp:revision>
  <dcterms:created xsi:type="dcterms:W3CDTF">2014-07-14T19:41:32Z</dcterms:created>
  <dcterms:modified xsi:type="dcterms:W3CDTF">2017-12-26T06:38:50Z</dcterms:modified>
</cp:coreProperties>
</file>