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59" r:id="rId3"/>
    <p:sldId id="260" r:id="rId4"/>
    <p:sldId id="256" r:id="rId5"/>
    <p:sldId id="281" r:id="rId6"/>
    <p:sldId id="265" r:id="rId7"/>
    <p:sldId id="261" r:id="rId8"/>
    <p:sldId id="278" r:id="rId9"/>
    <p:sldId id="279" r:id="rId10"/>
    <p:sldId id="282" r:id="rId11"/>
    <p:sldId id="283" r:id="rId12"/>
    <p:sldId id="270" r:id="rId13"/>
    <p:sldId id="262" r:id="rId14"/>
    <p:sldId id="263" r:id="rId15"/>
    <p:sldId id="277" r:id="rId16"/>
    <p:sldId id="280" r:id="rId17"/>
    <p:sldId id="266" r:id="rId18"/>
    <p:sldId id="285" r:id="rId19"/>
    <p:sldId id="269" r:id="rId20"/>
    <p:sldId id="272" r:id="rId21"/>
    <p:sldId id="274" r:id="rId22"/>
    <p:sldId id="286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2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48B27-0968-4BC1-A3D1-55D61B32454A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DED997-17E3-4358-B8E3-50FD80E2C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2226DA9-1CBD-46A9-821F-E4C2BB003CDD}" type="slidenum">
              <a:rPr lang="zh-CN" altLang="en-US">
                <a:solidFill>
                  <a:prstClr val="black"/>
                </a:solidFill>
              </a:rPr>
              <a:pPr/>
              <a:t>1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8.jpe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72;&#1088;&#1080;&#1085;&#1072;\&#1088;&#1072;&#1073;&#1086;&#1090;&#1072;,%20&#1076;&#1086;&#1082;&#1083;&#1072;&#1076;&#1099;\&#1088;&#1072;&#1079;&#1088;&#1072;&#1073;&#1086;&#1090;&#1082;&#1080;\&#1091;&#1095;&#1080;&#1090;&#1077;&#1083;&#1100;%20&#1075;&#1086;&#1076;&#1072;\2020\&#1091;&#1088;&#1086;&#1082;\&#1090;&#1088;&#1077;&#1082;No35.mp3" TargetMode="Externa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jpeg"/><Relationship Id="rId3" Type="http://schemas.openxmlformats.org/officeDocument/2006/relationships/image" Target="../media/image18.jpeg"/><Relationship Id="rId7" Type="http://schemas.openxmlformats.org/officeDocument/2006/relationships/image" Target="../media/image25.jpeg"/><Relationship Id="rId12" Type="http://schemas.openxmlformats.org/officeDocument/2006/relationships/image" Target="../media/image29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8.jpeg"/><Relationship Id="rId5" Type="http://schemas.openxmlformats.org/officeDocument/2006/relationships/image" Target="../media/image23.png"/><Relationship Id="rId10" Type="http://schemas.openxmlformats.org/officeDocument/2006/relationships/image" Target="../media/image27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72;&#1088;&#1080;&#1085;&#1072;\&#1088;&#1072;&#1073;&#1086;&#1090;&#1072;,%20&#1076;&#1086;&#1082;&#1083;&#1072;&#1076;&#1099;\&#1088;&#1072;&#1079;&#1088;&#1072;&#1073;&#1086;&#1090;&#1082;&#1080;\&#1091;&#1095;&#1080;&#1090;&#1077;&#1083;&#1100;%20&#1075;&#1086;&#1076;&#1072;\2020\&#1091;&#1088;&#1086;&#1082;\&#1084;&#1072;&#1084;&#1072;.mp3" TargetMode="Externa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eekenglish.ru/" TargetMode="External"/><Relationship Id="rId3" Type="http://schemas.openxmlformats.org/officeDocument/2006/relationships/hyperlink" Target="http://real-english.ru/" TargetMode="External"/><Relationship Id="rId7" Type="http://schemas.openxmlformats.org/officeDocument/2006/relationships/hyperlink" Target="http://metodiceskaa-kopilka.com/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homeenglish.ru/" TargetMode="External"/><Relationship Id="rId11" Type="http://schemas.openxmlformats.org/officeDocument/2006/relationships/hyperlink" Target="http://www.videourok.net/" TargetMode="External"/><Relationship Id="rId5" Type="http://schemas.openxmlformats.org/officeDocument/2006/relationships/hyperlink" Target="http://inforurok.ru/" TargetMode="External"/><Relationship Id="rId10" Type="http://schemas.openxmlformats.org/officeDocument/2006/relationships/hyperlink" Target="http://www.toolsforeducators.com/" TargetMode="External"/><Relationship Id="rId4" Type="http://schemas.openxmlformats.org/officeDocument/2006/relationships/hyperlink" Target="http://alleng.ru/" TargetMode="External"/><Relationship Id="rId9" Type="http://schemas.openxmlformats.org/officeDocument/2006/relationships/hyperlink" Target="http://school-collection.edu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jpeg"/><Relationship Id="rId7" Type="http://schemas.openxmlformats.org/officeDocument/2006/relationships/image" Target="../media/image1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jpeg"/><Relationship Id="rId7" Type="http://schemas.openxmlformats.org/officeDocument/2006/relationships/image" Target="../media/image1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2000264"/>
          </a:xfrm>
          <a:ln w="3175" cmpd="sng">
            <a:bevel/>
          </a:ln>
          <a:scene3d>
            <a:camera prst="orthographicFront"/>
            <a:lightRig rig="threePt" dir="t"/>
          </a:scene3d>
          <a:sp3d>
            <a:bevelT prst="relaxedInset"/>
            <a:bevelB w="139700" prst="cross"/>
          </a:sp3d>
        </p:spPr>
        <p:txBody>
          <a:bodyPr>
            <a:normAutofit fontScale="90000"/>
          </a:bodyPr>
          <a:lstStyle/>
          <a:p>
            <a:r>
              <a:rPr lang="ru-RU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Урок</a:t>
            </a:r>
            <a:r>
              <a:rPr lang="en-US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 </a:t>
            </a:r>
            <a:r>
              <a:rPr lang="ru-RU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английского языка</a:t>
            </a:r>
            <a:br>
              <a:rPr lang="ru-RU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 по теме «</a:t>
            </a:r>
            <a:r>
              <a:rPr lang="en-US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Clever Animals</a:t>
            </a:r>
            <a:r>
              <a:rPr lang="ru-RU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»</a:t>
            </a:r>
            <a:r>
              <a:rPr lang="en-US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/>
            </a:r>
            <a:br>
              <a:rPr lang="en-US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en-US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3 </a:t>
            </a:r>
            <a:r>
              <a:rPr lang="ru-RU" i="1" cap="none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класс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zh-CN" altLang="en-US" sz="3200" cap="none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075" name="副标题 4"/>
          <p:cNvSpPr>
            <a:spLocks noGrp="1"/>
          </p:cNvSpPr>
          <p:nvPr>
            <p:ph type="subTitle" idx="1"/>
          </p:nvPr>
        </p:nvSpPr>
        <p:spPr>
          <a:xfrm>
            <a:off x="3000332" y="4143380"/>
            <a:ext cx="5786510" cy="2020883"/>
          </a:xfrm>
        </p:spPr>
        <p:txBody>
          <a:bodyPr>
            <a:normAutofit fontScale="77500" lnSpcReduction="20000"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l"/>
            <a:r>
              <a:rPr lang="ru-RU" i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Дружина Марина Владимировна</a:t>
            </a:r>
          </a:p>
          <a:p>
            <a:pPr algn="l"/>
            <a:r>
              <a:rPr lang="ru-RU" i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МОУ Романовская СОШ</a:t>
            </a:r>
          </a:p>
          <a:p>
            <a:pPr algn="l"/>
            <a:r>
              <a:rPr lang="ru-RU" i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Учитель английского языка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            </a:t>
            </a:r>
            <a:r>
              <a:rPr lang="ru-RU" i="1" dirty="0" smtClean="0">
                <a:effectLst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20</a:t>
            </a:r>
            <a:r>
              <a:rPr lang="en-US" i="1" dirty="0" smtClean="0">
                <a:effectLst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20</a:t>
            </a:r>
            <a:endParaRPr lang="ru-RU" i="1" dirty="0" smtClean="0">
              <a:effectLst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  <a:p>
            <a:pPr eaLnBrk="1" hangingPunct="1"/>
            <a:endParaRPr lang="zh-CN" altLang="en-US" cap="none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476672"/>
            <a:ext cx="4923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Find the animals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3" y="1844825"/>
          <a:ext cx="7632848" cy="4536504"/>
        </p:xfrm>
        <a:graphic>
          <a:graphicData uri="http://schemas.openxmlformats.org/drawingml/2006/table">
            <a:tbl>
              <a:tblPr/>
              <a:tblGrid>
                <a:gridCol w="1089634"/>
                <a:gridCol w="1090716"/>
                <a:gridCol w="1090716"/>
                <a:gridCol w="1089634"/>
                <a:gridCol w="1090716"/>
                <a:gridCol w="1090716"/>
                <a:gridCol w="1090716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Q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W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476672"/>
            <a:ext cx="4923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Find the animals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3" y="1844825"/>
          <a:ext cx="7632848" cy="4536503"/>
        </p:xfrm>
        <a:graphic>
          <a:graphicData uri="http://schemas.openxmlformats.org/drawingml/2006/table">
            <a:tbl>
              <a:tblPr/>
              <a:tblGrid>
                <a:gridCol w="1089634"/>
                <a:gridCol w="1090716"/>
                <a:gridCol w="1090716"/>
                <a:gridCol w="1089634"/>
                <a:gridCol w="1090716"/>
                <a:gridCol w="1090716"/>
                <a:gridCol w="1090716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F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R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Q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W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75856" y="1700808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F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420888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R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12857" y="3068960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O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3717032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G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20969" y="3717032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D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20969" y="1772816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B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2420888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I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20969" y="3068960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R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16216" y="2420888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B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81209" y="3068960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E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3717032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A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16216" y="4326195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R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51720" y="3068960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H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01089" y="3068960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S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473097" y="3717032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C</a:t>
            </a:r>
            <a:endParaRPr lang="en-US" sz="48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24328" y="3717032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T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720" y="5013176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M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12857" y="5013176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O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013176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N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364088" y="5013176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K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44208" y="5013176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E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24328" y="5013176"/>
            <a:ext cx="2510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Y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58961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Модальный глагол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1700808"/>
            <a:ext cx="145424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can</a:t>
            </a:r>
            <a:endParaRPr lang="ru-RU" sz="66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196752"/>
            <a:ext cx="7237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Утвердительная форма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3573016"/>
            <a:ext cx="69842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Отрицательная форма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365104"/>
            <a:ext cx="83529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cannot = can’t [</a:t>
            </a:r>
            <a:r>
              <a:rPr lang="en-US" sz="66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ka:nt</a:t>
            </a:r>
            <a:r>
              <a:rPr lang="en-US" sz="66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]</a:t>
            </a:r>
            <a:endParaRPr lang="ru-RU" sz="66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564904"/>
            <a:ext cx="74888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can jump and run.</a:t>
            </a:r>
            <a:endParaRPr lang="ru-RU" sz="66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5445224"/>
            <a:ext cx="83529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can’t jump and run.</a:t>
            </a:r>
            <a:endParaRPr lang="ru-RU" sz="66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 descr="https://1.bp.blogspot.com/-1a-r8Ps_u_0/WvT_8yo4pmI/AAAAAAAAwp8/BGAh6ijUEtE4fEwIOyAIxrq0HNQgvICVQCLcBGAs/s1600/smiling_lizard_by_chasm03-d59lwsa.jpg"/>
          <p:cNvPicPr/>
          <p:nvPr/>
        </p:nvPicPr>
        <p:blipFill>
          <a:blip r:embed="rId2" cstate="print"/>
          <a:srcRect l="5471" t="8370" r="7732" b="6929"/>
          <a:stretch>
            <a:fillRect/>
          </a:stretch>
        </p:blipFill>
        <p:spPr bwMode="auto">
          <a:xfrm>
            <a:off x="6876256" y="1916832"/>
            <a:ext cx="1800200" cy="1336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" name="Прямоугольник 36"/>
          <p:cNvSpPr/>
          <p:nvPr/>
        </p:nvSpPr>
        <p:spPr>
          <a:xfrm>
            <a:off x="7884368" y="5373216"/>
            <a:ext cx="502061" cy="92333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707904" y="5445224"/>
            <a:ext cx="502061" cy="92333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884368" y="1052736"/>
            <a:ext cx="502061" cy="92333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506" name="AutoShape 2" descr="https://n1s1.hsmedia.ru/fb/88/aa/fb88aac86bddd5a79a4231d8c62939f3/600x600_0xac120002_43924941615478154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404664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Crawl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00192" y="332656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Fly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979712" y="1412776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Swim</a:t>
            </a:r>
          </a:p>
        </p:txBody>
      </p:sp>
      <p:pic>
        <p:nvPicPr>
          <p:cNvPr id="21514" name="Picture 10" descr="Spider cartoon — стоковый вект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48680"/>
            <a:ext cx="1800200" cy="129614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979712" y="908720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Jump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23728" y="5661248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Walk</a:t>
            </a:r>
          </a:p>
        </p:txBody>
      </p:sp>
      <p:pic>
        <p:nvPicPr>
          <p:cNvPr id="15" name="Рисунок 14" descr="https://img-fotki.yandex.ru/get/98050/455745147.43/0_1586ac_3682f31c_XL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4664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123728" y="5157192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Jump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123728" y="4725144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Swim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444208" y="1340768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Talk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444208" y="836712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Sing</a:t>
            </a:r>
          </a:p>
        </p:txBody>
      </p:sp>
      <p:pic>
        <p:nvPicPr>
          <p:cNvPr id="20" name="Рисунок 19" descr="https://avatars.mds.yandex.net/get-pdb/215709/2c3b77f3-5ab1-44d0-8f50-0198440f7de6/s1200?webp=false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797152"/>
            <a:ext cx="115212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12" descr="https://i.pinimg.com/736x/11/04/b2/1104b234647f48f8b07ba327e55470b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11152" y="4490770"/>
            <a:ext cx="1296144" cy="1656041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6444208" y="5157192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Run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372200" y="5589240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Fly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516216" y="4725144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alk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491880" y="1124744"/>
            <a:ext cx="502061" cy="92333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491880" y="836712"/>
            <a:ext cx="4571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491880" y="260648"/>
            <a:ext cx="4571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84368" y="332656"/>
            <a:ext cx="4571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884368" y="764704"/>
            <a:ext cx="4571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07904" y="4581128"/>
            <a:ext cx="4571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07904" y="5085184"/>
            <a:ext cx="4571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884368" y="4581128"/>
            <a:ext cx="4571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884368" y="5085184"/>
            <a:ext cx="4571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1844824"/>
            <a:ext cx="8362161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Spiders can crawl and jump, </a:t>
            </a:r>
          </a:p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but they can’t swim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1520" y="3140968"/>
            <a:ext cx="836216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I’m  a lizard</a:t>
            </a:r>
            <a:r>
              <a:rPr lang="en-US" sz="4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I can walk and run,</a:t>
            </a:r>
          </a:p>
          <a:p>
            <a:pPr algn="ctr"/>
            <a:r>
              <a:rPr lang="en-US" sz="4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but I can’t fly.</a:t>
            </a:r>
            <a:endParaRPr lang="ru-RU" sz="4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трекNo3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028384" y="476672"/>
            <a:ext cx="304800" cy="304800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0"/>
            <a:ext cx="3883124" cy="6835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рина\работа, доклады\разработки\учитель года\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2996952"/>
            <a:ext cx="955899" cy="955899"/>
          </a:xfrm>
          <a:prstGeom prst="rect">
            <a:avLst/>
          </a:prstGeom>
          <a:noFill/>
        </p:spPr>
      </p:pic>
      <p:pic>
        <p:nvPicPr>
          <p:cNvPr id="2" name="Picture 10" descr="Spider cartoon — стоковый вект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260648"/>
            <a:ext cx="1224136" cy="8813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427984" y="116632"/>
            <a:ext cx="2545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spider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0648"/>
            <a:ext cx="2331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crawl 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68760"/>
            <a:ext cx="1428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fly 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1052736"/>
            <a:ext cx="18785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bird 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204864"/>
            <a:ext cx="2246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jump 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2060848"/>
            <a:ext cx="2437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rabbit 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3212976"/>
            <a:ext cx="22797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swim 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99992" y="3068960"/>
            <a:ext cx="33325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seahorse 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" name="Рисунок 15" descr="http://www.raskrasdetstvo.com/upload/shop_1/1/2/6/item_1260/shop_items_catalog_image126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2060848"/>
            <a:ext cx="80947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755576" y="4221088"/>
            <a:ext cx="20623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walk 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5576" y="5445224"/>
            <a:ext cx="18442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talk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72000" y="4149080"/>
            <a:ext cx="2854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tortoise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44008" y="5373216"/>
            <a:ext cx="23475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parrot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 descr="D:\марина\работа, доклады\разработки\учитель года\Vern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4005064"/>
            <a:ext cx="1235999" cy="1219260"/>
          </a:xfrm>
          <a:prstGeom prst="rect">
            <a:avLst/>
          </a:prstGeom>
          <a:noFill/>
        </p:spPr>
      </p:pic>
      <p:pic>
        <p:nvPicPr>
          <p:cNvPr id="1028" name="Picture 4" descr="D:\марина\работа, доклады\разработки\учитель года\1907579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5229200"/>
            <a:ext cx="1039028" cy="1111052"/>
          </a:xfrm>
          <a:prstGeom prst="rect">
            <a:avLst/>
          </a:prstGeom>
          <a:noFill/>
        </p:spPr>
      </p:pic>
      <p:pic>
        <p:nvPicPr>
          <p:cNvPr id="1029" name="Picture 5" descr="D:\марина\работа, доклады\разработки\учитель года\baby_61878-3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260648"/>
            <a:ext cx="821085" cy="821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D:\марина\работа, доклады\разработки\учитель года\878501_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7744" y="1196752"/>
            <a:ext cx="965473" cy="874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Рисунок 28" descr="https://img-fotki.yandex.ru/get/98050/455745147.43/0_1586ac_3682f31c_XL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216" y="1196752"/>
            <a:ext cx="79208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D:\марина\работа, доклады\разработки\учитель года\batut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15816" y="2276872"/>
            <a:ext cx="869082" cy="869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D:\марина\работа, доклады\разработки\учитель года\depositphotos_73711181-stock-illustration-cartoon-little-girl-swimmer-in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87824" y="3284984"/>
            <a:ext cx="1049349" cy="720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3" name="Picture 9" descr="D:\марина\работа, доклады\разработки\учитель года\_7122-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43808" y="4221088"/>
            <a:ext cx="965101" cy="965101"/>
          </a:xfrm>
          <a:prstGeom prst="rect">
            <a:avLst/>
          </a:prstGeom>
          <a:noFill/>
        </p:spPr>
      </p:pic>
      <p:pic>
        <p:nvPicPr>
          <p:cNvPr id="1034" name="Picture 10" descr="D:\марина\работа, доклады\разработки\учитель года\274887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27784" y="5517232"/>
            <a:ext cx="1212966" cy="903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4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8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7" grpId="0"/>
      <p:bldP spid="18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0"/>
            <a:ext cx="3883124" cy="6835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ма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3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>
                <a:alpha val="43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8805" y="476672"/>
            <a:ext cx="48307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Workbook, p.40, ex.2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12776"/>
            <a:ext cx="19415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rabbits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2708920"/>
            <a:ext cx="144142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horses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2276872"/>
            <a:ext cx="16382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parrots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1844824"/>
            <a:ext cx="15953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spiders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1412776"/>
            <a:ext cx="19958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tortoises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2708920"/>
            <a:ext cx="18774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dolphins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2276872"/>
            <a:ext cx="10823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dogs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44208" y="1844824"/>
            <a:ext cx="9028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fish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44208" y="1412776"/>
            <a:ext cx="11766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frogs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1844824"/>
            <a:ext cx="25186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sea horses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2276872"/>
            <a:ext cx="15568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birds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2708920"/>
            <a:ext cx="15311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foxes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3889" y="3717032"/>
            <a:ext cx="85985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Rabbits and frogs can jump, but tortoises can’t.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275856" y="1412776"/>
            <a:ext cx="2592288" cy="57606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>
            <a:stCxn id="16" idx="5"/>
          </p:cNvCxnSpPr>
          <p:nvPr/>
        </p:nvCxnSpPr>
        <p:spPr>
          <a:xfrm>
            <a:off x="5488512" y="1904477"/>
            <a:ext cx="883688" cy="1956571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323529" y="4437112"/>
            <a:ext cx="84969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Sea horses and fish can swim, but spiders can’t.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529" y="5085184"/>
            <a:ext cx="734481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Birds and parrots can fly, but dogs can’t.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5536" y="5805264"/>
            <a:ext cx="80648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Foxes and horses can run, but dolphins can’t.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275856" y="1916832"/>
            <a:ext cx="2592288" cy="57606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580112" y="2348880"/>
            <a:ext cx="2592288" cy="57606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796136" y="2852936"/>
            <a:ext cx="2592288" cy="57606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5292080" y="2420888"/>
            <a:ext cx="1152128" cy="223224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652120" y="2708920"/>
            <a:ext cx="360040" cy="2664296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876256" y="3429000"/>
            <a:ext cx="0" cy="259228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0" grpId="0"/>
      <p:bldP spid="11" grpId="0"/>
      <p:bldP spid="12" grpId="0"/>
      <p:bldP spid="15" grpId="0"/>
      <p:bldP spid="16" grpId="0" animBg="1"/>
      <p:bldP spid="19" grpId="0"/>
      <p:bldP spid="20" grpId="0"/>
      <p:bldP spid="21" grpId="0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рина\картинки\кратинки мульт\0022bbb8e00bef88f8b00c012cf763a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2187"/>
            <a:ext cx="7970828" cy="503914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82473" y="332656"/>
            <a:ext cx="4731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SNOW BALLS</a:t>
            </a:r>
            <a:endParaRPr lang="ru-RU" sz="5400" b="1" cap="none" spc="0" dirty="0">
              <a:ln w="12700">
                <a:solidFill>
                  <a:schemeClr val="bg1">
                    <a:lumMod val="8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8691" y="332656"/>
            <a:ext cx="86757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Name three and more animals that... 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1700808"/>
            <a:ext cx="20185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can swim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2348880"/>
            <a:ext cx="2044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can jump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3140968"/>
            <a:ext cx="35317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have got two legs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3861048"/>
            <a:ext cx="35060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have got big ears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4581128"/>
            <a:ext cx="37369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have got long tails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5301208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can climb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b="10811"/>
          <a:stretch>
            <a:fillRect/>
          </a:stretch>
        </p:blipFill>
        <p:spPr>
          <a:xfrm>
            <a:off x="250825" y="260350"/>
            <a:ext cx="8713788" cy="6121400"/>
          </a:xfrm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476672"/>
            <a:ext cx="2231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My pet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 descr="http://www.raskrasdetstvo.com/upload/shop_1/1/2/6/item_1260/shop_items_catalog_image126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32656"/>
            <a:ext cx="2609677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79712" y="1412776"/>
            <a:ext cx="1402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Tom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148478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284984"/>
            <a:ext cx="5828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big ears, a short tail</a:t>
            </a:r>
            <a:endParaRPr lang="ru-RU" sz="54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149080"/>
            <a:ext cx="183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funny</a:t>
            </a:r>
            <a:endParaRPr lang="ru-RU" sz="5400" b="1" cap="none" spc="0" dirty="0">
              <a:ln w="12700">
                <a:solidFill>
                  <a:schemeClr val="bg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4149080"/>
            <a:ext cx="3243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clever, too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5301208"/>
            <a:ext cx="2993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run, jump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6056" y="5229200"/>
            <a:ext cx="2651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play, too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2276872"/>
            <a:ext cx="43928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small and grey</a:t>
            </a:r>
            <a:endParaRPr lang="ru-RU" sz="5400" b="1" cap="none" spc="0" dirty="0">
              <a:ln w="12700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8" y="0"/>
            <a:ext cx="91443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7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normalizeH="0" baseline="0" noProof="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HOMETASK</a:t>
            </a:r>
            <a:endParaRPr kumimoji="0" lang="ru-RU" sz="7200" b="0" i="0" u="none" strike="noStrike" kern="1200" cap="none" spc="0" normalizeH="0" baseline="0" noProof="0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40" y="1700808"/>
            <a:ext cx="8572560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учебник упр.4 с.79</a:t>
            </a:r>
          </a:p>
          <a:p>
            <a:pPr algn="ctr"/>
            <a:endParaRPr lang="ru-RU" sz="4800" b="1" dirty="0" smtClean="0">
              <a:ln w="5080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ln w="508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рабочая тетрадь </a:t>
            </a:r>
          </a:p>
          <a:p>
            <a:pPr algn="ctr"/>
            <a:r>
              <a:rPr lang="ru-RU" sz="4800" b="1" dirty="0" smtClean="0">
                <a:ln w="508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упр.3 с.39</a:t>
            </a:r>
            <a:endParaRPr lang="ru-RU" sz="4800" b="1" dirty="0">
              <a:ln w="5080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0648"/>
            <a:ext cx="5040560" cy="6241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6083320"/>
          </a:xfrm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lum contrast="45000"/>
          </a:blip>
          <a:stretch>
            <a:fillRect/>
          </a:stretch>
        </p:blipFill>
        <p:spPr bwMode="auto">
          <a:xfrm>
            <a:off x="0" y="-119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2136339"/>
            <a:ext cx="86439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  <a:hlinkClick r:id="rId3"/>
              </a:rPr>
              <a:t>http://real-english.ru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  <a:hlinkClick r:id="rId4"/>
              </a:rPr>
              <a:t>http://alleng.ru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  <a:hlinkClick r:id="rId5"/>
              </a:rPr>
              <a:t>http://inforurok.ru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  <a:hlinkClick r:id="rId6"/>
              </a:rPr>
              <a:t>http://www.homeenglish.ru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  <a:hlinkClick r:id="rId7"/>
              </a:rPr>
              <a:t>http://metodiceskaa-kopilka.com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  <a:hlinkClick r:id="rId8"/>
              </a:rPr>
              <a:t>http://www.weekenglish.ru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  <a:hlinkClick r:id="rId9"/>
              </a:rPr>
              <a:t>http://school-collection.edu.ru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  <a:hlinkClick r:id="rId10"/>
              </a:rPr>
              <a:t>http://www.toolsforeducators.com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  <a:hlinkClick r:id="rId11"/>
              </a:rPr>
              <a:t>http://www.videourok.net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428604"/>
            <a:ext cx="4929222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50" endPos="85000" dist="60007" dir="5400000" sy="-100000" algn="bl" rotWithShape="0"/>
                </a:effectLst>
                <a:latin typeface="Bookman Old Style" pitchFamily="18" charset="0"/>
              </a:rPr>
              <a:t>РЕСУРСЫ</a:t>
            </a:r>
            <a:endParaRPr lang="ru-RU" sz="6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  <a:reflection blurRad="6350" stA="55000" endA="50" endPos="85000" dist="60007" dir="5400000" sy="-100000" algn="bl" rotWithShape="0"/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4282" y="1214422"/>
            <a:ext cx="8643998" cy="1470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7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29997" dir="5400000" sy="-100000" algn="bl" rotWithShape="0"/>
                </a:effectLst>
                <a:latin typeface="Script MT Bold" pitchFamily="66" charset="0"/>
              </a:rPr>
              <a:t>The </a:t>
            </a:r>
            <a:r>
              <a:rPr lang="ru-RU" sz="7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29997" dir="5400000" sy="-100000" algn="bl" rotWithShape="0"/>
                </a:effectLst>
                <a:latin typeface="Script MT Bold" pitchFamily="66" charset="0"/>
              </a:rPr>
              <a:t>4</a:t>
            </a:r>
            <a:r>
              <a:rPr lang="en-US" sz="7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29997" dir="5400000" sy="-100000" algn="bl" rotWithShape="0"/>
                </a:effectLst>
                <a:latin typeface="Script MT Bold" pitchFamily="66" charset="0"/>
              </a:rPr>
              <a:t>th</a:t>
            </a:r>
            <a:r>
              <a:rPr lang="en-US" sz="7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29997" dir="5400000" sy="-100000" algn="bl" rotWithShape="0"/>
                </a:effectLst>
                <a:latin typeface="Script MT Bold" pitchFamily="66" charset="0"/>
              </a:rPr>
              <a:t> </a:t>
            </a:r>
            <a:r>
              <a:rPr lang="en-US" sz="7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29997" dir="5400000" sy="-100000" algn="bl" rotWithShape="0"/>
                </a:effectLst>
                <a:latin typeface="Script MT Bold" pitchFamily="66" charset="0"/>
              </a:rPr>
              <a:t>of February</a:t>
            </a:r>
            <a:endParaRPr lang="ru-RU" sz="7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st="29997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3143248"/>
            <a:ext cx="6400800" cy="175260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  <a:latin typeface="Script MT Bold" pitchFamily="66" charset="0"/>
              </a:rPr>
              <a:t>Tuesday</a:t>
            </a:r>
            <a:endParaRPr lang="ru-RU" sz="8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1.bp.blogspot.com/-XSpB1ub2wRw/VHEDIIgcevI/AAAAAAAAPQw/s0o-OzyVyJ8/s1600/blogger-image--908390114.jpg"/>
          <p:cNvPicPr/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699792" y="1916832"/>
            <a:ext cx="381642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467544" y="51571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gerian" pitchFamily="82" charset="0"/>
                <a:ea typeface="+mj-ea"/>
                <a:cs typeface="+mj-cs"/>
              </a:rPr>
              <a:t>Фонетическая зарядка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2924944"/>
            <a:ext cx="1149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548680"/>
            <a:ext cx="1005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95736" y="476672"/>
            <a:ext cx="1091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ru-RU" sz="5400" b="1" dirty="0" smtClean="0"/>
              <a:t>Ɵ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75856" y="476672"/>
            <a:ext cx="136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[</a:t>
            </a:r>
            <a:r>
              <a:rPr lang="ru-RU" sz="5400" b="1" dirty="0" err="1" smtClean="0"/>
              <a:t>ð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1844824"/>
            <a:ext cx="8739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457676" y="476672"/>
            <a:ext cx="1151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ei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476672"/>
            <a:ext cx="1144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ai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8024" y="476672"/>
            <a:ext cx="13420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ru-RU" sz="5400" b="1" dirty="0" err="1" smtClean="0"/>
              <a:t>ə</a:t>
            </a:r>
            <a:r>
              <a:rPr lang="en-US" sz="5400" b="1" dirty="0" smtClean="0"/>
              <a:t>u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1560" y="3933056"/>
            <a:ext cx="9653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452320" y="3861048"/>
            <a:ext cx="1005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452320" y="1916832"/>
            <a:ext cx="9092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452320" y="2852936"/>
            <a:ext cx="997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ru-RU" sz="5400" b="1" dirty="0" err="1" smtClean="0"/>
              <a:t>ð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83576" y="1975879"/>
            <a:ext cx="8636895" cy="4103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20503" y="620688"/>
            <a:ext cx="6315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Homework: ex.5 p.77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рина\работа, доклады\разработки\учитель года\stock-vector-circus-party-card-design-vector-illustration-162530903.jpg"/>
          <p:cNvPicPr>
            <a:picLocks noChangeAspect="1" noChangeArrowheads="1"/>
          </p:cNvPicPr>
          <p:nvPr/>
        </p:nvPicPr>
        <p:blipFill>
          <a:blip r:embed="rId2" cstate="print"/>
          <a:srcRect b="7106"/>
          <a:stretch>
            <a:fillRect/>
          </a:stretch>
        </p:blipFill>
        <p:spPr bwMode="auto">
          <a:xfrm>
            <a:off x="0" y="0"/>
            <a:ext cx="5072462" cy="3816424"/>
          </a:xfrm>
          <a:prstGeom prst="rect">
            <a:avLst/>
          </a:prstGeom>
          <a:noFill/>
        </p:spPr>
      </p:pic>
      <p:pic>
        <p:nvPicPr>
          <p:cNvPr id="1028" name="Picture 4" descr="D:\марина\работа, доклады\разработки\учитель года\247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2898" y="3789040"/>
            <a:ext cx="4411102" cy="30689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36096" y="764704"/>
            <a:ext cx="21567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Oxford</a:t>
            </a:r>
            <a:endParaRPr lang="ru-RU" sz="5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5716" y="4077072"/>
            <a:ext cx="2220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UK</a:t>
            </a:r>
            <a:endParaRPr lang="ru-RU" sz="5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get-pdb/215709/2c3b77f3-5ab1-44d0-8f50-0198440f7de6/s1200?webp=fals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2592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.pinimg.com/originals/91/63/e2/9163e2fe38179bac3f139e248e30fec4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501008"/>
            <a:ext cx="2614736" cy="2847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www.youloveit.ru/uploads/gallery/comthumb/983/youloveit_ru_one_hundred_and_one_dalmati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844824"/>
            <a:ext cx="2890292" cy="27284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92080" y="692696"/>
            <a:ext cx="31237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Clever</a:t>
            </a:r>
            <a:endParaRPr lang="ru-RU" sz="5400" b="1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4869160"/>
            <a:ext cx="31237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animals</a:t>
            </a:r>
            <a:endParaRPr lang="ru-RU" sz="5400" b="1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1.bp.blogspot.com/-XSpB1ub2wRw/VHEDIIgcevI/AAAAAAAAPQw/s0o-OzyVyJ8/s1600/blogger-image--908390114.jpg"/>
          <p:cNvPicPr/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7524328" y="3068960"/>
            <a:ext cx="1440160" cy="164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http://www.raskrasdetstvo.com/upload/shop_1/1/2/6/item_1260/shop_items_catalog_image126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158417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.pinimg.com/originals/91/63/e2/9163e2fe38179bac3f139e248e30fec4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204864"/>
            <a:ext cx="1656184" cy="1983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media.baselineresearch.com/images/171507/171507_full.jpg"/>
          <p:cNvPicPr/>
          <p:nvPr/>
        </p:nvPicPr>
        <p:blipFill>
          <a:blip r:embed="rId5" cstate="print"/>
          <a:srcRect l="21811" t="5976" r="18044" b="7968"/>
          <a:stretch>
            <a:fillRect/>
          </a:stretch>
        </p:blipFill>
        <p:spPr bwMode="auto">
          <a:xfrm>
            <a:off x="3131840" y="1412776"/>
            <a:ext cx="136815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.hdnux.com/photos/26/11/44/5806378/3/920x920.jpg"/>
          <p:cNvPicPr/>
          <p:nvPr/>
        </p:nvPicPr>
        <p:blipFill>
          <a:blip r:embed="rId6" cstate="print"/>
          <a:srcRect l="13225" t="5217" r="18113"/>
          <a:stretch>
            <a:fillRect/>
          </a:stretch>
        </p:blipFill>
        <p:spPr bwMode="auto">
          <a:xfrm>
            <a:off x="4572000" y="2204864"/>
            <a:ext cx="1584176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.pinimg.com/originals/48/35/cb/4835cb1c1640d38e07d22ebfe22da9f2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1268760"/>
            <a:ext cx="1368152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allpolus.com/uploads/posts/2013-06/1372075358_zrajvb83jc4ykmu.jpe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4437112"/>
            <a:ext cx="144016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g-fotki.yandex.ru/get/98050/455745147.43/0_1586ac_3682f31c_XL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4653136"/>
            <a:ext cx="129614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www.youloveit.ru/uploads/gallery/comthumb/983/youloveit_ru_one_hundred_and_one_dalmati_1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24128" y="4725144"/>
            <a:ext cx="1656184" cy="151723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051720" y="260648"/>
            <a:ext cx="5087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What’s changed?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1.bp.blogspot.com/-XSpB1ub2wRw/VHEDIIgcevI/AAAAAAAAPQw/s0o-OzyVyJ8/s1600/blogger-image--908390114.jpg"/>
          <p:cNvPicPr/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7524328" y="3068960"/>
            <a:ext cx="1440160" cy="164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http://www.raskrasdetstvo.com/upload/shop_1/1/2/6/item_1260/shop_items_catalog_image126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158417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.pinimg.com/originals/91/63/e2/9163e2fe38179bac3f139e248e30fec4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204864"/>
            <a:ext cx="1656184" cy="1983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media.baselineresearch.com/images/171507/171507_full.jpg"/>
          <p:cNvPicPr/>
          <p:nvPr/>
        </p:nvPicPr>
        <p:blipFill>
          <a:blip r:embed="rId5" cstate="print"/>
          <a:srcRect l="21811" t="5976" r="18044" b="7968"/>
          <a:stretch>
            <a:fillRect/>
          </a:stretch>
        </p:blipFill>
        <p:spPr bwMode="auto">
          <a:xfrm>
            <a:off x="3131840" y="1412776"/>
            <a:ext cx="136815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.hdnux.com/photos/26/11/44/5806378/3/920x920.jpg"/>
          <p:cNvPicPr/>
          <p:nvPr/>
        </p:nvPicPr>
        <p:blipFill>
          <a:blip r:embed="rId6" cstate="print"/>
          <a:srcRect l="13225" t="5217" r="18113"/>
          <a:stretch>
            <a:fillRect/>
          </a:stretch>
        </p:blipFill>
        <p:spPr bwMode="auto">
          <a:xfrm>
            <a:off x="4572000" y="2204864"/>
            <a:ext cx="1584176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.pinimg.com/originals/48/35/cb/4835cb1c1640d38e07d22ebfe22da9f2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1268760"/>
            <a:ext cx="1368152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allpolus.com/uploads/posts/2013-06/1372075358_zrajvb83jc4ykmu.jpe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35696" y="2420888"/>
            <a:ext cx="144016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g-fotki.yandex.ru/get/98050/455745147.43/0_1586ac_3682f31c_XL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96336" y="3140968"/>
            <a:ext cx="129614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www.youloveit.ru/uploads/gallery/comthumb/983/youloveit_ru_one_hundred_and_one_dalmati_1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99992" y="2708920"/>
            <a:ext cx="1656184" cy="151723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051720" y="260648"/>
            <a:ext cx="5087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What’s changed?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</TotalTime>
  <Words>429</Words>
  <Application>Microsoft Office PowerPoint</Application>
  <PresentationFormat>Экран (4:3)</PresentationFormat>
  <Paragraphs>240</Paragraphs>
  <Slides>23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Урок английского языка  по теме «Clever Animals» 3 класс </vt:lpstr>
      <vt:lpstr>Слайд 2</vt:lpstr>
      <vt:lpstr>The 4th of February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ЛМ</cp:lastModifiedBy>
  <cp:revision>119</cp:revision>
  <dcterms:created xsi:type="dcterms:W3CDTF">2020-01-01T17:49:33Z</dcterms:created>
  <dcterms:modified xsi:type="dcterms:W3CDTF">2020-02-02T15:22:43Z</dcterms:modified>
</cp:coreProperties>
</file>