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56" r:id="rId3"/>
    <p:sldId id="257" r:id="rId4"/>
    <p:sldId id="258" r:id="rId5"/>
    <p:sldId id="260" r:id="rId6"/>
    <p:sldId id="262" r:id="rId7"/>
    <p:sldId id="264" r:id="rId8"/>
    <p:sldId id="265" r:id="rId9"/>
    <p:sldId id="267" r:id="rId10"/>
    <p:sldId id="268" r:id="rId11"/>
    <p:sldId id="269" r:id="rId12"/>
    <p:sldId id="270" r:id="rId13"/>
    <p:sldId id="272" r:id="rId14"/>
    <p:sldId id="274" r:id="rId15"/>
    <p:sldId id="276" r:id="rId16"/>
    <p:sldId id="278" r:id="rId17"/>
    <p:sldId id="280" r:id="rId18"/>
    <p:sldId id="281" r:id="rId19"/>
    <p:sldId id="282" r:id="rId20"/>
    <p:sldId id="283" r:id="rId21"/>
    <p:sldId id="285" r:id="rId22"/>
    <p:sldId id="287" r:id="rId23"/>
    <p:sldId id="28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00"/>
    <a:srgbClr val="0000CC"/>
    <a:srgbClr val="339933"/>
    <a:srgbClr val="0033CC"/>
    <a:srgbClr val="9933FF"/>
    <a:srgbClr val="008000"/>
    <a:srgbClr val="3333FF"/>
    <a:srgbClr val="009900"/>
    <a:srgbClr val="009999"/>
    <a:srgbClr val="5B47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10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89B397-C1AE-40D0-BD81-FCDDDC23CFEE}"/>
              </a:ext>
            </a:extLst>
          </p:cNvPr>
          <p:cNvSpPr txBox="1"/>
          <p:nvPr/>
        </p:nvSpPr>
        <p:spPr>
          <a:xfrm>
            <a:off x="683568" y="476672"/>
            <a:ext cx="75608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/>
              <a:t>Презентация к уроку по учебному предмету «Обучение грамоте» </a:t>
            </a:r>
          </a:p>
          <a:p>
            <a:pPr algn="ctr"/>
            <a:r>
              <a:rPr lang="ru-RU" sz="3200" i="1" dirty="0"/>
              <a:t>в 1-ом классе на тему </a:t>
            </a:r>
          </a:p>
          <a:p>
            <a:pPr algn="ctr"/>
            <a:r>
              <a:rPr lang="ru-RU" sz="3200" i="1" dirty="0"/>
              <a:t>«Звуки [х], [х']. Буквы Х, х»</a:t>
            </a:r>
            <a:endParaRPr lang="ru-RU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5E847-8605-4A0F-BBD6-83D5D993B0C9}"/>
              </a:ext>
            </a:extLst>
          </p:cNvPr>
          <p:cNvSpPr txBox="1"/>
          <p:nvPr/>
        </p:nvSpPr>
        <p:spPr>
          <a:xfrm>
            <a:off x="3923928" y="3645024"/>
            <a:ext cx="5616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Разработчик презентации: </a:t>
            </a:r>
          </a:p>
          <a:p>
            <a:r>
              <a:rPr lang="ru-RU" sz="2400" dirty="0"/>
              <a:t>Аплатова Елена Васильевна, учитель начальных классов, </a:t>
            </a:r>
          </a:p>
          <a:p>
            <a:r>
              <a:rPr lang="ru-RU" sz="2400" dirty="0"/>
              <a:t>МОУ Тоншаевская СОШ</a:t>
            </a:r>
          </a:p>
        </p:txBody>
      </p:sp>
    </p:spTree>
    <p:extLst>
      <p:ext uri="{BB962C8B-B14F-4D97-AF65-F5344CB8AC3E}">
        <p14:creationId xmlns:p14="http://schemas.microsoft.com/office/powerpoint/2010/main" val="2740209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kopilochka.net.ru/KARTINKI/Sheper/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04664"/>
            <a:ext cx="5639193" cy="3816424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3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cxnSp>
        <p:nvCxnSpPr>
          <p:cNvPr id="20" name="Прямая соединительная линия 19"/>
          <p:cNvCxnSpPr/>
          <p:nvPr/>
        </p:nvCxnSpPr>
        <p:spPr>
          <a:xfrm rot="5400000">
            <a:off x="7344308" y="4401108"/>
            <a:ext cx="648072" cy="5760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Учитель\Desktop\Рисунок1.png"/>
          <p:cNvPicPr>
            <a:picLocks noChangeAspect="1" noChangeArrowheads="1"/>
          </p:cNvPicPr>
          <p:nvPr/>
        </p:nvPicPr>
        <p:blipFill>
          <a:blip r:embed="rId3"/>
          <a:srcRect r="57650"/>
          <a:stretch>
            <a:fillRect/>
          </a:stretch>
        </p:blipFill>
        <p:spPr bwMode="auto">
          <a:xfrm>
            <a:off x="785786" y="5214950"/>
            <a:ext cx="3286148" cy="1145953"/>
          </a:xfrm>
          <a:prstGeom prst="rect">
            <a:avLst/>
          </a:prstGeom>
          <a:noFill/>
        </p:spPr>
      </p:pic>
      <p:cxnSp>
        <p:nvCxnSpPr>
          <p:cNvPr id="18" name="Прямая соединительная линия 17"/>
          <p:cNvCxnSpPr/>
          <p:nvPr/>
        </p:nvCxnSpPr>
        <p:spPr>
          <a:xfrm rot="5400000">
            <a:off x="3243842" y="5757290"/>
            <a:ext cx="165618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5529858" y="5757290"/>
            <a:ext cx="165618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C:\Users\Учитель\Desktop\Рисунок1.png"/>
          <p:cNvPicPr>
            <a:picLocks noChangeAspect="1" noChangeArrowheads="1"/>
          </p:cNvPicPr>
          <p:nvPr/>
        </p:nvPicPr>
        <p:blipFill>
          <a:blip r:embed="rId3"/>
          <a:srcRect l="71810"/>
          <a:stretch>
            <a:fillRect/>
          </a:stretch>
        </p:blipFill>
        <p:spPr bwMode="auto">
          <a:xfrm>
            <a:off x="6357950" y="5214950"/>
            <a:ext cx="2187403" cy="1145953"/>
          </a:xfrm>
          <a:prstGeom prst="rect">
            <a:avLst/>
          </a:prstGeom>
          <a:noFill/>
        </p:spPr>
      </p:pic>
      <p:pic>
        <p:nvPicPr>
          <p:cNvPr id="23" name="Picture 2" descr="C:\Users\Учитель\Desktop\Рисунок1.png"/>
          <p:cNvPicPr>
            <a:picLocks noChangeAspect="1" noChangeArrowheads="1"/>
          </p:cNvPicPr>
          <p:nvPr/>
        </p:nvPicPr>
        <p:blipFill>
          <a:blip r:embed="rId3"/>
          <a:srcRect l="42350" r="28190"/>
          <a:stretch>
            <a:fillRect/>
          </a:stretch>
        </p:blipFill>
        <p:spPr bwMode="auto">
          <a:xfrm>
            <a:off x="4071934" y="5214950"/>
            <a:ext cx="2286016" cy="1145953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6429388" y="5429264"/>
            <a:ext cx="571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 t="41569" r="58091" b="18382"/>
          <a:stretch>
            <a:fillRect/>
          </a:stretch>
        </p:blipFill>
        <p:spPr bwMode="auto">
          <a:xfrm>
            <a:off x="0" y="0"/>
            <a:ext cx="88582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642918"/>
            <a:ext cx="55721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хорошо</a:t>
            </a:r>
          </a:p>
          <a:p>
            <a:pPr algn="ctr"/>
            <a:r>
              <a:rPr lang="ru-RU" sz="6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хлеб</a:t>
            </a:r>
          </a:p>
          <a:p>
            <a:pPr algn="ctr"/>
            <a:r>
              <a:rPr lang="ru-RU" sz="6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петухи</a:t>
            </a:r>
          </a:p>
          <a:p>
            <a:pPr algn="ctr"/>
            <a:r>
              <a:rPr lang="ru-RU" sz="6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холод</a:t>
            </a:r>
          </a:p>
          <a:p>
            <a:pPr algn="ctr"/>
            <a:r>
              <a:rPr lang="ru-RU" sz="6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буханка</a:t>
            </a:r>
          </a:p>
          <a:p>
            <a:pPr algn="ctr"/>
            <a:r>
              <a:rPr lang="ru-RU" sz="6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тихий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Рабочий стол\физика\математи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642918"/>
            <a:ext cx="4176464" cy="59659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Прямоугольник 6"/>
          <p:cNvSpPr/>
          <p:nvPr/>
        </p:nvSpPr>
        <p:spPr>
          <a:xfrm>
            <a:off x="4214810" y="5572140"/>
            <a:ext cx="40751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Стр. 38,39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1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0"/>
            <a:ext cx="4908550" cy="68580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 descr="Ивановка силос 0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81499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слайд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5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786190"/>
            <a:ext cx="4357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rgbClr val="CCCC00"/>
                </a:solidFill>
                <a:latin typeface="Times New Roman" pitchFamily="18" charset="0"/>
                <a:cs typeface="Times New Roman" pitchFamily="18" charset="0"/>
              </a:rPr>
              <a:t>Растение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7686" y="1785926"/>
            <a:ext cx="5143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Хлебопродукты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WordArt 8"/>
          <p:cNvSpPr>
            <a:spLocks noChangeArrowheads="1" noChangeShapeType="1" noTextEdit="1"/>
          </p:cNvSpPr>
          <p:nvPr/>
        </p:nvSpPr>
        <p:spPr bwMode="auto">
          <a:xfrm>
            <a:off x="611188" y="2852738"/>
            <a:ext cx="194310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ХЛЕБ</a:t>
            </a:r>
          </a:p>
        </p:txBody>
      </p:sp>
      <p:sp>
        <p:nvSpPr>
          <p:cNvPr id="8201" name="WordArt 9"/>
          <p:cNvSpPr>
            <a:spLocks noChangeArrowheads="1" noChangeShapeType="1" noTextEdit="1"/>
          </p:cNvSpPr>
          <p:nvPr/>
        </p:nvSpPr>
        <p:spPr bwMode="auto">
          <a:xfrm>
            <a:off x="3419475" y="1341438"/>
            <a:ext cx="100806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УШ</a:t>
            </a:r>
          </a:p>
        </p:txBody>
      </p:sp>
      <p:sp>
        <p:nvSpPr>
          <p:cNvPr id="8202" name="WordArt 10"/>
          <p:cNvSpPr>
            <a:spLocks noChangeArrowheads="1" noChangeShapeType="1" noTextEdit="1"/>
          </p:cNvSpPr>
          <p:nvPr/>
        </p:nvSpPr>
        <p:spPr bwMode="auto">
          <a:xfrm>
            <a:off x="4643438" y="3357563"/>
            <a:ext cx="43180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Н</a:t>
            </a:r>
          </a:p>
        </p:txBody>
      </p:sp>
      <p:sp>
        <p:nvSpPr>
          <p:cNvPr id="8204" name="WordArt 12"/>
          <p:cNvSpPr>
            <a:spLocks noChangeArrowheads="1" noChangeShapeType="1" noTextEdit="1"/>
          </p:cNvSpPr>
          <p:nvPr/>
        </p:nvSpPr>
        <p:spPr bwMode="auto">
          <a:xfrm>
            <a:off x="6877050" y="765175"/>
            <a:ext cx="7905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ЕК</a:t>
            </a:r>
          </a:p>
        </p:txBody>
      </p:sp>
      <p:sp>
        <p:nvSpPr>
          <p:cNvPr id="8205" name="WordArt 13"/>
          <p:cNvSpPr>
            <a:spLocks noChangeArrowheads="1" noChangeShapeType="1" noTextEdit="1"/>
          </p:cNvSpPr>
          <p:nvPr/>
        </p:nvSpPr>
        <p:spPr bwMode="auto">
          <a:xfrm>
            <a:off x="7451725" y="2205038"/>
            <a:ext cx="100806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ЫЙ</a:t>
            </a:r>
          </a:p>
        </p:txBody>
      </p:sp>
      <p:sp>
        <p:nvSpPr>
          <p:cNvPr id="8206" name="WordArt 14"/>
          <p:cNvSpPr>
            <a:spLocks noChangeArrowheads="1" noChangeShapeType="1" noTextEdit="1"/>
          </p:cNvSpPr>
          <p:nvPr/>
        </p:nvSpPr>
        <p:spPr bwMode="auto">
          <a:xfrm>
            <a:off x="6156325" y="5300663"/>
            <a:ext cx="863600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ЕЦ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nimBg="1"/>
      <p:bldP spid="8201" grpId="0" animBg="1"/>
      <p:bldP spid="8202" grpId="0" animBg="1"/>
      <p:bldP spid="8204" grpId="0" animBg="1"/>
      <p:bldP spid="8205" grpId="0" animBg="1"/>
      <p:bldP spid="820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4" descr="Image2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4221163"/>
            <a:ext cx="4100512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3" descr="Image2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8732837" cy="40322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autoreview.ru/archive/2008/24/michelin/psd/_MG_7369_7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2"/>
            <a:ext cx="3986213" cy="26431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0"/>
            <a:ext cx="6572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Вспашка и боронование земли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43570" y="571480"/>
            <a:ext cx="29322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7030A0"/>
                </a:solidFill>
              </a:rPr>
              <a:t>Посев семян</a:t>
            </a:r>
          </a:p>
        </p:txBody>
      </p:sp>
      <p:pic>
        <p:nvPicPr>
          <p:cNvPr id="5" name="Рисунок 4" descr="http://www.adzinstva.by/wp-content/uploads/2011/05/posev-300x2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142984"/>
            <a:ext cx="3676649" cy="282416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3571876"/>
            <a:ext cx="50691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поле вышли комбайны</a:t>
            </a:r>
          </a:p>
        </p:txBody>
      </p:sp>
      <p:pic>
        <p:nvPicPr>
          <p:cNvPr id="7" name="Рисунок 6" descr="http://sdelanounas.ru/images/img/www.agroacadem.ru/x400_wp-content_uploads_2011-08-04_kombajn-torum-v-amerike_1.jpg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4286256"/>
            <a:ext cx="3643338" cy="2571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73989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элеваторе хлеб хранится про запас</a:t>
            </a:r>
          </a:p>
        </p:txBody>
      </p:sp>
      <p:pic>
        <p:nvPicPr>
          <p:cNvPr id="3" name="Рисунок 2" descr="http://hmelnyckiy.com/images/stories/news/2011/07/1276688379_zernoxranilishh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4100515" cy="29765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414338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Другая часть хлеба отправляется на мельницу</a:t>
            </a:r>
          </a:p>
        </p:txBody>
      </p:sp>
      <p:pic>
        <p:nvPicPr>
          <p:cNvPr id="5" name="Рисунок 4" descr="http://www.impact-crusher.com/app_images/products/super-pressure-trapezium-grinding-mill-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429000"/>
            <a:ext cx="3829052" cy="31861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0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Теоретическая зарядка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500042"/>
            <a:ext cx="7643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Речь бывает устная и письменная.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158" y="1000108"/>
            <a:ext cx="6429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Речь состоит из предложений.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20" y="1571612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99CC"/>
                </a:solidFill>
                <a:latin typeface="Times New Roman" pitchFamily="18" charset="0"/>
                <a:cs typeface="Times New Roman" pitchFamily="18" charset="0"/>
              </a:rPr>
              <a:t>Предложения состоят из слов.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472" y="2143116"/>
            <a:ext cx="5000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Слова делятся на слоги.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2786058"/>
            <a:ext cx="835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CC99"/>
                </a:solidFill>
                <a:latin typeface="Times New Roman" pitchFamily="18" charset="0"/>
                <a:cs typeface="Times New Roman" pitchFamily="18" charset="0"/>
              </a:rPr>
              <a:t>Звуки бывают гласные и согласные.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286124"/>
            <a:ext cx="9429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Гласные звуки бывают ударные и безударные.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3857628"/>
            <a:ext cx="90011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Согласные звуки бывают твёрдые и мягкие, звонкие и глухие.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4282" y="5072074"/>
            <a:ext cx="7858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Звуки на письме обозначаются буквами.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786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Автомобиль – муковоз на хлебозавод муку повез</a:t>
            </a:r>
          </a:p>
        </p:txBody>
      </p:sp>
      <p:pic>
        <p:nvPicPr>
          <p:cNvPr id="3" name="Рисунок 2" descr="http://gruz-xatt.com/_ph/5/2331807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71480"/>
            <a:ext cx="4519618" cy="270034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929190" y="857232"/>
            <a:ext cx="42148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7030A0"/>
                </a:solidFill>
              </a:rPr>
              <a:t>На большом хлебозаводе станет тестом там мука</a:t>
            </a:r>
          </a:p>
        </p:txBody>
      </p:sp>
      <p:pic>
        <p:nvPicPr>
          <p:cNvPr id="5" name="Рисунок 4" descr="http://www.ekburg.ru/UserFiles/Storage/ContentPhoto/0/0/48/4875_original.jpg"/>
          <p:cNvPicPr/>
          <p:nvPr/>
        </p:nvPicPr>
        <p:blipFill>
          <a:blip r:embed="rId3" cstate="print"/>
          <a:srcRect t="11729" r="17895"/>
          <a:stretch>
            <a:fillRect/>
          </a:stretch>
        </p:blipFill>
        <p:spPr bwMode="auto">
          <a:xfrm>
            <a:off x="4786314" y="2500306"/>
            <a:ext cx="4086229" cy="3119442"/>
          </a:xfrm>
          <a:prstGeom prst="rect">
            <a:avLst/>
          </a:prstGeom>
          <a:noFill/>
        </p:spPr>
      </p:pic>
      <p:pic>
        <p:nvPicPr>
          <p:cNvPr id="7" name="Рисунок 6" descr="http://stat20.privet.ru/lr/0c02c2cdba10960dff583a46aac6d7c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286124"/>
            <a:ext cx="3457575" cy="252102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7158" y="5780782"/>
            <a:ext cx="84296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7030A0"/>
                </a:solidFill>
              </a:rPr>
              <a:t>Вот какой длинный путь проделывает хлеб, чтобы попасть к нам на стол!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0"/>
            <a:ext cx="53578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0"/>
            <a:ext cx="49391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Цели урока: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0517" y="836712"/>
            <a:ext cx="60660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Познакомились: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844824"/>
            <a:ext cx="8712968" cy="7920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latin typeface="Bookman Old Style" pitchFamily="18" charset="0"/>
            </a:endParaRPr>
          </a:p>
          <a:p>
            <a:r>
              <a:rPr lang="ru-RU" sz="2800" b="1" dirty="0">
                <a:latin typeface="Bookman Old Style" pitchFamily="18" charset="0"/>
              </a:rPr>
              <a:t>Звуки [</a:t>
            </a:r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х</a:t>
            </a:r>
            <a:r>
              <a:rPr lang="ru-RU" sz="2800" b="1" dirty="0">
                <a:latin typeface="Bookman Old Style" pitchFamily="18" charset="0"/>
              </a:rPr>
              <a:t>] и [</a:t>
            </a:r>
            <a:r>
              <a:rPr lang="ru-RU" sz="2800" b="1" dirty="0" err="1">
                <a:solidFill>
                  <a:srgbClr val="92D050"/>
                </a:solidFill>
                <a:latin typeface="Bookman Old Style" pitchFamily="18" charset="0"/>
              </a:rPr>
              <a:t>х</a:t>
            </a:r>
            <a:r>
              <a:rPr lang="ru-RU" sz="2800" b="1" dirty="0">
                <a:latin typeface="Bookman Old Style" pitchFamily="18" charset="0"/>
              </a:rPr>
              <a:t>] и буквы Х </a:t>
            </a:r>
            <a:r>
              <a:rPr lang="ru-RU" sz="2800" b="1" dirty="0" err="1">
                <a:latin typeface="Bookman Old Style" pitchFamily="18" charset="0"/>
              </a:rPr>
              <a:t>х</a:t>
            </a:r>
            <a:r>
              <a:rPr lang="ru-RU" sz="2800" b="1" dirty="0">
                <a:latin typeface="Bookman Old Style" pitchFamily="18" charset="0"/>
              </a:rPr>
              <a:t>.</a:t>
            </a:r>
          </a:p>
          <a:p>
            <a:pPr algn="ctr"/>
            <a:endParaRPr lang="ru-RU" sz="2800" b="1" dirty="0"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627" y="2492896"/>
            <a:ext cx="45736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Научились: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0517" y="3558406"/>
            <a:ext cx="8640960" cy="182284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/>
              <a:t>Отличать  звук и  букву, составлять звуковые схемы, читать  слова  с  буквами Х, х, читать предложения и тексты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47437" y="4149080"/>
            <a:ext cx="8627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2f0/00043527-1f45f03f/4/img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357166"/>
            <a:ext cx="3357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Кто? Что?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282" y="2571744"/>
            <a:ext cx="385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5B47EF"/>
                </a:solidFill>
                <a:latin typeface="Times New Roman" pitchFamily="18" charset="0"/>
                <a:cs typeface="Times New Roman" pitchFamily="18" charset="0"/>
              </a:rPr>
              <a:t>Что делать?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4500570"/>
            <a:ext cx="2428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Какой?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29058" y="357166"/>
            <a:ext cx="3571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чайка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29058" y="1500174"/>
            <a:ext cx="2143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майка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1934" y="2500306"/>
            <a:ext cx="3071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9999"/>
                </a:solidFill>
                <a:latin typeface="Times New Roman" pitchFamily="18" charset="0"/>
                <a:cs typeface="Times New Roman" pitchFamily="18" charset="0"/>
              </a:rPr>
              <a:t>мыслить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1934" y="3357562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думать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86116" y="4357694"/>
            <a:ext cx="3429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добрый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86116" y="5500702"/>
            <a:ext cx="371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зелёный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15140" y="214290"/>
            <a:ext cx="2000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96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96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']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2.freepng.ru/20180416/hpq/kisspng-hamster-drawing-clip-art-mouse-trap-5ad4409cbfa776.6512821415238596127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6858016" cy="6858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0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9933FF"/>
                </a:solidFill>
                <a:latin typeface="Times New Roman" pitchFamily="18" charset="0"/>
                <a:cs typeface="Times New Roman" pitchFamily="18" charset="0"/>
              </a:rPr>
              <a:t>На что похожа буква  Х, </a:t>
            </a:r>
            <a:r>
              <a:rPr lang="ru-RU" sz="4800" dirty="0" err="1">
                <a:solidFill>
                  <a:srgbClr val="9933FF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800" dirty="0">
                <a:solidFill>
                  <a:srgbClr val="9933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4" name="Picture 2" descr="C:\Documents and Settings\Пользователь\Рабочий стол\2015-2016 год\БУКВЫ  АЛФАВИТА\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850130"/>
            <a:ext cx="7534273" cy="5650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99592" y="1124744"/>
            <a:ext cx="7419019" cy="13234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Тема: </a:t>
            </a:r>
          </a:p>
          <a:p>
            <a:pPr algn="ctr"/>
            <a:r>
              <a:rPr lang="ru-RU" sz="4000" b="1" cap="none" spc="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Звуки [</a:t>
            </a:r>
            <a:r>
              <a:rPr lang="ru-RU" sz="4000" b="1" cap="none" spc="0" dirty="0" err="1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х</a:t>
            </a:r>
            <a:r>
              <a:rPr lang="ru-RU" sz="4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], [</a:t>
            </a:r>
            <a:r>
              <a:rPr lang="ru-RU" sz="4000" b="1" dirty="0" err="1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х</a:t>
            </a:r>
            <a:r>
              <a:rPr lang="ru-RU" sz="4000" b="1" dirty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'</a:t>
            </a:r>
            <a:r>
              <a:rPr lang="ru-RU" sz="4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]. Буквы Х </a:t>
            </a:r>
            <a:r>
              <a:rPr lang="ru-RU" sz="4000" b="1" dirty="0" err="1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х</a:t>
            </a:r>
            <a:r>
              <a:rPr lang="ru-RU" sz="4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.</a:t>
            </a:r>
            <a:endParaRPr lang="ru-RU" sz="40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pic>
        <p:nvPicPr>
          <p:cNvPr id="22530" name="Picture 2" descr="http://1.bp.blogspot.com/-i_IkxadU-C4/UxrSKE2j5vI/AAAAAAAA3BU/WSQ5v7M-f34/s1600/0_5dc5c_d3760156_X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068960"/>
            <a:ext cx="3419872" cy="3419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0"/>
            <a:ext cx="49391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Цели урока: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980728"/>
            <a:ext cx="57038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Познакомимся: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1844824"/>
            <a:ext cx="91440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latin typeface="Bookman Old Style" pitchFamily="18" charset="0"/>
            </a:endParaRPr>
          </a:p>
          <a:p>
            <a:pPr algn="ctr"/>
            <a:r>
              <a:rPr lang="ru-RU" sz="2800" b="1" dirty="0">
                <a:latin typeface="Bookman Old Style" pitchFamily="18" charset="0"/>
              </a:rPr>
              <a:t>С согласными звуками [</a:t>
            </a:r>
            <a:r>
              <a:rPr lang="ru-RU" sz="2800" b="1" dirty="0" err="1">
                <a:solidFill>
                  <a:srgbClr val="00B0F0"/>
                </a:solidFill>
                <a:latin typeface="Bookman Old Style" pitchFamily="18" charset="0"/>
              </a:rPr>
              <a:t>х</a:t>
            </a:r>
            <a:r>
              <a:rPr lang="ru-RU" sz="2800" b="1" dirty="0">
                <a:latin typeface="Bookman Old Style" pitchFamily="18" charset="0"/>
              </a:rPr>
              <a:t>] и [</a:t>
            </a:r>
            <a:r>
              <a:rPr lang="ru-RU" sz="2800" b="1" dirty="0" err="1">
                <a:solidFill>
                  <a:srgbClr val="92D050"/>
                </a:solidFill>
                <a:latin typeface="Bookman Old Style" pitchFamily="18" charset="0"/>
              </a:rPr>
              <a:t>х</a:t>
            </a:r>
            <a:r>
              <a:rPr lang="ru-RU" sz="2800" b="1" dirty="0">
                <a:latin typeface="Bookman Old Style" pitchFamily="18" charset="0"/>
              </a:rPr>
              <a:t>] и буквами </a:t>
            </a:r>
          </a:p>
          <a:p>
            <a:pPr algn="ctr"/>
            <a:r>
              <a:rPr lang="ru-RU" sz="2800" b="1" dirty="0">
                <a:latin typeface="Bookman Old Style" pitchFamily="18" charset="0"/>
              </a:rPr>
              <a:t>Х </a:t>
            </a:r>
            <a:r>
              <a:rPr lang="ru-RU" sz="2800" b="1" dirty="0" err="1">
                <a:latin typeface="Bookman Old Style" pitchFamily="18" charset="0"/>
              </a:rPr>
              <a:t>х</a:t>
            </a:r>
            <a:r>
              <a:rPr lang="ru-RU" sz="2800" b="1" dirty="0">
                <a:latin typeface="Bookman Old Style" pitchFamily="18" charset="0"/>
              </a:rPr>
              <a:t>.</a:t>
            </a:r>
          </a:p>
          <a:p>
            <a:pPr algn="ctr"/>
            <a:endParaRPr lang="ru-RU" sz="2800" b="1" dirty="0"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714620"/>
            <a:ext cx="38892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Научимся: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3429000"/>
            <a:ext cx="9144000" cy="115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/>
              <a:t>Отличать  звук и  букву, составлять звуковые схемы, читать  слова  и предложения с  буквами </a:t>
            </a:r>
            <a:r>
              <a:rPr lang="ru-RU" sz="2800" b="1" dirty="0" err="1"/>
              <a:t>Х,х</a:t>
            </a:r>
            <a:r>
              <a:rPr lang="ru-RU" sz="2800" b="1" dirty="0"/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437112"/>
            <a:ext cx="665919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Будем  развивать: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229200"/>
            <a:ext cx="8964488" cy="1080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/>
              <a:t>Речь, память, внимание  и фонематический  слух.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present5.com/presentation/-103666876_430687447/image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previews.123rf.com/images/sararoom/sararoom1209/sararoom120900012/15063109-illustration-little-shepherd--Stock-Vector-sheep-cartoon-shepher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20688"/>
            <a:ext cx="5328592" cy="3730014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3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cxnSp>
        <p:nvCxnSpPr>
          <p:cNvPr id="24" name="Прямая соединительная линия 23"/>
          <p:cNvCxnSpPr/>
          <p:nvPr/>
        </p:nvCxnSpPr>
        <p:spPr>
          <a:xfrm rot="5400000">
            <a:off x="5785306" y="4501710"/>
            <a:ext cx="720080" cy="4320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 descr="C:\Users\Учитель\Desktop\Рисунок1.png"/>
          <p:cNvPicPr>
            <a:picLocks noChangeAspect="1" noChangeArrowheads="1"/>
          </p:cNvPicPr>
          <p:nvPr/>
        </p:nvPicPr>
        <p:blipFill>
          <a:blip r:embed="rId3"/>
          <a:srcRect r="49742"/>
          <a:stretch>
            <a:fillRect/>
          </a:stretch>
        </p:blipFill>
        <p:spPr bwMode="auto">
          <a:xfrm>
            <a:off x="928662" y="5214950"/>
            <a:ext cx="3357586" cy="1139858"/>
          </a:xfrm>
          <a:prstGeom prst="rect">
            <a:avLst/>
          </a:prstGeom>
          <a:noFill/>
        </p:spPr>
      </p:pic>
      <p:cxnSp>
        <p:nvCxnSpPr>
          <p:cNvPr id="31" name="Прямая соединительная линия 30"/>
          <p:cNvCxnSpPr/>
          <p:nvPr/>
        </p:nvCxnSpPr>
        <p:spPr>
          <a:xfrm rot="5400000">
            <a:off x="3393273" y="5750735"/>
            <a:ext cx="17859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3428992" y="5715016"/>
            <a:ext cx="1714512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 descr="C:\Users\Учитель\Desktop\Рисунок1.png"/>
          <p:cNvPicPr>
            <a:picLocks noChangeAspect="1" noChangeArrowheads="1"/>
          </p:cNvPicPr>
          <p:nvPr/>
        </p:nvPicPr>
        <p:blipFill>
          <a:blip r:embed="rId3"/>
          <a:srcRect l="50258"/>
          <a:stretch>
            <a:fillRect/>
          </a:stretch>
        </p:blipFill>
        <p:spPr bwMode="auto">
          <a:xfrm>
            <a:off x="4286248" y="5214950"/>
            <a:ext cx="3323078" cy="113985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572264" y="5214951"/>
            <a:ext cx="9286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293</TotalTime>
  <Words>298</Words>
  <Application>Microsoft Office PowerPoint</Application>
  <PresentationFormat>Экран (4:3)</PresentationFormat>
  <Paragraphs>69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Arial Black</vt:lpstr>
      <vt:lpstr>Bookman Old Style</vt:lpstr>
      <vt:lpstr>Calibri</vt:lpstr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Коршунов</cp:lastModifiedBy>
  <cp:revision>35</cp:revision>
  <dcterms:created xsi:type="dcterms:W3CDTF">2019-11-26T12:28:46Z</dcterms:created>
  <dcterms:modified xsi:type="dcterms:W3CDTF">2020-04-23T12:20:04Z</dcterms:modified>
</cp:coreProperties>
</file>