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6"/>
  </p:handoutMasterIdLst>
  <p:sldIdLst>
    <p:sldId id="343" r:id="rId2"/>
    <p:sldId id="256" r:id="rId3"/>
    <p:sldId id="292" r:id="rId4"/>
    <p:sldId id="287" r:id="rId5"/>
    <p:sldId id="327" r:id="rId6"/>
    <p:sldId id="335" r:id="rId7"/>
    <p:sldId id="337" r:id="rId8"/>
    <p:sldId id="293" r:id="rId9"/>
    <p:sldId id="336" r:id="rId10"/>
    <p:sldId id="338" r:id="rId11"/>
    <p:sldId id="341" r:id="rId12"/>
    <p:sldId id="339" r:id="rId13"/>
    <p:sldId id="340" r:id="rId14"/>
    <p:sldId id="34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74"/>
    <a:srgbClr val="173A8D"/>
    <a:srgbClr val="0F2741"/>
    <a:srgbClr val="001736"/>
    <a:srgbClr val="C9A093"/>
    <a:srgbClr val="F1F1F1"/>
    <a:srgbClr val="385592"/>
    <a:srgbClr val="3A5896"/>
    <a:srgbClr val="1D3C7A"/>
    <a:srgbClr val="21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182" y="295742"/>
            <a:ext cx="7839635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307" y="656823"/>
            <a:ext cx="5009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Автор работы: </a:t>
            </a:r>
          </a:p>
          <a:p>
            <a:r>
              <a:rPr lang="ru-RU" sz="2800" dirty="0" err="1" smtClean="0"/>
              <a:t>Стребкова</a:t>
            </a:r>
            <a:r>
              <a:rPr lang="ru-RU" sz="2800" dirty="0" smtClean="0"/>
              <a:t> Наталья Николаевна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605307" y="4036453"/>
            <a:ext cx="79591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Название конкурсной работы: </a:t>
            </a:r>
          </a:p>
          <a:p>
            <a:r>
              <a:rPr lang="ru-RU" sz="2800" dirty="0" smtClean="0"/>
              <a:t>Презентация к уроку</a:t>
            </a:r>
          </a:p>
          <a:p>
            <a:r>
              <a:rPr lang="ru-RU" sz="2800" dirty="0" smtClean="0"/>
              <a:t>По учебному предмету МАТЕМАТИКА </a:t>
            </a:r>
          </a:p>
          <a:p>
            <a:r>
              <a:rPr lang="ru-RU" sz="2800" dirty="0" smtClean="0"/>
              <a:t>На тему: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05307" y="1697351"/>
            <a:ext cx="750838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Место работы: </a:t>
            </a:r>
          </a:p>
          <a:p>
            <a:r>
              <a:rPr lang="ru-RU" sz="2800" dirty="0" smtClean="0"/>
              <a:t>МБОУ «Лицей № 8» города Майкопа</a:t>
            </a:r>
          </a:p>
          <a:p>
            <a:r>
              <a:rPr lang="ru-RU" sz="2800" dirty="0" smtClean="0"/>
              <a:t>Должность: </a:t>
            </a:r>
          </a:p>
          <a:p>
            <a:r>
              <a:rPr lang="ru-RU" sz="2800" dirty="0" smtClean="0"/>
              <a:t>Учитель математики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408350" y="5852335"/>
            <a:ext cx="5009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ТЕОРЕМА ВИЕТА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60554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88640" y="369365"/>
                <a:ext cx="6890197" cy="78120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640" y="369365"/>
                <a:ext cx="6890197" cy="78120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101143" y="530110"/>
                <a:ext cx="6465193" cy="375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Решить уравнение 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118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+1389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−1507=0</m:t>
                    </m:r>
                  </m:oMath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3" y="530110"/>
                <a:ext cx="6465193" cy="375552"/>
              </a:xfrm>
              <a:prstGeom prst="rect">
                <a:avLst/>
              </a:prstGeom>
              <a:blipFill rotWithShape="0">
                <a:blip r:embed="rId3"/>
                <a:stretch>
                  <a:fillRect l="-849" t="-8065" b="-241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/>
          <p:cNvSpPr/>
          <p:nvPr/>
        </p:nvSpPr>
        <p:spPr>
          <a:xfrm>
            <a:off x="835380" y="1675349"/>
            <a:ext cx="7239674" cy="4673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101143" y="1850833"/>
                <a:ext cx="6677694" cy="41643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 smtClean="0"/>
                  <a:t>Заметим, что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118+1389=1507</m:t>
                    </m:r>
                  </m:oMath>
                </a14:m>
                <a:r>
                  <a:rPr lang="ru-RU" dirty="0" smtClean="0"/>
                  <a:t>,</a:t>
                </a:r>
              </a:p>
              <a:p>
                <a:r>
                  <a:rPr lang="ru-RU" dirty="0" smtClean="0"/>
                  <a:t> </a:t>
                </a:r>
                <a:r>
                  <a:rPr lang="ru-RU" dirty="0"/>
                  <a:t>т.е.   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118+1389−1507=0</m:t>
                    </m:r>
                  </m:oMath>
                </a14:m>
                <a:endParaRPr lang="ru-RU" dirty="0" smtClean="0"/>
              </a:p>
              <a:p>
                <a:endParaRPr lang="ru-RU" dirty="0"/>
              </a:p>
              <a:p>
                <a:r>
                  <a:rPr lang="ru-RU" dirty="0"/>
                  <a:t>Значит,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ru-RU" dirty="0"/>
                  <a:t> является корнем этого </a:t>
                </a:r>
                <a:r>
                  <a:rPr lang="ru-RU" dirty="0" smtClean="0"/>
                  <a:t>уравнения</a:t>
                </a:r>
              </a:p>
              <a:p>
                <a:endParaRPr lang="ru-RU" dirty="0"/>
              </a:p>
              <a:p>
                <a:r>
                  <a:rPr lang="ru-RU" dirty="0"/>
                  <a:t>По теореме Виета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  <a:r>
                  <a:rPr lang="ru-RU" dirty="0"/>
                  <a:t>  </a:t>
                </a:r>
                <a:endParaRPr lang="ru-RU" dirty="0" smtClean="0"/>
              </a:p>
              <a:p>
                <a:r>
                  <a:rPr lang="ru-RU" dirty="0" smtClean="0"/>
                  <a:t> </a:t>
                </a:r>
                <a:endParaRPr lang="ru-RU" dirty="0"/>
              </a:p>
              <a:p>
                <a:r>
                  <a:rPr lang="ru-RU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1507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118</m:t>
                        </m:r>
                      </m:den>
                    </m:f>
                  </m:oMath>
                </a14:m>
                <a:r>
                  <a:rPr lang="ru-RU" dirty="0"/>
                  <a:t> </a:t>
                </a:r>
                <a:r>
                  <a:rPr lang="ru-RU" dirty="0" smtClean="0"/>
                  <a:t>		</a:t>
                </a:r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∙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1507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118</m:t>
                        </m:r>
                      </m:den>
                    </m:f>
                  </m:oMath>
                </a14:m>
                <a:r>
                  <a:rPr lang="ru-RU" dirty="0" smtClean="0"/>
                  <a:t>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1507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118</m:t>
                        </m:r>
                      </m:den>
                    </m:f>
                  </m:oMath>
                </a14:m>
                <a:endParaRPr lang="ru-RU" dirty="0"/>
              </a:p>
              <a:p>
                <a:endParaRPr lang="ru-RU" dirty="0" smtClean="0"/>
              </a:p>
              <a:p>
                <a:r>
                  <a:rPr lang="ru-RU" dirty="0" smtClean="0"/>
                  <a:t>Значит</a:t>
                </a:r>
                <a:r>
                  <a:rPr lang="ru-RU" dirty="0"/>
                  <a:t>,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 и−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1507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118</m:t>
                        </m:r>
                      </m:den>
                    </m:f>
                  </m:oMath>
                </a14:m>
                <a:r>
                  <a:rPr lang="ru-RU" dirty="0"/>
                  <a:t>   являются корнями квадратного уравнения </a:t>
                </a:r>
                <a:endParaRPr lang="ru-RU" dirty="0" smtClean="0"/>
              </a:p>
              <a:p>
                <a:endParaRPr lang="ru-RU" dirty="0"/>
              </a:p>
              <a:p>
                <a:r>
                  <a:rPr lang="ru-RU" dirty="0" smtClean="0"/>
                  <a:t>Ответ</a:t>
                </a:r>
                <a:r>
                  <a:rPr lang="ru-RU" dirty="0"/>
                  <a:t>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1;−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1507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118</m:t>
                        </m:r>
                      </m:den>
                    </m:f>
                  </m:oMath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3" y="1850833"/>
                <a:ext cx="6677694" cy="4164345"/>
              </a:xfrm>
              <a:prstGeom prst="rect">
                <a:avLst/>
              </a:prstGeom>
              <a:blipFill rotWithShape="0">
                <a:blip r:embed="rId4"/>
                <a:stretch>
                  <a:fillRect l="-822" t="-8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383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835380" y="1675349"/>
            <a:ext cx="7239674" cy="4673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101143" y="1850833"/>
                <a:ext cx="6465193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Сталкиваясь с квадратным уравнением, решение которого требует громоздких вычислений, можно сперва попытаться выяснить: не имеет ли это уравнение «хорошего» целого корня, в частности       </a:t>
                </a:r>
                <a:endParaRPr lang="ru-RU" dirty="0" smtClean="0"/>
              </a:p>
              <a:p>
                <a:endParaRPr lang="ru-RU" b="1" i="1" dirty="0"/>
              </a:p>
              <a:p>
                <a14:m>
                  <m:oMath xmlns:m="http://schemas.openxmlformats.org/officeDocument/2006/math">
                    <m:r>
                      <a:rPr lang="ru-RU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ru-RU" dirty="0"/>
                  <a:t> ( в этом случае выполняется равенство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endParaRPr lang="ru-RU" dirty="0" smtClean="0"/>
              </a:p>
              <a:p>
                <a:endParaRPr lang="ru-RU" dirty="0"/>
              </a:p>
              <a:p>
                <a:r>
                  <a:rPr lang="ru-RU" dirty="0"/>
                  <a:t>Или  </a:t>
                </a:r>
                <a:endParaRPr lang="ru-RU" dirty="0" smtClean="0"/>
              </a:p>
              <a:p>
                <a:endParaRPr lang="ru-RU" dirty="0" smtClean="0"/>
              </a:p>
              <a:p>
                <a:r>
                  <a:rPr lang="ru-RU" dirty="0" smtClean="0"/>
                  <a:t>  </a:t>
                </a:r>
                <a14:m>
                  <m:oMath xmlns:m="http://schemas.openxmlformats.org/officeDocument/2006/math">
                    <m:r>
                      <a:rPr lang="ru-RU" b="1" i="1">
                        <a:latin typeface="Cambria Math" panose="02040503050406030204" pitchFamily="18" charset="0"/>
                      </a:rPr>
                      <m:t>–</m:t>
                    </m:r>
                    <m:r>
                      <a:rPr lang="ru-RU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ru-RU" b="1" dirty="0"/>
                  <a:t>  </a:t>
                </a:r>
                <a:r>
                  <a:rPr lang="ru-RU" dirty="0"/>
                  <a:t>( в этом случае выполняется равенство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=0)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3" y="1850833"/>
                <a:ext cx="6465193" cy="2862322"/>
              </a:xfrm>
              <a:prstGeom prst="rect">
                <a:avLst/>
              </a:prstGeom>
              <a:blipFill rotWithShape="0">
                <a:blip r:embed="rId2"/>
                <a:stretch>
                  <a:fillRect l="-849" t="-1279" r="-1509" b="-25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471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88641" y="390745"/>
                <a:ext cx="6677694" cy="1096515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641" y="390745"/>
                <a:ext cx="6677694" cy="109651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101140" y="500775"/>
                <a:ext cx="6465193" cy="935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Не вычисляя корней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уравнения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−1=0</m:t>
                    </m:r>
                  </m:oMath>
                </a14:m>
                <a:r>
                  <a:rPr lang="ru-RU" dirty="0"/>
                  <a:t>, найти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0" y="500775"/>
                <a:ext cx="6465193" cy="935769"/>
              </a:xfrm>
              <a:prstGeom prst="rect">
                <a:avLst/>
              </a:prstGeom>
              <a:blipFill rotWithShape="0">
                <a:blip r:embed="rId3"/>
                <a:stretch>
                  <a:fillRect l="-849" t="-25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/>
          <p:cNvSpPr/>
          <p:nvPr/>
        </p:nvSpPr>
        <p:spPr>
          <a:xfrm>
            <a:off x="888641" y="4972888"/>
            <a:ext cx="6783939" cy="14150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101141" y="5096783"/>
                <a:ext cx="6465193" cy="1059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latin typeface="Cambria Math" panose="02040503050406030204" pitchFamily="18" charset="0"/>
                        </a:rPr>
                        <m:t>−2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−2</m:t>
                      </m:r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ru-RU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ru-RU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−2∙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13</m:t>
                          </m:r>
                        </m:num>
                        <m:den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1" y="5096783"/>
                <a:ext cx="6465193" cy="105964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888641" y="1759027"/>
                <a:ext cx="6677691" cy="142228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641" y="1759027"/>
                <a:ext cx="6677691" cy="14222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1101139" y="1813032"/>
                <a:ext cx="6465193" cy="15083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/>
                  <a:t>1. Прежде </a:t>
                </a:r>
                <a:r>
                  <a:rPr lang="ru-RU" dirty="0"/>
                  <a:t>всего надо убедиться, что данное в условии уравнение действительно имеет корни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−4∙2∙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=9+8=17&gt;0</m:t>
                      </m:r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Значит, существуют корни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39" y="1813032"/>
                <a:ext cx="6465193" cy="1508362"/>
              </a:xfrm>
              <a:prstGeom prst="rect">
                <a:avLst/>
              </a:prstGeom>
              <a:blipFill rotWithShape="0">
                <a:blip r:embed="rId6"/>
                <a:stretch>
                  <a:fillRect l="-849" t="-2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911170" y="3321394"/>
                <a:ext cx="6677691" cy="142228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170" y="3321394"/>
                <a:ext cx="6677691" cy="142228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1101138" y="3358422"/>
                <a:ext cx="6465193" cy="1394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/>
                  <a:t>2. По </a:t>
                </a:r>
                <a:r>
                  <a:rPr lang="ru-RU" dirty="0"/>
                  <a:t>теореме Виета 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ru-RU" dirty="0"/>
                  <a:t>     	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38" y="3358422"/>
                <a:ext cx="6465193" cy="1394997"/>
              </a:xfrm>
              <a:prstGeom prst="rect">
                <a:avLst/>
              </a:prstGeom>
              <a:blipFill rotWithShape="0">
                <a:blip r:embed="rId8"/>
                <a:stretch>
                  <a:fillRect l="-849" t="-26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71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24851" y="1770254"/>
                <a:ext cx="8494300" cy="1375007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r>
                  <a:rPr lang="ru-RU" dirty="0" smtClean="0"/>
                  <a:t>Пр1.ежде </a:t>
                </a:r>
                <a:r>
                  <a:rPr lang="ru-RU" dirty="0"/>
                  <a:t>всего надо убедиться, что данное в условии уравнение действительно имеет корни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−4∙2∙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=25+8=33&gt;0</m:t>
                      </m:r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Значит, существуют корни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851" y="1770254"/>
                <a:ext cx="8494300" cy="1375007"/>
              </a:xfrm>
              <a:prstGeom prst="rect">
                <a:avLst/>
              </a:prstGeom>
              <a:blipFill rotWithShape="0">
                <a:blip r:embed="rId2"/>
                <a:stretch>
                  <a:fillRect l="-501" b="-8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24850" y="242760"/>
                <a:ext cx="8494300" cy="1364799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850" y="242760"/>
                <a:ext cx="8494300" cy="136479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944456" y="242760"/>
                <a:ext cx="6583243" cy="12375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Пусть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dirty="0"/>
                  <a:t> корни 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−1=0</m:t>
                    </m:r>
                  </m:oMath>
                </a14:m>
                <a:r>
                  <a:rPr lang="ru-RU" dirty="0"/>
                  <a:t>. </a:t>
                </a:r>
                <a:endParaRPr lang="ru-RU" dirty="0" smtClean="0"/>
              </a:p>
              <a:p>
                <a:r>
                  <a:rPr lang="ru-RU" dirty="0" smtClean="0"/>
                  <a:t>Составить </a:t>
                </a:r>
                <a:r>
                  <a:rPr lang="ru-RU" dirty="0"/>
                  <a:t>уравнение с корнями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 и 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456" y="242760"/>
                <a:ext cx="6583243" cy="1237583"/>
              </a:xfrm>
              <a:prstGeom prst="rect">
                <a:avLst/>
              </a:prstGeom>
              <a:blipFill rotWithShape="0">
                <a:blip r:embed="rId4"/>
                <a:stretch>
                  <a:fillRect l="-833" t="-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/>
          <p:cNvSpPr/>
          <p:nvPr/>
        </p:nvSpPr>
        <p:spPr>
          <a:xfrm>
            <a:off x="324850" y="4966572"/>
            <a:ext cx="8494300" cy="166410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056064" y="1810825"/>
                <a:ext cx="5808375" cy="12314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/>
                  <a:t>1. Прежде </a:t>
                </a:r>
                <a:r>
                  <a:rPr lang="ru-RU" dirty="0"/>
                  <a:t>всего надо убедиться, что данное в условии уравнение действительно имеет корни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−4∙2∙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=25+8=33&gt;0</m:t>
                      </m:r>
                    </m:oMath>
                  </m:oMathPara>
                </a14:m>
                <a:endParaRPr lang="ru-RU" dirty="0"/>
              </a:p>
              <a:p>
                <a:r>
                  <a:rPr lang="ru-RU" dirty="0"/>
                  <a:t>Значит, существуют корни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64" y="1810825"/>
                <a:ext cx="5808375" cy="1231427"/>
              </a:xfrm>
              <a:prstGeom prst="rect">
                <a:avLst/>
              </a:prstGeom>
              <a:blipFill rotWithShape="0">
                <a:blip r:embed="rId5"/>
                <a:stretch>
                  <a:fillRect l="-839" t="-2475" b="-69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324850" y="3314402"/>
            <a:ext cx="8494300" cy="1459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106899" y="3333976"/>
                <a:ext cx="5808375" cy="1671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/>
                  <a:t>По теореме Виета 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ru-RU" dirty="0"/>
                  <a:t>     	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6899" y="3333976"/>
                <a:ext cx="5808375" cy="1671996"/>
              </a:xfrm>
              <a:prstGeom prst="rect">
                <a:avLst/>
              </a:prstGeom>
              <a:blipFill rotWithShape="0">
                <a:blip r:embed="rId6"/>
                <a:stretch>
                  <a:fillRect l="-945" t="-21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922996" y="5008618"/>
                <a:ext cx="4217835" cy="991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: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ru-RU" i="1">
                          <a:latin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996" y="5008618"/>
                <a:ext cx="4217835" cy="99168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480825" y="5711547"/>
                <a:ext cx="4660006" cy="9916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ru-RU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=1 :</m:t>
                      </m:r>
                      <m:d>
                        <m:d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ru-RU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825" y="5711547"/>
                <a:ext cx="4660006" cy="99168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5371598" y="5195671"/>
                <a:ext cx="3308763" cy="10856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ru-RU" i="1">
                        <a:latin typeface="Cambria Math" panose="02040503050406030204" pitchFamily="18" charset="0"/>
                      </a:rPr>
                      <m:t> и 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dirty="0"/>
                  <a:t> – корни 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квадратного </a:t>
                </a:r>
                <a:r>
                  <a:rPr lang="ru-RU" dirty="0"/>
                  <a:t>уравнения </a:t>
                </a:r>
                <a:endParaRPr lang="ru-RU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i="1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ru-RU" i="1">
                          <a:latin typeface="Cambria Math" panose="02040503050406030204" pitchFamily="18" charset="0"/>
                        </a:rPr>
                        <m:t>−2=0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1598" y="5195671"/>
                <a:ext cx="3308763" cy="1085618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02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957371" y="3013656"/>
            <a:ext cx="3229258" cy="8306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Всё </a:t>
            </a:r>
            <a:endParaRPr lang="ru-RU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3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129068" y="2356836"/>
            <a:ext cx="4602528" cy="7598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Теорема</a:t>
            </a:r>
            <a:endParaRPr lang="ru-RU" b="1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2270736" y="3554570"/>
            <a:ext cx="4602528" cy="7598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ВИЕТА</a:t>
            </a:r>
            <a:endParaRPr lang="ru-RU" b="1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2270736" y="3773511"/>
            <a:ext cx="4602528" cy="7598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b="1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4571998" y="508406"/>
            <a:ext cx="2640172" cy="8371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Франсуа</a:t>
            </a:r>
          </a:p>
        </p:txBody>
      </p:sp>
      <p:sp>
        <p:nvSpPr>
          <p:cNvPr id="14" name="Заголовок 4"/>
          <p:cNvSpPr txBox="1">
            <a:spLocks/>
          </p:cNvSpPr>
          <p:nvPr/>
        </p:nvSpPr>
        <p:spPr>
          <a:xfrm>
            <a:off x="4461771" y="2182658"/>
            <a:ext cx="2615929" cy="5774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100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(1540 – 1603)</a:t>
            </a:r>
            <a:endParaRPr lang="ru-RU" sz="3100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7" name="Рисунок 6" descr="Франсуа Виет - Сайт учителя математики школы №1191 Шатиловой Ирины  Анатольевны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9"/>
          <a:stretch/>
        </p:blipFill>
        <p:spPr bwMode="auto">
          <a:xfrm>
            <a:off x="593797" y="605171"/>
            <a:ext cx="2497133" cy="26042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Заголовок 4"/>
          <p:cNvSpPr txBox="1">
            <a:spLocks/>
          </p:cNvSpPr>
          <p:nvPr/>
        </p:nvSpPr>
        <p:spPr>
          <a:xfrm>
            <a:off x="4906847" y="1345532"/>
            <a:ext cx="2047745" cy="8371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Виет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Заголовок 4"/>
              <p:cNvSpPr txBox="1">
                <a:spLocks/>
              </p:cNvSpPr>
              <p:nvPr/>
            </p:nvSpPr>
            <p:spPr>
              <a:xfrm>
                <a:off x="1004551" y="5245682"/>
                <a:ext cx="7366715" cy="1077845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algn="l" defTabSz="914400" rtl="0" eaLnBrk="1" latinLnBrk="0" hangingPunct="1">
                  <a:lnSpc>
                    <a:spcPct val="85000"/>
                  </a:lnSpc>
                  <a:spcBef>
                    <a:spcPct val="0"/>
                  </a:spcBef>
                  <a:buNone/>
                  <a:defRPr sz="4800" kern="1200" spc="-5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endParaRPr lang="ru-RU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𝒃𝒙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𝒅</m:t>
                      </m:r>
                    </m:oMath>
                  </m:oMathPara>
                </a14:m>
                <a:endParaRPr lang="ru-RU" sz="2400" b="1" dirty="0" smtClean="0"/>
              </a:p>
              <a:p>
                <a:endParaRPr lang="ru-RU" sz="24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𝒄𝒖𝒃𝒖𝒔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𝒑𝒍𝒂𝒏𝒖𝒎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𝒊𝒏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𝒂𝒆𝒒𝒖𝒕𝒖𝒓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𝑫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𝒔𝒐𝒍𝒊𝒅𝒐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6" name="Заголовок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51" y="5245682"/>
                <a:ext cx="7366715" cy="1077845"/>
              </a:xfrm>
              <a:prstGeom prst="rect">
                <a:avLst/>
              </a:prstGeom>
              <a:blipFill rotWithShape="0">
                <a:blip r:embed="rId3"/>
                <a:stretch>
                  <a:fillRect b="-85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788830" y="3434113"/>
            <a:ext cx="7566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8381B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Виета называют «отцом алгебры» за то, что он разработал математическую символику. Ведь до него математические формулы записывали словами, их было очень трудно понимать.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027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37327" y="1556658"/>
            <a:ext cx="42693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Познакомиться с теоремой Виета</a:t>
            </a:r>
            <a:endParaRPr lang="ru-RU" sz="2800" dirty="0"/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-218941" y="167426"/>
            <a:ext cx="3229258" cy="8306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tx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Цель:</a:t>
            </a:r>
            <a:endParaRPr lang="ru-RU" dirty="0">
              <a:solidFill>
                <a:schemeClr val="tx1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6678" y="4038456"/>
            <a:ext cx="42693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Познакомить с историей математики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918952" y="2837199"/>
            <a:ext cx="4787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Научиться её применять </a:t>
            </a:r>
          </a:p>
          <a:p>
            <a:pPr algn="ctr"/>
            <a:r>
              <a:rPr lang="ru-RU" sz="2800" dirty="0" smtClean="0"/>
              <a:t>В нетрадиционных заданиях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6514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88640" y="369364"/>
                <a:ext cx="6890197" cy="2846231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640" y="369364"/>
                <a:ext cx="6890197" cy="284623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101143" y="530110"/>
                <a:ext cx="6465193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FF0000"/>
                    </a:solidFill>
                  </a:rPr>
                  <a:t>Теорема Виета</a:t>
                </a:r>
              </a:p>
              <a:p>
                <a:endParaRPr lang="ru-RU" dirty="0">
                  <a:solidFill>
                    <a:srgbClr val="FF0000"/>
                  </a:solidFill>
                </a:endParaRPr>
              </a:p>
              <a:p>
                <a:r>
                  <a:rPr lang="ru-RU" dirty="0" smtClean="0">
                    <a:solidFill>
                      <a:schemeClr val="tx1"/>
                    </a:solidFill>
                  </a:rPr>
                  <a:t>Если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и </m:t>
                    </m:r>
                    <m:sSub>
                      <m:sSubPr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>
                    <a:solidFill>
                      <a:schemeClr val="tx1"/>
                    </a:solidFill>
                  </a:rPr>
                  <a:t> (не обязательно различные) являются корнями квадратного уравнения</a:t>
                </a: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3" y="530110"/>
                <a:ext cx="6465193" cy="1200329"/>
              </a:xfrm>
              <a:prstGeom prst="rect">
                <a:avLst/>
              </a:prstGeom>
              <a:blipFill rotWithShape="0">
                <a:blip r:embed="rId3"/>
                <a:stretch>
                  <a:fillRect l="-849" t="-3046" b="-71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/>
          <p:cNvSpPr/>
          <p:nvPr/>
        </p:nvSpPr>
        <p:spPr>
          <a:xfrm>
            <a:off x="888642" y="3436512"/>
            <a:ext cx="6890197" cy="28462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25"/>
              <p:cNvSpPr/>
              <p:nvPr/>
            </p:nvSpPr>
            <p:spPr>
              <a:xfrm>
                <a:off x="1217053" y="1976599"/>
                <a:ext cx="6465193" cy="4964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7053" y="1976599"/>
                <a:ext cx="6465193" cy="496418"/>
              </a:xfrm>
              <a:prstGeom prst="rect">
                <a:avLst/>
              </a:prstGeom>
              <a:blipFill rotWithShape="0">
                <a:blip r:embed="rId4"/>
                <a:stretch>
                  <a:fillRect b="-73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1313644" y="3480087"/>
                <a:ext cx="6465193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00B050"/>
                    </a:solidFill>
                  </a:rPr>
                  <a:t>Обратная теорема Виета</a:t>
                </a:r>
              </a:p>
              <a:p>
                <a:endParaRPr lang="ru-RU" dirty="0"/>
              </a:p>
              <a:p>
                <a:r>
                  <a:rPr lang="ru-RU" dirty="0"/>
                  <a:t>Если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и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(не обязательно различные) </a:t>
                </a:r>
                <a:r>
                  <a:rPr lang="ru-RU" dirty="0" smtClean="0"/>
                  <a:t>такие, что </a:t>
                </a:r>
                <a:endParaRPr lang="ru-RU" dirty="0"/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644" y="3480087"/>
                <a:ext cx="6465193" cy="923330"/>
              </a:xfrm>
              <a:prstGeom prst="rect">
                <a:avLst/>
              </a:prstGeom>
              <a:blipFill rotWithShape="0">
                <a:blip r:embed="rId5"/>
                <a:stretch>
                  <a:fillRect l="-754" t="-3974" b="-99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1420968" y="4428678"/>
                <a:ext cx="331845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ru-RU" dirty="0"/>
                  <a:t>  </a:t>
                </a:r>
                <a:r>
                  <a:rPr lang="ru-RU" dirty="0" smtClean="0"/>
                  <a:t>и</a:t>
                </a:r>
                <a:r>
                  <a:rPr lang="en-US" dirty="0" smtClean="0"/>
                  <a:t>  </a:t>
                </a:r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0968" y="4428678"/>
                <a:ext cx="3318457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1101141" y="5096783"/>
                <a:ext cx="6465193" cy="652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Тогда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 являются корнями </a:t>
                </a:r>
                <a:r>
                  <a:rPr lang="ru-RU" dirty="0" smtClean="0"/>
                  <a:t>приведенного квадратного </a:t>
                </a:r>
                <a:r>
                  <a:rPr lang="ru-RU" dirty="0"/>
                  <a:t>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𝑝𝑥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𝑞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141" y="5096783"/>
                <a:ext cx="6465193" cy="652551"/>
              </a:xfrm>
              <a:prstGeom prst="rect">
                <a:avLst/>
              </a:prstGeom>
              <a:blipFill rotWithShape="0">
                <a:blip r:embed="rId7"/>
                <a:stretch>
                  <a:fillRect l="-849" t="-4673" b="-140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11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56442" y="2699653"/>
                <a:ext cx="7360279" cy="339205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442" y="2699653"/>
                <a:ext cx="7360279" cy="339205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25"/>
              <p:cNvSpPr/>
              <p:nvPr/>
            </p:nvSpPr>
            <p:spPr>
              <a:xfrm>
                <a:off x="1088264" y="2699653"/>
                <a:ext cx="6465193" cy="2928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/>
                  <a:t>Задача </a:t>
                </a:r>
                <a:r>
                  <a:rPr lang="ru-RU" b="1" dirty="0"/>
                  <a:t>1</a:t>
                </a:r>
                <a:r>
                  <a:rPr lang="ru-RU" dirty="0"/>
                  <a:t>. Найти корни уравнения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+7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+12=0</m:t>
                    </m:r>
                  </m:oMath>
                </a14:m>
                <a:r>
                  <a:rPr lang="ru-RU" dirty="0"/>
                  <a:t>.</a:t>
                </a:r>
              </a:p>
              <a:p>
                <a:r>
                  <a:rPr lang="ru-RU" dirty="0"/>
                  <a:t>По теореме обратной теореме Виета подбираем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и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такие, что  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ru-RU" dirty="0"/>
                  <a:t>     	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=−7</m:t>
                            </m:r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=12</m:t>
                            </m:r>
                          </m:e>
                        </m:eqArr>
                      </m:e>
                    </m:d>
                  </m:oMath>
                </a14:m>
                <a:r>
                  <a:rPr lang="ru-RU" dirty="0"/>
                  <a:t>      ↔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=−3</m:t>
                            </m:r>
                          </m:e>
                          <m:e>
                            <m:sSub>
                              <m:sSubPr>
                                <m:ctrlPr>
                                  <a:rPr lang="ru-RU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=−4</m:t>
                            </m:r>
                          </m:e>
                        </m:eqArr>
                      </m:e>
                    </m:d>
                  </m:oMath>
                </a14:m>
                <a:endParaRPr lang="ru-RU" dirty="0"/>
              </a:p>
              <a:p>
                <a:endParaRPr lang="ru-RU" dirty="0" smtClean="0"/>
              </a:p>
              <a:p>
                <a:r>
                  <a:rPr lang="ru-RU" dirty="0" smtClean="0"/>
                  <a:t>Значит</a:t>
                </a:r>
                <a:r>
                  <a:rPr lang="ru-RU" dirty="0"/>
                  <a:t>,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−3 и−4</m:t>
                    </m:r>
                  </m:oMath>
                </a14:m>
                <a:r>
                  <a:rPr lang="ru-RU" dirty="0"/>
                  <a:t>  являются корнями квадратного 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+7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+12=0</m:t>
                    </m:r>
                  </m:oMath>
                </a14:m>
                <a:r>
                  <a:rPr lang="ru-RU" dirty="0"/>
                  <a:t>.</a:t>
                </a:r>
              </a:p>
              <a:p>
                <a:r>
                  <a:rPr lang="ru-RU" dirty="0"/>
                  <a:t>Ответ: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−3;−4</m:t>
                    </m:r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64" y="2699653"/>
                <a:ext cx="6465193" cy="2928046"/>
              </a:xfrm>
              <a:prstGeom prst="rect">
                <a:avLst/>
              </a:prstGeom>
              <a:blipFill rotWithShape="0">
                <a:blip r:embed="rId3"/>
                <a:stretch>
                  <a:fillRect l="-849" t="-1042" b="-25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0913" y="551559"/>
            <a:ext cx="82939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Сравнивая формулировки прямой теоремы и обратной теоремы Виета, оказывается, что корни уравнения подбираем используя теорему обратную теореме Виета! </a:t>
            </a:r>
          </a:p>
        </p:txBody>
      </p:sp>
    </p:spTree>
    <p:extLst>
      <p:ext uri="{BB962C8B-B14F-4D97-AF65-F5344CB8AC3E}">
        <p14:creationId xmlns:p14="http://schemas.microsoft.com/office/powerpoint/2010/main" val="17927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56442" y="2699653"/>
                <a:ext cx="7360279" cy="339205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/>
                  <a:t>, то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.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442" y="2699653"/>
                <a:ext cx="7360279" cy="339205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25"/>
              <p:cNvSpPr/>
              <p:nvPr/>
            </p:nvSpPr>
            <p:spPr>
              <a:xfrm>
                <a:off x="1088264" y="2699653"/>
                <a:ext cx="6948153" cy="27186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rgbClr val="FF0000"/>
                    </a:solidFill>
                  </a:rPr>
                  <a:t>Теорема Виета (критерий</a:t>
                </a:r>
                <a:r>
                  <a:rPr lang="ru-RU" b="1" dirty="0" smtClean="0">
                    <a:solidFill>
                      <a:srgbClr val="FF0000"/>
                    </a:solidFill>
                  </a:rPr>
                  <a:t>):</a:t>
                </a:r>
              </a:p>
              <a:p>
                <a:endParaRPr lang="ru-RU" dirty="0"/>
              </a:p>
              <a:p>
                <a:pPr algn="ctr"/>
                <a:r>
                  <a:rPr lang="ru-RU" dirty="0"/>
                  <a:t>  Для того, чтобы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и 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dirty="0"/>
                  <a:t> были корнями квадратного уравнения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dirty="0" smtClean="0"/>
                  <a:t>,  </a:t>
                </a:r>
              </a:p>
              <a:p>
                <a:endParaRPr lang="ru-RU" dirty="0" smtClean="0"/>
              </a:p>
              <a:p>
                <a:pPr algn="ctr"/>
                <a:r>
                  <a:rPr lang="ru-RU" dirty="0" smtClean="0"/>
                  <a:t>                      необходимо и достаточно выполнения равенств</a:t>
                </a:r>
              </a:p>
              <a:p>
                <a:endParaRPr lang="ru-RU" dirty="0"/>
              </a:p>
              <a:p>
                <a:endParaRPr lang="ru-RU" dirty="0" smtClean="0"/>
              </a:p>
              <a:p>
                <a:pPr algn="ctr"/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         </a:t>
                </a:r>
                <a:r>
                  <a:rPr lang="ru-RU" dirty="0" smtClean="0"/>
                  <a:t>и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64" y="2699653"/>
                <a:ext cx="6948153" cy="2718629"/>
              </a:xfrm>
              <a:prstGeom prst="rect">
                <a:avLst/>
              </a:prstGeom>
              <a:blipFill rotWithShape="0">
                <a:blip r:embed="rId3"/>
                <a:stretch>
                  <a:fillRect l="-790" t="-1345" r="-1317" b="-6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809625" y="8681085"/>
            <a:ext cx="5741035" cy="10985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0913" y="551559"/>
            <a:ext cx="82939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 почему же тогда на уроках алгебры нам учитель говорил, что мы применяем теорему Виета</a:t>
            </a:r>
            <a:r>
              <a:rPr lang="ru-RU" sz="2400" dirty="0" smtClean="0"/>
              <a:t>?</a:t>
            </a:r>
          </a:p>
          <a:p>
            <a:endParaRPr lang="ru-RU" sz="2400" dirty="0"/>
          </a:p>
          <a:p>
            <a:r>
              <a:rPr lang="ru-RU" sz="2400" dirty="0"/>
              <a:t>Поскольку верны и прямая теорема, и обратная, то верен КРИТЕРИЙ, который тоже называют теоремой Виета:</a:t>
            </a:r>
          </a:p>
        </p:txBody>
      </p:sp>
    </p:spTree>
    <p:extLst>
      <p:ext uri="{BB962C8B-B14F-4D97-AF65-F5344CB8AC3E}">
        <p14:creationId xmlns:p14="http://schemas.microsoft.com/office/powerpoint/2010/main" val="51259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21972" y="249508"/>
                <a:ext cx="8706118" cy="41549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По праву достойна в стихах быть воспета</a:t>
                </a:r>
              </a:p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о свойствах корней теорема Виета.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ru-RU" sz="2400" b="1" i="1" dirty="0">
                    <a:solidFill>
                      <a:srgbClr val="FF0000"/>
                    </a:solidFill>
                  </a:rPr>
                  <a:t>Что лучше, скажи, постоянства такого, </a:t>
                </a:r>
                <a:endParaRPr lang="ru-RU" sz="2400" b="1" i="1" dirty="0" smtClean="0">
                  <a:solidFill>
                    <a:srgbClr val="FF0000"/>
                  </a:solidFill>
                </a:endParaRPr>
              </a:p>
              <a:p>
                <a:pPr algn="ctr"/>
                <a:endParaRPr lang="ru-RU" sz="2400" b="1" i="1" dirty="0" smtClean="0">
                  <a:solidFill>
                    <a:srgbClr val="FF0000"/>
                  </a:solidFill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умножишь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ты корни </a:t>
                </a:r>
                <a:r>
                  <a:rPr lang="ru-RU" sz="2400" b="1" i="1" dirty="0" smtClean="0">
                    <a:solidFill>
                      <a:srgbClr val="FF0000"/>
                    </a:solidFill>
                  </a:rPr>
                  <a:t>– и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дробь уж готова</a:t>
                </a:r>
                <a:r>
                  <a:rPr lang="ru-RU" sz="2400" b="1" i="1" dirty="0" smtClean="0">
                    <a:solidFill>
                      <a:srgbClr val="FF0000"/>
                    </a:solidFill>
                  </a:rPr>
                  <a:t>:</a:t>
                </a:r>
              </a:p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в числителе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𝒄</m:t>
                    </m:r>
                  </m:oMath>
                </a14:m>
                <a:r>
                  <a:rPr lang="ru-RU" sz="2400" b="1" i="1" dirty="0">
                    <a:solidFill>
                      <a:srgbClr val="FF0000"/>
                    </a:solidFill>
                  </a:rPr>
                  <a:t>, в знаменателе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2400" b="1" i="1" dirty="0">
                    <a:solidFill>
                      <a:srgbClr val="FF0000"/>
                    </a:solidFill>
                  </a:rPr>
                  <a:t>,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 algn="ctr"/>
                <a:endParaRPr lang="ru-RU" sz="2400" b="1" i="1" dirty="0" smtClean="0">
                  <a:solidFill>
                    <a:srgbClr val="FF0000"/>
                  </a:solidFill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И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сумма коней тоже дроби равна.</a:t>
                </a:r>
                <a:endParaRPr lang="ru-RU" sz="2400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ru-RU" sz="2400" b="1" i="1" dirty="0">
                    <a:solidFill>
                      <a:srgbClr val="FF0000"/>
                    </a:solidFill>
                  </a:rPr>
                  <a:t>Хоть с минусом дробь эта, что </a:t>
                </a:r>
                <a:r>
                  <a:rPr lang="ru-RU" sz="2400" b="1" i="1" dirty="0" smtClean="0">
                    <a:solidFill>
                      <a:srgbClr val="FF0000"/>
                    </a:solidFill>
                  </a:rPr>
                  <a:t>за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беда, - </a:t>
                </a:r>
                <a:endParaRPr lang="ru-RU" sz="2400" b="1" i="1" dirty="0" smtClean="0">
                  <a:solidFill>
                    <a:srgbClr val="FF0000"/>
                  </a:solidFill>
                </a:endParaRPr>
              </a:p>
              <a:p>
                <a:pPr algn="ctr"/>
                <a:r>
                  <a:rPr lang="ru-RU" sz="2400" b="1" i="1" dirty="0" smtClean="0">
                    <a:solidFill>
                      <a:srgbClr val="FF0000"/>
                    </a:solidFill>
                  </a:rPr>
                  <a:t>в </a:t>
                </a:r>
                <a:r>
                  <a:rPr lang="ru-RU" sz="2400" b="1" i="1" dirty="0">
                    <a:solidFill>
                      <a:srgbClr val="FF0000"/>
                    </a:solidFill>
                  </a:rPr>
                  <a:t>числителе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ru-RU" sz="2400" b="1" i="1" dirty="0">
                    <a:solidFill>
                      <a:srgbClr val="FF0000"/>
                    </a:solidFill>
                  </a:rPr>
                  <a:t>, в знаменателе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ru-RU" sz="2400" b="1" i="1" dirty="0">
                    <a:solidFill>
                      <a:srgbClr val="FF0000"/>
                    </a:solidFill>
                  </a:rPr>
                  <a:t>.</a:t>
                </a:r>
                <a:br>
                  <a:rPr lang="ru-RU" sz="2400" b="1" i="1" dirty="0">
                    <a:solidFill>
                      <a:srgbClr val="FF0000"/>
                    </a:solidFill>
                  </a:rPr>
                </a:br>
                <a:endParaRPr lang="ru-RU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72" y="249508"/>
                <a:ext cx="8706118" cy="4154984"/>
              </a:xfrm>
              <a:prstGeom prst="rect">
                <a:avLst/>
              </a:prstGeom>
              <a:blipFill rotWithShape="0">
                <a:blip r:embed="rId2"/>
                <a:stretch>
                  <a:fillRect t="-11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626340" y="4275703"/>
                <a:ext cx="8401750" cy="83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dirty="0"/>
                  <a:t>Для квадратного уравнения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ru-RU" sz="2400" dirty="0"/>
                  <a:t>, </a:t>
                </a:r>
                <a:endParaRPr lang="ru-RU" sz="2400" dirty="0" smtClean="0"/>
              </a:p>
              <a:p>
                <a:r>
                  <a:rPr lang="ru-RU" sz="2400" dirty="0" smtClean="0"/>
                  <a:t>где </a:t>
                </a:r>
                <a:r>
                  <a:rPr lang="ru-RU" sz="2400" dirty="0"/>
                  <a:t>х – переменная, а, b, c – некоторые числа, причем 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 panose="02040503050406030204" pitchFamily="18" charset="0"/>
                      </a:rPr>
                      <m:t>𝒂</m:t>
                    </m:r>
                    <m:r>
                      <a:rPr lang="ru-RU" sz="2400" b="1" i="1">
                        <a:latin typeface="Cambria Math" panose="02040503050406030204" pitchFamily="18" charset="0"/>
                      </a:rPr>
                      <m:t>≠</m:t>
                    </m:r>
                    <m:r>
                      <a:rPr lang="ru-RU" sz="2400" b="1" i="1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340" y="4275703"/>
                <a:ext cx="8401750" cy="839332"/>
              </a:xfrm>
              <a:prstGeom prst="rect">
                <a:avLst/>
              </a:prstGeom>
              <a:blipFill rotWithShape="0">
                <a:blip r:embed="rId3"/>
                <a:stretch>
                  <a:fillRect l="-1161" t="-4348" b="-152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21972" y="5100852"/>
                <a:ext cx="8401750" cy="17571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ru-RU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  <m:e>
                              <m:sSub>
                                <m:sSub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72" y="5100852"/>
                <a:ext cx="8401750" cy="175714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17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321972" y="687390"/>
                <a:ext cx="8706118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b="1" i="1" dirty="0" smtClean="0">
                    <a:solidFill>
                      <a:srgbClr val="00B050"/>
                    </a:solidFill>
                  </a:rPr>
                  <a:t>Познакомили поэта с теоремою Виета</a:t>
                </a:r>
              </a:p>
              <a:p>
                <a:pPr algn="ctr"/>
                <a:endParaRPr lang="ru-RU" sz="2400" dirty="0">
                  <a:solidFill>
                    <a:srgbClr val="00B050"/>
                  </a:solidFill>
                </a:endParaRPr>
              </a:p>
              <a:p>
                <a:pPr algn="ctr"/>
                <a:r>
                  <a:rPr lang="ru-RU" sz="2400" b="1" i="1" dirty="0">
                    <a:solidFill>
                      <a:srgbClr val="00B050"/>
                    </a:solidFill>
                  </a:rPr>
                  <a:t>Оба корня он сложил минус 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𝒑</m:t>
                    </m:r>
                  </m:oMath>
                </a14:m>
                <a:r>
                  <a:rPr lang="ru-RU" sz="2400" b="1" i="1" dirty="0">
                    <a:solidFill>
                      <a:srgbClr val="00B050"/>
                    </a:solidFill>
                  </a:rPr>
                  <a:t>  он получил</a:t>
                </a:r>
                <a:r>
                  <a:rPr lang="ru-RU" sz="2400" b="1" i="1" dirty="0" smtClean="0">
                    <a:solidFill>
                      <a:srgbClr val="00B050"/>
                    </a:solidFill>
                  </a:rPr>
                  <a:t>,</a:t>
                </a:r>
              </a:p>
              <a:p>
                <a:pPr algn="ctr"/>
                <a:endParaRPr lang="ru-RU" sz="2400" dirty="0">
                  <a:solidFill>
                    <a:srgbClr val="00B050"/>
                  </a:solidFill>
                </a:endParaRPr>
              </a:p>
              <a:p>
                <a:pPr algn="ctr"/>
                <a:r>
                  <a:rPr lang="ru-RU" sz="2400" b="1" i="1" dirty="0">
                    <a:solidFill>
                      <a:srgbClr val="00B050"/>
                    </a:solidFill>
                  </a:rPr>
                  <a:t>А корней произведенье даёт  </a:t>
                </a:r>
                <a14:m>
                  <m:oMath xmlns:m="http://schemas.openxmlformats.org/officeDocument/2006/math">
                    <m:r>
                      <a:rPr lang="ru-RU" sz="24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𝒒</m:t>
                    </m:r>
                    <m:r>
                      <a:rPr lang="ru-RU" sz="2400" b="1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b="1" i="1" dirty="0">
                    <a:solidFill>
                      <a:srgbClr val="00B050"/>
                    </a:solidFill>
                  </a:rPr>
                  <a:t> из </a:t>
                </a:r>
                <a:r>
                  <a:rPr lang="ru-RU" sz="2400" b="1" i="1" dirty="0" smtClean="0">
                    <a:solidFill>
                      <a:srgbClr val="00B050"/>
                    </a:solidFill>
                  </a:rPr>
                  <a:t>уравнения</a:t>
                </a:r>
                <a:endParaRPr lang="ru-RU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72" y="687390"/>
                <a:ext cx="8706118" cy="1938992"/>
              </a:xfrm>
              <a:prstGeom prst="rect">
                <a:avLst/>
              </a:prstGeom>
              <a:blipFill rotWithShape="0">
                <a:blip r:embed="rId2"/>
                <a:stretch>
                  <a:fillRect t="-2516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227095" y="3476350"/>
                <a:ext cx="8496627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/>
                  <a:t>Пусть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и 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2400" dirty="0"/>
                  <a:t> произвольные действительные </a:t>
                </a:r>
                <a:r>
                  <a:rPr lang="ru-RU" sz="2400" dirty="0" smtClean="0"/>
                  <a:t>числа</a:t>
                </a:r>
              </a:p>
              <a:p>
                <a:pPr algn="ctr"/>
                <a:r>
                  <a:rPr lang="ru-RU" sz="2400" dirty="0" smtClean="0"/>
                  <a:t> </a:t>
                </a:r>
                <a:r>
                  <a:rPr lang="ru-RU" sz="2400" dirty="0"/>
                  <a:t>(не обязательно различные) и 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95" y="3476350"/>
                <a:ext cx="8496627" cy="830997"/>
              </a:xfrm>
              <a:prstGeom prst="rect">
                <a:avLst/>
              </a:prstGeom>
              <a:blipFill rotWithShape="0">
                <a:blip r:embed="rId3"/>
                <a:stretch>
                  <a:fillRect t="-5839" b="-15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21972" y="5100852"/>
                <a:ext cx="8401750" cy="120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/>
                  <a:t>Тогда числа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 и  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2400" dirty="0"/>
                  <a:t>  являются корнями квадратного 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𝑝𝑥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𝑞</m:t>
                    </m:r>
                    <m:r>
                      <a:rPr lang="ru-RU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ru-RU" sz="2400" dirty="0"/>
              </a:p>
              <a:p>
                <a:endParaRPr lang="ru-RU" sz="24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72" y="5100852"/>
                <a:ext cx="8401750" cy="1208664"/>
              </a:xfrm>
              <a:prstGeom prst="rect">
                <a:avLst/>
              </a:prstGeom>
              <a:blipFill rotWithShape="0">
                <a:blip r:embed="rId4"/>
                <a:stretch>
                  <a:fillRect l="-1089" t="-4040" r="-18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579851" y="4473267"/>
                <a:ext cx="419035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ru-RU" sz="2400" dirty="0"/>
                  <a:t>  и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ru-RU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ru-RU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r>
                  <a:rPr lang="ru-RU" sz="2400" dirty="0" smtClean="0"/>
                  <a:t>                  </a:t>
                </a:r>
                <a:endParaRPr lang="ru-RU" sz="2400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9851" y="4473267"/>
                <a:ext cx="4190359" cy="461665"/>
              </a:xfrm>
              <a:prstGeom prst="rect">
                <a:avLst/>
              </a:prstGeom>
              <a:blipFill rotWithShape="0"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767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1318</TotalTime>
  <Words>425</Words>
  <Application>Microsoft Office PowerPoint</Application>
  <PresentationFormat>Экран (4:3)</PresentationFormat>
  <Paragraphs>128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 Unicode MS</vt:lpstr>
      <vt:lpstr>Arial</vt:lpstr>
      <vt:lpstr>Calibri</vt:lpstr>
      <vt:lpstr>Calibri Light</vt:lpstr>
      <vt:lpstr>Cambria Math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Acer</cp:lastModifiedBy>
  <cp:revision>151</cp:revision>
  <dcterms:created xsi:type="dcterms:W3CDTF">2016-11-18T14:12:19Z</dcterms:created>
  <dcterms:modified xsi:type="dcterms:W3CDTF">2021-03-24T17:32:27Z</dcterms:modified>
</cp:coreProperties>
</file>