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bmp" ContentType="image/bmp"/>
  <Default Extension="png" ContentType="image/png"/>
  <Default Extension="gif" ContentType="image/gif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6" r:id="rId12"/>
    <p:sldId id="264" r:id="rId13"/>
    <p:sldId id="265" r:id="rId14"/>
    <p:sldId id="270" r:id="rId15"/>
    <p:sldId id="267" r:id="rId16"/>
    <p:sldId id="268" r:id="rId17"/>
    <p:sldId id="269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482D7-4798-404D-8813-B94427E4F57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C0CEC-B836-4903-9965-C417B15348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83B8566-9B1B-4FA0-8249-E0A3FDB69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90C3538-1726-4BB8-8E4C-7501EDAE0F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3B9815C-5EE3-4CE0-8C09-EA0F1D61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E019DEB-C556-4FD6-9ECC-6268E0CC1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6519FB0-1F20-430A-8A2F-6F33AA6DE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437384-E8A4-4F6B-AB0B-9C92042A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E66E011-AF16-4F51-978C-E8B30F368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7CB3098-121F-4BC1-99AF-259458EE8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426D3CE-12F5-474D-90DE-B2CFF1BA1D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9D516AE-39F3-4B7B-B1FC-F3109AB496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74651C5-DA76-496A-8ABD-99CED2382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48E4DF-F4BA-46A5-A17D-495F8ADAA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9366423-FD32-43E9-A05F-38972DEE0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724E6A8-A619-402B-B375-953443F12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A40AB98-49EA-4937-95DD-C1F9C13F3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BA65833-27FD-4C8B-8DE3-38CA628E06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52383F4-CE00-4DF0-9AA5-ABA1C491C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hyperlink" Target="https://vk.com/@childuniversity-pochemu-pri-nagrevanii-vse-veschestva-i-zhidkosti-rasshiryau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hyperlink" Target="https://studfile.net/preview/2383541/page:21/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hyperlink" Target="https://provereno.media/2021/12/20/pravda-li-chto-farengeit-prinyal-za-100-gradusov-temperaturu-tela-bolnoy-zheny/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bmp"/><Relationship Id="rId2" Type="http://schemas.openxmlformats.org/officeDocument/2006/relationships/hyperlink" Target="https://provereno.media/2021/12/20/pravda-li-chto-farengeit-prinyal-za-100-gradusov-temperaturu-tela-bolnoy-zheny/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bmp"/><Relationship Id="rId2" Type="http://schemas.openxmlformats.org/officeDocument/2006/relationships/hyperlink" Target="https://provereno.media/2021/12/20/pravda-li-chto-farengeit-prinyal-za-100-gradusov-temperaturu-tela-bolnoy-zheny/" TargetMode="External"/><Relationship Id="rId3" Type="http://schemas.openxmlformats.org/officeDocument/2006/relationships/image" Target="../media/image26.bmp"/><Relationship Id="rId4" Type="http://schemas.openxmlformats.org/officeDocument/2006/relationships/hyperlink" Target="https://provereno.media/2021/12/20/pravda-li-chto-farengeit-prinyal-za-100-gradusov-temperaturu-tela-bolnoy-zheny/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hyperlink" Target="https://id77.livejournal.com/2670314.html" TargetMode="External"/><Relationship Id="rId3" Type="http://schemas.openxmlformats.org/officeDocument/2006/relationships/image" Target="../media/image28.bmp"/><Relationship Id="rId4" Type="http://schemas.openxmlformats.org/officeDocument/2006/relationships/hyperlink" Target="https://id77.livejournal.com/2670314.html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bmp"/><Relationship Id="rId2" Type="http://schemas.openxmlformats.org/officeDocument/2006/relationships/hyperlink" Target="https://id77.livejournal.com/2670314.html" TargetMode="External"/><Relationship Id="rId3" Type="http://schemas.openxmlformats.org/officeDocument/2006/relationships/image" Target="../media/image30.jpeg"/><Relationship Id="rId4" Type="http://schemas.openxmlformats.org/officeDocument/2006/relationships/hyperlink" Target="https://ru.wikipedia.org/wiki/%D0%9A%D0%B5%D0%BB%D1%8C%D0%B2%D0%B8%D0%BD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bmp"/><Relationship Id="rId2" Type="http://schemas.openxmlformats.org/officeDocument/2006/relationships/hyperlink" Target="https://ru.wikipedia.org/wiki/%D0%9A%D0%B5%D0%BB%D1%8C%D0%B2%D0%B8%D0%BD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hyperlink" Target="https://en.ppt-online.org/328678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10" Type="http://schemas.openxmlformats.org/officeDocument/2006/relationships/hyperlink" Target="https://www.iguides.ru/main/other/11_krutykh_faktov_o_svetlyachkakh_kotorye_vy_ne_znali/" TargetMode="External"/><Relationship Id="rId11" Type="http://schemas.openxmlformats.org/officeDocument/2006/relationships/image" Target="../media/image8.jpeg"/><Relationship Id="rId12" Type="http://schemas.openxmlformats.org/officeDocument/2006/relationships/hyperlink" Target="https://allforchildren.ru/why/why107.php" TargetMode="External"/><Relationship Id="rId13" Type="http://schemas.openxmlformats.org/officeDocument/2006/relationships/slideLayout" Target="../slideLayouts/slideLayout2.xml"/><Relationship Id="rId14" Type="http://schemas.openxmlformats.org/officeDocument/2006/relationships/notesSlide" Target="../notesSlides/notesSlide3.xml"/><Relationship Id="rId2" Type="http://schemas.openxmlformats.org/officeDocument/2006/relationships/hyperlink" Target="https://commons.wikimedia.org/wiki/File:%D0%9F%D1%80%D0%B5%D0%BB%D0%BE%D0%BC%D0%BB%D0%B5%D0%BD%D0%B8%D0%B5_%D1%81%D0%B2%D0%B5%D1%82%D0%B0.JPG" TargetMode="External"/><Relationship Id="rId3" Type="http://schemas.openxmlformats.org/officeDocument/2006/relationships/image" Target="../media/image4.jpeg"/><Relationship Id="rId4" Type="http://schemas.openxmlformats.org/officeDocument/2006/relationships/hyperlink" Target="https://ru.dreamstime.com/%D0%BE%D1%82%D1%80%D0%B0%D0%B6%D0%B5%D0%BD%D0%B8%D0%B5-%D1%81%D0%B2%D0%B5%D1%82%D0%B0-%D0%B2-%D0%B2%D0%BE%D0%B4%D0%B5-%D0%B2%D0%BE-%D0%B2%D1%80%D0%B5%D0%BC%D1%8F-%D1%81%D0%BE%D0%BB%D0%BD%D1%86%D0%B0-%D0%BD%D0%B0-%D0%B7%D0%B0%D0%BA%D0%B0%D1%82%D0%B5-%D1%84%D0%BE%D0%BD%D0%B5-%D0%B1%D0%BE%D0%BB%D1%8C%D1%88%D0%BE%D0%B3%D0%BE-image219581277" TargetMode="External"/><Relationship Id="rId5" Type="http://schemas.openxmlformats.org/officeDocument/2006/relationships/image" Target="../media/image5.jpeg"/><Relationship Id="rId6" Type="http://schemas.openxmlformats.org/officeDocument/2006/relationships/hyperlink" Target="https://www.bbc.com/russian/news-39036797" TargetMode="External"/><Relationship Id="rId7" Type="http://schemas.openxmlformats.org/officeDocument/2006/relationships/image" Target="../media/image6.jpeg"/><Relationship Id="rId8" Type="http://schemas.openxmlformats.org/officeDocument/2006/relationships/hyperlink" Target="https://www.pinterest.com/pin/383861568243617181/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10" Type="http://schemas.openxmlformats.org/officeDocument/2006/relationships/hyperlink" Target="https://www.xn--80ablcrdjvlyae4j.xn--p1ai/%D1%83%D0%BC%D0%B5%D0%BD%D1%8C%D1%88%D0%B5%D0%BD%D0%B8%D0%B5-%D0%B8%D1%81%D0%BF%D0%B0%D1%80%D0%B5%D0%BD%D0%B8%D1%8F-%D0%B2%D0%BE%D0%B4%D1%8B-%D0%B1%D0%B0%D1%81%D1%81%D0%B5%D0%B9%D0%BD%D0%B0/" TargetMode="External"/><Relationship Id="rId11" Type="http://schemas.openxmlformats.org/officeDocument/2006/relationships/image" Target="../media/image14.jpeg"/><Relationship Id="rId12" Type="http://schemas.openxmlformats.org/officeDocument/2006/relationships/hyperlink" Target="https://www.archiexpo.com/prod/gorenje/product-520-1133863.html" TargetMode="External"/><Relationship Id="rId13" Type="http://schemas.openxmlformats.org/officeDocument/2006/relationships/slideLayout" Target="../slideLayouts/slideLayout2.xml"/><Relationship Id="rId14" Type="http://schemas.openxmlformats.org/officeDocument/2006/relationships/notesSlide" Target="../notesSlides/notesSlide4.xml"/><Relationship Id="rId2" Type="http://schemas.openxmlformats.org/officeDocument/2006/relationships/hyperlink" Target="https://latmap.livejournal.com/52999.html" TargetMode="External"/><Relationship Id="rId3" Type="http://schemas.openxmlformats.org/officeDocument/2006/relationships/image" Target="../media/image10.jpeg"/><Relationship Id="rId4" Type="http://schemas.openxmlformats.org/officeDocument/2006/relationships/hyperlink" Target="http://thermalinfo.ru/svojstva-materialov/metally-i-splavy/temperatura-plavleniya-i-kipeniya-metallov-plotnost-i-teploprovodnost" TargetMode="External"/><Relationship Id="rId5" Type="http://schemas.openxmlformats.org/officeDocument/2006/relationships/image" Target="../media/image11.jpeg"/><Relationship Id="rId6" Type="http://schemas.openxmlformats.org/officeDocument/2006/relationships/hyperlink" Target="https://ru.wikipedia.org/wiki/%D0%9A%D0%BE%D0%BD%D0%B4%D0%B5%D0%BD%D1%81%D0%B0%D1%86%D0%B8%D1%8F" TargetMode="External"/><Relationship Id="rId7" Type="http://schemas.openxmlformats.org/officeDocument/2006/relationships/image" Target="../media/image12.png"/><Relationship Id="rId8" Type="http://schemas.openxmlformats.org/officeDocument/2006/relationships/hyperlink" Target="https://fizi4ka.ru/ogje-2018-po-fizike/isparenie-i-kondensacija-kipenie-zhidkosti.html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hyperlink" Target="http://hemi.nsu.ru/text113.htm" TargetMode="External"/><Relationship Id="rId3" Type="http://schemas.openxmlformats.org/officeDocument/2006/relationships/image" Target="../media/image16.gif"/><Relationship Id="rId4" Type="http://schemas.openxmlformats.org/officeDocument/2006/relationships/hyperlink" Target="http://school-collection.edu.ru/catalog/res/77f26bae-6f5a-8b69-9608-7093061cc829/view/" TargetMode="External"/><Relationship Id="rId5" Type="http://schemas.openxmlformats.org/officeDocument/2006/relationships/image" Target="../media/image17.jpeg"/><Relationship Id="rId6" Type="http://schemas.openxmlformats.org/officeDocument/2006/relationships/hyperlink" Target="https://ppt4web.ru/fizika/sily-vzaimodejjstvija-molekul.html" TargetMode="Externa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hyperlink" Target="https://krepcom.ru/blog/poleznye-sovety/vidy-termometrov/" TargetMode="External"/><Relationship Id="rId3" Type="http://schemas.openxmlformats.org/officeDocument/2006/relationships/image" Target="../media/image19.png"/><Relationship Id="rId4" Type="http://schemas.openxmlformats.org/officeDocument/2006/relationships/hyperlink" Target="http://pp-66.ru/katalog/temperatura/termometry/manometricheskie/pokazyvayuschie/" TargetMode="External"/><Relationship Id="rId5" Type="http://schemas.openxmlformats.org/officeDocument/2006/relationships/image" Target="../media/image20.jpeg"/><Relationship Id="rId6" Type="http://schemas.openxmlformats.org/officeDocument/2006/relationships/hyperlink" Target="https://relsib.com/articles/dejstvitelno-li-vrut-elektronnye-termometry" TargetMode="Externa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327233"/>
            <a:ext cx="9144000" cy="969126"/>
          </a:xfrm>
        </p:spPr>
        <p:txBody>
          <a:bodyPr/>
          <a:lstStyle/>
          <a:p>
            <a:endParaRPr lang="ru-RU" altLang="en-US" sz="280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586531" y="1427700"/>
            <a:ext cx="10081469" cy="4806834"/>
          </a:xfrm>
        </p:spPr>
        <p:txBody>
          <a:bodyPr/>
          <a:lstStyle/>
          <a:p>
            <a:r>
              <a:rPr lang="ru-RU" altLang="en-US" sz="4400" b="1" u="sng">
                <a:latin typeface="Elephant" pitchFamily="18" charset="0"/>
                <a:ea typeface="Elephant" pitchFamily="18" charset="0"/>
                <a:cs typeface="Elephant" pitchFamily="18" charset="0"/>
              </a:rPr>
              <a:t>физические явления</a:t>
            </a:r>
            <a:r>
              <a:rPr lang="ru-RU" altLang="en-US" sz="4400">
                <a:latin typeface="Elephant" pitchFamily="18" charset="0"/>
                <a:ea typeface="Elephant" pitchFamily="18" charset="0"/>
                <a:cs typeface="Elephant" pitchFamily="18" charset="0"/>
              </a:rPr>
              <a:t>- любые изменения происходящие в природе без изменения вещества.</a:t>
            </a:r>
          </a:p>
          <a:p>
            <a:endParaRPr lang="ru-RU" altLang="en-US" sz="4400">
              <a:latin typeface="Elephant" pitchFamily="18" charset="0"/>
              <a:ea typeface="Elephant" pitchFamily="18" charset="0"/>
              <a:cs typeface="Elephant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Cooper Black" pitchFamily="18" charset="0"/>
                <a:ea typeface="Cooper Black" pitchFamily="18" charset="0"/>
                <a:cs typeface="Cooper Black" pitchFamily="18" charset="0"/>
              </a:rPr>
              <a:t>Действие термометра основано на зависимости объема тела от температуры</a:t>
            </a:r>
            <a:endParaRPr>
              <a:latin typeface="Cooper Black" pitchFamily="18" charset="0"/>
              <a:ea typeface="Cooper Black" pitchFamily="18" charset="0"/>
              <a:cs typeface="Cooper Black" pitchFamily="18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501366" y="2378677"/>
            <a:ext cx="11584240" cy="37139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171365"/>
            <a:ext cx="10515600" cy="721925"/>
          </a:xfrm>
        </p:spPr>
        <p:txBody>
          <a:bodyPr/>
          <a:lstStyle/>
          <a:p>
            <a:pPr algn="ctr"/>
            <a:r>
              <a:rPr lang="ru-RU" u="sng"/>
              <a:t>Прототип термометра</a:t>
            </a:r>
            <a:endParaRPr u="sng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020774"/>
            <a:ext cx="10515600" cy="5156189"/>
          </a:xfrm>
        </p:spPr>
        <p:txBody>
          <a:bodyPr/>
          <a:lstStyle/>
          <a:p>
            <a:pPr marL="0" indent="0">
              <a:buNone/>
            </a:pPr>
            <a:r>
              <a:rPr sz="3600" i="1"/>
              <a:t>В 1597 г. Г. Галилей сконструировал прибор - прототип термометра, который назвал термоскопом. Термоскоп Галилея состоял из тонкой стеклянной трубки с небольшой колбой на верхнем конце.</a:t>
            </a:r>
          </a:p>
          <a:p>
            <a:pPr marL="0" indent="0">
              <a:buNone/>
            </a:pPr>
            <a:endParaRPr sz="3600" i="1"/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8154148" y="3138360"/>
            <a:ext cx="3001980" cy="36059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sz="3200" b="1" u="sng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767395"/>
            <a:ext cx="10515600" cy="5655494"/>
          </a:xfrm>
        </p:spPr>
        <p:txBody>
          <a:bodyPr/>
          <a:lstStyle/>
          <a:p>
            <a:pPr marL="0" indent="0">
              <a:buNone/>
            </a:pPr>
            <a:r>
              <a:rPr sz="3600"/>
              <a:t>Первый современный термометр  был описан в 1724 г. Габриэлем Фаренгейтом, стеклодувом из Голландии.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4194951" y="2228245"/>
            <a:ext cx="5068992" cy="36609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193722"/>
            <a:ext cx="10515600" cy="863519"/>
          </a:xfrm>
        </p:spPr>
        <p:txBody>
          <a:bodyPr/>
          <a:lstStyle/>
          <a:p>
            <a:pPr algn="ctr"/>
            <a:endParaRPr u="sng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16537" y="1057241"/>
            <a:ext cx="11037263" cy="5119722"/>
          </a:xfrm>
        </p:spPr>
        <p:txBody>
          <a:bodyPr/>
          <a:lstStyle/>
          <a:p>
            <a:pPr marL="0" indent="0">
              <a:buNone/>
            </a:p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438807" cy="6858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6789065" y="1322788"/>
            <a:ext cx="5022866" cy="4212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48096"/>
          </a:xfrm>
        </p:spPr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2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186308" y="221282"/>
            <a:ext cx="6964195" cy="617696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7381525" y="1136479"/>
            <a:ext cx="4143492" cy="39441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73583" y="71884"/>
            <a:ext cx="6955911" cy="6786116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7267969" y="260792"/>
            <a:ext cx="4674004" cy="61289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5049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-191970" y="-193760"/>
            <a:ext cx="12262942" cy="7051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24116" cy="322579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3924116" y="0"/>
            <a:ext cx="4094674" cy="3225797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p:blipFill>
        <p:spPr>
          <a:xfrm>
            <a:off x="8018790" y="0"/>
            <a:ext cx="4369538" cy="322579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p:blipFill>
        <p:spPr>
          <a:xfrm>
            <a:off x="0" y="3225797"/>
            <a:ext cx="3924116" cy="3632203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/>
          </a:stretch>
        </p:blipFill>
        <p:spPr>
          <a:xfrm>
            <a:off x="3924116" y="3225797"/>
            <a:ext cx="4094674" cy="3632203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/>
          </a:stretch>
        </p:blipFill>
        <p:spPr>
          <a:xfrm>
            <a:off x="8018790" y="3225797"/>
            <a:ext cx="4254733" cy="36322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26115" cy="279387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4026115" y="0"/>
            <a:ext cx="3955099" cy="279387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p:blipFill>
        <p:spPr>
          <a:xfrm>
            <a:off x="7981213" y="0"/>
            <a:ext cx="4210787" cy="279387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p:blipFill>
        <p:spPr>
          <a:xfrm>
            <a:off x="-266577" y="2793874"/>
            <a:ext cx="4292692" cy="4064126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/>
          </a:stretch>
        </p:blipFill>
        <p:spPr>
          <a:xfrm>
            <a:off x="4026115" y="2793874"/>
            <a:ext cx="3955099" cy="4142658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/>
          </a:stretch>
        </p:blipFill>
        <p:spPr>
          <a:xfrm>
            <a:off x="7981214" y="2793874"/>
            <a:ext cx="4762501" cy="40641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193722"/>
            <a:ext cx="10515600" cy="1229478"/>
          </a:xfrm>
        </p:spPr>
        <p:txBody>
          <a:bodyPr/>
          <a:lstStyle/>
          <a:p>
            <a:pPr algn="ctr"/>
            <a:r>
              <a:rPr lang="ru-RU" b="1" u="sng"/>
              <a:t>Основные положения МКТ</a:t>
            </a:r>
            <a:endParaRPr b="1" u="sng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25202" y="1236892"/>
            <a:ext cx="11529116" cy="53499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/>
              <a:t>Все вещества состоят из молекул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/>
              <a:t>Молекулы находятся в непрерывном хаотическом движении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/>
              <a:t>Молекулы взаимодействуют.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653842" y="3429000"/>
            <a:ext cx="3015236" cy="271223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4231606" y="3429000"/>
            <a:ext cx="3433229" cy="2712236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p:blipFill>
        <p:spPr>
          <a:xfrm>
            <a:off x="8227364" y="3503523"/>
            <a:ext cx="3744978" cy="27122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Тепловое движение</a:t>
            </a:r>
            <a:endParaRPr b="1" u="sng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4400">
                <a:solidFill>
                  <a:srgbClr val="FF0000"/>
                </a:solidFill>
                <a:latin typeface="Copperplate Gothic Bold" pitchFamily="34" charset="0"/>
                <a:ea typeface="Copperplate Gothic Bold" pitchFamily="34" charset="0"/>
                <a:cs typeface="Copperplate Gothic Bold" pitchFamily="34" charset="0"/>
              </a:rPr>
              <a:t>Тепловое движение - это беспорядочное движение молекул и атомов, определяющее температуру тела.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u="sng"/>
              <a:t>Вопросы к классу</a:t>
            </a:r>
            <a:endParaRPr sz="2800" b="1" u="sng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/>
              <a:t>Что является характерной чертой теплового движения?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/>
              <a:t>Можно ли описать это вид движения с помощью таких характеристик как скорость , направление движения, траектория. пройденный путь?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/>
              <a:t>Механическое движение может передаваться.Может ли передаваться тепловое движение?</a:t>
            </a:r>
          </a:p>
          <a:p>
            <a:pPr marL="0" indent="0">
              <a:buFont typeface="+mj-lt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274153"/>
            <a:ext cx="10515600" cy="548409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sz="3600"/>
              <a:t> </a:t>
            </a:r>
            <a:r>
              <a:rPr lang="ru-RU" sz="3600" b="1" u="sng">
                <a:latin typeface="Britannic Bold" pitchFamily="34" charset="0"/>
                <a:ea typeface="Britannic Bold" pitchFamily="34" charset="0"/>
                <a:cs typeface="Britannic Bold" pitchFamily="34" charset="0"/>
              </a:rPr>
              <a:t>Т</a:t>
            </a:r>
            <a:r>
              <a:rPr sz="3600" b="1" u="sng">
                <a:latin typeface="Britannic Bold" pitchFamily="34" charset="0"/>
                <a:ea typeface="Britannic Bold" pitchFamily="34" charset="0"/>
                <a:cs typeface="Britannic Bold" pitchFamily="34" charset="0"/>
              </a:rPr>
              <a:t>емпература тела</a:t>
            </a:r>
            <a:r>
              <a:rPr sz="3600">
                <a:latin typeface="Britannic Bold" pitchFamily="34" charset="0"/>
                <a:ea typeface="Britannic Bold" pitchFamily="34" charset="0"/>
                <a:cs typeface="Britannic Bold" pitchFamily="34" charset="0"/>
              </a:rPr>
              <a:t> — это физическая характеристика теплового состояния вещества, из которого состоит тело, степени его нагретости, и она определяется значением средней кинетической энергии хаотического движения частиц вещества.</a:t>
            </a:r>
            <a:endParaRPr lang="ru-RU" sz="3600">
              <a:latin typeface="Britannic Bold" pitchFamily="34" charset="0"/>
              <a:ea typeface="Britannic Bold" pitchFamily="34" charset="0"/>
              <a:cs typeface="Britannic Bold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ru-RU" sz="3600">
              <a:latin typeface="Britannic Bold" pitchFamily="34" charset="0"/>
              <a:ea typeface="Britannic Bold" pitchFamily="34" charset="0"/>
              <a:cs typeface="Britannic Bold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>
                <a:solidFill>
                  <a:srgbClr val="002060"/>
                </a:solidFill>
                <a:latin typeface="Broadway" pitchFamily="82" charset="0"/>
                <a:ea typeface="Broadway" pitchFamily="82" charset="0"/>
                <a:cs typeface="Broadway" pitchFamily="82" charset="0"/>
              </a:rPr>
              <a:t>Температура является мерой средней кинетической энергии молекул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Измерение температуры</a:t>
            </a:r>
            <a:endParaRPr sz="3200" b="1" u="sng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4000" u="sng">
                <a:solidFill>
                  <a:srgbClr val="FF0000"/>
                </a:solidFill>
              </a:rPr>
              <a:t>термометр</a:t>
            </a:r>
            <a:r>
              <a:rPr lang="ru-RU"/>
              <a:t>-</a:t>
            </a:r>
            <a:r>
              <a:rPr lang="ru-RU" sz="3600"/>
              <a:t> прибор для измерения температуры</a:t>
            </a:r>
            <a:endParaRPr sz="36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p:blipFill>
        <p:spPr>
          <a:xfrm>
            <a:off x="579977" y="2836761"/>
            <a:ext cx="4034314" cy="347234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4866630" y="2974828"/>
            <a:ext cx="3770348" cy="319620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p:blipFill>
        <p:spPr>
          <a:xfrm>
            <a:off x="8543250" y="2974828"/>
            <a:ext cx="3124200" cy="304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2022-09-01T16:52:56Z</dcterms:created>
  <dcterms:modified xsi:type="dcterms:W3CDTF">2022-09-02T18:05:58Z</dcterms:modified>
</cp:coreProperties>
</file>