
<file path=[Content_Types].xml><?xml version="1.0" encoding="utf-8"?>
<Types xmlns="http://schemas.openxmlformats.org/package/2006/content-types">
  <Default Extension="png" ContentType="image/png"/>
  <Default Extension="mp3" ContentType="audio/unknown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handoutMasterIdLst>
    <p:handoutMasterId r:id="rId36"/>
  </p:handoutMasterIdLst>
  <p:sldIdLst>
    <p:sldId id="276" r:id="rId2"/>
    <p:sldId id="278" r:id="rId3"/>
    <p:sldId id="279" r:id="rId4"/>
    <p:sldId id="277" r:id="rId5"/>
    <p:sldId id="257" r:id="rId6"/>
    <p:sldId id="258" r:id="rId7"/>
    <p:sldId id="259" r:id="rId8"/>
    <p:sldId id="260" r:id="rId9"/>
    <p:sldId id="261" r:id="rId10"/>
    <p:sldId id="263" r:id="rId11"/>
    <p:sldId id="264" r:id="rId12"/>
    <p:sldId id="265" r:id="rId13"/>
    <p:sldId id="266" r:id="rId14"/>
    <p:sldId id="267" r:id="rId15"/>
    <p:sldId id="262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80" r:id="rId25"/>
    <p:sldId id="281" r:id="rId26"/>
    <p:sldId id="287" r:id="rId27"/>
    <p:sldId id="288" r:id="rId28"/>
    <p:sldId id="290" r:id="rId29"/>
    <p:sldId id="282" r:id="rId30"/>
    <p:sldId id="284" r:id="rId31"/>
    <p:sldId id="283" r:id="rId32"/>
    <p:sldId id="285" r:id="rId33"/>
    <p:sldId id="289" r:id="rId34"/>
    <p:sldId id="286" r:id="rId35"/>
  </p:sldIdLst>
  <p:sldSz cx="9144000" cy="6858000" type="screen4x3"/>
  <p:notesSz cx="6858000" cy="9144000"/>
  <p:embeddedFontLst>
    <p:embeddedFont>
      <p:font typeface="Calibri" pitchFamily="34" charset="0"/>
      <p:regular r:id="rId37"/>
      <p:bold r:id="rId38"/>
      <p:italic r:id="rId39"/>
      <p:boldItalic r:id="rId40"/>
    </p:embeddedFont>
    <p:embeddedFont>
      <p:font typeface="Andalus" pitchFamily="18" charset="-78"/>
      <p:regular r:id="rId41"/>
    </p:embeddedFont>
    <p:embeddedFont>
      <p:font typeface="Calibri Light" pitchFamily="34" charset="0"/>
      <p:regular r:id="rId42"/>
      <p:italic r:id="rId43"/>
    </p:embeddedFont>
    <p:embeddedFont>
      <p:font typeface="Aharoni" pitchFamily="2" charset="-79"/>
      <p:bold r:id="rId44"/>
    </p:embeddedFont>
    <p:embeddedFont>
      <p:font typeface="Arial Black" pitchFamily="34" charset="0"/>
      <p:bold r:id="rId45"/>
    </p:embeddedFont>
    <p:embeddedFont>
      <p:font typeface="AR BLANCA" charset="0"/>
      <p:regular r:id="rId46"/>
    </p:embeddedFont>
    <p:embeddedFont>
      <p:font typeface="Andantino script" charset="0"/>
      <p:regular r:id="rId47"/>
    </p:embeddedFont>
    <p:embeddedFont>
      <p:font typeface="Lucida Handwriting" pitchFamily="66" charset="0"/>
      <p:regular r:id="rId48"/>
    </p:embeddedFont>
  </p:embeddedFont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4294967295" orient="horz" pos="2160" userDrawn="1">
          <p15:clr>
            <a:srgbClr val="A4A3A4"/>
          </p15:clr>
        </p15:guide>
        <p15:guide id="4294967295" pos="2880" userDrawn="1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48"/>
    <a:srgbClr val="FAFAF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5" d="100"/>
          <a:sy n="75" d="100"/>
        </p:scale>
        <p:origin x="-38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54" d="100"/>
          <a:sy n="54" d="100"/>
        </p:scale>
        <p:origin x="2820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3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font" Target="fonts/font6.fntdata"/><Relationship Id="rId47" Type="http://schemas.openxmlformats.org/officeDocument/2006/relationships/font" Target="fonts/font11.fntdata"/><Relationship Id="rId50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font" Target="fonts/font2.fntdata"/><Relationship Id="rId46" Type="http://schemas.openxmlformats.org/officeDocument/2006/relationships/font" Target="fonts/font10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font" Target="fonts/font1.fntdata"/><Relationship Id="rId40" Type="http://schemas.openxmlformats.org/officeDocument/2006/relationships/font" Target="fonts/font4.fntdata"/><Relationship Id="rId45" Type="http://schemas.openxmlformats.org/officeDocument/2006/relationships/font" Target="fonts/font9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handoutMaster" Target="handoutMasters/handoutMaster1.xml"/><Relationship Id="rId49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font" Target="fonts/font8.fntdata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font" Target="fonts/font7.fntdata"/><Relationship Id="rId48" Type="http://schemas.openxmlformats.org/officeDocument/2006/relationships/font" Target="fonts/font12.fntdata"/><Relationship Id="rId8" Type="http://schemas.openxmlformats.org/officeDocument/2006/relationships/slide" Target="slides/slide7.xml"/><Relationship Id="rId51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88D0DF-48D5-4684-8096-31748A7D21F7}" type="datetimeFigureOut">
              <a:rPr lang="ru-RU" smtClean="0"/>
              <a:pPr/>
              <a:t>14.02.2019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432C423-004B-4D5F-AD3F-0D2C021461D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6112055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pPr/>
              <a:t>14.02.2019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087401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pPr/>
              <a:t>14.02.2019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4426554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pPr/>
              <a:t>14.02.2019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9550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71487" y="1825625"/>
            <a:ext cx="2900363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3486150" y="1825625"/>
            <a:ext cx="2900363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pPr/>
              <a:t>14.02.2019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490839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pPr/>
              <a:t>14.02.2019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86000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pPr/>
              <a:t>14.02.2019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043509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pPr/>
              <a:t>14.02.2019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749205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pPr/>
              <a:t>14.02.2019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910129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pPr/>
              <a:t>14.02.2019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341405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pPr/>
              <a:t>14.02.2019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80041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4907757" y="365125"/>
            <a:ext cx="1478756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71488" y="365125"/>
            <a:ext cx="4321969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pPr/>
              <a:t>14.02.2019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270743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A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0BB889-9D34-4BBB-8EBF-7B432ADE08F0}" type="datetimeFigureOut">
              <a:rPr lang="ru-RU" smtClean="0"/>
              <a:pPr/>
              <a:t>14.02.2019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173F88-3387-453B-9303-AC0210B95CB8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7" name="Рисунок 6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7999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29971805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31.png"/><Relationship Id="rId4" Type="http://schemas.openxmlformats.org/officeDocument/2006/relationships/image" Target="../media/image30.jpe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82708" y="365126"/>
            <a:ext cx="6532641" cy="1325563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 smtClean="0">
                <a:solidFill>
                  <a:srgbClr val="FF0000"/>
                </a:solidFill>
              </a:rPr>
              <a:t>What idea combines these pictures?</a:t>
            </a:r>
            <a:endParaRPr lang="ru-RU" sz="3600" b="1" dirty="0">
              <a:solidFill>
                <a:srgbClr val="FF0000"/>
              </a:solidFill>
            </a:endParaRPr>
          </a:p>
        </p:txBody>
      </p:sp>
      <p:pic>
        <p:nvPicPr>
          <p:cNvPr id="4099" name="Picture 3" descr="C:\Users\Оля\Desktop\Swans_Water_Two_516454_2048x1213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04995" y="4553893"/>
            <a:ext cx="2740352" cy="1623070"/>
          </a:xfrm>
          <a:prstGeom prst="rect">
            <a:avLst/>
          </a:prstGeom>
          <a:noFill/>
        </p:spPr>
      </p:pic>
      <p:pic>
        <p:nvPicPr>
          <p:cNvPr id="4100" name="Picture 4" descr="C:\Users\Оля\Desktop\428849-Kycb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10281" y="1549138"/>
            <a:ext cx="2308633" cy="2216288"/>
          </a:xfrm>
          <a:prstGeom prst="rect">
            <a:avLst/>
          </a:prstGeom>
          <a:noFill/>
        </p:spPr>
      </p:pic>
      <p:pic>
        <p:nvPicPr>
          <p:cNvPr id="4101" name="Picture 5" descr="C:\Users\Оля\Desktop\candy-sweets-valentines-candy-69a75c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46154" y="1711105"/>
            <a:ext cx="3163280" cy="1977050"/>
          </a:xfrm>
          <a:prstGeom prst="rect">
            <a:avLst/>
          </a:prstGeom>
          <a:noFill/>
        </p:spPr>
      </p:pic>
      <p:pic>
        <p:nvPicPr>
          <p:cNvPr id="4102" name="Picture 6" descr="C:\Users\Оля\Desktop\Roses_Closeup_Bouquets_42585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75303" y="4345663"/>
            <a:ext cx="3454593" cy="230216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Оля\Desktop\depositphotos_95706904-stock-photo-red-roses-flowers-and-wor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23552" y="1557196"/>
            <a:ext cx="7148843" cy="476589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54312" y="365126"/>
            <a:ext cx="6261037" cy="1325563"/>
          </a:xfrm>
        </p:spPr>
        <p:txBody>
          <a:bodyPr/>
          <a:lstStyle/>
          <a:p>
            <a:pPr algn="ctr"/>
            <a:r>
              <a:rPr lang="en-US" dirty="0" smtClean="0"/>
              <a:t>In the UK people celebrate the day of </a:t>
            </a:r>
            <a:r>
              <a:rPr lang="en-US" b="1" dirty="0" smtClean="0">
                <a:solidFill>
                  <a:srgbClr val="FF0000"/>
                </a:solidFill>
              </a:rPr>
              <a:t>Love </a:t>
            </a:r>
            <a:r>
              <a:rPr lang="en-US" dirty="0" smtClean="0"/>
              <a:t>on 14</a:t>
            </a:r>
            <a:r>
              <a:rPr lang="en-US" baseline="30000" dirty="0" smtClean="0"/>
              <a:t>th</a:t>
            </a:r>
            <a:r>
              <a:rPr lang="en-US" dirty="0" smtClean="0"/>
              <a:t> , February. </a:t>
            </a:r>
            <a:endParaRPr lang="ru-RU" dirty="0"/>
          </a:p>
        </p:txBody>
      </p:sp>
      <p:pic>
        <p:nvPicPr>
          <p:cNvPr id="6146" name="Picture 2" descr="C:\Users\Оля\Desktop\hello_html_45c288d2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029226" y="1436325"/>
            <a:ext cx="3371574" cy="498891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ru-RU" sz="8000" b="1" dirty="0" err="1" smtClean="0">
                <a:solidFill>
                  <a:srgbClr val="FF0048"/>
                </a:solidFill>
              </a:rPr>
              <a:t>St</a:t>
            </a:r>
            <a:r>
              <a:rPr lang="ru-RU" sz="8000" b="1" dirty="0" smtClean="0">
                <a:solidFill>
                  <a:srgbClr val="FF0048"/>
                </a:solidFill>
              </a:rPr>
              <a:t>. </a:t>
            </a:r>
            <a:r>
              <a:rPr lang="ru-RU" sz="8000" b="1" dirty="0" err="1" smtClean="0">
                <a:solidFill>
                  <a:srgbClr val="FF0048"/>
                </a:solidFill>
              </a:rPr>
              <a:t>Valentine’s</a:t>
            </a:r>
            <a:r>
              <a:rPr lang="ru-RU" sz="8000" b="1" dirty="0" smtClean="0">
                <a:solidFill>
                  <a:srgbClr val="FF0048"/>
                </a:solidFill>
              </a:rPr>
              <a:t> </a:t>
            </a:r>
            <a:r>
              <a:rPr lang="ru-RU" sz="8000" b="1" dirty="0" err="1" smtClean="0">
                <a:solidFill>
                  <a:srgbClr val="FF0048"/>
                </a:solidFill>
              </a:rPr>
              <a:t>Day</a:t>
            </a:r>
            <a:endParaRPr lang="ru-RU" sz="8000" dirty="0"/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83664" y="365126"/>
            <a:ext cx="6631686" cy="1325563"/>
          </a:xfrm>
        </p:spPr>
        <p:txBody>
          <a:bodyPr/>
          <a:lstStyle/>
          <a:p>
            <a:pPr algn="ctr"/>
            <a:r>
              <a:rPr lang="en-US" b="1" dirty="0" smtClean="0"/>
              <a:t>St Valentine's Day is celebrated on February 14</a:t>
            </a:r>
            <a:r>
              <a:rPr lang="en-US" b="1" baseline="30000" dirty="0" smtClean="0"/>
              <a:t>th</a:t>
            </a:r>
            <a:r>
              <a:rPr lang="en-US" b="1" dirty="0" smtClean="0"/>
              <a:t> </a:t>
            </a:r>
            <a:endParaRPr lang="ru-RU" b="1" dirty="0"/>
          </a:p>
        </p:txBody>
      </p:sp>
      <p:pic>
        <p:nvPicPr>
          <p:cNvPr id="1027" name="Picture 3" descr="C:\Users\Оля\Desktop\17131052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959203" y="2368295"/>
            <a:ext cx="6093867" cy="380866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29384" y="164592"/>
            <a:ext cx="6620256" cy="1563624"/>
          </a:xfrm>
        </p:spPr>
        <p:txBody>
          <a:bodyPr>
            <a:normAutofit/>
          </a:bodyPr>
          <a:lstStyle/>
          <a:p>
            <a:pPr algn="ctr"/>
            <a:r>
              <a:rPr lang="en-US" b="1" dirty="0" smtClean="0"/>
              <a:t>Valentine’s Day it`s time when people in love express their feelings to those whom they love or adore </a:t>
            </a:r>
            <a:endParaRPr lang="ru-RU" b="1" dirty="0"/>
          </a:p>
        </p:txBody>
      </p:sp>
      <p:pic>
        <p:nvPicPr>
          <p:cNvPr id="2050" name="Picture 2" descr="C:\Users\Оля\Desktop\valentine-s-day-love-couple-2687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210818" y="1974850"/>
            <a:ext cx="4727377" cy="420211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smtClean="0"/>
              <a:t>The origin of this day is not clear!</a:t>
            </a:r>
            <a:endParaRPr lang="ru-RU" b="1" dirty="0"/>
          </a:p>
        </p:txBody>
      </p:sp>
      <p:pic>
        <p:nvPicPr>
          <p:cNvPr id="3074" name="Picture 2" descr="C:\Users\Оля\Desktop\1384809186-1-1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59173" y="4302595"/>
            <a:ext cx="3542411" cy="2200169"/>
          </a:xfrm>
          <a:prstGeom prst="rect">
            <a:avLst/>
          </a:prstGeom>
          <a:noFill/>
        </p:spPr>
      </p:pic>
      <p:pic>
        <p:nvPicPr>
          <p:cNvPr id="3075" name="Picture 3" descr="C:\Users\Оля\Desktop\maxresdefault-680x380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1804226" y="1737764"/>
            <a:ext cx="4351820" cy="24319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155448"/>
            <a:ext cx="6229350" cy="1535241"/>
          </a:xfrm>
        </p:spPr>
        <p:txBody>
          <a:bodyPr>
            <a:normAutofit/>
          </a:bodyPr>
          <a:lstStyle/>
          <a:p>
            <a:pPr algn="ctr"/>
            <a:r>
              <a:rPr lang="en-US" b="1" dirty="0" smtClean="0"/>
              <a:t>Some people believe that it stems from the story of St. Valentine, a Roman priest</a:t>
            </a:r>
            <a:endParaRPr lang="ru-RU" b="1" dirty="0"/>
          </a:p>
        </p:txBody>
      </p:sp>
      <p:pic>
        <p:nvPicPr>
          <p:cNvPr id="4098" name="Picture 2" descr="C:\Users\Оля\Desktop\picture14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984599" y="2240280"/>
            <a:ext cx="6779322" cy="303152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78024" y="301118"/>
            <a:ext cx="6037326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 smtClean="0"/>
              <a:t>According to one legend, Valentine served as a priest during the third century in Rome.</a:t>
            </a:r>
            <a:endParaRPr lang="ru-RU" b="1" dirty="0"/>
          </a:p>
        </p:txBody>
      </p:sp>
      <p:pic>
        <p:nvPicPr>
          <p:cNvPr id="5122" name="Picture 2" descr="C:\Users\Оля\Desktop\image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778434" y="1920875"/>
            <a:ext cx="3692156" cy="425608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9344" y="164592"/>
            <a:ext cx="6976872" cy="1526097"/>
          </a:xfrm>
        </p:spPr>
        <p:txBody>
          <a:bodyPr>
            <a:normAutofit/>
          </a:bodyPr>
          <a:lstStyle/>
          <a:p>
            <a:pPr algn="ctr"/>
            <a:r>
              <a:rPr lang="en-US" b="1" dirty="0" smtClean="0"/>
              <a:t>When Emperor Claudius II decided that single men made better soldiers than those with wives and families</a:t>
            </a:r>
            <a:r>
              <a:rPr lang="en-US" b="1" dirty="0"/>
              <a:t>.</a:t>
            </a:r>
            <a:endParaRPr lang="ru-RU" b="1" dirty="0"/>
          </a:p>
        </p:txBody>
      </p:sp>
      <p:pic>
        <p:nvPicPr>
          <p:cNvPr id="9218" name="Picture 2" descr="C:\Users\Оля\Desktop\54DCFD57-78B6-4C69-B019-BFA99248562F (1)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797260" y="1920239"/>
            <a:ext cx="5675631" cy="425672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45920" y="365126"/>
            <a:ext cx="6869430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 smtClean="0"/>
              <a:t>Valentine broke the order of Emperor Claudius II and secretly married young couples </a:t>
            </a:r>
            <a:endParaRPr lang="ru-RU" b="1" dirty="0"/>
          </a:p>
        </p:txBody>
      </p:sp>
      <p:pic>
        <p:nvPicPr>
          <p:cNvPr id="6147" name="Picture 3" descr="C:\Users\Оля\Desktop\27274_W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396331" y="1825625"/>
            <a:ext cx="4351338" cy="435133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67128" y="365126"/>
            <a:ext cx="6348222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 smtClean="0"/>
              <a:t>When Valentine’s actions were discovered, he was sentenced to death. </a:t>
            </a:r>
            <a:endParaRPr lang="ru-RU" b="1" dirty="0"/>
          </a:p>
        </p:txBody>
      </p:sp>
      <p:pic>
        <p:nvPicPr>
          <p:cNvPr id="7170" name="Picture 2" descr="C:\Users\Оля\Desktop\1293512587_saint_valentine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738424" y="1920240"/>
            <a:ext cx="5674056" cy="403859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31720" y="365126"/>
            <a:ext cx="6183630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 smtClean="0"/>
              <a:t>In prison he fell in love with his jailer’s daughter who visited him secretly</a:t>
            </a:r>
            <a:endParaRPr lang="ru-RU" b="1" dirty="0"/>
          </a:p>
        </p:txBody>
      </p:sp>
      <p:pic>
        <p:nvPicPr>
          <p:cNvPr id="4" name="Picture 2" descr="C:\Users\Оля\Desktop\Valentin-3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652666" y="1712819"/>
            <a:ext cx="4160145" cy="416014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78039" y="365126"/>
            <a:ext cx="7137311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 smtClean="0"/>
              <a:t>Just before his death, he wrote her a letter, which he signed “From Your Valentine”.</a:t>
            </a:r>
            <a:r>
              <a:rPr lang="ru-RU" b="1" dirty="0" smtClean="0"/>
              <a:t/>
            </a:r>
            <a:br>
              <a:rPr lang="ru-RU" b="1" dirty="0" smtClean="0"/>
            </a:br>
            <a:endParaRPr lang="ru-RU" b="1" dirty="0"/>
          </a:p>
        </p:txBody>
      </p:sp>
      <p:pic>
        <p:nvPicPr>
          <p:cNvPr id="8194" name="Picture 2" descr="C:\Users\Оля\Desktop\37_4.pn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714500" y="2453481"/>
            <a:ext cx="5715000" cy="30956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48256" y="365126"/>
            <a:ext cx="6467094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 smtClean="0"/>
              <a:t>Today, St. Valentine is the Patron Saint of love, young people, happy marriages and the holiday was named after him</a:t>
            </a:r>
            <a:r>
              <a:rPr lang="en-US" dirty="0" smtClean="0"/>
              <a:t>. </a:t>
            </a:r>
            <a:endParaRPr lang="ru-RU" dirty="0"/>
          </a:p>
        </p:txBody>
      </p:sp>
      <p:pic>
        <p:nvPicPr>
          <p:cNvPr id="10242" name="Picture 2" descr="C:\Users\Оля\Desktop\den-svaytogo-valentina-4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275556" y="1825625"/>
            <a:ext cx="2592888" cy="435133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91640" y="365126"/>
            <a:ext cx="6823710" cy="1325563"/>
          </a:xfrm>
        </p:spPr>
        <p:txBody>
          <a:bodyPr/>
          <a:lstStyle/>
          <a:p>
            <a:pPr algn="ctr"/>
            <a:r>
              <a:rPr lang="en-US" b="1" dirty="0" smtClean="0"/>
              <a:t>St. Valentine’s Day is a good day for parties. </a:t>
            </a:r>
            <a:endParaRPr lang="ru-RU" b="1" dirty="0"/>
          </a:p>
        </p:txBody>
      </p:sp>
      <p:pic>
        <p:nvPicPr>
          <p:cNvPr id="6" name="Picture 2" descr="C:\Users\Оля\Desktop\2310528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889250" y="2244930"/>
            <a:ext cx="5626100" cy="376355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87168" y="365126"/>
            <a:ext cx="6028182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 smtClean="0"/>
              <a:t>The restaurants and clubs are decorated with red and pink paper hearts</a:t>
            </a:r>
            <a:endParaRPr lang="ru-RU" b="1" dirty="0"/>
          </a:p>
        </p:txBody>
      </p:sp>
      <p:pic>
        <p:nvPicPr>
          <p:cNvPr id="12291" name="Picture 3" descr="C:\Users\Оля\Desktop\51-jpg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197158" y="2259013"/>
            <a:ext cx="5221422" cy="39179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37360" y="109728"/>
            <a:ext cx="6784848" cy="2377440"/>
          </a:xfrm>
        </p:spPr>
        <p:txBody>
          <a:bodyPr>
            <a:normAutofit/>
          </a:bodyPr>
          <a:lstStyle/>
          <a:p>
            <a:pPr algn="ctr"/>
            <a:r>
              <a:rPr lang="en-US" b="1" dirty="0" smtClean="0"/>
              <a:t>Some people give greeting cards, flowers, chocolates or even propose to get married.</a:t>
            </a:r>
            <a:r>
              <a:rPr lang="ru-RU" b="1" dirty="0" smtClean="0"/>
              <a:t/>
            </a:r>
            <a:br>
              <a:rPr lang="ru-RU" b="1" dirty="0" smtClean="0"/>
            </a:br>
            <a:endParaRPr lang="ru-RU" b="1" dirty="0"/>
          </a:p>
        </p:txBody>
      </p:sp>
      <p:pic>
        <p:nvPicPr>
          <p:cNvPr id="13314" name="Picture 2" descr="C:\Users\Оля\Desktop\41b136c88d268dacb18d2924417eaf0a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804346" y="2541588"/>
            <a:ext cx="5264095" cy="36353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49424" y="365126"/>
            <a:ext cx="6265926" cy="1325563"/>
          </a:xfrm>
        </p:spPr>
        <p:txBody>
          <a:bodyPr/>
          <a:lstStyle/>
          <a:p>
            <a:pPr algn="ctr"/>
            <a:r>
              <a:rPr lang="en-US" b="1" dirty="0" smtClean="0"/>
              <a:t>Valentine’s Day cards are the most popular gifts</a:t>
            </a:r>
            <a:endParaRPr lang="ru-RU" b="1" dirty="0"/>
          </a:p>
        </p:txBody>
      </p:sp>
      <p:pic>
        <p:nvPicPr>
          <p:cNvPr id="15362" name="Picture 2" descr="C:\Users\Оля\Desktop\vday card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429000" y="2186781"/>
            <a:ext cx="5086350" cy="38147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smtClean="0"/>
              <a:t>They can be ready-made or</a:t>
            </a:r>
            <a:br>
              <a:rPr lang="en-US" b="1" dirty="0" smtClean="0"/>
            </a:br>
            <a:r>
              <a:rPr lang="en-US" b="1" dirty="0" smtClean="0"/>
              <a:t> hand-made</a:t>
            </a:r>
            <a:endParaRPr lang="ru-RU" dirty="0"/>
          </a:p>
        </p:txBody>
      </p:sp>
      <p:pic>
        <p:nvPicPr>
          <p:cNvPr id="14338" name="Picture 2" descr="C:\Users\Оля\Desktop\Pop-Up_card_valentines_day_card_easy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53660" y="3683219"/>
            <a:ext cx="3130804" cy="2074157"/>
          </a:xfrm>
          <a:prstGeom prst="rect">
            <a:avLst/>
          </a:prstGeom>
          <a:noFill/>
        </p:spPr>
      </p:pic>
      <p:pic>
        <p:nvPicPr>
          <p:cNvPr id="14339" name="Picture 3" descr="C:\Users\Оля\Desktop\84167ffc7a1bdac5d08b7060e713eda0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2096643" y="1726202"/>
            <a:ext cx="2900363" cy="182412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95728" y="365126"/>
            <a:ext cx="6119622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 smtClean="0"/>
              <a:t>Also Valentine’s cards can be pink or red-</a:t>
            </a:r>
            <a:r>
              <a:rPr lang="en-US" b="1" dirty="0" err="1" smtClean="0"/>
              <a:t>coloured</a:t>
            </a:r>
            <a:r>
              <a:rPr lang="en-US" b="1" dirty="0" smtClean="0"/>
              <a:t> and some of them can be heart-shaped. </a:t>
            </a:r>
            <a:endParaRPr lang="ru-RU" b="1" dirty="0"/>
          </a:p>
        </p:txBody>
      </p:sp>
      <p:pic>
        <p:nvPicPr>
          <p:cNvPr id="1026" name="Picture 2" descr="C:\Users\Оля\Desktop\96987842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118510" y="2278939"/>
            <a:ext cx="6818311" cy="319840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13432" y="365126"/>
            <a:ext cx="6201918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 smtClean="0"/>
              <a:t>Some valentines are very fancy; they are decorated with ribbons, paper lace and images of cupids. </a:t>
            </a:r>
            <a:endParaRPr lang="ru-RU" b="1" dirty="0"/>
          </a:p>
        </p:txBody>
      </p:sp>
      <p:pic>
        <p:nvPicPr>
          <p:cNvPr id="2050" name="Picture 2" descr="C:\Users\Оля\Desktop\0_1606e_c4a3a7ef_XL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425700" y="2087245"/>
            <a:ext cx="6089650" cy="395827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34640" y="365126"/>
            <a:ext cx="5680710" cy="1325563"/>
          </a:xfrm>
        </p:spPr>
        <p:txBody>
          <a:bodyPr/>
          <a:lstStyle/>
          <a:p>
            <a:r>
              <a:rPr lang="en-US" b="1" dirty="0" smtClean="0"/>
              <a:t>You can write in such cards: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688336" y="2121407"/>
            <a:ext cx="5827014" cy="4055555"/>
          </a:xfrm>
        </p:spPr>
        <p:txBody>
          <a:bodyPr/>
          <a:lstStyle/>
          <a:p>
            <a:pPr>
              <a:buNone/>
            </a:pPr>
            <a:r>
              <a:rPr lang="en-US" dirty="0" smtClean="0"/>
              <a:t> </a:t>
            </a:r>
            <a:endParaRPr lang="ru-RU" sz="3600" dirty="0">
              <a:solidFill>
                <a:srgbClr val="7030A0"/>
              </a:solidFill>
            </a:endParaRPr>
          </a:p>
        </p:txBody>
      </p:sp>
      <p:pic>
        <p:nvPicPr>
          <p:cNvPr id="3074" name="Picture 2" descr="C:\Users\Оля\Desktop\6364d1f83a7ae9d542c362d23d8fd22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52080" y="1336392"/>
            <a:ext cx="4048543" cy="540324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52252" y="365126"/>
            <a:ext cx="5763097" cy="1325563"/>
          </a:xfrm>
        </p:spPr>
        <p:txBody>
          <a:bodyPr>
            <a:noAutofit/>
          </a:bodyPr>
          <a:lstStyle/>
          <a:p>
            <a:pPr algn="ctr"/>
            <a:r>
              <a:rPr lang="en-US" sz="4800" b="1" dirty="0" smtClean="0">
                <a:solidFill>
                  <a:srgbClr val="FF0000"/>
                </a:solidFill>
              </a:rPr>
              <a:t>St.Valentain’s Day’s vocabulary</a:t>
            </a:r>
            <a:endParaRPr lang="ru-RU" sz="4800" b="1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498756" y="1825624"/>
            <a:ext cx="6016593" cy="5032376"/>
          </a:xfrm>
        </p:spPr>
        <p:txBody>
          <a:bodyPr>
            <a:normAutofit/>
          </a:bodyPr>
          <a:lstStyle/>
          <a:p>
            <a:pPr lvl="0"/>
            <a:r>
              <a:rPr lang="ru-RU" b="1" dirty="0" err="1" smtClean="0"/>
              <a:t>St</a:t>
            </a:r>
            <a:r>
              <a:rPr lang="ru-RU" b="1" dirty="0" smtClean="0"/>
              <a:t>. </a:t>
            </a:r>
            <a:r>
              <a:rPr lang="ru-RU" b="1" dirty="0" err="1" smtClean="0"/>
              <a:t>Valentine’s</a:t>
            </a:r>
            <a:r>
              <a:rPr lang="ru-RU" b="1" dirty="0" smtClean="0"/>
              <a:t> </a:t>
            </a:r>
            <a:r>
              <a:rPr lang="ru-RU" b="1" dirty="0" err="1" smtClean="0"/>
              <a:t>Day</a:t>
            </a:r>
            <a:r>
              <a:rPr lang="ru-RU" dirty="0" smtClean="0"/>
              <a:t> – День Святого Валентина</a:t>
            </a:r>
          </a:p>
          <a:p>
            <a:pPr lvl="0"/>
            <a:r>
              <a:rPr lang="ru-RU" b="1" dirty="0" err="1" smtClean="0"/>
              <a:t>to</a:t>
            </a:r>
            <a:r>
              <a:rPr lang="ru-RU" b="1" dirty="0" smtClean="0"/>
              <a:t> </a:t>
            </a:r>
            <a:r>
              <a:rPr lang="ru-RU" b="1" dirty="0" err="1" smtClean="0"/>
              <a:t>express</a:t>
            </a:r>
            <a:r>
              <a:rPr lang="ru-RU" b="1" dirty="0" smtClean="0"/>
              <a:t> </a:t>
            </a:r>
            <a:r>
              <a:rPr lang="ru-RU" b="1" dirty="0" err="1" smtClean="0"/>
              <a:t>feeling</a:t>
            </a:r>
            <a:r>
              <a:rPr lang="ru-RU" dirty="0" smtClean="0"/>
              <a:t> – выражать чувство</a:t>
            </a:r>
          </a:p>
          <a:p>
            <a:pPr lvl="0"/>
            <a:r>
              <a:rPr lang="ru-RU" b="1" dirty="0" err="1" smtClean="0"/>
              <a:t>to</a:t>
            </a:r>
            <a:r>
              <a:rPr lang="ru-RU" b="1" dirty="0" smtClean="0"/>
              <a:t> </a:t>
            </a:r>
            <a:r>
              <a:rPr lang="ru-RU" b="1" dirty="0" err="1" smtClean="0"/>
              <a:t>adore</a:t>
            </a:r>
            <a:r>
              <a:rPr lang="ru-RU" dirty="0" smtClean="0"/>
              <a:t> – обожать, покланяться</a:t>
            </a:r>
          </a:p>
          <a:p>
            <a:pPr lvl="0"/>
            <a:r>
              <a:rPr lang="ru-RU" b="1" dirty="0" err="1" smtClean="0"/>
              <a:t>to</a:t>
            </a:r>
            <a:r>
              <a:rPr lang="ru-RU" b="1" dirty="0" smtClean="0"/>
              <a:t> </a:t>
            </a:r>
            <a:r>
              <a:rPr lang="ru-RU" b="1" dirty="0" err="1" smtClean="0"/>
              <a:t>get</a:t>
            </a:r>
            <a:r>
              <a:rPr lang="ru-RU" b="1" dirty="0" smtClean="0"/>
              <a:t> </a:t>
            </a:r>
            <a:r>
              <a:rPr lang="ru-RU" b="1" dirty="0" err="1" smtClean="0"/>
              <a:t>married</a:t>
            </a:r>
            <a:r>
              <a:rPr lang="ru-RU" dirty="0" smtClean="0"/>
              <a:t> – выйти замуж, венчаться, жениться</a:t>
            </a:r>
          </a:p>
          <a:p>
            <a:pPr lvl="0"/>
            <a:r>
              <a:rPr lang="ru-RU" b="1" dirty="0" err="1" smtClean="0"/>
              <a:t>Valentine’s</a:t>
            </a:r>
            <a:r>
              <a:rPr lang="ru-RU" b="1" dirty="0" smtClean="0"/>
              <a:t> </a:t>
            </a:r>
            <a:r>
              <a:rPr lang="ru-RU" b="1" dirty="0" err="1" smtClean="0"/>
              <a:t>Day</a:t>
            </a:r>
            <a:r>
              <a:rPr lang="ru-RU" b="1" dirty="0" smtClean="0"/>
              <a:t> card</a:t>
            </a:r>
            <a:r>
              <a:rPr lang="ru-RU" dirty="0" smtClean="0"/>
              <a:t> – </a:t>
            </a:r>
            <a:r>
              <a:rPr lang="ru-RU" dirty="0" err="1" smtClean="0"/>
              <a:t>валентинка</a:t>
            </a:r>
            <a:endParaRPr lang="ru-RU" dirty="0" smtClean="0"/>
          </a:p>
          <a:p>
            <a:pPr lvl="0"/>
            <a:r>
              <a:rPr lang="ru-RU" b="1" dirty="0" err="1" smtClean="0"/>
              <a:t>ready-made</a:t>
            </a:r>
            <a:r>
              <a:rPr lang="ru-RU" dirty="0" smtClean="0"/>
              <a:t> – готовый, стандартный</a:t>
            </a:r>
          </a:p>
          <a:p>
            <a:pPr lvl="0"/>
            <a:r>
              <a:rPr lang="ru-RU" b="1" dirty="0" err="1" smtClean="0"/>
              <a:t>hand-made</a:t>
            </a:r>
            <a:r>
              <a:rPr lang="ru-RU" dirty="0" smtClean="0"/>
              <a:t> – сделанный своими руками</a:t>
            </a:r>
          </a:p>
          <a:p>
            <a:pPr lvl="0"/>
            <a:r>
              <a:rPr lang="ru-RU" b="1" dirty="0" err="1" smtClean="0"/>
              <a:t>ribbon</a:t>
            </a:r>
            <a:r>
              <a:rPr lang="ru-RU" dirty="0" smtClean="0"/>
              <a:t> – лента</a:t>
            </a:r>
          </a:p>
          <a:p>
            <a:pPr lvl="0"/>
            <a:r>
              <a:rPr lang="ru-RU" b="1" dirty="0" err="1" smtClean="0"/>
              <a:t>paper</a:t>
            </a:r>
            <a:r>
              <a:rPr lang="ru-RU" b="1" dirty="0" smtClean="0"/>
              <a:t> </a:t>
            </a:r>
            <a:r>
              <a:rPr lang="ru-RU" b="1" dirty="0" err="1" smtClean="0"/>
              <a:t>lace</a:t>
            </a:r>
            <a:r>
              <a:rPr lang="ru-RU" dirty="0" smtClean="0"/>
              <a:t> – кружево из бумаги</a:t>
            </a:r>
          </a:p>
          <a:p>
            <a:pPr lvl="0"/>
            <a:r>
              <a:rPr lang="ru-RU" b="1" dirty="0" err="1" smtClean="0"/>
              <a:t>cupid</a:t>
            </a:r>
            <a:r>
              <a:rPr lang="ru-RU" dirty="0" smtClean="0"/>
              <a:t> – амур, купидон</a:t>
            </a:r>
          </a:p>
          <a:p>
            <a:pPr lvl="0"/>
            <a:r>
              <a:rPr lang="ru-RU" b="1" dirty="0" err="1" smtClean="0"/>
              <a:t>priest</a:t>
            </a:r>
            <a:r>
              <a:rPr lang="ru-RU" dirty="0" smtClean="0"/>
              <a:t> – священник</a:t>
            </a:r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65014" y="365126"/>
            <a:ext cx="6650336" cy="1325563"/>
          </a:xfrm>
        </p:spPr>
        <p:txBody>
          <a:bodyPr>
            <a:normAutofit/>
          </a:bodyPr>
          <a:lstStyle/>
          <a:p>
            <a:pPr algn="ctr"/>
            <a:r>
              <a:rPr lang="en-US" sz="4000" b="1" dirty="0" smtClean="0">
                <a:solidFill>
                  <a:srgbClr val="FF0000"/>
                </a:solidFill>
              </a:rPr>
              <a:t>What can we wish?</a:t>
            </a:r>
            <a:endParaRPr lang="ru-RU" sz="4000" b="1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218098" y="1774479"/>
            <a:ext cx="6297251" cy="4402484"/>
          </a:xfrm>
        </p:spPr>
        <p:txBody>
          <a:bodyPr>
            <a:noAutofit/>
          </a:bodyPr>
          <a:lstStyle/>
          <a:p>
            <a:r>
              <a:rPr lang="en-US" sz="2000" dirty="0" smtClean="0"/>
              <a:t>I’m sending this valentine today</a:t>
            </a:r>
            <a:br>
              <a:rPr lang="en-US" sz="2000" dirty="0" smtClean="0"/>
            </a:br>
            <a:r>
              <a:rPr lang="en-US" sz="2000" dirty="0" smtClean="0"/>
              <a:t>With the message “I love you,”</a:t>
            </a:r>
            <a:br>
              <a:rPr lang="en-US" sz="2000" dirty="0" smtClean="0"/>
            </a:br>
            <a:r>
              <a:rPr lang="en-US" sz="2000" dirty="0" smtClean="0"/>
              <a:t>Hoping that you love me, too.</a:t>
            </a:r>
          </a:p>
          <a:p>
            <a:pPr>
              <a:buNone/>
            </a:pPr>
            <a:endParaRPr lang="en-US" sz="2000" dirty="0" smtClean="0"/>
          </a:p>
          <a:p>
            <a:r>
              <a:rPr lang="en-US" sz="2000" dirty="0" smtClean="0">
                <a:solidFill>
                  <a:srgbClr val="7030A0"/>
                </a:solidFill>
              </a:rPr>
              <a:t>Be My Valentine Love! </a:t>
            </a:r>
            <a:r>
              <a:rPr lang="ru-RU" sz="2000" dirty="0" smtClean="0"/>
              <a:t>Будь моей </a:t>
            </a:r>
            <a:r>
              <a:rPr lang="ru-RU" sz="2000" dirty="0" err="1" smtClean="0"/>
              <a:t>Валентинкой</a:t>
            </a:r>
            <a:r>
              <a:rPr lang="ru-RU" sz="2000" dirty="0" smtClean="0"/>
              <a:t>!</a:t>
            </a:r>
            <a:br>
              <a:rPr lang="ru-RU" sz="2000" dirty="0" smtClean="0"/>
            </a:br>
            <a:r>
              <a:rPr lang="en-US" sz="2000" dirty="0" smtClean="0">
                <a:solidFill>
                  <a:srgbClr val="7030A0"/>
                </a:solidFill>
              </a:rPr>
              <a:t>You Are In My Thoughts</a:t>
            </a:r>
            <a:r>
              <a:rPr lang="en-US" sz="2000" dirty="0" smtClean="0"/>
              <a:t>...</a:t>
            </a:r>
            <a:r>
              <a:rPr lang="ru-RU" sz="2000" dirty="0" smtClean="0"/>
              <a:t> Постоянно думаю о тебе...</a:t>
            </a:r>
            <a:br>
              <a:rPr lang="ru-RU" sz="2000" dirty="0" smtClean="0"/>
            </a:br>
            <a:r>
              <a:rPr lang="en-US" sz="2000" dirty="0" smtClean="0">
                <a:solidFill>
                  <a:srgbClr val="7030A0"/>
                </a:solidFill>
              </a:rPr>
              <a:t>Will U Be My Valentine?</a:t>
            </a:r>
            <a:r>
              <a:rPr lang="ru-RU" sz="2000" dirty="0" smtClean="0">
                <a:solidFill>
                  <a:srgbClr val="7030A0"/>
                </a:solidFill>
              </a:rPr>
              <a:t> </a:t>
            </a:r>
            <a:r>
              <a:rPr lang="ru-RU" sz="2000" dirty="0" smtClean="0"/>
              <a:t>Будешь моей </a:t>
            </a:r>
            <a:r>
              <a:rPr lang="ru-RU" sz="2000" dirty="0" err="1" smtClean="0"/>
              <a:t>Валентинкой</a:t>
            </a:r>
            <a:r>
              <a:rPr lang="ru-RU" sz="2000" dirty="0" smtClean="0"/>
              <a:t>?</a:t>
            </a:r>
            <a:br>
              <a:rPr lang="ru-RU" sz="2000" dirty="0" smtClean="0"/>
            </a:br>
            <a:r>
              <a:rPr lang="en-US" sz="2000" dirty="0" smtClean="0">
                <a:solidFill>
                  <a:srgbClr val="7030A0"/>
                </a:solidFill>
              </a:rPr>
              <a:t>Take A Chance On Me, Valentine!</a:t>
            </a:r>
            <a:r>
              <a:rPr lang="ru-RU" sz="2000" dirty="0" smtClean="0"/>
              <a:t> Дай мне шанс! </a:t>
            </a:r>
            <a:br>
              <a:rPr lang="ru-RU" sz="2000" dirty="0" smtClean="0"/>
            </a:br>
            <a:r>
              <a:rPr lang="en-US" sz="2000" dirty="0" smtClean="0">
                <a:solidFill>
                  <a:srgbClr val="7030A0"/>
                </a:solidFill>
              </a:rPr>
              <a:t>It's 14th Feb... Be My Valentine</a:t>
            </a:r>
            <a:r>
              <a:rPr lang="ru-RU" sz="2000" dirty="0" smtClean="0">
                <a:solidFill>
                  <a:srgbClr val="7030A0"/>
                </a:solidFill>
              </a:rPr>
              <a:t>!</a:t>
            </a:r>
            <a:r>
              <a:rPr lang="en-US" sz="2000" dirty="0" smtClean="0"/>
              <a:t/>
            </a:r>
            <a:br>
              <a:rPr lang="en-US" sz="2000" dirty="0" smtClean="0"/>
            </a:br>
            <a:r>
              <a:rPr lang="ru-RU" sz="2000" dirty="0" smtClean="0"/>
              <a:t>Сегодня 14 февраля... Будь моей </a:t>
            </a:r>
            <a:r>
              <a:rPr lang="ru-RU" sz="2000" dirty="0" err="1" smtClean="0"/>
              <a:t>Валентинкой</a:t>
            </a:r>
            <a:r>
              <a:rPr lang="ru-RU" sz="2000" dirty="0" smtClean="0"/>
              <a:t>!</a:t>
            </a:r>
            <a:br>
              <a:rPr lang="ru-RU" sz="2000" dirty="0" smtClean="0"/>
            </a:br>
            <a:r>
              <a:rPr lang="en-US" sz="2000" dirty="0" smtClean="0">
                <a:solidFill>
                  <a:srgbClr val="7030A0"/>
                </a:solidFill>
              </a:rPr>
              <a:t>Wishing You To Be My Valentine!</a:t>
            </a:r>
            <a:r>
              <a:rPr lang="ru-RU" sz="2000" dirty="0" smtClean="0"/>
              <a:t> Хочу, чтобы ты была моей </a:t>
            </a:r>
            <a:r>
              <a:rPr lang="ru-RU" sz="2000" dirty="0" err="1" smtClean="0"/>
              <a:t>Валентинкой</a:t>
            </a:r>
            <a:r>
              <a:rPr lang="ru-RU" sz="2000" dirty="0" smtClean="0"/>
              <a:t>!</a:t>
            </a:r>
            <a:br>
              <a:rPr lang="ru-RU" sz="2000" dirty="0" smtClean="0"/>
            </a:br>
            <a:r>
              <a:rPr lang="en-US" sz="2000" dirty="0" smtClean="0">
                <a:solidFill>
                  <a:srgbClr val="7030A0"/>
                </a:solidFill>
              </a:rPr>
              <a:t>A Sweetheart Like You!</a:t>
            </a:r>
            <a:r>
              <a:rPr lang="ru-RU" sz="2000" dirty="0" smtClean="0">
                <a:solidFill>
                  <a:srgbClr val="7030A0"/>
                </a:solidFill>
              </a:rPr>
              <a:t> </a:t>
            </a:r>
            <a:r>
              <a:rPr lang="ru-RU" sz="2000" dirty="0" smtClean="0"/>
              <a:t>Дарю сердце, такое же нежное, как ты!</a:t>
            </a:r>
            <a:br>
              <a:rPr lang="ru-RU" sz="2000" dirty="0" smtClean="0"/>
            </a:br>
            <a:endParaRPr lang="ru-RU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6000" b="1" dirty="0">
                <a:solidFill>
                  <a:srgbClr val="7030A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Who is this man?</a:t>
            </a:r>
            <a:endParaRPr lang="ru-RU" sz="5400" b="1" dirty="0">
              <a:solidFill>
                <a:srgbClr val="7030A0"/>
              </a:solidFill>
              <a:cs typeface="Aharoni" panose="02010803020104030203" pitchFamily="2" charset="-79"/>
            </a:endParaRPr>
          </a:p>
        </p:txBody>
      </p:sp>
      <p:pic>
        <p:nvPicPr>
          <p:cNvPr id="4" name="Picture 2" descr="C:\Users\Оля\Desktop\Shakespeare_27_05085305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42845" y="1455811"/>
            <a:ext cx="3535227" cy="472115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6037412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7200" b="1" dirty="0">
                <a:solidFill>
                  <a:srgbClr val="C00000"/>
                </a:solidFill>
                <a:latin typeface="Andantino script" panose="02000400000000000000" pitchFamily="2" charset="0"/>
              </a:rPr>
              <a:t>William Blake</a:t>
            </a:r>
            <a:endParaRPr lang="ru-RU" sz="6600" dirty="0">
              <a:latin typeface="Andantino script" panose="02000400000000000000" pitchFamily="2" charset="0"/>
            </a:endParaRPr>
          </a:p>
        </p:txBody>
      </p:sp>
      <p:pic>
        <p:nvPicPr>
          <p:cNvPr id="4" name="Picture 2" descr="C:\Users\Оля\Desktop\william-blake-hires-cropped.jpg"/>
          <p:cNvPicPr>
            <a:picLocks noGrp="1" noChangeAspect="1" noChangeArrowheads="1"/>
          </p:cNvPicPr>
          <p:nvPr>
            <p:ph idx="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1988343" y="2186233"/>
            <a:ext cx="6527007" cy="4351338"/>
          </a:xfrm>
          <a:prstGeom prst="rect">
            <a:avLst/>
          </a:prstGeom>
          <a:noFill/>
        </p:spPr>
      </p:pic>
      <p:pic>
        <p:nvPicPr>
          <p:cNvPr id="3" name="1William_Blake_-_Loves_Secret_-_William_Blake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95300" y="60706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66019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" dur="5167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2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4546799"/>
              </p:ext>
            </p:extLst>
          </p:nvPr>
        </p:nvGraphicFramePr>
        <p:xfrm>
          <a:off x="2073498" y="772731"/>
          <a:ext cx="6323528" cy="565382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61764"/>
                <a:gridCol w="3161764"/>
              </a:tblGrid>
              <a:tr h="565382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400" dirty="0" smtClean="0">
                          <a:solidFill>
                            <a:srgbClr val="FF0048"/>
                          </a:solidFill>
                          <a:latin typeface="Lucida Handwriting" panose="03010101010101010101" pitchFamily="66" charset="0"/>
                        </a:rPr>
                        <a:t>Love's Secret</a:t>
                      </a:r>
                    </a:p>
                    <a:p>
                      <a:pPr>
                        <a:buNone/>
                      </a:pPr>
                      <a:r>
                        <a:rPr lang="en-US" sz="1600" dirty="0" smtClean="0">
                          <a:solidFill>
                            <a:srgbClr val="7030A0"/>
                          </a:solidFill>
                          <a:latin typeface="Lucida Handwriting" panose="03010101010101010101" pitchFamily="66" charset="0"/>
                        </a:rPr>
                        <a:t>Never seek to tell thy love,</a:t>
                      </a:r>
                    </a:p>
                    <a:p>
                      <a:pPr>
                        <a:buNone/>
                      </a:pPr>
                      <a:r>
                        <a:rPr lang="en-US" sz="1600" dirty="0" smtClean="0">
                          <a:solidFill>
                            <a:srgbClr val="7030A0"/>
                          </a:solidFill>
                          <a:latin typeface="Lucida Handwriting" panose="03010101010101010101" pitchFamily="66" charset="0"/>
                        </a:rPr>
                        <a:t>Love that never told can be;</a:t>
                      </a:r>
                    </a:p>
                    <a:p>
                      <a:pPr>
                        <a:buNone/>
                      </a:pPr>
                      <a:r>
                        <a:rPr lang="en-US" sz="1600" dirty="0" smtClean="0">
                          <a:solidFill>
                            <a:srgbClr val="7030A0"/>
                          </a:solidFill>
                          <a:latin typeface="Lucida Handwriting" panose="03010101010101010101" pitchFamily="66" charset="0"/>
                        </a:rPr>
                        <a:t>For the gentle wind doth move</a:t>
                      </a:r>
                    </a:p>
                    <a:p>
                      <a:pPr>
                        <a:buNone/>
                      </a:pPr>
                      <a:r>
                        <a:rPr lang="en-US" sz="1600" dirty="0" smtClean="0">
                          <a:solidFill>
                            <a:srgbClr val="7030A0"/>
                          </a:solidFill>
                          <a:latin typeface="Lucida Handwriting" panose="03010101010101010101" pitchFamily="66" charset="0"/>
                        </a:rPr>
                        <a:t>Silently, invisibly.</a:t>
                      </a:r>
                    </a:p>
                    <a:p>
                      <a:pPr>
                        <a:buNone/>
                      </a:pPr>
                      <a:endParaRPr lang="en-US" sz="1600" dirty="0" smtClean="0">
                        <a:solidFill>
                          <a:srgbClr val="7030A0"/>
                        </a:solidFill>
                        <a:latin typeface="Lucida Handwriting" panose="03010101010101010101" pitchFamily="66" charset="0"/>
                      </a:endParaRPr>
                    </a:p>
                    <a:p>
                      <a:pPr>
                        <a:buNone/>
                      </a:pPr>
                      <a:r>
                        <a:rPr lang="en-US" sz="1600" dirty="0" smtClean="0">
                          <a:solidFill>
                            <a:srgbClr val="7030A0"/>
                          </a:solidFill>
                          <a:latin typeface="Lucida Handwriting" panose="03010101010101010101" pitchFamily="66" charset="0"/>
                        </a:rPr>
                        <a:t>I told my love, I told my love,</a:t>
                      </a:r>
                    </a:p>
                    <a:p>
                      <a:pPr>
                        <a:buNone/>
                      </a:pPr>
                      <a:r>
                        <a:rPr lang="en-US" sz="1600" dirty="0" smtClean="0">
                          <a:solidFill>
                            <a:srgbClr val="7030A0"/>
                          </a:solidFill>
                          <a:latin typeface="Lucida Handwriting" panose="03010101010101010101" pitchFamily="66" charset="0"/>
                        </a:rPr>
                        <a:t>I told her all my heart,</a:t>
                      </a:r>
                    </a:p>
                    <a:p>
                      <a:pPr>
                        <a:buNone/>
                      </a:pPr>
                      <a:r>
                        <a:rPr lang="en-US" sz="1600" dirty="0" smtClean="0">
                          <a:solidFill>
                            <a:srgbClr val="7030A0"/>
                          </a:solidFill>
                          <a:latin typeface="Lucida Handwriting" panose="03010101010101010101" pitchFamily="66" charset="0"/>
                        </a:rPr>
                        <a:t>Trembling, cold, in ghastly fears.</a:t>
                      </a:r>
                    </a:p>
                    <a:p>
                      <a:pPr>
                        <a:buNone/>
                      </a:pPr>
                      <a:r>
                        <a:rPr lang="en-US" sz="1600" dirty="0" smtClean="0">
                          <a:solidFill>
                            <a:srgbClr val="7030A0"/>
                          </a:solidFill>
                          <a:latin typeface="Lucida Handwriting" panose="03010101010101010101" pitchFamily="66" charset="0"/>
                        </a:rPr>
                        <a:t>Ah! she did depart!</a:t>
                      </a:r>
                    </a:p>
                    <a:p>
                      <a:pPr>
                        <a:buNone/>
                      </a:pPr>
                      <a:endParaRPr lang="en-US" sz="1600" dirty="0" smtClean="0">
                        <a:solidFill>
                          <a:srgbClr val="7030A0"/>
                        </a:solidFill>
                        <a:latin typeface="Lucida Handwriting" panose="03010101010101010101" pitchFamily="66" charset="0"/>
                      </a:endParaRPr>
                    </a:p>
                    <a:p>
                      <a:pPr>
                        <a:buNone/>
                      </a:pPr>
                      <a:r>
                        <a:rPr lang="en-US" sz="1600" dirty="0" smtClean="0">
                          <a:solidFill>
                            <a:srgbClr val="7030A0"/>
                          </a:solidFill>
                          <a:latin typeface="Lucida Handwriting" panose="03010101010101010101" pitchFamily="66" charset="0"/>
                        </a:rPr>
                        <a:t>Soon after she was gone from me,</a:t>
                      </a:r>
                    </a:p>
                    <a:p>
                      <a:pPr>
                        <a:buNone/>
                      </a:pPr>
                      <a:r>
                        <a:rPr lang="en-US" sz="1600" dirty="0" smtClean="0">
                          <a:solidFill>
                            <a:srgbClr val="7030A0"/>
                          </a:solidFill>
                          <a:latin typeface="Lucida Handwriting" panose="03010101010101010101" pitchFamily="66" charset="0"/>
                        </a:rPr>
                        <a:t>A </a:t>
                      </a:r>
                      <a:r>
                        <a:rPr lang="en-US" sz="1600" dirty="0" err="1" smtClean="0">
                          <a:solidFill>
                            <a:srgbClr val="7030A0"/>
                          </a:solidFill>
                          <a:latin typeface="Lucida Handwriting" panose="03010101010101010101" pitchFamily="66" charset="0"/>
                        </a:rPr>
                        <a:t>traveller</a:t>
                      </a:r>
                      <a:r>
                        <a:rPr lang="en-US" sz="1600" dirty="0" smtClean="0">
                          <a:solidFill>
                            <a:srgbClr val="7030A0"/>
                          </a:solidFill>
                          <a:latin typeface="Lucida Handwriting" panose="03010101010101010101" pitchFamily="66" charset="0"/>
                        </a:rPr>
                        <a:t> came by,</a:t>
                      </a:r>
                    </a:p>
                    <a:p>
                      <a:pPr>
                        <a:buNone/>
                      </a:pPr>
                      <a:r>
                        <a:rPr lang="en-US" sz="1600" dirty="0" smtClean="0">
                          <a:solidFill>
                            <a:srgbClr val="7030A0"/>
                          </a:solidFill>
                          <a:latin typeface="Lucida Handwriting" panose="03010101010101010101" pitchFamily="66" charset="0"/>
                        </a:rPr>
                        <a:t>Silently, invisibly:</a:t>
                      </a:r>
                    </a:p>
                    <a:p>
                      <a:pPr>
                        <a:buNone/>
                      </a:pPr>
                      <a:r>
                        <a:rPr lang="en-US" sz="1600" dirty="0" smtClean="0">
                          <a:solidFill>
                            <a:srgbClr val="7030A0"/>
                          </a:solidFill>
                          <a:latin typeface="Lucida Handwriting" panose="03010101010101010101" pitchFamily="66" charset="0"/>
                        </a:rPr>
                        <a:t>He took her with a sigh.</a:t>
                      </a:r>
                    </a:p>
                    <a:p>
                      <a:endParaRPr lang="ru-RU" dirty="0">
                        <a:solidFill>
                          <a:srgbClr val="7030A0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dirty="0" smtClean="0">
                          <a:solidFill>
                            <a:srgbClr val="FF0048"/>
                          </a:solidFill>
                          <a:latin typeface="a_AntiqueTitulGr" panose="04020605060303030207" pitchFamily="82" charset="-52"/>
                          <a:cs typeface="Arial" panose="020B0604020202020204" pitchFamily="34" charset="0"/>
                        </a:rPr>
                        <a:t>Тайна любви</a:t>
                      </a:r>
                      <a:br>
                        <a:rPr lang="ru-RU" sz="2000" dirty="0" smtClean="0">
                          <a:solidFill>
                            <a:srgbClr val="FF0048"/>
                          </a:solidFill>
                          <a:latin typeface="a_AntiqueTitulGr" panose="04020605060303030207" pitchFamily="82" charset="-52"/>
                          <a:cs typeface="Arial" panose="020B0604020202020204" pitchFamily="34" charset="0"/>
                        </a:rPr>
                      </a:br>
                      <a:r>
                        <a:rPr lang="ru-RU" sz="2000" dirty="0" smtClean="0">
                          <a:solidFill>
                            <a:srgbClr val="FF0048"/>
                          </a:solidFill>
                          <a:latin typeface="a_AntiqueTitulGr" panose="04020605060303030207" pitchFamily="82" charset="-52"/>
                          <a:cs typeface="Arial" panose="020B0604020202020204" pitchFamily="34" charset="0"/>
                        </a:rPr>
                        <a:t>   </a:t>
                      </a:r>
                      <a:br>
                        <a:rPr lang="ru-RU" sz="2000" dirty="0" smtClean="0">
                          <a:solidFill>
                            <a:srgbClr val="FF0048"/>
                          </a:solidFill>
                          <a:latin typeface="a_AntiqueTitulGr" panose="04020605060303030207" pitchFamily="82" charset="-52"/>
                          <a:cs typeface="Arial" panose="020B0604020202020204" pitchFamily="34" charset="0"/>
                        </a:rPr>
                      </a:br>
                      <a:r>
                        <a:rPr lang="ru-RU" dirty="0" smtClean="0">
                          <a:solidFill>
                            <a:srgbClr val="7030A0"/>
                          </a:solidFill>
                          <a:latin typeface="a_AntiqueTitulGr" panose="04020605060303030207" pitchFamily="82" charset="-52"/>
                          <a:cs typeface="Arial" panose="020B0604020202020204" pitchFamily="34" charset="0"/>
                        </a:rPr>
                        <a:t>   Избегай в любви признанья,</a:t>
                      </a:r>
                      <a:br>
                        <a:rPr lang="ru-RU" dirty="0" smtClean="0">
                          <a:solidFill>
                            <a:srgbClr val="7030A0"/>
                          </a:solidFill>
                          <a:latin typeface="a_AntiqueTitulGr" panose="04020605060303030207" pitchFamily="82" charset="-52"/>
                          <a:cs typeface="Arial" panose="020B0604020202020204" pitchFamily="34" charset="0"/>
                        </a:rPr>
                      </a:br>
                      <a:r>
                        <a:rPr lang="ru-RU" dirty="0" smtClean="0">
                          <a:solidFill>
                            <a:srgbClr val="7030A0"/>
                          </a:solidFill>
                          <a:latin typeface="a_AntiqueTitulGr" panose="04020605060303030207" pitchFamily="82" charset="-52"/>
                          <a:cs typeface="Arial" panose="020B0604020202020204" pitchFamily="34" charset="0"/>
                        </a:rPr>
                        <a:t>   Смысл её неизъясним.</a:t>
                      </a:r>
                      <a:br>
                        <a:rPr lang="ru-RU" dirty="0" smtClean="0">
                          <a:solidFill>
                            <a:srgbClr val="7030A0"/>
                          </a:solidFill>
                          <a:latin typeface="a_AntiqueTitulGr" panose="04020605060303030207" pitchFamily="82" charset="-52"/>
                          <a:cs typeface="Arial" panose="020B0604020202020204" pitchFamily="34" charset="0"/>
                        </a:rPr>
                      </a:br>
                      <a:r>
                        <a:rPr lang="ru-RU" dirty="0" smtClean="0">
                          <a:solidFill>
                            <a:srgbClr val="7030A0"/>
                          </a:solidFill>
                          <a:latin typeface="a_AntiqueTitulGr" panose="04020605060303030207" pitchFamily="82" charset="-52"/>
                          <a:cs typeface="Arial" panose="020B0604020202020204" pitchFamily="34" charset="0"/>
                        </a:rPr>
                        <a:t>   Нежно ветерка дыханье —</a:t>
                      </a:r>
                      <a:br>
                        <a:rPr lang="ru-RU" dirty="0" smtClean="0">
                          <a:solidFill>
                            <a:srgbClr val="7030A0"/>
                          </a:solidFill>
                          <a:latin typeface="a_AntiqueTitulGr" panose="04020605060303030207" pitchFamily="82" charset="-52"/>
                          <a:cs typeface="Arial" panose="020B0604020202020204" pitchFamily="34" charset="0"/>
                        </a:rPr>
                      </a:br>
                      <a:r>
                        <a:rPr lang="ru-RU" dirty="0" smtClean="0">
                          <a:solidFill>
                            <a:srgbClr val="7030A0"/>
                          </a:solidFill>
                          <a:latin typeface="a_AntiqueTitulGr" panose="04020605060303030207" pitchFamily="82" charset="-52"/>
                          <a:cs typeface="Arial" panose="020B0604020202020204" pitchFamily="34" charset="0"/>
                        </a:rPr>
                        <a:t>   Он беззвучен и незрим.</a:t>
                      </a:r>
                      <a:br>
                        <a:rPr lang="ru-RU" dirty="0" smtClean="0">
                          <a:solidFill>
                            <a:srgbClr val="7030A0"/>
                          </a:solidFill>
                          <a:latin typeface="a_AntiqueTitulGr" panose="04020605060303030207" pitchFamily="82" charset="-52"/>
                          <a:cs typeface="Arial" panose="020B0604020202020204" pitchFamily="34" charset="0"/>
                        </a:rPr>
                      </a:br>
                      <a:r>
                        <a:rPr lang="ru-RU" dirty="0" smtClean="0">
                          <a:solidFill>
                            <a:srgbClr val="7030A0"/>
                          </a:solidFill>
                          <a:latin typeface="a_AntiqueTitulGr" panose="04020605060303030207" pitchFamily="82" charset="-52"/>
                          <a:cs typeface="Arial" panose="020B0604020202020204" pitchFamily="34" charset="0"/>
                        </a:rPr>
                        <a:t>   </a:t>
                      </a:r>
                      <a:br>
                        <a:rPr lang="ru-RU" dirty="0" smtClean="0">
                          <a:solidFill>
                            <a:srgbClr val="7030A0"/>
                          </a:solidFill>
                          <a:latin typeface="a_AntiqueTitulGr" panose="04020605060303030207" pitchFamily="82" charset="-52"/>
                          <a:cs typeface="Arial" panose="020B0604020202020204" pitchFamily="34" charset="0"/>
                        </a:rPr>
                      </a:br>
                      <a:r>
                        <a:rPr lang="ru-RU" dirty="0" smtClean="0">
                          <a:solidFill>
                            <a:srgbClr val="7030A0"/>
                          </a:solidFill>
                          <a:latin typeface="a_AntiqueTitulGr" panose="04020605060303030207" pitchFamily="82" charset="-52"/>
                          <a:cs typeface="Arial" panose="020B0604020202020204" pitchFamily="34" charset="0"/>
                        </a:rPr>
                        <a:t>   Я в любви, в любви признался,</a:t>
                      </a:r>
                      <a:br>
                        <a:rPr lang="ru-RU" dirty="0" smtClean="0">
                          <a:solidFill>
                            <a:srgbClr val="7030A0"/>
                          </a:solidFill>
                          <a:latin typeface="a_AntiqueTitulGr" panose="04020605060303030207" pitchFamily="82" charset="-52"/>
                          <a:cs typeface="Arial" panose="020B0604020202020204" pitchFamily="34" charset="0"/>
                        </a:rPr>
                      </a:br>
                      <a:r>
                        <a:rPr lang="ru-RU" dirty="0" smtClean="0">
                          <a:solidFill>
                            <a:srgbClr val="7030A0"/>
                          </a:solidFill>
                          <a:latin typeface="a_AntiqueTitulGr" panose="04020605060303030207" pitchFamily="82" charset="-52"/>
                          <a:cs typeface="Arial" panose="020B0604020202020204" pitchFamily="34" charset="0"/>
                        </a:rPr>
                        <a:t>   Сердце ей открыл</a:t>
                      </a:r>
                      <a:br>
                        <a:rPr lang="ru-RU" dirty="0" smtClean="0">
                          <a:solidFill>
                            <a:srgbClr val="7030A0"/>
                          </a:solidFill>
                          <a:latin typeface="a_AntiqueTitulGr" panose="04020605060303030207" pitchFamily="82" charset="-52"/>
                          <a:cs typeface="Arial" panose="020B0604020202020204" pitchFamily="34" charset="0"/>
                        </a:rPr>
                      </a:br>
                      <a:r>
                        <a:rPr lang="ru-RU" dirty="0" smtClean="0">
                          <a:solidFill>
                            <a:srgbClr val="7030A0"/>
                          </a:solidFill>
                          <a:latin typeface="a_AntiqueTitulGr" panose="04020605060303030207" pitchFamily="82" charset="-52"/>
                          <a:cs typeface="Arial" panose="020B0604020202020204" pitchFamily="34" charset="0"/>
                        </a:rPr>
                        <a:t>   Весь в </a:t>
                      </a:r>
                      <a:r>
                        <a:rPr lang="ru-RU" dirty="0" err="1" smtClean="0">
                          <a:solidFill>
                            <a:srgbClr val="7030A0"/>
                          </a:solidFill>
                          <a:latin typeface="a_AntiqueTitulGr" panose="04020605060303030207" pitchFamily="82" charset="-52"/>
                          <a:cs typeface="Arial" panose="020B0604020202020204" pitchFamily="34" charset="0"/>
                        </a:rPr>
                        <a:t>волненьи</a:t>
                      </a:r>
                      <a:r>
                        <a:rPr lang="ru-RU" dirty="0" smtClean="0">
                          <a:solidFill>
                            <a:srgbClr val="7030A0"/>
                          </a:solidFill>
                          <a:latin typeface="a_AntiqueTitulGr" panose="04020605060303030207" pitchFamily="82" charset="-52"/>
                          <a:cs typeface="Arial" panose="020B0604020202020204" pitchFamily="34" charset="0"/>
                        </a:rPr>
                        <a:t>, в страхе жутком —</a:t>
                      </a:r>
                      <a:br>
                        <a:rPr lang="ru-RU" dirty="0" smtClean="0">
                          <a:solidFill>
                            <a:srgbClr val="7030A0"/>
                          </a:solidFill>
                          <a:latin typeface="a_AntiqueTitulGr" panose="04020605060303030207" pitchFamily="82" charset="-52"/>
                          <a:cs typeface="Arial" panose="020B0604020202020204" pitchFamily="34" charset="0"/>
                        </a:rPr>
                      </a:br>
                      <a:r>
                        <a:rPr lang="ru-RU" dirty="0" smtClean="0">
                          <a:solidFill>
                            <a:srgbClr val="7030A0"/>
                          </a:solidFill>
                          <a:latin typeface="a_AntiqueTitulGr" panose="04020605060303030207" pitchFamily="82" charset="-52"/>
                          <a:cs typeface="Arial" panose="020B0604020202020204" pitchFamily="34" charset="0"/>
                        </a:rPr>
                        <a:t>   И покинут был.</a:t>
                      </a:r>
                      <a:br>
                        <a:rPr lang="ru-RU" dirty="0" smtClean="0">
                          <a:solidFill>
                            <a:srgbClr val="7030A0"/>
                          </a:solidFill>
                          <a:latin typeface="a_AntiqueTitulGr" panose="04020605060303030207" pitchFamily="82" charset="-52"/>
                          <a:cs typeface="Arial" panose="020B0604020202020204" pitchFamily="34" charset="0"/>
                        </a:rPr>
                      </a:br>
                      <a:r>
                        <a:rPr lang="ru-RU" dirty="0" smtClean="0">
                          <a:solidFill>
                            <a:srgbClr val="7030A0"/>
                          </a:solidFill>
                          <a:latin typeface="a_AntiqueTitulGr" panose="04020605060303030207" pitchFamily="82" charset="-52"/>
                          <a:cs typeface="Arial" panose="020B0604020202020204" pitchFamily="34" charset="0"/>
                        </a:rPr>
                        <a:t>   </a:t>
                      </a:r>
                      <a:br>
                        <a:rPr lang="ru-RU" dirty="0" smtClean="0">
                          <a:solidFill>
                            <a:srgbClr val="7030A0"/>
                          </a:solidFill>
                          <a:latin typeface="a_AntiqueTitulGr" panose="04020605060303030207" pitchFamily="82" charset="-52"/>
                          <a:cs typeface="Arial" panose="020B0604020202020204" pitchFamily="34" charset="0"/>
                        </a:rPr>
                      </a:br>
                      <a:r>
                        <a:rPr lang="ru-RU" dirty="0" smtClean="0">
                          <a:solidFill>
                            <a:srgbClr val="7030A0"/>
                          </a:solidFill>
                          <a:latin typeface="a_AntiqueTitulGr" panose="04020605060303030207" pitchFamily="82" charset="-52"/>
                          <a:cs typeface="Arial" panose="020B0604020202020204" pitchFamily="34" charset="0"/>
                        </a:rPr>
                        <a:t>   Шел чуть позже путник мимо,</a:t>
                      </a:r>
                      <a:br>
                        <a:rPr lang="ru-RU" dirty="0" smtClean="0">
                          <a:solidFill>
                            <a:srgbClr val="7030A0"/>
                          </a:solidFill>
                          <a:latin typeface="a_AntiqueTitulGr" panose="04020605060303030207" pitchFamily="82" charset="-52"/>
                          <a:cs typeface="Arial" panose="020B0604020202020204" pitchFamily="34" charset="0"/>
                        </a:rPr>
                      </a:br>
                      <a:r>
                        <a:rPr lang="ru-RU" dirty="0" smtClean="0">
                          <a:solidFill>
                            <a:srgbClr val="7030A0"/>
                          </a:solidFill>
                          <a:latin typeface="a_AntiqueTitulGr" panose="04020605060303030207" pitchFamily="82" charset="-52"/>
                          <a:cs typeface="Arial" panose="020B0604020202020204" pitchFamily="34" charset="0"/>
                        </a:rPr>
                        <a:t>   И была она</a:t>
                      </a:r>
                      <a:br>
                        <a:rPr lang="ru-RU" dirty="0" smtClean="0">
                          <a:solidFill>
                            <a:srgbClr val="7030A0"/>
                          </a:solidFill>
                          <a:latin typeface="a_AntiqueTitulGr" panose="04020605060303030207" pitchFamily="82" charset="-52"/>
                          <a:cs typeface="Arial" panose="020B0604020202020204" pitchFamily="34" charset="0"/>
                        </a:rPr>
                      </a:br>
                      <a:r>
                        <a:rPr lang="ru-RU" dirty="0" smtClean="0">
                          <a:solidFill>
                            <a:srgbClr val="7030A0"/>
                          </a:solidFill>
                          <a:latin typeface="a_AntiqueTitulGr" panose="04020605060303030207" pitchFamily="82" charset="-52"/>
                          <a:cs typeface="Arial" panose="020B0604020202020204" pitchFamily="34" charset="0"/>
                        </a:rPr>
                        <a:t>   И беззвучно, и незримо</a:t>
                      </a:r>
                      <a:br>
                        <a:rPr lang="ru-RU" dirty="0" smtClean="0">
                          <a:solidFill>
                            <a:srgbClr val="7030A0"/>
                          </a:solidFill>
                          <a:latin typeface="a_AntiqueTitulGr" panose="04020605060303030207" pitchFamily="82" charset="-52"/>
                          <a:cs typeface="Arial" panose="020B0604020202020204" pitchFamily="34" charset="0"/>
                        </a:rPr>
                      </a:br>
                      <a:r>
                        <a:rPr lang="ru-RU" dirty="0" smtClean="0">
                          <a:solidFill>
                            <a:srgbClr val="7030A0"/>
                          </a:solidFill>
                          <a:latin typeface="a_AntiqueTitulGr" panose="04020605060303030207" pitchFamily="82" charset="-52"/>
                          <a:cs typeface="Arial" panose="020B0604020202020204" pitchFamily="34" charset="0"/>
                        </a:rPr>
                        <a:t>   Им соблазнена.</a:t>
                      </a:r>
                    </a:p>
                    <a:p>
                      <a:endParaRPr lang="ru-RU" dirty="0">
                        <a:solidFill>
                          <a:srgbClr val="7030A0"/>
                        </a:solidFill>
                        <a:latin typeface="a_AntiqueTitulGr" panose="04020605060303030207" pitchFamily="82" charset="-52"/>
                        <a:cs typeface="Arial" panose="020B0604020202020204" pitchFamily="34" charset="0"/>
                      </a:endParaRPr>
                    </a:p>
                  </a:txBody>
                  <a:tcP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737950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i="1" dirty="0" smtClean="0">
                <a:solidFill>
                  <a:srgbClr val="FF0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Are these statements TRUE or FALSE?</a:t>
            </a:r>
            <a:endParaRPr lang="ru-RU" i="1" dirty="0">
              <a:solidFill>
                <a:srgbClr val="FF0000"/>
              </a:solidFill>
              <a:cs typeface="Aharoni" panose="02010803020104030203" pitchFamily="2" charset="-79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01800" y="1825625"/>
            <a:ext cx="7442200" cy="4351338"/>
          </a:xfrm>
        </p:spPr>
        <p:txBody>
          <a:bodyPr>
            <a:normAutofit/>
          </a:bodyPr>
          <a:lstStyle/>
          <a:p>
            <a:r>
              <a:rPr lang="en-US" sz="3200" b="1" dirty="0" smtClean="0">
                <a:solidFill>
                  <a:srgbClr val="7030A0"/>
                </a:solidFill>
              </a:rPr>
              <a:t>1. Valentine`s Day celebrated in March.</a:t>
            </a:r>
          </a:p>
          <a:p>
            <a:r>
              <a:rPr lang="en-US" sz="3200" b="1" dirty="0" smtClean="0">
                <a:solidFill>
                  <a:srgbClr val="7030A0"/>
                </a:solidFill>
              </a:rPr>
              <a:t>2. One of the symbols is Cupid.</a:t>
            </a:r>
          </a:p>
          <a:p>
            <a:r>
              <a:rPr lang="en-US" sz="3200" b="1" dirty="0" smtClean="0">
                <a:solidFill>
                  <a:srgbClr val="7030A0"/>
                </a:solidFill>
              </a:rPr>
              <a:t>3. On Valentine`s Day people usually say: Merry Christmas </a:t>
            </a:r>
          </a:p>
          <a:p>
            <a:r>
              <a:rPr lang="en-US" sz="3200" b="1" dirty="0" smtClean="0">
                <a:solidFill>
                  <a:srgbClr val="7030A0"/>
                </a:solidFill>
              </a:rPr>
              <a:t>4. People send Valentine`s Day card.</a:t>
            </a:r>
          </a:p>
          <a:p>
            <a:r>
              <a:rPr lang="en-US" sz="3200" b="1" dirty="0" smtClean="0">
                <a:solidFill>
                  <a:srgbClr val="7030A0"/>
                </a:solidFill>
              </a:rPr>
              <a:t>5. People present books.</a:t>
            </a:r>
          </a:p>
          <a:p>
            <a:r>
              <a:rPr lang="en-US" sz="3200" b="1" dirty="0" smtClean="0">
                <a:solidFill>
                  <a:srgbClr val="7030A0"/>
                </a:solidFill>
              </a:rPr>
              <a:t>6. Tradition </a:t>
            </a:r>
            <a:r>
              <a:rPr lang="en-US" sz="3200" b="1" dirty="0" err="1" smtClean="0">
                <a:solidFill>
                  <a:srgbClr val="7030A0"/>
                </a:solidFill>
              </a:rPr>
              <a:t>colours</a:t>
            </a:r>
            <a:r>
              <a:rPr lang="en-US" sz="3200" b="1" dirty="0" smtClean="0">
                <a:solidFill>
                  <a:srgbClr val="7030A0"/>
                </a:solidFill>
              </a:rPr>
              <a:t> are pink and red.</a:t>
            </a:r>
          </a:p>
          <a:p>
            <a:r>
              <a:rPr lang="en-US" sz="3200" b="1" dirty="0" smtClean="0">
                <a:solidFill>
                  <a:srgbClr val="7030A0"/>
                </a:solidFill>
              </a:rPr>
              <a:t>7. People congratulate who they love.</a:t>
            </a:r>
            <a:endParaRPr lang="ru-RU" sz="3200" b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72893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747009"/>
          </a:xfrm>
        </p:spPr>
        <p:txBody>
          <a:bodyPr>
            <a:noAutofit/>
          </a:bodyPr>
          <a:lstStyle/>
          <a:p>
            <a:pPr algn="ctr"/>
            <a:r>
              <a:rPr lang="ru-RU" sz="4800" b="1" dirty="0" smtClean="0">
                <a:solidFill>
                  <a:srgbClr val="C00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/>
            </a:r>
            <a:br>
              <a:rPr lang="ru-RU" sz="4800" b="1" dirty="0" smtClean="0">
                <a:solidFill>
                  <a:srgbClr val="C00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en-US" sz="6600" b="1" dirty="0">
                <a:solidFill>
                  <a:srgbClr val="7030A0"/>
                </a:solidFill>
              </a:rPr>
              <a:t>What is this?</a:t>
            </a:r>
            <a:r>
              <a:rPr lang="ru-RU" sz="4800" b="1" dirty="0">
                <a:solidFill>
                  <a:srgbClr val="C00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/>
            </a:r>
            <a:br>
              <a:rPr lang="ru-RU" sz="4800" b="1" dirty="0">
                <a:solidFill>
                  <a:srgbClr val="C00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en-US" sz="4800" b="1" dirty="0" smtClean="0">
                <a:solidFill>
                  <a:srgbClr val="C00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Do </a:t>
            </a:r>
            <a:r>
              <a:rPr lang="en-US" sz="4800" b="1" dirty="0">
                <a:solidFill>
                  <a:srgbClr val="C00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not watch, and ticks</a:t>
            </a:r>
            <a:r>
              <a:rPr lang="ru-RU" sz="4800" b="1" dirty="0">
                <a:solidFill>
                  <a:srgbClr val="C00000"/>
                </a:solidFill>
                <a:cs typeface="Aharoni" panose="02010803020104030203" pitchFamily="2" charset="-79"/>
              </a:rPr>
              <a:t/>
            </a:r>
            <a:br>
              <a:rPr lang="ru-RU" sz="4800" b="1" dirty="0">
                <a:solidFill>
                  <a:srgbClr val="C00000"/>
                </a:solidFill>
                <a:cs typeface="Aharoni" panose="02010803020104030203" pitchFamily="2" charset="-79"/>
              </a:rPr>
            </a:br>
            <a:endParaRPr lang="ru-RU" sz="4800" b="1" dirty="0">
              <a:solidFill>
                <a:srgbClr val="C00000"/>
              </a:solidFill>
              <a:cs typeface="Aharoni" panose="02010803020104030203" pitchFamily="2" charset="-79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ru-RU" sz="4400" b="1" i="1" u="sng" dirty="0" smtClean="0">
              <a:solidFill>
                <a:srgbClr val="FF0000"/>
              </a:solidFill>
            </a:endParaRPr>
          </a:p>
          <a:p>
            <a:r>
              <a:rPr lang="en-US" sz="4400" b="1" i="1" u="sng" dirty="0" smtClean="0">
                <a:solidFill>
                  <a:srgbClr val="FF0000"/>
                </a:solidFill>
              </a:rPr>
              <a:t>Heart</a:t>
            </a:r>
          </a:p>
          <a:p>
            <a:endParaRPr lang="ru-RU" sz="4400" b="1" i="1" u="sng" dirty="0">
              <a:solidFill>
                <a:srgbClr val="FF0000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6559" y="2237960"/>
            <a:ext cx="4763037" cy="42867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08403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2442468"/>
          </a:xfrm>
        </p:spPr>
        <p:txBody>
          <a:bodyPr>
            <a:normAutofit fontScale="90000"/>
          </a:bodyPr>
          <a:lstStyle/>
          <a:p>
            <a:pPr algn="ctr"/>
            <a:r>
              <a:rPr lang="en-US" sz="6600" dirty="0">
                <a:solidFill>
                  <a:srgbClr val="C00000"/>
                </a:solidFill>
              </a:rPr>
              <a:t>It is brown and sweet. What is it?</a:t>
            </a:r>
            <a:br>
              <a:rPr lang="en-US" sz="6600" dirty="0">
                <a:solidFill>
                  <a:srgbClr val="C00000"/>
                </a:solidFill>
              </a:rPr>
            </a:br>
            <a:endParaRPr lang="ru-RU" sz="6600" b="1" dirty="0">
              <a:solidFill>
                <a:srgbClr val="7030A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ru-RU" sz="5400" dirty="0">
              <a:solidFill>
                <a:srgbClr val="C00000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2941" y="2448596"/>
            <a:ext cx="6096000" cy="342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1042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smtClean="0">
                <a:solidFill>
                  <a:srgbClr val="C00000"/>
                </a:solidFill>
              </a:rPr>
              <a:t>On the bushes growing in the garden,</a:t>
            </a:r>
            <a:br>
              <a:rPr lang="en-US" b="1" dirty="0" smtClean="0">
                <a:solidFill>
                  <a:srgbClr val="C00000"/>
                </a:solidFill>
              </a:rPr>
            </a:br>
            <a:r>
              <a:rPr lang="en-US" b="1" dirty="0" smtClean="0">
                <a:solidFill>
                  <a:srgbClr val="C00000"/>
                </a:solidFill>
              </a:rPr>
              <a:t>The smell sweet like honey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4800" b="1" i="1" u="sng" dirty="0" smtClean="0">
                <a:solidFill>
                  <a:srgbClr val="FF0000"/>
                </a:solidFill>
              </a:rPr>
              <a:t>Roses</a:t>
            </a:r>
            <a:endParaRPr lang="ru-RU" sz="4800" b="1" i="1" u="sng" dirty="0">
              <a:solidFill>
                <a:srgbClr val="FF0000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0473" y="2049552"/>
            <a:ext cx="4127411" cy="41274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02194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38648" y="425003"/>
            <a:ext cx="6776702" cy="2975019"/>
          </a:xfrm>
        </p:spPr>
        <p:txBody>
          <a:bodyPr>
            <a:normAutofit/>
          </a:bodyPr>
          <a:lstStyle/>
          <a:p>
            <a:pPr algn="ctr"/>
            <a:r>
              <a:rPr lang="en-US" sz="5400" b="1" dirty="0">
                <a:solidFill>
                  <a:srgbClr val="FF0048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He has married many but has never been married. Who is he?</a:t>
            </a:r>
            <a:endParaRPr lang="ru-RU" sz="4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103808" y="3940935"/>
            <a:ext cx="5411542" cy="2236028"/>
          </a:xfrm>
        </p:spPr>
        <p:txBody>
          <a:bodyPr/>
          <a:lstStyle/>
          <a:p>
            <a:pPr marL="0" indent="0">
              <a:buNone/>
            </a:pPr>
            <a:r>
              <a:rPr lang="en-US" sz="8000" dirty="0">
                <a:solidFill>
                  <a:srgbClr val="7030A0"/>
                </a:solidFill>
                <a:latin typeface="Arial Black" panose="020B0A04020102020204" pitchFamily="34" charset="0"/>
              </a:rPr>
              <a:t>A priest</a:t>
            </a:r>
            <a:endParaRPr lang="ru-RU" sz="8000" dirty="0">
              <a:solidFill>
                <a:srgbClr val="7030A0"/>
              </a:solidFill>
              <a:latin typeface="Arial Black" panose="020B0A04020102020204" pitchFamily="34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071992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9600" dirty="0" smtClean="0">
                <a:solidFill>
                  <a:srgbClr val="7030A0"/>
                </a:solidFill>
                <a:latin typeface="AR BLANCA" panose="02000000000000000000" pitchFamily="2" charset="0"/>
              </a:rPr>
              <a:t>Thank you for attention!</a:t>
            </a:r>
            <a:endParaRPr lang="ru-RU" sz="9600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95264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540</TotalTime>
  <Words>434</Words>
  <Application>Microsoft Office PowerPoint</Application>
  <PresentationFormat>Экран (4:3)</PresentationFormat>
  <Paragraphs>74</Paragraphs>
  <Slides>34</Slides>
  <Notes>0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10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34</vt:i4>
      </vt:variant>
    </vt:vector>
  </HeadingPairs>
  <TitlesOfParts>
    <vt:vector size="45" baseType="lpstr">
      <vt:lpstr>Arial</vt:lpstr>
      <vt:lpstr>Calibri</vt:lpstr>
      <vt:lpstr>a_AntiqueTitulGr</vt:lpstr>
      <vt:lpstr>Andalus</vt:lpstr>
      <vt:lpstr>Calibri Light</vt:lpstr>
      <vt:lpstr>Aharoni</vt:lpstr>
      <vt:lpstr>Arial Black</vt:lpstr>
      <vt:lpstr>AR BLANCA</vt:lpstr>
      <vt:lpstr>Andantino script</vt:lpstr>
      <vt:lpstr>Lucida Handwriting</vt:lpstr>
      <vt:lpstr>Тема Office</vt:lpstr>
      <vt:lpstr>What idea combines these pictures?</vt:lpstr>
      <vt:lpstr>Презентация PowerPoint</vt:lpstr>
      <vt:lpstr>In the UK people celebrate the day of Love on 14th , February. </vt:lpstr>
      <vt:lpstr>St. Valentine’s Day</vt:lpstr>
      <vt:lpstr>St Valentine's Day is celebrated on February 14th </vt:lpstr>
      <vt:lpstr>Valentine’s Day it`s time when people in love express their feelings to those whom they love or adore </vt:lpstr>
      <vt:lpstr>The origin of this day is not clear!</vt:lpstr>
      <vt:lpstr>Some people believe that it stems from the story of St. Valentine, a Roman priest</vt:lpstr>
      <vt:lpstr>According to one legend, Valentine served as a priest during the third century in Rome.</vt:lpstr>
      <vt:lpstr>When Emperor Claudius II decided that single men made better soldiers than those with wives and families.</vt:lpstr>
      <vt:lpstr>Valentine broke the order of Emperor Claudius II and secretly married young couples </vt:lpstr>
      <vt:lpstr>When Valentine’s actions were discovered, he was sentenced to death. </vt:lpstr>
      <vt:lpstr>In prison he fell in love with his jailer’s daughter who visited him secretly</vt:lpstr>
      <vt:lpstr>Just before his death, he wrote her a letter, which he signed “From Your Valentine”. </vt:lpstr>
      <vt:lpstr>Today, St. Valentine is the Patron Saint of love, young people, happy marriages and the holiday was named after him. </vt:lpstr>
      <vt:lpstr>St. Valentine’s Day is a good day for parties. </vt:lpstr>
      <vt:lpstr>The restaurants and clubs are decorated with red and pink paper hearts</vt:lpstr>
      <vt:lpstr>Some people give greeting cards, flowers, chocolates or even propose to get married. </vt:lpstr>
      <vt:lpstr>Valentine’s Day cards are the most popular gifts</vt:lpstr>
      <vt:lpstr>They can be ready-made or  hand-made</vt:lpstr>
      <vt:lpstr>Also Valentine’s cards can be pink or red-coloured and some of them can be heart-shaped. </vt:lpstr>
      <vt:lpstr>Some valentines are very fancy; they are decorated with ribbons, paper lace and images of cupids. </vt:lpstr>
      <vt:lpstr>You can write in such cards:</vt:lpstr>
      <vt:lpstr>St.Valentain’s Day’s vocabulary</vt:lpstr>
      <vt:lpstr>What can we wish?</vt:lpstr>
      <vt:lpstr>Who is this man?</vt:lpstr>
      <vt:lpstr>William Blake</vt:lpstr>
      <vt:lpstr>Презентация PowerPoint</vt:lpstr>
      <vt:lpstr>Are these statements TRUE or FALSE?</vt:lpstr>
      <vt:lpstr> What is this? Do not watch, and ticks </vt:lpstr>
      <vt:lpstr>It is brown and sweet. What is it? </vt:lpstr>
      <vt:lpstr>On the bushes growing in the garden, The smell sweet like honey</vt:lpstr>
      <vt:lpstr>He has married many but has never been married. Who is he?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Name of  presentation</dc:title>
  <dc:creator>Павел</dc:creator>
  <cp:lastModifiedBy>User</cp:lastModifiedBy>
  <cp:revision>117</cp:revision>
  <dcterms:created xsi:type="dcterms:W3CDTF">2014-11-21T11:00:06Z</dcterms:created>
  <dcterms:modified xsi:type="dcterms:W3CDTF">2019-02-14T13:54:50Z</dcterms:modified>
</cp:coreProperties>
</file>