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68" r:id="rId4"/>
    <p:sldId id="258" r:id="rId5"/>
    <p:sldId id="259" r:id="rId6"/>
    <p:sldId id="269" r:id="rId7"/>
    <p:sldId id="261" r:id="rId8"/>
    <p:sldId id="260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660"/>
  </p:normalViewPr>
  <p:slideViewPr>
    <p:cSldViewPr>
      <p:cViewPr>
        <p:scale>
          <a:sx n="90" d="100"/>
          <a:sy n="90" d="100"/>
        </p:scale>
        <p:origin x="-1243" y="18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9AD34B3E-BD15-4D16-998D-701C819EA922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54A0161C-61EF-427D-91B2-791840DD00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4B3E-BD15-4D16-998D-701C819EA922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0161C-61EF-427D-91B2-791840DD00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4B3E-BD15-4D16-998D-701C819EA922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0161C-61EF-427D-91B2-791840DD00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4B3E-BD15-4D16-998D-701C819EA922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0161C-61EF-427D-91B2-791840DD00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4B3E-BD15-4D16-998D-701C819EA922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0161C-61EF-427D-91B2-791840DD00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4B3E-BD15-4D16-998D-701C819EA922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0161C-61EF-427D-91B2-791840DD004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4B3E-BD15-4D16-998D-701C819EA922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0161C-61EF-427D-91B2-791840DD004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4B3E-BD15-4D16-998D-701C819EA922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0161C-61EF-427D-91B2-791840DD00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4B3E-BD15-4D16-998D-701C819EA922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0161C-61EF-427D-91B2-791840DD00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9AD34B3E-BD15-4D16-998D-701C819EA922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54A0161C-61EF-427D-91B2-791840DD00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9AD34B3E-BD15-4D16-998D-701C819EA922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54A0161C-61EF-427D-91B2-791840DD00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AD34B3E-BD15-4D16-998D-701C819EA922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4A0161C-61EF-427D-91B2-791840DD004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124744"/>
            <a:ext cx="7175351" cy="2232248"/>
          </a:xfrm>
        </p:spPr>
        <p:txBody>
          <a:bodyPr>
            <a:noAutofit/>
          </a:bodyPr>
          <a:lstStyle/>
          <a:p>
            <a:pPr marL="182880"/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400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по учебному предмету </a:t>
            </a:r>
            <a:r>
              <a:rPr lang="ru-RU" sz="2400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«Английский язык» </a:t>
            </a:r>
            <a:r>
              <a:rPr lang="ru-RU" sz="2400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4-ом </a:t>
            </a:r>
            <a:r>
              <a:rPr lang="ru-RU" sz="2400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классе на тему </a:t>
            </a:r>
            <a:r>
              <a:rPr lang="ru-RU" sz="2400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«Указательные местоимения».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2708920"/>
            <a:ext cx="4464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 smtClean="0">
                <a:solidFill>
                  <a:srgbClr val="00B050"/>
                </a:solidFill>
                <a:latin typeface="Times New Roman" panose="02020603050405020304" pitchFamily="18" charset="0"/>
                <a:ea typeface="Aharoni"/>
                <a:cs typeface="Times New Roman" panose="02020603050405020304" pitchFamily="18" charset="0"/>
              </a:rPr>
              <a:t>This-that</a:t>
            </a:r>
          </a:p>
          <a:p>
            <a:pPr algn="ctr"/>
            <a:r>
              <a:rPr lang="en-US" sz="4800" dirty="0" smtClean="0">
                <a:solidFill>
                  <a:srgbClr val="00B050"/>
                </a:solidFill>
                <a:latin typeface="Times New Roman" panose="02020603050405020304" pitchFamily="18" charset="0"/>
                <a:ea typeface="Aharoni"/>
                <a:cs typeface="Times New Roman" panose="02020603050405020304" pitchFamily="18" charset="0"/>
              </a:rPr>
              <a:t>These-those</a:t>
            </a:r>
            <a:endParaRPr lang="ru-RU" sz="4800" dirty="0">
              <a:solidFill>
                <a:srgbClr val="00B050"/>
              </a:solidFill>
              <a:latin typeface="Times New Roman" panose="02020603050405020304" pitchFamily="18" charset="0"/>
              <a:ea typeface="Aharoni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4509120"/>
            <a:ext cx="3622781" cy="146977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6057" y="4581128"/>
            <a:ext cx="345638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Осинина Александра Валентиновна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английского языка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Липецк, МБОУ лицей №3 им. К. А. Москаленко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78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12" y="1340768"/>
            <a:ext cx="7658412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0012" y="611977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Write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05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817582"/>
            <a:ext cx="6800636" cy="97046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at the picture and </a:t>
            </a:r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circle.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Track 24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1513" y="6081713"/>
            <a:ext cx="487362" cy="487362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028" y="1667644"/>
            <a:ext cx="3173645" cy="3825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060848"/>
            <a:ext cx="439035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146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9540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 in the gaps</a:t>
            </a:r>
            <a:r>
              <a:rPr lang="en-US" sz="4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800" b="1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ruler – these rulers</a:t>
            </a:r>
          </a:p>
          <a:p>
            <a:pPr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that  workbook – those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workbooks</a:t>
            </a:r>
          </a:p>
          <a:p>
            <a:pPr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rubber – those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rubbers</a:t>
            </a:r>
          </a:p>
          <a:p>
            <a:pPr algn="ctr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dictionary–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dictionaries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textbook –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textbooks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computer – these 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computers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67744" y="3847896"/>
            <a:ext cx="858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B0F0"/>
                </a:solidFill>
              </a:rPr>
              <a:t>that</a:t>
            </a:r>
            <a:endParaRPr lang="ru-RU" sz="2800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29945" y="4347512"/>
            <a:ext cx="995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these</a:t>
            </a:r>
            <a:endParaRPr lang="ru-RU" sz="24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29945" y="4800403"/>
            <a:ext cx="1039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those</a:t>
            </a:r>
            <a:endParaRPr lang="ru-RU" sz="24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5157192"/>
            <a:ext cx="858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B0F0"/>
                </a:solidFill>
              </a:rPr>
              <a:t>this</a:t>
            </a:r>
            <a:endParaRPr lang="ru-RU" sz="32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83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Grp="1" noChangeArrowheads="1"/>
          </p:cNvSpPr>
          <p:nvPr>
            <p:ph idx="1"/>
          </p:nvPr>
        </p:nvSpPr>
        <p:spPr bwMode="auto">
          <a:xfrm>
            <a:off x="1440351" y="2492896"/>
            <a:ext cx="620233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indent="0" algn="ctr">
              <a:buNone/>
            </a:pPr>
            <a:r>
              <a:rPr lang="en-US" sz="96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Aharoni"/>
                <a:cs typeface="Times New Roman" panose="02020603050405020304" pitchFamily="18" charset="0"/>
              </a:rPr>
              <a:t>Thank you </a:t>
            </a:r>
            <a:r>
              <a:rPr lang="en-US" sz="96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9600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14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This/these</a:t>
            </a:r>
            <a:r>
              <a:rPr lang="ru-RU" sz="4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(этот-эти)</a:t>
            </a:r>
            <a:r>
              <a:rPr lang="en-US" sz="4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700808"/>
            <a:ext cx="7632848" cy="4464496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Местоимения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употребляются при указании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находящиеся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вблизи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говорящего.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accent3"/>
                </a:solidFill>
                <a:latin typeface="Times New Roman" panose="02020603050405020304" pitchFamily="18" charset="0"/>
                <a:ea typeface="Aharoni"/>
                <a:cs typeface="Times New Roman" panose="02020603050405020304" pitchFamily="18" charset="0"/>
              </a:rPr>
              <a:t>        </a:t>
            </a:r>
          </a:p>
          <a:p>
            <a:pPr marL="0" indent="0">
              <a:buNone/>
            </a:pPr>
            <a:r>
              <a:rPr lang="en-US" sz="3600" dirty="0">
                <a:solidFill>
                  <a:schemeClr val="accent3"/>
                </a:solidFill>
                <a:latin typeface="Times New Roman" panose="02020603050405020304" pitchFamily="18" charset="0"/>
                <a:ea typeface="Aharoni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solidFill>
                  <a:schemeClr val="accent3"/>
                </a:solidFill>
                <a:latin typeface="Times New Roman" panose="02020603050405020304" pitchFamily="18" charset="0"/>
                <a:ea typeface="Aharoni"/>
                <a:cs typeface="Times New Roman" panose="02020603050405020304" pitchFamily="18" charset="0"/>
              </a:rPr>
              <a:t>     </a:t>
            </a:r>
            <a:r>
              <a:rPr lang="en-US" sz="3200" dirty="0" smtClean="0">
                <a:solidFill>
                  <a:schemeClr val="accent3"/>
                </a:solidFill>
                <a:latin typeface="Times New Roman" panose="02020603050405020304" pitchFamily="18" charset="0"/>
                <a:ea typeface="Aharoni"/>
                <a:cs typeface="Times New Roman" panose="02020603050405020304" pitchFamily="18" charset="0"/>
              </a:rPr>
              <a:t>This 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Aharoni"/>
                <a:cs typeface="Times New Roman" panose="02020603050405020304" pitchFamily="18" charset="0"/>
              </a:rPr>
              <a:t>is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Aharoni"/>
                <a:cs typeface="Times New Roman" panose="02020603050405020304" pitchFamily="18" charset="0"/>
              </a:rPr>
              <a:t>a 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Aharoni"/>
                <a:cs typeface="Times New Roman" panose="02020603050405020304" pitchFamily="18" charset="0"/>
              </a:rPr>
              <a:t>puppy.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996952"/>
            <a:ext cx="2355022" cy="147188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59632" y="5083229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accent3"/>
                </a:solidFill>
                <a:latin typeface="Times New Roman" panose="02020603050405020304" pitchFamily="18" charset="0"/>
                <a:ea typeface="Aharoni"/>
                <a:cs typeface="Times New Roman" panose="02020603050405020304" pitchFamily="18" charset="0"/>
              </a:rPr>
              <a:t> These </a:t>
            </a:r>
            <a:r>
              <a:rPr lang="en-US" sz="3200" dirty="0" smtClean="0">
                <a:latin typeface="Times New Roman" panose="02020603050405020304" pitchFamily="18" charset="0"/>
                <a:ea typeface="Aharoni"/>
                <a:cs typeface="Times New Roman" panose="02020603050405020304" pitchFamily="18" charset="0"/>
              </a:rPr>
              <a:t>are puppies.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322" y="4609435"/>
            <a:ext cx="2370490" cy="153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04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844824"/>
            <a:ext cx="6556445" cy="42484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единственное число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множественное число</a:t>
            </a:r>
          </a:p>
          <a:p>
            <a:pPr marL="0" indent="0" algn="ctr">
              <a:buNone/>
            </a:pPr>
            <a:endParaRPr lang="en-US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 is interesting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These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interesting.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001" y="4005064"/>
            <a:ext cx="1204021" cy="6872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001" y="5219593"/>
            <a:ext cx="1296144" cy="7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96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That/those</a:t>
            </a:r>
            <a:r>
              <a:rPr lang="ru-RU" sz="48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тот-те)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Местоимения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5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ru-RU" sz="25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5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ru-RU" sz="25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служат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указания на предметы (лица) </a:t>
            </a:r>
            <a:r>
              <a:rPr lang="ru-RU" sz="25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отдаленные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от 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говорящего.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3441193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US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a bear.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право с вырезом 4"/>
          <p:cNvSpPr>
            <a:spLocks noChangeArrowheads="1"/>
          </p:cNvSpPr>
          <p:nvPr/>
        </p:nvSpPr>
        <p:spPr bwMode="auto">
          <a:xfrm rot="2173489" flipV="1">
            <a:off x="2773157" y="4382115"/>
            <a:ext cx="1758366" cy="579737"/>
          </a:xfrm>
          <a:prstGeom prst="notchedRightArrow">
            <a:avLst>
              <a:gd name="adj1" fmla="val 50000"/>
              <a:gd name="adj2" fmla="val 49986"/>
            </a:avLst>
          </a:prstGeom>
          <a:solidFill>
            <a:schemeClr val="accent1"/>
          </a:solidFill>
          <a:ln w="25400" algn="ctr">
            <a:solidFill>
              <a:srgbClr val="085091"/>
            </a:solidFill>
            <a:miter lim="800000"/>
            <a:headEnd/>
            <a:tailEnd/>
          </a:ln>
        </p:spPr>
        <p:txBody>
          <a:bodyPr rot="10800000"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170866"/>
            <a:ext cx="3742136" cy="209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31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That/those</a:t>
            </a:r>
            <a:r>
              <a:rPr lang="ru-RU" sz="54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тот-те</a:t>
            </a:r>
            <a:r>
              <a:rPr lang="ru-RU" sz="5400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are his friends.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право с вырезом 4"/>
          <p:cNvSpPr>
            <a:spLocks noChangeArrowheads="1"/>
          </p:cNvSpPr>
          <p:nvPr/>
        </p:nvSpPr>
        <p:spPr bwMode="auto">
          <a:xfrm rot="8337615" flipV="1">
            <a:off x="6175759" y="2322983"/>
            <a:ext cx="1672824" cy="577948"/>
          </a:xfrm>
          <a:prstGeom prst="notchedRightArrow">
            <a:avLst>
              <a:gd name="adj1" fmla="val 50000"/>
              <a:gd name="adj2" fmla="val 49986"/>
            </a:avLst>
          </a:prstGeom>
          <a:solidFill>
            <a:schemeClr val="accent1"/>
          </a:solidFill>
          <a:ln w="25400" algn="ctr">
            <a:solidFill>
              <a:srgbClr val="085091"/>
            </a:solidFill>
            <a:miter lim="800000"/>
            <a:headEnd/>
            <a:tailEnd/>
          </a:ln>
        </p:spPr>
        <p:txBody>
          <a:bodyPr rot="10800000"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853" y="2886968"/>
            <a:ext cx="4375653" cy="2917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60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844824"/>
            <a:ext cx="7632848" cy="44644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en-US" sz="3600" dirty="0" smtClean="0">
              <a:latin typeface="Aharoni" pitchFamily="2" charset="-79"/>
              <a:cs typeface="Aharoni" pitchFamily="2" charset="-79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единственное число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множественное число</a:t>
            </a:r>
          </a:p>
          <a:p>
            <a:pPr>
              <a:buFont typeface="Wingdings" panose="05000000000000000000" pitchFamily="2" charset="2"/>
              <a:buChar char="q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book is interesting.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Those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interesting.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615" y="3989040"/>
            <a:ext cx="1330169" cy="7592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070973"/>
            <a:ext cx="1338904" cy="1036534"/>
          </a:xfrm>
          <a:prstGeom prst="rect">
            <a:avLst/>
          </a:prstGeom>
        </p:spPr>
      </p:pic>
      <p:sp>
        <p:nvSpPr>
          <p:cNvPr id="8" name="Стрелка вправо 7"/>
          <p:cNvSpPr/>
          <p:nvPr/>
        </p:nvSpPr>
        <p:spPr>
          <a:xfrm>
            <a:off x="5076056" y="4333259"/>
            <a:ext cx="151216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5508104" y="5481228"/>
            <a:ext cx="100811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59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53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This/these – That/those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628800"/>
            <a:ext cx="6327805" cy="4094269"/>
          </a:xfrm>
        </p:spPr>
        <p:txBody>
          <a:bodyPr/>
          <a:lstStyle/>
          <a:p>
            <a:pPr algn="ctr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выступать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роли прилагательного</a:t>
            </a: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2492896"/>
            <a:ext cx="3245609" cy="1995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088" y="2519333"/>
            <a:ext cx="3024336" cy="2108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89581" y="4488818"/>
            <a:ext cx="2553659" cy="1780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0405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32363"/>
            <a:ext cx="2820938" cy="188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97552"/>
            <a:ext cx="2749500" cy="184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806552"/>
            <a:ext cx="2790642" cy="188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11088"/>
            <a:ext cx="2749500" cy="1881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922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476672"/>
            <a:ext cx="6965245" cy="1255363"/>
          </a:xfrm>
        </p:spPr>
        <p:txBody>
          <a:bodyPr/>
          <a:lstStyle/>
          <a:p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and circle.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99592" y="1700807"/>
            <a:ext cx="7653536" cy="4847311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This/That is a watch.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These/Those are strawberries.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This/These is goose.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Those/That are mice.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This/That is a bowl of soup.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12776"/>
            <a:ext cx="3111126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36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274</TotalTime>
  <Words>177</Words>
  <Application>Microsoft Office PowerPoint</Application>
  <PresentationFormat>Экран (4:3)</PresentationFormat>
  <Paragraphs>65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Кнопка</vt:lpstr>
      <vt:lpstr> Презентация к уроку по учебному предмету «Английский язык» в 4-ом классе на тему «Указательные местоимения».  </vt:lpstr>
      <vt:lpstr> This/these (этот-эти)  </vt:lpstr>
      <vt:lpstr>This или these?</vt:lpstr>
      <vt:lpstr>That/those( тот-те)</vt:lpstr>
      <vt:lpstr>That/those( тот-те)</vt:lpstr>
      <vt:lpstr>That или those?</vt:lpstr>
      <vt:lpstr>This/these – That/those </vt:lpstr>
      <vt:lpstr>Презентация PowerPoint</vt:lpstr>
      <vt:lpstr>Read and circle.</vt:lpstr>
      <vt:lpstr>Презентация PowerPoint</vt:lpstr>
      <vt:lpstr>Look at the picture and circle.</vt:lpstr>
      <vt:lpstr>Fill in the gaps: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CR</dc:creator>
  <cp:lastModifiedBy>RK</cp:lastModifiedBy>
  <cp:revision>25</cp:revision>
  <dcterms:created xsi:type="dcterms:W3CDTF">2015-03-03T17:53:42Z</dcterms:created>
  <dcterms:modified xsi:type="dcterms:W3CDTF">2020-08-15T08:13:15Z</dcterms:modified>
</cp:coreProperties>
</file>