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sldIdLst>
    <p:sldId id="295" r:id="rId2"/>
    <p:sldId id="293" r:id="rId3"/>
    <p:sldId id="259" r:id="rId4"/>
    <p:sldId id="258" r:id="rId5"/>
    <p:sldId id="260" r:id="rId6"/>
    <p:sldId id="272" r:id="rId7"/>
    <p:sldId id="273" r:id="rId8"/>
    <p:sldId id="274" r:id="rId9"/>
    <p:sldId id="286" r:id="rId10"/>
    <p:sldId id="289" r:id="rId11"/>
    <p:sldId id="291" r:id="rId12"/>
    <p:sldId id="261" r:id="rId13"/>
    <p:sldId id="285" r:id="rId14"/>
    <p:sldId id="262" r:id="rId15"/>
    <p:sldId id="283" r:id="rId16"/>
    <p:sldId id="263" r:id="rId17"/>
    <p:sldId id="264" r:id="rId18"/>
    <p:sldId id="265" r:id="rId19"/>
    <p:sldId id="266" r:id="rId20"/>
    <p:sldId id="290" r:id="rId21"/>
    <p:sldId id="275" r:id="rId22"/>
    <p:sldId id="276" r:id="rId23"/>
    <p:sldId id="277" r:id="rId24"/>
    <p:sldId id="268" r:id="rId25"/>
    <p:sldId id="279" r:id="rId26"/>
    <p:sldId id="280" r:id="rId27"/>
    <p:sldId id="269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00"/>
    <a:srgbClr val="006600"/>
    <a:srgbClr val="00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60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F29B9CE-F258-4791-9982-907595695613}" type="datetimeFigureOut">
              <a:rPr lang="ru-RU"/>
              <a:pPr/>
              <a:t>17.02.2020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2A1D00-B9C9-4F3C-9235-BD3FA18F8FB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22D1C8D-0C54-4D4A-9CCD-E3815E4EFA76}" type="datetimeFigureOut">
              <a:rPr lang="ru-RU"/>
              <a:pPr/>
              <a:t>17.02.2020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0E81D0-1CFC-44AD-BEBD-5E45DF6B0E2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2C347F-23C1-4E0F-B02D-F5BEF4F251C8}" type="datetimeFigureOut">
              <a:rPr lang="ru-RU"/>
              <a:pPr/>
              <a:t>17.02.2020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08E5D7-9651-4F07-B6FD-E203D811C7D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7650DB0-0C10-4817-816B-F3486F45D1CA}" type="datetimeFigureOut">
              <a:rPr lang="ru-RU"/>
              <a:pPr/>
              <a:t>17.02.2020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9977F1-FC57-4295-862A-1DCD65C63C0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E6DCE2-1B27-4521-B808-FCA91B8D2C50}" type="datetimeFigureOut">
              <a:rPr lang="ru-RU"/>
              <a:pPr/>
              <a:t>17.02.2020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449A71-6C11-4E2F-AA1E-6538BDEE238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75349D-7840-423D-87ED-D5D852F595A2}" type="datetimeFigureOut">
              <a:rPr lang="ru-RU"/>
              <a:pPr/>
              <a:t>17.02.2020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1BEBD2-98C2-4B4C-953C-E6AA2A76AC7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A875F2F-AD0E-47D2-99BC-F57665525B88}" type="datetimeFigureOut">
              <a:rPr lang="ru-RU"/>
              <a:pPr/>
              <a:t>17.02.2020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5AE0C3-FCBE-45B3-9952-8EC6DBD998B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D5050A-EB5C-4EDE-8882-94A8BB21FD38}" type="datetimeFigureOut">
              <a:rPr lang="ru-RU"/>
              <a:pPr/>
              <a:t>17.02.2020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F43136-591F-4AF7-9D74-7DBCC5A9C37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43ED47-AE2D-487A-8F9C-149817C1064E}" type="datetimeFigureOut">
              <a:rPr lang="ru-RU"/>
              <a:pPr/>
              <a:t>17.02.2020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1318DC-2940-4521-B651-9558E81C472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E66367-B458-4252-A457-8725B2386064}" type="datetimeFigureOut">
              <a:rPr lang="ru-RU"/>
              <a:pPr/>
              <a:t>17.02.2020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190B9E-8D55-4439-8E72-D1657373E6C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509618D-3395-4C45-BCFE-9F761A6AFCFE}" type="datetimeFigureOut">
              <a:rPr lang="ru-RU"/>
              <a:pPr/>
              <a:t>17.02.2020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A99B83-04C3-49BA-8ECA-4D6020F3C71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38C97BFF-A829-43B2-9894-CFBB07AE067C}" type="datetimeFigureOut">
              <a:rPr lang="ru-RU"/>
              <a:pPr/>
              <a:t>17.02.2020</a:t>
            </a:fld>
            <a:endParaRPr lang="ru-RU"/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E7C2CB1-D72E-4EA9-80D0-BB69FD79A2DA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011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0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43011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0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43011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0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43011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0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43011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0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4301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58;&#1072;&#1090;&#1100;&#1103;&#1085;&#1072;\Desktop\&#1091;&#1088;&#1086;&#1082;%20&#1086;&#1082;&#1088;.&#1084;&#1080;&#1088;%204%20&#1040;\&#1074;&#1072;&#1082;&#1091;&#1091;&#1084;.avi" TargetMode="External"/><Relationship Id="rId4" Type="http://schemas.openxmlformats.org/officeDocument/2006/relationships/slide" Target="slide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58;&#1072;&#1090;&#1100;&#1103;&#1085;&#1072;\Desktop\&#1091;&#1088;&#1086;&#1082;%20&#1086;&#1082;&#1088;.&#1084;&#1080;&#1088;%204%20&#1040;\&#1095;&#1072;&#1089;&#1090;&#1086;&#1090;&#1072;%20&#1079;&#1074;&#1091;&#1082;&#1072;.avi" TargetMode="External"/><Relationship Id="rId4" Type="http://schemas.openxmlformats.org/officeDocument/2006/relationships/slide" Target="slide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text=%D0%BE%D0%BF%D1%8B%D1%82%D1%8B+%D1%81%D0%BE+%D1%81%D0%B2%D0%B5%D1%82%D0%BE%D0%BC+&amp;stype=image" TargetMode="External"/><Relationship Id="rId2" Type="http://schemas.openxmlformats.org/officeDocument/2006/relationships/hyperlink" Target="http://images.yandex.ru/yandsearch?text=%D1%81%D0%B2%D0%B5%D1%82%D0%BE%D0%B2%D1%8B%D0%B5%20%D0%B2%D0%BE%D0%BB%D0%BD%D1%8B&amp;stype=image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slovari.yandex.ru/~%D0%BA%D0%BD%D0%B8%D0%B3%D0%B8/%D0%91%D0%A1%D0%AD/%D0%9A%D0%B0%D0%BC%D0%B5%D1%80%D1%82%D0%BE%D0%BD" TargetMode="External"/><Relationship Id="rId5" Type="http://schemas.openxmlformats.org/officeDocument/2006/relationships/hyperlink" Target="http://images.yandex.ru/yandsearch?text=%D1%80%D0%B0%D0%B4%D1%83%D0%B3%D0%B0+%D0%B8+%D0%BC%D0%BE%D1%80%D0%B5&amp;stype=image" TargetMode="External"/><Relationship Id="rId4" Type="http://schemas.openxmlformats.org/officeDocument/2006/relationships/hyperlink" Target="http://images.yandex.ru/yandsearch?text=%D0%B7%D0%B2%D1%83%D0%BA%D0%BE%D0%B2%D1%8B%D0%B5+%D0%B2%D0%BE%D0%BB%D0%BD%D1%8B&amp;stype=image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40;&#1076;&#1084;&#1080;&#1085;&#1080;&#1089;&#1090;&#1088;&#1072;&#1090;&#1086;&#1088;\&#1056;&#1072;&#1073;&#1086;&#1095;&#1080;&#1081;%20&#1089;&#1090;&#1086;&#1083;\&#1095;&#1091;&#1076;&#1086;-&#1074;&#1086;&#1083;&#1085;&#1099;.%2011.12.09\flow.mp3" TargetMode="Externa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WordArt 9"/>
          <p:cNvSpPr>
            <a:spLocks noChangeArrowheads="1" noChangeShapeType="1" noTextEdit="1"/>
          </p:cNvSpPr>
          <p:nvPr/>
        </p:nvSpPr>
        <p:spPr bwMode="auto">
          <a:xfrm>
            <a:off x="785813" y="1714500"/>
            <a:ext cx="7200900" cy="2808288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"/>
                <a:cs typeface="Arial"/>
              </a:rPr>
              <a:t>Чудо -  волны</a:t>
            </a:r>
          </a:p>
        </p:txBody>
      </p:sp>
      <p:sp>
        <p:nvSpPr>
          <p:cNvPr id="14338" name="Заголовок 5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487362"/>
          </a:xfrm>
        </p:spPr>
        <p:txBody>
          <a:bodyPr/>
          <a:lstStyle/>
          <a:p>
            <a:r>
              <a:rPr lang="ru-RU" altLang="ru-RU" sz="1800"/>
              <a:t>МКОУ «Средняя общеобразовательная школа «№6 имени Героя Советского Союза А.И.Свертилова »</a:t>
            </a:r>
            <a:r>
              <a:rPr lang="ru-RU" altLang="ru-RU" sz="4000"/>
              <a:t> </a:t>
            </a:r>
          </a:p>
        </p:txBody>
      </p:sp>
      <p:sp>
        <p:nvSpPr>
          <p:cNvPr id="14339" name="Text Box 4"/>
          <p:cNvSpPr txBox="1">
            <a:spLocks noChangeArrowheads="1"/>
          </p:cNvSpPr>
          <p:nvPr/>
        </p:nvSpPr>
        <p:spPr bwMode="auto">
          <a:xfrm>
            <a:off x="990600" y="1295400"/>
            <a:ext cx="6781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Урок окружающего мира в 4 классе (УМК «Школа 2100»)</a:t>
            </a:r>
          </a:p>
        </p:txBody>
      </p:sp>
      <p:sp>
        <p:nvSpPr>
          <p:cNvPr id="14340" name="Text Box 5"/>
          <p:cNvSpPr txBox="1">
            <a:spLocks noChangeArrowheads="1"/>
          </p:cNvSpPr>
          <p:nvPr/>
        </p:nvSpPr>
        <p:spPr bwMode="auto">
          <a:xfrm>
            <a:off x="3962400" y="4343400"/>
            <a:ext cx="4953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/>
              <a:t>Подготовила и провела: Наширбанова Т.А., учитель нач. классов.</a:t>
            </a:r>
          </a:p>
        </p:txBody>
      </p:sp>
      <p:sp>
        <p:nvSpPr>
          <p:cNvPr id="14341" name="Text Box 6"/>
          <p:cNvSpPr txBox="1">
            <a:spLocks noChangeArrowheads="1"/>
          </p:cNvSpPr>
          <p:nvPr/>
        </p:nvSpPr>
        <p:spPr bwMode="auto">
          <a:xfrm>
            <a:off x="3505200" y="6096000"/>
            <a:ext cx="2819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Людиново, 201</a:t>
            </a:r>
            <a:r>
              <a:rPr lang="en-US"/>
              <a:t>7</a:t>
            </a:r>
            <a:r>
              <a:rPr lang="ru-RU"/>
              <a:t> г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ChangeArrowheads="1"/>
          </p:cNvSpPr>
          <p:nvPr/>
        </p:nvSpPr>
        <p:spPr bwMode="auto">
          <a:xfrm>
            <a:off x="2209800" y="160338"/>
            <a:ext cx="4267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altLang="ru-RU" sz="2800">
                <a:cs typeface="Times New Roman" pitchFamily="18" charset="0"/>
              </a:rPr>
              <a:t>Журнал исследований</a:t>
            </a:r>
            <a:endParaRPr lang="ru-RU" altLang="ru-RU" sz="2800"/>
          </a:p>
        </p:txBody>
      </p:sp>
      <p:graphicFrame>
        <p:nvGraphicFramePr>
          <p:cNvPr id="23581" name="Group 29"/>
          <p:cNvGraphicFramePr>
            <a:graphicFrameLocks noGrp="1"/>
          </p:cNvGraphicFramePr>
          <p:nvPr/>
        </p:nvGraphicFramePr>
        <p:xfrm>
          <a:off x="228600" y="838200"/>
          <a:ext cx="8610600" cy="6019800"/>
        </p:xfrm>
        <a:graphic>
          <a:graphicData uri="http://schemas.openxmlformats.org/drawingml/2006/table">
            <a:tbl>
              <a:tblPr/>
              <a:tblGrid>
                <a:gridCol w="4305300"/>
                <a:gridCol w="4305300"/>
              </a:tblGrid>
              <a:tr h="1106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1)____________- это мелкие и частые колебания среды:  твёрдых предметов, жидкостей, газов</a:t>
                      </a: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2)________________- поток особых колеблющихся частиц (фотонов).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63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распространяется в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______________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Свободно проходит ___________________________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9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Распространяется во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________________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Распространяется по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________________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6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Препятствие –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______________________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Препятствие –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______________________</a:t>
                      </a:r>
                      <a:endParaRPr kumimoji="0" lang="ru-RU" alt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711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частоты волны зависит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_____________ звука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частоты волны зависит_______________ луча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574" name="Rectangle 23"/>
          <p:cNvSpPr>
            <a:spLocks noChangeArrowheads="1"/>
          </p:cNvSpPr>
          <p:nvPr/>
        </p:nvSpPr>
        <p:spPr bwMode="auto">
          <a:xfrm>
            <a:off x="0" y="57070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/>
          </a:p>
        </p:txBody>
      </p:sp>
      <p:sp>
        <p:nvSpPr>
          <p:cNvPr id="57368" name="Text Box 24"/>
          <p:cNvSpPr txBox="1">
            <a:spLocks noChangeArrowheads="1"/>
          </p:cNvSpPr>
          <p:nvPr/>
        </p:nvSpPr>
        <p:spPr bwMode="auto">
          <a:xfrm>
            <a:off x="685800" y="914400"/>
            <a:ext cx="160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b="1">
                <a:solidFill>
                  <a:srgbClr val="FF0000"/>
                </a:solidFill>
              </a:rPr>
              <a:t>ЗВУК</a:t>
            </a:r>
          </a:p>
        </p:txBody>
      </p:sp>
      <p:sp>
        <p:nvSpPr>
          <p:cNvPr id="57370" name="Text Box 26"/>
          <p:cNvSpPr txBox="1">
            <a:spLocks noChangeArrowheads="1"/>
          </p:cNvSpPr>
          <p:nvPr/>
        </p:nvSpPr>
        <p:spPr bwMode="auto">
          <a:xfrm>
            <a:off x="533400" y="2895600"/>
            <a:ext cx="3048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b="1">
                <a:solidFill>
                  <a:srgbClr val="FF0000"/>
                </a:solidFill>
              </a:rPr>
              <a:t>ПУСТОТЕ (КОСМОСЕ)</a:t>
            </a:r>
          </a:p>
        </p:txBody>
      </p:sp>
      <p:sp>
        <p:nvSpPr>
          <p:cNvPr id="57371" name="Text Box 27"/>
          <p:cNvSpPr txBox="1">
            <a:spLocks noChangeArrowheads="1"/>
          </p:cNvSpPr>
          <p:nvPr/>
        </p:nvSpPr>
        <p:spPr bwMode="auto">
          <a:xfrm>
            <a:off x="457200" y="4114800"/>
            <a:ext cx="2667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b="1">
                <a:solidFill>
                  <a:srgbClr val="FF0000"/>
                </a:solidFill>
              </a:rPr>
              <a:t>ВСЕ СТОРОНЫ</a:t>
            </a:r>
          </a:p>
        </p:txBody>
      </p:sp>
      <p:sp>
        <p:nvSpPr>
          <p:cNvPr id="57374" name="Text Box 30"/>
          <p:cNvSpPr txBox="1">
            <a:spLocks noChangeArrowheads="1"/>
          </p:cNvSpPr>
          <p:nvPr/>
        </p:nvSpPr>
        <p:spPr bwMode="auto">
          <a:xfrm>
            <a:off x="609600" y="5181600"/>
            <a:ext cx="3200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b="1">
                <a:solidFill>
                  <a:srgbClr val="FF0000"/>
                </a:solidFill>
              </a:rPr>
              <a:t>МЯГКИЕ ПРЕДМЕТЫ</a:t>
            </a:r>
          </a:p>
        </p:txBody>
      </p:sp>
      <p:sp>
        <p:nvSpPr>
          <p:cNvPr id="57376" name="Text Box 32"/>
          <p:cNvSpPr txBox="1">
            <a:spLocks noChangeArrowheads="1"/>
          </p:cNvSpPr>
          <p:nvPr/>
        </p:nvSpPr>
        <p:spPr bwMode="auto">
          <a:xfrm>
            <a:off x="533400" y="6248400"/>
            <a:ext cx="1752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b="1">
                <a:solidFill>
                  <a:srgbClr val="FF0000"/>
                </a:solidFill>
              </a:rPr>
              <a:t>ВЫСОТА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4578" name="Таблица 2"/>
          <p:cNvSpPr>
            <a:spLocks noGrp="1" noTextEdit="1"/>
          </p:cNvSpPr>
          <p:nvPr>
            <p:ph type="tbl" idx="4294967295"/>
          </p:nvPr>
        </p:nvSpPr>
        <p:spPr/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WordArt 4"/>
          <p:cNvSpPr>
            <a:spLocks noChangeArrowheads="1" noChangeShapeType="1" noTextEdit="1"/>
          </p:cNvSpPr>
          <p:nvPr/>
        </p:nvSpPr>
        <p:spPr bwMode="auto">
          <a:xfrm>
            <a:off x="2667000" y="2667000"/>
            <a:ext cx="4143375" cy="114300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23153"/>
              </a:avLst>
            </a:prstTxWarp>
          </a:bodyPr>
          <a:lstStyle/>
          <a:p>
            <a:pPr algn="ctr"/>
            <a:r>
              <a:rPr lang="ru-RU" sz="3600" kern="10" normalizeH="1">
                <a:ln w="9525">
                  <a:noFill/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107763" dir="13500000" sx="75000" sy="75000" algn="tl" rotWithShape="0">
                    <a:srgbClr val="808080">
                      <a:alpha val="50000"/>
                    </a:srgbClr>
                  </a:outerShdw>
                </a:effectLst>
                <a:latin typeface="Times New Roman"/>
                <a:cs typeface="Times New Roman"/>
              </a:rPr>
              <a:t>свет</a:t>
            </a:r>
          </a:p>
        </p:txBody>
      </p:sp>
      <p:sp>
        <p:nvSpPr>
          <p:cNvPr id="22531" name="Заголовок 3"/>
          <p:cNvSpPr>
            <a:spLocks noGrp="1"/>
          </p:cNvSpPr>
          <p:nvPr>
            <p:ph type="title" idx="4294967295"/>
          </p:nvPr>
        </p:nvSpPr>
        <p:spPr>
          <a:xfrm>
            <a:off x="785813" y="2438400"/>
            <a:ext cx="8358187" cy="3929063"/>
          </a:xfrm>
        </p:spPr>
        <p:txBody>
          <a:bodyPr/>
          <a:lstStyle/>
          <a:p>
            <a:pPr algn="l"/>
            <a:r>
              <a:rPr lang="ru-RU" altLang="ru-RU" sz="2400"/>
              <a:t/>
            </a:r>
            <a:br>
              <a:rPr lang="ru-RU" altLang="ru-RU" sz="2400"/>
            </a:br>
            <a:r>
              <a:rPr lang="ru-RU" altLang="ru-RU" sz="2400"/>
              <a:t>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/>
              <a:t>Источники света</a:t>
            </a:r>
          </a:p>
        </p:txBody>
      </p:sp>
      <p:sp>
        <p:nvSpPr>
          <p:cNvPr id="26626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26627" name="Picture 5" descr="12259805264723400_solnce_v_les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1295400"/>
            <a:ext cx="3657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7" descr="imgpreview?key=53f89056f7e8eb33&amp;mb=imgdb_preview_189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8200" y="1295400"/>
            <a:ext cx="3886200" cy="242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9" descr="18ee4014e28af4444199df40d1db983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9000" y="3962400"/>
            <a:ext cx="2286000" cy="270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4" descr="C:\Documents and Settings\Администратор\Рабочий стол\урок чудо-волны\13393_1234964987_ful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4925"/>
            <a:ext cx="5572125" cy="689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Прямоугольник 4"/>
          <p:cNvSpPr>
            <a:spLocks noChangeArrowheads="1"/>
          </p:cNvSpPr>
          <p:nvPr/>
        </p:nvSpPr>
        <p:spPr bwMode="auto">
          <a:xfrm>
            <a:off x="5572125" y="357188"/>
            <a:ext cx="3429000" cy="526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/>
              <a:t>Свет представляет собой поток особых колеблющихся частиц (фотонов).Свет не нуждается в среде для распространения и свободно проходит космическое пространство, </a:t>
            </a:r>
            <a:br>
              <a:rPr lang="ru-RU" altLang="ru-RU" sz="2400"/>
            </a:br>
            <a:r>
              <a:rPr lang="ru-RU" altLang="ru-RU" sz="2400"/>
              <a:t>причем, именно в пустоте он достигает самой большой скорости 300 000 км/ч.</a:t>
            </a:r>
            <a:br>
              <a:rPr lang="ru-RU" altLang="ru-RU" sz="2400"/>
            </a:br>
            <a:endParaRPr lang="ru-RU" altLang="ru-RU" sz="2400"/>
          </a:p>
        </p:txBody>
      </p:sp>
      <p:sp>
        <p:nvSpPr>
          <p:cNvPr id="23559" name="Line 7"/>
          <p:cNvSpPr>
            <a:spLocks noChangeShapeType="1"/>
          </p:cNvSpPr>
          <p:nvPr/>
        </p:nvSpPr>
        <p:spPr bwMode="auto">
          <a:xfrm>
            <a:off x="6096000" y="2971800"/>
            <a:ext cx="2667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60" name="Line 8"/>
          <p:cNvSpPr>
            <a:spLocks noChangeShapeType="1"/>
          </p:cNvSpPr>
          <p:nvPr/>
        </p:nvSpPr>
        <p:spPr bwMode="auto">
          <a:xfrm>
            <a:off x="6400800" y="3276600"/>
            <a:ext cx="17526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61" name="Line 9"/>
          <p:cNvSpPr>
            <a:spLocks noChangeShapeType="1"/>
          </p:cNvSpPr>
          <p:nvPr/>
        </p:nvSpPr>
        <p:spPr bwMode="auto">
          <a:xfrm>
            <a:off x="6324600" y="3657600"/>
            <a:ext cx="1905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62" name="Line 10"/>
          <p:cNvSpPr>
            <a:spLocks noChangeShapeType="1"/>
          </p:cNvSpPr>
          <p:nvPr/>
        </p:nvSpPr>
        <p:spPr bwMode="auto">
          <a:xfrm>
            <a:off x="7543800" y="1828800"/>
            <a:ext cx="5334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9" grpId="0" animBg="1"/>
      <p:bldP spid="23560" grpId="0" animBg="1"/>
      <p:bldP spid="23561" grpId="0" animBg="1"/>
      <p:bldP spid="2356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ru-RU" altLang="ru-RU" sz="4000"/>
              <a:t>Задания для групп:</a:t>
            </a:r>
            <a:br>
              <a:rPr lang="ru-RU" altLang="ru-RU" sz="4000"/>
            </a:br>
            <a:endParaRPr lang="ru-RU" altLang="ru-RU" sz="4000"/>
          </a:p>
        </p:txBody>
      </p:sp>
      <p:sp>
        <p:nvSpPr>
          <p:cNvPr id="2867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609600"/>
            <a:ext cx="8763000" cy="6096000"/>
          </a:xfrm>
        </p:spPr>
        <p:txBody>
          <a:bodyPr/>
          <a:lstStyle/>
          <a:p>
            <a:r>
              <a:rPr lang="ru-RU" altLang="ru-RU" i="1"/>
              <a:t>1 группа- 3 абзац. (фонарик, белый лист, непрозрачная фигурка)</a:t>
            </a:r>
          </a:p>
          <a:p>
            <a:r>
              <a:rPr lang="ru-RU" altLang="ru-RU" i="1"/>
              <a:t>2 группа-  3 абзац,(стакан с водой, карандаш) </a:t>
            </a:r>
          </a:p>
          <a:p>
            <a:r>
              <a:rPr lang="ru-RU" altLang="ru-RU" i="1"/>
              <a:t>3 группа – 3 абзац, (фонарик, призма, экран)</a:t>
            </a:r>
          </a:p>
          <a:p>
            <a:r>
              <a:rPr lang="ru-RU" altLang="ru-RU" i="1"/>
              <a:t>4 группа -  3 абзац, (стакан с водой, пластиковый шарик)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C:\Documents and Settings\Администратор\Рабочий стол\урок чудо-волны\pi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831850"/>
            <a:ext cx="5500687" cy="484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Заголовок 2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11175"/>
          </a:xfrm>
        </p:spPr>
        <p:txBody>
          <a:bodyPr/>
          <a:lstStyle/>
          <a:p>
            <a:r>
              <a:rPr lang="ru-RU" altLang="ru-RU"/>
              <a:t>Направление света</a:t>
            </a:r>
          </a:p>
        </p:txBody>
      </p:sp>
      <p:pic>
        <p:nvPicPr>
          <p:cNvPr id="29699" name="Picture 3" descr="F:\Мои рисунки\Заставки\Земля.Природа.Здания\13 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0" y="2786063"/>
            <a:ext cx="4681538" cy="386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C:\Documents and Settings\Администратор\Рабочий стол\урок чудо-волны\pictur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371600"/>
            <a:ext cx="4972050" cy="497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Picture 3" descr="C:\Documents and Settings\Администратор\Рабочий стол\урок чудо-волны\shar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7800" y="1905000"/>
            <a:ext cx="3602038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Rectangle 4"/>
          <p:cNvSpPr>
            <a:spLocks noChangeArrowheads="1"/>
          </p:cNvSpPr>
          <p:nvPr/>
        </p:nvSpPr>
        <p:spPr bwMode="auto">
          <a:xfrm>
            <a:off x="762000" y="228600"/>
            <a:ext cx="7239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>
                <a:solidFill>
                  <a:srgbClr val="002060"/>
                </a:solidFill>
              </a:rPr>
              <a:t>Преломление света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1435100"/>
            <a:ext cx="8072438" cy="512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Прямоугольник 2"/>
          <p:cNvSpPr>
            <a:spLocks noChangeArrowheads="1"/>
          </p:cNvSpPr>
          <p:nvPr/>
        </p:nvSpPr>
        <p:spPr bwMode="auto">
          <a:xfrm>
            <a:off x="642938" y="500063"/>
            <a:ext cx="8001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4000">
                <a:solidFill>
                  <a:srgbClr val="002060"/>
                </a:solidFill>
              </a:rPr>
              <a:t>Преломление света 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Text Box 8"/>
          <p:cNvSpPr txBox="1">
            <a:spLocks noChangeArrowheads="1"/>
          </p:cNvSpPr>
          <p:nvPr/>
        </p:nvSpPr>
        <p:spPr bwMode="auto">
          <a:xfrm>
            <a:off x="285750" y="4979988"/>
            <a:ext cx="8491538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altLang="ru-RU" sz="2400"/>
          </a:p>
          <a:p>
            <a:pPr algn="ctr"/>
            <a:r>
              <a:rPr lang="ru-RU" altLang="ru-RU" sz="2400"/>
              <a:t>Когда мы наблюдаем радугу?</a:t>
            </a:r>
          </a:p>
          <a:p>
            <a:pPr algn="ctr"/>
            <a:endParaRPr lang="ru-RU" altLang="ru-RU" sz="2400"/>
          </a:p>
          <a:p>
            <a:r>
              <a:rPr lang="ru-RU" altLang="ru-RU" sz="2400"/>
              <a:t> </a:t>
            </a:r>
          </a:p>
          <a:p>
            <a:endParaRPr lang="ru-RU" altLang="ru-RU" sz="200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57200" y="304800"/>
          <a:ext cx="8001000" cy="6019800"/>
        </p:xfrm>
        <a:graphic>
          <a:graphicData uri="http://schemas.openxmlformats.org/drawingml/2006/table">
            <a:tbl>
              <a:tblPr/>
              <a:tblGrid>
                <a:gridCol w="565150"/>
                <a:gridCol w="565150"/>
                <a:gridCol w="563563"/>
                <a:gridCol w="566737"/>
                <a:gridCol w="563563"/>
                <a:gridCol w="566737"/>
                <a:gridCol w="563563"/>
                <a:gridCol w="565150"/>
                <a:gridCol w="563562"/>
                <a:gridCol w="565150"/>
                <a:gridCol w="565150"/>
                <a:gridCol w="563563"/>
                <a:gridCol w="565150"/>
                <a:gridCol w="658812"/>
              </a:tblGrid>
              <a:tr h="604838">
                <a:tc gridSpan="6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                                                                                       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Ч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 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 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 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 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Ы 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4838">
                <a:tc gridSpan="6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У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 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 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 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Ь 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4838">
                <a:tc gridSpan="4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 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 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 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Ь 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11238">
                <a:tc gridSpan="5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Т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8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8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 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73100">
                <a:tc gridSpan="6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В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 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 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 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 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73100"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6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 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 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 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 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 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 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4838"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7 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Э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 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 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 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 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 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 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 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Ы 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483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8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М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 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 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 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 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 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38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ы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ChangeArrowheads="1"/>
          </p:cNvSpPr>
          <p:nvPr/>
        </p:nvSpPr>
        <p:spPr bwMode="auto">
          <a:xfrm>
            <a:off x="2209800" y="160338"/>
            <a:ext cx="4267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altLang="ru-RU" sz="2800">
                <a:cs typeface="Times New Roman" pitchFamily="18" charset="0"/>
              </a:rPr>
              <a:t>Журнал исследований</a:t>
            </a:r>
            <a:endParaRPr lang="ru-RU" altLang="ru-RU" sz="2800"/>
          </a:p>
        </p:txBody>
      </p:sp>
      <p:graphicFrame>
        <p:nvGraphicFramePr>
          <p:cNvPr id="33826" name="Group 34"/>
          <p:cNvGraphicFramePr>
            <a:graphicFrameLocks noGrp="1"/>
          </p:cNvGraphicFramePr>
          <p:nvPr/>
        </p:nvGraphicFramePr>
        <p:xfrm>
          <a:off x="228600" y="838200"/>
          <a:ext cx="8610600" cy="6019800"/>
        </p:xfrm>
        <a:graphic>
          <a:graphicData uri="http://schemas.openxmlformats.org/drawingml/2006/table">
            <a:tbl>
              <a:tblPr/>
              <a:tblGrid>
                <a:gridCol w="4305300"/>
                <a:gridCol w="4305300"/>
              </a:tblGrid>
              <a:tr h="1106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1)____________- это мелкие и частые колебания среды:  твёрдых предметов, жидкостей, газов</a:t>
                      </a: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2)________________- поток особых колеблющихся частиц (фотонов).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63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распространяется в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______________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Свободно проходит ___________________________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9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Распространяется во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________________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Распространяется по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________________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6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Препятствие –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______________________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Препятствие –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______________________</a:t>
                      </a:r>
                      <a:endParaRPr kumimoji="0" lang="ru-RU" alt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711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частоты волны зависит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_____________ звука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частоты волны зависит_______________ луча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3814" name="Rectangle 23"/>
          <p:cNvSpPr>
            <a:spLocks noChangeArrowheads="1"/>
          </p:cNvSpPr>
          <p:nvPr/>
        </p:nvSpPr>
        <p:spPr bwMode="auto">
          <a:xfrm>
            <a:off x="0" y="57070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/>
          </a:p>
        </p:txBody>
      </p:sp>
      <p:sp>
        <p:nvSpPr>
          <p:cNvPr id="33815" name="Text Box 24"/>
          <p:cNvSpPr txBox="1">
            <a:spLocks noChangeArrowheads="1"/>
          </p:cNvSpPr>
          <p:nvPr/>
        </p:nvSpPr>
        <p:spPr bwMode="auto">
          <a:xfrm>
            <a:off x="685800" y="914400"/>
            <a:ext cx="160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b="1">
                <a:solidFill>
                  <a:srgbClr val="FF0000"/>
                </a:solidFill>
              </a:rPr>
              <a:t>ЗВУК</a:t>
            </a:r>
          </a:p>
        </p:txBody>
      </p:sp>
      <p:sp>
        <p:nvSpPr>
          <p:cNvPr id="58393" name="Text Box 25"/>
          <p:cNvSpPr txBox="1">
            <a:spLocks noChangeArrowheads="1"/>
          </p:cNvSpPr>
          <p:nvPr/>
        </p:nvSpPr>
        <p:spPr bwMode="auto">
          <a:xfrm>
            <a:off x="5181600" y="914400"/>
            <a:ext cx="1752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b="1">
                <a:solidFill>
                  <a:srgbClr val="FF0000"/>
                </a:solidFill>
              </a:rPr>
              <a:t>СВЕТ</a:t>
            </a:r>
          </a:p>
        </p:txBody>
      </p:sp>
      <p:sp>
        <p:nvSpPr>
          <p:cNvPr id="33817" name="Text Box 26"/>
          <p:cNvSpPr txBox="1">
            <a:spLocks noChangeArrowheads="1"/>
          </p:cNvSpPr>
          <p:nvPr/>
        </p:nvSpPr>
        <p:spPr bwMode="auto">
          <a:xfrm>
            <a:off x="533400" y="2895600"/>
            <a:ext cx="3048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b="1">
                <a:solidFill>
                  <a:srgbClr val="FF0000"/>
                </a:solidFill>
              </a:rPr>
              <a:t>ПУСТОТЕ (КОСМОСЕ)</a:t>
            </a:r>
          </a:p>
        </p:txBody>
      </p:sp>
      <p:sp>
        <p:nvSpPr>
          <p:cNvPr id="33818" name="Text Box 27"/>
          <p:cNvSpPr txBox="1">
            <a:spLocks noChangeArrowheads="1"/>
          </p:cNvSpPr>
          <p:nvPr/>
        </p:nvSpPr>
        <p:spPr bwMode="auto">
          <a:xfrm>
            <a:off x="457200" y="4114800"/>
            <a:ext cx="2667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b="1">
                <a:solidFill>
                  <a:srgbClr val="FF0000"/>
                </a:solidFill>
              </a:rPr>
              <a:t>ВСЕ СТОРОНЫ</a:t>
            </a:r>
          </a:p>
        </p:txBody>
      </p:sp>
      <p:sp>
        <p:nvSpPr>
          <p:cNvPr id="58396" name="Text Box 28"/>
          <p:cNvSpPr txBox="1">
            <a:spLocks noChangeArrowheads="1"/>
          </p:cNvSpPr>
          <p:nvPr/>
        </p:nvSpPr>
        <p:spPr bwMode="auto">
          <a:xfrm>
            <a:off x="4648200" y="2895600"/>
            <a:ext cx="4191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b="1">
                <a:solidFill>
                  <a:srgbClr val="FF0000"/>
                </a:solidFill>
              </a:rPr>
              <a:t>КОСМИЧЕСКОЕ ПРОСТРАНСТВО</a:t>
            </a:r>
          </a:p>
        </p:txBody>
      </p:sp>
      <p:sp>
        <p:nvSpPr>
          <p:cNvPr id="58397" name="Text Box 29"/>
          <p:cNvSpPr txBox="1">
            <a:spLocks noChangeArrowheads="1"/>
          </p:cNvSpPr>
          <p:nvPr/>
        </p:nvSpPr>
        <p:spPr bwMode="auto">
          <a:xfrm>
            <a:off x="4800600" y="4114800"/>
            <a:ext cx="2743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b="1">
                <a:solidFill>
                  <a:srgbClr val="FF0000"/>
                </a:solidFill>
              </a:rPr>
              <a:t>ПО ПРЯМОЙ</a:t>
            </a:r>
          </a:p>
        </p:txBody>
      </p:sp>
      <p:sp>
        <p:nvSpPr>
          <p:cNvPr id="33821" name="Text Box 30"/>
          <p:cNvSpPr txBox="1">
            <a:spLocks noChangeArrowheads="1"/>
          </p:cNvSpPr>
          <p:nvPr/>
        </p:nvSpPr>
        <p:spPr bwMode="auto">
          <a:xfrm>
            <a:off x="609600" y="5181600"/>
            <a:ext cx="3200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b="1">
                <a:solidFill>
                  <a:srgbClr val="FF0000"/>
                </a:solidFill>
              </a:rPr>
              <a:t>МЯГКИЕ ПРЕДМЕТЫ</a:t>
            </a:r>
          </a:p>
        </p:txBody>
      </p:sp>
      <p:sp>
        <p:nvSpPr>
          <p:cNvPr id="58399" name="Text Box 31"/>
          <p:cNvSpPr txBox="1">
            <a:spLocks noChangeArrowheads="1"/>
          </p:cNvSpPr>
          <p:nvPr/>
        </p:nvSpPr>
        <p:spPr bwMode="auto">
          <a:xfrm>
            <a:off x="4724400" y="5181600"/>
            <a:ext cx="3657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b="1">
                <a:solidFill>
                  <a:srgbClr val="FF0000"/>
                </a:solidFill>
              </a:rPr>
              <a:t>НЕПРОЗРАЧНЫЕ ПРЕДМЕТЫ</a:t>
            </a:r>
          </a:p>
        </p:txBody>
      </p:sp>
      <p:sp>
        <p:nvSpPr>
          <p:cNvPr id="33823" name="Text Box 32"/>
          <p:cNvSpPr txBox="1">
            <a:spLocks noChangeArrowheads="1"/>
          </p:cNvSpPr>
          <p:nvPr/>
        </p:nvSpPr>
        <p:spPr bwMode="auto">
          <a:xfrm>
            <a:off x="533400" y="6248400"/>
            <a:ext cx="1752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b="1">
                <a:solidFill>
                  <a:srgbClr val="FF0000"/>
                </a:solidFill>
              </a:rPr>
              <a:t>ВЫСОТА</a:t>
            </a:r>
          </a:p>
        </p:txBody>
      </p:sp>
      <p:sp>
        <p:nvSpPr>
          <p:cNvPr id="58401" name="Text Box 33"/>
          <p:cNvSpPr txBox="1">
            <a:spLocks noChangeArrowheads="1"/>
          </p:cNvSpPr>
          <p:nvPr/>
        </p:nvSpPr>
        <p:spPr bwMode="auto">
          <a:xfrm>
            <a:off x="5867400" y="6248400"/>
            <a:ext cx="2057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b="1">
                <a:solidFill>
                  <a:srgbClr val="FF0000"/>
                </a:solidFill>
              </a:rPr>
              <a:t>ЦВЕТ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9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34818" name="Rectangle 6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34819" name="Picture 7" descr="rfkty 00_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Text Box 8"/>
          <p:cNvSpPr txBox="1">
            <a:spLocks noChangeArrowheads="1"/>
          </p:cNvSpPr>
          <p:nvPr/>
        </p:nvSpPr>
        <p:spPr bwMode="auto">
          <a:xfrm>
            <a:off x="1143000" y="1828800"/>
            <a:ext cx="7696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altLang="ru-RU"/>
          </a:p>
        </p:txBody>
      </p:sp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1143000" y="1828800"/>
            <a:ext cx="7010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000">
                <a:solidFill>
                  <a:srgbClr val="FF0000"/>
                </a:solidFill>
              </a:rPr>
              <a:t>Вакуум (космос), мягкие предметы.</a:t>
            </a:r>
          </a:p>
        </p:txBody>
      </p:sp>
      <p:sp>
        <p:nvSpPr>
          <p:cNvPr id="36874" name="Text Box 10"/>
          <p:cNvSpPr txBox="1">
            <a:spLocks noChangeArrowheads="1"/>
          </p:cNvSpPr>
          <p:nvPr/>
        </p:nvSpPr>
        <p:spPr bwMode="auto">
          <a:xfrm>
            <a:off x="1295400" y="2209800"/>
            <a:ext cx="6858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000">
                <a:solidFill>
                  <a:srgbClr val="FF0000"/>
                </a:solidFill>
              </a:rPr>
              <a:t>Непрозрачное препятствие</a:t>
            </a:r>
          </a:p>
        </p:txBody>
      </p:sp>
      <p:sp>
        <p:nvSpPr>
          <p:cNvPr id="36875" name="Text Box 11"/>
          <p:cNvSpPr txBox="1">
            <a:spLocks noChangeArrowheads="1"/>
          </p:cNvSpPr>
          <p:nvPr/>
        </p:nvSpPr>
        <p:spPr bwMode="auto">
          <a:xfrm>
            <a:off x="1676400" y="3200400"/>
            <a:ext cx="4953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000">
                <a:solidFill>
                  <a:srgbClr val="FF0000"/>
                </a:solidFill>
              </a:rPr>
              <a:t>Частотой колебаний</a:t>
            </a:r>
          </a:p>
        </p:txBody>
      </p:sp>
      <p:sp>
        <p:nvSpPr>
          <p:cNvPr id="34824" name="Rectangle 13"/>
          <p:cNvSpPr>
            <a:spLocks noChangeArrowheads="1"/>
          </p:cNvSpPr>
          <p:nvPr/>
        </p:nvSpPr>
        <p:spPr bwMode="auto">
          <a:xfrm>
            <a:off x="2895600" y="4267200"/>
            <a:ext cx="60198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4825" name="Rectangle 14"/>
          <p:cNvSpPr>
            <a:spLocks noChangeArrowheads="1"/>
          </p:cNvSpPr>
          <p:nvPr/>
        </p:nvSpPr>
        <p:spPr bwMode="auto">
          <a:xfrm>
            <a:off x="2895600" y="4648200"/>
            <a:ext cx="60198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4826" name="Rectangle 15"/>
          <p:cNvSpPr>
            <a:spLocks noChangeArrowheads="1"/>
          </p:cNvSpPr>
          <p:nvPr/>
        </p:nvSpPr>
        <p:spPr bwMode="auto">
          <a:xfrm>
            <a:off x="2895600" y="5105400"/>
            <a:ext cx="60198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82" name="Text Box 18"/>
          <p:cNvSpPr txBox="1">
            <a:spLocks noChangeArrowheads="1"/>
          </p:cNvSpPr>
          <p:nvPr/>
        </p:nvSpPr>
        <p:spPr bwMode="auto">
          <a:xfrm>
            <a:off x="3048000" y="4267200"/>
            <a:ext cx="5181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000">
                <a:solidFill>
                  <a:srgbClr val="FF0000"/>
                </a:solidFill>
              </a:rPr>
              <a:t>Распространяется по прямой</a:t>
            </a:r>
          </a:p>
        </p:txBody>
      </p:sp>
      <p:sp>
        <p:nvSpPr>
          <p:cNvPr id="36883" name="Text Box 19"/>
          <p:cNvSpPr txBox="1">
            <a:spLocks noChangeArrowheads="1"/>
          </p:cNvSpPr>
          <p:nvPr/>
        </p:nvSpPr>
        <p:spPr bwMode="auto">
          <a:xfrm>
            <a:off x="2971800" y="4724400"/>
            <a:ext cx="5257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000">
                <a:solidFill>
                  <a:srgbClr val="FF0000"/>
                </a:solidFill>
              </a:rPr>
              <a:t>Преломляется</a:t>
            </a:r>
          </a:p>
        </p:txBody>
      </p:sp>
      <p:sp>
        <p:nvSpPr>
          <p:cNvPr id="36884" name="Text Box 20"/>
          <p:cNvSpPr txBox="1">
            <a:spLocks noChangeArrowheads="1"/>
          </p:cNvSpPr>
          <p:nvPr/>
        </p:nvSpPr>
        <p:spPr bwMode="auto">
          <a:xfrm>
            <a:off x="3048000" y="5105400"/>
            <a:ext cx="5486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>
                <a:solidFill>
                  <a:srgbClr val="FF0000"/>
                </a:solidFill>
              </a:rPr>
              <a:t>Распространяется по прямой и преломляется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35842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35843" name="Picture 4" descr="rfkty 00_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85800"/>
            <a:ext cx="8991600" cy="297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3" name="Line 5"/>
          <p:cNvSpPr>
            <a:spLocks noChangeShapeType="1"/>
          </p:cNvSpPr>
          <p:nvPr/>
        </p:nvSpPr>
        <p:spPr bwMode="auto">
          <a:xfrm>
            <a:off x="4800600" y="1676400"/>
            <a:ext cx="4343400" cy="838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894" name="Line 6"/>
          <p:cNvSpPr>
            <a:spLocks noChangeShapeType="1"/>
          </p:cNvSpPr>
          <p:nvPr/>
        </p:nvSpPr>
        <p:spPr bwMode="auto">
          <a:xfrm>
            <a:off x="4419600" y="2971800"/>
            <a:ext cx="4724400" cy="1524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895" name="Line 7"/>
          <p:cNvSpPr>
            <a:spLocks noChangeShapeType="1"/>
          </p:cNvSpPr>
          <p:nvPr/>
        </p:nvSpPr>
        <p:spPr bwMode="auto">
          <a:xfrm flipV="1">
            <a:off x="4419600" y="0"/>
            <a:ext cx="3048000" cy="2133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896" name="Line 8"/>
          <p:cNvSpPr>
            <a:spLocks noChangeShapeType="1"/>
          </p:cNvSpPr>
          <p:nvPr/>
        </p:nvSpPr>
        <p:spPr bwMode="auto">
          <a:xfrm>
            <a:off x="4419600" y="2819400"/>
            <a:ext cx="4724400" cy="2438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897" name="Line 9"/>
          <p:cNvSpPr>
            <a:spLocks noChangeShapeType="1"/>
          </p:cNvSpPr>
          <p:nvPr/>
        </p:nvSpPr>
        <p:spPr bwMode="auto">
          <a:xfrm flipV="1">
            <a:off x="4572000" y="1524000"/>
            <a:ext cx="4572000" cy="381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898" name="Line 10"/>
          <p:cNvSpPr>
            <a:spLocks noChangeShapeType="1"/>
          </p:cNvSpPr>
          <p:nvPr/>
        </p:nvSpPr>
        <p:spPr bwMode="auto">
          <a:xfrm>
            <a:off x="4648200" y="3124200"/>
            <a:ext cx="4495800" cy="304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899" name="Line 11"/>
          <p:cNvSpPr>
            <a:spLocks noChangeShapeType="1"/>
          </p:cNvSpPr>
          <p:nvPr/>
        </p:nvSpPr>
        <p:spPr bwMode="auto">
          <a:xfrm flipV="1">
            <a:off x="4800600" y="2514600"/>
            <a:ext cx="4343400" cy="685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 animBg="1"/>
      <p:bldP spid="37894" grpId="0" animBg="1"/>
      <p:bldP spid="37895" grpId="0" animBg="1"/>
      <p:bldP spid="37896" grpId="0" animBg="1"/>
      <p:bldP spid="37897" grpId="0" animBg="1"/>
      <p:bldP spid="37898" grpId="0" animBg="1"/>
      <p:bldP spid="3789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/>
              <a:t>Домашнее задание</a:t>
            </a:r>
          </a:p>
        </p:txBody>
      </p:sp>
      <p:sp>
        <p:nvSpPr>
          <p:cNvPr id="36866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ru-RU" altLang="ru-RU"/>
              <a:t>Учебник: стр.112-117</a:t>
            </a:r>
          </a:p>
          <a:p>
            <a:r>
              <a:rPr lang="ru-RU" altLang="ru-RU"/>
              <a:t>РТ стр.43 три задания по выбору.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5500688" y="2668588"/>
            <a:ext cx="2643187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altLang="ru-RU" sz="140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lang="ru-RU" altLang="ru-RU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" name="Улыбающееся лицо 2"/>
          <p:cNvSpPr>
            <a:spLocks noChangeArrowheads="1"/>
          </p:cNvSpPr>
          <p:nvPr/>
        </p:nvSpPr>
        <p:spPr bwMode="auto">
          <a:xfrm>
            <a:off x="914400" y="1752600"/>
            <a:ext cx="914400" cy="914400"/>
          </a:xfrm>
          <a:prstGeom prst="smileyFace">
            <a:avLst>
              <a:gd name="adj" fmla="val 4653"/>
            </a:avLst>
          </a:prstGeom>
          <a:solidFill>
            <a:srgbClr val="00FF00"/>
          </a:solidFill>
          <a:ln w="25400" algn="ctr">
            <a:solidFill>
              <a:srgbClr val="89A4A7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37891" name="Прямоугольник 4"/>
          <p:cNvSpPr>
            <a:spLocks noChangeArrowheads="1"/>
          </p:cNvSpPr>
          <p:nvPr/>
        </p:nvSpPr>
        <p:spPr bwMode="auto">
          <a:xfrm>
            <a:off x="2286000" y="1928813"/>
            <a:ext cx="32416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2800" b="1">
                <a:solidFill>
                  <a:srgbClr val="0066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всё понял на уроке.</a:t>
            </a:r>
            <a:endParaRPr lang="ru-RU" altLang="ru-RU" sz="2800" b="1">
              <a:solidFill>
                <a:srgbClr val="00660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6" name="Улыбающееся лицо 5"/>
          <p:cNvSpPr>
            <a:spLocks noChangeArrowheads="1"/>
          </p:cNvSpPr>
          <p:nvPr/>
        </p:nvSpPr>
        <p:spPr bwMode="auto">
          <a:xfrm>
            <a:off x="2286000" y="3200400"/>
            <a:ext cx="914400" cy="9144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25400" algn="ctr">
            <a:solidFill>
              <a:srgbClr val="89A4A7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7" name="Улыбающееся лицо 6"/>
          <p:cNvSpPr>
            <a:spLocks noChangeArrowheads="1"/>
          </p:cNvSpPr>
          <p:nvPr/>
        </p:nvSpPr>
        <p:spPr bwMode="auto">
          <a:xfrm>
            <a:off x="3733800" y="5029200"/>
            <a:ext cx="914400" cy="914400"/>
          </a:xfrm>
          <a:prstGeom prst="smileyFace">
            <a:avLst>
              <a:gd name="adj" fmla="val 4653"/>
            </a:avLst>
          </a:prstGeom>
          <a:solidFill>
            <a:srgbClr val="FF0000"/>
          </a:solidFill>
          <a:ln w="25400" algn="ctr">
            <a:solidFill>
              <a:srgbClr val="89A4A7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37894" name="Прямоугольник 7"/>
          <p:cNvSpPr>
            <a:spLocks noChangeArrowheads="1"/>
          </p:cNvSpPr>
          <p:nvPr/>
        </p:nvSpPr>
        <p:spPr bwMode="auto">
          <a:xfrm>
            <a:off x="4038600" y="3352800"/>
            <a:ext cx="2692400" cy="519113"/>
          </a:xfrm>
          <a:prstGeom prst="rect">
            <a:avLst/>
          </a:prstGeom>
          <a:solidFill>
            <a:srgbClr val="0066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2800" b="1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частично понял.</a:t>
            </a:r>
            <a:endParaRPr lang="ru-RU" altLang="ru-RU" sz="2800" b="1">
              <a:solidFill>
                <a:srgbClr val="FFFF0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7895" name="Прямоугольник 8"/>
          <p:cNvSpPr>
            <a:spLocks noChangeArrowheads="1"/>
          </p:cNvSpPr>
          <p:nvPr/>
        </p:nvSpPr>
        <p:spPr bwMode="auto">
          <a:xfrm>
            <a:off x="5214938" y="5143500"/>
            <a:ext cx="28146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2800" b="1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ничего не понял.</a:t>
            </a:r>
            <a:endParaRPr lang="ru-RU" altLang="ru-RU" sz="2800" b="1">
              <a:solidFill>
                <a:srgbClr val="FF000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7896" name="Заголовок 9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7200" b="1">
                <a:solidFill>
                  <a:srgbClr val="009900"/>
                </a:solidFill>
                <a:latin typeface="Monotype Corsiva" pitchFamily="66" charset="0"/>
              </a:rPr>
              <a:t>Рефлексия </a:t>
            </a:r>
          </a:p>
        </p:txBody>
      </p:sp>
      <p:sp>
        <p:nvSpPr>
          <p:cNvPr id="4" name="Полилиния 3"/>
          <p:cNvSpPr/>
          <p:nvPr/>
        </p:nvSpPr>
        <p:spPr>
          <a:xfrm>
            <a:off x="1673225" y="1241425"/>
            <a:ext cx="2078038" cy="1314450"/>
          </a:xfrm>
          <a:custGeom>
            <a:avLst/>
            <a:gdLst>
              <a:gd name="connsiteX0" fmla="*/ 0 w 2078559"/>
              <a:gd name="connsiteY0" fmla="*/ 1315285 h 1315285"/>
              <a:gd name="connsiteX1" fmla="*/ 58615 w 2078559"/>
              <a:gd name="connsiteY1" fmla="*/ 1280116 h 1315285"/>
              <a:gd name="connsiteX2" fmla="*/ 93785 w 2078559"/>
              <a:gd name="connsiteY2" fmla="*/ 1256669 h 1315285"/>
              <a:gd name="connsiteX3" fmla="*/ 164123 w 2078559"/>
              <a:gd name="connsiteY3" fmla="*/ 1221500 h 1315285"/>
              <a:gd name="connsiteX4" fmla="*/ 222739 w 2078559"/>
              <a:gd name="connsiteY4" fmla="*/ 1151162 h 1315285"/>
              <a:gd name="connsiteX5" fmla="*/ 246185 w 2078559"/>
              <a:gd name="connsiteY5" fmla="*/ 1115993 h 1315285"/>
              <a:gd name="connsiteX6" fmla="*/ 281354 w 2078559"/>
              <a:gd name="connsiteY6" fmla="*/ 1069100 h 1315285"/>
              <a:gd name="connsiteX7" fmla="*/ 328246 w 2078559"/>
              <a:gd name="connsiteY7" fmla="*/ 1010485 h 1315285"/>
              <a:gd name="connsiteX8" fmla="*/ 351692 w 2078559"/>
              <a:gd name="connsiteY8" fmla="*/ 963593 h 1315285"/>
              <a:gd name="connsiteX9" fmla="*/ 386862 w 2078559"/>
              <a:gd name="connsiteY9" fmla="*/ 881531 h 1315285"/>
              <a:gd name="connsiteX10" fmla="*/ 398585 w 2078559"/>
              <a:gd name="connsiteY10" fmla="*/ 846362 h 1315285"/>
              <a:gd name="connsiteX11" fmla="*/ 433754 w 2078559"/>
              <a:gd name="connsiteY11" fmla="*/ 764300 h 1315285"/>
              <a:gd name="connsiteX12" fmla="*/ 422031 w 2078559"/>
              <a:gd name="connsiteY12" fmla="*/ 471223 h 1315285"/>
              <a:gd name="connsiteX13" fmla="*/ 351692 w 2078559"/>
              <a:gd name="connsiteY13" fmla="*/ 424331 h 1315285"/>
              <a:gd name="connsiteX14" fmla="*/ 293077 w 2078559"/>
              <a:gd name="connsiteY14" fmla="*/ 436054 h 1315285"/>
              <a:gd name="connsiteX15" fmla="*/ 257908 w 2078559"/>
              <a:gd name="connsiteY15" fmla="*/ 447777 h 1315285"/>
              <a:gd name="connsiteX16" fmla="*/ 246185 w 2078559"/>
              <a:gd name="connsiteY16" fmla="*/ 518116 h 1315285"/>
              <a:gd name="connsiteX17" fmla="*/ 269631 w 2078559"/>
              <a:gd name="connsiteY17" fmla="*/ 799469 h 1315285"/>
              <a:gd name="connsiteX18" fmla="*/ 281354 w 2078559"/>
              <a:gd name="connsiteY18" fmla="*/ 834639 h 1315285"/>
              <a:gd name="connsiteX19" fmla="*/ 363415 w 2078559"/>
              <a:gd name="connsiteY19" fmla="*/ 928423 h 1315285"/>
              <a:gd name="connsiteX20" fmla="*/ 410308 w 2078559"/>
              <a:gd name="connsiteY20" fmla="*/ 975316 h 1315285"/>
              <a:gd name="connsiteX21" fmla="*/ 527539 w 2078559"/>
              <a:gd name="connsiteY21" fmla="*/ 963593 h 1315285"/>
              <a:gd name="connsiteX22" fmla="*/ 562708 w 2078559"/>
              <a:gd name="connsiteY22" fmla="*/ 904977 h 1315285"/>
              <a:gd name="connsiteX23" fmla="*/ 586154 w 2078559"/>
              <a:gd name="connsiteY23" fmla="*/ 869808 h 1315285"/>
              <a:gd name="connsiteX24" fmla="*/ 609600 w 2078559"/>
              <a:gd name="connsiteY24" fmla="*/ 822916 h 1315285"/>
              <a:gd name="connsiteX25" fmla="*/ 633046 w 2078559"/>
              <a:gd name="connsiteY25" fmla="*/ 787746 h 1315285"/>
              <a:gd name="connsiteX26" fmla="*/ 703385 w 2078559"/>
              <a:gd name="connsiteY26" fmla="*/ 670516 h 1315285"/>
              <a:gd name="connsiteX27" fmla="*/ 726831 w 2078559"/>
              <a:gd name="connsiteY27" fmla="*/ 647069 h 1315285"/>
              <a:gd name="connsiteX28" fmla="*/ 750277 w 2078559"/>
              <a:gd name="connsiteY28" fmla="*/ 600177 h 1315285"/>
              <a:gd name="connsiteX29" fmla="*/ 785446 w 2078559"/>
              <a:gd name="connsiteY29" fmla="*/ 553285 h 1315285"/>
              <a:gd name="connsiteX30" fmla="*/ 808892 w 2078559"/>
              <a:gd name="connsiteY30" fmla="*/ 459500 h 1315285"/>
              <a:gd name="connsiteX31" fmla="*/ 832339 w 2078559"/>
              <a:gd name="connsiteY31" fmla="*/ 377439 h 1315285"/>
              <a:gd name="connsiteX32" fmla="*/ 820615 w 2078559"/>
              <a:gd name="connsiteY32" fmla="*/ 271931 h 1315285"/>
              <a:gd name="connsiteX33" fmla="*/ 785446 w 2078559"/>
              <a:gd name="connsiteY33" fmla="*/ 260208 h 1315285"/>
              <a:gd name="connsiteX34" fmla="*/ 738554 w 2078559"/>
              <a:gd name="connsiteY34" fmla="*/ 248485 h 1315285"/>
              <a:gd name="connsiteX35" fmla="*/ 633046 w 2078559"/>
              <a:gd name="connsiteY35" fmla="*/ 447777 h 1315285"/>
              <a:gd name="connsiteX36" fmla="*/ 656492 w 2078559"/>
              <a:gd name="connsiteY36" fmla="*/ 518116 h 1315285"/>
              <a:gd name="connsiteX37" fmla="*/ 668215 w 2078559"/>
              <a:gd name="connsiteY37" fmla="*/ 553285 h 1315285"/>
              <a:gd name="connsiteX38" fmla="*/ 679939 w 2078559"/>
              <a:gd name="connsiteY38" fmla="*/ 588454 h 1315285"/>
              <a:gd name="connsiteX39" fmla="*/ 750277 w 2078559"/>
              <a:gd name="connsiteY39" fmla="*/ 635346 h 1315285"/>
              <a:gd name="connsiteX40" fmla="*/ 973015 w 2078559"/>
              <a:gd name="connsiteY40" fmla="*/ 623623 h 1315285"/>
              <a:gd name="connsiteX41" fmla="*/ 1008185 w 2078559"/>
              <a:gd name="connsiteY41" fmla="*/ 611900 h 1315285"/>
              <a:gd name="connsiteX42" fmla="*/ 1055077 w 2078559"/>
              <a:gd name="connsiteY42" fmla="*/ 541562 h 1315285"/>
              <a:gd name="connsiteX43" fmla="*/ 1101969 w 2078559"/>
              <a:gd name="connsiteY43" fmla="*/ 482946 h 1315285"/>
              <a:gd name="connsiteX44" fmla="*/ 1137139 w 2078559"/>
              <a:gd name="connsiteY44" fmla="*/ 424331 h 1315285"/>
              <a:gd name="connsiteX45" fmla="*/ 1160585 w 2078559"/>
              <a:gd name="connsiteY45" fmla="*/ 342269 h 1315285"/>
              <a:gd name="connsiteX46" fmla="*/ 1184031 w 2078559"/>
              <a:gd name="connsiteY46" fmla="*/ 271931 h 1315285"/>
              <a:gd name="connsiteX47" fmla="*/ 1172308 w 2078559"/>
              <a:gd name="connsiteY47" fmla="*/ 201593 h 1315285"/>
              <a:gd name="connsiteX48" fmla="*/ 1043354 w 2078559"/>
              <a:gd name="connsiteY48" fmla="*/ 213316 h 1315285"/>
              <a:gd name="connsiteX49" fmla="*/ 1055077 w 2078559"/>
              <a:gd name="connsiteY49" fmla="*/ 436054 h 1315285"/>
              <a:gd name="connsiteX50" fmla="*/ 1066800 w 2078559"/>
              <a:gd name="connsiteY50" fmla="*/ 471223 h 1315285"/>
              <a:gd name="connsiteX51" fmla="*/ 1101969 w 2078559"/>
              <a:gd name="connsiteY51" fmla="*/ 482946 h 1315285"/>
              <a:gd name="connsiteX52" fmla="*/ 1137139 w 2078559"/>
              <a:gd name="connsiteY52" fmla="*/ 506393 h 1315285"/>
              <a:gd name="connsiteX53" fmla="*/ 1383323 w 2078559"/>
              <a:gd name="connsiteY53" fmla="*/ 494669 h 1315285"/>
              <a:gd name="connsiteX54" fmla="*/ 1395046 w 2078559"/>
              <a:gd name="connsiteY54" fmla="*/ 459500 h 1315285"/>
              <a:gd name="connsiteX55" fmla="*/ 1430215 w 2078559"/>
              <a:gd name="connsiteY55" fmla="*/ 377439 h 1315285"/>
              <a:gd name="connsiteX56" fmla="*/ 1465385 w 2078559"/>
              <a:gd name="connsiteY56" fmla="*/ 260208 h 1315285"/>
              <a:gd name="connsiteX57" fmla="*/ 1477108 w 2078559"/>
              <a:gd name="connsiteY57" fmla="*/ 189869 h 1315285"/>
              <a:gd name="connsiteX58" fmla="*/ 1488831 w 2078559"/>
              <a:gd name="connsiteY58" fmla="*/ 154700 h 1315285"/>
              <a:gd name="connsiteX59" fmla="*/ 1500554 w 2078559"/>
              <a:gd name="connsiteY59" fmla="*/ 107808 h 1315285"/>
              <a:gd name="connsiteX60" fmla="*/ 1488831 w 2078559"/>
              <a:gd name="connsiteY60" fmla="*/ 2300 h 1315285"/>
              <a:gd name="connsiteX61" fmla="*/ 1465385 w 2078559"/>
              <a:gd name="connsiteY61" fmla="*/ 72639 h 1315285"/>
              <a:gd name="connsiteX62" fmla="*/ 1441939 w 2078559"/>
              <a:gd name="connsiteY62" fmla="*/ 14023 h 1315285"/>
              <a:gd name="connsiteX63" fmla="*/ 1500554 w 2078559"/>
              <a:gd name="connsiteY63" fmla="*/ 131254 h 1315285"/>
              <a:gd name="connsiteX64" fmla="*/ 1488831 w 2078559"/>
              <a:gd name="connsiteY64" fmla="*/ 166423 h 1315285"/>
              <a:gd name="connsiteX65" fmla="*/ 1465385 w 2078559"/>
              <a:gd name="connsiteY65" fmla="*/ 119531 h 1315285"/>
              <a:gd name="connsiteX66" fmla="*/ 1301262 w 2078559"/>
              <a:gd name="connsiteY66" fmla="*/ 119531 h 1315285"/>
              <a:gd name="connsiteX67" fmla="*/ 1324708 w 2078559"/>
              <a:gd name="connsiteY67" fmla="*/ 225039 h 1315285"/>
              <a:gd name="connsiteX68" fmla="*/ 1371600 w 2078559"/>
              <a:gd name="connsiteY68" fmla="*/ 342269 h 1315285"/>
              <a:gd name="connsiteX69" fmla="*/ 1383323 w 2078559"/>
              <a:gd name="connsiteY69" fmla="*/ 377439 h 1315285"/>
              <a:gd name="connsiteX70" fmla="*/ 1395046 w 2078559"/>
              <a:gd name="connsiteY70" fmla="*/ 424331 h 1315285"/>
              <a:gd name="connsiteX71" fmla="*/ 1453662 w 2078559"/>
              <a:gd name="connsiteY71" fmla="*/ 506393 h 1315285"/>
              <a:gd name="connsiteX72" fmla="*/ 1570892 w 2078559"/>
              <a:gd name="connsiteY72" fmla="*/ 553285 h 1315285"/>
              <a:gd name="connsiteX73" fmla="*/ 1723292 w 2078559"/>
              <a:gd name="connsiteY73" fmla="*/ 494669 h 1315285"/>
              <a:gd name="connsiteX74" fmla="*/ 1781908 w 2078559"/>
              <a:gd name="connsiteY74" fmla="*/ 400885 h 1315285"/>
              <a:gd name="connsiteX75" fmla="*/ 1770185 w 2078559"/>
              <a:gd name="connsiteY75" fmla="*/ 72639 h 1315285"/>
              <a:gd name="connsiteX76" fmla="*/ 1699846 w 2078559"/>
              <a:gd name="connsiteY76" fmla="*/ 72639 h 1315285"/>
              <a:gd name="connsiteX77" fmla="*/ 1664677 w 2078559"/>
              <a:gd name="connsiteY77" fmla="*/ 96085 h 1315285"/>
              <a:gd name="connsiteX78" fmla="*/ 1699846 w 2078559"/>
              <a:gd name="connsiteY78" fmla="*/ 271931 h 1315285"/>
              <a:gd name="connsiteX79" fmla="*/ 1735015 w 2078559"/>
              <a:gd name="connsiteY79" fmla="*/ 342269 h 1315285"/>
              <a:gd name="connsiteX80" fmla="*/ 1746739 w 2078559"/>
              <a:gd name="connsiteY80" fmla="*/ 377439 h 1315285"/>
              <a:gd name="connsiteX81" fmla="*/ 1899139 w 2078559"/>
              <a:gd name="connsiteY81" fmla="*/ 365716 h 1315285"/>
              <a:gd name="connsiteX82" fmla="*/ 1934308 w 2078559"/>
              <a:gd name="connsiteY82" fmla="*/ 342269 h 1315285"/>
              <a:gd name="connsiteX83" fmla="*/ 2016369 w 2078559"/>
              <a:gd name="connsiteY83" fmla="*/ 307100 h 1315285"/>
              <a:gd name="connsiteX84" fmla="*/ 2016369 w 2078559"/>
              <a:gd name="connsiteY84" fmla="*/ 166423 h 1315285"/>
              <a:gd name="connsiteX85" fmla="*/ 1992923 w 2078559"/>
              <a:gd name="connsiteY85" fmla="*/ 201593 h 1315285"/>
              <a:gd name="connsiteX86" fmla="*/ 2004646 w 2078559"/>
              <a:gd name="connsiteY86" fmla="*/ 318823 h 1315285"/>
              <a:gd name="connsiteX87" fmla="*/ 2074985 w 2078559"/>
              <a:gd name="connsiteY87" fmla="*/ 318823 h 1315285"/>
              <a:gd name="connsiteX88" fmla="*/ 2074985 w 2078559"/>
              <a:gd name="connsiteY88" fmla="*/ 271931 h 1315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078559" h="1315285">
                <a:moveTo>
                  <a:pt x="0" y="1315285"/>
                </a:moveTo>
                <a:cubicBezTo>
                  <a:pt x="19538" y="1303562"/>
                  <a:pt x="39293" y="1292192"/>
                  <a:pt x="58615" y="1280116"/>
                </a:cubicBezTo>
                <a:cubicBezTo>
                  <a:pt x="70563" y="1272648"/>
                  <a:pt x="81183" y="1262970"/>
                  <a:pt x="93785" y="1256669"/>
                </a:cubicBezTo>
                <a:cubicBezTo>
                  <a:pt x="190860" y="1208131"/>
                  <a:pt x="63329" y="1288696"/>
                  <a:pt x="164123" y="1221500"/>
                </a:cubicBezTo>
                <a:cubicBezTo>
                  <a:pt x="222335" y="1134183"/>
                  <a:pt x="147519" y="1241425"/>
                  <a:pt x="222739" y="1151162"/>
                </a:cubicBezTo>
                <a:cubicBezTo>
                  <a:pt x="231759" y="1140338"/>
                  <a:pt x="237996" y="1127458"/>
                  <a:pt x="246185" y="1115993"/>
                </a:cubicBezTo>
                <a:cubicBezTo>
                  <a:pt x="257541" y="1100094"/>
                  <a:pt x="269631" y="1084731"/>
                  <a:pt x="281354" y="1069100"/>
                </a:cubicBezTo>
                <a:cubicBezTo>
                  <a:pt x="309344" y="985131"/>
                  <a:pt x="269328" y="1081186"/>
                  <a:pt x="328246" y="1010485"/>
                </a:cubicBezTo>
                <a:cubicBezTo>
                  <a:pt x="339434" y="997060"/>
                  <a:pt x="343877" y="979224"/>
                  <a:pt x="351692" y="963593"/>
                </a:cubicBezTo>
                <a:cubicBezTo>
                  <a:pt x="376090" y="865999"/>
                  <a:pt x="346382" y="962489"/>
                  <a:pt x="386862" y="881531"/>
                </a:cubicBezTo>
                <a:cubicBezTo>
                  <a:pt x="392388" y="870479"/>
                  <a:pt x="393717" y="857720"/>
                  <a:pt x="398585" y="846362"/>
                </a:cubicBezTo>
                <a:cubicBezTo>
                  <a:pt x="442043" y="744958"/>
                  <a:pt x="406262" y="846777"/>
                  <a:pt x="433754" y="764300"/>
                </a:cubicBezTo>
                <a:cubicBezTo>
                  <a:pt x="429846" y="666608"/>
                  <a:pt x="444972" y="566264"/>
                  <a:pt x="422031" y="471223"/>
                </a:cubicBezTo>
                <a:cubicBezTo>
                  <a:pt x="415419" y="443831"/>
                  <a:pt x="351692" y="424331"/>
                  <a:pt x="351692" y="424331"/>
                </a:cubicBezTo>
                <a:cubicBezTo>
                  <a:pt x="332154" y="428239"/>
                  <a:pt x="312407" y="431221"/>
                  <a:pt x="293077" y="436054"/>
                </a:cubicBezTo>
                <a:cubicBezTo>
                  <a:pt x="281089" y="439051"/>
                  <a:pt x="264039" y="437048"/>
                  <a:pt x="257908" y="447777"/>
                </a:cubicBezTo>
                <a:cubicBezTo>
                  <a:pt x="246115" y="468415"/>
                  <a:pt x="250093" y="494670"/>
                  <a:pt x="246185" y="518116"/>
                </a:cubicBezTo>
                <a:cubicBezTo>
                  <a:pt x="254194" y="678305"/>
                  <a:pt x="239860" y="695268"/>
                  <a:pt x="269631" y="799469"/>
                </a:cubicBezTo>
                <a:cubicBezTo>
                  <a:pt x="273026" y="811351"/>
                  <a:pt x="275353" y="823837"/>
                  <a:pt x="281354" y="834639"/>
                </a:cubicBezTo>
                <a:cubicBezTo>
                  <a:pt x="342336" y="944408"/>
                  <a:pt x="301662" y="875492"/>
                  <a:pt x="363415" y="928423"/>
                </a:cubicBezTo>
                <a:cubicBezTo>
                  <a:pt x="380199" y="942809"/>
                  <a:pt x="410308" y="975316"/>
                  <a:pt x="410308" y="975316"/>
                </a:cubicBezTo>
                <a:cubicBezTo>
                  <a:pt x="449385" y="971408"/>
                  <a:pt x="489440" y="973118"/>
                  <a:pt x="527539" y="963593"/>
                </a:cubicBezTo>
                <a:cubicBezTo>
                  <a:pt x="553707" y="957051"/>
                  <a:pt x="554215" y="921963"/>
                  <a:pt x="562708" y="904977"/>
                </a:cubicBezTo>
                <a:cubicBezTo>
                  <a:pt x="569009" y="892375"/>
                  <a:pt x="579164" y="882041"/>
                  <a:pt x="586154" y="869808"/>
                </a:cubicBezTo>
                <a:cubicBezTo>
                  <a:pt x="594824" y="854635"/>
                  <a:pt x="600930" y="838089"/>
                  <a:pt x="609600" y="822916"/>
                </a:cubicBezTo>
                <a:cubicBezTo>
                  <a:pt x="616590" y="810683"/>
                  <a:pt x="626056" y="799979"/>
                  <a:pt x="633046" y="787746"/>
                </a:cubicBezTo>
                <a:cubicBezTo>
                  <a:pt x="676685" y="711376"/>
                  <a:pt x="634557" y="762286"/>
                  <a:pt x="703385" y="670516"/>
                </a:cubicBezTo>
                <a:cubicBezTo>
                  <a:pt x="710017" y="661674"/>
                  <a:pt x="720700" y="656266"/>
                  <a:pt x="726831" y="647069"/>
                </a:cubicBezTo>
                <a:cubicBezTo>
                  <a:pt x="736525" y="632528"/>
                  <a:pt x="741015" y="614996"/>
                  <a:pt x="750277" y="600177"/>
                </a:cubicBezTo>
                <a:cubicBezTo>
                  <a:pt x="760632" y="583609"/>
                  <a:pt x="773723" y="568916"/>
                  <a:pt x="785446" y="553285"/>
                </a:cubicBezTo>
                <a:cubicBezTo>
                  <a:pt x="793261" y="522023"/>
                  <a:pt x="798702" y="490070"/>
                  <a:pt x="808892" y="459500"/>
                </a:cubicBezTo>
                <a:cubicBezTo>
                  <a:pt x="825710" y="409046"/>
                  <a:pt x="817618" y="436319"/>
                  <a:pt x="832339" y="377439"/>
                </a:cubicBezTo>
                <a:cubicBezTo>
                  <a:pt x="828431" y="342270"/>
                  <a:pt x="833757" y="304786"/>
                  <a:pt x="820615" y="271931"/>
                </a:cubicBezTo>
                <a:cubicBezTo>
                  <a:pt x="816026" y="260458"/>
                  <a:pt x="797328" y="263603"/>
                  <a:pt x="785446" y="260208"/>
                </a:cubicBezTo>
                <a:cubicBezTo>
                  <a:pt x="769954" y="255782"/>
                  <a:pt x="754185" y="252393"/>
                  <a:pt x="738554" y="248485"/>
                </a:cubicBezTo>
                <a:cubicBezTo>
                  <a:pt x="569348" y="265405"/>
                  <a:pt x="602349" y="222665"/>
                  <a:pt x="633046" y="447777"/>
                </a:cubicBezTo>
                <a:cubicBezTo>
                  <a:pt x="636385" y="472265"/>
                  <a:pt x="648677" y="494670"/>
                  <a:pt x="656492" y="518116"/>
                </a:cubicBezTo>
                <a:lnTo>
                  <a:pt x="668215" y="553285"/>
                </a:lnTo>
                <a:cubicBezTo>
                  <a:pt x="672123" y="565008"/>
                  <a:pt x="669657" y="581599"/>
                  <a:pt x="679939" y="588454"/>
                </a:cubicBezTo>
                <a:lnTo>
                  <a:pt x="750277" y="635346"/>
                </a:lnTo>
                <a:cubicBezTo>
                  <a:pt x="824523" y="631438"/>
                  <a:pt x="898972" y="630354"/>
                  <a:pt x="973015" y="623623"/>
                </a:cubicBezTo>
                <a:cubicBezTo>
                  <a:pt x="985322" y="622504"/>
                  <a:pt x="999447" y="620638"/>
                  <a:pt x="1008185" y="611900"/>
                </a:cubicBezTo>
                <a:cubicBezTo>
                  <a:pt x="1028110" y="591975"/>
                  <a:pt x="1039446" y="565008"/>
                  <a:pt x="1055077" y="541562"/>
                </a:cubicBezTo>
                <a:cubicBezTo>
                  <a:pt x="1084654" y="497197"/>
                  <a:pt x="1068561" y="516356"/>
                  <a:pt x="1101969" y="482946"/>
                </a:cubicBezTo>
                <a:cubicBezTo>
                  <a:pt x="1135178" y="383319"/>
                  <a:pt x="1088862" y="504790"/>
                  <a:pt x="1137139" y="424331"/>
                </a:cubicBezTo>
                <a:cubicBezTo>
                  <a:pt x="1145019" y="411199"/>
                  <a:pt x="1157519" y="352488"/>
                  <a:pt x="1160585" y="342269"/>
                </a:cubicBezTo>
                <a:cubicBezTo>
                  <a:pt x="1167687" y="318597"/>
                  <a:pt x="1184031" y="271931"/>
                  <a:pt x="1184031" y="271931"/>
                </a:cubicBezTo>
                <a:cubicBezTo>
                  <a:pt x="1180123" y="248485"/>
                  <a:pt x="1194249" y="210735"/>
                  <a:pt x="1172308" y="201593"/>
                </a:cubicBezTo>
                <a:cubicBezTo>
                  <a:pt x="1132466" y="184992"/>
                  <a:pt x="1062657" y="174711"/>
                  <a:pt x="1043354" y="213316"/>
                </a:cubicBezTo>
                <a:cubicBezTo>
                  <a:pt x="1010104" y="279815"/>
                  <a:pt x="1048346" y="362011"/>
                  <a:pt x="1055077" y="436054"/>
                </a:cubicBezTo>
                <a:cubicBezTo>
                  <a:pt x="1056196" y="448360"/>
                  <a:pt x="1058062" y="462485"/>
                  <a:pt x="1066800" y="471223"/>
                </a:cubicBezTo>
                <a:cubicBezTo>
                  <a:pt x="1075538" y="479961"/>
                  <a:pt x="1090246" y="479038"/>
                  <a:pt x="1101969" y="482946"/>
                </a:cubicBezTo>
                <a:cubicBezTo>
                  <a:pt x="1113692" y="490762"/>
                  <a:pt x="1123061" y="505806"/>
                  <a:pt x="1137139" y="506393"/>
                </a:cubicBezTo>
                <a:cubicBezTo>
                  <a:pt x="1219222" y="509813"/>
                  <a:pt x="1302494" y="509365"/>
                  <a:pt x="1383323" y="494669"/>
                </a:cubicBezTo>
                <a:cubicBezTo>
                  <a:pt x="1395481" y="492458"/>
                  <a:pt x="1390178" y="470858"/>
                  <a:pt x="1395046" y="459500"/>
                </a:cubicBezTo>
                <a:cubicBezTo>
                  <a:pt x="1411588" y="420902"/>
                  <a:pt x="1421755" y="415507"/>
                  <a:pt x="1430215" y="377439"/>
                </a:cubicBezTo>
                <a:cubicBezTo>
                  <a:pt x="1453569" y="272348"/>
                  <a:pt x="1424871" y="341237"/>
                  <a:pt x="1465385" y="260208"/>
                </a:cubicBezTo>
                <a:cubicBezTo>
                  <a:pt x="1469293" y="236762"/>
                  <a:pt x="1471952" y="213073"/>
                  <a:pt x="1477108" y="189869"/>
                </a:cubicBezTo>
                <a:cubicBezTo>
                  <a:pt x="1479789" y="177806"/>
                  <a:pt x="1485436" y="166582"/>
                  <a:pt x="1488831" y="154700"/>
                </a:cubicBezTo>
                <a:cubicBezTo>
                  <a:pt x="1493257" y="139208"/>
                  <a:pt x="1496646" y="123439"/>
                  <a:pt x="1500554" y="107808"/>
                </a:cubicBezTo>
                <a:cubicBezTo>
                  <a:pt x="1496646" y="72639"/>
                  <a:pt x="1513853" y="27322"/>
                  <a:pt x="1488831" y="2300"/>
                </a:cubicBezTo>
                <a:cubicBezTo>
                  <a:pt x="1471355" y="-15176"/>
                  <a:pt x="1465385" y="72639"/>
                  <a:pt x="1465385" y="72639"/>
                </a:cubicBezTo>
                <a:cubicBezTo>
                  <a:pt x="1457570" y="53100"/>
                  <a:pt x="1431112" y="-4022"/>
                  <a:pt x="1441939" y="14023"/>
                </a:cubicBezTo>
                <a:cubicBezTo>
                  <a:pt x="1464417" y="51486"/>
                  <a:pt x="1487706" y="89497"/>
                  <a:pt x="1500554" y="131254"/>
                </a:cubicBezTo>
                <a:cubicBezTo>
                  <a:pt x="1504188" y="143065"/>
                  <a:pt x="1492739" y="154700"/>
                  <a:pt x="1488831" y="166423"/>
                </a:cubicBezTo>
                <a:cubicBezTo>
                  <a:pt x="1481016" y="150792"/>
                  <a:pt x="1479606" y="129688"/>
                  <a:pt x="1465385" y="119531"/>
                </a:cubicBezTo>
                <a:cubicBezTo>
                  <a:pt x="1430213" y="94408"/>
                  <a:pt x="1323320" y="117080"/>
                  <a:pt x="1301262" y="119531"/>
                </a:cubicBezTo>
                <a:cubicBezTo>
                  <a:pt x="1309077" y="154700"/>
                  <a:pt x="1313859" y="190684"/>
                  <a:pt x="1324708" y="225039"/>
                </a:cubicBezTo>
                <a:cubicBezTo>
                  <a:pt x="1337382" y="265172"/>
                  <a:pt x="1358291" y="302342"/>
                  <a:pt x="1371600" y="342269"/>
                </a:cubicBezTo>
                <a:cubicBezTo>
                  <a:pt x="1375508" y="353992"/>
                  <a:pt x="1379928" y="365557"/>
                  <a:pt x="1383323" y="377439"/>
                </a:cubicBezTo>
                <a:cubicBezTo>
                  <a:pt x="1387749" y="392931"/>
                  <a:pt x="1388502" y="409608"/>
                  <a:pt x="1395046" y="424331"/>
                </a:cubicBezTo>
                <a:cubicBezTo>
                  <a:pt x="1405211" y="447203"/>
                  <a:pt x="1428991" y="488771"/>
                  <a:pt x="1453662" y="506393"/>
                </a:cubicBezTo>
                <a:cubicBezTo>
                  <a:pt x="1512540" y="548449"/>
                  <a:pt x="1504645" y="540036"/>
                  <a:pt x="1570892" y="553285"/>
                </a:cubicBezTo>
                <a:cubicBezTo>
                  <a:pt x="1578740" y="550931"/>
                  <a:pt x="1696614" y="528016"/>
                  <a:pt x="1723292" y="494669"/>
                </a:cubicBezTo>
                <a:cubicBezTo>
                  <a:pt x="1746321" y="465882"/>
                  <a:pt x="1781908" y="400885"/>
                  <a:pt x="1781908" y="400885"/>
                </a:cubicBezTo>
                <a:cubicBezTo>
                  <a:pt x="1778000" y="291470"/>
                  <a:pt x="1785145" y="181097"/>
                  <a:pt x="1770185" y="72639"/>
                </a:cubicBezTo>
                <a:cubicBezTo>
                  <a:pt x="1766151" y="43394"/>
                  <a:pt x="1703880" y="70622"/>
                  <a:pt x="1699846" y="72639"/>
                </a:cubicBezTo>
                <a:cubicBezTo>
                  <a:pt x="1687244" y="78940"/>
                  <a:pt x="1676400" y="88270"/>
                  <a:pt x="1664677" y="96085"/>
                </a:cubicBezTo>
                <a:cubicBezTo>
                  <a:pt x="1717120" y="174749"/>
                  <a:pt x="1677283" y="102709"/>
                  <a:pt x="1699846" y="271931"/>
                </a:cubicBezTo>
                <a:cubicBezTo>
                  <a:pt x="1705203" y="312111"/>
                  <a:pt x="1717052" y="306344"/>
                  <a:pt x="1735015" y="342269"/>
                </a:cubicBezTo>
                <a:cubicBezTo>
                  <a:pt x="1740542" y="353322"/>
                  <a:pt x="1742831" y="365716"/>
                  <a:pt x="1746739" y="377439"/>
                </a:cubicBezTo>
                <a:cubicBezTo>
                  <a:pt x="1797539" y="373531"/>
                  <a:pt x="1849062" y="375106"/>
                  <a:pt x="1899139" y="365716"/>
                </a:cubicBezTo>
                <a:cubicBezTo>
                  <a:pt x="1912987" y="363119"/>
                  <a:pt x="1922075" y="349259"/>
                  <a:pt x="1934308" y="342269"/>
                </a:cubicBezTo>
                <a:cubicBezTo>
                  <a:pt x="1974867" y="319092"/>
                  <a:pt x="1976915" y="320251"/>
                  <a:pt x="2016369" y="307100"/>
                </a:cubicBezTo>
                <a:cubicBezTo>
                  <a:pt x="2027890" y="261015"/>
                  <a:pt x="2045426" y="214852"/>
                  <a:pt x="2016369" y="166423"/>
                </a:cubicBezTo>
                <a:cubicBezTo>
                  <a:pt x="2009120" y="154341"/>
                  <a:pt x="2000738" y="189870"/>
                  <a:pt x="1992923" y="201593"/>
                </a:cubicBezTo>
                <a:cubicBezTo>
                  <a:pt x="1996831" y="240670"/>
                  <a:pt x="1991225" y="281916"/>
                  <a:pt x="2004646" y="318823"/>
                </a:cubicBezTo>
                <a:cubicBezTo>
                  <a:pt x="2011724" y="338288"/>
                  <a:pt x="2067907" y="330619"/>
                  <a:pt x="2074985" y="318823"/>
                </a:cubicBezTo>
                <a:cubicBezTo>
                  <a:pt x="2083027" y="305420"/>
                  <a:pt x="2074985" y="287562"/>
                  <a:pt x="2074985" y="271931"/>
                </a:cubicBezTo>
              </a:path>
            </a:pathLst>
          </a:custGeom>
          <a:ln w="76200">
            <a:solidFill>
              <a:srgbClr val="00B05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Полилиния 12"/>
          <p:cNvSpPr/>
          <p:nvPr/>
        </p:nvSpPr>
        <p:spPr>
          <a:xfrm>
            <a:off x="3136900" y="2573338"/>
            <a:ext cx="2078038" cy="1316037"/>
          </a:xfrm>
          <a:custGeom>
            <a:avLst/>
            <a:gdLst>
              <a:gd name="connsiteX0" fmla="*/ 0 w 2078559"/>
              <a:gd name="connsiteY0" fmla="*/ 1315285 h 1315285"/>
              <a:gd name="connsiteX1" fmla="*/ 58615 w 2078559"/>
              <a:gd name="connsiteY1" fmla="*/ 1280116 h 1315285"/>
              <a:gd name="connsiteX2" fmla="*/ 93785 w 2078559"/>
              <a:gd name="connsiteY2" fmla="*/ 1256669 h 1315285"/>
              <a:gd name="connsiteX3" fmla="*/ 164123 w 2078559"/>
              <a:gd name="connsiteY3" fmla="*/ 1221500 h 1315285"/>
              <a:gd name="connsiteX4" fmla="*/ 222739 w 2078559"/>
              <a:gd name="connsiteY4" fmla="*/ 1151162 h 1315285"/>
              <a:gd name="connsiteX5" fmla="*/ 246185 w 2078559"/>
              <a:gd name="connsiteY5" fmla="*/ 1115993 h 1315285"/>
              <a:gd name="connsiteX6" fmla="*/ 281354 w 2078559"/>
              <a:gd name="connsiteY6" fmla="*/ 1069100 h 1315285"/>
              <a:gd name="connsiteX7" fmla="*/ 328246 w 2078559"/>
              <a:gd name="connsiteY7" fmla="*/ 1010485 h 1315285"/>
              <a:gd name="connsiteX8" fmla="*/ 351692 w 2078559"/>
              <a:gd name="connsiteY8" fmla="*/ 963593 h 1315285"/>
              <a:gd name="connsiteX9" fmla="*/ 386862 w 2078559"/>
              <a:gd name="connsiteY9" fmla="*/ 881531 h 1315285"/>
              <a:gd name="connsiteX10" fmla="*/ 398585 w 2078559"/>
              <a:gd name="connsiteY10" fmla="*/ 846362 h 1315285"/>
              <a:gd name="connsiteX11" fmla="*/ 433754 w 2078559"/>
              <a:gd name="connsiteY11" fmla="*/ 764300 h 1315285"/>
              <a:gd name="connsiteX12" fmla="*/ 422031 w 2078559"/>
              <a:gd name="connsiteY12" fmla="*/ 471223 h 1315285"/>
              <a:gd name="connsiteX13" fmla="*/ 351692 w 2078559"/>
              <a:gd name="connsiteY13" fmla="*/ 424331 h 1315285"/>
              <a:gd name="connsiteX14" fmla="*/ 293077 w 2078559"/>
              <a:gd name="connsiteY14" fmla="*/ 436054 h 1315285"/>
              <a:gd name="connsiteX15" fmla="*/ 257908 w 2078559"/>
              <a:gd name="connsiteY15" fmla="*/ 447777 h 1315285"/>
              <a:gd name="connsiteX16" fmla="*/ 246185 w 2078559"/>
              <a:gd name="connsiteY16" fmla="*/ 518116 h 1315285"/>
              <a:gd name="connsiteX17" fmla="*/ 269631 w 2078559"/>
              <a:gd name="connsiteY17" fmla="*/ 799469 h 1315285"/>
              <a:gd name="connsiteX18" fmla="*/ 281354 w 2078559"/>
              <a:gd name="connsiteY18" fmla="*/ 834639 h 1315285"/>
              <a:gd name="connsiteX19" fmla="*/ 363415 w 2078559"/>
              <a:gd name="connsiteY19" fmla="*/ 928423 h 1315285"/>
              <a:gd name="connsiteX20" fmla="*/ 410308 w 2078559"/>
              <a:gd name="connsiteY20" fmla="*/ 975316 h 1315285"/>
              <a:gd name="connsiteX21" fmla="*/ 527539 w 2078559"/>
              <a:gd name="connsiteY21" fmla="*/ 963593 h 1315285"/>
              <a:gd name="connsiteX22" fmla="*/ 562708 w 2078559"/>
              <a:gd name="connsiteY22" fmla="*/ 904977 h 1315285"/>
              <a:gd name="connsiteX23" fmla="*/ 586154 w 2078559"/>
              <a:gd name="connsiteY23" fmla="*/ 869808 h 1315285"/>
              <a:gd name="connsiteX24" fmla="*/ 609600 w 2078559"/>
              <a:gd name="connsiteY24" fmla="*/ 822916 h 1315285"/>
              <a:gd name="connsiteX25" fmla="*/ 633046 w 2078559"/>
              <a:gd name="connsiteY25" fmla="*/ 787746 h 1315285"/>
              <a:gd name="connsiteX26" fmla="*/ 703385 w 2078559"/>
              <a:gd name="connsiteY26" fmla="*/ 670516 h 1315285"/>
              <a:gd name="connsiteX27" fmla="*/ 726831 w 2078559"/>
              <a:gd name="connsiteY27" fmla="*/ 647069 h 1315285"/>
              <a:gd name="connsiteX28" fmla="*/ 750277 w 2078559"/>
              <a:gd name="connsiteY28" fmla="*/ 600177 h 1315285"/>
              <a:gd name="connsiteX29" fmla="*/ 785446 w 2078559"/>
              <a:gd name="connsiteY29" fmla="*/ 553285 h 1315285"/>
              <a:gd name="connsiteX30" fmla="*/ 808892 w 2078559"/>
              <a:gd name="connsiteY30" fmla="*/ 459500 h 1315285"/>
              <a:gd name="connsiteX31" fmla="*/ 832339 w 2078559"/>
              <a:gd name="connsiteY31" fmla="*/ 377439 h 1315285"/>
              <a:gd name="connsiteX32" fmla="*/ 820615 w 2078559"/>
              <a:gd name="connsiteY32" fmla="*/ 271931 h 1315285"/>
              <a:gd name="connsiteX33" fmla="*/ 785446 w 2078559"/>
              <a:gd name="connsiteY33" fmla="*/ 260208 h 1315285"/>
              <a:gd name="connsiteX34" fmla="*/ 738554 w 2078559"/>
              <a:gd name="connsiteY34" fmla="*/ 248485 h 1315285"/>
              <a:gd name="connsiteX35" fmla="*/ 633046 w 2078559"/>
              <a:gd name="connsiteY35" fmla="*/ 447777 h 1315285"/>
              <a:gd name="connsiteX36" fmla="*/ 656492 w 2078559"/>
              <a:gd name="connsiteY36" fmla="*/ 518116 h 1315285"/>
              <a:gd name="connsiteX37" fmla="*/ 668215 w 2078559"/>
              <a:gd name="connsiteY37" fmla="*/ 553285 h 1315285"/>
              <a:gd name="connsiteX38" fmla="*/ 679939 w 2078559"/>
              <a:gd name="connsiteY38" fmla="*/ 588454 h 1315285"/>
              <a:gd name="connsiteX39" fmla="*/ 750277 w 2078559"/>
              <a:gd name="connsiteY39" fmla="*/ 635346 h 1315285"/>
              <a:gd name="connsiteX40" fmla="*/ 973015 w 2078559"/>
              <a:gd name="connsiteY40" fmla="*/ 623623 h 1315285"/>
              <a:gd name="connsiteX41" fmla="*/ 1008185 w 2078559"/>
              <a:gd name="connsiteY41" fmla="*/ 611900 h 1315285"/>
              <a:gd name="connsiteX42" fmla="*/ 1055077 w 2078559"/>
              <a:gd name="connsiteY42" fmla="*/ 541562 h 1315285"/>
              <a:gd name="connsiteX43" fmla="*/ 1101969 w 2078559"/>
              <a:gd name="connsiteY43" fmla="*/ 482946 h 1315285"/>
              <a:gd name="connsiteX44" fmla="*/ 1137139 w 2078559"/>
              <a:gd name="connsiteY44" fmla="*/ 424331 h 1315285"/>
              <a:gd name="connsiteX45" fmla="*/ 1160585 w 2078559"/>
              <a:gd name="connsiteY45" fmla="*/ 342269 h 1315285"/>
              <a:gd name="connsiteX46" fmla="*/ 1184031 w 2078559"/>
              <a:gd name="connsiteY46" fmla="*/ 271931 h 1315285"/>
              <a:gd name="connsiteX47" fmla="*/ 1172308 w 2078559"/>
              <a:gd name="connsiteY47" fmla="*/ 201593 h 1315285"/>
              <a:gd name="connsiteX48" fmla="*/ 1043354 w 2078559"/>
              <a:gd name="connsiteY48" fmla="*/ 213316 h 1315285"/>
              <a:gd name="connsiteX49" fmla="*/ 1055077 w 2078559"/>
              <a:gd name="connsiteY49" fmla="*/ 436054 h 1315285"/>
              <a:gd name="connsiteX50" fmla="*/ 1066800 w 2078559"/>
              <a:gd name="connsiteY50" fmla="*/ 471223 h 1315285"/>
              <a:gd name="connsiteX51" fmla="*/ 1101969 w 2078559"/>
              <a:gd name="connsiteY51" fmla="*/ 482946 h 1315285"/>
              <a:gd name="connsiteX52" fmla="*/ 1137139 w 2078559"/>
              <a:gd name="connsiteY52" fmla="*/ 506393 h 1315285"/>
              <a:gd name="connsiteX53" fmla="*/ 1383323 w 2078559"/>
              <a:gd name="connsiteY53" fmla="*/ 494669 h 1315285"/>
              <a:gd name="connsiteX54" fmla="*/ 1395046 w 2078559"/>
              <a:gd name="connsiteY54" fmla="*/ 459500 h 1315285"/>
              <a:gd name="connsiteX55" fmla="*/ 1430215 w 2078559"/>
              <a:gd name="connsiteY55" fmla="*/ 377439 h 1315285"/>
              <a:gd name="connsiteX56" fmla="*/ 1465385 w 2078559"/>
              <a:gd name="connsiteY56" fmla="*/ 260208 h 1315285"/>
              <a:gd name="connsiteX57" fmla="*/ 1477108 w 2078559"/>
              <a:gd name="connsiteY57" fmla="*/ 189869 h 1315285"/>
              <a:gd name="connsiteX58" fmla="*/ 1488831 w 2078559"/>
              <a:gd name="connsiteY58" fmla="*/ 154700 h 1315285"/>
              <a:gd name="connsiteX59" fmla="*/ 1500554 w 2078559"/>
              <a:gd name="connsiteY59" fmla="*/ 107808 h 1315285"/>
              <a:gd name="connsiteX60" fmla="*/ 1488831 w 2078559"/>
              <a:gd name="connsiteY60" fmla="*/ 2300 h 1315285"/>
              <a:gd name="connsiteX61" fmla="*/ 1465385 w 2078559"/>
              <a:gd name="connsiteY61" fmla="*/ 72639 h 1315285"/>
              <a:gd name="connsiteX62" fmla="*/ 1441939 w 2078559"/>
              <a:gd name="connsiteY62" fmla="*/ 14023 h 1315285"/>
              <a:gd name="connsiteX63" fmla="*/ 1500554 w 2078559"/>
              <a:gd name="connsiteY63" fmla="*/ 131254 h 1315285"/>
              <a:gd name="connsiteX64" fmla="*/ 1488831 w 2078559"/>
              <a:gd name="connsiteY64" fmla="*/ 166423 h 1315285"/>
              <a:gd name="connsiteX65" fmla="*/ 1465385 w 2078559"/>
              <a:gd name="connsiteY65" fmla="*/ 119531 h 1315285"/>
              <a:gd name="connsiteX66" fmla="*/ 1301262 w 2078559"/>
              <a:gd name="connsiteY66" fmla="*/ 119531 h 1315285"/>
              <a:gd name="connsiteX67" fmla="*/ 1324708 w 2078559"/>
              <a:gd name="connsiteY67" fmla="*/ 225039 h 1315285"/>
              <a:gd name="connsiteX68" fmla="*/ 1371600 w 2078559"/>
              <a:gd name="connsiteY68" fmla="*/ 342269 h 1315285"/>
              <a:gd name="connsiteX69" fmla="*/ 1383323 w 2078559"/>
              <a:gd name="connsiteY69" fmla="*/ 377439 h 1315285"/>
              <a:gd name="connsiteX70" fmla="*/ 1395046 w 2078559"/>
              <a:gd name="connsiteY70" fmla="*/ 424331 h 1315285"/>
              <a:gd name="connsiteX71" fmla="*/ 1453662 w 2078559"/>
              <a:gd name="connsiteY71" fmla="*/ 506393 h 1315285"/>
              <a:gd name="connsiteX72" fmla="*/ 1570892 w 2078559"/>
              <a:gd name="connsiteY72" fmla="*/ 553285 h 1315285"/>
              <a:gd name="connsiteX73" fmla="*/ 1723292 w 2078559"/>
              <a:gd name="connsiteY73" fmla="*/ 494669 h 1315285"/>
              <a:gd name="connsiteX74" fmla="*/ 1781908 w 2078559"/>
              <a:gd name="connsiteY74" fmla="*/ 400885 h 1315285"/>
              <a:gd name="connsiteX75" fmla="*/ 1770185 w 2078559"/>
              <a:gd name="connsiteY75" fmla="*/ 72639 h 1315285"/>
              <a:gd name="connsiteX76" fmla="*/ 1699846 w 2078559"/>
              <a:gd name="connsiteY76" fmla="*/ 72639 h 1315285"/>
              <a:gd name="connsiteX77" fmla="*/ 1664677 w 2078559"/>
              <a:gd name="connsiteY77" fmla="*/ 96085 h 1315285"/>
              <a:gd name="connsiteX78" fmla="*/ 1699846 w 2078559"/>
              <a:gd name="connsiteY78" fmla="*/ 271931 h 1315285"/>
              <a:gd name="connsiteX79" fmla="*/ 1735015 w 2078559"/>
              <a:gd name="connsiteY79" fmla="*/ 342269 h 1315285"/>
              <a:gd name="connsiteX80" fmla="*/ 1746739 w 2078559"/>
              <a:gd name="connsiteY80" fmla="*/ 377439 h 1315285"/>
              <a:gd name="connsiteX81" fmla="*/ 1899139 w 2078559"/>
              <a:gd name="connsiteY81" fmla="*/ 365716 h 1315285"/>
              <a:gd name="connsiteX82" fmla="*/ 1934308 w 2078559"/>
              <a:gd name="connsiteY82" fmla="*/ 342269 h 1315285"/>
              <a:gd name="connsiteX83" fmla="*/ 2016369 w 2078559"/>
              <a:gd name="connsiteY83" fmla="*/ 307100 h 1315285"/>
              <a:gd name="connsiteX84" fmla="*/ 2016369 w 2078559"/>
              <a:gd name="connsiteY84" fmla="*/ 166423 h 1315285"/>
              <a:gd name="connsiteX85" fmla="*/ 1992923 w 2078559"/>
              <a:gd name="connsiteY85" fmla="*/ 201593 h 1315285"/>
              <a:gd name="connsiteX86" fmla="*/ 2004646 w 2078559"/>
              <a:gd name="connsiteY86" fmla="*/ 318823 h 1315285"/>
              <a:gd name="connsiteX87" fmla="*/ 2074985 w 2078559"/>
              <a:gd name="connsiteY87" fmla="*/ 318823 h 1315285"/>
              <a:gd name="connsiteX88" fmla="*/ 2074985 w 2078559"/>
              <a:gd name="connsiteY88" fmla="*/ 271931 h 1315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078559" h="1315285">
                <a:moveTo>
                  <a:pt x="0" y="1315285"/>
                </a:moveTo>
                <a:cubicBezTo>
                  <a:pt x="19538" y="1303562"/>
                  <a:pt x="39293" y="1292192"/>
                  <a:pt x="58615" y="1280116"/>
                </a:cubicBezTo>
                <a:cubicBezTo>
                  <a:pt x="70563" y="1272648"/>
                  <a:pt x="81183" y="1262970"/>
                  <a:pt x="93785" y="1256669"/>
                </a:cubicBezTo>
                <a:cubicBezTo>
                  <a:pt x="190860" y="1208131"/>
                  <a:pt x="63329" y="1288696"/>
                  <a:pt x="164123" y="1221500"/>
                </a:cubicBezTo>
                <a:cubicBezTo>
                  <a:pt x="222335" y="1134183"/>
                  <a:pt x="147519" y="1241425"/>
                  <a:pt x="222739" y="1151162"/>
                </a:cubicBezTo>
                <a:cubicBezTo>
                  <a:pt x="231759" y="1140338"/>
                  <a:pt x="237996" y="1127458"/>
                  <a:pt x="246185" y="1115993"/>
                </a:cubicBezTo>
                <a:cubicBezTo>
                  <a:pt x="257541" y="1100094"/>
                  <a:pt x="269631" y="1084731"/>
                  <a:pt x="281354" y="1069100"/>
                </a:cubicBezTo>
                <a:cubicBezTo>
                  <a:pt x="309344" y="985131"/>
                  <a:pt x="269328" y="1081186"/>
                  <a:pt x="328246" y="1010485"/>
                </a:cubicBezTo>
                <a:cubicBezTo>
                  <a:pt x="339434" y="997060"/>
                  <a:pt x="343877" y="979224"/>
                  <a:pt x="351692" y="963593"/>
                </a:cubicBezTo>
                <a:cubicBezTo>
                  <a:pt x="376090" y="865999"/>
                  <a:pt x="346382" y="962489"/>
                  <a:pt x="386862" y="881531"/>
                </a:cubicBezTo>
                <a:cubicBezTo>
                  <a:pt x="392388" y="870479"/>
                  <a:pt x="393717" y="857720"/>
                  <a:pt x="398585" y="846362"/>
                </a:cubicBezTo>
                <a:cubicBezTo>
                  <a:pt x="442043" y="744958"/>
                  <a:pt x="406262" y="846777"/>
                  <a:pt x="433754" y="764300"/>
                </a:cubicBezTo>
                <a:cubicBezTo>
                  <a:pt x="429846" y="666608"/>
                  <a:pt x="444972" y="566264"/>
                  <a:pt x="422031" y="471223"/>
                </a:cubicBezTo>
                <a:cubicBezTo>
                  <a:pt x="415419" y="443831"/>
                  <a:pt x="351692" y="424331"/>
                  <a:pt x="351692" y="424331"/>
                </a:cubicBezTo>
                <a:cubicBezTo>
                  <a:pt x="332154" y="428239"/>
                  <a:pt x="312407" y="431221"/>
                  <a:pt x="293077" y="436054"/>
                </a:cubicBezTo>
                <a:cubicBezTo>
                  <a:pt x="281089" y="439051"/>
                  <a:pt x="264039" y="437048"/>
                  <a:pt x="257908" y="447777"/>
                </a:cubicBezTo>
                <a:cubicBezTo>
                  <a:pt x="246115" y="468415"/>
                  <a:pt x="250093" y="494670"/>
                  <a:pt x="246185" y="518116"/>
                </a:cubicBezTo>
                <a:cubicBezTo>
                  <a:pt x="254194" y="678305"/>
                  <a:pt x="239860" y="695268"/>
                  <a:pt x="269631" y="799469"/>
                </a:cubicBezTo>
                <a:cubicBezTo>
                  <a:pt x="273026" y="811351"/>
                  <a:pt x="275353" y="823837"/>
                  <a:pt x="281354" y="834639"/>
                </a:cubicBezTo>
                <a:cubicBezTo>
                  <a:pt x="342336" y="944408"/>
                  <a:pt x="301662" y="875492"/>
                  <a:pt x="363415" y="928423"/>
                </a:cubicBezTo>
                <a:cubicBezTo>
                  <a:pt x="380199" y="942809"/>
                  <a:pt x="410308" y="975316"/>
                  <a:pt x="410308" y="975316"/>
                </a:cubicBezTo>
                <a:cubicBezTo>
                  <a:pt x="449385" y="971408"/>
                  <a:pt x="489440" y="973118"/>
                  <a:pt x="527539" y="963593"/>
                </a:cubicBezTo>
                <a:cubicBezTo>
                  <a:pt x="553707" y="957051"/>
                  <a:pt x="554215" y="921963"/>
                  <a:pt x="562708" y="904977"/>
                </a:cubicBezTo>
                <a:cubicBezTo>
                  <a:pt x="569009" y="892375"/>
                  <a:pt x="579164" y="882041"/>
                  <a:pt x="586154" y="869808"/>
                </a:cubicBezTo>
                <a:cubicBezTo>
                  <a:pt x="594824" y="854635"/>
                  <a:pt x="600930" y="838089"/>
                  <a:pt x="609600" y="822916"/>
                </a:cubicBezTo>
                <a:cubicBezTo>
                  <a:pt x="616590" y="810683"/>
                  <a:pt x="626056" y="799979"/>
                  <a:pt x="633046" y="787746"/>
                </a:cubicBezTo>
                <a:cubicBezTo>
                  <a:pt x="676685" y="711376"/>
                  <a:pt x="634557" y="762286"/>
                  <a:pt x="703385" y="670516"/>
                </a:cubicBezTo>
                <a:cubicBezTo>
                  <a:pt x="710017" y="661674"/>
                  <a:pt x="720700" y="656266"/>
                  <a:pt x="726831" y="647069"/>
                </a:cubicBezTo>
                <a:cubicBezTo>
                  <a:pt x="736525" y="632528"/>
                  <a:pt x="741015" y="614996"/>
                  <a:pt x="750277" y="600177"/>
                </a:cubicBezTo>
                <a:cubicBezTo>
                  <a:pt x="760632" y="583609"/>
                  <a:pt x="773723" y="568916"/>
                  <a:pt x="785446" y="553285"/>
                </a:cubicBezTo>
                <a:cubicBezTo>
                  <a:pt x="793261" y="522023"/>
                  <a:pt x="798702" y="490070"/>
                  <a:pt x="808892" y="459500"/>
                </a:cubicBezTo>
                <a:cubicBezTo>
                  <a:pt x="825710" y="409046"/>
                  <a:pt x="817618" y="436319"/>
                  <a:pt x="832339" y="377439"/>
                </a:cubicBezTo>
                <a:cubicBezTo>
                  <a:pt x="828431" y="342270"/>
                  <a:pt x="833757" y="304786"/>
                  <a:pt x="820615" y="271931"/>
                </a:cubicBezTo>
                <a:cubicBezTo>
                  <a:pt x="816026" y="260458"/>
                  <a:pt x="797328" y="263603"/>
                  <a:pt x="785446" y="260208"/>
                </a:cubicBezTo>
                <a:cubicBezTo>
                  <a:pt x="769954" y="255782"/>
                  <a:pt x="754185" y="252393"/>
                  <a:pt x="738554" y="248485"/>
                </a:cubicBezTo>
                <a:cubicBezTo>
                  <a:pt x="569348" y="265405"/>
                  <a:pt x="602349" y="222665"/>
                  <a:pt x="633046" y="447777"/>
                </a:cubicBezTo>
                <a:cubicBezTo>
                  <a:pt x="636385" y="472265"/>
                  <a:pt x="648677" y="494670"/>
                  <a:pt x="656492" y="518116"/>
                </a:cubicBezTo>
                <a:lnTo>
                  <a:pt x="668215" y="553285"/>
                </a:lnTo>
                <a:cubicBezTo>
                  <a:pt x="672123" y="565008"/>
                  <a:pt x="669657" y="581599"/>
                  <a:pt x="679939" y="588454"/>
                </a:cubicBezTo>
                <a:lnTo>
                  <a:pt x="750277" y="635346"/>
                </a:lnTo>
                <a:cubicBezTo>
                  <a:pt x="824523" y="631438"/>
                  <a:pt x="898972" y="630354"/>
                  <a:pt x="973015" y="623623"/>
                </a:cubicBezTo>
                <a:cubicBezTo>
                  <a:pt x="985322" y="622504"/>
                  <a:pt x="999447" y="620638"/>
                  <a:pt x="1008185" y="611900"/>
                </a:cubicBezTo>
                <a:cubicBezTo>
                  <a:pt x="1028110" y="591975"/>
                  <a:pt x="1039446" y="565008"/>
                  <a:pt x="1055077" y="541562"/>
                </a:cubicBezTo>
                <a:cubicBezTo>
                  <a:pt x="1084654" y="497197"/>
                  <a:pt x="1068561" y="516356"/>
                  <a:pt x="1101969" y="482946"/>
                </a:cubicBezTo>
                <a:cubicBezTo>
                  <a:pt x="1135178" y="383319"/>
                  <a:pt x="1088862" y="504790"/>
                  <a:pt x="1137139" y="424331"/>
                </a:cubicBezTo>
                <a:cubicBezTo>
                  <a:pt x="1145019" y="411199"/>
                  <a:pt x="1157519" y="352488"/>
                  <a:pt x="1160585" y="342269"/>
                </a:cubicBezTo>
                <a:cubicBezTo>
                  <a:pt x="1167687" y="318597"/>
                  <a:pt x="1184031" y="271931"/>
                  <a:pt x="1184031" y="271931"/>
                </a:cubicBezTo>
                <a:cubicBezTo>
                  <a:pt x="1180123" y="248485"/>
                  <a:pt x="1194249" y="210735"/>
                  <a:pt x="1172308" y="201593"/>
                </a:cubicBezTo>
                <a:cubicBezTo>
                  <a:pt x="1132466" y="184992"/>
                  <a:pt x="1062657" y="174711"/>
                  <a:pt x="1043354" y="213316"/>
                </a:cubicBezTo>
                <a:cubicBezTo>
                  <a:pt x="1010104" y="279815"/>
                  <a:pt x="1048346" y="362011"/>
                  <a:pt x="1055077" y="436054"/>
                </a:cubicBezTo>
                <a:cubicBezTo>
                  <a:pt x="1056196" y="448360"/>
                  <a:pt x="1058062" y="462485"/>
                  <a:pt x="1066800" y="471223"/>
                </a:cubicBezTo>
                <a:cubicBezTo>
                  <a:pt x="1075538" y="479961"/>
                  <a:pt x="1090246" y="479038"/>
                  <a:pt x="1101969" y="482946"/>
                </a:cubicBezTo>
                <a:cubicBezTo>
                  <a:pt x="1113692" y="490762"/>
                  <a:pt x="1123061" y="505806"/>
                  <a:pt x="1137139" y="506393"/>
                </a:cubicBezTo>
                <a:cubicBezTo>
                  <a:pt x="1219222" y="509813"/>
                  <a:pt x="1302494" y="509365"/>
                  <a:pt x="1383323" y="494669"/>
                </a:cubicBezTo>
                <a:cubicBezTo>
                  <a:pt x="1395481" y="492458"/>
                  <a:pt x="1390178" y="470858"/>
                  <a:pt x="1395046" y="459500"/>
                </a:cubicBezTo>
                <a:cubicBezTo>
                  <a:pt x="1411588" y="420902"/>
                  <a:pt x="1421755" y="415507"/>
                  <a:pt x="1430215" y="377439"/>
                </a:cubicBezTo>
                <a:cubicBezTo>
                  <a:pt x="1453569" y="272348"/>
                  <a:pt x="1424871" y="341237"/>
                  <a:pt x="1465385" y="260208"/>
                </a:cubicBezTo>
                <a:cubicBezTo>
                  <a:pt x="1469293" y="236762"/>
                  <a:pt x="1471952" y="213073"/>
                  <a:pt x="1477108" y="189869"/>
                </a:cubicBezTo>
                <a:cubicBezTo>
                  <a:pt x="1479789" y="177806"/>
                  <a:pt x="1485436" y="166582"/>
                  <a:pt x="1488831" y="154700"/>
                </a:cubicBezTo>
                <a:cubicBezTo>
                  <a:pt x="1493257" y="139208"/>
                  <a:pt x="1496646" y="123439"/>
                  <a:pt x="1500554" y="107808"/>
                </a:cubicBezTo>
                <a:cubicBezTo>
                  <a:pt x="1496646" y="72639"/>
                  <a:pt x="1513853" y="27322"/>
                  <a:pt x="1488831" y="2300"/>
                </a:cubicBezTo>
                <a:cubicBezTo>
                  <a:pt x="1471355" y="-15176"/>
                  <a:pt x="1465385" y="72639"/>
                  <a:pt x="1465385" y="72639"/>
                </a:cubicBezTo>
                <a:cubicBezTo>
                  <a:pt x="1457570" y="53100"/>
                  <a:pt x="1431112" y="-4022"/>
                  <a:pt x="1441939" y="14023"/>
                </a:cubicBezTo>
                <a:cubicBezTo>
                  <a:pt x="1464417" y="51486"/>
                  <a:pt x="1487706" y="89497"/>
                  <a:pt x="1500554" y="131254"/>
                </a:cubicBezTo>
                <a:cubicBezTo>
                  <a:pt x="1504188" y="143065"/>
                  <a:pt x="1492739" y="154700"/>
                  <a:pt x="1488831" y="166423"/>
                </a:cubicBezTo>
                <a:cubicBezTo>
                  <a:pt x="1481016" y="150792"/>
                  <a:pt x="1479606" y="129688"/>
                  <a:pt x="1465385" y="119531"/>
                </a:cubicBezTo>
                <a:cubicBezTo>
                  <a:pt x="1430213" y="94408"/>
                  <a:pt x="1323320" y="117080"/>
                  <a:pt x="1301262" y="119531"/>
                </a:cubicBezTo>
                <a:cubicBezTo>
                  <a:pt x="1309077" y="154700"/>
                  <a:pt x="1313859" y="190684"/>
                  <a:pt x="1324708" y="225039"/>
                </a:cubicBezTo>
                <a:cubicBezTo>
                  <a:pt x="1337382" y="265172"/>
                  <a:pt x="1358291" y="302342"/>
                  <a:pt x="1371600" y="342269"/>
                </a:cubicBezTo>
                <a:cubicBezTo>
                  <a:pt x="1375508" y="353992"/>
                  <a:pt x="1379928" y="365557"/>
                  <a:pt x="1383323" y="377439"/>
                </a:cubicBezTo>
                <a:cubicBezTo>
                  <a:pt x="1387749" y="392931"/>
                  <a:pt x="1388502" y="409608"/>
                  <a:pt x="1395046" y="424331"/>
                </a:cubicBezTo>
                <a:cubicBezTo>
                  <a:pt x="1405211" y="447203"/>
                  <a:pt x="1428991" y="488771"/>
                  <a:pt x="1453662" y="506393"/>
                </a:cubicBezTo>
                <a:cubicBezTo>
                  <a:pt x="1512540" y="548449"/>
                  <a:pt x="1504645" y="540036"/>
                  <a:pt x="1570892" y="553285"/>
                </a:cubicBezTo>
                <a:cubicBezTo>
                  <a:pt x="1578740" y="550931"/>
                  <a:pt x="1696614" y="528016"/>
                  <a:pt x="1723292" y="494669"/>
                </a:cubicBezTo>
                <a:cubicBezTo>
                  <a:pt x="1746321" y="465882"/>
                  <a:pt x="1781908" y="400885"/>
                  <a:pt x="1781908" y="400885"/>
                </a:cubicBezTo>
                <a:cubicBezTo>
                  <a:pt x="1778000" y="291470"/>
                  <a:pt x="1785145" y="181097"/>
                  <a:pt x="1770185" y="72639"/>
                </a:cubicBezTo>
                <a:cubicBezTo>
                  <a:pt x="1766151" y="43394"/>
                  <a:pt x="1703880" y="70622"/>
                  <a:pt x="1699846" y="72639"/>
                </a:cubicBezTo>
                <a:cubicBezTo>
                  <a:pt x="1687244" y="78940"/>
                  <a:pt x="1676400" y="88270"/>
                  <a:pt x="1664677" y="96085"/>
                </a:cubicBezTo>
                <a:cubicBezTo>
                  <a:pt x="1717120" y="174749"/>
                  <a:pt x="1677283" y="102709"/>
                  <a:pt x="1699846" y="271931"/>
                </a:cubicBezTo>
                <a:cubicBezTo>
                  <a:pt x="1705203" y="312111"/>
                  <a:pt x="1717052" y="306344"/>
                  <a:pt x="1735015" y="342269"/>
                </a:cubicBezTo>
                <a:cubicBezTo>
                  <a:pt x="1740542" y="353322"/>
                  <a:pt x="1742831" y="365716"/>
                  <a:pt x="1746739" y="377439"/>
                </a:cubicBezTo>
                <a:cubicBezTo>
                  <a:pt x="1797539" y="373531"/>
                  <a:pt x="1849062" y="375106"/>
                  <a:pt x="1899139" y="365716"/>
                </a:cubicBezTo>
                <a:cubicBezTo>
                  <a:pt x="1912987" y="363119"/>
                  <a:pt x="1922075" y="349259"/>
                  <a:pt x="1934308" y="342269"/>
                </a:cubicBezTo>
                <a:cubicBezTo>
                  <a:pt x="1974867" y="319092"/>
                  <a:pt x="1976915" y="320251"/>
                  <a:pt x="2016369" y="307100"/>
                </a:cubicBezTo>
                <a:cubicBezTo>
                  <a:pt x="2027890" y="261015"/>
                  <a:pt x="2045426" y="214852"/>
                  <a:pt x="2016369" y="166423"/>
                </a:cubicBezTo>
                <a:cubicBezTo>
                  <a:pt x="2009120" y="154341"/>
                  <a:pt x="2000738" y="189870"/>
                  <a:pt x="1992923" y="201593"/>
                </a:cubicBezTo>
                <a:cubicBezTo>
                  <a:pt x="1996831" y="240670"/>
                  <a:pt x="1991225" y="281916"/>
                  <a:pt x="2004646" y="318823"/>
                </a:cubicBezTo>
                <a:cubicBezTo>
                  <a:pt x="2011724" y="338288"/>
                  <a:pt x="2067907" y="330619"/>
                  <a:pt x="2074985" y="318823"/>
                </a:cubicBezTo>
                <a:cubicBezTo>
                  <a:pt x="2083027" y="305420"/>
                  <a:pt x="2074985" y="287562"/>
                  <a:pt x="2074985" y="271931"/>
                </a:cubicBezTo>
              </a:path>
            </a:pathLst>
          </a:custGeom>
          <a:ln w="76200"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Полилиния 13"/>
          <p:cNvSpPr/>
          <p:nvPr/>
        </p:nvSpPr>
        <p:spPr>
          <a:xfrm>
            <a:off x="4487863" y="4371975"/>
            <a:ext cx="2079625" cy="1314450"/>
          </a:xfrm>
          <a:custGeom>
            <a:avLst/>
            <a:gdLst>
              <a:gd name="connsiteX0" fmla="*/ 0 w 2078559"/>
              <a:gd name="connsiteY0" fmla="*/ 1315285 h 1315285"/>
              <a:gd name="connsiteX1" fmla="*/ 58615 w 2078559"/>
              <a:gd name="connsiteY1" fmla="*/ 1280116 h 1315285"/>
              <a:gd name="connsiteX2" fmla="*/ 93785 w 2078559"/>
              <a:gd name="connsiteY2" fmla="*/ 1256669 h 1315285"/>
              <a:gd name="connsiteX3" fmla="*/ 164123 w 2078559"/>
              <a:gd name="connsiteY3" fmla="*/ 1221500 h 1315285"/>
              <a:gd name="connsiteX4" fmla="*/ 222739 w 2078559"/>
              <a:gd name="connsiteY4" fmla="*/ 1151162 h 1315285"/>
              <a:gd name="connsiteX5" fmla="*/ 246185 w 2078559"/>
              <a:gd name="connsiteY5" fmla="*/ 1115993 h 1315285"/>
              <a:gd name="connsiteX6" fmla="*/ 281354 w 2078559"/>
              <a:gd name="connsiteY6" fmla="*/ 1069100 h 1315285"/>
              <a:gd name="connsiteX7" fmla="*/ 328246 w 2078559"/>
              <a:gd name="connsiteY7" fmla="*/ 1010485 h 1315285"/>
              <a:gd name="connsiteX8" fmla="*/ 351692 w 2078559"/>
              <a:gd name="connsiteY8" fmla="*/ 963593 h 1315285"/>
              <a:gd name="connsiteX9" fmla="*/ 386862 w 2078559"/>
              <a:gd name="connsiteY9" fmla="*/ 881531 h 1315285"/>
              <a:gd name="connsiteX10" fmla="*/ 398585 w 2078559"/>
              <a:gd name="connsiteY10" fmla="*/ 846362 h 1315285"/>
              <a:gd name="connsiteX11" fmla="*/ 433754 w 2078559"/>
              <a:gd name="connsiteY11" fmla="*/ 764300 h 1315285"/>
              <a:gd name="connsiteX12" fmla="*/ 422031 w 2078559"/>
              <a:gd name="connsiteY12" fmla="*/ 471223 h 1315285"/>
              <a:gd name="connsiteX13" fmla="*/ 351692 w 2078559"/>
              <a:gd name="connsiteY13" fmla="*/ 424331 h 1315285"/>
              <a:gd name="connsiteX14" fmla="*/ 293077 w 2078559"/>
              <a:gd name="connsiteY14" fmla="*/ 436054 h 1315285"/>
              <a:gd name="connsiteX15" fmla="*/ 257908 w 2078559"/>
              <a:gd name="connsiteY15" fmla="*/ 447777 h 1315285"/>
              <a:gd name="connsiteX16" fmla="*/ 246185 w 2078559"/>
              <a:gd name="connsiteY16" fmla="*/ 518116 h 1315285"/>
              <a:gd name="connsiteX17" fmla="*/ 269631 w 2078559"/>
              <a:gd name="connsiteY17" fmla="*/ 799469 h 1315285"/>
              <a:gd name="connsiteX18" fmla="*/ 281354 w 2078559"/>
              <a:gd name="connsiteY18" fmla="*/ 834639 h 1315285"/>
              <a:gd name="connsiteX19" fmla="*/ 363415 w 2078559"/>
              <a:gd name="connsiteY19" fmla="*/ 928423 h 1315285"/>
              <a:gd name="connsiteX20" fmla="*/ 410308 w 2078559"/>
              <a:gd name="connsiteY20" fmla="*/ 975316 h 1315285"/>
              <a:gd name="connsiteX21" fmla="*/ 527539 w 2078559"/>
              <a:gd name="connsiteY21" fmla="*/ 963593 h 1315285"/>
              <a:gd name="connsiteX22" fmla="*/ 562708 w 2078559"/>
              <a:gd name="connsiteY22" fmla="*/ 904977 h 1315285"/>
              <a:gd name="connsiteX23" fmla="*/ 586154 w 2078559"/>
              <a:gd name="connsiteY23" fmla="*/ 869808 h 1315285"/>
              <a:gd name="connsiteX24" fmla="*/ 609600 w 2078559"/>
              <a:gd name="connsiteY24" fmla="*/ 822916 h 1315285"/>
              <a:gd name="connsiteX25" fmla="*/ 633046 w 2078559"/>
              <a:gd name="connsiteY25" fmla="*/ 787746 h 1315285"/>
              <a:gd name="connsiteX26" fmla="*/ 703385 w 2078559"/>
              <a:gd name="connsiteY26" fmla="*/ 670516 h 1315285"/>
              <a:gd name="connsiteX27" fmla="*/ 726831 w 2078559"/>
              <a:gd name="connsiteY27" fmla="*/ 647069 h 1315285"/>
              <a:gd name="connsiteX28" fmla="*/ 750277 w 2078559"/>
              <a:gd name="connsiteY28" fmla="*/ 600177 h 1315285"/>
              <a:gd name="connsiteX29" fmla="*/ 785446 w 2078559"/>
              <a:gd name="connsiteY29" fmla="*/ 553285 h 1315285"/>
              <a:gd name="connsiteX30" fmla="*/ 808892 w 2078559"/>
              <a:gd name="connsiteY30" fmla="*/ 459500 h 1315285"/>
              <a:gd name="connsiteX31" fmla="*/ 832339 w 2078559"/>
              <a:gd name="connsiteY31" fmla="*/ 377439 h 1315285"/>
              <a:gd name="connsiteX32" fmla="*/ 820615 w 2078559"/>
              <a:gd name="connsiteY32" fmla="*/ 271931 h 1315285"/>
              <a:gd name="connsiteX33" fmla="*/ 785446 w 2078559"/>
              <a:gd name="connsiteY33" fmla="*/ 260208 h 1315285"/>
              <a:gd name="connsiteX34" fmla="*/ 738554 w 2078559"/>
              <a:gd name="connsiteY34" fmla="*/ 248485 h 1315285"/>
              <a:gd name="connsiteX35" fmla="*/ 633046 w 2078559"/>
              <a:gd name="connsiteY35" fmla="*/ 447777 h 1315285"/>
              <a:gd name="connsiteX36" fmla="*/ 656492 w 2078559"/>
              <a:gd name="connsiteY36" fmla="*/ 518116 h 1315285"/>
              <a:gd name="connsiteX37" fmla="*/ 668215 w 2078559"/>
              <a:gd name="connsiteY37" fmla="*/ 553285 h 1315285"/>
              <a:gd name="connsiteX38" fmla="*/ 679939 w 2078559"/>
              <a:gd name="connsiteY38" fmla="*/ 588454 h 1315285"/>
              <a:gd name="connsiteX39" fmla="*/ 750277 w 2078559"/>
              <a:gd name="connsiteY39" fmla="*/ 635346 h 1315285"/>
              <a:gd name="connsiteX40" fmla="*/ 973015 w 2078559"/>
              <a:gd name="connsiteY40" fmla="*/ 623623 h 1315285"/>
              <a:gd name="connsiteX41" fmla="*/ 1008185 w 2078559"/>
              <a:gd name="connsiteY41" fmla="*/ 611900 h 1315285"/>
              <a:gd name="connsiteX42" fmla="*/ 1055077 w 2078559"/>
              <a:gd name="connsiteY42" fmla="*/ 541562 h 1315285"/>
              <a:gd name="connsiteX43" fmla="*/ 1101969 w 2078559"/>
              <a:gd name="connsiteY43" fmla="*/ 482946 h 1315285"/>
              <a:gd name="connsiteX44" fmla="*/ 1137139 w 2078559"/>
              <a:gd name="connsiteY44" fmla="*/ 424331 h 1315285"/>
              <a:gd name="connsiteX45" fmla="*/ 1160585 w 2078559"/>
              <a:gd name="connsiteY45" fmla="*/ 342269 h 1315285"/>
              <a:gd name="connsiteX46" fmla="*/ 1184031 w 2078559"/>
              <a:gd name="connsiteY46" fmla="*/ 271931 h 1315285"/>
              <a:gd name="connsiteX47" fmla="*/ 1172308 w 2078559"/>
              <a:gd name="connsiteY47" fmla="*/ 201593 h 1315285"/>
              <a:gd name="connsiteX48" fmla="*/ 1043354 w 2078559"/>
              <a:gd name="connsiteY48" fmla="*/ 213316 h 1315285"/>
              <a:gd name="connsiteX49" fmla="*/ 1055077 w 2078559"/>
              <a:gd name="connsiteY49" fmla="*/ 436054 h 1315285"/>
              <a:gd name="connsiteX50" fmla="*/ 1066800 w 2078559"/>
              <a:gd name="connsiteY50" fmla="*/ 471223 h 1315285"/>
              <a:gd name="connsiteX51" fmla="*/ 1101969 w 2078559"/>
              <a:gd name="connsiteY51" fmla="*/ 482946 h 1315285"/>
              <a:gd name="connsiteX52" fmla="*/ 1137139 w 2078559"/>
              <a:gd name="connsiteY52" fmla="*/ 506393 h 1315285"/>
              <a:gd name="connsiteX53" fmla="*/ 1383323 w 2078559"/>
              <a:gd name="connsiteY53" fmla="*/ 494669 h 1315285"/>
              <a:gd name="connsiteX54" fmla="*/ 1395046 w 2078559"/>
              <a:gd name="connsiteY54" fmla="*/ 459500 h 1315285"/>
              <a:gd name="connsiteX55" fmla="*/ 1430215 w 2078559"/>
              <a:gd name="connsiteY55" fmla="*/ 377439 h 1315285"/>
              <a:gd name="connsiteX56" fmla="*/ 1465385 w 2078559"/>
              <a:gd name="connsiteY56" fmla="*/ 260208 h 1315285"/>
              <a:gd name="connsiteX57" fmla="*/ 1477108 w 2078559"/>
              <a:gd name="connsiteY57" fmla="*/ 189869 h 1315285"/>
              <a:gd name="connsiteX58" fmla="*/ 1488831 w 2078559"/>
              <a:gd name="connsiteY58" fmla="*/ 154700 h 1315285"/>
              <a:gd name="connsiteX59" fmla="*/ 1500554 w 2078559"/>
              <a:gd name="connsiteY59" fmla="*/ 107808 h 1315285"/>
              <a:gd name="connsiteX60" fmla="*/ 1488831 w 2078559"/>
              <a:gd name="connsiteY60" fmla="*/ 2300 h 1315285"/>
              <a:gd name="connsiteX61" fmla="*/ 1465385 w 2078559"/>
              <a:gd name="connsiteY61" fmla="*/ 72639 h 1315285"/>
              <a:gd name="connsiteX62" fmla="*/ 1441939 w 2078559"/>
              <a:gd name="connsiteY62" fmla="*/ 14023 h 1315285"/>
              <a:gd name="connsiteX63" fmla="*/ 1500554 w 2078559"/>
              <a:gd name="connsiteY63" fmla="*/ 131254 h 1315285"/>
              <a:gd name="connsiteX64" fmla="*/ 1488831 w 2078559"/>
              <a:gd name="connsiteY64" fmla="*/ 166423 h 1315285"/>
              <a:gd name="connsiteX65" fmla="*/ 1465385 w 2078559"/>
              <a:gd name="connsiteY65" fmla="*/ 119531 h 1315285"/>
              <a:gd name="connsiteX66" fmla="*/ 1301262 w 2078559"/>
              <a:gd name="connsiteY66" fmla="*/ 119531 h 1315285"/>
              <a:gd name="connsiteX67" fmla="*/ 1324708 w 2078559"/>
              <a:gd name="connsiteY67" fmla="*/ 225039 h 1315285"/>
              <a:gd name="connsiteX68" fmla="*/ 1371600 w 2078559"/>
              <a:gd name="connsiteY68" fmla="*/ 342269 h 1315285"/>
              <a:gd name="connsiteX69" fmla="*/ 1383323 w 2078559"/>
              <a:gd name="connsiteY69" fmla="*/ 377439 h 1315285"/>
              <a:gd name="connsiteX70" fmla="*/ 1395046 w 2078559"/>
              <a:gd name="connsiteY70" fmla="*/ 424331 h 1315285"/>
              <a:gd name="connsiteX71" fmla="*/ 1453662 w 2078559"/>
              <a:gd name="connsiteY71" fmla="*/ 506393 h 1315285"/>
              <a:gd name="connsiteX72" fmla="*/ 1570892 w 2078559"/>
              <a:gd name="connsiteY72" fmla="*/ 553285 h 1315285"/>
              <a:gd name="connsiteX73" fmla="*/ 1723292 w 2078559"/>
              <a:gd name="connsiteY73" fmla="*/ 494669 h 1315285"/>
              <a:gd name="connsiteX74" fmla="*/ 1781908 w 2078559"/>
              <a:gd name="connsiteY74" fmla="*/ 400885 h 1315285"/>
              <a:gd name="connsiteX75" fmla="*/ 1770185 w 2078559"/>
              <a:gd name="connsiteY75" fmla="*/ 72639 h 1315285"/>
              <a:gd name="connsiteX76" fmla="*/ 1699846 w 2078559"/>
              <a:gd name="connsiteY76" fmla="*/ 72639 h 1315285"/>
              <a:gd name="connsiteX77" fmla="*/ 1664677 w 2078559"/>
              <a:gd name="connsiteY77" fmla="*/ 96085 h 1315285"/>
              <a:gd name="connsiteX78" fmla="*/ 1699846 w 2078559"/>
              <a:gd name="connsiteY78" fmla="*/ 271931 h 1315285"/>
              <a:gd name="connsiteX79" fmla="*/ 1735015 w 2078559"/>
              <a:gd name="connsiteY79" fmla="*/ 342269 h 1315285"/>
              <a:gd name="connsiteX80" fmla="*/ 1746739 w 2078559"/>
              <a:gd name="connsiteY80" fmla="*/ 377439 h 1315285"/>
              <a:gd name="connsiteX81" fmla="*/ 1899139 w 2078559"/>
              <a:gd name="connsiteY81" fmla="*/ 365716 h 1315285"/>
              <a:gd name="connsiteX82" fmla="*/ 1934308 w 2078559"/>
              <a:gd name="connsiteY82" fmla="*/ 342269 h 1315285"/>
              <a:gd name="connsiteX83" fmla="*/ 2016369 w 2078559"/>
              <a:gd name="connsiteY83" fmla="*/ 307100 h 1315285"/>
              <a:gd name="connsiteX84" fmla="*/ 2016369 w 2078559"/>
              <a:gd name="connsiteY84" fmla="*/ 166423 h 1315285"/>
              <a:gd name="connsiteX85" fmla="*/ 1992923 w 2078559"/>
              <a:gd name="connsiteY85" fmla="*/ 201593 h 1315285"/>
              <a:gd name="connsiteX86" fmla="*/ 2004646 w 2078559"/>
              <a:gd name="connsiteY86" fmla="*/ 318823 h 1315285"/>
              <a:gd name="connsiteX87" fmla="*/ 2074985 w 2078559"/>
              <a:gd name="connsiteY87" fmla="*/ 318823 h 1315285"/>
              <a:gd name="connsiteX88" fmla="*/ 2074985 w 2078559"/>
              <a:gd name="connsiteY88" fmla="*/ 271931 h 1315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078559" h="1315285">
                <a:moveTo>
                  <a:pt x="0" y="1315285"/>
                </a:moveTo>
                <a:cubicBezTo>
                  <a:pt x="19538" y="1303562"/>
                  <a:pt x="39293" y="1292192"/>
                  <a:pt x="58615" y="1280116"/>
                </a:cubicBezTo>
                <a:cubicBezTo>
                  <a:pt x="70563" y="1272648"/>
                  <a:pt x="81183" y="1262970"/>
                  <a:pt x="93785" y="1256669"/>
                </a:cubicBezTo>
                <a:cubicBezTo>
                  <a:pt x="190860" y="1208131"/>
                  <a:pt x="63329" y="1288696"/>
                  <a:pt x="164123" y="1221500"/>
                </a:cubicBezTo>
                <a:cubicBezTo>
                  <a:pt x="222335" y="1134183"/>
                  <a:pt x="147519" y="1241425"/>
                  <a:pt x="222739" y="1151162"/>
                </a:cubicBezTo>
                <a:cubicBezTo>
                  <a:pt x="231759" y="1140338"/>
                  <a:pt x="237996" y="1127458"/>
                  <a:pt x="246185" y="1115993"/>
                </a:cubicBezTo>
                <a:cubicBezTo>
                  <a:pt x="257541" y="1100094"/>
                  <a:pt x="269631" y="1084731"/>
                  <a:pt x="281354" y="1069100"/>
                </a:cubicBezTo>
                <a:cubicBezTo>
                  <a:pt x="309344" y="985131"/>
                  <a:pt x="269328" y="1081186"/>
                  <a:pt x="328246" y="1010485"/>
                </a:cubicBezTo>
                <a:cubicBezTo>
                  <a:pt x="339434" y="997060"/>
                  <a:pt x="343877" y="979224"/>
                  <a:pt x="351692" y="963593"/>
                </a:cubicBezTo>
                <a:cubicBezTo>
                  <a:pt x="376090" y="865999"/>
                  <a:pt x="346382" y="962489"/>
                  <a:pt x="386862" y="881531"/>
                </a:cubicBezTo>
                <a:cubicBezTo>
                  <a:pt x="392388" y="870479"/>
                  <a:pt x="393717" y="857720"/>
                  <a:pt x="398585" y="846362"/>
                </a:cubicBezTo>
                <a:cubicBezTo>
                  <a:pt x="442043" y="744958"/>
                  <a:pt x="406262" y="846777"/>
                  <a:pt x="433754" y="764300"/>
                </a:cubicBezTo>
                <a:cubicBezTo>
                  <a:pt x="429846" y="666608"/>
                  <a:pt x="444972" y="566264"/>
                  <a:pt x="422031" y="471223"/>
                </a:cubicBezTo>
                <a:cubicBezTo>
                  <a:pt x="415419" y="443831"/>
                  <a:pt x="351692" y="424331"/>
                  <a:pt x="351692" y="424331"/>
                </a:cubicBezTo>
                <a:cubicBezTo>
                  <a:pt x="332154" y="428239"/>
                  <a:pt x="312407" y="431221"/>
                  <a:pt x="293077" y="436054"/>
                </a:cubicBezTo>
                <a:cubicBezTo>
                  <a:pt x="281089" y="439051"/>
                  <a:pt x="264039" y="437048"/>
                  <a:pt x="257908" y="447777"/>
                </a:cubicBezTo>
                <a:cubicBezTo>
                  <a:pt x="246115" y="468415"/>
                  <a:pt x="250093" y="494670"/>
                  <a:pt x="246185" y="518116"/>
                </a:cubicBezTo>
                <a:cubicBezTo>
                  <a:pt x="254194" y="678305"/>
                  <a:pt x="239860" y="695268"/>
                  <a:pt x="269631" y="799469"/>
                </a:cubicBezTo>
                <a:cubicBezTo>
                  <a:pt x="273026" y="811351"/>
                  <a:pt x="275353" y="823837"/>
                  <a:pt x="281354" y="834639"/>
                </a:cubicBezTo>
                <a:cubicBezTo>
                  <a:pt x="342336" y="944408"/>
                  <a:pt x="301662" y="875492"/>
                  <a:pt x="363415" y="928423"/>
                </a:cubicBezTo>
                <a:cubicBezTo>
                  <a:pt x="380199" y="942809"/>
                  <a:pt x="410308" y="975316"/>
                  <a:pt x="410308" y="975316"/>
                </a:cubicBezTo>
                <a:cubicBezTo>
                  <a:pt x="449385" y="971408"/>
                  <a:pt x="489440" y="973118"/>
                  <a:pt x="527539" y="963593"/>
                </a:cubicBezTo>
                <a:cubicBezTo>
                  <a:pt x="553707" y="957051"/>
                  <a:pt x="554215" y="921963"/>
                  <a:pt x="562708" y="904977"/>
                </a:cubicBezTo>
                <a:cubicBezTo>
                  <a:pt x="569009" y="892375"/>
                  <a:pt x="579164" y="882041"/>
                  <a:pt x="586154" y="869808"/>
                </a:cubicBezTo>
                <a:cubicBezTo>
                  <a:pt x="594824" y="854635"/>
                  <a:pt x="600930" y="838089"/>
                  <a:pt x="609600" y="822916"/>
                </a:cubicBezTo>
                <a:cubicBezTo>
                  <a:pt x="616590" y="810683"/>
                  <a:pt x="626056" y="799979"/>
                  <a:pt x="633046" y="787746"/>
                </a:cubicBezTo>
                <a:cubicBezTo>
                  <a:pt x="676685" y="711376"/>
                  <a:pt x="634557" y="762286"/>
                  <a:pt x="703385" y="670516"/>
                </a:cubicBezTo>
                <a:cubicBezTo>
                  <a:pt x="710017" y="661674"/>
                  <a:pt x="720700" y="656266"/>
                  <a:pt x="726831" y="647069"/>
                </a:cubicBezTo>
                <a:cubicBezTo>
                  <a:pt x="736525" y="632528"/>
                  <a:pt x="741015" y="614996"/>
                  <a:pt x="750277" y="600177"/>
                </a:cubicBezTo>
                <a:cubicBezTo>
                  <a:pt x="760632" y="583609"/>
                  <a:pt x="773723" y="568916"/>
                  <a:pt x="785446" y="553285"/>
                </a:cubicBezTo>
                <a:cubicBezTo>
                  <a:pt x="793261" y="522023"/>
                  <a:pt x="798702" y="490070"/>
                  <a:pt x="808892" y="459500"/>
                </a:cubicBezTo>
                <a:cubicBezTo>
                  <a:pt x="825710" y="409046"/>
                  <a:pt x="817618" y="436319"/>
                  <a:pt x="832339" y="377439"/>
                </a:cubicBezTo>
                <a:cubicBezTo>
                  <a:pt x="828431" y="342270"/>
                  <a:pt x="833757" y="304786"/>
                  <a:pt x="820615" y="271931"/>
                </a:cubicBezTo>
                <a:cubicBezTo>
                  <a:pt x="816026" y="260458"/>
                  <a:pt x="797328" y="263603"/>
                  <a:pt x="785446" y="260208"/>
                </a:cubicBezTo>
                <a:cubicBezTo>
                  <a:pt x="769954" y="255782"/>
                  <a:pt x="754185" y="252393"/>
                  <a:pt x="738554" y="248485"/>
                </a:cubicBezTo>
                <a:cubicBezTo>
                  <a:pt x="569348" y="265405"/>
                  <a:pt x="602349" y="222665"/>
                  <a:pt x="633046" y="447777"/>
                </a:cubicBezTo>
                <a:cubicBezTo>
                  <a:pt x="636385" y="472265"/>
                  <a:pt x="648677" y="494670"/>
                  <a:pt x="656492" y="518116"/>
                </a:cubicBezTo>
                <a:lnTo>
                  <a:pt x="668215" y="553285"/>
                </a:lnTo>
                <a:cubicBezTo>
                  <a:pt x="672123" y="565008"/>
                  <a:pt x="669657" y="581599"/>
                  <a:pt x="679939" y="588454"/>
                </a:cubicBezTo>
                <a:lnTo>
                  <a:pt x="750277" y="635346"/>
                </a:lnTo>
                <a:cubicBezTo>
                  <a:pt x="824523" y="631438"/>
                  <a:pt x="898972" y="630354"/>
                  <a:pt x="973015" y="623623"/>
                </a:cubicBezTo>
                <a:cubicBezTo>
                  <a:pt x="985322" y="622504"/>
                  <a:pt x="999447" y="620638"/>
                  <a:pt x="1008185" y="611900"/>
                </a:cubicBezTo>
                <a:cubicBezTo>
                  <a:pt x="1028110" y="591975"/>
                  <a:pt x="1039446" y="565008"/>
                  <a:pt x="1055077" y="541562"/>
                </a:cubicBezTo>
                <a:cubicBezTo>
                  <a:pt x="1084654" y="497197"/>
                  <a:pt x="1068561" y="516356"/>
                  <a:pt x="1101969" y="482946"/>
                </a:cubicBezTo>
                <a:cubicBezTo>
                  <a:pt x="1135178" y="383319"/>
                  <a:pt x="1088862" y="504790"/>
                  <a:pt x="1137139" y="424331"/>
                </a:cubicBezTo>
                <a:cubicBezTo>
                  <a:pt x="1145019" y="411199"/>
                  <a:pt x="1157519" y="352488"/>
                  <a:pt x="1160585" y="342269"/>
                </a:cubicBezTo>
                <a:cubicBezTo>
                  <a:pt x="1167687" y="318597"/>
                  <a:pt x="1184031" y="271931"/>
                  <a:pt x="1184031" y="271931"/>
                </a:cubicBezTo>
                <a:cubicBezTo>
                  <a:pt x="1180123" y="248485"/>
                  <a:pt x="1194249" y="210735"/>
                  <a:pt x="1172308" y="201593"/>
                </a:cubicBezTo>
                <a:cubicBezTo>
                  <a:pt x="1132466" y="184992"/>
                  <a:pt x="1062657" y="174711"/>
                  <a:pt x="1043354" y="213316"/>
                </a:cubicBezTo>
                <a:cubicBezTo>
                  <a:pt x="1010104" y="279815"/>
                  <a:pt x="1048346" y="362011"/>
                  <a:pt x="1055077" y="436054"/>
                </a:cubicBezTo>
                <a:cubicBezTo>
                  <a:pt x="1056196" y="448360"/>
                  <a:pt x="1058062" y="462485"/>
                  <a:pt x="1066800" y="471223"/>
                </a:cubicBezTo>
                <a:cubicBezTo>
                  <a:pt x="1075538" y="479961"/>
                  <a:pt x="1090246" y="479038"/>
                  <a:pt x="1101969" y="482946"/>
                </a:cubicBezTo>
                <a:cubicBezTo>
                  <a:pt x="1113692" y="490762"/>
                  <a:pt x="1123061" y="505806"/>
                  <a:pt x="1137139" y="506393"/>
                </a:cubicBezTo>
                <a:cubicBezTo>
                  <a:pt x="1219222" y="509813"/>
                  <a:pt x="1302494" y="509365"/>
                  <a:pt x="1383323" y="494669"/>
                </a:cubicBezTo>
                <a:cubicBezTo>
                  <a:pt x="1395481" y="492458"/>
                  <a:pt x="1390178" y="470858"/>
                  <a:pt x="1395046" y="459500"/>
                </a:cubicBezTo>
                <a:cubicBezTo>
                  <a:pt x="1411588" y="420902"/>
                  <a:pt x="1421755" y="415507"/>
                  <a:pt x="1430215" y="377439"/>
                </a:cubicBezTo>
                <a:cubicBezTo>
                  <a:pt x="1453569" y="272348"/>
                  <a:pt x="1424871" y="341237"/>
                  <a:pt x="1465385" y="260208"/>
                </a:cubicBezTo>
                <a:cubicBezTo>
                  <a:pt x="1469293" y="236762"/>
                  <a:pt x="1471952" y="213073"/>
                  <a:pt x="1477108" y="189869"/>
                </a:cubicBezTo>
                <a:cubicBezTo>
                  <a:pt x="1479789" y="177806"/>
                  <a:pt x="1485436" y="166582"/>
                  <a:pt x="1488831" y="154700"/>
                </a:cubicBezTo>
                <a:cubicBezTo>
                  <a:pt x="1493257" y="139208"/>
                  <a:pt x="1496646" y="123439"/>
                  <a:pt x="1500554" y="107808"/>
                </a:cubicBezTo>
                <a:cubicBezTo>
                  <a:pt x="1496646" y="72639"/>
                  <a:pt x="1513853" y="27322"/>
                  <a:pt x="1488831" y="2300"/>
                </a:cubicBezTo>
                <a:cubicBezTo>
                  <a:pt x="1471355" y="-15176"/>
                  <a:pt x="1465385" y="72639"/>
                  <a:pt x="1465385" y="72639"/>
                </a:cubicBezTo>
                <a:cubicBezTo>
                  <a:pt x="1457570" y="53100"/>
                  <a:pt x="1431112" y="-4022"/>
                  <a:pt x="1441939" y="14023"/>
                </a:cubicBezTo>
                <a:cubicBezTo>
                  <a:pt x="1464417" y="51486"/>
                  <a:pt x="1487706" y="89497"/>
                  <a:pt x="1500554" y="131254"/>
                </a:cubicBezTo>
                <a:cubicBezTo>
                  <a:pt x="1504188" y="143065"/>
                  <a:pt x="1492739" y="154700"/>
                  <a:pt x="1488831" y="166423"/>
                </a:cubicBezTo>
                <a:cubicBezTo>
                  <a:pt x="1481016" y="150792"/>
                  <a:pt x="1479606" y="129688"/>
                  <a:pt x="1465385" y="119531"/>
                </a:cubicBezTo>
                <a:cubicBezTo>
                  <a:pt x="1430213" y="94408"/>
                  <a:pt x="1323320" y="117080"/>
                  <a:pt x="1301262" y="119531"/>
                </a:cubicBezTo>
                <a:cubicBezTo>
                  <a:pt x="1309077" y="154700"/>
                  <a:pt x="1313859" y="190684"/>
                  <a:pt x="1324708" y="225039"/>
                </a:cubicBezTo>
                <a:cubicBezTo>
                  <a:pt x="1337382" y="265172"/>
                  <a:pt x="1358291" y="302342"/>
                  <a:pt x="1371600" y="342269"/>
                </a:cubicBezTo>
                <a:cubicBezTo>
                  <a:pt x="1375508" y="353992"/>
                  <a:pt x="1379928" y="365557"/>
                  <a:pt x="1383323" y="377439"/>
                </a:cubicBezTo>
                <a:cubicBezTo>
                  <a:pt x="1387749" y="392931"/>
                  <a:pt x="1388502" y="409608"/>
                  <a:pt x="1395046" y="424331"/>
                </a:cubicBezTo>
                <a:cubicBezTo>
                  <a:pt x="1405211" y="447203"/>
                  <a:pt x="1428991" y="488771"/>
                  <a:pt x="1453662" y="506393"/>
                </a:cubicBezTo>
                <a:cubicBezTo>
                  <a:pt x="1512540" y="548449"/>
                  <a:pt x="1504645" y="540036"/>
                  <a:pt x="1570892" y="553285"/>
                </a:cubicBezTo>
                <a:cubicBezTo>
                  <a:pt x="1578740" y="550931"/>
                  <a:pt x="1696614" y="528016"/>
                  <a:pt x="1723292" y="494669"/>
                </a:cubicBezTo>
                <a:cubicBezTo>
                  <a:pt x="1746321" y="465882"/>
                  <a:pt x="1781908" y="400885"/>
                  <a:pt x="1781908" y="400885"/>
                </a:cubicBezTo>
                <a:cubicBezTo>
                  <a:pt x="1778000" y="291470"/>
                  <a:pt x="1785145" y="181097"/>
                  <a:pt x="1770185" y="72639"/>
                </a:cubicBezTo>
                <a:cubicBezTo>
                  <a:pt x="1766151" y="43394"/>
                  <a:pt x="1703880" y="70622"/>
                  <a:pt x="1699846" y="72639"/>
                </a:cubicBezTo>
                <a:cubicBezTo>
                  <a:pt x="1687244" y="78940"/>
                  <a:pt x="1676400" y="88270"/>
                  <a:pt x="1664677" y="96085"/>
                </a:cubicBezTo>
                <a:cubicBezTo>
                  <a:pt x="1717120" y="174749"/>
                  <a:pt x="1677283" y="102709"/>
                  <a:pt x="1699846" y="271931"/>
                </a:cubicBezTo>
                <a:cubicBezTo>
                  <a:pt x="1705203" y="312111"/>
                  <a:pt x="1717052" y="306344"/>
                  <a:pt x="1735015" y="342269"/>
                </a:cubicBezTo>
                <a:cubicBezTo>
                  <a:pt x="1740542" y="353322"/>
                  <a:pt x="1742831" y="365716"/>
                  <a:pt x="1746739" y="377439"/>
                </a:cubicBezTo>
                <a:cubicBezTo>
                  <a:pt x="1797539" y="373531"/>
                  <a:pt x="1849062" y="375106"/>
                  <a:pt x="1899139" y="365716"/>
                </a:cubicBezTo>
                <a:cubicBezTo>
                  <a:pt x="1912987" y="363119"/>
                  <a:pt x="1922075" y="349259"/>
                  <a:pt x="1934308" y="342269"/>
                </a:cubicBezTo>
                <a:cubicBezTo>
                  <a:pt x="1974867" y="319092"/>
                  <a:pt x="1976915" y="320251"/>
                  <a:pt x="2016369" y="307100"/>
                </a:cubicBezTo>
                <a:cubicBezTo>
                  <a:pt x="2027890" y="261015"/>
                  <a:pt x="2045426" y="214852"/>
                  <a:pt x="2016369" y="166423"/>
                </a:cubicBezTo>
                <a:cubicBezTo>
                  <a:pt x="2009120" y="154341"/>
                  <a:pt x="2000738" y="189870"/>
                  <a:pt x="1992923" y="201593"/>
                </a:cubicBezTo>
                <a:cubicBezTo>
                  <a:pt x="1996831" y="240670"/>
                  <a:pt x="1991225" y="281916"/>
                  <a:pt x="2004646" y="318823"/>
                </a:cubicBezTo>
                <a:cubicBezTo>
                  <a:pt x="2011724" y="338288"/>
                  <a:pt x="2067907" y="330619"/>
                  <a:pt x="2074985" y="318823"/>
                </a:cubicBezTo>
                <a:cubicBezTo>
                  <a:pt x="2083027" y="305420"/>
                  <a:pt x="2074985" y="287562"/>
                  <a:pt x="2074985" y="271931"/>
                </a:cubicBezTo>
              </a:path>
            </a:pathLst>
          </a:custGeom>
          <a:ln w="76200"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43012" name="вакуум.avi">
            <a:hlinkClick r:id="" action="ppaction://media"/>
          </p:cNvPr>
          <p:cNvPicPr>
            <a:picLocks noGrp="1" noRot="1" noChangeAspect="1" noChangeArrowheads="1"/>
          </p:cNvPicPr>
          <p:nvPr>
            <p:ph idx="4294967295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838200" y="0"/>
            <a:ext cx="8305800" cy="6858000"/>
          </a:xfrm>
        </p:spPr>
      </p:pic>
      <p:sp>
        <p:nvSpPr>
          <p:cNvPr id="38915" name="AutoShape 7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2400" y="6096000"/>
            <a:ext cx="609600" cy="6096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0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30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1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3012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45060" name="частота звука.avi">
            <a:hlinkClick r:id="" action="ppaction://media"/>
          </p:cNvPr>
          <p:cNvPicPr>
            <a:picLocks noGrp="1" noRot="1" noChangeAspect="1" noChangeArrowheads="1"/>
          </p:cNvPicPr>
          <p:nvPr>
            <p:ph idx="4294967295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762000" y="0"/>
            <a:ext cx="8382000" cy="6858000"/>
          </a:xfrm>
        </p:spPr>
      </p:pic>
      <p:sp>
        <p:nvSpPr>
          <p:cNvPr id="39939" name="AutoShape 7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2400" y="5791200"/>
            <a:ext cx="533400" cy="7620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50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50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060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5060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214313" y="1214438"/>
            <a:ext cx="8429625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altLang="ru-RU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Использованные материалы и Интернет-ресурсы:</a:t>
            </a:r>
            <a:endParaRPr lang="ru-RU" altLang="ru-RU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1.  «Свет» </a:t>
            </a:r>
            <a:r>
              <a:rPr lang="ru-RU" altLang="ru-RU" sz="1400" u="sng">
                <a:latin typeface="Times New Roman" pitchFamily="18" charset="0"/>
                <a:cs typeface="Times New Roman" pitchFamily="18" charset="0"/>
                <a:hlinkClick r:id="rId2"/>
              </a:rPr>
              <a:t>http://images.yandex.ru/yandsearch?text=%D1%81%D0%B2%D0%B5%D1%82%D0%BE%D0%B2%D1%8B%D0%B5%20%D0%B2%D0%BE%D0%BB%D0%BD%D1%8B&amp;stype=image</a:t>
            </a: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400" u="sng">
                <a:latin typeface="Times New Roman" pitchFamily="18" charset="0"/>
                <a:cs typeface="Times New Roman" pitchFamily="18" charset="0"/>
                <a:hlinkClick r:id="rId3"/>
              </a:rPr>
              <a:t>http://images.yandex.ru/yandsearch?text=%D0%BE%D0%BF%D1%8B%D1%82%D1%8B+%D1%81%D0%BE+%D1%81%D0%B2%D0%B5%D1%82%D0%BE%D0%BC+&amp;stype=image</a:t>
            </a:r>
            <a:endParaRPr lang="ru-RU" altLang="ru-RU" sz="140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2. «Звуковые волны»: </a:t>
            </a:r>
            <a:r>
              <a:rPr lang="ru-RU" altLang="ru-RU" sz="1400" u="sng">
                <a:latin typeface="Times New Roman" pitchFamily="18" charset="0"/>
                <a:cs typeface="Times New Roman" pitchFamily="18" charset="0"/>
                <a:hlinkClick r:id="rId4"/>
              </a:rPr>
              <a:t>http://images.yandex.ru/yandsearch?text=%D0%B7%D0%B2%D1%83%D0%BA%D0%BE%D0%B2%D1%8B%D0%B5+%D0%B2%D0%BE%D0%BB%D0%BD%D1%8B&amp;stype=image</a:t>
            </a:r>
            <a:endParaRPr lang="ru-RU" altLang="ru-RU" sz="140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3. Картинки природы: </a:t>
            </a:r>
            <a:r>
              <a:rPr lang="ru-RU" altLang="ru-RU" sz="1400" u="sng">
                <a:latin typeface="Times New Roman" pitchFamily="18" charset="0"/>
                <a:cs typeface="Times New Roman" pitchFamily="18" charset="0"/>
                <a:hlinkClick r:id="rId5"/>
              </a:rPr>
              <a:t>http://images.yandex.ru/yandsearch?text=%D1%80%D0%B0%D0%B4%D1%83%D0%B3%D0%B0+%D0%B8+%D0%BC%D0%BE%D1%80%D0%B5&amp;stype=image</a:t>
            </a:r>
            <a:endParaRPr lang="ru-RU" altLang="ru-RU" sz="140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4. Советский энциклопедический словарь: </a:t>
            </a:r>
            <a:r>
              <a:rPr lang="ru-RU" altLang="ru-RU" sz="1400" u="sng">
                <a:latin typeface="Times New Roman" pitchFamily="18" charset="0"/>
                <a:cs typeface="Times New Roman" pitchFamily="18" charset="0"/>
                <a:hlinkClick r:id="rId6"/>
              </a:rPr>
              <a:t>http://slovari.yandex.ru/~%D0%BA%D0%BD%D0%B8%D0%B3%D0%B8/%D0%91%D0%A1%D0%AD/%D0%9A%D0%B0%D0%BC%D0%B5%D1%80%D1%82%D0%BE%D0%BD</a:t>
            </a:r>
            <a:r>
              <a:rPr lang="ru-RU" altLang="ru-RU" sz="1400" u="sng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40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5. С</a:t>
            </a:r>
            <a:r>
              <a:rPr lang="en-US" altLang="ru-RU" sz="140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«Для релаксации» – шум моря, прибой.</a:t>
            </a:r>
          </a:p>
          <a:p>
            <a:endParaRPr lang="ru-RU" altLang="ru-RU" sz="14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WordArt 9"/>
          <p:cNvSpPr>
            <a:spLocks noChangeArrowheads="1" noChangeShapeType="1" noTextEdit="1"/>
          </p:cNvSpPr>
          <p:nvPr/>
        </p:nvSpPr>
        <p:spPr bwMode="auto">
          <a:xfrm>
            <a:off x="785813" y="1714500"/>
            <a:ext cx="7200900" cy="2808288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"/>
                <a:cs typeface="Arial"/>
              </a:rPr>
              <a:t>Чудо -  волны</a:t>
            </a:r>
          </a:p>
        </p:txBody>
      </p:sp>
      <p:sp>
        <p:nvSpPr>
          <p:cNvPr id="16386" name="Заголовок 5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654175"/>
          </a:xfrm>
        </p:spPr>
        <p:txBody>
          <a:bodyPr/>
          <a:lstStyle/>
          <a:p>
            <a:r>
              <a:rPr lang="ru-RU" altLang="ru-RU"/>
              <a:t>Тема урока: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flow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2" descr="C:\Documents and Settings\Администратор\Мои документы\Мои рисунки\звук и свет\0_39e65_6129d90b_-2-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" y="384175"/>
            <a:ext cx="7951788" cy="647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Заголовок 3"/>
          <p:cNvSpPr>
            <a:spLocks noGrp="1"/>
          </p:cNvSpPr>
          <p:nvPr>
            <p:ph type="title" idx="4294967295"/>
          </p:nvPr>
        </p:nvSpPr>
        <p:spPr>
          <a:xfrm>
            <a:off x="142875" y="142875"/>
            <a:ext cx="9001125" cy="1500188"/>
          </a:xfrm>
        </p:spPr>
        <p:txBody>
          <a:bodyPr/>
          <a:lstStyle/>
          <a:p>
            <a:r>
              <a:rPr lang="ru-RU" altLang="ru-RU" sz="3200" b="1">
                <a:solidFill>
                  <a:schemeClr val="tx1"/>
                </a:solidFill>
                <a:latin typeface="Lucida Sans Unicode" pitchFamily="34" charset="0"/>
                <a:ea typeface="DejaVu LGC Sans Mono"/>
                <a:cs typeface="Lucida Sans Unicode" pitchFamily="34" charset="0"/>
              </a:rPr>
              <a:t>Где ещё встречаются</a:t>
            </a:r>
            <a:br>
              <a:rPr lang="ru-RU" altLang="ru-RU" sz="3200" b="1">
                <a:solidFill>
                  <a:schemeClr val="tx1"/>
                </a:solidFill>
                <a:latin typeface="Lucida Sans Unicode" pitchFamily="34" charset="0"/>
                <a:ea typeface="DejaVu LGC Sans Mono"/>
                <a:cs typeface="Lucida Sans Unicode" pitchFamily="34" charset="0"/>
              </a:rPr>
            </a:br>
            <a:r>
              <a:rPr lang="ru-RU" altLang="ru-RU" sz="3200" b="1">
                <a:solidFill>
                  <a:schemeClr val="tx1"/>
                </a:solidFill>
                <a:latin typeface="Lucida Sans Unicode" pitchFamily="34" charset="0"/>
                <a:ea typeface="DejaVu LGC Sans Mono"/>
                <a:cs typeface="Lucida Sans Unicode" pitchFamily="34" charset="0"/>
              </a:rPr>
              <a:t>волны?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549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7"/>
          <p:cNvSpPr>
            <a:spLocks noChangeArrowheads="1"/>
          </p:cNvSpPr>
          <p:nvPr/>
        </p:nvSpPr>
        <p:spPr bwMode="auto">
          <a:xfrm>
            <a:off x="285750" y="3143250"/>
            <a:ext cx="8643938" cy="273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8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Камертон</a:t>
            </a:r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rgbClr val="0F217B"/>
                </a:solidFill>
                <a:latin typeface="Times New Roman" pitchFamily="18" charset="0"/>
                <a:cs typeface="Times New Roman" pitchFamily="18" charset="0"/>
              </a:rPr>
              <a:t>- 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(нем.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Kammerton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), источник звука, представляющий собой изогнутый и закрепленный посредине металлический стержень, концы которого могут свободно колебаться укрепленную на ящичке, у которого нет одной стенки. Если специальным резиновым молоточком ударить по стержню камертона, то он будет издавать звук, называемый музыкальным тоном.</a:t>
            </a:r>
          </a:p>
        </p:txBody>
      </p:sp>
      <p:pic>
        <p:nvPicPr>
          <p:cNvPr id="18434" name="Picture 7" descr="Камерто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428625"/>
            <a:ext cx="2495550" cy="253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Рисунок 2" descr="tfl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2800" y="533400"/>
            <a:ext cx="5072063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143250" y="5643563"/>
            <a:ext cx="5572125" cy="8302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Камертон – изобретен в 18 веке для настройки музыкальных инструментов.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ru-RU" altLang="ru-RU" sz="4000"/>
              <a:t>Задания для групп:</a:t>
            </a:r>
            <a:br>
              <a:rPr lang="ru-RU" altLang="ru-RU" sz="4000"/>
            </a:br>
            <a:endParaRPr lang="ru-RU" altLang="ru-RU" sz="4000"/>
          </a:p>
        </p:txBody>
      </p:sp>
      <p:sp>
        <p:nvSpPr>
          <p:cNvPr id="1945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457200"/>
            <a:ext cx="8991600" cy="6096000"/>
          </a:xfrm>
        </p:spPr>
        <p:txBody>
          <a:bodyPr/>
          <a:lstStyle/>
          <a:p>
            <a:r>
              <a:rPr lang="ru-RU" altLang="ru-RU" u="sng"/>
              <a:t>1 группа</a:t>
            </a:r>
            <a:r>
              <a:rPr lang="ru-RU" altLang="ru-RU"/>
              <a:t>: стр. 112,  1-ый абзац, рис.1</a:t>
            </a:r>
          </a:p>
          <a:p>
            <a:pPr>
              <a:buFontTx/>
              <a:buNone/>
            </a:pPr>
            <a:r>
              <a:rPr lang="ru-RU" altLang="ru-RU" i="1" u="sng"/>
              <a:t>Вопрос</a:t>
            </a:r>
            <a:r>
              <a:rPr lang="ru-RU" altLang="ru-RU"/>
              <a:t>: Что такое звук, звуковая волна? Как она распространяется?</a:t>
            </a:r>
          </a:p>
          <a:p>
            <a:r>
              <a:rPr lang="ru-RU" altLang="ru-RU" u="sng"/>
              <a:t>2 группа</a:t>
            </a:r>
            <a:r>
              <a:rPr lang="ru-RU" altLang="ru-RU"/>
              <a:t>:  </a:t>
            </a:r>
            <a:r>
              <a:rPr lang="ru-RU" altLang="ru-RU" sz="2800"/>
              <a:t>стр.112-113, 2 и 3 абзацы, рис. 2,3,4.</a:t>
            </a:r>
            <a:endParaRPr lang="ru-RU" altLang="ru-RU"/>
          </a:p>
          <a:p>
            <a:pPr>
              <a:buFontTx/>
              <a:buNone/>
            </a:pPr>
            <a:r>
              <a:rPr lang="ru-RU" altLang="ru-RU" i="1" u="sng"/>
              <a:t>Вопрос</a:t>
            </a:r>
            <a:r>
              <a:rPr lang="ru-RU" altLang="ru-RU"/>
              <a:t>: В какой среде лучше  и быстрее всего распространяются звуковые                                               волны? </a:t>
            </a:r>
          </a:p>
          <a:p>
            <a:r>
              <a:rPr lang="ru-RU" altLang="ru-RU" u="sng"/>
              <a:t>3 группа</a:t>
            </a:r>
            <a:r>
              <a:rPr lang="ru-RU" altLang="ru-RU"/>
              <a:t>: стр.113, 4 и 5 абзацы, рис.5,6,7.</a:t>
            </a:r>
          </a:p>
          <a:p>
            <a:pPr>
              <a:buFontTx/>
              <a:buNone/>
            </a:pPr>
            <a:r>
              <a:rPr lang="ru-RU" altLang="ru-RU" i="1" u="sng"/>
              <a:t>Вопрос</a:t>
            </a:r>
            <a:r>
              <a:rPr lang="ru-RU" altLang="ru-RU"/>
              <a:t>: Что влияет на прохождение звука?</a:t>
            </a:r>
          </a:p>
          <a:p>
            <a:r>
              <a:rPr lang="ru-RU" altLang="ru-RU" u="sng"/>
              <a:t>4 группа</a:t>
            </a:r>
            <a:r>
              <a:rPr lang="ru-RU" altLang="ru-RU"/>
              <a:t>: стр.113, последний абзац</a:t>
            </a:r>
          </a:p>
          <a:p>
            <a:pPr>
              <a:buFontTx/>
              <a:buNone/>
            </a:pPr>
            <a:r>
              <a:rPr lang="ru-RU" altLang="ru-RU" i="1" u="sng"/>
              <a:t>Вопрос</a:t>
            </a:r>
            <a:r>
              <a:rPr lang="ru-RU" altLang="ru-RU"/>
              <a:t>: Как люди применяют свойства звука?</a:t>
            </a:r>
          </a:p>
          <a:p>
            <a:endParaRPr lang="ru-RU" alt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334962"/>
          </a:xfrm>
        </p:spPr>
        <p:txBody>
          <a:bodyPr/>
          <a:lstStyle/>
          <a:p>
            <a:r>
              <a:rPr lang="ru-RU" altLang="ru-RU" sz="4000"/>
              <a:t>Звук. Свойства звука.</a:t>
            </a:r>
          </a:p>
        </p:txBody>
      </p:sp>
      <p:pic>
        <p:nvPicPr>
          <p:cNvPr id="20482" name="Picture 4" descr="rfkty 00_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4572000"/>
            <a:ext cx="8839200" cy="204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483" name="Group 8"/>
          <p:cNvGrpSpPr>
            <a:grpSpLocks/>
          </p:cNvGrpSpPr>
          <p:nvPr/>
        </p:nvGrpSpPr>
        <p:grpSpPr bwMode="auto">
          <a:xfrm>
            <a:off x="152400" y="838200"/>
            <a:ext cx="2133600" cy="3582988"/>
            <a:chOff x="96" y="528"/>
            <a:chExt cx="1344" cy="2257"/>
          </a:xfrm>
        </p:grpSpPr>
        <p:pic>
          <p:nvPicPr>
            <p:cNvPr id="20485" name="Picture 6" descr="rfkty 00_0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96" y="528"/>
              <a:ext cx="1344" cy="12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86" name="Picture 7" descr="rfkty 00_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96" y="1728"/>
              <a:ext cx="1344" cy="10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4825" name="Text Box 9"/>
          <p:cNvSpPr txBox="1">
            <a:spLocks noChangeArrowheads="1"/>
          </p:cNvSpPr>
          <p:nvPr/>
        </p:nvSpPr>
        <p:spPr bwMode="auto">
          <a:xfrm>
            <a:off x="2514600" y="990600"/>
            <a:ext cx="579120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/>
              <a:t>Звук лучше и быстрее передаётся </a:t>
            </a:r>
          </a:p>
          <a:p>
            <a:pPr>
              <a:spcBef>
                <a:spcPct val="50000"/>
              </a:spcBef>
            </a:pPr>
            <a:r>
              <a:rPr lang="ru-RU" altLang="ru-RU" sz="2800"/>
              <a:t>-по твёрдым телам </a:t>
            </a:r>
          </a:p>
          <a:p>
            <a:pPr>
              <a:spcBef>
                <a:spcPct val="50000"/>
              </a:spcBef>
            </a:pPr>
            <a:r>
              <a:rPr lang="ru-RU" altLang="ru-RU" sz="2800"/>
              <a:t>-по воде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/>
              <a:t>Звук. Свойства звука.</a:t>
            </a:r>
          </a:p>
        </p:txBody>
      </p:sp>
      <p:pic>
        <p:nvPicPr>
          <p:cNvPr id="20482" name="Picture 4" descr="rfkty 00_0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600200"/>
            <a:ext cx="5638800" cy="1905000"/>
          </a:xfrm>
        </p:spPr>
      </p:pic>
      <p:pic>
        <p:nvPicPr>
          <p:cNvPr id="21507" name="Picture 5" descr="rfkty 00_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00200" y="4876800"/>
            <a:ext cx="5638800" cy="186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5867400" y="1447800"/>
            <a:ext cx="3276600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/>
              <a:t>-звук не распространяется в пустоте (космосе, вакууме)</a:t>
            </a:r>
          </a:p>
        </p:txBody>
      </p:sp>
      <p:sp>
        <p:nvSpPr>
          <p:cNvPr id="35848" name="Text Box 8"/>
          <p:cNvSpPr txBox="1">
            <a:spLocks noChangeArrowheads="1"/>
          </p:cNvSpPr>
          <p:nvPr/>
        </p:nvSpPr>
        <p:spPr bwMode="auto">
          <a:xfrm>
            <a:off x="228600" y="3505200"/>
            <a:ext cx="39624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/>
              <a:t>-</a:t>
            </a:r>
            <a:r>
              <a:rPr lang="ru-RU" altLang="ru-RU" sz="2800"/>
              <a:t>Звук плохо проходит через мягкие предметы</a:t>
            </a:r>
          </a:p>
        </p:txBody>
      </p:sp>
      <p:sp>
        <p:nvSpPr>
          <p:cNvPr id="35849" name="Text Box 9"/>
          <p:cNvSpPr txBox="1">
            <a:spLocks noChangeArrowheads="1"/>
          </p:cNvSpPr>
          <p:nvPr/>
        </p:nvSpPr>
        <p:spPr bwMode="auto">
          <a:xfrm>
            <a:off x="4495800" y="3505200"/>
            <a:ext cx="4419600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/>
              <a:t>-Высота звука зависит </a:t>
            </a:r>
          </a:p>
          <a:p>
            <a:pPr>
              <a:spcBef>
                <a:spcPct val="50000"/>
              </a:spcBef>
            </a:pPr>
            <a:r>
              <a:rPr lang="ru-RU" altLang="ru-RU" sz="2800"/>
              <a:t>от частоты колебаний</a:t>
            </a:r>
          </a:p>
        </p:txBody>
      </p:sp>
      <p:sp>
        <p:nvSpPr>
          <p:cNvPr id="21511" name="AutoShape 1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001000" y="2667000"/>
            <a:ext cx="609600" cy="533400"/>
          </a:xfrm>
          <a:prstGeom prst="actionButtonMovi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12" name="AutoShape 16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543800" y="5867400"/>
            <a:ext cx="609600" cy="685800"/>
          </a:xfrm>
          <a:prstGeom prst="actionButtonMovi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/>
      <p:bldP spid="35847" grpId="0"/>
      <p:bldP spid="3584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/>
              <a:t>Использование свойств звука</a:t>
            </a:r>
          </a:p>
        </p:txBody>
      </p:sp>
      <p:sp>
        <p:nvSpPr>
          <p:cNvPr id="22530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54277" name="Picture 5" descr="imgpreview?key=35e8ae6a48146339&amp;mb=imgdb_preview_43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" y="121920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9" name="Picture 7" descr="imgpreview?key=67ca8c0fb7f9ebde&amp;mb=imgdb_preview_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5200" y="2590800"/>
            <a:ext cx="21336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1" name="Picture 9" descr="2318872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4146550"/>
            <a:ext cx="3581400" cy="271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3" name="Picture 11" descr="imgpreview?key=55fb1d7f73c38dd8&amp;mb=imgdb_preview_2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14800" y="4495800"/>
            <a:ext cx="2971800" cy="181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5" name="Picture 13" descr="323000100-95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86600" y="609600"/>
            <a:ext cx="1862138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649</TotalTime>
  <Words>512</Words>
  <Application>Microsoft Office PowerPoint</Application>
  <PresentationFormat>Экран (4:3)</PresentationFormat>
  <Paragraphs>186</Paragraphs>
  <Slides>27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4" baseType="lpstr">
      <vt:lpstr>Arial</vt:lpstr>
      <vt:lpstr>Calibri</vt:lpstr>
      <vt:lpstr>Times New Roman</vt:lpstr>
      <vt:lpstr>Lucida Sans Unicode</vt:lpstr>
      <vt:lpstr>DejaVu LGC Sans Mono</vt:lpstr>
      <vt:lpstr>Monotype Corsiva</vt:lpstr>
      <vt:lpstr>Оформление по умолчанию</vt:lpstr>
      <vt:lpstr>МКОУ «Средняя общеобразовательная школа «№6 имени Героя Советского Союза А.И.Свертилова » </vt:lpstr>
      <vt:lpstr>Слайд 2</vt:lpstr>
      <vt:lpstr>Тема урока:</vt:lpstr>
      <vt:lpstr>Где ещё встречаются волны?  </vt:lpstr>
      <vt:lpstr>Слайд 5</vt:lpstr>
      <vt:lpstr>Задания для групп: </vt:lpstr>
      <vt:lpstr>Звук. Свойства звука.</vt:lpstr>
      <vt:lpstr>Звук. Свойства звука.</vt:lpstr>
      <vt:lpstr>Использование свойств звука</vt:lpstr>
      <vt:lpstr>Слайд 10</vt:lpstr>
      <vt:lpstr>Слайд 11</vt:lpstr>
      <vt:lpstr>  </vt:lpstr>
      <vt:lpstr>Источники света</vt:lpstr>
      <vt:lpstr>Слайд 14</vt:lpstr>
      <vt:lpstr>Задания для групп: </vt:lpstr>
      <vt:lpstr>Направление света</vt:lpstr>
      <vt:lpstr>Слайд 17</vt:lpstr>
      <vt:lpstr>Слайд 18</vt:lpstr>
      <vt:lpstr>Слайд 19</vt:lpstr>
      <vt:lpstr>Слайд 20</vt:lpstr>
      <vt:lpstr>Слайд 21</vt:lpstr>
      <vt:lpstr>Слайд 22</vt:lpstr>
      <vt:lpstr>Домашнее задание</vt:lpstr>
      <vt:lpstr>Рефлексия 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Администратор</dc:creator>
  <cp:lastModifiedBy>Admin</cp:lastModifiedBy>
  <cp:revision>19</cp:revision>
  <cp:lastPrinted>1601-01-01T00:00:00Z</cp:lastPrinted>
  <dcterms:created xsi:type="dcterms:W3CDTF">2014-12-07T19:45:49Z</dcterms:created>
  <dcterms:modified xsi:type="dcterms:W3CDTF">2020-02-17T20:33:35Z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