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tra\Desktop\depositphotos_42112663-stock-illustration-back-to-school-seamless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433048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9532" y="300012"/>
            <a:ext cx="8496944" cy="61926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899592" y="376957"/>
            <a:ext cx="7416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Муниципальное </a:t>
            </a:r>
            <a:r>
              <a:rPr lang="ru-RU" b="1" dirty="0" err="1" smtClean="0">
                <a:latin typeface="Arial Black" panose="020B0A04020102020204" pitchFamily="34" charset="0"/>
              </a:rPr>
              <a:t>казеное</a:t>
            </a:r>
            <a:r>
              <a:rPr lang="ru-RU" b="1" dirty="0" smtClean="0">
                <a:latin typeface="Arial Black" panose="020B0A04020102020204" pitchFamily="34" charset="0"/>
              </a:rPr>
              <a:t> образовательное учреждение</a:t>
            </a:r>
          </a:p>
          <a:p>
            <a:pPr algn="ctr"/>
            <a:r>
              <a:rPr lang="ru-RU" b="1" dirty="0" err="1" smtClean="0">
                <a:latin typeface="Arial Black" panose="020B0A04020102020204" pitchFamily="34" charset="0"/>
              </a:rPr>
              <a:t>Согорнская</a:t>
            </a:r>
            <a:r>
              <a:rPr lang="ru-RU" b="1" dirty="0" smtClean="0">
                <a:latin typeface="Arial Black" panose="020B0A04020102020204" pitchFamily="34" charset="0"/>
              </a:rPr>
              <a:t> общеобразовательная школа</a:t>
            </a:r>
          </a:p>
          <a:p>
            <a:pPr algn="ctr"/>
            <a:endParaRPr lang="ru-RU" b="1" dirty="0">
              <a:latin typeface="Arial Black" panose="020B0A04020102020204" pitchFamily="34" charset="0"/>
            </a:endParaRPr>
          </a:p>
          <a:p>
            <a:pPr algn="ctr"/>
            <a:endParaRPr lang="ru-RU" b="1" dirty="0" smtClean="0">
              <a:latin typeface="Arial Black" panose="020B0A04020102020204" pitchFamily="34" charset="0"/>
            </a:endParaRPr>
          </a:p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Презентация к уроку по физике в 7 классе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2565359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ВЫТАЛКИВАЮЩАЯ СИЛА. ЗАКОН АРХИМЕДА.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4365104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Подготовила учитель физики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Богданова Татьяна Сергеевна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3808" y="5908630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latin typeface="Arial Black" panose="020B0A04020102020204" pitchFamily="34" charset="0"/>
              </a:rPr>
              <a:t>Согорное</a:t>
            </a:r>
            <a:r>
              <a:rPr lang="ru-RU" sz="1600" dirty="0" smtClean="0">
                <a:latin typeface="Arial Black" panose="020B0A04020102020204" pitchFamily="34" charset="0"/>
              </a:rPr>
              <a:t>, 2020 год</a:t>
            </a:r>
            <a:endParaRPr lang="ru-RU" sz="1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76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260648"/>
            <a:ext cx="8352928" cy="10081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Непроходимые горы задач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1556792"/>
            <a:ext cx="8352928" cy="50405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Корабль </a:t>
            </a:r>
            <a:r>
              <a:rPr lang="ru-RU" sz="1600" dirty="0">
                <a:solidFill>
                  <a:srgbClr val="000000"/>
                </a:solidFill>
                <a:latin typeface="Arial Black" panose="020B0A04020102020204" pitchFamily="34" charset="0"/>
              </a:rPr>
              <a:t>из устья Волги переходит в Каспийское море. Как изменится при этом выталкивающая сила, действующая на корабль</a:t>
            </a:r>
            <a:r>
              <a:rPr lang="ru-RU" sz="16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На </a:t>
            </a:r>
            <a:r>
              <a:rPr lang="ru-RU" sz="1600" dirty="0">
                <a:solidFill>
                  <a:srgbClr val="000000"/>
                </a:solidFill>
                <a:latin typeface="Arial Black" panose="020B0A04020102020204" pitchFamily="34" charset="0"/>
              </a:rPr>
              <a:t>болт, погруженный в машинное масло, действует выталкивающая сила  FА = 18 </a:t>
            </a:r>
            <a:r>
              <a:rPr lang="ru-RU" sz="1600" dirty="0" err="1">
                <a:solidFill>
                  <a:srgbClr val="000000"/>
                </a:solidFill>
                <a:latin typeface="Arial Black" panose="020B0A04020102020204" pitchFamily="34" charset="0"/>
              </a:rPr>
              <a:t>мН.</a:t>
            </a:r>
            <a:r>
              <a:rPr lang="ru-RU" sz="1600" dirty="0">
                <a:solidFill>
                  <a:srgbClr val="000000"/>
                </a:solidFill>
                <a:latin typeface="Arial Black" panose="020B0A04020102020204" pitchFamily="34" charset="0"/>
              </a:rPr>
              <a:t> Определите объем болта. (плотность машинного масла – 900 кг/м3</a:t>
            </a:r>
            <a:r>
              <a:rPr lang="ru-RU" sz="16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).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К </a:t>
            </a:r>
            <a:r>
              <a:rPr lang="ru-RU" sz="1600" dirty="0">
                <a:solidFill>
                  <a:srgbClr val="000000"/>
                </a:solidFill>
                <a:latin typeface="Arial Black" panose="020B0A04020102020204" pitchFamily="34" charset="0"/>
              </a:rPr>
              <a:t>коромыслу весов подвешены два алюминиевых цилиндра одинакового объема. Нарушится ли равновесие весов, если один цилиндр поместить в воду, а другой – в спирт?</a:t>
            </a:r>
          </a:p>
          <a:p>
            <a:pPr algn="ctr"/>
            <a:r>
              <a:rPr lang="ru-RU" sz="1600" dirty="0">
                <a:solidFill>
                  <a:srgbClr val="000000"/>
                </a:solidFill>
                <a:latin typeface="Arial Black" panose="020B0A04020102020204" pitchFamily="34" charset="0"/>
              </a:rPr>
              <a:t>(плотность воды – 1000 кг/м3,</a:t>
            </a:r>
          </a:p>
          <a:p>
            <a:pPr algn="ctr"/>
            <a:r>
              <a:rPr lang="ru-RU" sz="16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плотность </a:t>
            </a:r>
            <a:r>
              <a:rPr lang="ru-RU" sz="1600" dirty="0">
                <a:solidFill>
                  <a:srgbClr val="000000"/>
                </a:solidFill>
                <a:latin typeface="Arial Black" panose="020B0A04020102020204" pitchFamily="34" charset="0"/>
              </a:rPr>
              <a:t>спирта – 800 кг/м3)</a:t>
            </a:r>
          </a:p>
          <a:p>
            <a:pPr algn="ctr"/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pPr algn="ctr"/>
            <a:endParaRPr lang="ru-RU" dirty="0">
              <a:solidFill>
                <a:srgbClr val="000000"/>
              </a:solidFill>
              <a:latin typeface="Times New Roman"/>
            </a:endParaRPr>
          </a:p>
          <a:p>
            <a:pPr algn="ctr"/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           </a:t>
            </a:r>
            <a:r>
              <a:rPr lang="ru-RU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Как видите, эти горы оказались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             не такими уж непроходимыми!</a:t>
            </a:r>
            <a:endParaRPr lang="ru-RU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pPr algn="ctr"/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437112"/>
            <a:ext cx="1656184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24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361040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539552" y="260648"/>
            <a:ext cx="8208912" cy="10801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Сокровища знаний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2" y="1628800"/>
            <a:ext cx="8208912" cy="48965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859340"/>
            <a:ext cx="69127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Итак,</a:t>
            </a:r>
          </a:p>
          <a:p>
            <a:pPr algn="ctr">
              <a:buFont typeface="+mj-lt"/>
              <a:buAutoNum type="arabicPeriod"/>
            </a:pPr>
            <a:r>
              <a:rPr lang="ru-RU" dirty="0">
                <a:latin typeface="Arial Black" panose="020B0A04020102020204" pitchFamily="34" charset="0"/>
              </a:rPr>
              <a:t>С какой силой мы сегодня познакомились на уроке? (Архимедовой)</a:t>
            </a:r>
          </a:p>
          <a:p>
            <a:pPr algn="ctr">
              <a:buFont typeface="+mj-lt"/>
              <a:buAutoNum type="arabicPeriod"/>
            </a:pPr>
            <a:r>
              <a:rPr lang="ru-RU" dirty="0">
                <a:latin typeface="Arial Black" panose="020B0A04020102020204" pitchFamily="34" charset="0"/>
              </a:rPr>
              <a:t>Какова формула для расчёта этой силы? </a:t>
            </a:r>
            <a:endParaRPr lang="ru-RU" dirty="0" smtClean="0">
              <a:latin typeface="Arial Black" panose="020B0A04020102020204" pitchFamily="34" charset="0"/>
            </a:endParaRP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(</a:t>
            </a:r>
            <a:r>
              <a:rPr lang="ru-RU" dirty="0">
                <a:latin typeface="Arial Black" panose="020B0A04020102020204" pitchFamily="34" charset="0"/>
              </a:rPr>
              <a:t>FА = </a:t>
            </a:r>
            <a:r>
              <a:rPr lang="ru-RU" dirty="0" err="1">
                <a:latin typeface="Arial Black" panose="020B0A04020102020204" pitchFamily="34" charset="0"/>
              </a:rPr>
              <a:t>ρжVТ</a:t>
            </a:r>
            <a:r>
              <a:rPr lang="ru-RU" dirty="0">
                <a:latin typeface="Arial Black" panose="020B0A04020102020204" pitchFamily="34" charset="0"/>
              </a:rPr>
              <a:t> g</a:t>
            </a:r>
            <a:r>
              <a:rPr lang="ru-RU" dirty="0" smtClean="0">
                <a:latin typeface="Arial Black" panose="020B0A04020102020204" pitchFamily="34" charset="0"/>
              </a:rPr>
              <a:t>)</a:t>
            </a:r>
          </a:p>
          <a:p>
            <a:pPr algn="ctr"/>
            <a:endParaRPr lang="ru-RU" dirty="0">
              <a:latin typeface="Arial Black" panose="020B0A04020102020204" pitchFamily="34" charset="0"/>
            </a:endParaRP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3. От </a:t>
            </a:r>
            <a:r>
              <a:rPr lang="ru-RU" dirty="0">
                <a:latin typeface="Arial Black" panose="020B0A04020102020204" pitchFamily="34" charset="0"/>
              </a:rPr>
              <a:t>каких величин она зависит? (плотности жидкости , объёма тела)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/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287" y="4077072"/>
            <a:ext cx="3595721" cy="2381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4077073"/>
            <a:ext cx="2952329" cy="238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04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24"/>
            <a:ext cx="9251504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525840" y="260648"/>
            <a:ext cx="8280920" cy="11521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Итоги. Рефлексия.</a:t>
            </a:r>
            <a:endParaRPr lang="ru-RU" sz="3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5840" y="1700808"/>
            <a:ext cx="8280920" cy="48245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Поднимите одну руку те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, кто плохо понял сегодняшнюю тему урока, и наше путешествие ему совсем не понравилось.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Поднимите две руки те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, кто понял частично.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ctr"/>
            <a:r>
              <a:rPr lang="ru-RU" dirty="0">
                <a:solidFill>
                  <a:srgbClr val="000000"/>
                </a:solidFill>
                <a:latin typeface="Times New Roman, serif"/>
              </a:rPr>
              <a:t>Похлопайте те, кто хорошо понял тему</a:t>
            </a:r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.</a:t>
            </a:r>
          </a:p>
          <a:p>
            <a:pPr algn="ctr"/>
            <a:endParaRPr lang="ru-RU" dirty="0">
              <a:solidFill>
                <a:srgbClr val="000000"/>
              </a:solidFill>
              <a:latin typeface="Times New Roman, serif"/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Домашнее задание: параграф 51, упр. 26 (2,5)</a:t>
            </a:r>
            <a:endParaRPr lang="ru-RU" b="0" i="0" dirty="0">
              <a:solidFill>
                <a:srgbClr val="000000"/>
              </a:solidFill>
              <a:effectLst/>
              <a:latin typeface="Times New Roman, serif"/>
            </a:endParaRPr>
          </a:p>
          <a:p>
            <a:pPr algn="just"/>
            <a:endParaRPr lang="ru-RU" dirty="0" smtClean="0">
              <a:solidFill>
                <a:srgbClr val="000000"/>
              </a:solidFill>
              <a:latin typeface="Times New Roman, serif"/>
            </a:endParaRPr>
          </a:p>
          <a:p>
            <a:r>
              <a:rPr lang="ru-RU" sz="3600" b="1" dirty="0">
                <a:solidFill>
                  <a:srgbClr val="003300"/>
                </a:solidFill>
                <a:latin typeface="Arial Black" panose="020B0A04020102020204" pitchFamily="34" charset="0"/>
              </a:rPr>
              <a:t>Спасибо за </a:t>
            </a:r>
            <a:r>
              <a:rPr lang="ru-RU" sz="3600" b="1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работу</a:t>
            </a:r>
          </a:p>
          <a:p>
            <a:r>
              <a:rPr lang="ru-RU" sz="3600" b="1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 </a:t>
            </a:r>
            <a:r>
              <a:rPr lang="ru-RU" sz="3600" b="1" dirty="0">
                <a:solidFill>
                  <a:srgbClr val="003300"/>
                </a:solidFill>
                <a:latin typeface="Arial Black" panose="020B0A04020102020204" pitchFamily="34" charset="0"/>
              </a:rPr>
              <a:t>на уроке!</a:t>
            </a:r>
            <a:endParaRPr lang="ru-RU" sz="3600" b="0" i="0" dirty="0">
              <a:solidFill>
                <a:srgbClr val="003300"/>
              </a:solidFill>
              <a:effectLst/>
              <a:latin typeface="Arial Black" panose="020B0A04020102020204" pitchFamily="34" charset="0"/>
            </a:endParaRPr>
          </a:p>
          <a:p>
            <a:pPr algn="just"/>
            <a:endParaRPr lang="ru-RU" dirty="0" smtClean="0">
              <a:solidFill>
                <a:srgbClr val="000000"/>
              </a:solidFill>
              <a:latin typeface="Times New Roman, serif"/>
            </a:endParaRPr>
          </a:p>
          <a:p>
            <a:pPr algn="just"/>
            <a:endParaRPr lang="ru-RU" b="0" i="0" dirty="0">
              <a:solidFill>
                <a:srgbClr val="000000"/>
              </a:solidFill>
              <a:effectLst/>
              <a:latin typeface="Times New Roman, serif"/>
            </a:endParaRPr>
          </a:p>
          <a:p>
            <a:pPr algn="just"/>
            <a:endParaRPr lang="ru-RU" dirty="0" smtClean="0">
              <a:solidFill>
                <a:srgbClr val="000000"/>
              </a:solidFill>
              <a:latin typeface="Times New Roman, serif"/>
            </a:endParaRPr>
          </a:p>
          <a:p>
            <a:pPr algn="just"/>
            <a:endParaRPr lang="ru-RU" b="0" i="0" dirty="0">
              <a:solidFill>
                <a:srgbClr val="000000"/>
              </a:solidFill>
              <a:effectLst/>
              <a:latin typeface="Open San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509120"/>
            <a:ext cx="3888432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331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67544" y="836712"/>
            <a:ext cx="8136904" cy="5760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6" y="0"/>
            <a:ext cx="9333494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67544" y="836712"/>
            <a:ext cx="45719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8152" y="423285"/>
            <a:ext cx="8712967" cy="60486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Цель</a:t>
            </a:r>
            <a:r>
              <a:rPr lang="ru-RU" dirty="0">
                <a:solidFill>
                  <a:srgbClr val="000000"/>
                </a:solidFill>
                <a:latin typeface="Arial Black" panose="020B0A04020102020204" pitchFamily="34" charset="0"/>
              </a:rPr>
              <a:t>: познакомиться с формулировкой закона Архимеда, узнать формулу для расчёта силы Архимеда и выяснить область применения закона на практике</a:t>
            </a:r>
            <a:r>
              <a:rPr lang="ru-RU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.</a:t>
            </a:r>
          </a:p>
          <a:p>
            <a:pPr algn="ctr"/>
            <a:endParaRPr lang="ru-RU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C:\Users\Astra\Desktop\конкурс\1629144-93cfc3202613953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84984"/>
            <a:ext cx="4464496" cy="301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870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38242" y="21925"/>
            <a:ext cx="3008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rgbClr val="0033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32418" y="545145"/>
            <a:ext cx="18902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Берег </a:t>
            </a:r>
          </a:p>
          <a:p>
            <a:pPr algn="ctr"/>
            <a:r>
              <a:rPr lang="ru-RU" sz="1600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воспоминаний</a:t>
            </a:r>
            <a:endParaRPr lang="ru-RU" sz="1600" dirty="0">
              <a:solidFill>
                <a:srgbClr val="0033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2200" y="836712"/>
            <a:ext cx="1824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Остров легенд</a:t>
            </a:r>
            <a:endParaRPr lang="ru-RU" dirty="0">
              <a:solidFill>
                <a:srgbClr val="0033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2695" y="2452538"/>
            <a:ext cx="19639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Море </a:t>
            </a:r>
          </a:p>
          <a:p>
            <a:pPr algn="ctr"/>
            <a:r>
              <a:rPr lang="ru-RU" sz="1600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экспериментов</a:t>
            </a:r>
            <a:endParaRPr lang="ru-RU" sz="1600" dirty="0">
              <a:solidFill>
                <a:srgbClr val="0033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5726" y="4797152"/>
            <a:ext cx="12586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Океан </a:t>
            </a:r>
          </a:p>
          <a:p>
            <a:pPr algn="ctr"/>
            <a:r>
              <a:rPr lang="ru-RU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законов</a:t>
            </a:r>
            <a:endParaRPr lang="ru-RU" dirty="0">
              <a:solidFill>
                <a:srgbClr val="0033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3928" y="4221088"/>
            <a:ext cx="2018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Непроходимые </a:t>
            </a:r>
          </a:p>
          <a:p>
            <a:pPr algn="ctr"/>
            <a:r>
              <a:rPr lang="ru-RU" sz="1600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горы задач</a:t>
            </a:r>
            <a:endParaRPr lang="ru-RU" sz="1600" dirty="0">
              <a:solidFill>
                <a:srgbClr val="003300"/>
              </a:solidFill>
              <a:latin typeface="Arial Black" panose="020B0A040201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10" y="4221088"/>
            <a:ext cx="220574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179512" y="1210110"/>
            <a:ext cx="2222238" cy="2484856"/>
          </a:xfrm>
          <a:prstGeom prst="wedgeRoundRectCallout">
            <a:avLst>
              <a:gd name="adj1" fmla="val -21513"/>
              <a:gd name="adj2" fmla="val 8281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Эта карта приведет нас к сокровищам знаний!</a:t>
            </a:r>
            <a:endParaRPr lang="ru-RU" dirty="0">
              <a:solidFill>
                <a:srgbClr val="0033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5866" y="2421759"/>
            <a:ext cx="17331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Сокровища </a:t>
            </a:r>
          </a:p>
          <a:p>
            <a:pPr algn="ctr"/>
            <a:r>
              <a:rPr lang="ru-RU" dirty="0" smtClean="0">
                <a:solidFill>
                  <a:srgbClr val="003300"/>
                </a:solidFill>
                <a:latin typeface="Arial Black" panose="020B0A04020102020204" pitchFamily="34" charset="0"/>
              </a:rPr>
              <a:t>знаний</a:t>
            </a:r>
            <a:endParaRPr lang="ru-RU" dirty="0">
              <a:solidFill>
                <a:srgbClr val="0033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9422" y="532447"/>
            <a:ext cx="17123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СТАРТ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32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Берег воспоминаний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88640"/>
            <a:ext cx="8640960" cy="10801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Берег воспоминаний</a:t>
            </a:r>
            <a:endParaRPr lang="ru-RU" sz="3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628800"/>
            <a:ext cx="8640960" cy="50405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01650" lvl="0" indent="-457200" algn="ctr" fontAlgn="base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404040"/>
                </a:solidFill>
                <a:latin typeface="Trebuchet MS"/>
              </a:rPr>
              <a:t>Какое давление называется гидростатическим </a:t>
            </a:r>
            <a:r>
              <a:rPr lang="ru-RU" sz="2800" b="1" dirty="0" smtClean="0">
                <a:solidFill>
                  <a:srgbClr val="404040"/>
                </a:solidFill>
                <a:latin typeface="Trebuchet MS"/>
              </a:rPr>
              <a:t>?</a:t>
            </a:r>
          </a:p>
          <a:p>
            <a:pPr marL="501650" lvl="0" indent="-457200" algn="ctr" fontAlgn="base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404040"/>
                </a:solidFill>
                <a:latin typeface="Trebuchet MS"/>
              </a:rPr>
              <a:t>Как определить давление жидкости на дно сосуда ?</a:t>
            </a:r>
          </a:p>
          <a:p>
            <a:pPr marL="501650" lvl="0" indent="-457200" algn="ctr" fontAlgn="base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404040"/>
                </a:solidFill>
                <a:latin typeface="Trebuchet MS"/>
              </a:rPr>
              <a:t>По какой формуле рассчитывается давление жидкости на дно сосуда ?</a:t>
            </a:r>
          </a:p>
          <a:p>
            <a:pPr marL="501650" lvl="0" indent="-457200" algn="ctr" fontAlgn="base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404040"/>
                </a:solidFill>
                <a:latin typeface="Trebuchet MS"/>
              </a:rPr>
              <a:t>Как читается закон Паскаля?</a:t>
            </a:r>
          </a:p>
          <a:p>
            <a:pPr marL="44450" lvl="0" algn="ctr" fontAlgn="base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endParaRPr lang="ru-RU" sz="2800" b="1" dirty="0">
              <a:solidFill>
                <a:srgbClr val="404040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6854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323528" y="116632"/>
            <a:ext cx="8496944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Arial Black" panose="020B0A04020102020204" pitchFamily="34" charset="0"/>
              </a:rPr>
              <a:t>О</a:t>
            </a:r>
            <a:r>
              <a:rPr lang="ru-RU" sz="3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стров легенд</a:t>
            </a:r>
            <a:endParaRPr lang="ru-RU" sz="3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980728"/>
            <a:ext cx="8496944" cy="57606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Мы </a:t>
            </a:r>
            <a:r>
              <a:rPr lang="ru-RU" sz="1600" dirty="0">
                <a:solidFill>
                  <a:srgbClr val="333333"/>
                </a:solidFill>
                <a:latin typeface="Arial Black" panose="020B0A04020102020204" pitchFamily="34" charset="0"/>
              </a:rPr>
              <a:t>с вами отправляемся в Древнюю 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Грецию. 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Именно </a:t>
            </a:r>
            <a:r>
              <a:rPr lang="ru-RU" sz="1600" dirty="0">
                <a:solidFill>
                  <a:srgbClr val="333333"/>
                </a:solidFill>
                <a:latin typeface="Arial Black" panose="020B0A04020102020204" pitchFamily="34" charset="0"/>
              </a:rPr>
              <a:t>в это время в 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Сиракузах проживал </a:t>
            </a:r>
            <a:r>
              <a:rPr lang="ru-RU" sz="1600" dirty="0">
                <a:solidFill>
                  <a:srgbClr val="333333"/>
                </a:solidFill>
                <a:latin typeface="Arial Black" panose="020B0A04020102020204" pitchFamily="34" charset="0"/>
              </a:rPr>
              <a:t>величайший математик и физик древности – Архимед. 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В </a:t>
            </a:r>
            <a:r>
              <a:rPr lang="ru-RU" sz="1600" dirty="0">
                <a:solidFill>
                  <a:srgbClr val="333333"/>
                </a:solidFill>
                <a:latin typeface="Arial Black" panose="020B0A04020102020204" pitchFamily="34" charset="0"/>
              </a:rPr>
              <a:t>это время Сиракузами правил царь Герон. Он поручил Архимеду проверить честность мастера, изготовившего золотую корону. Хотя корона весила столько, сколько было отпущено на нее золота, царь заподозрил, что она изготовлена 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с примесями дешевых металлов. Архимеду </a:t>
            </a:r>
            <a:r>
              <a:rPr lang="ru-RU" sz="1600" dirty="0">
                <a:solidFill>
                  <a:srgbClr val="333333"/>
                </a:solidFill>
                <a:latin typeface="Arial Black" panose="020B0A04020102020204" pitchFamily="34" charset="0"/>
              </a:rPr>
              <a:t>было поручено узнать, не ломая короны, есть ли в ней примесь. Идея решения пришла к ученому однажды, когда он решил принять ванну. Ликующий и возбуждённый своим открытием, Архимед воскликнул: «Эврика!», что значит: «Нашел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».</a:t>
            </a: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Но  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к Архимеду мы еще вернемся и узнаем, как он выполнил задание царя.  </a:t>
            </a: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861048"/>
            <a:ext cx="432048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93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395536" y="116632"/>
            <a:ext cx="8280920" cy="7920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Море экспериментов</a:t>
            </a:r>
            <a:endParaRPr lang="ru-RU" sz="3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052736"/>
            <a:ext cx="8712968" cy="56886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dirty="0" smtClean="0">
              <a:solidFill>
                <a:srgbClr val="333333"/>
              </a:solidFill>
              <a:latin typeface="Helvetica"/>
            </a:endParaRPr>
          </a:p>
          <a:p>
            <a:pPr algn="ctr"/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Проведем опыт: пустое ведерко(2) </a:t>
            </a:r>
            <a:r>
              <a:rPr lang="ru-RU" sz="1600" dirty="0">
                <a:solidFill>
                  <a:srgbClr val="333333"/>
                </a:solidFill>
                <a:latin typeface="Arial Black" panose="020B0A04020102020204" pitchFamily="34" charset="0"/>
              </a:rPr>
              <a:t>и сплошной 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цилиндр (3), </a:t>
            </a:r>
            <a:r>
              <a:rPr lang="ru-RU" sz="1600" dirty="0">
                <a:solidFill>
                  <a:srgbClr val="333333"/>
                </a:solidFill>
                <a:latin typeface="Arial Black" panose="020B0A04020102020204" pitchFamily="34" charset="0"/>
              </a:rPr>
              <a:t>имеющий объем, равный вместимости ведерка, подвесим к пружине 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динамометра (1). Показания </a:t>
            </a:r>
            <a:r>
              <a:rPr lang="ru-RU" sz="1600" dirty="0">
                <a:solidFill>
                  <a:srgbClr val="333333"/>
                </a:solidFill>
                <a:latin typeface="Arial Black" panose="020B0A04020102020204" pitchFamily="34" charset="0"/>
              </a:rPr>
              <a:t>зафиксируем. Затем опустим цилиндр в 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сосуд (4), </a:t>
            </a:r>
            <a:r>
              <a:rPr lang="ru-RU" sz="1600" dirty="0">
                <a:solidFill>
                  <a:srgbClr val="333333"/>
                </a:solidFill>
                <a:latin typeface="Arial Black" panose="020B0A04020102020204" pitchFamily="34" charset="0"/>
              </a:rPr>
              <a:t>наполненной водой до уровня 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>
                <a:solidFill>
                  <a:srgbClr val="333333"/>
                </a:solidFill>
                <a:latin typeface="Arial Black" panose="020B0A04020102020204" pitchFamily="34" charset="0"/>
              </a:rPr>
              <a:t>трубки. Когда цилиндр полностью погрузится в воду, растяжение пружины уменьшится, а часть воды, объем которой равен объему цилиндра, выльется из отливного сосуда в стакан. Если теперь перелить воду из стакана в ведерко, то пружина динамометра снова растянется до прежней длины. Это означает, что потеря в весе цилиндра в точности равна весу воды в объеме цилиндра</a:t>
            </a:r>
            <a:r>
              <a:rPr lang="ru-RU" sz="1600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.</a:t>
            </a:r>
          </a:p>
          <a:p>
            <a:pPr algn="just"/>
            <a:endParaRPr lang="ru-RU" dirty="0">
              <a:solidFill>
                <a:srgbClr val="333333"/>
              </a:solidFill>
              <a:latin typeface="Helvetica"/>
            </a:endParaRPr>
          </a:p>
          <a:p>
            <a:pPr algn="just"/>
            <a:endParaRPr lang="ru-RU" dirty="0" smtClean="0">
              <a:solidFill>
                <a:srgbClr val="333333"/>
              </a:solidFill>
              <a:latin typeface="Helvetica"/>
            </a:endParaRPr>
          </a:p>
          <a:p>
            <a:pPr algn="ctr"/>
            <a:endParaRPr lang="ru-RU" dirty="0">
              <a:solidFill>
                <a:srgbClr val="333333"/>
              </a:solidFill>
              <a:latin typeface="Helvetica"/>
            </a:endParaRPr>
          </a:p>
          <a:p>
            <a:pPr algn="ctr"/>
            <a:endParaRPr lang="ru-RU" dirty="0" smtClean="0">
              <a:solidFill>
                <a:srgbClr val="333333"/>
              </a:solidFill>
              <a:latin typeface="Helvetica"/>
            </a:endParaRPr>
          </a:p>
          <a:p>
            <a:pPr algn="ctr"/>
            <a:endParaRPr lang="ru-RU" dirty="0">
              <a:solidFill>
                <a:srgbClr val="333333"/>
              </a:solidFill>
              <a:latin typeface="Helvetica"/>
            </a:endParaRPr>
          </a:p>
          <a:p>
            <a:pPr algn="ctr"/>
            <a:endParaRPr lang="ru-RU" dirty="0" smtClean="0">
              <a:solidFill>
                <a:srgbClr val="333333"/>
              </a:solidFill>
              <a:latin typeface="Helvetica"/>
            </a:endParaRPr>
          </a:p>
          <a:p>
            <a:pPr algn="ctr"/>
            <a:endParaRPr lang="ru-RU" dirty="0">
              <a:solidFill>
                <a:srgbClr val="333333"/>
              </a:solidFill>
              <a:latin typeface="Helvetica"/>
            </a:endParaRPr>
          </a:p>
          <a:p>
            <a:pPr algn="ctr"/>
            <a:endParaRPr lang="ru-RU" dirty="0" smtClean="0">
              <a:solidFill>
                <a:srgbClr val="333333"/>
              </a:solidFill>
              <a:latin typeface="Helvetica"/>
            </a:endParaRPr>
          </a:p>
          <a:p>
            <a:pPr algn="ctr"/>
            <a:endParaRPr lang="ru-RU" dirty="0">
              <a:solidFill>
                <a:srgbClr val="333333"/>
              </a:solidFill>
              <a:latin typeface="Helvetica"/>
            </a:endParaRPr>
          </a:p>
          <a:p>
            <a:pPr algn="ctr"/>
            <a:endParaRPr lang="ru-RU" dirty="0" smtClean="0">
              <a:solidFill>
                <a:srgbClr val="333333"/>
              </a:solidFill>
              <a:latin typeface="Helvetica"/>
            </a:endParaRPr>
          </a:p>
          <a:p>
            <a:pPr algn="ctr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97052"/>
            <a:ext cx="7560840" cy="27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76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1268760"/>
            <a:ext cx="8208912" cy="52565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637112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latin typeface="Arial Black" panose="020B0A04020102020204" pitchFamily="34" charset="0"/>
                <a:ea typeface="Times New Roman"/>
              </a:rPr>
              <a:t>Итак, опыт подтвердил, что </a:t>
            </a:r>
            <a:r>
              <a:rPr lang="ru-RU" b="1" dirty="0">
                <a:latin typeface="Arial Black" panose="020B0A04020102020204" pitchFamily="34" charset="0"/>
                <a:ea typeface="Times New Roman"/>
              </a:rPr>
              <a:t>архимедова сила равна весу жидкости в объеме этого тела</a:t>
            </a:r>
            <a:r>
              <a:rPr lang="ru-RU" dirty="0">
                <a:latin typeface="Arial Black" panose="020B0A04020102020204" pitchFamily="34" charset="0"/>
                <a:ea typeface="Times New Roman"/>
              </a:rPr>
              <a:t>, т.е.  </a:t>
            </a:r>
            <a:endParaRPr lang="ru-RU" dirty="0" smtClean="0">
              <a:latin typeface="Arial Black" panose="020B0A04020102020204" pitchFamily="34" charset="0"/>
              <a:ea typeface="Times New Roman"/>
            </a:endParaRPr>
          </a:p>
          <a:p>
            <a:r>
              <a:rPr lang="ru-RU" dirty="0" err="1" smtClean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Fa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= </a:t>
            </a:r>
            <a:r>
              <a:rPr lang="ru-RU" dirty="0" err="1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Pж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 = </a:t>
            </a:r>
            <a:r>
              <a:rPr lang="ru-RU" dirty="0" err="1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mg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 = </a:t>
            </a:r>
            <a:r>
              <a:rPr lang="ru-RU" dirty="0" err="1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жgVт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.</a:t>
            </a:r>
          </a:p>
          <a:p>
            <a:r>
              <a:rPr lang="ru-RU" dirty="0" smtClean="0">
                <a:latin typeface="Arial Black" panose="020B0A04020102020204" pitchFamily="34" charset="0"/>
                <a:ea typeface="Times New Roman"/>
              </a:rPr>
              <a:t>Из </a:t>
            </a:r>
            <a:r>
              <a:rPr lang="ru-RU" dirty="0">
                <a:latin typeface="Arial Black" panose="020B0A04020102020204" pitchFamily="34" charset="0"/>
                <a:ea typeface="Times New Roman"/>
              </a:rPr>
              <a:t>описанного опыта видно, что </a:t>
            </a:r>
            <a:r>
              <a:rPr lang="ru-RU" b="1" dirty="0">
                <a:latin typeface="Arial Black" panose="020B0A04020102020204" pitchFamily="34" charset="0"/>
                <a:ea typeface="Times New Roman"/>
              </a:rPr>
              <a:t>вес тела, </a:t>
            </a:r>
            <a:r>
              <a:rPr lang="ru-RU" b="1" dirty="0" smtClean="0">
                <a:latin typeface="Arial Black" panose="020B0A04020102020204" pitchFamily="34" charset="0"/>
                <a:ea typeface="Times New Roman"/>
              </a:rPr>
              <a:t>    погруженного </a:t>
            </a:r>
            <a:r>
              <a:rPr lang="ru-RU" b="1" dirty="0">
                <a:latin typeface="Arial Black" panose="020B0A04020102020204" pitchFamily="34" charset="0"/>
                <a:ea typeface="Times New Roman"/>
              </a:rPr>
              <a:t>в жидкость, уменьшается на значение, равное архимедовой силе</a:t>
            </a:r>
            <a:r>
              <a:rPr lang="ru-RU" dirty="0">
                <a:latin typeface="Arial Black" panose="020B0A04020102020204" pitchFamily="34" charset="0"/>
                <a:ea typeface="Times New Roman"/>
              </a:rPr>
              <a:t>: </a:t>
            </a:r>
            <a:endParaRPr lang="ru-RU" dirty="0" smtClean="0">
              <a:latin typeface="Arial Black" panose="020B0A04020102020204" pitchFamily="34" charset="0"/>
              <a:ea typeface="Times New Roman"/>
            </a:endParaRPr>
          </a:p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Р</a:t>
            </a:r>
            <a:r>
              <a:rPr lang="ru-RU" sz="800" baseline="-25000" dirty="0" smtClean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1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= Р – </a:t>
            </a:r>
            <a:r>
              <a:rPr lang="ru-RU" dirty="0" err="1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Fa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 = </a:t>
            </a:r>
            <a:r>
              <a:rPr lang="ru-RU" dirty="0" err="1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mg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  – m</a:t>
            </a:r>
            <a:r>
              <a:rPr lang="ru-RU" sz="800" baseline="-25000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1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g, </a:t>
            </a:r>
            <a:endParaRPr lang="ru-RU" dirty="0" smtClean="0">
              <a:solidFill>
                <a:srgbClr val="C00000"/>
              </a:solidFill>
              <a:latin typeface="Arial Black" panose="020B0A04020102020204" pitchFamily="34" charset="0"/>
              <a:ea typeface="Times New Roman"/>
            </a:endParaRPr>
          </a:p>
          <a:p>
            <a:r>
              <a:rPr lang="ru-RU" dirty="0" smtClean="0">
                <a:latin typeface="Arial Black" panose="020B0A04020102020204" pitchFamily="34" charset="0"/>
                <a:ea typeface="Times New Roman"/>
              </a:rPr>
              <a:t>где </a:t>
            </a:r>
            <a:r>
              <a:rPr lang="ru-RU" dirty="0">
                <a:latin typeface="Arial Black" panose="020B0A04020102020204" pitchFamily="34" charset="0"/>
                <a:ea typeface="Times New Roman"/>
              </a:rPr>
              <a:t>m  – масса тела, а m</a:t>
            </a:r>
            <a:r>
              <a:rPr lang="ru-RU" sz="800" baseline="-25000" dirty="0">
                <a:latin typeface="Arial Black" panose="020B0A04020102020204" pitchFamily="34" charset="0"/>
                <a:ea typeface="Times New Roman"/>
              </a:rPr>
              <a:t>1</a:t>
            </a:r>
            <a:r>
              <a:rPr lang="ru-RU" dirty="0">
                <a:latin typeface="Arial Black" panose="020B0A04020102020204" pitchFamily="34" charset="0"/>
                <a:ea typeface="Times New Roman"/>
              </a:rPr>
              <a:t>   –  масса жидкости в объеме, равном объему погруженного тела.</a:t>
            </a:r>
            <a:br>
              <a:rPr lang="ru-RU" dirty="0">
                <a:latin typeface="Arial Black" panose="020B0A04020102020204" pitchFamily="34" charset="0"/>
                <a:ea typeface="Times New Roman"/>
              </a:rPr>
            </a:br>
            <a:r>
              <a:rPr lang="ru-RU" dirty="0">
                <a:latin typeface="Arial Black" panose="020B0A04020102020204" pitchFamily="34" charset="0"/>
                <a:ea typeface="Times New Roman"/>
              </a:rPr>
              <a:t>Если подобный опыт провести с газом, то он показал бы, что </a:t>
            </a:r>
            <a:r>
              <a:rPr lang="ru-RU" b="1" dirty="0">
                <a:latin typeface="Arial Black" panose="020B0A04020102020204" pitchFamily="34" charset="0"/>
                <a:ea typeface="Times New Roman"/>
              </a:rPr>
              <a:t>сила, выталкивающая тело из газа, также равна весу газа, взятого в объеме </a:t>
            </a:r>
            <a:r>
              <a:rPr lang="ru-RU" b="1" dirty="0" smtClean="0">
                <a:latin typeface="Arial Black" panose="020B0A04020102020204" pitchFamily="34" charset="0"/>
                <a:ea typeface="Times New Roman"/>
              </a:rPr>
              <a:t>тела.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300201"/>
            <a:ext cx="8208912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Океан законов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75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Скругленный прямоугольник 6"/>
          <p:cNvSpPr/>
          <p:nvPr/>
        </p:nvSpPr>
        <p:spPr>
          <a:xfrm>
            <a:off x="395536" y="332656"/>
            <a:ext cx="8352928" cy="61926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052736"/>
            <a:ext cx="6984776" cy="1309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b="1" dirty="0">
                <a:latin typeface="Arial Black" panose="020B0A04020102020204" pitchFamily="34" charset="0"/>
                <a:ea typeface="Times New Roman"/>
                <a:cs typeface="Times New Roman"/>
              </a:rPr>
              <a:t>Закон Архимеда</a:t>
            </a:r>
            <a:r>
              <a:rPr lang="ru-RU" dirty="0">
                <a:latin typeface="Arial Black" panose="020B0A04020102020204" pitchFamily="34" charset="0"/>
                <a:ea typeface="Times New Roman"/>
                <a:cs typeface="Times New Roman"/>
              </a:rPr>
              <a:t> формулируется </a:t>
            </a:r>
            <a:r>
              <a:rPr lang="ru-RU" dirty="0" smtClean="0">
                <a:latin typeface="Arial Black" panose="020B0A04020102020204" pitchFamily="34" charset="0"/>
                <a:ea typeface="Times New Roman"/>
                <a:cs typeface="Times New Roman"/>
              </a:rPr>
              <a:t>так: </a:t>
            </a:r>
            <a:endParaRPr lang="ru-RU" sz="24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algn="ctr"/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Тело, находящееся в жидкости (или газе), теряет в своем весе столько, сколько весит жидкость (или газ) в объеме, вытесненном телом. 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362197"/>
            <a:ext cx="6480720" cy="26509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7584" y="5301208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А сейчас </a:t>
            </a:r>
            <a:r>
              <a:rPr lang="ru-RU" dirty="0" smtClean="0">
                <a:latin typeface="Arial Black" panose="020B0A04020102020204" pitchFamily="34" charset="0"/>
              </a:rPr>
              <a:t>вернемся </a:t>
            </a:r>
            <a:r>
              <a:rPr lang="ru-RU" dirty="0" smtClean="0">
                <a:latin typeface="Arial Black" panose="020B0A04020102020204" pitchFamily="34" charset="0"/>
              </a:rPr>
              <a:t>на остров легенд и поможем Архимеду решить задачу с короной.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40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solidFill>
            <a:schemeClr val="bg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332656"/>
            <a:ext cx="8352928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Остров легенд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2" y="1268760"/>
            <a:ext cx="8352928" cy="51125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844824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4E4E3F"/>
                </a:solidFill>
                <a:latin typeface="Arial Black" panose="020B0A04020102020204" pitchFamily="34" charset="0"/>
              </a:rPr>
              <a:t>Архимед взвесил корону сначала в воздухе, затем в воде. По разнице в весе он рассчитал выталкивающую силу, равную весу воды в объёме короны. Определив затем объём короны, он смог вычислить её плотность, а, зная плотность, ответить на вопрос царя: нет ли примесей дешёвых металлов в золотой короне? Плотность вещества короны оказалась меньше плотности чистого золота. Тем самым мастер был разоблачён в обмане.</a:t>
            </a:r>
          </a:p>
          <a:p>
            <a:pPr algn="just"/>
            <a:r>
              <a:rPr lang="ru-RU" sz="1600" dirty="0">
                <a:solidFill>
                  <a:srgbClr val="4E4E3F"/>
                </a:solidFill>
                <a:latin typeface="Arial Black" panose="020B0A04020102020204" pitchFamily="34" charset="0"/>
              </a:rPr>
              <a:t> 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825044"/>
            <a:ext cx="2638425" cy="221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659596"/>
            <a:ext cx="2834184" cy="261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442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281</TotalTime>
  <Words>677</Words>
  <Application>Microsoft Office PowerPoint</Application>
  <PresentationFormat>Экран (4:3)</PresentationFormat>
  <Paragraphs>124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Берег воспоминаний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Astra</dc:creator>
  <cp:lastModifiedBy>Astra</cp:lastModifiedBy>
  <cp:revision>20</cp:revision>
  <dcterms:created xsi:type="dcterms:W3CDTF">2020-04-02T08:13:23Z</dcterms:created>
  <dcterms:modified xsi:type="dcterms:W3CDTF">2020-04-09T16:36:06Z</dcterms:modified>
</cp:coreProperties>
</file>