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72" r:id="rId4"/>
    <p:sldId id="258" r:id="rId5"/>
    <p:sldId id="270" r:id="rId6"/>
    <p:sldId id="256" r:id="rId7"/>
    <p:sldId id="259" r:id="rId8"/>
    <p:sldId id="262" r:id="rId9"/>
    <p:sldId id="273" r:id="rId10"/>
    <p:sldId id="274" r:id="rId11"/>
    <p:sldId id="261" r:id="rId12"/>
    <p:sldId id="265" r:id="rId13"/>
    <p:sldId id="276" r:id="rId14"/>
    <p:sldId id="277" r:id="rId15"/>
    <p:sldId id="275" r:id="rId16"/>
    <p:sldId id="278" r:id="rId17"/>
    <p:sldId id="279" r:id="rId18"/>
    <p:sldId id="266" r:id="rId19"/>
    <p:sldId id="280" r:id="rId20"/>
    <p:sldId id="267" r:id="rId21"/>
    <p:sldId id="268" r:id="rId22"/>
    <p:sldId id="26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29" autoAdjust="0"/>
  </p:normalViewPr>
  <p:slideViewPr>
    <p:cSldViewPr>
      <p:cViewPr varScale="1">
        <p:scale>
          <a:sx n="88" d="100"/>
          <a:sy n="88" d="100"/>
        </p:scale>
        <p:origin x="-102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B6FBB-50E2-4016-B0E3-E8C5BB285680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B697-E037-403F-B275-0FC123E81D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B6FBB-50E2-4016-B0E3-E8C5BB285680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B697-E037-403F-B275-0FC123E81D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B6FBB-50E2-4016-B0E3-E8C5BB285680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B697-E037-403F-B275-0FC123E81D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B6FBB-50E2-4016-B0E3-E8C5BB285680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B697-E037-403F-B275-0FC123E81D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B6FBB-50E2-4016-B0E3-E8C5BB285680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B697-E037-403F-B275-0FC123E81D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B6FBB-50E2-4016-B0E3-E8C5BB285680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B697-E037-403F-B275-0FC123E81D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B6FBB-50E2-4016-B0E3-E8C5BB285680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B697-E037-403F-B275-0FC123E81D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B6FBB-50E2-4016-B0E3-E8C5BB285680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B697-E037-403F-B275-0FC123E81D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B6FBB-50E2-4016-B0E3-E8C5BB285680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B697-E037-403F-B275-0FC123E81D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B6FBB-50E2-4016-B0E3-E8C5BB285680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B697-E037-403F-B275-0FC123E81D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B6FBB-50E2-4016-B0E3-E8C5BB285680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B697-E037-403F-B275-0FC123E81D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B6FBB-50E2-4016-B0E3-E8C5BB285680}" type="datetimeFigureOut">
              <a:rPr lang="ru-RU" smtClean="0"/>
              <a:pPr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AB697-E037-403F-B275-0FC123E81D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1052736"/>
          </a:xfrm>
        </p:spPr>
        <p:txBody>
          <a:bodyPr anchor="ctr"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 уроку по учебному предмету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2800" dirty="0"/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683568" y="692696"/>
            <a:ext cx="7992888" cy="22322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«</a:t>
            </a:r>
            <a:r>
              <a:rPr lang="ru-RU" sz="3600" dirty="0" smtClean="0"/>
              <a:t>Русский язык»во 2-ом </a:t>
            </a:r>
            <a:r>
              <a:rPr lang="ru-RU" sz="3600" dirty="0" smtClean="0"/>
              <a:t>классе </a:t>
            </a:r>
          </a:p>
          <a:p>
            <a:pPr algn="ctr">
              <a:buNone/>
            </a:pPr>
            <a:r>
              <a:rPr lang="ru-RU" sz="3600" dirty="0" smtClean="0"/>
              <a:t>на тему:</a:t>
            </a:r>
          </a:p>
          <a:p>
            <a:pPr>
              <a:buNone/>
            </a:pPr>
            <a:r>
              <a:rPr lang="ru-RU" sz="3600" dirty="0" smtClean="0"/>
              <a:t>               «Буквы И </a:t>
            </a:r>
            <a:r>
              <a:rPr lang="ru-RU" sz="3600" dirty="0" err="1" smtClean="0"/>
              <a:t>и</a:t>
            </a:r>
            <a:r>
              <a:rPr lang="ru-RU" sz="3600" dirty="0" smtClean="0"/>
              <a:t> Ы после Ц»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" name="Picture 13" descr="school10-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636912"/>
            <a:ext cx="288032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5373216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/>
              <a:t>                                                                                                        Каракозова </a:t>
            </a:r>
            <a:r>
              <a:rPr lang="ru-RU" dirty="0" smtClean="0"/>
              <a:t>Светлана  Анатольевна,</a:t>
            </a:r>
            <a:br>
              <a:rPr lang="ru-RU" dirty="0" smtClean="0"/>
            </a:br>
            <a:r>
              <a:rPr lang="ru-RU" dirty="0" smtClean="0"/>
              <a:t>                                                                                                         учитель </a:t>
            </a:r>
            <a:r>
              <a:rPr lang="ru-RU" dirty="0" smtClean="0"/>
              <a:t>начальных классов</a:t>
            </a:r>
          </a:p>
          <a:p>
            <a:pPr lvl="0"/>
            <a:endParaRPr lang="ru-RU" dirty="0" smtClean="0"/>
          </a:p>
          <a:p>
            <a:pPr lvl="0" algn="ctr"/>
            <a:r>
              <a:rPr lang="ru-RU" dirty="0" smtClean="0"/>
              <a:t>      муниципальное общеобразовательное учреждение </a:t>
            </a:r>
            <a:br>
              <a:rPr lang="ru-RU" dirty="0" smtClean="0"/>
            </a:br>
            <a:r>
              <a:rPr lang="ru-RU" dirty="0" smtClean="0"/>
              <a:t>      «Средняя школа №29 </a:t>
            </a:r>
            <a:r>
              <a:rPr lang="ru-RU" dirty="0" err="1" smtClean="0"/>
              <a:t>Тракторозаводского</a:t>
            </a:r>
            <a:r>
              <a:rPr lang="ru-RU" dirty="0" smtClean="0"/>
              <a:t> района Волгограда»</a:t>
            </a:r>
            <a:r>
              <a:rPr lang="ru-RU" kern="0" dirty="0" smtClean="0">
                <a:solidFill>
                  <a:schemeClr val="tx2"/>
                </a:solidFill>
              </a:rPr>
              <a:t/>
            </a:r>
            <a:br>
              <a:rPr lang="ru-RU" kern="0" dirty="0" smtClean="0">
                <a:solidFill>
                  <a:schemeClr val="tx2"/>
                </a:solidFill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188913"/>
            <a:ext cx="7210425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Букву </a:t>
            </a:r>
            <a:r>
              <a:rPr lang="ru-RU" b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Ы</a:t>
            </a:r>
            <a:r>
              <a:rPr lang="ru-RU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будем писать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916113"/>
            <a:ext cx="8229600" cy="4525962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ru-RU" dirty="0" smtClean="0">
                <a:solidFill>
                  <a:srgbClr val="009900"/>
                </a:solidFill>
              </a:rPr>
              <a:t>в окончаниях слов</a:t>
            </a:r>
          </a:p>
          <a:p>
            <a:pPr marL="609600" indent="-609600" algn="r" eaLnBrk="1" hangingPunct="1">
              <a:buFontTx/>
              <a:buNone/>
            </a:pPr>
            <a:r>
              <a:rPr lang="ru-RU" i="1" dirty="0" smtClean="0">
                <a:solidFill>
                  <a:srgbClr val="000099"/>
                </a:solidFill>
              </a:rPr>
              <a:t>Синиц</a:t>
            </a:r>
            <a:r>
              <a:rPr lang="ru-RU" i="1" dirty="0" smtClean="0"/>
              <a:t> </a:t>
            </a:r>
            <a:r>
              <a:rPr lang="ru-RU" b="1" i="1" dirty="0" err="1" smtClean="0">
                <a:solidFill>
                  <a:srgbClr val="FF3300"/>
                </a:solidFill>
              </a:rPr>
              <a:t>ы</a:t>
            </a:r>
            <a:r>
              <a:rPr lang="ru-RU" b="1" i="1" dirty="0" smtClean="0">
                <a:solidFill>
                  <a:srgbClr val="FF3300"/>
                </a:solidFill>
              </a:rPr>
              <a:t> </a:t>
            </a:r>
            <a:r>
              <a:rPr lang="ru-RU" i="1" dirty="0" smtClean="0"/>
              <a:t>, </a:t>
            </a:r>
            <a:r>
              <a:rPr lang="ru-RU" i="1" dirty="0" smtClean="0">
                <a:solidFill>
                  <a:srgbClr val="000099"/>
                </a:solidFill>
              </a:rPr>
              <a:t>птиц</a:t>
            </a:r>
            <a:r>
              <a:rPr lang="ru-RU" i="1" dirty="0" smtClean="0"/>
              <a:t> </a:t>
            </a:r>
            <a:r>
              <a:rPr lang="ru-RU" b="1" i="1" dirty="0" err="1" smtClean="0">
                <a:solidFill>
                  <a:srgbClr val="FF3300"/>
                </a:solidFill>
              </a:rPr>
              <a:t>ы</a:t>
            </a:r>
            <a:r>
              <a:rPr lang="ru-RU" b="1" i="1" dirty="0" smtClean="0">
                <a:solidFill>
                  <a:srgbClr val="FF3300"/>
                </a:solidFill>
              </a:rPr>
              <a:t> </a:t>
            </a:r>
            <a:r>
              <a:rPr lang="ru-RU" i="1" dirty="0" smtClean="0"/>
              <a:t>, </a:t>
            </a:r>
            <a:r>
              <a:rPr lang="ru-RU" i="1" dirty="0" err="1" smtClean="0">
                <a:solidFill>
                  <a:srgbClr val="000099"/>
                </a:solidFill>
              </a:rPr>
              <a:t>молодц</a:t>
            </a:r>
            <a:r>
              <a:rPr lang="ru-RU" i="1" dirty="0" smtClean="0"/>
              <a:t> </a:t>
            </a:r>
            <a:r>
              <a:rPr lang="ru-RU" b="1" i="1" dirty="0" err="1" smtClean="0">
                <a:solidFill>
                  <a:srgbClr val="FF3300"/>
                </a:solidFill>
              </a:rPr>
              <a:t>ы</a:t>
            </a:r>
            <a:r>
              <a:rPr lang="ru-RU" b="1" i="1" dirty="0" smtClean="0">
                <a:solidFill>
                  <a:srgbClr val="FF3300"/>
                </a:solidFill>
              </a:rPr>
              <a:t> </a:t>
            </a:r>
          </a:p>
          <a:p>
            <a:pPr marL="609600" indent="-609600" eaLnBrk="1" hangingPunct="1">
              <a:buFontTx/>
              <a:buAutoNum type="arabicPeriod" startAt="2"/>
            </a:pPr>
            <a:r>
              <a:rPr lang="ru-RU" dirty="0" smtClean="0">
                <a:solidFill>
                  <a:srgbClr val="009900"/>
                </a:solidFill>
              </a:rPr>
              <a:t>в суффиксе</a:t>
            </a:r>
          </a:p>
          <a:p>
            <a:pPr marL="609600" indent="-609600" algn="r" eaLnBrk="1" hangingPunct="1">
              <a:buFontTx/>
              <a:buNone/>
            </a:pPr>
            <a:r>
              <a:rPr lang="ru-RU" i="1" dirty="0" smtClean="0">
                <a:solidFill>
                  <a:srgbClr val="000099"/>
                </a:solidFill>
              </a:rPr>
              <a:t>сестриц</a:t>
            </a:r>
            <a:r>
              <a:rPr lang="ru-RU" b="1" i="1" dirty="0" smtClean="0">
                <a:solidFill>
                  <a:srgbClr val="FF3300"/>
                </a:solidFill>
              </a:rPr>
              <a:t>ы</a:t>
            </a:r>
            <a:r>
              <a:rPr lang="ru-RU" i="1" dirty="0" smtClean="0">
                <a:solidFill>
                  <a:srgbClr val="FF3300"/>
                </a:solidFill>
              </a:rPr>
              <a:t>н</a:t>
            </a:r>
            <a:r>
              <a:rPr lang="ru-RU" i="1" dirty="0" smtClean="0">
                <a:solidFill>
                  <a:srgbClr val="000099"/>
                </a:solidFill>
              </a:rPr>
              <a:t>, куриц</a:t>
            </a:r>
            <a:r>
              <a:rPr lang="ru-RU" b="1" i="1" dirty="0" smtClean="0">
                <a:solidFill>
                  <a:srgbClr val="FF3300"/>
                </a:solidFill>
              </a:rPr>
              <a:t>ы</a:t>
            </a:r>
            <a:r>
              <a:rPr lang="ru-RU" i="1" dirty="0" smtClean="0">
                <a:solidFill>
                  <a:srgbClr val="FF3300"/>
                </a:solidFill>
              </a:rPr>
              <a:t>н</a:t>
            </a:r>
            <a:r>
              <a:rPr lang="ru-RU" dirty="0" smtClean="0"/>
              <a:t> </a:t>
            </a:r>
          </a:p>
          <a:p>
            <a:pPr marL="609600" indent="-609600" eaLnBrk="1" hangingPunct="1">
              <a:buFontTx/>
              <a:buAutoNum type="arabicPeriod" startAt="3"/>
            </a:pPr>
            <a:r>
              <a:rPr lang="ru-RU" dirty="0" smtClean="0">
                <a:solidFill>
                  <a:srgbClr val="009900"/>
                </a:solidFill>
              </a:rPr>
              <a:t>в словарных словах</a:t>
            </a:r>
          </a:p>
          <a:p>
            <a:pPr marL="609600" indent="-609600" algn="r" eaLnBrk="1" hangingPunct="1">
              <a:buFontTx/>
              <a:buNone/>
            </a:pPr>
            <a:r>
              <a:rPr lang="ru-RU" b="1" i="1" dirty="0" smtClean="0">
                <a:solidFill>
                  <a:srgbClr val="FF3300"/>
                </a:solidFill>
              </a:rPr>
              <a:t>цы</a:t>
            </a:r>
            <a:r>
              <a:rPr lang="ru-RU" i="1" dirty="0" smtClean="0">
                <a:solidFill>
                  <a:srgbClr val="000099"/>
                </a:solidFill>
              </a:rPr>
              <a:t>ган</a:t>
            </a:r>
            <a:r>
              <a:rPr lang="ru-RU" i="1" dirty="0" smtClean="0"/>
              <a:t>, </a:t>
            </a:r>
            <a:r>
              <a:rPr lang="ru-RU" b="1" i="1" dirty="0" smtClean="0">
                <a:solidFill>
                  <a:srgbClr val="FF3300"/>
                </a:solidFill>
              </a:rPr>
              <a:t>цы</a:t>
            </a:r>
            <a:r>
              <a:rPr lang="ru-RU" i="1" dirty="0" smtClean="0">
                <a:solidFill>
                  <a:srgbClr val="000099"/>
                </a:solidFill>
              </a:rPr>
              <a:t>пленок</a:t>
            </a:r>
            <a:r>
              <a:rPr lang="ru-RU" i="1" dirty="0" smtClean="0"/>
              <a:t>, </a:t>
            </a:r>
            <a:r>
              <a:rPr lang="ru-RU" b="1" i="1" dirty="0" smtClean="0">
                <a:solidFill>
                  <a:srgbClr val="FF3300"/>
                </a:solidFill>
              </a:rPr>
              <a:t>цы</a:t>
            </a:r>
            <a:r>
              <a:rPr lang="ru-RU" i="1" dirty="0" smtClean="0">
                <a:solidFill>
                  <a:srgbClr val="000099"/>
                </a:solidFill>
              </a:rPr>
              <a:t>почки</a:t>
            </a:r>
            <a:r>
              <a:rPr lang="ru-RU" i="1" dirty="0" smtClean="0"/>
              <a:t>, </a:t>
            </a:r>
            <a:r>
              <a:rPr lang="ru-RU" b="1" i="1" dirty="0" smtClean="0">
                <a:solidFill>
                  <a:srgbClr val="FF3300"/>
                </a:solidFill>
              </a:rPr>
              <a:t>цы</a:t>
            </a:r>
            <a:r>
              <a:rPr lang="ru-RU" i="1" dirty="0" smtClean="0">
                <a:solidFill>
                  <a:srgbClr val="000099"/>
                </a:solidFill>
              </a:rPr>
              <a:t>ц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572000" y="2564904"/>
            <a:ext cx="503237" cy="504825"/>
          </a:xfrm>
          <a:prstGeom prst="rect">
            <a:avLst/>
          </a:prstGeom>
          <a:noFill/>
          <a:ln w="38100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6228184" y="2564904"/>
            <a:ext cx="503237" cy="504825"/>
          </a:xfrm>
          <a:prstGeom prst="rect">
            <a:avLst/>
          </a:prstGeom>
          <a:noFill/>
          <a:ln w="38100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8243888" y="2565400"/>
            <a:ext cx="503237" cy="504825"/>
          </a:xfrm>
          <a:prstGeom prst="rect">
            <a:avLst/>
          </a:prstGeom>
          <a:noFill/>
          <a:ln w="38100">
            <a:solidFill>
              <a:srgbClr val="0099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>
            <a:off x="2124075" y="5373688"/>
            <a:ext cx="719138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7740650" y="5373688"/>
            <a:ext cx="719138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>
            <a:off x="5795963" y="5373688"/>
            <a:ext cx="719137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>
            <a:off x="3635375" y="5373688"/>
            <a:ext cx="719138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131" name="Picture 11" descr="синиц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476250"/>
            <a:ext cx="14938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12" descr="Копия синица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3" y="1125538"/>
            <a:ext cx="1616075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6227763" y="3500438"/>
            <a:ext cx="568325" cy="360362"/>
            <a:chOff x="1882" y="3793"/>
            <a:chExt cx="358" cy="227"/>
          </a:xfrm>
        </p:grpSpPr>
        <p:sp>
          <p:nvSpPr>
            <p:cNvPr id="5137" name="Line 14"/>
            <p:cNvSpPr>
              <a:spLocks noChangeShapeType="1"/>
            </p:cNvSpPr>
            <p:nvPr/>
          </p:nvSpPr>
          <p:spPr bwMode="auto">
            <a:xfrm flipV="1">
              <a:off x="1882" y="3793"/>
              <a:ext cx="227" cy="227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8" name="Line 15"/>
            <p:cNvSpPr>
              <a:spLocks noChangeShapeType="1"/>
            </p:cNvSpPr>
            <p:nvPr/>
          </p:nvSpPr>
          <p:spPr bwMode="auto">
            <a:xfrm>
              <a:off x="2109" y="3793"/>
              <a:ext cx="131" cy="227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8101013" y="3500438"/>
            <a:ext cx="568325" cy="360362"/>
            <a:chOff x="1882" y="3793"/>
            <a:chExt cx="358" cy="227"/>
          </a:xfrm>
        </p:grpSpPr>
        <p:sp>
          <p:nvSpPr>
            <p:cNvPr id="5135" name="Line 18"/>
            <p:cNvSpPr>
              <a:spLocks noChangeShapeType="1"/>
            </p:cNvSpPr>
            <p:nvPr/>
          </p:nvSpPr>
          <p:spPr bwMode="auto">
            <a:xfrm flipV="1">
              <a:off x="1882" y="3793"/>
              <a:ext cx="227" cy="227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6" name="Line 19"/>
            <p:cNvSpPr>
              <a:spLocks noChangeShapeType="1"/>
            </p:cNvSpPr>
            <p:nvPr/>
          </p:nvSpPr>
          <p:spPr bwMode="auto">
            <a:xfrm>
              <a:off x="2109" y="3793"/>
              <a:ext cx="131" cy="227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41" name="Line 7"/>
          <p:cNvSpPr>
            <a:spLocks noChangeShapeType="1"/>
          </p:cNvSpPr>
          <p:nvPr/>
        </p:nvSpPr>
        <p:spPr bwMode="auto">
          <a:xfrm>
            <a:off x="2124075" y="5445125"/>
            <a:ext cx="719138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2" name="Line 7"/>
          <p:cNvSpPr>
            <a:spLocks noChangeShapeType="1"/>
          </p:cNvSpPr>
          <p:nvPr/>
        </p:nvSpPr>
        <p:spPr bwMode="auto">
          <a:xfrm>
            <a:off x="3635375" y="5445125"/>
            <a:ext cx="719138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3" name="Line 7"/>
          <p:cNvSpPr>
            <a:spLocks noChangeShapeType="1"/>
          </p:cNvSpPr>
          <p:nvPr/>
        </p:nvSpPr>
        <p:spPr bwMode="auto">
          <a:xfrm>
            <a:off x="5795963" y="5445125"/>
            <a:ext cx="719137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4" name="Line 7"/>
          <p:cNvSpPr>
            <a:spLocks noChangeShapeType="1"/>
          </p:cNvSpPr>
          <p:nvPr/>
        </p:nvSpPr>
        <p:spPr bwMode="auto">
          <a:xfrm>
            <a:off x="7740650" y="5445125"/>
            <a:ext cx="719138" cy="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9" name="WordArt 9"/>
          <p:cNvSpPr>
            <a:spLocks noChangeArrowheads="1" noChangeShapeType="1" noTextEdit="1"/>
          </p:cNvSpPr>
          <p:nvPr/>
        </p:nvSpPr>
        <p:spPr bwMode="auto">
          <a:xfrm>
            <a:off x="1331640" y="1412776"/>
            <a:ext cx="3456385" cy="18722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kern="1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/>
                <a:cs typeface="Arial"/>
              </a:rPr>
              <a:t>Ц</a:t>
            </a:r>
            <a:r>
              <a:rPr lang="ru-RU" sz="3600" b="1" i="1" u="sng" kern="1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/>
                <a:cs typeface="Arial"/>
              </a:rPr>
              <a:t>ы</a:t>
            </a:r>
            <a:r>
              <a:rPr lang="ru-RU" sz="3600" b="1" i="1" kern="1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/>
                <a:cs typeface="Arial"/>
              </a:rPr>
              <a:t>ган</a:t>
            </a: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i="1" kern="10" dirty="0">
              <a:ln w="9525">
                <a:solidFill>
                  <a:schemeClr val="accent2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02410" name="WordArt 10"/>
          <p:cNvSpPr>
            <a:spLocks noChangeArrowheads="1" noChangeShapeType="1" noTextEdit="1"/>
          </p:cNvSpPr>
          <p:nvPr/>
        </p:nvSpPr>
        <p:spPr bwMode="auto">
          <a:xfrm>
            <a:off x="5364163" y="1557338"/>
            <a:ext cx="29527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7780">
                  <a:solidFill>
                    <a:srgbClr val="FFFFFF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505050"/>
                    </a:gs>
                    <a:gs pos="49001">
                      <a:srgbClr val="595959"/>
                    </a:gs>
                    <a:gs pos="50000">
                      <a:srgbClr val="000000"/>
                    </a:gs>
                    <a:gs pos="95000">
                      <a:srgbClr val="000000"/>
                    </a:gs>
                    <a:gs pos="100000">
                      <a:srgbClr val="000000"/>
                    </a:gs>
                  </a:gsLst>
                  <a:lin ang="5400000"/>
                </a:gradFill>
                <a:effectLst>
                  <a:outerShdw algn="tl" rotWithShape="0">
                    <a:srgbClr val="000000"/>
                  </a:outerShdw>
                </a:effectLst>
                <a:latin typeface="Arial"/>
                <a:cs typeface="Arial"/>
              </a:rPr>
              <a:t>подошел</a:t>
            </a:r>
          </a:p>
        </p:txBody>
      </p:sp>
      <p:sp>
        <p:nvSpPr>
          <p:cNvPr id="102412" name="WordArt 12"/>
          <p:cNvSpPr>
            <a:spLocks noChangeArrowheads="1" noChangeShapeType="1" noTextEdit="1"/>
          </p:cNvSpPr>
          <p:nvPr/>
        </p:nvSpPr>
        <p:spPr bwMode="auto">
          <a:xfrm>
            <a:off x="4283968" y="4365104"/>
            <a:ext cx="3384376" cy="8640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kern="1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/>
                <a:cs typeface="Arial"/>
              </a:rPr>
              <a:t>и </a:t>
            </a:r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ц</a:t>
            </a:r>
            <a:r>
              <a:rPr lang="ru-RU" sz="3600" b="1" i="1" u="sng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ы</a:t>
            </a:r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кнул</a:t>
            </a:r>
          </a:p>
        </p:txBody>
      </p:sp>
      <p:sp>
        <p:nvSpPr>
          <p:cNvPr id="102413" name="WordArt 13"/>
          <p:cNvSpPr>
            <a:spLocks noChangeArrowheads="1" noChangeShapeType="1" noTextEdit="1"/>
          </p:cNvSpPr>
          <p:nvPr/>
        </p:nvSpPr>
        <p:spPr bwMode="auto">
          <a:xfrm>
            <a:off x="4139952" y="5373216"/>
            <a:ext cx="4105523" cy="8640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kern="1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/>
                <a:cs typeface="Arial"/>
              </a:rPr>
              <a:t>на него:</a:t>
            </a:r>
            <a:r>
              <a:rPr lang="ru-RU" sz="3600" b="1" i="1" kern="10" dirty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b="1" i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"Ц</a:t>
            </a:r>
            <a:r>
              <a:rPr lang="ru-RU" sz="3600" b="1" i="1" u="sng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ы</a:t>
            </a:r>
            <a:r>
              <a:rPr lang="ru-RU" sz="3600" b="1" i="1" kern="1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cs typeface="Arial"/>
              </a:rPr>
              <a:t>ц!"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102422" name="Rectangle 22"/>
          <p:cNvSpPr>
            <a:spLocks noChangeArrowheads="1"/>
          </p:cNvSpPr>
          <p:nvPr/>
        </p:nvSpPr>
        <p:spPr bwMode="auto">
          <a:xfrm>
            <a:off x="1187450" y="404813"/>
            <a:ext cx="7110413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008000"/>
                </a:solidFill>
                <a:latin typeface="Times New Roman" pitchFamily="18" charset="0"/>
              </a:rPr>
              <a:t>Как легче запомнить?</a:t>
            </a:r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1403645" y="2302458"/>
            <a:ext cx="7056786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к </a:t>
            </a: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ц</a:t>
            </a:r>
            <a:r>
              <a:rPr lang="ru-RU" sz="5400" b="1" u="sng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ы</a:t>
            </a: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пленку</a:t>
            </a: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на </a:t>
            </a: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ц</a:t>
            </a:r>
            <a:r>
              <a:rPr lang="ru-RU" sz="5400" b="1" u="sng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ы</a:t>
            </a: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почках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pic>
        <p:nvPicPr>
          <p:cNvPr id="2356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508500"/>
            <a:ext cx="30702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420938"/>
            <a:ext cx="23050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0" grpId="0" animBg="1"/>
      <p:bldP spid="1024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7" name="AutoShape 37"/>
          <p:cNvSpPr>
            <a:spLocks noChangeArrowheads="1"/>
          </p:cNvSpPr>
          <p:nvPr/>
        </p:nvSpPr>
        <p:spPr bwMode="auto">
          <a:xfrm rot="22861379">
            <a:off x="5364163" y="3357563"/>
            <a:ext cx="1058862" cy="1254125"/>
          </a:xfrm>
          <a:custGeom>
            <a:avLst/>
            <a:gdLst>
              <a:gd name="G0" fmla="+- 13012 0 0"/>
              <a:gd name="G1" fmla="+- 17912 0 0"/>
              <a:gd name="G2" fmla="+- 0 0 0"/>
              <a:gd name="G3" fmla="*/ 13012 1 2"/>
              <a:gd name="G4" fmla="+- G3 10800 0"/>
              <a:gd name="G5" fmla="+- 21600 13012 17912"/>
              <a:gd name="G6" fmla="+- 17912 0 0"/>
              <a:gd name="G7" fmla="*/ G6 1 2"/>
              <a:gd name="G8" fmla="*/ 17912 2 1"/>
              <a:gd name="G9" fmla="+- G8 0 21600"/>
              <a:gd name="G10" fmla="+- G5 0 G4"/>
              <a:gd name="G11" fmla="+- 13012 0 G4"/>
              <a:gd name="G12" fmla="*/ G2 G10 G11"/>
              <a:gd name="T0" fmla="*/ 17306 w 21600"/>
              <a:gd name="T1" fmla="*/ 0 h 21600"/>
              <a:gd name="T2" fmla="*/ 13012 w 21600"/>
              <a:gd name="T3" fmla="*/ 0 h 21600"/>
              <a:gd name="T4" fmla="*/ 0 w 21600"/>
              <a:gd name="T5" fmla="*/ 13012 h 21600"/>
              <a:gd name="T6" fmla="*/ 0 w 21600"/>
              <a:gd name="T7" fmla="*/ 17306 h 21600"/>
              <a:gd name="T8" fmla="*/ 0 w 21600"/>
              <a:gd name="T9" fmla="*/ 21600 h 21600"/>
              <a:gd name="T10" fmla="*/ 8956 w 21600"/>
              <a:gd name="T11" fmla="*/ 17912 h 21600"/>
              <a:gd name="T12" fmla="*/ 17912 w 21600"/>
              <a:gd name="T13" fmla="*/ 8956 h 21600"/>
              <a:gd name="T14" fmla="*/ 21600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6" name="AutoShape 36"/>
          <p:cNvSpPr>
            <a:spLocks noChangeArrowheads="1"/>
          </p:cNvSpPr>
          <p:nvPr/>
        </p:nvSpPr>
        <p:spPr bwMode="auto">
          <a:xfrm rot="23933782" flipH="1" flipV="1">
            <a:off x="2051050" y="3141663"/>
            <a:ext cx="1173163" cy="1338262"/>
          </a:xfrm>
          <a:custGeom>
            <a:avLst/>
            <a:gdLst>
              <a:gd name="G0" fmla="+- 13012 0 0"/>
              <a:gd name="G1" fmla="+- 17912 0 0"/>
              <a:gd name="G2" fmla="+- 0 0 0"/>
              <a:gd name="G3" fmla="*/ 13012 1 2"/>
              <a:gd name="G4" fmla="+- G3 10800 0"/>
              <a:gd name="G5" fmla="+- 21600 13012 17912"/>
              <a:gd name="G6" fmla="+- 17912 0 0"/>
              <a:gd name="G7" fmla="*/ G6 1 2"/>
              <a:gd name="G8" fmla="*/ 17912 2 1"/>
              <a:gd name="G9" fmla="+- G8 0 21600"/>
              <a:gd name="G10" fmla="+- G5 0 G4"/>
              <a:gd name="G11" fmla="+- 13012 0 G4"/>
              <a:gd name="G12" fmla="*/ G2 G10 G11"/>
              <a:gd name="T0" fmla="*/ 17306 w 21600"/>
              <a:gd name="T1" fmla="*/ 0 h 21600"/>
              <a:gd name="T2" fmla="*/ 13012 w 21600"/>
              <a:gd name="T3" fmla="*/ 0 h 21600"/>
              <a:gd name="T4" fmla="*/ 0 w 21600"/>
              <a:gd name="T5" fmla="*/ 13012 h 21600"/>
              <a:gd name="T6" fmla="*/ 0 w 21600"/>
              <a:gd name="T7" fmla="*/ 17306 h 21600"/>
              <a:gd name="T8" fmla="*/ 0 w 21600"/>
              <a:gd name="T9" fmla="*/ 21600 h 21600"/>
              <a:gd name="T10" fmla="*/ 8956 w 21600"/>
              <a:gd name="T11" fmla="*/ 17912 h 21600"/>
              <a:gd name="T12" fmla="*/ 17912 w 21600"/>
              <a:gd name="T13" fmla="*/ 8956 h 21600"/>
              <a:gd name="T14" fmla="*/ 21600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2" name="Oval 2"/>
          <p:cNvSpPr>
            <a:spLocks noChangeArrowheads="1"/>
          </p:cNvSpPr>
          <p:nvPr/>
        </p:nvSpPr>
        <p:spPr bwMode="auto">
          <a:xfrm>
            <a:off x="2987675" y="3284538"/>
            <a:ext cx="2736850" cy="216058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3492500" y="2060575"/>
            <a:ext cx="1727200" cy="13684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48" name="Picture 8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5516563"/>
            <a:ext cx="1041400" cy="1196975"/>
          </a:xfrm>
          <a:prstGeom prst="rect">
            <a:avLst/>
          </a:prstGeom>
          <a:noFill/>
        </p:spPr>
      </p:pic>
      <p:pic>
        <p:nvPicPr>
          <p:cNvPr id="10249" name="Picture 9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3933825"/>
            <a:ext cx="793750" cy="912813"/>
          </a:xfrm>
          <a:prstGeom prst="rect">
            <a:avLst/>
          </a:prstGeom>
          <a:noFill/>
        </p:spPr>
      </p:pic>
      <p:pic>
        <p:nvPicPr>
          <p:cNvPr id="10250" name="Picture 10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1700213"/>
            <a:ext cx="1065212" cy="1223962"/>
          </a:xfrm>
          <a:prstGeom prst="rect">
            <a:avLst/>
          </a:prstGeom>
          <a:noFill/>
        </p:spPr>
      </p:pic>
      <p:pic>
        <p:nvPicPr>
          <p:cNvPr id="10251" name="Picture 11" descr="sn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188913"/>
            <a:ext cx="755650" cy="868362"/>
          </a:xfrm>
          <a:prstGeom prst="rect">
            <a:avLst/>
          </a:prstGeom>
          <a:noFill/>
        </p:spPr>
      </p:pic>
      <p:pic>
        <p:nvPicPr>
          <p:cNvPr id="10252" name="Picture 12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979613" y="188913"/>
            <a:ext cx="1103312" cy="1268412"/>
          </a:xfrm>
          <a:prstGeom prst="rect">
            <a:avLst/>
          </a:prstGeom>
          <a:noFill/>
        </p:spPr>
      </p:pic>
      <p:pic>
        <p:nvPicPr>
          <p:cNvPr id="10253" name="Picture 13" descr="sn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140200" y="188913"/>
            <a:ext cx="814388" cy="936625"/>
          </a:xfrm>
          <a:prstGeom prst="rect">
            <a:avLst/>
          </a:prstGeom>
          <a:noFill/>
        </p:spPr>
      </p:pic>
      <p:pic>
        <p:nvPicPr>
          <p:cNvPr id="10254" name="Picture 14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5940425" y="188913"/>
            <a:ext cx="1103313" cy="1268412"/>
          </a:xfrm>
          <a:prstGeom prst="rect">
            <a:avLst/>
          </a:prstGeom>
          <a:noFill/>
        </p:spPr>
      </p:pic>
      <p:pic>
        <p:nvPicPr>
          <p:cNvPr id="10255" name="Picture 15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243888" y="188913"/>
            <a:ext cx="728662" cy="836612"/>
          </a:xfrm>
          <a:prstGeom prst="rect">
            <a:avLst/>
          </a:prstGeom>
          <a:noFill/>
        </p:spPr>
      </p:pic>
      <p:pic>
        <p:nvPicPr>
          <p:cNvPr id="10257" name="Picture 1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1773238"/>
            <a:ext cx="1065212" cy="1223962"/>
          </a:xfrm>
          <a:prstGeom prst="rect">
            <a:avLst/>
          </a:prstGeom>
          <a:noFill/>
        </p:spPr>
      </p:pic>
      <p:pic>
        <p:nvPicPr>
          <p:cNvPr id="10258" name="Picture 18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172450" y="3933825"/>
            <a:ext cx="793750" cy="912813"/>
          </a:xfrm>
          <a:prstGeom prst="rect">
            <a:avLst/>
          </a:prstGeom>
          <a:noFill/>
        </p:spPr>
      </p:pic>
      <p:pic>
        <p:nvPicPr>
          <p:cNvPr id="10259" name="Picture 19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5445125"/>
            <a:ext cx="1068387" cy="1228725"/>
          </a:xfrm>
          <a:prstGeom prst="rect">
            <a:avLst/>
          </a:prstGeom>
          <a:noFill/>
        </p:spPr>
      </p:pic>
      <p:pic>
        <p:nvPicPr>
          <p:cNvPr id="10260" name="Picture 20" descr="sn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227763" y="5734050"/>
            <a:ext cx="790575" cy="908050"/>
          </a:xfrm>
          <a:prstGeom prst="rect">
            <a:avLst/>
          </a:prstGeom>
          <a:noFill/>
        </p:spPr>
      </p:pic>
      <p:pic>
        <p:nvPicPr>
          <p:cNvPr id="10261" name="Picture 21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211638" y="5445125"/>
            <a:ext cx="1068387" cy="1228725"/>
          </a:xfrm>
          <a:prstGeom prst="rect">
            <a:avLst/>
          </a:prstGeom>
          <a:noFill/>
        </p:spPr>
      </p:pic>
      <p:pic>
        <p:nvPicPr>
          <p:cNvPr id="10262" name="Picture 22" descr="sne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2195513" y="5734050"/>
            <a:ext cx="854075" cy="981075"/>
          </a:xfrm>
          <a:prstGeom prst="rect">
            <a:avLst/>
          </a:prstGeom>
          <a:noFill/>
        </p:spPr>
      </p:pic>
      <p:pic>
        <p:nvPicPr>
          <p:cNvPr id="10273" name="Picture 33" descr="varezki2_resiz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933"/>
          <a:stretch>
            <a:fillRect/>
          </a:stretch>
        </p:blipFill>
        <p:spPr bwMode="auto">
          <a:xfrm rot="56459583">
            <a:off x="1349375" y="3451225"/>
            <a:ext cx="993775" cy="1508125"/>
          </a:xfrm>
          <a:prstGeom prst="rect">
            <a:avLst/>
          </a:prstGeom>
          <a:noFill/>
        </p:spPr>
      </p:pic>
      <p:pic>
        <p:nvPicPr>
          <p:cNvPr id="10274" name="Picture 34" descr="varezki2_resiz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599"/>
          <a:stretch>
            <a:fillRect/>
          </a:stretch>
        </p:blipFill>
        <p:spPr bwMode="auto">
          <a:xfrm rot="1798119">
            <a:off x="6149975" y="2566988"/>
            <a:ext cx="1044575" cy="1511300"/>
          </a:xfrm>
          <a:prstGeom prst="rect">
            <a:avLst/>
          </a:prstGeom>
          <a:noFill/>
        </p:spPr>
      </p:pic>
      <p:sp>
        <p:nvSpPr>
          <p:cNvPr id="10278" name="Oval 38"/>
          <p:cNvSpPr>
            <a:spLocks noChangeArrowheads="1"/>
          </p:cNvSpPr>
          <p:nvPr/>
        </p:nvSpPr>
        <p:spPr bwMode="auto">
          <a:xfrm rot="830955">
            <a:off x="2913063" y="5183188"/>
            <a:ext cx="1150937" cy="50323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9" name="Oval 39"/>
          <p:cNvSpPr>
            <a:spLocks noChangeArrowheads="1"/>
          </p:cNvSpPr>
          <p:nvPr/>
        </p:nvSpPr>
        <p:spPr bwMode="auto">
          <a:xfrm rot="-665123">
            <a:off x="4795838" y="5176838"/>
            <a:ext cx="1146175" cy="5048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0" name="Oval 40"/>
          <p:cNvSpPr>
            <a:spLocks noChangeArrowheads="1"/>
          </p:cNvSpPr>
          <p:nvPr/>
        </p:nvSpPr>
        <p:spPr bwMode="auto">
          <a:xfrm>
            <a:off x="3995738" y="2420938"/>
            <a:ext cx="287337" cy="2873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1" name="Oval 41"/>
          <p:cNvSpPr>
            <a:spLocks noChangeArrowheads="1"/>
          </p:cNvSpPr>
          <p:nvPr/>
        </p:nvSpPr>
        <p:spPr bwMode="auto">
          <a:xfrm>
            <a:off x="4572000" y="2349500"/>
            <a:ext cx="287338" cy="2873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3" name="AutoShape 43"/>
          <p:cNvSpPr>
            <a:spLocks noChangeArrowheads="1"/>
          </p:cNvSpPr>
          <p:nvPr/>
        </p:nvSpPr>
        <p:spPr bwMode="auto">
          <a:xfrm rot="15840560">
            <a:off x="4432301" y="2776537"/>
            <a:ext cx="209550" cy="504825"/>
          </a:xfrm>
          <a:prstGeom prst="moon">
            <a:avLst>
              <a:gd name="adj" fmla="val 38810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67" name="Picture 27" descr="1198423906_0lik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rcRect t="27179" r="54167" b="36531"/>
          <a:stretch>
            <a:fillRect/>
          </a:stretch>
        </p:blipFill>
        <p:spPr bwMode="auto">
          <a:xfrm rot="-745644">
            <a:off x="2840038" y="812800"/>
            <a:ext cx="2519362" cy="1741488"/>
          </a:xfrm>
          <a:prstGeom prst="rect">
            <a:avLst/>
          </a:prstGeom>
          <a:noFill/>
        </p:spPr>
      </p:pic>
      <p:pic>
        <p:nvPicPr>
          <p:cNvPr id="10285" name="Picture 45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187450" y="765175"/>
            <a:ext cx="728663" cy="836613"/>
          </a:xfrm>
          <a:prstGeom prst="rect">
            <a:avLst/>
          </a:prstGeom>
          <a:noFill/>
        </p:spPr>
      </p:pic>
      <p:pic>
        <p:nvPicPr>
          <p:cNvPr id="10286" name="Picture 46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300788" y="1196975"/>
            <a:ext cx="728662" cy="836613"/>
          </a:xfrm>
          <a:prstGeom prst="rect">
            <a:avLst/>
          </a:prstGeom>
          <a:noFill/>
        </p:spPr>
      </p:pic>
      <p:pic>
        <p:nvPicPr>
          <p:cNvPr id="10287" name="Picture 47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835150" y="1989138"/>
            <a:ext cx="728663" cy="836612"/>
          </a:xfrm>
          <a:prstGeom prst="rect">
            <a:avLst/>
          </a:prstGeom>
          <a:noFill/>
        </p:spPr>
      </p:pic>
      <p:pic>
        <p:nvPicPr>
          <p:cNvPr id="10288" name="Picture 48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356100" y="260350"/>
            <a:ext cx="728663" cy="836613"/>
          </a:xfrm>
          <a:prstGeom prst="rect">
            <a:avLst/>
          </a:prstGeom>
          <a:noFill/>
        </p:spPr>
      </p:pic>
      <p:pic>
        <p:nvPicPr>
          <p:cNvPr id="10289" name="Picture 49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68313" y="3860800"/>
            <a:ext cx="728662" cy="836613"/>
          </a:xfrm>
          <a:prstGeom prst="rect">
            <a:avLst/>
          </a:prstGeom>
          <a:noFill/>
        </p:spPr>
      </p:pic>
      <p:pic>
        <p:nvPicPr>
          <p:cNvPr id="10290" name="Picture 50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12088" y="1989138"/>
            <a:ext cx="728662" cy="836612"/>
          </a:xfrm>
          <a:prstGeom prst="rect">
            <a:avLst/>
          </a:prstGeom>
          <a:noFill/>
        </p:spPr>
      </p:pic>
      <p:pic>
        <p:nvPicPr>
          <p:cNvPr id="10291" name="Picture 51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948488" y="3789363"/>
            <a:ext cx="728662" cy="836612"/>
          </a:xfrm>
          <a:prstGeom prst="rect">
            <a:avLst/>
          </a:prstGeom>
          <a:noFill/>
        </p:spPr>
      </p:pic>
      <p:sp>
        <p:nvSpPr>
          <p:cNvPr id="10282" name="AutoShape 42"/>
          <p:cNvSpPr>
            <a:spLocks noChangeArrowheads="1"/>
          </p:cNvSpPr>
          <p:nvPr/>
        </p:nvSpPr>
        <p:spPr bwMode="auto">
          <a:xfrm rot="4163096">
            <a:off x="4739481" y="2097882"/>
            <a:ext cx="288925" cy="1081088"/>
          </a:xfrm>
          <a:prstGeom prst="triangle">
            <a:avLst>
              <a:gd name="adj" fmla="val 100000"/>
            </a:avLst>
          </a:prstGeom>
          <a:gradFill rotWithShape="1">
            <a:gsLst>
              <a:gs pos="0">
                <a:srgbClr val="FF6600"/>
              </a:gs>
              <a:gs pos="100000">
                <a:srgbClr val="FF99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92" name="Picture 5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спорт.wav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6" presetID="10" presetClass="entr" presetSubtype="0" repeatCount="4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5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37" presetID="1" presetClass="path" presetSubtype="0" repeatCount="300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1042 C 0.10816 -0.01042 0.19687 0.10231 0.19687 0.2412 C 0.19687 0.38009 0.10816 0.49352 -0.00035 0.49352 C -0.10868 0.49352 -0.19688 0.38009 -0.19688 0.2412 C -0.19688 0.10231 -0.10868 -0.01042 -0.00035 -0.01042 Z " pathEditMode="relative" rAng="0" ptsTypes="fffff">
                                      <p:cBhvr>
                                        <p:cTn id="138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3000"/>
                            </p:stCondLst>
                            <p:childTnLst>
                              <p:par>
                                <p:cTn id="14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4000"/>
                            </p:stCondLst>
                            <p:childTnLst>
                              <p:par>
                                <p:cTn id="145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8000"/>
                            </p:stCondLst>
                            <p:childTnLst>
                              <p:par>
                                <p:cTn id="15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0000"/>
                            </p:stCondLst>
                            <p:childTnLst>
                              <p:par>
                                <p:cTn id="17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10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15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2000"/>
                            </p:stCondLst>
                            <p:childTnLst>
                              <p:par>
                                <p:cTn id="18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3000"/>
                            </p:stCondLst>
                            <p:childTnLst>
                              <p:par>
                                <p:cTn id="18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40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5000"/>
                            </p:stCondLst>
                            <p:childTnLst>
                              <p:par>
                                <p:cTn id="200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01" dur="10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48000"/>
                            </p:stCondLst>
                            <p:childTnLst>
                              <p:par>
                                <p:cTn id="2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1" dur="2000" fill="hold"/>
                                        <p:tgtEl>
                                          <p:spTgt spid="102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3000"/>
                            </p:stCondLst>
                            <p:childTnLst>
                              <p:par>
                                <p:cTn id="255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86 -0.09236 C 0.03455 -0.12477 0.10677 -0.08125 0.13125 0.00486 C 0.15556 0.09074 0.12292 0.18703 0.05833 0.21967 C -0.00608 0.25208 -0.0783 0.20856 -0.10278 0.12245 C -0.12708 0.03657 -0.09444 -0.05973 -0.02986 -0.09236 Z " pathEditMode="relative" rAng="-1238949" ptsTypes="fffff">
                                      <p:cBhvr>
                                        <p:cTn id="256" dur="2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7000"/>
                            </p:stCondLst>
                            <p:childTnLst>
                              <p:par>
                                <p:cTn id="258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C 0.05347 -0.05833 0.13229 -0.04769 0.17569 0.02338 C 0.21927 0.09468 0.21146 0.19977 0.15798 0.25787 C 0.10503 0.31597 0.02604 0.30532 -0.01771 0.23426 C -0.06129 0.16319 -0.05313 0.0581 2.5E-6 7.40741E-7 Z " pathEditMode="relative" rAng="-2351964" ptsTypes="fffff">
                                      <p:cBhvr>
                                        <p:cTn id="259" dur="2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61000"/>
                            </p:stCondLst>
                            <p:childTnLst>
                              <p:par>
                                <p:cTn id="26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1.38889E-6 0.64051 " pathEditMode="relative" rAng="0" ptsTypes="AA">
                                      <p:cBhvr>
                                        <p:cTn id="262" dur="1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62000"/>
                            </p:stCondLst>
                            <p:childTnLst>
                              <p:par>
                                <p:cTn id="26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0.05469 0.60047 " pathEditMode="relative" rAng="0" ptsTypes="AA">
                                      <p:cBhvr>
                                        <p:cTn id="265" dur="1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63000"/>
                            </p:stCondLst>
                            <p:childTnLst>
                              <p:par>
                                <p:cTn id="26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-0.03976 0.77917 " pathEditMode="relative" rAng="0" ptsTypes="AA">
                                      <p:cBhvr>
                                        <p:cTn id="268" dur="1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3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64000"/>
                            </p:stCondLst>
                            <p:childTnLst>
                              <p:par>
                                <p:cTn id="27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-0.00034 0.19097 " pathEditMode="relative" rAng="0" ptsTypes="AA">
                                      <p:cBhvr>
                                        <p:cTn id="271" dur="1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65000"/>
                            </p:stCondLst>
                            <p:childTnLst>
                              <p:par>
                                <p:cTn id="27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0.11788 0.55856 " pathEditMode="relative" rAng="0" ptsTypes="AA">
                                      <p:cBhvr>
                                        <p:cTn id="274" dur="1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66000"/>
                            </p:stCondLst>
                            <p:childTnLst>
                              <p:par>
                                <p:cTn id="27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-0.31528 0.55856 " pathEditMode="relative" rAng="0" ptsTypes="AA">
                                      <p:cBhvr>
                                        <p:cTn id="277" dur="1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67000"/>
                            </p:stCondLst>
                            <p:childTnLst>
                              <p:par>
                                <p:cTn id="27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59259E-6 L 0.0783 0.22269 " pathEditMode="relative" rAng="0" ptsTypes="AA">
                                      <p:cBhvr>
                                        <p:cTn id="280" dur="1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92"/>
                </p:tgtEl>
              </p:cMediaNode>
            </p:audio>
          </p:childTnLst>
        </p:cTn>
      </p:par>
    </p:tnLst>
    <p:bldLst>
      <p:bldP spid="10277" grpId="0" animBg="1"/>
      <p:bldP spid="10276" grpId="0" animBg="1"/>
      <p:bldP spid="10242" grpId="0" animBg="1"/>
      <p:bldP spid="10242" grpId="1" animBg="1"/>
      <p:bldP spid="10242" grpId="2" animBg="1"/>
      <p:bldP spid="10243" grpId="0" animBg="1"/>
      <p:bldP spid="10243" grpId="1" animBg="1"/>
      <p:bldP spid="10243" grpId="2" animBg="1"/>
      <p:bldP spid="10278" grpId="0" animBg="1"/>
      <p:bldP spid="10279" grpId="0" animBg="1"/>
      <p:bldP spid="10280" grpId="0" animBg="1"/>
      <p:bldP spid="10281" grpId="0" animBg="1"/>
      <p:bldP spid="10283" grpId="0" animBg="1"/>
      <p:bldP spid="10283" grpId="1" animBg="1"/>
      <p:bldP spid="1028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28" name="Group 36"/>
          <p:cNvGraphicFramePr>
            <a:graphicFrameLocks noGrp="1"/>
          </p:cNvGraphicFramePr>
          <p:nvPr/>
        </p:nvGraphicFramePr>
        <p:xfrm>
          <a:off x="1357313" y="1714500"/>
          <a:ext cx="7000875" cy="3253106"/>
        </p:xfrm>
        <a:graphic>
          <a:graphicData uri="http://schemas.openxmlformats.org/drawingml/2006/table">
            <a:tbl>
              <a:tblPr/>
              <a:tblGrid>
                <a:gridCol w="577850"/>
                <a:gridCol w="2779712"/>
                <a:gridCol w="571500"/>
                <a:gridCol w="3071813"/>
              </a:tblGrid>
              <a:tr h="7699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ЦЫ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7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ЦИ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9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- 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-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ЫН-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  <a:tr h="769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 слова исключения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sp>
        <p:nvSpPr>
          <p:cNvPr id="9" name="Блок-схема: процесс 8"/>
          <p:cNvSpPr>
            <a:spLocks noChangeArrowheads="1"/>
          </p:cNvSpPr>
          <p:nvPr/>
        </p:nvSpPr>
        <p:spPr bwMode="auto">
          <a:xfrm>
            <a:off x="3214688" y="2714625"/>
            <a:ext cx="428625" cy="500063"/>
          </a:xfrm>
          <a:prstGeom prst="flowChartProcess">
            <a:avLst/>
          </a:prstGeom>
          <a:noFill/>
          <a:ln w="38100" algn="ctr">
            <a:solidFill>
              <a:srgbClr val="0099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2928938" y="3357563"/>
            <a:ext cx="785812" cy="357187"/>
            <a:chOff x="1928794" y="5572140"/>
            <a:chExt cx="857256" cy="500066"/>
          </a:xfrm>
        </p:grpSpPr>
        <p:cxnSp>
          <p:nvCxnSpPr>
            <p:cNvPr id="11" name="Прямая соединительная линия 10"/>
            <p:cNvCxnSpPr>
              <a:cxnSpLocks noChangeShapeType="1"/>
            </p:cNvCxnSpPr>
            <p:nvPr/>
          </p:nvCxnSpPr>
          <p:spPr bwMode="auto">
            <a:xfrm rot="5400000" flipH="1" flipV="1">
              <a:off x="1893508" y="5607427"/>
              <a:ext cx="500066" cy="429494"/>
            </a:xfrm>
            <a:prstGeom prst="line">
              <a:avLst/>
            </a:prstGeom>
            <a:noFill/>
            <a:ln w="38100" algn="ctr">
              <a:solidFill>
                <a:srgbClr val="009900"/>
              </a:solidFill>
              <a:round/>
              <a:headEnd/>
              <a:tailEnd/>
            </a:ln>
          </p:spPr>
        </p:cxnSp>
        <p:cxnSp>
          <p:nvCxnSpPr>
            <p:cNvPr id="12" name="Прямая соединительная линия 11"/>
            <p:cNvCxnSpPr>
              <a:cxnSpLocks noChangeShapeType="1"/>
            </p:cNvCxnSpPr>
            <p:nvPr/>
          </p:nvCxnSpPr>
          <p:spPr bwMode="auto">
            <a:xfrm rot="16200000" flipH="1">
              <a:off x="2322136" y="5608293"/>
              <a:ext cx="500066" cy="427762"/>
            </a:xfrm>
            <a:prstGeom prst="line">
              <a:avLst/>
            </a:prstGeom>
            <a:noFill/>
            <a:ln w="38100" algn="ctr">
              <a:solidFill>
                <a:srgbClr val="009900"/>
              </a:solidFill>
              <a:round/>
              <a:headEnd/>
              <a:tailEnd/>
            </a:ln>
          </p:spPr>
        </p:cxnSp>
      </p:grpSp>
      <p:sp>
        <p:nvSpPr>
          <p:cNvPr id="13" name="Дуга 12"/>
          <p:cNvSpPr>
            <a:spLocks noChangeArrowheads="1"/>
          </p:cNvSpPr>
          <p:nvPr/>
        </p:nvSpPr>
        <p:spPr bwMode="auto">
          <a:xfrm rot="-2524423">
            <a:off x="6519863" y="2651125"/>
            <a:ext cx="747712" cy="771525"/>
          </a:xfrm>
          <a:custGeom>
            <a:avLst/>
            <a:gdLst>
              <a:gd name="T0" fmla="*/ 334486 w 747712"/>
              <a:gd name="T1" fmla="*/ 2145 h 771525"/>
              <a:gd name="T2" fmla="*/ 373856 w 747712"/>
              <a:gd name="T3" fmla="*/ 385763 h 771525"/>
              <a:gd name="T4" fmla="*/ 744319 w 747712"/>
              <a:gd name="T5" fmla="*/ 437619 h 771525"/>
              <a:gd name="T6" fmla="*/ 11796480 60000 65536"/>
              <a:gd name="T7" fmla="*/ 11796480 60000 65536"/>
              <a:gd name="T8" fmla="*/ 5898240 60000 65536"/>
              <a:gd name="T9" fmla="*/ 334486 w 747712"/>
              <a:gd name="T10" fmla="*/ 0 h 771525"/>
              <a:gd name="T11" fmla="*/ 747712 w 747712"/>
              <a:gd name="T12" fmla="*/ 437619 h 7715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47712" h="771525" stroke="0">
                <a:moveTo>
                  <a:pt x="334486" y="2145"/>
                </a:moveTo>
                <a:lnTo>
                  <a:pt x="334485" y="2144"/>
                </a:lnTo>
                <a:cubicBezTo>
                  <a:pt x="347563" y="715"/>
                  <a:pt x="360705" y="-1"/>
                  <a:pt x="373856" y="0"/>
                </a:cubicBezTo>
                <a:cubicBezTo>
                  <a:pt x="580330" y="0"/>
                  <a:pt x="747712" y="172711"/>
                  <a:pt x="747712" y="385763"/>
                </a:cubicBezTo>
                <a:cubicBezTo>
                  <a:pt x="747712" y="403107"/>
                  <a:pt x="746578" y="420432"/>
                  <a:pt x="744318" y="437619"/>
                </a:cubicBezTo>
                <a:lnTo>
                  <a:pt x="373856" y="385763"/>
                </a:lnTo>
                <a:close/>
              </a:path>
              <a:path w="747712" h="771525" fill="none">
                <a:moveTo>
                  <a:pt x="334486" y="2145"/>
                </a:moveTo>
                <a:lnTo>
                  <a:pt x="334485" y="2144"/>
                </a:lnTo>
                <a:cubicBezTo>
                  <a:pt x="347563" y="715"/>
                  <a:pt x="360705" y="-1"/>
                  <a:pt x="373856" y="0"/>
                </a:cubicBezTo>
                <a:cubicBezTo>
                  <a:pt x="580330" y="0"/>
                  <a:pt x="747712" y="172711"/>
                  <a:pt x="747712" y="385763"/>
                </a:cubicBezTo>
                <a:cubicBezTo>
                  <a:pt x="747712" y="403107"/>
                  <a:pt x="746578" y="420432"/>
                  <a:pt x="744318" y="437619"/>
                </a:cubicBezTo>
              </a:path>
            </a:pathLst>
          </a:custGeom>
          <a:noFill/>
          <a:ln w="38100" algn="ctr">
            <a:solidFill>
              <a:srgbClr val="0099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latin typeface="+mn-lt"/>
            </a:endParaRPr>
          </a:p>
        </p:txBody>
      </p:sp>
      <p:sp>
        <p:nvSpPr>
          <p:cNvPr id="10" name="AutoShape 4"/>
          <p:cNvSpPr txBox="1">
            <a:spLocks noChangeArrowheads="1"/>
          </p:cNvSpPr>
          <p:nvPr/>
        </p:nvSpPr>
        <p:spPr bwMode="auto">
          <a:xfrm>
            <a:off x="611560" y="260648"/>
            <a:ext cx="8291264" cy="1301006"/>
          </a:xfrm>
          <a:prstGeom prst="roundRect">
            <a:avLst>
              <a:gd name="adj" fmla="val 16667"/>
            </a:avLst>
          </a:prstGeom>
          <a:solidFill>
            <a:srgbClr val="8DCCD9">
              <a:alpha val="6705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91440" tIns="45720" rIns="91440" bIns="45720" rtlCol="0"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4800" b="0" i="0" u="none" strike="noStrike" kern="120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</a:pPr>
            <a:r>
              <a:rPr lang="ru-RU" sz="65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Составим табличку</a:t>
            </a:r>
            <a:r>
              <a:rPr kumimoji="0" lang="ru-RU" alt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alt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altLang="ru-RU" sz="36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+mj-lt"/>
              <a:ea typeface="+mj-ea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52" name="Group 36"/>
          <p:cNvGraphicFramePr>
            <a:graphicFrameLocks noGrp="1"/>
          </p:cNvGraphicFramePr>
          <p:nvPr/>
        </p:nvGraphicFramePr>
        <p:xfrm>
          <a:off x="1357313" y="1714500"/>
          <a:ext cx="7000875" cy="3253106"/>
        </p:xfrm>
        <a:graphic>
          <a:graphicData uri="http://schemas.openxmlformats.org/drawingml/2006/table">
            <a:tbl>
              <a:tblPr/>
              <a:tblGrid>
                <a:gridCol w="577850"/>
                <a:gridCol w="2779712"/>
                <a:gridCol w="571500"/>
                <a:gridCol w="3071813"/>
              </a:tblGrid>
              <a:tr h="7699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ЦЫ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6267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ЦИ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9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- 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-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ЫН-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-ЦИЯ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  <a:tr h="769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 слова исключения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sp>
        <p:nvSpPr>
          <p:cNvPr id="4" name="Блок-схема: процесс 3"/>
          <p:cNvSpPr>
            <a:spLocks noChangeArrowheads="1"/>
          </p:cNvSpPr>
          <p:nvPr/>
        </p:nvSpPr>
        <p:spPr bwMode="auto">
          <a:xfrm>
            <a:off x="3214688" y="2714625"/>
            <a:ext cx="428625" cy="500063"/>
          </a:xfrm>
          <a:prstGeom prst="flowChartProcess">
            <a:avLst/>
          </a:prstGeom>
          <a:noFill/>
          <a:ln w="38100" algn="ctr">
            <a:solidFill>
              <a:srgbClr val="33CC33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2928938" y="3357563"/>
            <a:ext cx="785812" cy="357187"/>
            <a:chOff x="1928794" y="5572140"/>
            <a:chExt cx="857256" cy="500066"/>
          </a:xfrm>
        </p:grpSpPr>
        <p:cxnSp>
          <p:nvCxnSpPr>
            <p:cNvPr id="6" name="Прямая соединительная линия 5"/>
            <p:cNvCxnSpPr>
              <a:cxnSpLocks noChangeShapeType="1"/>
            </p:cNvCxnSpPr>
            <p:nvPr/>
          </p:nvCxnSpPr>
          <p:spPr bwMode="auto">
            <a:xfrm rot="5400000" flipH="1" flipV="1">
              <a:off x="1893508" y="5607427"/>
              <a:ext cx="500066" cy="429494"/>
            </a:xfrm>
            <a:prstGeom prst="line">
              <a:avLst/>
            </a:prstGeom>
            <a:noFill/>
            <a:ln w="38100" algn="ctr">
              <a:solidFill>
                <a:srgbClr val="33CC33"/>
              </a:solidFill>
              <a:round/>
              <a:headEnd/>
              <a:tailEnd/>
            </a:ln>
          </p:spPr>
        </p:cxnSp>
        <p:cxnSp>
          <p:nvCxnSpPr>
            <p:cNvPr id="9" name="Прямая соединительная линия 8"/>
            <p:cNvCxnSpPr>
              <a:cxnSpLocks noChangeShapeType="1"/>
            </p:cNvCxnSpPr>
            <p:nvPr/>
          </p:nvCxnSpPr>
          <p:spPr bwMode="auto">
            <a:xfrm rot="16200000" flipH="1">
              <a:off x="2322136" y="5608293"/>
              <a:ext cx="500066" cy="427762"/>
            </a:xfrm>
            <a:prstGeom prst="line">
              <a:avLst/>
            </a:prstGeom>
            <a:noFill/>
            <a:ln w="38100" algn="ctr">
              <a:solidFill>
                <a:srgbClr val="33CC33"/>
              </a:solidFill>
              <a:round/>
              <a:headEnd/>
              <a:tailEnd/>
            </a:ln>
          </p:spPr>
        </p:cxnSp>
      </p:grpSp>
      <p:sp>
        <p:nvSpPr>
          <p:cNvPr id="11" name="Дуга 10"/>
          <p:cNvSpPr>
            <a:spLocks noChangeArrowheads="1"/>
          </p:cNvSpPr>
          <p:nvPr/>
        </p:nvSpPr>
        <p:spPr bwMode="auto">
          <a:xfrm rot="-2524423">
            <a:off x="6519863" y="2651125"/>
            <a:ext cx="747712" cy="771525"/>
          </a:xfrm>
          <a:custGeom>
            <a:avLst/>
            <a:gdLst>
              <a:gd name="T0" fmla="*/ 334486 w 747712"/>
              <a:gd name="T1" fmla="*/ 2145 h 771525"/>
              <a:gd name="T2" fmla="*/ 373856 w 747712"/>
              <a:gd name="T3" fmla="*/ 385763 h 771525"/>
              <a:gd name="T4" fmla="*/ 744319 w 747712"/>
              <a:gd name="T5" fmla="*/ 437619 h 771525"/>
              <a:gd name="T6" fmla="*/ 11796480 60000 65536"/>
              <a:gd name="T7" fmla="*/ 11796480 60000 65536"/>
              <a:gd name="T8" fmla="*/ 5898240 60000 65536"/>
              <a:gd name="T9" fmla="*/ 334486 w 747712"/>
              <a:gd name="T10" fmla="*/ 0 h 771525"/>
              <a:gd name="T11" fmla="*/ 747712 w 747712"/>
              <a:gd name="T12" fmla="*/ 437619 h 7715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47712" h="771525" stroke="0">
                <a:moveTo>
                  <a:pt x="334486" y="2145"/>
                </a:moveTo>
                <a:lnTo>
                  <a:pt x="334485" y="2144"/>
                </a:lnTo>
                <a:cubicBezTo>
                  <a:pt x="347563" y="715"/>
                  <a:pt x="360705" y="-1"/>
                  <a:pt x="373856" y="0"/>
                </a:cubicBezTo>
                <a:cubicBezTo>
                  <a:pt x="580330" y="0"/>
                  <a:pt x="747712" y="172711"/>
                  <a:pt x="747712" y="385763"/>
                </a:cubicBezTo>
                <a:cubicBezTo>
                  <a:pt x="747712" y="403107"/>
                  <a:pt x="746578" y="420432"/>
                  <a:pt x="744318" y="437619"/>
                </a:cubicBezTo>
                <a:lnTo>
                  <a:pt x="373856" y="385763"/>
                </a:lnTo>
                <a:close/>
              </a:path>
              <a:path w="747712" h="771525" fill="none">
                <a:moveTo>
                  <a:pt x="334486" y="2145"/>
                </a:moveTo>
                <a:lnTo>
                  <a:pt x="334485" y="2144"/>
                </a:lnTo>
                <a:cubicBezTo>
                  <a:pt x="347563" y="715"/>
                  <a:pt x="360705" y="-1"/>
                  <a:pt x="373856" y="0"/>
                </a:cubicBezTo>
                <a:cubicBezTo>
                  <a:pt x="580330" y="0"/>
                  <a:pt x="747712" y="172711"/>
                  <a:pt x="747712" y="385763"/>
                </a:cubicBezTo>
                <a:cubicBezTo>
                  <a:pt x="747712" y="403107"/>
                  <a:pt x="746578" y="420432"/>
                  <a:pt x="744318" y="437619"/>
                </a:cubicBezTo>
              </a:path>
            </a:pathLst>
          </a:custGeom>
          <a:noFill/>
          <a:ln w="38100" algn="ctr">
            <a:solidFill>
              <a:srgbClr val="33CC33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latin typeface="+mn-lt"/>
            </a:endParaRPr>
          </a:p>
        </p:txBody>
      </p:sp>
      <p:sp>
        <p:nvSpPr>
          <p:cNvPr id="12" name="AutoShape 4"/>
          <p:cNvSpPr txBox="1">
            <a:spLocks noChangeArrowheads="1"/>
          </p:cNvSpPr>
          <p:nvPr/>
        </p:nvSpPr>
        <p:spPr bwMode="auto">
          <a:xfrm>
            <a:off x="611560" y="260648"/>
            <a:ext cx="8291264" cy="1301006"/>
          </a:xfrm>
          <a:prstGeom prst="roundRect">
            <a:avLst>
              <a:gd name="adj" fmla="val 16667"/>
            </a:avLst>
          </a:prstGeom>
          <a:solidFill>
            <a:srgbClr val="8DCCD9">
              <a:alpha val="6705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91440" tIns="45720" rIns="91440" bIns="45720" rtlCol="0"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4800" b="0" i="0" u="none" strike="noStrike" kern="120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</a:pPr>
            <a:r>
              <a:rPr lang="ru-RU" sz="65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Составим табличку</a:t>
            </a:r>
            <a:r>
              <a:rPr kumimoji="0" lang="ru-RU" alt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alt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altLang="ru-RU" sz="36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+mj-lt"/>
              <a:ea typeface="+mj-ea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8"/>
          <p:cNvSpPr>
            <a:spLocks noGrp="1" noChangeArrowheads="1"/>
          </p:cNvSpPr>
          <p:nvPr>
            <p:ph type="title"/>
          </p:nvPr>
        </p:nvSpPr>
        <p:spPr bwMode="auto">
          <a:prstGeom prst="roundRect">
            <a:avLst>
              <a:gd name="adj" fmla="val 16667"/>
            </a:avLst>
          </a:prstGeom>
          <a:solidFill>
            <a:srgbClr val="8DCCD9">
              <a:alpha val="5686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4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Проверим себя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Ресниц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,   леденц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,   голубц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,   китайц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немц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, бубенц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, перц</a:t>
            </a:r>
            <a:r>
              <a:rPr lang="ru-RU" dirty="0" smtClean="0">
                <a:solidFill>
                  <a:srgbClr val="FF0000"/>
                </a:solidFill>
              </a:rPr>
              <a:t>ы,</a:t>
            </a:r>
            <a:r>
              <a:rPr lang="ru-RU" dirty="0" smtClean="0"/>
              <a:t>  ножниц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Picture 13" descr="school10-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780928"/>
            <a:ext cx="3384376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smtClean="0">
                <a:solidFill>
                  <a:schemeClr val="hlink"/>
                </a:solidFill>
                <a:latin typeface="Arial" charset="0"/>
              </a:rPr>
              <a:t>Придумайте устно родственные слова</a:t>
            </a:r>
          </a:p>
        </p:txBody>
      </p:sp>
      <p:sp>
        <p:nvSpPr>
          <p:cNvPr id="53251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sz="4800" b="1" smtClean="0">
                <a:solidFill>
                  <a:srgbClr val="009900"/>
                </a:solidFill>
                <a:latin typeface="Arial" charset="0"/>
              </a:rPr>
              <a:t>цыплёнок</a:t>
            </a:r>
          </a:p>
          <a:p>
            <a:pPr algn="ctr">
              <a:buFont typeface="Arial" charset="0"/>
              <a:buNone/>
            </a:pPr>
            <a:r>
              <a:rPr lang="ru-RU" sz="4800" b="1" smtClean="0">
                <a:solidFill>
                  <a:srgbClr val="009900"/>
                </a:solidFill>
                <a:latin typeface="Arial" charset="0"/>
              </a:rPr>
              <a:t>Цыпа</a:t>
            </a:r>
          </a:p>
          <a:p>
            <a:pPr algn="ctr">
              <a:buFont typeface="Arial" charset="0"/>
              <a:buNone/>
            </a:pPr>
            <a:r>
              <a:rPr lang="ru-RU" sz="4800" b="1" smtClean="0">
                <a:solidFill>
                  <a:srgbClr val="009900"/>
                </a:solidFill>
                <a:latin typeface="Arial" charset="0"/>
              </a:rPr>
              <a:t>цыплячий</a:t>
            </a:r>
          </a:p>
          <a:p>
            <a:pPr algn="ctr">
              <a:buFont typeface="Arial" charset="0"/>
              <a:buNone/>
            </a:pPr>
            <a:endParaRPr lang="ru-RU" sz="4800" b="1" smtClean="0">
              <a:solidFill>
                <a:srgbClr val="0099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/>
          </p:cNvSpPr>
          <p:nvPr>
            <p:ph type="body" idx="4294967295"/>
          </p:nvPr>
        </p:nvSpPr>
        <p:spPr>
          <a:xfrm>
            <a:off x="914400" y="1628775"/>
            <a:ext cx="82296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4000" b="1" dirty="0" smtClean="0">
                <a:solidFill>
                  <a:schemeClr val="hlink"/>
                </a:solidFill>
                <a:latin typeface="Arial" charset="0"/>
              </a:rPr>
              <a:t>Если имя существительное заканчивается на </a:t>
            </a:r>
            <a:r>
              <a:rPr lang="ru-RU" sz="4000" b="1" dirty="0" smtClean="0">
                <a:solidFill>
                  <a:srgbClr val="009900"/>
                </a:solidFill>
                <a:latin typeface="Arial" charset="0"/>
              </a:rPr>
              <a:t>ЦЫ</a:t>
            </a:r>
            <a:r>
              <a:rPr lang="ru-RU" sz="4000" b="1" dirty="0" smtClean="0">
                <a:solidFill>
                  <a:schemeClr val="hlink"/>
                </a:solidFill>
                <a:latin typeface="Arial" charset="0"/>
              </a:rPr>
              <a:t>, то пишется в конце буква </a:t>
            </a:r>
            <a:r>
              <a:rPr lang="ru-RU" sz="4000" b="1" dirty="0" smtClean="0">
                <a:solidFill>
                  <a:srgbClr val="009900"/>
                </a:solidFill>
                <a:latin typeface="Arial" charset="0"/>
              </a:rPr>
              <a:t>Ы</a:t>
            </a:r>
            <a:r>
              <a:rPr lang="ru-RU" sz="4000" b="1" dirty="0" smtClean="0">
                <a:solidFill>
                  <a:schemeClr val="hlink"/>
                </a:solidFill>
                <a:latin typeface="Arial" charset="0"/>
              </a:rPr>
              <a:t>.</a:t>
            </a:r>
          </a:p>
        </p:txBody>
      </p:sp>
      <p:pic>
        <p:nvPicPr>
          <p:cNvPr id="56324" name="Picture 5" descr="images2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2138" y="3644900"/>
            <a:ext cx="3095625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4"/>
          <p:cNvSpPr txBox="1">
            <a:spLocks noChangeArrowheads="1"/>
          </p:cNvSpPr>
          <p:nvPr/>
        </p:nvSpPr>
        <p:spPr bwMode="auto">
          <a:xfrm>
            <a:off x="179512" y="260648"/>
            <a:ext cx="8532440" cy="1368152"/>
          </a:xfrm>
          <a:prstGeom prst="roundRect">
            <a:avLst>
              <a:gd name="adj" fmla="val 16667"/>
            </a:avLst>
          </a:prstGeom>
          <a:solidFill>
            <a:srgbClr val="8DCCD9">
              <a:alpha val="6705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Расскажи правило в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паре</a:t>
            </a: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altLang="ru-RU" sz="44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 descr="school05-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875"/>
            <a:ext cx="4014788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4284663" y="1844675"/>
            <a:ext cx="4103687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800" b="1" dirty="0">
                <a:latin typeface="Franklin Gothic Book" pitchFamily="34" charset="0"/>
              </a:rPr>
              <a:t>Вспомни, какую цель ставили перед собой в начале урока?</a:t>
            </a:r>
          </a:p>
          <a:p>
            <a:pPr marL="342900" indent="-342900">
              <a:buFontTx/>
              <a:buAutoNum type="arabicPeriod"/>
            </a:pPr>
            <a:r>
              <a:rPr lang="ru-RU" sz="2800" b="1" dirty="0">
                <a:latin typeface="Franklin Gothic Book" pitchFamily="34" charset="0"/>
              </a:rPr>
              <a:t>Достиг ли ты ее?</a:t>
            </a:r>
          </a:p>
          <a:p>
            <a:pPr marL="342900" indent="-342900">
              <a:buFontTx/>
              <a:buAutoNum type="arabicPeriod"/>
            </a:pPr>
            <a:r>
              <a:rPr lang="ru-RU" sz="2800" b="1" dirty="0">
                <a:latin typeface="Franklin Gothic Book" pitchFamily="34" charset="0"/>
              </a:rPr>
              <a:t>Как на уроке работал класс?</a:t>
            </a:r>
          </a:p>
          <a:p>
            <a:pPr marL="342900" indent="-342900">
              <a:buFontTx/>
              <a:buAutoNum type="arabicPeriod"/>
            </a:pPr>
            <a:r>
              <a:rPr lang="ru-RU" sz="2800" b="1" dirty="0">
                <a:latin typeface="Franklin Gothic Book" pitchFamily="34" charset="0"/>
              </a:rPr>
              <a:t>Как  на уроке работал ты?</a:t>
            </a:r>
          </a:p>
        </p:txBody>
      </p:sp>
      <p:sp>
        <p:nvSpPr>
          <p:cNvPr id="6" name="AutoShape 4"/>
          <p:cNvSpPr txBox="1">
            <a:spLocks noChangeArrowheads="1"/>
          </p:cNvSpPr>
          <p:nvPr/>
        </p:nvSpPr>
        <p:spPr bwMode="auto">
          <a:xfrm>
            <a:off x="395536" y="188640"/>
            <a:ext cx="8532440" cy="1368152"/>
          </a:xfrm>
          <a:prstGeom prst="roundRect">
            <a:avLst>
              <a:gd name="adj" fmla="val 16667"/>
            </a:avLst>
          </a:prstGeom>
          <a:solidFill>
            <a:srgbClr val="8DCCD9">
              <a:alpha val="6705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</a:pP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Подведем итоги. </a:t>
            </a: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altLang="ru-RU" sz="44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4034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4035" name="Picture 5" descr="img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8208963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7" descr="Kids_5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620713"/>
            <a:ext cx="2857500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04664"/>
            <a:ext cx="7344816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Буквы  </a:t>
            </a:r>
            <a:r>
              <a:rPr lang="ru-RU" sz="7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И</a:t>
            </a:r>
            <a:r>
              <a:rPr lang="ru-RU" sz="7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ru-RU" sz="7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и</a:t>
            </a:r>
            <a:r>
              <a:rPr lang="ru-RU" sz="7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ru-RU" sz="7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после </a:t>
            </a:r>
            <a:r>
              <a:rPr lang="ru-RU" sz="7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Ц</a:t>
            </a:r>
          </a:p>
        </p:txBody>
      </p:sp>
      <p:pic>
        <p:nvPicPr>
          <p:cNvPr id="4" name="Picture 13" descr="school10-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2781300"/>
            <a:ext cx="38100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school10-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780928"/>
            <a:ext cx="38100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www.commentnation.com/hotlinks/yellow_glitter_smiley_fac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0848"/>
            <a:ext cx="26257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6" descr="http://zer0vb.com/images/smilies/smile/SugarwareZ-20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573016"/>
            <a:ext cx="342265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8" descr="http://xn----gtbdmbeft1bdk.net/smiles/2845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198884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4"/>
          <p:cNvSpPr txBox="1">
            <a:spLocks noChangeArrowheads="1"/>
          </p:cNvSpPr>
          <p:nvPr/>
        </p:nvSpPr>
        <p:spPr bwMode="auto">
          <a:xfrm>
            <a:off x="179512" y="188640"/>
            <a:ext cx="8532440" cy="1368152"/>
          </a:xfrm>
          <a:prstGeom prst="roundRect">
            <a:avLst>
              <a:gd name="adj" fmla="val 16667"/>
            </a:avLst>
          </a:prstGeom>
          <a:solidFill>
            <a:srgbClr val="8DCCD9">
              <a:alpha val="6705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</a:pP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Узнай своё настроение</a:t>
            </a: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altLang="ru-RU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2"/>
          <p:cNvSpPr txBox="1">
            <a:spLocks noChangeArrowheads="1"/>
          </p:cNvSpPr>
          <p:nvPr/>
        </p:nvSpPr>
        <p:spPr bwMode="auto">
          <a:xfrm>
            <a:off x="1187450" y="404813"/>
            <a:ext cx="72009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solidFill>
                  <a:srgbClr val="FF0000"/>
                </a:solidFill>
                <a:latin typeface="Arial Narrow" pitchFamily="34" charset="0"/>
              </a:rPr>
              <a:t>Урок полезен</a:t>
            </a:r>
            <a:r>
              <a:rPr lang="ru-RU" sz="4000" b="1" i="1">
                <a:latin typeface="Arial Narrow" pitchFamily="34" charset="0"/>
              </a:rPr>
              <a:t>,</a:t>
            </a:r>
          </a:p>
          <a:p>
            <a:r>
              <a:rPr lang="ru-RU" sz="4000" b="1" i="1">
                <a:latin typeface="Arial Narrow" pitchFamily="34" charset="0"/>
              </a:rPr>
              <a:t> </a:t>
            </a:r>
            <a:r>
              <a:rPr lang="ru-RU" sz="4000" b="1" i="1">
                <a:solidFill>
                  <a:srgbClr val="00B050"/>
                </a:solidFill>
                <a:latin typeface="Arial Narrow" pitchFamily="34" charset="0"/>
              </a:rPr>
              <a:t>Все понятно,</a:t>
            </a:r>
          </a:p>
          <a:p>
            <a:r>
              <a:rPr lang="ru-RU" sz="4000" b="1" i="1">
                <a:solidFill>
                  <a:srgbClr val="0070C0"/>
                </a:solidFill>
                <a:latin typeface="Arial Narrow" pitchFamily="34" charset="0"/>
              </a:rPr>
              <a:t>Лишь кое-что чуть-чуть не ясно</a:t>
            </a:r>
            <a:r>
              <a:rPr lang="ru-RU" sz="4000" b="1" i="1">
                <a:latin typeface="Arial Narrow" pitchFamily="34" charset="0"/>
              </a:rPr>
              <a:t>,</a:t>
            </a:r>
          </a:p>
          <a:p>
            <a:r>
              <a:rPr lang="ru-RU" sz="4000" b="1" i="1">
                <a:solidFill>
                  <a:srgbClr val="7030A0"/>
                </a:solidFill>
                <a:latin typeface="Arial Narrow" pitchFamily="34" charset="0"/>
              </a:rPr>
              <a:t>Еще придется потрудиться.</a:t>
            </a:r>
          </a:p>
          <a:p>
            <a:r>
              <a:rPr lang="ru-RU" sz="4000" b="1" i="1">
                <a:solidFill>
                  <a:srgbClr val="C00000"/>
                </a:solidFill>
                <a:latin typeface="Arial Narrow" pitchFamily="34" charset="0"/>
              </a:rPr>
              <a:t>Да, трудно все-таки учиться!</a:t>
            </a: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0500" y="4221088"/>
            <a:ext cx="552607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1116013" y="1052513"/>
            <a:ext cx="6985000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>
                <a:solidFill>
                  <a:srgbClr val="0070C0"/>
                </a:solidFill>
                <a:latin typeface="Franklin Gothic Book" pitchFamily="34" charset="0"/>
              </a:rPr>
              <a:t>Спасибо за урок!</a:t>
            </a:r>
          </a:p>
          <a:p>
            <a:r>
              <a:rPr lang="ru-RU" sz="6600">
                <a:solidFill>
                  <a:srgbClr val="00B050"/>
                </a:solidFill>
                <a:latin typeface="Franklin Gothic Book" pitchFamily="34" charset="0"/>
              </a:rPr>
              <a:t>     </a:t>
            </a:r>
          </a:p>
          <a:p>
            <a:r>
              <a:rPr lang="ru-RU" sz="6600">
                <a:solidFill>
                  <a:srgbClr val="00B050"/>
                </a:solidFill>
                <a:latin typeface="Franklin Gothic Book" pitchFamily="34" charset="0"/>
              </a:rPr>
              <a:t>    Вы сегодня</a:t>
            </a:r>
          </a:p>
          <a:p>
            <a:r>
              <a:rPr lang="ru-RU" sz="9600" b="1" i="1">
                <a:solidFill>
                  <a:srgbClr val="FF0000"/>
                </a:solidFill>
                <a:latin typeface="Franklin Gothic Book" pitchFamily="34" charset="0"/>
              </a:rPr>
              <a:t>МО-ЛОД-Ц</a:t>
            </a:r>
            <a:r>
              <a:rPr lang="ru-RU" sz="9600" b="1" i="1" u="sng">
                <a:solidFill>
                  <a:srgbClr val="FF0000"/>
                </a:solidFill>
                <a:latin typeface="Franklin Gothic Book" pitchFamily="34" charset="0"/>
              </a:rPr>
              <a:t>Ы</a:t>
            </a:r>
            <a:r>
              <a:rPr lang="ru-RU" sz="9600" b="1" i="1">
                <a:solidFill>
                  <a:srgbClr val="FF0000"/>
                </a:solidFill>
                <a:latin typeface="Franklin Gothic Book" pitchFamily="34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/>
          <a:lstStyle/>
          <a:p>
            <a:pPr eaLnBrk="1" hangingPunct="1">
              <a:buNone/>
            </a:pPr>
            <a:endParaRPr lang="ru-RU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None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В школу мы 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пришли </a:t>
            </a:r>
          </a:p>
          <a:p>
            <a:pPr algn="ctr" eaLnBrk="1" hangingPunct="1">
              <a:buNone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Учиться </a:t>
            </a:r>
          </a:p>
          <a:p>
            <a:pPr algn="ctr" eaLnBrk="1" hangingPunct="1">
              <a:buNone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В жизни это пригодится.</a:t>
            </a:r>
          </a:p>
          <a:p>
            <a:pPr algn="ctr" eaLnBrk="1" hangingPunct="1">
              <a:buNone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Тот кто хочет много знать</a:t>
            </a:r>
          </a:p>
          <a:p>
            <a:pPr algn="ctr" eaLnBrk="1" hangingPunct="1">
              <a:buNone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Должен сам все постигать.</a:t>
            </a:r>
            <a:endParaRPr lang="ru-RU" b="1" i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AutoShape 4"/>
          <p:cNvSpPr>
            <a:spLocks noGrp="1" noChangeArrowheads="1"/>
          </p:cNvSpPr>
          <p:nvPr>
            <p:ph type="title"/>
          </p:nvPr>
        </p:nvSpPr>
        <p:spPr bwMode="auto">
          <a:xfrm>
            <a:off x="539552" y="188640"/>
            <a:ext cx="8291264" cy="1301006"/>
          </a:xfrm>
          <a:prstGeom prst="roundRect">
            <a:avLst>
              <a:gd name="adj" fmla="val 16667"/>
            </a:avLst>
          </a:prstGeom>
          <a:solidFill>
            <a:srgbClr val="8DCCD9">
              <a:alpha val="6705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normAutofit fontScale="90000"/>
          </a:bodyPr>
          <a:lstStyle/>
          <a:p>
            <a:pPr algn="ctr"/>
            <a:endParaRPr lang="ru-RU" altLang="ru-RU" sz="48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Девиз урока:</a:t>
            </a:r>
            <a:r>
              <a:rPr lang="ru-RU" altLang="ru-RU" sz="48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48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3600" dirty="0">
              <a:solidFill>
                <a:srgbClr val="1F497D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www.commentnation.com/hotlinks/yellow_glitter_smiley_fac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5024"/>
            <a:ext cx="26257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6" descr="http://zer0vb.com/images/smilies/smile/SugarwareZ-20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916832"/>
            <a:ext cx="342265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8" descr="http://xn----gtbdmbeft1bdk.net/smiles/2845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3645024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4"/>
          <p:cNvSpPr>
            <a:spLocks noGrp="1" noChangeArrowheads="1"/>
          </p:cNvSpPr>
          <p:nvPr>
            <p:ph type="title"/>
          </p:nvPr>
        </p:nvSpPr>
        <p:spPr bwMode="auto">
          <a:xfrm>
            <a:off x="539552" y="188640"/>
            <a:ext cx="8291264" cy="1301006"/>
          </a:xfrm>
          <a:prstGeom prst="roundRect">
            <a:avLst>
              <a:gd name="adj" fmla="val 16667"/>
            </a:avLst>
          </a:prstGeom>
          <a:solidFill>
            <a:srgbClr val="8DCCD9">
              <a:alpha val="6705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normAutofit fontScale="90000"/>
          </a:bodyPr>
          <a:lstStyle/>
          <a:p>
            <a:pPr algn="ctr"/>
            <a:endParaRPr lang="ru-RU" altLang="ru-RU" sz="48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Психологический настрой.</a:t>
            </a:r>
            <a:r>
              <a:rPr lang="ru-RU" altLang="ru-RU" sz="48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48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3600" dirty="0">
              <a:solidFill>
                <a:srgbClr val="1F497D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27584"/>
                <a:gridCol w="7488832"/>
                <a:gridCol w="827584"/>
              </a:tblGrid>
              <a:tr h="1714500"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1450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145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7145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8388424" y="5661248"/>
            <a:ext cx="610368" cy="1008112"/>
          </a:xfrm>
          <a:prstGeom prst="actionButtonReturn">
            <a:avLst/>
          </a:prstGeom>
          <a:ln>
            <a:solidFill>
              <a:schemeClr val="bg1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Рисунок 8" descr="Изображение0014 - копия (2) - копия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325" y="981075"/>
            <a:ext cx="1506538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Изображение0014 - копия (2)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3500438"/>
            <a:ext cx="1370012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Изображение0014 - копия (3)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425" y="5516563"/>
            <a:ext cx="167798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Изображение0014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5229225"/>
            <a:ext cx="1657350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339752" y="188640"/>
            <a:ext cx="302433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 сидеть за столом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267744" y="2780928"/>
            <a:ext cx="36004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 расположить тетрадь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123728" y="4941168"/>
            <a:ext cx="302433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 держать ручку</a:t>
            </a:r>
          </a:p>
        </p:txBody>
      </p:sp>
      <p:pic>
        <p:nvPicPr>
          <p:cNvPr id="5" name="Рисунок 4" descr="Изображение0014 - копия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813" y="908050"/>
            <a:ext cx="2052637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23"/>
          <p:cNvGrpSpPr>
            <a:grpSpLocks/>
          </p:cNvGrpSpPr>
          <p:nvPr/>
        </p:nvGrpSpPr>
        <p:grpSpPr bwMode="auto">
          <a:xfrm>
            <a:off x="1692275" y="3213100"/>
            <a:ext cx="1871663" cy="1641475"/>
            <a:chOff x="1043608" y="2780928"/>
            <a:chExt cx="1672255" cy="1568960"/>
          </a:xfrm>
        </p:grpSpPr>
        <p:sp>
          <p:nvSpPr>
            <p:cNvPr id="23" name="Полилиния 22"/>
            <p:cNvSpPr/>
            <p:nvPr/>
          </p:nvSpPr>
          <p:spPr>
            <a:xfrm>
              <a:off x="1476210" y="3261935"/>
              <a:ext cx="514867" cy="311060"/>
            </a:xfrm>
            <a:custGeom>
              <a:avLst/>
              <a:gdLst>
                <a:gd name="connsiteX0" fmla="*/ 650157 w 687786"/>
                <a:gd name="connsiteY0" fmla="*/ 270933 h 349955"/>
                <a:gd name="connsiteX1" fmla="*/ 650157 w 687786"/>
                <a:gd name="connsiteY1" fmla="*/ 270933 h 349955"/>
                <a:gd name="connsiteX2" fmla="*/ 684023 w 687786"/>
                <a:gd name="connsiteY2" fmla="*/ 180622 h 349955"/>
                <a:gd name="connsiteX3" fmla="*/ 672735 w 687786"/>
                <a:gd name="connsiteY3" fmla="*/ 90311 h 349955"/>
                <a:gd name="connsiteX4" fmla="*/ 650157 w 687786"/>
                <a:gd name="connsiteY4" fmla="*/ 56444 h 349955"/>
                <a:gd name="connsiteX5" fmla="*/ 537268 w 687786"/>
                <a:gd name="connsiteY5" fmla="*/ 11289 h 349955"/>
                <a:gd name="connsiteX6" fmla="*/ 503401 w 687786"/>
                <a:gd name="connsiteY6" fmla="*/ 0 h 349955"/>
                <a:gd name="connsiteX7" fmla="*/ 187312 w 687786"/>
                <a:gd name="connsiteY7" fmla="*/ 11289 h 349955"/>
                <a:gd name="connsiteX8" fmla="*/ 176023 w 687786"/>
                <a:gd name="connsiteY8" fmla="*/ 56444 h 349955"/>
                <a:gd name="connsiteX9" fmla="*/ 153446 w 687786"/>
                <a:gd name="connsiteY9" fmla="*/ 90311 h 349955"/>
                <a:gd name="connsiteX10" fmla="*/ 51846 w 687786"/>
                <a:gd name="connsiteY10" fmla="*/ 146755 h 349955"/>
                <a:gd name="connsiteX11" fmla="*/ 17979 w 687786"/>
                <a:gd name="connsiteY11" fmla="*/ 169333 h 349955"/>
                <a:gd name="connsiteX12" fmla="*/ 6690 w 687786"/>
                <a:gd name="connsiteY12" fmla="*/ 203200 h 349955"/>
                <a:gd name="connsiteX13" fmla="*/ 51846 w 687786"/>
                <a:gd name="connsiteY13" fmla="*/ 338667 h 349955"/>
                <a:gd name="connsiteX14" fmla="*/ 108290 w 687786"/>
                <a:gd name="connsiteY14" fmla="*/ 349955 h 349955"/>
                <a:gd name="connsiteX15" fmla="*/ 379223 w 687786"/>
                <a:gd name="connsiteY15" fmla="*/ 327378 h 349955"/>
                <a:gd name="connsiteX16" fmla="*/ 413090 w 687786"/>
                <a:gd name="connsiteY16" fmla="*/ 304800 h 349955"/>
                <a:gd name="connsiteX17" fmla="*/ 458246 w 687786"/>
                <a:gd name="connsiteY17" fmla="*/ 293511 h 349955"/>
                <a:gd name="connsiteX18" fmla="*/ 616290 w 687786"/>
                <a:gd name="connsiteY18" fmla="*/ 270933 h 349955"/>
                <a:gd name="connsiteX19" fmla="*/ 627579 w 687786"/>
                <a:gd name="connsiteY19" fmla="*/ 237067 h 349955"/>
                <a:gd name="connsiteX20" fmla="*/ 650157 w 687786"/>
                <a:gd name="connsiteY20" fmla="*/ 203200 h 349955"/>
                <a:gd name="connsiteX21" fmla="*/ 650157 w 687786"/>
                <a:gd name="connsiteY21" fmla="*/ 169333 h 349955"/>
                <a:gd name="connsiteX22" fmla="*/ 650157 w 687786"/>
                <a:gd name="connsiteY22" fmla="*/ 169333 h 349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87786" h="349955">
                  <a:moveTo>
                    <a:pt x="650157" y="270933"/>
                  </a:moveTo>
                  <a:lnTo>
                    <a:pt x="650157" y="270933"/>
                  </a:lnTo>
                  <a:cubicBezTo>
                    <a:pt x="661446" y="240829"/>
                    <a:pt x="680035" y="212524"/>
                    <a:pt x="684023" y="180622"/>
                  </a:cubicBezTo>
                  <a:cubicBezTo>
                    <a:pt x="687786" y="150518"/>
                    <a:pt x="680717" y="119580"/>
                    <a:pt x="672735" y="90311"/>
                  </a:cubicBezTo>
                  <a:cubicBezTo>
                    <a:pt x="669165" y="77221"/>
                    <a:pt x="659751" y="66038"/>
                    <a:pt x="650157" y="56444"/>
                  </a:cubicBezTo>
                  <a:cubicBezTo>
                    <a:pt x="619929" y="26217"/>
                    <a:pt x="575901" y="22327"/>
                    <a:pt x="537268" y="11289"/>
                  </a:cubicBezTo>
                  <a:cubicBezTo>
                    <a:pt x="525826" y="8020"/>
                    <a:pt x="514690" y="3763"/>
                    <a:pt x="503401" y="0"/>
                  </a:cubicBezTo>
                  <a:lnTo>
                    <a:pt x="187312" y="11289"/>
                  </a:lnTo>
                  <a:cubicBezTo>
                    <a:pt x="172023" y="13925"/>
                    <a:pt x="182135" y="42183"/>
                    <a:pt x="176023" y="56444"/>
                  </a:cubicBezTo>
                  <a:cubicBezTo>
                    <a:pt x="170679" y="68915"/>
                    <a:pt x="163657" y="81377"/>
                    <a:pt x="153446" y="90311"/>
                  </a:cubicBezTo>
                  <a:cubicBezTo>
                    <a:pt x="105671" y="132115"/>
                    <a:pt x="98361" y="131251"/>
                    <a:pt x="51846" y="146755"/>
                  </a:cubicBezTo>
                  <a:cubicBezTo>
                    <a:pt x="40557" y="154281"/>
                    <a:pt x="26455" y="158738"/>
                    <a:pt x="17979" y="169333"/>
                  </a:cubicBezTo>
                  <a:cubicBezTo>
                    <a:pt x="10545" y="178625"/>
                    <a:pt x="6690" y="191300"/>
                    <a:pt x="6690" y="203200"/>
                  </a:cubicBezTo>
                  <a:cubicBezTo>
                    <a:pt x="6690" y="252285"/>
                    <a:pt x="0" y="312744"/>
                    <a:pt x="51846" y="338667"/>
                  </a:cubicBezTo>
                  <a:cubicBezTo>
                    <a:pt x="69008" y="347248"/>
                    <a:pt x="89475" y="346192"/>
                    <a:pt x="108290" y="349955"/>
                  </a:cubicBezTo>
                  <a:cubicBezTo>
                    <a:pt x="114437" y="349516"/>
                    <a:pt x="349551" y="334225"/>
                    <a:pt x="379223" y="327378"/>
                  </a:cubicBezTo>
                  <a:cubicBezTo>
                    <a:pt x="392443" y="324327"/>
                    <a:pt x="400619" y="310145"/>
                    <a:pt x="413090" y="304800"/>
                  </a:cubicBezTo>
                  <a:cubicBezTo>
                    <a:pt x="427351" y="298688"/>
                    <a:pt x="443328" y="297773"/>
                    <a:pt x="458246" y="293511"/>
                  </a:cubicBezTo>
                  <a:cubicBezTo>
                    <a:pt x="549461" y="267449"/>
                    <a:pt x="417672" y="288989"/>
                    <a:pt x="616290" y="270933"/>
                  </a:cubicBezTo>
                  <a:cubicBezTo>
                    <a:pt x="620053" y="259644"/>
                    <a:pt x="622257" y="247710"/>
                    <a:pt x="627579" y="237067"/>
                  </a:cubicBezTo>
                  <a:cubicBezTo>
                    <a:pt x="633647" y="224932"/>
                    <a:pt x="645867" y="216071"/>
                    <a:pt x="650157" y="203200"/>
                  </a:cubicBezTo>
                  <a:cubicBezTo>
                    <a:pt x="653727" y="192490"/>
                    <a:pt x="650157" y="180622"/>
                    <a:pt x="650157" y="169333"/>
                  </a:cubicBezTo>
                  <a:lnTo>
                    <a:pt x="650157" y="169333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pic>
          <p:nvPicPr>
            <p:cNvPr id="31781" name="Рисунок 7" descr="Изображение0014 - копия (4)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43608" y="2780928"/>
              <a:ext cx="1672255" cy="1568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15 (494x700, 144Kb)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9873" b="32"/>
          <a:stretch/>
        </p:blipFill>
        <p:spPr bwMode="auto">
          <a:xfrm>
            <a:off x="611560" y="1844824"/>
            <a:ext cx="7992888" cy="43204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AutoShape 4"/>
          <p:cNvSpPr txBox="1">
            <a:spLocks noChangeArrowheads="1"/>
          </p:cNvSpPr>
          <p:nvPr/>
        </p:nvSpPr>
        <p:spPr bwMode="auto">
          <a:xfrm>
            <a:off x="539552" y="260648"/>
            <a:ext cx="8291264" cy="1301006"/>
          </a:xfrm>
          <a:prstGeom prst="roundRect">
            <a:avLst>
              <a:gd name="adj" fmla="val 16667"/>
            </a:avLst>
          </a:prstGeom>
          <a:solidFill>
            <a:srgbClr val="8DCCD9">
              <a:alpha val="6705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91440" tIns="45720" rIns="91440" bIns="45720" rtlCol="0"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4800" b="0" i="0" u="none" strike="noStrike" kern="120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7300" dirty="0" smtClean="0">
                <a:solidFill>
                  <a:schemeClr val="accent5">
                    <a:lumMod val="75000"/>
                  </a:schemeClr>
                </a:solidFill>
              </a:rPr>
              <a:t>Минутка </a:t>
            </a:r>
            <a:r>
              <a:rPr lang="ru-RU" sz="7300" dirty="0" smtClean="0">
                <a:solidFill>
                  <a:schemeClr val="accent5">
                    <a:lumMod val="75000"/>
                  </a:schemeClr>
                </a:solidFill>
              </a:rPr>
              <a:t>чистописания</a:t>
            </a:r>
            <a:r>
              <a:rPr kumimoji="0" lang="ru-RU" alt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alt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altLang="ru-RU" sz="36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+mj-lt"/>
              <a:ea typeface="+mj-ea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Grp="1" noChangeArrowheads="1"/>
          </p:cNvSpPr>
          <p:nvPr>
            <p:ph type="title"/>
          </p:nvPr>
        </p:nvSpPr>
        <p:spPr bwMode="auto">
          <a:xfrm>
            <a:off x="395536" y="116632"/>
            <a:ext cx="8291264" cy="1301006"/>
          </a:xfrm>
          <a:prstGeom prst="roundRect">
            <a:avLst>
              <a:gd name="adj" fmla="val 16667"/>
            </a:avLst>
          </a:prstGeom>
          <a:solidFill>
            <a:srgbClr val="8DCCD9">
              <a:alpha val="6705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normAutofit fontScale="90000"/>
          </a:bodyPr>
          <a:lstStyle/>
          <a:p>
            <a:pPr algn="ctr"/>
            <a:endParaRPr lang="ru-RU" altLang="ru-RU" sz="48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48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Решаем проблему</a:t>
            </a:r>
            <a:br>
              <a:rPr lang="ru-RU" altLang="ru-RU" sz="4800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3600" dirty="0">
              <a:solidFill>
                <a:srgbClr val="1F497D"/>
              </a:solidFill>
              <a:cs typeface="Arial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84784"/>
            <a:ext cx="8496944" cy="5112568"/>
          </a:xfrm>
        </p:spPr>
        <p:txBody>
          <a:bodyPr>
            <a:normAutofit/>
          </a:bodyPr>
          <a:lstStyle/>
          <a:p>
            <a:pPr marL="457200" indent="-457200">
              <a:buFont typeface="Wingdings" pitchFamily="2" charset="2"/>
              <a:buChar char="§"/>
            </a:pP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Сравните записи в каждом столбике.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Почему слова так сгруппированы?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какой части слова орфограмма. 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ц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>
                <a:solidFill>
                  <a:srgbClr val="0070C0"/>
                </a:solidFill>
              </a:rPr>
              <a:t>рк                   огурц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>
                <a:solidFill>
                  <a:srgbClr val="0070C0"/>
                </a:solidFill>
              </a:rPr>
              <a:t>               цыганка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ц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>
                <a:solidFill>
                  <a:srgbClr val="0070C0"/>
                </a:solidFill>
              </a:rPr>
              <a:t>ркач              ножниц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>
                <a:solidFill>
                  <a:srgbClr val="0070C0"/>
                </a:solidFill>
              </a:rPr>
              <a:t>           цыган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ц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>
                <a:solidFill>
                  <a:srgbClr val="0070C0"/>
                </a:solidFill>
              </a:rPr>
              <a:t>фры                кузнец</a:t>
            </a:r>
            <a:r>
              <a:rPr lang="ru-RU" dirty="0" smtClean="0">
                <a:solidFill>
                  <a:srgbClr val="FF0000"/>
                </a:solidFill>
              </a:rPr>
              <a:t>ы</a:t>
            </a:r>
            <a:r>
              <a:rPr lang="ru-RU" dirty="0" smtClean="0">
                <a:solidFill>
                  <a:srgbClr val="0070C0"/>
                </a:solidFill>
              </a:rPr>
              <a:t>            цыплёнок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    </a:t>
            </a:r>
            <a:r>
              <a:rPr lang="ru-RU" b="1" dirty="0" smtClean="0"/>
              <a:t>С какими орфограммами встречались?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/>
              <a:t>     Что нового увидели?</a:t>
            </a:r>
            <a:endParaRPr lang="ru-RU" b="1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13" y="58738"/>
            <a:ext cx="9175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5263" y="57150"/>
            <a:ext cx="1214437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ъект 3"/>
          <p:cNvSpPr>
            <a:spLocks noGrp="1"/>
          </p:cNvSpPr>
          <p:nvPr>
            <p:ph idx="1"/>
          </p:nvPr>
        </p:nvSpPr>
        <p:spPr>
          <a:xfrm>
            <a:off x="755576" y="188640"/>
            <a:ext cx="7480498" cy="6282754"/>
          </a:xfrm>
          <a:prstGeom prst="rect">
            <a:avLst/>
          </a:prstGeom>
        </p:spPr>
        <p:txBody>
          <a:bodyPr/>
          <a:lstStyle/>
          <a:p>
            <a:pPr marL="44450" indent="0" algn="ctr" eaLnBrk="1" hangingPunct="1">
              <a:buFont typeface="Georgia" pitchFamily="18" charset="0"/>
              <a:buNone/>
            </a:pPr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 урока:</a:t>
            </a:r>
          </a:p>
          <a:p>
            <a:pPr marL="44450" indent="0" algn="ctr" eaLnBrk="1" hangingPunct="1">
              <a:buFont typeface="Georgia" pitchFamily="18" charset="0"/>
              <a:buNone/>
            </a:pP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Написание  Ы после Ц в окончаниях слов-названий предметов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/>
          </p:cNvSpPr>
          <p:nvPr>
            <p:ph idx="1"/>
          </p:nvPr>
        </p:nvSpPr>
        <p:spPr>
          <a:xfrm>
            <a:off x="467544" y="1556793"/>
            <a:ext cx="8229600" cy="1224135"/>
          </a:xfrm>
        </p:spPr>
        <p:txBody>
          <a:bodyPr/>
          <a:lstStyle/>
          <a:p>
            <a:pPr marL="609600" indent="-609600" eaLnBrk="1" hangingPunct="1">
              <a:buFont typeface="Arial" charset="0"/>
              <a:buAutoNum type="arabicPeriod"/>
            </a:pPr>
            <a:r>
              <a:rPr lang="ru-RU" dirty="0" smtClean="0">
                <a:solidFill>
                  <a:schemeClr val="hlink"/>
                </a:solidFill>
                <a:latin typeface="Arial" charset="0"/>
              </a:rPr>
              <a:t>Развивать умение применять правило написания И </a:t>
            </a:r>
            <a:r>
              <a:rPr lang="ru-RU" dirty="0" err="1" smtClean="0">
                <a:solidFill>
                  <a:schemeClr val="hlink"/>
                </a:solidFill>
                <a:latin typeface="Arial" charset="0"/>
              </a:rPr>
              <a:t>и</a:t>
            </a:r>
            <a:r>
              <a:rPr lang="ru-RU" dirty="0" smtClean="0">
                <a:solidFill>
                  <a:schemeClr val="hlink"/>
                </a:solidFill>
                <a:latin typeface="Arial" charset="0"/>
              </a:rPr>
              <a:t> Е после Ж.</a:t>
            </a:r>
          </a:p>
          <a:p>
            <a:pPr marL="609600" indent="-609600" eaLnBrk="1" hangingPunct="1">
              <a:buFont typeface="Arial" charset="0"/>
              <a:buNone/>
            </a:pPr>
            <a:endParaRPr lang="ru-RU" dirty="0" smtClean="0">
              <a:solidFill>
                <a:schemeClr val="hlink"/>
              </a:solidFill>
              <a:latin typeface="Arial" charset="0"/>
            </a:endParaRPr>
          </a:p>
          <a:p>
            <a:pPr marL="609600" indent="-609600" eaLnBrk="1" hangingPunct="1">
              <a:buFont typeface="Arial" charset="0"/>
              <a:buNone/>
            </a:pPr>
            <a:endParaRPr lang="ru-RU" dirty="0" smtClean="0">
              <a:solidFill>
                <a:schemeClr val="hlink"/>
              </a:solidFill>
              <a:latin typeface="Arial" charset="0"/>
            </a:endParaRPr>
          </a:p>
        </p:txBody>
      </p:sp>
      <p:sp>
        <p:nvSpPr>
          <p:cNvPr id="4" name="AutoShape 4"/>
          <p:cNvSpPr txBox="1">
            <a:spLocks noChangeArrowheads="1"/>
          </p:cNvSpPr>
          <p:nvPr/>
        </p:nvSpPr>
        <p:spPr bwMode="auto">
          <a:xfrm>
            <a:off x="539552" y="188640"/>
            <a:ext cx="8291264" cy="1301006"/>
          </a:xfrm>
          <a:prstGeom prst="roundRect">
            <a:avLst>
              <a:gd name="adj" fmla="val 16667"/>
            </a:avLst>
          </a:prstGeom>
          <a:solidFill>
            <a:srgbClr val="8DCCD9">
              <a:alpha val="6705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91440" tIns="45720" rIns="91440" bIns="45720" rtlCol="0"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4800" b="0" i="0" u="none" strike="noStrike" kern="120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8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Выбери цель урока</a:t>
            </a:r>
            <a:r>
              <a:rPr kumimoji="0" lang="ru-RU" altLang="ru-RU" sz="6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r>
              <a:rPr kumimoji="0" lang="ru-RU" alt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alt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altLang="ru-RU" sz="36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+mj-lt"/>
              <a:ea typeface="+mj-ea"/>
              <a:cs typeface="Arial" charset="0"/>
            </a:endParaRPr>
          </a:p>
        </p:txBody>
      </p:sp>
      <p:sp>
        <p:nvSpPr>
          <p:cNvPr id="6" name="Rectangle 3"/>
          <p:cNvSpPr txBox="1">
            <a:spLocks/>
          </p:cNvSpPr>
          <p:nvPr/>
        </p:nvSpPr>
        <p:spPr>
          <a:xfrm>
            <a:off x="539552" y="2708920"/>
            <a:ext cx="8136904" cy="1224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2. Развивать умение применять правило написания И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Ы после Ц.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3"/>
          <p:cNvSpPr txBox="1">
            <a:spLocks/>
          </p:cNvSpPr>
          <p:nvPr/>
        </p:nvSpPr>
        <p:spPr>
          <a:xfrm>
            <a:off x="539552" y="3933056"/>
            <a:ext cx="7920880" cy="17918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3.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Развивать умение применять правило написания И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Е после Ш.</a:t>
            </a: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</TotalTime>
  <Words>356</Words>
  <Application>Microsoft Office PowerPoint</Application>
  <PresentationFormat>Экран (4:3)</PresentationFormat>
  <Paragraphs>111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     Презентация к уроку по учебному предмету               </vt:lpstr>
      <vt:lpstr>Слайд 2</vt:lpstr>
      <vt:lpstr> Девиз урока: </vt:lpstr>
      <vt:lpstr> Психологический настрой. </vt:lpstr>
      <vt:lpstr>Слайд 5</vt:lpstr>
      <vt:lpstr>Слайд 6</vt:lpstr>
      <vt:lpstr> Решаем проблему </vt:lpstr>
      <vt:lpstr>Слайд 8</vt:lpstr>
      <vt:lpstr>Слайд 9</vt:lpstr>
      <vt:lpstr>Букву Ы будем писать</vt:lpstr>
      <vt:lpstr>Слайд 11</vt:lpstr>
      <vt:lpstr>Слайд 12</vt:lpstr>
      <vt:lpstr>Слайд 13</vt:lpstr>
      <vt:lpstr>Слайд 14</vt:lpstr>
      <vt:lpstr>Проверим себя</vt:lpstr>
      <vt:lpstr>Придумайте устно родственные слова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Света</cp:lastModifiedBy>
  <cp:revision>24</cp:revision>
  <dcterms:created xsi:type="dcterms:W3CDTF">2016-01-20T15:33:56Z</dcterms:created>
  <dcterms:modified xsi:type="dcterms:W3CDTF">2017-12-17T09:36:53Z</dcterms:modified>
</cp:coreProperties>
</file>