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4" r:id="rId2"/>
    <p:sldId id="256" r:id="rId3"/>
    <p:sldId id="257" r:id="rId4"/>
    <p:sldId id="258" r:id="rId5"/>
    <p:sldId id="259" r:id="rId6"/>
    <p:sldId id="262" r:id="rId7"/>
    <p:sldId id="263" r:id="rId8"/>
    <p:sldId id="260" r:id="rId9"/>
    <p:sldId id="261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07988"/>
            <a:ext cx="8261350" cy="10398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РАЗРАБОТЧИК ПРЕЗЕНТАЦИИ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Кострикина Оксана Ивановна</a:t>
            </a:r>
            <a:b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биологии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Муниципального общеобразовательного учреждения «Средняя общеобразовательная школа №11 с углубленным изучением отдельных предметов»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i="1" dirty="0" smtClean="0">
                <a:solidFill>
                  <a:schemeClr val="tx1"/>
                </a:solidFill>
              </a:rPr>
              <a:t>«</a:t>
            </a:r>
            <a:r>
              <a:rPr lang="ru-RU" sz="2700" i="1" dirty="0">
                <a:solidFill>
                  <a:schemeClr val="tx1"/>
                </a:solidFill>
              </a:rPr>
              <a:t>Презентация к уроку по учебному предмету «Биология» в </a:t>
            </a:r>
            <a:r>
              <a:rPr lang="ru-RU" sz="2700" i="1" dirty="0" smtClean="0">
                <a:solidFill>
                  <a:schemeClr val="tx1"/>
                </a:solidFill>
              </a:rPr>
              <a:t>10-ом </a:t>
            </a:r>
            <a:r>
              <a:rPr lang="ru-RU" sz="2700" i="1" dirty="0">
                <a:solidFill>
                  <a:schemeClr val="tx1"/>
                </a:solidFill>
              </a:rPr>
              <a:t>классе на тему </a:t>
            </a:r>
            <a:r>
              <a:rPr lang="ru-RU" sz="2700" i="1" dirty="0" smtClean="0">
                <a:solidFill>
                  <a:schemeClr val="tx1"/>
                </a:solidFill>
              </a:rPr>
              <a:t>«Фотосинтез. Пластический обмен».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Железногорска 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Курской области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404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476672"/>
            <a:ext cx="79208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Тимирязев К.А.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«Я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переработал все эти теории, выбрал и создал собственную, в которой доказал космическую роль зелёных растений в круговороте веществ и преобразовании энергии. Я доказал, что фотосинтез проходит в 2 фазы: световую и темновую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221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строение хлоропласта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700808"/>
            <a:ext cx="5602762" cy="4739004"/>
          </a:xfrm>
        </p:spPr>
      </p:pic>
    </p:spTree>
    <p:extLst>
      <p:ext uri="{BB962C8B-B14F-4D97-AF65-F5344CB8AC3E}">
        <p14:creationId xmlns:p14="http://schemas.microsoft.com/office/powerpoint/2010/main" val="42255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Сравнение молекул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71128"/>
            <a:ext cx="6408712" cy="4806535"/>
          </a:xfrm>
        </p:spPr>
      </p:pic>
    </p:spTree>
    <p:extLst>
      <p:ext uri="{BB962C8B-B14F-4D97-AF65-F5344CB8AC3E}">
        <p14:creationId xmlns:p14="http://schemas.microsoft.com/office/powerpoint/2010/main" val="3690636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Почему растения зеленые?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52599"/>
            <a:ext cx="8544414" cy="4897097"/>
          </a:xfrm>
        </p:spPr>
      </p:pic>
    </p:spTree>
    <p:extLst>
      <p:ext uri="{BB962C8B-B14F-4D97-AF65-F5344CB8AC3E}">
        <p14:creationId xmlns:p14="http://schemas.microsoft.com/office/powerpoint/2010/main" val="2799448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04664"/>
            <a:ext cx="6912768" cy="6011171"/>
          </a:xfrm>
        </p:spPr>
      </p:pic>
    </p:spTree>
    <p:extLst>
      <p:ext uri="{BB962C8B-B14F-4D97-AF65-F5344CB8AC3E}">
        <p14:creationId xmlns:p14="http://schemas.microsoft.com/office/powerpoint/2010/main" val="2091365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Световая фаза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441" y="1752600"/>
            <a:ext cx="4898845" cy="4772744"/>
          </a:xfrm>
        </p:spPr>
      </p:pic>
    </p:spTree>
    <p:extLst>
      <p:ext uri="{BB962C8B-B14F-4D97-AF65-F5344CB8AC3E}">
        <p14:creationId xmlns:p14="http://schemas.microsoft.com/office/powerpoint/2010/main" val="3255271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33375"/>
            <a:ext cx="8569325" cy="1582738"/>
          </a:xfrm>
        </p:spPr>
        <p:txBody>
          <a:bodyPr>
            <a:normAutofit fontScale="90000"/>
          </a:bodyPr>
          <a:lstStyle/>
          <a:p>
            <a:pPr marL="342900" lvl="0" indent="-228600">
              <a:spcBef>
                <a:spcPct val="20000"/>
              </a:spcBef>
            </a:pPr>
            <a:r>
              <a:rPr lang="ru-RU" sz="2400" cap="none" dirty="0" smtClean="0">
                <a:solidFill>
                  <a:srgbClr val="564B3C"/>
                </a:solidFill>
                <a:latin typeface="Century Gothic"/>
                <a:ea typeface="+mn-ea"/>
                <a:cs typeface="+mn-cs"/>
              </a:rPr>
              <a:t/>
            </a:r>
            <a:br>
              <a:rPr lang="ru-RU" sz="2400" cap="none" dirty="0" smtClean="0">
                <a:solidFill>
                  <a:srgbClr val="564B3C"/>
                </a:solidFill>
                <a:latin typeface="Century Gothic"/>
                <a:ea typeface="+mn-ea"/>
                <a:cs typeface="+mn-cs"/>
              </a:rPr>
            </a:br>
            <a:r>
              <a:rPr lang="ru-RU" sz="2400" cap="none" dirty="0">
                <a:solidFill>
                  <a:srgbClr val="564B3C"/>
                </a:solidFill>
                <a:latin typeface="Century Gothic"/>
                <a:ea typeface="+mn-ea"/>
                <a:cs typeface="+mn-cs"/>
              </a:rPr>
              <a:t/>
            </a:r>
            <a:br>
              <a:rPr lang="ru-RU" sz="2400" cap="none" dirty="0">
                <a:solidFill>
                  <a:srgbClr val="564B3C"/>
                </a:solidFill>
                <a:latin typeface="Century Gothic"/>
                <a:ea typeface="+mn-ea"/>
                <a:cs typeface="+mn-cs"/>
              </a:rPr>
            </a:br>
            <a:r>
              <a:rPr lang="ru-RU" sz="2400" cap="none" dirty="0" smtClean="0">
                <a:solidFill>
                  <a:srgbClr val="564B3C"/>
                </a:solidFill>
                <a:latin typeface="Century Gothic"/>
                <a:ea typeface="+mn-ea"/>
                <a:cs typeface="+mn-cs"/>
              </a:rPr>
              <a:t/>
            </a:r>
            <a:br>
              <a:rPr lang="ru-RU" sz="2400" cap="none" dirty="0" smtClean="0">
                <a:solidFill>
                  <a:srgbClr val="564B3C"/>
                </a:solidFill>
                <a:latin typeface="Century Gothic"/>
                <a:ea typeface="+mn-ea"/>
                <a:cs typeface="+mn-cs"/>
              </a:rPr>
            </a:br>
            <a:r>
              <a:rPr lang="ru-RU" sz="2400" cap="none" dirty="0" smtClean="0">
                <a:solidFill>
                  <a:srgbClr val="564B3C"/>
                </a:solidFill>
                <a:latin typeface="Century Gothic"/>
                <a:ea typeface="+mn-ea"/>
                <a:cs typeface="+mn-cs"/>
              </a:rPr>
              <a:t/>
            </a:r>
            <a:br>
              <a:rPr lang="ru-RU" sz="2400" cap="none" dirty="0" smtClean="0">
                <a:solidFill>
                  <a:srgbClr val="564B3C"/>
                </a:solidFill>
                <a:latin typeface="Century Gothic"/>
                <a:ea typeface="+mn-ea"/>
                <a:cs typeface="+mn-cs"/>
              </a:rPr>
            </a:br>
            <a:r>
              <a:rPr lang="ru-RU" sz="2400" cap="none" dirty="0">
                <a:solidFill>
                  <a:srgbClr val="564B3C"/>
                </a:solidFill>
                <a:latin typeface="Century Gothic"/>
                <a:ea typeface="+mn-ea"/>
                <a:cs typeface="+mn-cs"/>
              </a:rPr>
              <a:t/>
            </a:r>
            <a:br>
              <a:rPr lang="ru-RU" sz="2400" cap="none" dirty="0">
                <a:solidFill>
                  <a:srgbClr val="564B3C"/>
                </a:solidFill>
                <a:latin typeface="Century Gothic"/>
                <a:ea typeface="+mn-ea"/>
                <a:cs typeface="+mn-cs"/>
              </a:rPr>
            </a:br>
            <a:r>
              <a:rPr lang="ru-RU" sz="2400" cap="none" dirty="0" smtClean="0">
                <a:solidFill>
                  <a:srgbClr val="564B3C"/>
                </a:solidFill>
                <a:latin typeface="Century Gothic"/>
                <a:ea typeface="+mn-ea"/>
                <a:cs typeface="+mn-cs"/>
              </a:rPr>
              <a:t/>
            </a:r>
            <a:br>
              <a:rPr lang="ru-RU" sz="2400" cap="none" dirty="0" smtClean="0">
                <a:solidFill>
                  <a:srgbClr val="564B3C"/>
                </a:solidFill>
                <a:latin typeface="Century Gothic"/>
                <a:ea typeface="+mn-ea"/>
                <a:cs typeface="+mn-cs"/>
              </a:rPr>
            </a:br>
            <a:r>
              <a:rPr lang="ru-RU" sz="2400" cap="none" dirty="0">
                <a:solidFill>
                  <a:srgbClr val="564B3C"/>
                </a:solidFill>
                <a:latin typeface="Century Gothic"/>
                <a:ea typeface="+mn-ea"/>
                <a:cs typeface="+mn-cs"/>
              </a:rPr>
              <a:t/>
            </a:r>
            <a:br>
              <a:rPr lang="ru-RU" sz="2400" cap="none" dirty="0">
                <a:solidFill>
                  <a:srgbClr val="564B3C"/>
                </a:solidFill>
                <a:latin typeface="Century Gothic"/>
                <a:ea typeface="+mn-ea"/>
                <a:cs typeface="+mn-cs"/>
              </a:rPr>
            </a:br>
            <a:r>
              <a:rPr lang="ru-RU" sz="2400" cap="none" dirty="0" smtClean="0">
                <a:solidFill>
                  <a:srgbClr val="564B3C"/>
                </a:solidFill>
                <a:latin typeface="Century Gothic"/>
                <a:ea typeface="+mn-ea"/>
                <a:cs typeface="+mn-cs"/>
              </a:rPr>
              <a:t/>
            </a:r>
            <a:br>
              <a:rPr lang="ru-RU" sz="2400" cap="none" dirty="0" smtClean="0">
                <a:solidFill>
                  <a:srgbClr val="564B3C"/>
                </a:solidFill>
                <a:latin typeface="Century Gothic"/>
                <a:ea typeface="+mn-ea"/>
                <a:cs typeface="+mn-cs"/>
              </a:rPr>
            </a:br>
            <a:r>
              <a:rPr lang="en-US" sz="4000" cap="none" dirty="0" smtClean="0">
                <a:solidFill>
                  <a:srgbClr val="564B3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https</a:t>
            </a:r>
            <a:r>
              <a:rPr lang="en-US" sz="4000" cap="none" dirty="0">
                <a:solidFill>
                  <a:srgbClr val="564B3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://youtu.be/1-uifqyHm88</a:t>
            </a:r>
            <a:r>
              <a:rPr lang="ru-RU" sz="4000" cap="none" dirty="0">
                <a:solidFill>
                  <a:srgbClr val="564B3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4000" cap="none" dirty="0">
                <a:solidFill>
                  <a:srgbClr val="564B3C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Просмотрите анимацию процессов световой фазы и ответьте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вопросы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учебника 2-6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стр. 114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686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7818280" cy="1004403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Темновая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фаза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цикл Кальвина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490" y="1752600"/>
            <a:ext cx="6519910" cy="4883566"/>
          </a:xfrm>
        </p:spPr>
      </p:pic>
    </p:spTree>
    <p:extLst>
      <p:ext uri="{BB962C8B-B14F-4D97-AF65-F5344CB8AC3E}">
        <p14:creationId xmlns:p14="http://schemas.microsoft.com/office/powerpoint/2010/main" val="2579446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Заполните таблицу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5564530"/>
              </p:ext>
            </p:extLst>
          </p:nvPr>
        </p:nvGraphicFramePr>
        <p:xfrm>
          <a:off x="395536" y="2060848"/>
          <a:ext cx="8229600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Параметры для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сравнения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Световая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фаза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Темновая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фаза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 протекания реакций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Условия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реакций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Исходные вещества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Продукты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реакции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Источник энергии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Суммарное уравнение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5938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80728"/>
            <a:ext cx="79928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i="1" u="sng" dirty="0">
                <a:latin typeface="Times New Roman" pitchFamily="18" charset="0"/>
                <a:cs typeface="Times New Roman" pitchFamily="18" charset="0"/>
              </a:rPr>
              <a:t>Домашнее задание: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§ , блок-схемы в тетрадях, выучить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параграф19</a:t>
            </a:r>
          </a:p>
          <a:p>
            <a:r>
              <a:rPr lang="ru-RU" sz="540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чем состоит космическая роль зеленых растений?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894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Пластический обмен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Фотосинтез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6141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3600" b="1" dirty="0" smtClean="0">
                <a:solidFill>
                  <a:srgbClr val="000000"/>
                </a:solidFill>
                <a:latin typeface="Times New Roman"/>
              </a:rPr>
            </a:b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урока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Сформировать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представления о механизме</a:t>
            </a:r>
            <a:r>
              <a:rPr lang="ru-RU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фотосинтеза как одном из важнейших способов питания растений.</a:t>
            </a:r>
            <a:b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Сформировать знания о фотосинтезе как пластическом обмене веществ у растений;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Рассмотреть историю открытия фотосинтеза;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Изучить химические реакции, протекающие в световую и темновую фазы фотосинтеза, механизм преобразования энергии солнца в энергию химических связей органической среды;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Показать значение фотосинтеза и пути его продуктивности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77812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dirty="0" smtClean="0">
                <a:solidFill>
                  <a:srgbClr val="000000"/>
                </a:solidFill>
                <a:latin typeface="PT Sans"/>
              </a:rPr>
              <a:t>Актуализация опорных знаний</a:t>
            </a:r>
            <a:r>
              <a:rPr lang="ru-RU" dirty="0">
                <a:solidFill>
                  <a:srgbClr val="000000"/>
                </a:solidFill>
                <a:latin typeface="PT Sans"/>
              </a:rPr>
              <a:t/>
            </a:r>
            <a:br>
              <a:rPr lang="ru-RU" dirty="0">
                <a:solidFill>
                  <a:srgbClr val="000000"/>
                </a:solidFill>
                <a:latin typeface="PT San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+mj-lt"/>
              <a:buAutoNum type="arabicPeriod"/>
            </a:pPr>
            <a:r>
              <a:rPr lang="ru-RU" sz="4000" dirty="0">
                <a:solidFill>
                  <a:srgbClr val="000000"/>
                </a:solidFill>
                <a:latin typeface="PT Sans"/>
              </a:rPr>
              <a:t>Что такое обмен веществ?</a:t>
            </a:r>
          </a:p>
          <a:p>
            <a:pPr algn="just">
              <a:buFont typeface="+mj-lt"/>
              <a:buAutoNum type="arabicPeriod"/>
            </a:pPr>
            <a:r>
              <a:rPr lang="ru-RU" sz="4000" dirty="0">
                <a:solidFill>
                  <a:srgbClr val="000000"/>
                </a:solidFill>
                <a:latin typeface="PT Sans"/>
              </a:rPr>
              <a:t>Что такое энергетический обмен?</a:t>
            </a:r>
          </a:p>
          <a:p>
            <a:pPr algn="just">
              <a:buFont typeface="+mj-lt"/>
              <a:buAutoNum type="arabicPeriod"/>
            </a:pPr>
            <a:r>
              <a:rPr lang="ru-RU" sz="4000" dirty="0">
                <a:solidFill>
                  <a:srgbClr val="000000"/>
                </a:solidFill>
                <a:latin typeface="PT Sans"/>
              </a:rPr>
              <a:t>Что такое пластический обмен?</a:t>
            </a:r>
          </a:p>
          <a:p>
            <a:pPr algn="just">
              <a:buFont typeface="+mj-lt"/>
              <a:buAutoNum type="arabicPeriod"/>
            </a:pPr>
            <a:r>
              <a:rPr lang="ru-RU" sz="4000" dirty="0">
                <a:solidFill>
                  <a:srgbClr val="000000"/>
                </a:solidFill>
                <a:latin typeface="PT Sans"/>
              </a:rPr>
              <a:t>Как делятся организмы по способу питания?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3159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Используя предложенные термины, составьте схемы обмена веществ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39248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3600" dirty="0">
                <a:solidFill>
                  <a:srgbClr val="252525"/>
                </a:solidFill>
                <a:latin typeface="PT Sans"/>
              </a:rPr>
              <a:t>Автотрофный </a:t>
            </a:r>
            <a:r>
              <a:rPr lang="ru-RU" sz="3600" dirty="0" smtClean="0">
                <a:solidFill>
                  <a:srgbClr val="252525"/>
                </a:solidFill>
                <a:latin typeface="PT Sans"/>
              </a:rPr>
              <a:t>организм</a:t>
            </a:r>
          </a:p>
          <a:p>
            <a:pPr algn="just"/>
            <a:r>
              <a:rPr lang="ru-RU" sz="3600" dirty="0" smtClean="0">
                <a:solidFill>
                  <a:srgbClr val="000000"/>
                </a:solidFill>
                <a:latin typeface="PT Sans"/>
              </a:rPr>
              <a:t>Свет </a:t>
            </a:r>
            <a:r>
              <a:rPr lang="ru-RU" sz="3600" dirty="0">
                <a:solidFill>
                  <a:srgbClr val="000000"/>
                </a:solidFill>
                <a:latin typeface="PT Sans"/>
              </a:rPr>
              <a:t>орган. в-</a:t>
            </a:r>
            <a:r>
              <a:rPr lang="ru-RU" sz="3600" dirty="0" err="1">
                <a:solidFill>
                  <a:srgbClr val="000000"/>
                </a:solidFill>
                <a:latin typeface="PT Sans"/>
              </a:rPr>
              <a:t>ва</a:t>
            </a:r>
            <a:endParaRPr lang="ru-RU" sz="3600" dirty="0">
              <a:solidFill>
                <a:srgbClr val="000000"/>
              </a:solidFill>
              <a:latin typeface="PT Sans"/>
            </a:endParaRPr>
          </a:p>
          <a:p>
            <a:pPr algn="just"/>
            <a:r>
              <a:rPr lang="ru-RU" sz="3600" dirty="0">
                <a:solidFill>
                  <a:srgbClr val="000000"/>
                </a:solidFill>
                <a:latin typeface="PT Sans"/>
              </a:rPr>
              <a:t>СО</a:t>
            </a:r>
            <a:r>
              <a:rPr lang="ru-RU" sz="3600" baseline="-25000" dirty="0">
                <a:solidFill>
                  <a:srgbClr val="000000"/>
                </a:solidFill>
                <a:latin typeface="PT Sans"/>
              </a:rPr>
              <a:t>2 </a:t>
            </a:r>
            <a:r>
              <a:rPr lang="ru-RU" sz="3600" dirty="0">
                <a:solidFill>
                  <a:srgbClr val="000000"/>
                </a:solidFill>
                <a:latin typeface="PT Sans"/>
              </a:rPr>
              <a:t>тепло</a:t>
            </a:r>
          </a:p>
          <a:p>
            <a:pPr algn="just"/>
            <a:r>
              <a:rPr lang="ru-RU" sz="3600" dirty="0">
                <a:solidFill>
                  <a:srgbClr val="000000"/>
                </a:solidFill>
                <a:latin typeface="PT Sans"/>
              </a:rPr>
              <a:t>О</a:t>
            </a:r>
            <a:r>
              <a:rPr lang="ru-RU" sz="3600" baseline="-25000" dirty="0">
                <a:solidFill>
                  <a:srgbClr val="000000"/>
                </a:solidFill>
                <a:latin typeface="PT Sans"/>
              </a:rPr>
              <a:t>2</a:t>
            </a:r>
            <a:r>
              <a:rPr lang="ru-RU" sz="3600" dirty="0">
                <a:solidFill>
                  <a:srgbClr val="000000"/>
                </a:solidFill>
                <a:latin typeface="PT Sans"/>
              </a:rPr>
              <a:t> СО</a:t>
            </a:r>
            <a:r>
              <a:rPr lang="ru-RU" sz="3600" baseline="-25000" dirty="0">
                <a:solidFill>
                  <a:srgbClr val="000000"/>
                </a:solidFill>
                <a:latin typeface="PT Sans"/>
              </a:rPr>
              <a:t>2</a:t>
            </a:r>
            <a:endParaRPr lang="ru-RU" sz="3600" dirty="0">
              <a:solidFill>
                <a:srgbClr val="000000"/>
              </a:solidFill>
              <a:latin typeface="PT Sans"/>
            </a:endParaRPr>
          </a:p>
          <a:p>
            <a:pPr algn="just"/>
            <a:r>
              <a:rPr lang="ru-RU" sz="3600" dirty="0">
                <a:solidFill>
                  <a:srgbClr val="000000"/>
                </a:solidFill>
                <a:latin typeface="PT Sans"/>
              </a:rPr>
              <a:t>Мин. соли О</a:t>
            </a:r>
            <a:r>
              <a:rPr lang="ru-RU" sz="3600" baseline="-25000" dirty="0">
                <a:solidFill>
                  <a:srgbClr val="000000"/>
                </a:solidFill>
                <a:latin typeface="PT Sans"/>
              </a:rPr>
              <a:t>2</a:t>
            </a:r>
            <a:endParaRPr lang="ru-RU" sz="3600" dirty="0">
              <a:solidFill>
                <a:srgbClr val="000000"/>
              </a:solidFill>
              <a:latin typeface="PT Sans"/>
            </a:endParaRPr>
          </a:p>
          <a:p>
            <a:pPr algn="just"/>
            <a:r>
              <a:rPr lang="ru-RU" sz="3600" dirty="0">
                <a:solidFill>
                  <a:srgbClr val="252525"/>
                </a:solidFill>
                <a:latin typeface="PT Sans"/>
              </a:rPr>
              <a:t>Гетеротрофный </a:t>
            </a:r>
            <a:r>
              <a:rPr lang="ru-RU" sz="3600" dirty="0" smtClean="0">
                <a:solidFill>
                  <a:srgbClr val="252525"/>
                </a:solidFill>
                <a:latin typeface="PT Sans"/>
              </a:rPr>
              <a:t>организм</a:t>
            </a:r>
          </a:p>
          <a:p>
            <a:pPr algn="just"/>
            <a:r>
              <a:rPr lang="ru-RU" sz="3600" dirty="0" smtClean="0">
                <a:solidFill>
                  <a:srgbClr val="000000"/>
                </a:solidFill>
                <a:latin typeface="PT Sans"/>
              </a:rPr>
              <a:t>Орг</a:t>
            </a:r>
            <a:r>
              <a:rPr lang="ru-RU" sz="3600" dirty="0">
                <a:solidFill>
                  <a:srgbClr val="000000"/>
                </a:solidFill>
                <a:latin typeface="PT Sans"/>
              </a:rPr>
              <a:t>. в-</a:t>
            </a:r>
            <a:r>
              <a:rPr lang="ru-RU" sz="3600" dirty="0" err="1">
                <a:solidFill>
                  <a:srgbClr val="000000"/>
                </a:solidFill>
                <a:latin typeface="PT Sans"/>
              </a:rPr>
              <a:t>ва</a:t>
            </a:r>
            <a:r>
              <a:rPr lang="ru-RU" sz="3600" dirty="0">
                <a:solidFill>
                  <a:srgbClr val="000000"/>
                </a:solidFill>
                <a:latin typeface="PT Sans"/>
              </a:rPr>
              <a:t> тепло</a:t>
            </a:r>
          </a:p>
          <a:p>
            <a:pPr algn="just"/>
            <a:r>
              <a:rPr lang="ru-RU" sz="3600" dirty="0">
                <a:solidFill>
                  <a:srgbClr val="000000"/>
                </a:solidFill>
                <a:latin typeface="PT Sans"/>
              </a:rPr>
              <a:t>Н</a:t>
            </a:r>
            <a:r>
              <a:rPr lang="ru-RU" sz="3600" baseline="-25000" dirty="0">
                <a:solidFill>
                  <a:srgbClr val="000000"/>
                </a:solidFill>
                <a:latin typeface="PT Sans"/>
              </a:rPr>
              <a:t>2</a:t>
            </a:r>
            <a:r>
              <a:rPr lang="ru-RU" sz="3600" dirty="0">
                <a:solidFill>
                  <a:srgbClr val="000000"/>
                </a:solidFill>
                <a:latin typeface="PT Sans"/>
              </a:rPr>
              <a:t>О мин. соли</a:t>
            </a:r>
          </a:p>
          <a:p>
            <a:pPr algn="just"/>
            <a:r>
              <a:rPr lang="ru-RU" sz="3600" dirty="0">
                <a:solidFill>
                  <a:srgbClr val="000000"/>
                </a:solidFill>
                <a:latin typeface="PT Sans"/>
              </a:rPr>
              <a:t>Мин. соли СО</a:t>
            </a:r>
            <a:r>
              <a:rPr lang="ru-RU" sz="3600" baseline="-25000" dirty="0">
                <a:solidFill>
                  <a:srgbClr val="000000"/>
                </a:solidFill>
                <a:latin typeface="PT Sans"/>
              </a:rPr>
              <a:t>2</a:t>
            </a:r>
            <a:endParaRPr lang="ru-RU" sz="3600" dirty="0">
              <a:solidFill>
                <a:srgbClr val="000000"/>
              </a:solidFill>
              <a:latin typeface="PT Sans"/>
            </a:endParaRPr>
          </a:p>
          <a:p>
            <a:pPr algn="just"/>
            <a:r>
              <a:rPr lang="ru-RU" sz="3600" dirty="0">
                <a:solidFill>
                  <a:srgbClr val="000000"/>
                </a:solidFill>
                <a:latin typeface="PT Sans"/>
              </a:rPr>
              <a:t>О</a:t>
            </a:r>
            <a:r>
              <a:rPr lang="ru-RU" sz="3600" baseline="-25000" dirty="0">
                <a:solidFill>
                  <a:srgbClr val="000000"/>
                </a:solidFill>
                <a:latin typeface="PT Sans"/>
              </a:rPr>
              <a:t>2 </a:t>
            </a:r>
            <a:r>
              <a:rPr lang="ru-RU" sz="3600" dirty="0">
                <a:solidFill>
                  <a:srgbClr val="000000"/>
                </a:solidFill>
                <a:latin typeface="PT Sans"/>
              </a:rPr>
              <a:t>продукты распада</a:t>
            </a:r>
          </a:p>
          <a:p>
            <a:pPr marL="11430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522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История изучения фотосинтеза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490" y="1752600"/>
            <a:ext cx="5839020" cy="4373563"/>
          </a:xfrm>
        </p:spPr>
      </p:pic>
    </p:spTree>
    <p:extLst>
      <p:ext uri="{BB962C8B-B14F-4D97-AF65-F5344CB8AC3E}">
        <p14:creationId xmlns:p14="http://schemas.microsoft.com/office/powerpoint/2010/main" val="1376606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u="sng" dirty="0"/>
              <a:t>Джозеф Пристли – 1772г (английский химик):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072" y="1556792"/>
            <a:ext cx="6853336" cy="5133309"/>
          </a:xfrm>
        </p:spPr>
      </p:pic>
    </p:spTree>
    <p:extLst>
      <p:ext uri="{BB962C8B-B14F-4D97-AF65-F5344CB8AC3E}">
        <p14:creationId xmlns:p14="http://schemas.microsoft.com/office/powerpoint/2010/main" val="3362316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u="sng" dirty="0" smtClean="0"/>
              <a:t>Ян </a:t>
            </a:r>
            <a:r>
              <a:rPr lang="ru-RU" i="1" u="sng" dirty="0" err="1"/>
              <a:t>Ингенгауз</a:t>
            </a:r>
            <a:r>
              <a:rPr lang="ru-RU" i="1" u="sng" dirty="0"/>
              <a:t> _ 1779г (голландец</a:t>
            </a:r>
            <a:r>
              <a:rPr lang="ru-RU" i="1" u="sng" dirty="0" smtClean="0"/>
              <a:t>):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988840"/>
            <a:ext cx="4608512" cy="4174039"/>
          </a:xfrm>
        </p:spPr>
      </p:pic>
    </p:spTree>
    <p:extLst>
      <p:ext uri="{BB962C8B-B14F-4D97-AF65-F5344CB8AC3E}">
        <p14:creationId xmlns:p14="http://schemas.microsoft.com/office/powerpoint/2010/main" val="2715947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Растение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— посредник между небом и землею. Оно — истинный Прометей, похитивший огонь с неба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72816"/>
            <a:ext cx="6048672" cy="4536504"/>
          </a:xfrm>
        </p:spPr>
      </p:pic>
    </p:spTree>
    <p:extLst>
      <p:ext uri="{BB962C8B-B14F-4D97-AF65-F5344CB8AC3E}">
        <p14:creationId xmlns:p14="http://schemas.microsoft.com/office/powerpoint/2010/main" val="7657132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101</TotalTime>
  <Words>204</Words>
  <Application>Microsoft Office PowerPoint</Application>
  <PresentationFormat>Экран (4:3)</PresentationFormat>
  <Paragraphs>51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Аптека</vt:lpstr>
      <vt:lpstr>            РАЗРАБОТЧИК ПРЕЗЕНТАЦИИ    Кострикина Оксана Ивановна  учитель биологии  Муниципального общеобразовательного учреждения «Средняя общеобразовательная школа №11 с углубленным изучением отдельных предметов»   «Презентация к уроку по учебному предмету «Биология» в 10-ом классе на тему «Фотосинтез. Пластический обмен».  г. Железногорска  Курской области</vt:lpstr>
      <vt:lpstr>Фотосинтез</vt:lpstr>
      <vt:lpstr> Цель урока: Сформировать  представления о механизме фотосинтеза как одном из важнейших способов питания растений.  </vt:lpstr>
      <vt:lpstr>Актуализация опорных знаний </vt:lpstr>
      <vt:lpstr>Используя предложенные термины, составьте схемы обмена веществ</vt:lpstr>
      <vt:lpstr>История изучения фотосинтеза</vt:lpstr>
      <vt:lpstr>Джозеф Пристли – 1772г (английский химик):</vt:lpstr>
      <vt:lpstr>Ян Ингенгауз _ 1779г (голландец):</vt:lpstr>
      <vt:lpstr> Растение — посредник между небом и землею. Оно — истинный Прометей, похитивший огонь с неба. </vt:lpstr>
      <vt:lpstr>Презентация PowerPoint</vt:lpstr>
      <vt:lpstr> строение хлоропласта</vt:lpstr>
      <vt:lpstr>Сравнение молекул</vt:lpstr>
      <vt:lpstr>Почему растения зеленые?</vt:lpstr>
      <vt:lpstr>Презентация PowerPoint</vt:lpstr>
      <vt:lpstr>Световая фаза</vt:lpstr>
      <vt:lpstr>        https://youtu.be/1-uifqyHm88  Просмотрите анимацию процессов световой фазы и ответьте на вопросы учебника 2-6  стр. 114</vt:lpstr>
      <vt:lpstr>Темновая фаза цикл Кальвина </vt:lpstr>
      <vt:lpstr>Заполните таблицу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Фотосинтез</dc:title>
  <dc:creator>Учитель</dc:creator>
  <cp:lastModifiedBy>qw</cp:lastModifiedBy>
  <cp:revision>15</cp:revision>
  <dcterms:created xsi:type="dcterms:W3CDTF">2023-06-08T07:19:24Z</dcterms:created>
  <dcterms:modified xsi:type="dcterms:W3CDTF">2023-06-13T08:41:07Z</dcterms:modified>
</cp:coreProperties>
</file>