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120000" cy="10692000"/>
  <p:notesSz cx="10692000" cy="1512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120000" cy="792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792000"/>
            <a:ext cx="15120000" cy="28800"/>
          </a:xfrm>
          <a:prstGeom prst="rect">
            <a:avLst/>
          </a:prstGeom>
          <a:solidFill>
            <a:srgbClr val="E30613"/>
          </a:solidFill>
          <a:ln/>
        </p:spPr>
      </p:sp>
      <p:sp>
        <p:nvSpPr>
          <p:cNvPr id="4" name="Shape 2"/>
          <p:cNvSpPr/>
          <p:nvPr/>
        </p:nvSpPr>
        <p:spPr>
          <a:xfrm>
            <a:off x="288000" y="108000"/>
            <a:ext cx="576000" cy="576000"/>
          </a:xfrm>
          <a:prstGeom prst="roundRect">
            <a:avLst>
              <a:gd name="adj" fmla="val 15875"/>
            </a:avLst>
          </a:prstGeom>
          <a:solidFill>
            <a:srgbClr val="FFFFFF"/>
          </a:solidFill>
          <a:ln/>
        </p:spPr>
      </p:sp>
      <p:pic>
        <p:nvPicPr>
          <p:cNvPr id="5" name="Image 0" descr="C:/Work/2026 events local/0 MD/Фабрика_курсов/Стили/Игры_управленцев/Шаблоны/_эмблема_плашка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200" y="151200"/>
            <a:ext cx="489600" cy="48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8000" y="108000"/>
            <a:ext cx="72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ПРОЕКТА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8000" y="468000"/>
            <a:ext cx="79200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Кубок по управлению проектами — 2026 в Санкт-Петербурге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8856000" y="223200"/>
            <a:ext cx="2016000" cy="342000"/>
          </a:xfrm>
          <a:prstGeom prst="roundRect">
            <a:avLst>
              <a:gd name="adj" fmla="val 48126"/>
            </a:avLst>
          </a:prstGeom>
          <a:solidFill>
            <a:srgbClr val="E30613"/>
          </a:solidFill>
          <a:ln/>
        </p:spPr>
      </p:sp>
      <p:sp>
        <p:nvSpPr>
          <p:cNvPr id="9" name="Text 6"/>
          <p:cNvSpPr/>
          <p:nvPr/>
        </p:nvSpPr>
        <p:spPr>
          <a:xfrm>
            <a:off x="8856000" y="223200"/>
            <a:ext cx="2016000" cy="3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Версия:   ☐ 1.0     ☐ 2.0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11160000" y="72000"/>
            <a:ext cx="2016000" cy="648000"/>
          </a:xfrm>
          <a:prstGeom prst="roundRect">
            <a:avLst>
              <a:gd name="adj" fmla="val 14111"/>
            </a:avLst>
          </a:prstGeom>
          <a:solidFill>
            <a:srgbClr val="FFFFFF"/>
          </a:solidFill>
          <a:ln/>
        </p:spPr>
      </p:sp>
      <p:pic>
        <p:nvPicPr>
          <p:cNvPr id="11" name="Image 1" descr="C:\Work\2026 events local\0 MD\ProfessorOS_Home\Orders\2026-10-14_Кубок_СПб\В2_Паспорт_A3\_лого_ФС_гориз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470" y="135000"/>
            <a:ext cx="1415060" cy="522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 flipH="1">
            <a:off x="13428000" y="72000"/>
            <a:ext cx="684000" cy="648000"/>
          </a:xfrm>
          <a:prstGeom prst="parallelogram">
            <a:avLst/>
          </a:prstGeom>
          <a:solidFill>
            <a:srgbClr val="FFFFFF"/>
          </a:solidFill>
          <a:ln/>
        </p:spPr>
      </p:sp>
      <p:sp>
        <p:nvSpPr>
          <p:cNvPr id="13" name="Shape 9"/>
          <p:cNvSpPr/>
          <p:nvPr/>
        </p:nvSpPr>
        <p:spPr>
          <a:xfrm flipH="1">
            <a:off x="13932000" y="72000"/>
            <a:ext cx="684000" cy="648000"/>
          </a:xfrm>
          <a:prstGeom prst="parallelogram">
            <a:avLst/>
          </a:prstGeom>
          <a:solidFill>
            <a:srgbClr val="2C4BE8"/>
          </a:solidFill>
          <a:ln/>
        </p:spPr>
      </p:sp>
      <p:sp>
        <p:nvSpPr>
          <p:cNvPr id="14" name="Shape 10"/>
          <p:cNvSpPr/>
          <p:nvPr/>
        </p:nvSpPr>
        <p:spPr>
          <a:xfrm flipH="1">
            <a:off x="14436000" y="72000"/>
            <a:ext cx="684000" cy="648000"/>
          </a:xfrm>
          <a:prstGeom prst="parallelogram">
            <a:avLst/>
          </a:prstGeom>
          <a:solidFill>
            <a:srgbClr val="E30613"/>
          </a:solidFill>
          <a:ln/>
        </p:spPr>
      </p:sp>
      <p:sp>
        <p:nvSpPr>
          <p:cNvPr id="15" name="Shape 11"/>
          <p:cNvSpPr/>
          <p:nvPr/>
        </p:nvSpPr>
        <p:spPr>
          <a:xfrm>
            <a:off x="288000" y="954000"/>
            <a:ext cx="3168000" cy="4253400"/>
          </a:xfrm>
          <a:prstGeom prst="roundRect">
            <a:avLst>
              <a:gd name="adj" fmla="val 288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288000" y="954000"/>
            <a:ext cx="316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17" name="Shape 13"/>
          <p:cNvSpPr/>
          <p:nvPr/>
        </p:nvSpPr>
        <p:spPr>
          <a:xfrm>
            <a:off x="288000" y="1170000"/>
            <a:ext cx="3168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8" name="Text 14"/>
          <p:cNvSpPr/>
          <p:nvPr/>
        </p:nvSpPr>
        <p:spPr>
          <a:xfrm>
            <a:off x="414000" y="954000"/>
            <a:ext cx="145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команда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1962000" y="10404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20" name="Text 16"/>
          <p:cNvSpPr/>
          <p:nvPr/>
        </p:nvSpPr>
        <p:spPr>
          <a:xfrm>
            <a:off x="1962000" y="10404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414000" y="14040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</a:t>
            </a:r>
            <a:endParaRPr lang="en-US" sz="750" dirty="0"/>
          </a:p>
        </p:txBody>
      </p:sp>
      <p:sp>
        <p:nvSpPr>
          <p:cNvPr id="22" name="Text 18"/>
          <p:cNvSpPr/>
          <p:nvPr/>
        </p:nvSpPr>
        <p:spPr>
          <a:xfrm>
            <a:off x="414000" y="15264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414000" y="17722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</a:t>
            </a:r>
            <a:endParaRPr lang="en-US" sz="750" dirty="0"/>
          </a:p>
        </p:txBody>
      </p:sp>
      <p:sp>
        <p:nvSpPr>
          <p:cNvPr id="24" name="Text 20"/>
          <p:cNvSpPr/>
          <p:nvPr/>
        </p:nvSpPr>
        <p:spPr>
          <a:xfrm>
            <a:off x="414000" y="18946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5" name="Text 21"/>
          <p:cNvSpPr/>
          <p:nvPr/>
        </p:nvSpPr>
        <p:spPr>
          <a:xfrm>
            <a:off x="414000" y="21404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</a:t>
            </a:r>
            <a:endParaRPr lang="en-US" sz="750" dirty="0"/>
          </a:p>
        </p:txBody>
      </p:sp>
      <p:sp>
        <p:nvSpPr>
          <p:cNvPr id="26" name="Text 22"/>
          <p:cNvSpPr/>
          <p:nvPr/>
        </p:nvSpPr>
        <p:spPr>
          <a:xfrm>
            <a:off x="414000" y="22628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468000" y="2284400"/>
            <a:ext cx="2808000" cy="1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жеребьёвки</a:t>
            </a:r>
            <a:endParaRPr lang="en-US" sz="800" dirty="0"/>
          </a:p>
        </p:txBody>
      </p:sp>
      <p:sp>
        <p:nvSpPr>
          <p:cNvPr id="28" name="Shape 24"/>
          <p:cNvSpPr/>
          <p:nvPr/>
        </p:nvSpPr>
        <p:spPr>
          <a:xfrm>
            <a:off x="414000" y="2548200"/>
            <a:ext cx="2916000" cy="0"/>
          </a:xfrm>
          <a:prstGeom prst="line">
            <a:avLst/>
          </a:prstGeom>
          <a:noFill/>
          <a:ln w="9525">
            <a:solidFill>
              <a:srgbClr val="C9CFDA"/>
            </a:solidFill>
            <a:prstDash val="dash"/>
          </a:ln>
        </p:spPr>
      </p:sp>
      <p:sp>
        <p:nvSpPr>
          <p:cNvPr id="29" name="Text 25"/>
          <p:cNvSpPr/>
          <p:nvPr/>
        </p:nvSpPr>
        <p:spPr>
          <a:xfrm>
            <a:off x="414000" y="25878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проекта</a:t>
            </a:r>
            <a:endParaRPr lang="en-US" sz="750" dirty="0"/>
          </a:p>
        </p:txBody>
      </p:sp>
      <p:sp>
        <p:nvSpPr>
          <p:cNvPr id="30" name="Text 26"/>
          <p:cNvSpPr/>
          <p:nvPr/>
        </p:nvSpPr>
        <p:spPr>
          <a:xfrm>
            <a:off x="414000" y="27102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1" name="Text 27"/>
          <p:cNvSpPr/>
          <p:nvPr/>
        </p:nvSpPr>
        <p:spPr>
          <a:xfrm>
            <a:off x="414000" y="29560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</a:t>
            </a:r>
            <a:endParaRPr lang="en-US" sz="750" dirty="0"/>
          </a:p>
        </p:txBody>
      </p:sp>
      <p:sp>
        <p:nvSpPr>
          <p:cNvPr id="32" name="Text 28"/>
          <p:cNvSpPr/>
          <p:nvPr/>
        </p:nvSpPr>
        <p:spPr>
          <a:xfrm>
            <a:off x="414000" y="30784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3" name="Text 29"/>
          <p:cNvSpPr/>
          <p:nvPr/>
        </p:nvSpPr>
        <p:spPr>
          <a:xfrm>
            <a:off x="414000" y="33242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</a:t>
            </a:r>
            <a:endParaRPr lang="en-US" sz="750" dirty="0"/>
          </a:p>
        </p:txBody>
      </p:sp>
      <p:sp>
        <p:nvSpPr>
          <p:cNvPr id="34" name="Text 30"/>
          <p:cNvSpPr/>
          <p:nvPr/>
        </p:nvSpPr>
        <p:spPr>
          <a:xfrm>
            <a:off x="414000" y="34466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414000" y="36924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реализации</a:t>
            </a:r>
            <a:endParaRPr lang="en-US" sz="750" dirty="0"/>
          </a:p>
        </p:txBody>
      </p:sp>
      <p:sp>
        <p:nvSpPr>
          <p:cNvPr id="36" name="Text 32"/>
          <p:cNvSpPr/>
          <p:nvPr/>
        </p:nvSpPr>
        <p:spPr>
          <a:xfrm>
            <a:off x="414000" y="38148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7" name="Text 33"/>
          <p:cNvSpPr/>
          <p:nvPr/>
        </p:nvSpPr>
        <p:spPr>
          <a:xfrm>
            <a:off x="414000" y="40606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тыс. руб.</a:t>
            </a:r>
            <a:endParaRPr lang="en-US" sz="750" dirty="0"/>
          </a:p>
        </p:txBody>
      </p:sp>
      <p:sp>
        <p:nvSpPr>
          <p:cNvPr id="38" name="Text 34"/>
          <p:cNvSpPr/>
          <p:nvPr/>
        </p:nvSpPr>
        <p:spPr>
          <a:xfrm>
            <a:off x="414000" y="41830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9" name="Shape 35"/>
          <p:cNvSpPr/>
          <p:nvPr/>
        </p:nvSpPr>
        <p:spPr>
          <a:xfrm>
            <a:off x="414000" y="4468400"/>
            <a:ext cx="2916000" cy="0"/>
          </a:xfrm>
          <a:prstGeom prst="line">
            <a:avLst/>
          </a:prstGeom>
          <a:noFill/>
          <a:ln w="9525">
            <a:solidFill>
              <a:srgbClr val="C9CFDA"/>
            </a:solidFill>
            <a:prstDash val="dash"/>
          </a:ln>
        </p:spPr>
      </p:sp>
      <p:sp>
        <p:nvSpPr>
          <p:cNvPr id="40" name="Text 36"/>
          <p:cNvSpPr/>
          <p:nvPr/>
        </p:nvSpPr>
        <p:spPr>
          <a:xfrm>
            <a:off x="414000" y="45080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отправки</a:t>
            </a:r>
            <a:endParaRPr lang="en-US" sz="750" dirty="0"/>
          </a:p>
        </p:txBody>
      </p:sp>
      <p:sp>
        <p:nvSpPr>
          <p:cNvPr id="41" name="Text 37"/>
          <p:cNvSpPr/>
          <p:nvPr/>
        </p:nvSpPr>
        <p:spPr>
          <a:xfrm>
            <a:off x="414000" y="46304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42" name="Text 38"/>
          <p:cNvSpPr/>
          <p:nvPr/>
        </p:nvSpPr>
        <p:spPr>
          <a:xfrm>
            <a:off x="414000" y="4861800"/>
            <a:ext cx="29160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0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Сроки: 1.0 — до станций (29 октября, 14:00); 2.0 — до завершения первого дня.</a:t>
            </a:r>
            <a:endParaRPr lang="en-US" sz="700" dirty="0"/>
          </a:p>
        </p:txBody>
      </p:sp>
      <p:sp>
        <p:nvSpPr>
          <p:cNvPr id="43" name="Shape 39"/>
          <p:cNvSpPr/>
          <p:nvPr/>
        </p:nvSpPr>
        <p:spPr>
          <a:xfrm>
            <a:off x="3618000" y="954000"/>
            <a:ext cx="4896000" cy="4253400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44" name="Shape 40"/>
          <p:cNvSpPr/>
          <p:nvPr/>
        </p:nvSpPr>
        <p:spPr>
          <a:xfrm>
            <a:off x="3618000" y="954000"/>
            <a:ext cx="489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45" name="Shape 41"/>
          <p:cNvSpPr/>
          <p:nvPr/>
        </p:nvSpPr>
        <p:spPr>
          <a:xfrm>
            <a:off x="3618000" y="1170000"/>
            <a:ext cx="4896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46" name="Shape 42"/>
          <p:cNvSpPr/>
          <p:nvPr/>
        </p:nvSpPr>
        <p:spPr>
          <a:xfrm>
            <a:off x="3726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7" name="Text 43"/>
          <p:cNvSpPr/>
          <p:nvPr/>
        </p:nvSpPr>
        <p:spPr>
          <a:xfrm>
            <a:off x="3726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48" name="Text 44"/>
          <p:cNvSpPr/>
          <p:nvPr/>
        </p:nvSpPr>
        <p:spPr>
          <a:xfrm>
            <a:off x="4014000" y="954000"/>
            <a:ext cx="327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</a:t>
            </a:r>
            <a:endParaRPr lang="en-US" sz="1150" dirty="0"/>
          </a:p>
        </p:txBody>
      </p:sp>
      <p:sp>
        <p:nvSpPr>
          <p:cNvPr id="49" name="Shape 45"/>
          <p:cNvSpPr/>
          <p:nvPr/>
        </p:nvSpPr>
        <p:spPr>
          <a:xfrm>
            <a:off x="7470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</p:sp>
      <p:sp>
        <p:nvSpPr>
          <p:cNvPr id="50" name="Text 46"/>
          <p:cNvSpPr/>
          <p:nvPr/>
        </p:nvSpPr>
        <p:spPr>
          <a:xfrm>
            <a:off x="7470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51" name="Text 47"/>
          <p:cNvSpPr/>
          <p:nvPr/>
        </p:nvSpPr>
        <p:spPr>
          <a:xfrm>
            <a:off x="6606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52" name="Shape 48"/>
          <p:cNvSpPr/>
          <p:nvPr/>
        </p:nvSpPr>
        <p:spPr>
          <a:xfrm>
            <a:off x="37152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</p:sp>
      <p:sp>
        <p:nvSpPr>
          <p:cNvPr id="53" name="Shape 49"/>
          <p:cNvSpPr/>
          <p:nvPr/>
        </p:nvSpPr>
        <p:spPr>
          <a:xfrm>
            <a:off x="3715200" y="1375200"/>
            <a:ext cx="32400" cy="1139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54" name="Shape 50"/>
          <p:cNvSpPr/>
          <p:nvPr/>
        </p:nvSpPr>
        <p:spPr>
          <a:xfrm>
            <a:off x="3816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55" name="Text 51"/>
          <p:cNvSpPr/>
          <p:nvPr/>
        </p:nvSpPr>
        <p:spPr>
          <a:xfrm>
            <a:off x="3816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56" name="Text 52"/>
          <p:cNvSpPr/>
          <p:nvPr/>
        </p:nvSpPr>
        <p:spPr>
          <a:xfrm>
            <a:off x="4032000" y="1429200"/>
            <a:ext cx="186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проекта</a:t>
            </a:r>
            <a:endParaRPr lang="en-US" sz="850" dirty="0"/>
          </a:p>
        </p:txBody>
      </p:sp>
      <p:sp>
        <p:nvSpPr>
          <p:cNvPr id="57" name="Text 53"/>
          <p:cNvSpPr/>
          <p:nvPr/>
        </p:nvSpPr>
        <p:spPr>
          <a:xfrm>
            <a:off x="3823200" y="16056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название, заказчика, исполнителя, сроки реализации и бюджет проекта.</a:t>
            </a:r>
            <a:endParaRPr lang="en-US" sz="750" dirty="0"/>
          </a:p>
        </p:txBody>
      </p:sp>
      <p:sp>
        <p:nvSpPr>
          <p:cNvPr id="58" name="Text 54"/>
          <p:cNvSpPr/>
          <p:nvPr/>
        </p:nvSpPr>
        <p:spPr>
          <a:xfrm>
            <a:off x="3823200" y="2023200"/>
            <a:ext cx="2120400" cy="437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59" name="Shape 55"/>
          <p:cNvSpPr/>
          <p:nvPr/>
        </p:nvSpPr>
        <p:spPr>
          <a:xfrm>
            <a:off x="60984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</p:sp>
      <p:sp>
        <p:nvSpPr>
          <p:cNvPr id="60" name="Shape 56"/>
          <p:cNvSpPr/>
          <p:nvPr/>
        </p:nvSpPr>
        <p:spPr>
          <a:xfrm>
            <a:off x="6098400" y="1375200"/>
            <a:ext cx="32400" cy="1139400"/>
          </a:xfrm>
          <a:prstGeom prst="rect">
            <a:avLst/>
          </a:prstGeom>
          <a:solidFill>
            <a:srgbClr val="2C4BE8"/>
          </a:solidFill>
          <a:ln/>
        </p:spPr>
      </p:sp>
      <p:sp>
        <p:nvSpPr>
          <p:cNvPr id="61" name="Shape 57"/>
          <p:cNvSpPr/>
          <p:nvPr/>
        </p:nvSpPr>
        <p:spPr>
          <a:xfrm>
            <a:off x="61992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62" name="Text 58"/>
          <p:cNvSpPr/>
          <p:nvPr/>
        </p:nvSpPr>
        <p:spPr>
          <a:xfrm>
            <a:off x="61992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3" name="Shape 59"/>
          <p:cNvSpPr/>
          <p:nvPr/>
        </p:nvSpPr>
        <p:spPr>
          <a:xfrm>
            <a:off x="7984800" y="14544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64" name="Text 60"/>
          <p:cNvSpPr/>
          <p:nvPr/>
        </p:nvSpPr>
        <p:spPr>
          <a:xfrm>
            <a:off x="7984800" y="14544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65" name="Text 61"/>
          <p:cNvSpPr/>
          <p:nvPr/>
        </p:nvSpPr>
        <p:spPr>
          <a:xfrm>
            <a:off x="6415200" y="14292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в числах</a:t>
            </a:r>
            <a:endParaRPr lang="en-US" sz="850" dirty="0"/>
          </a:p>
        </p:txBody>
      </p:sp>
      <p:sp>
        <p:nvSpPr>
          <p:cNvPr id="66" name="Text 62"/>
          <p:cNvSpPr/>
          <p:nvPr/>
        </p:nvSpPr>
        <p:spPr>
          <a:xfrm>
            <a:off x="6206400" y="16056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проблему в числах, укажите целевую аудиторию и масштаб проблемы.</a:t>
            </a:r>
            <a:endParaRPr lang="en-US" sz="750" dirty="0"/>
          </a:p>
        </p:txBody>
      </p:sp>
      <p:sp>
        <p:nvSpPr>
          <p:cNvPr id="67" name="Text 63"/>
          <p:cNvSpPr/>
          <p:nvPr/>
        </p:nvSpPr>
        <p:spPr>
          <a:xfrm>
            <a:off x="6206400" y="1908000"/>
            <a:ext cx="2120400" cy="5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68" name="Shape 64"/>
          <p:cNvSpPr/>
          <p:nvPr/>
        </p:nvSpPr>
        <p:spPr>
          <a:xfrm>
            <a:off x="3715200" y="2579400"/>
            <a:ext cx="2318400" cy="1290600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</p:sp>
      <p:sp>
        <p:nvSpPr>
          <p:cNvPr id="69" name="Shape 65"/>
          <p:cNvSpPr/>
          <p:nvPr/>
        </p:nvSpPr>
        <p:spPr>
          <a:xfrm>
            <a:off x="3715200" y="2579400"/>
            <a:ext cx="32400" cy="1290600"/>
          </a:xfrm>
          <a:prstGeom prst="rect">
            <a:avLst/>
          </a:prstGeom>
          <a:solidFill>
            <a:srgbClr val="2C4BE8"/>
          </a:solidFill>
          <a:ln/>
        </p:spPr>
      </p:sp>
      <p:sp>
        <p:nvSpPr>
          <p:cNvPr id="70" name="Shape 66"/>
          <p:cNvSpPr/>
          <p:nvPr/>
        </p:nvSpPr>
        <p:spPr>
          <a:xfrm>
            <a:off x="38160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71" name="Text 67"/>
          <p:cNvSpPr/>
          <p:nvPr/>
        </p:nvSpPr>
        <p:spPr>
          <a:xfrm>
            <a:off x="38160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2" name="Shape 68"/>
          <p:cNvSpPr/>
          <p:nvPr/>
        </p:nvSpPr>
        <p:spPr>
          <a:xfrm>
            <a:off x="5601600" y="26586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73" name="Text 69"/>
          <p:cNvSpPr/>
          <p:nvPr/>
        </p:nvSpPr>
        <p:spPr>
          <a:xfrm>
            <a:off x="5601600" y="26586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74" name="Text 70"/>
          <p:cNvSpPr/>
          <p:nvPr/>
        </p:nvSpPr>
        <p:spPr>
          <a:xfrm>
            <a:off x="4032000" y="2633400"/>
            <a:ext cx="1490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концепция проекта</a:t>
            </a:r>
            <a:endParaRPr lang="en-US" sz="850" dirty="0"/>
          </a:p>
        </p:txBody>
      </p:sp>
      <p:sp>
        <p:nvSpPr>
          <p:cNvPr id="75" name="Text 71"/>
          <p:cNvSpPr/>
          <p:nvPr/>
        </p:nvSpPr>
        <p:spPr>
          <a:xfrm>
            <a:off x="3823200" y="29610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за счёт чего проект достигнет целей и преодолеет препятствия.</a:t>
            </a:r>
            <a:endParaRPr lang="en-US" sz="750" dirty="0"/>
          </a:p>
        </p:txBody>
      </p:sp>
      <p:sp>
        <p:nvSpPr>
          <p:cNvPr id="76" name="Text 72"/>
          <p:cNvSpPr/>
          <p:nvPr/>
        </p:nvSpPr>
        <p:spPr>
          <a:xfrm>
            <a:off x="3823200" y="3378600"/>
            <a:ext cx="2120400" cy="437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77" name="Shape 73"/>
          <p:cNvSpPr/>
          <p:nvPr/>
        </p:nvSpPr>
        <p:spPr>
          <a:xfrm>
            <a:off x="6098400" y="2579400"/>
            <a:ext cx="2318400" cy="1290600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</p:sp>
      <p:sp>
        <p:nvSpPr>
          <p:cNvPr id="78" name="Shape 74"/>
          <p:cNvSpPr/>
          <p:nvPr/>
        </p:nvSpPr>
        <p:spPr>
          <a:xfrm>
            <a:off x="6098400" y="2579400"/>
            <a:ext cx="32400" cy="1290600"/>
          </a:xfrm>
          <a:prstGeom prst="rect">
            <a:avLst/>
          </a:prstGeom>
          <a:solidFill>
            <a:srgbClr val="2C4BE8"/>
          </a:solidFill>
          <a:ln/>
        </p:spPr>
      </p:sp>
      <p:sp>
        <p:nvSpPr>
          <p:cNvPr id="79" name="Shape 75"/>
          <p:cNvSpPr/>
          <p:nvPr/>
        </p:nvSpPr>
        <p:spPr>
          <a:xfrm>
            <a:off x="61992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80" name="Text 76"/>
          <p:cNvSpPr/>
          <p:nvPr/>
        </p:nvSpPr>
        <p:spPr>
          <a:xfrm>
            <a:off x="61992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1" name="Shape 77"/>
          <p:cNvSpPr/>
          <p:nvPr/>
        </p:nvSpPr>
        <p:spPr>
          <a:xfrm>
            <a:off x="7984800" y="26586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82" name="Text 78"/>
          <p:cNvSpPr/>
          <p:nvPr/>
        </p:nvSpPr>
        <p:spPr>
          <a:xfrm>
            <a:off x="7984800" y="26586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83" name="Text 79"/>
          <p:cNvSpPr/>
          <p:nvPr/>
        </p:nvSpPr>
        <p:spPr>
          <a:xfrm>
            <a:off x="6415200" y="26334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через показатели</a:t>
            </a:r>
            <a:endParaRPr lang="en-US" sz="850" dirty="0"/>
          </a:p>
        </p:txBody>
      </p:sp>
      <p:sp>
        <p:nvSpPr>
          <p:cNvPr id="84" name="Text 80"/>
          <p:cNvSpPr/>
          <p:nvPr/>
        </p:nvSpPr>
        <p:spPr>
          <a:xfrm>
            <a:off x="6206400" y="28098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цели через показатели и покажите их связь со стратегическими целями организации.</a:t>
            </a:r>
            <a:endParaRPr lang="en-US" sz="750" dirty="0"/>
          </a:p>
        </p:txBody>
      </p:sp>
      <p:sp>
        <p:nvSpPr>
          <p:cNvPr id="85" name="Text 81"/>
          <p:cNvSpPr/>
          <p:nvPr/>
        </p:nvSpPr>
        <p:spPr>
          <a:xfrm>
            <a:off x="6206400" y="3227400"/>
            <a:ext cx="2120400" cy="58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86" name="Shape 82"/>
          <p:cNvSpPr/>
          <p:nvPr/>
        </p:nvSpPr>
        <p:spPr>
          <a:xfrm>
            <a:off x="3715200" y="3934800"/>
            <a:ext cx="2318400" cy="1175400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</p:sp>
      <p:sp>
        <p:nvSpPr>
          <p:cNvPr id="87" name="Shape 83"/>
          <p:cNvSpPr/>
          <p:nvPr/>
        </p:nvSpPr>
        <p:spPr>
          <a:xfrm>
            <a:off x="3715200" y="3934800"/>
            <a:ext cx="32400" cy="1175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88" name="Shape 84"/>
          <p:cNvSpPr/>
          <p:nvPr/>
        </p:nvSpPr>
        <p:spPr>
          <a:xfrm>
            <a:off x="3816000" y="4006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89" name="Text 85"/>
          <p:cNvSpPr/>
          <p:nvPr/>
        </p:nvSpPr>
        <p:spPr>
          <a:xfrm>
            <a:off x="3816000" y="4006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0" name="Text 86"/>
          <p:cNvSpPr/>
          <p:nvPr/>
        </p:nvSpPr>
        <p:spPr>
          <a:xfrm>
            <a:off x="4032000" y="39888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варианты решения</a:t>
            </a:r>
            <a:endParaRPr lang="en-US" sz="850" dirty="0"/>
          </a:p>
        </p:txBody>
      </p:sp>
      <p:sp>
        <p:nvSpPr>
          <p:cNvPr id="91" name="Text 87"/>
          <p:cNvSpPr/>
          <p:nvPr/>
        </p:nvSpPr>
        <p:spPr>
          <a:xfrm>
            <a:off x="3823200" y="43164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рассмотренные варианты и объясните, почему вы их отклонили.</a:t>
            </a:r>
            <a:endParaRPr lang="en-US" sz="750" dirty="0"/>
          </a:p>
        </p:txBody>
      </p:sp>
      <p:sp>
        <p:nvSpPr>
          <p:cNvPr id="92" name="Text 88"/>
          <p:cNvSpPr/>
          <p:nvPr/>
        </p:nvSpPr>
        <p:spPr>
          <a:xfrm>
            <a:off x="3823200" y="4618800"/>
            <a:ext cx="2120400" cy="437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93" name="Shape 89"/>
          <p:cNvSpPr/>
          <p:nvPr/>
        </p:nvSpPr>
        <p:spPr>
          <a:xfrm>
            <a:off x="6098400" y="3934800"/>
            <a:ext cx="2318400" cy="1175400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</p:sp>
      <p:sp>
        <p:nvSpPr>
          <p:cNvPr id="94" name="Shape 90"/>
          <p:cNvSpPr/>
          <p:nvPr/>
        </p:nvSpPr>
        <p:spPr>
          <a:xfrm>
            <a:off x="6098400" y="3934800"/>
            <a:ext cx="32400" cy="1175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95" name="Shape 91"/>
          <p:cNvSpPr/>
          <p:nvPr/>
        </p:nvSpPr>
        <p:spPr>
          <a:xfrm>
            <a:off x="6199200" y="4006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96" name="Text 92"/>
          <p:cNvSpPr/>
          <p:nvPr/>
        </p:nvSpPr>
        <p:spPr>
          <a:xfrm>
            <a:off x="6199200" y="4006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7" name="Text 93"/>
          <p:cNvSpPr/>
          <p:nvPr/>
        </p:nvSpPr>
        <p:spPr>
          <a:xfrm>
            <a:off x="6415200" y="39888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системы более высокого порядка</a:t>
            </a:r>
            <a:endParaRPr lang="en-US" sz="850" dirty="0"/>
          </a:p>
        </p:txBody>
      </p:sp>
      <p:sp>
        <p:nvSpPr>
          <p:cNvPr id="98" name="Text 94"/>
          <p:cNvSpPr/>
          <p:nvPr/>
        </p:nvSpPr>
        <p:spPr>
          <a:xfrm>
            <a:off x="6206400" y="43164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влияние проекта на показатели города, региона или страны.</a:t>
            </a:r>
            <a:endParaRPr lang="en-US" sz="750" dirty="0"/>
          </a:p>
        </p:txBody>
      </p:sp>
      <p:sp>
        <p:nvSpPr>
          <p:cNvPr id="99" name="Text 95"/>
          <p:cNvSpPr/>
          <p:nvPr/>
        </p:nvSpPr>
        <p:spPr>
          <a:xfrm>
            <a:off x="6206400" y="4618800"/>
            <a:ext cx="2120400" cy="437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00" name="Shape 96"/>
          <p:cNvSpPr/>
          <p:nvPr/>
        </p:nvSpPr>
        <p:spPr>
          <a:xfrm>
            <a:off x="8676000" y="954000"/>
            <a:ext cx="6156000" cy="4253400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101" name="Shape 97"/>
          <p:cNvSpPr/>
          <p:nvPr/>
        </p:nvSpPr>
        <p:spPr>
          <a:xfrm>
            <a:off x="8676000" y="954000"/>
            <a:ext cx="61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102" name="Shape 98"/>
          <p:cNvSpPr/>
          <p:nvPr/>
        </p:nvSpPr>
        <p:spPr>
          <a:xfrm>
            <a:off x="8676000" y="1170000"/>
            <a:ext cx="6156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03" name="Shape 99"/>
          <p:cNvSpPr/>
          <p:nvPr/>
        </p:nvSpPr>
        <p:spPr>
          <a:xfrm>
            <a:off x="8784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4" name="Text 100"/>
          <p:cNvSpPr/>
          <p:nvPr/>
        </p:nvSpPr>
        <p:spPr>
          <a:xfrm>
            <a:off x="8784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05" name="Text 101"/>
          <p:cNvSpPr/>
          <p:nvPr/>
        </p:nvSpPr>
        <p:spPr>
          <a:xfrm>
            <a:off x="9072000" y="954000"/>
            <a:ext cx="45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и содержание</a:t>
            </a:r>
            <a:endParaRPr lang="en-US" sz="1150" dirty="0"/>
          </a:p>
        </p:txBody>
      </p:sp>
      <p:sp>
        <p:nvSpPr>
          <p:cNvPr id="106" name="Shape 102"/>
          <p:cNvSpPr/>
          <p:nvPr/>
        </p:nvSpPr>
        <p:spPr>
          <a:xfrm>
            <a:off x="13788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</p:sp>
      <p:sp>
        <p:nvSpPr>
          <p:cNvPr id="107" name="Text 103"/>
          <p:cNvSpPr/>
          <p:nvPr/>
        </p:nvSpPr>
        <p:spPr>
          <a:xfrm>
            <a:off x="13788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08" name="Text 104"/>
          <p:cNvSpPr/>
          <p:nvPr/>
        </p:nvSpPr>
        <p:spPr>
          <a:xfrm>
            <a:off x="12924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критериев</a:t>
            </a:r>
            <a:endParaRPr lang="en-US" sz="750" dirty="0"/>
          </a:p>
        </p:txBody>
      </p:sp>
      <p:sp>
        <p:nvSpPr>
          <p:cNvPr id="109" name="Shape 105"/>
          <p:cNvSpPr/>
          <p:nvPr/>
        </p:nvSpPr>
        <p:spPr>
          <a:xfrm>
            <a:off x="87732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</p:sp>
      <p:sp>
        <p:nvSpPr>
          <p:cNvPr id="110" name="Shape 106"/>
          <p:cNvSpPr/>
          <p:nvPr/>
        </p:nvSpPr>
        <p:spPr>
          <a:xfrm>
            <a:off x="87732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11" name="Shape 107"/>
          <p:cNvSpPr/>
          <p:nvPr/>
        </p:nvSpPr>
        <p:spPr>
          <a:xfrm>
            <a:off x="8874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12" name="Text 108"/>
          <p:cNvSpPr/>
          <p:nvPr/>
        </p:nvSpPr>
        <p:spPr>
          <a:xfrm>
            <a:off x="8874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13" name="Text 109"/>
          <p:cNvSpPr/>
          <p:nvPr/>
        </p:nvSpPr>
        <p:spPr>
          <a:xfrm>
            <a:off x="90900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проекта</a:t>
            </a:r>
            <a:endParaRPr lang="en-US" sz="850" dirty="0"/>
          </a:p>
        </p:txBody>
      </p:sp>
      <p:sp>
        <p:nvSpPr>
          <p:cNvPr id="114" name="Text 110"/>
          <p:cNvSpPr/>
          <p:nvPr/>
        </p:nvSpPr>
        <p:spPr>
          <a:xfrm>
            <a:off x="88812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выгоду проекта для заказчика или инвестора.</a:t>
            </a:r>
            <a:endParaRPr lang="en-US" sz="750" dirty="0"/>
          </a:p>
        </p:txBody>
      </p:sp>
      <p:sp>
        <p:nvSpPr>
          <p:cNvPr id="115" name="Text 111"/>
          <p:cNvSpPr/>
          <p:nvPr/>
        </p:nvSpPr>
        <p:spPr>
          <a:xfrm>
            <a:off x="8881200" y="1908000"/>
            <a:ext cx="1746000" cy="490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16" name="Shape 112"/>
          <p:cNvSpPr/>
          <p:nvPr/>
        </p:nvSpPr>
        <p:spPr>
          <a:xfrm>
            <a:off x="107820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</p:sp>
      <p:sp>
        <p:nvSpPr>
          <p:cNvPr id="117" name="Shape 113"/>
          <p:cNvSpPr/>
          <p:nvPr/>
        </p:nvSpPr>
        <p:spPr>
          <a:xfrm>
            <a:off x="107820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18" name="Shape 114"/>
          <p:cNvSpPr/>
          <p:nvPr/>
        </p:nvSpPr>
        <p:spPr>
          <a:xfrm>
            <a:off x="108828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19" name="Text 115"/>
          <p:cNvSpPr/>
          <p:nvPr/>
        </p:nvSpPr>
        <p:spPr>
          <a:xfrm>
            <a:off x="108828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20" name="Text 116"/>
          <p:cNvSpPr/>
          <p:nvPr/>
        </p:nvSpPr>
        <p:spPr>
          <a:xfrm>
            <a:off x="110988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оценка</a:t>
            </a:r>
            <a:endParaRPr lang="en-US" sz="850" dirty="0"/>
          </a:p>
        </p:txBody>
      </p:sp>
      <p:sp>
        <p:nvSpPr>
          <p:cNvPr id="121" name="Text 117"/>
          <p:cNvSpPr/>
          <p:nvPr/>
        </p:nvSpPr>
        <p:spPr>
          <a:xfrm>
            <a:off x="10890000" y="1605600"/>
            <a:ext cx="1746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финансово-экономические показатели и ожидаемые выгоды проекта.</a:t>
            </a:r>
            <a:endParaRPr lang="en-US" sz="750" dirty="0"/>
          </a:p>
        </p:txBody>
      </p:sp>
      <p:sp>
        <p:nvSpPr>
          <p:cNvPr id="122" name="Text 118"/>
          <p:cNvSpPr/>
          <p:nvPr/>
        </p:nvSpPr>
        <p:spPr>
          <a:xfrm>
            <a:off x="10890000" y="2023200"/>
            <a:ext cx="1746000" cy="3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23" name="Shape 119"/>
          <p:cNvSpPr/>
          <p:nvPr/>
        </p:nvSpPr>
        <p:spPr>
          <a:xfrm>
            <a:off x="127908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</p:sp>
      <p:sp>
        <p:nvSpPr>
          <p:cNvPr id="124" name="Shape 120"/>
          <p:cNvSpPr/>
          <p:nvPr/>
        </p:nvSpPr>
        <p:spPr>
          <a:xfrm>
            <a:off x="127908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25" name="Shape 121"/>
          <p:cNvSpPr/>
          <p:nvPr/>
        </p:nvSpPr>
        <p:spPr>
          <a:xfrm>
            <a:off x="128916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26" name="Text 122"/>
          <p:cNvSpPr/>
          <p:nvPr/>
        </p:nvSpPr>
        <p:spPr>
          <a:xfrm>
            <a:off x="128916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7" name="Text 123"/>
          <p:cNvSpPr/>
          <p:nvPr/>
        </p:nvSpPr>
        <p:spPr>
          <a:xfrm>
            <a:off x="131076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и доходы</a:t>
            </a:r>
            <a:endParaRPr lang="en-US" sz="850" dirty="0"/>
          </a:p>
        </p:txBody>
      </p:sp>
      <p:sp>
        <p:nvSpPr>
          <p:cNvPr id="128" name="Text 124"/>
          <p:cNvSpPr/>
          <p:nvPr/>
        </p:nvSpPr>
        <p:spPr>
          <a:xfrm>
            <a:off x="128988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объём расходов, доходов и график движения средств.</a:t>
            </a:r>
            <a:endParaRPr lang="en-US" sz="750" dirty="0"/>
          </a:p>
        </p:txBody>
      </p:sp>
      <p:sp>
        <p:nvSpPr>
          <p:cNvPr id="129" name="Text 125"/>
          <p:cNvSpPr/>
          <p:nvPr/>
        </p:nvSpPr>
        <p:spPr>
          <a:xfrm>
            <a:off x="12898800" y="1908000"/>
            <a:ext cx="1746000" cy="490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30" name="Shape 126"/>
          <p:cNvSpPr/>
          <p:nvPr/>
        </p:nvSpPr>
        <p:spPr>
          <a:xfrm>
            <a:off x="8773200" y="2517000"/>
            <a:ext cx="1944000" cy="14946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</p:sp>
      <p:sp>
        <p:nvSpPr>
          <p:cNvPr id="131" name="Shape 127"/>
          <p:cNvSpPr/>
          <p:nvPr/>
        </p:nvSpPr>
        <p:spPr>
          <a:xfrm>
            <a:off x="8773200" y="2517000"/>
            <a:ext cx="32400" cy="14946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32" name="Shape 128"/>
          <p:cNvSpPr/>
          <p:nvPr/>
        </p:nvSpPr>
        <p:spPr>
          <a:xfrm>
            <a:off x="88740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33" name="Text 129"/>
          <p:cNvSpPr/>
          <p:nvPr/>
        </p:nvSpPr>
        <p:spPr>
          <a:xfrm>
            <a:off x="88740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4" name="Text 130"/>
          <p:cNvSpPr/>
          <p:nvPr/>
        </p:nvSpPr>
        <p:spPr>
          <a:xfrm>
            <a:off x="9090000" y="2571000"/>
            <a:ext cx="1494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Дисконтирование и инвестиционные показатели</a:t>
            </a:r>
            <a:endParaRPr lang="en-US" sz="850" dirty="0"/>
          </a:p>
        </p:txBody>
      </p:sp>
      <p:sp>
        <p:nvSpPr>
          <p:cNvPr id="135" name="Text 131"/>
          <p:cNvSpPr/>
          <p:nvPr/>
        </p:nvSpPr>
        <p:spPr>
          <a:xfrm>
            <a:off x="8881200" y="3049800"/>
            <a:ext cx="1746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чистую приведённую стоимость (NPV), внутреннюю норму доходности (IRR) и срок окупаемости.</a:t>
            </a:r>
            <a:endParaRPr lang="en-US" sz="750" dirty="0"/>
          </a:p>
        </p:txBody>
      </p:sp>
      <p:sp>
        <p:nvSpPr>
          <p:cNvPr id="136" name="Text 132"/>
          <p:cNvSpPr/>
          <p:nvPr/>
        </p:nvSpPr>
        <p:spPr>
          <a:xfrm>
            <a:off x="8881200" y="3582600"/>
            <a:ext cx="1746000" cy="3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37" name="Shape 133"/>
          <p:cNvSpPr/>
          <p:nvPr/>
        </p:nvSpPr>
        <p:spPr>
          <a:xfrm>
            <a:off x="10782000" y="2517000"/>
            <a:ext cx="1944000" cy="14946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</p:sp>
      <p:sp>
        <p:nvSpPr>
          <p:cNvPr id="138" name="Shape 134"/>
          <p:cNvSpPr/>
          <p:nvPr/>
        </p:nvSpPr>
        <p:spPr>
          <a:xfrm>
            <a:off x="10782000" y="2517000"/>
            <a:ext cx="32400" cy="14946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39" name="Shape 135"/>
          <p:cNvSpPr/>
          <p:nvPr/>
        </p:nvSpPr>
        <p:spPr>
          <a:xfrm>
            <a:off x="108828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40" name="Text 136"/>
          <p:cNvSpPr/>
          <p:nvPr/>
        </p:nvSpPr>
        <p:spPr>
          <a:xfrm>
            <a:off x="108828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1" name="Text 137"/>
          <p:cNvSpPr/>
          <p:nvPr/>
        </p:nvSpPr>
        <p:spPr>
          <a:xfrm>
            <a:off x="11098800" y="2571000"/>
            <a:ext cx="1494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целевые показатели</a:t>
            </a:r>
            <a:endParaRPr lang="en-US" sz="850" dirty="0"/>
          </a:p>
        </p:txBody>
      </p:sp>
      <p:sp>
        <p:nvSpPr>
          <p:cNvPr id="142" name="Text 138"/>
          <p:cNvSpPr/>
          <p:nvPr/>
        </p:nvSpPr>
        <p:spPr>
          <a:xfrm>
            <a:off x="10890000" y="2898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не менее трёх целевых показателей проекта.</a:t>
            </a:r>
            <a:endParaRPr lang="en-US" sz="750" dirty="0"/>
          </a:p>
        </p:txBody>
      </p:sp>
      <p:sp>
        <p:nvSpPr>
          <p:cNvPr id="143" name="Shape 139"/>
          <p:cNvSpPr/>
          <p:nvPr/>
        </p:nvSpPr>
        <p:spPr>
          <a:xfrm>
            <a:off x="11970000" y="3165000"/>
            <a:ext cx="666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</p:sp>
      <p:sp>
        <p:nvSpPr>
          <p:cNvPr id="144" name="Text 140"/>
          <p:cNvSpPr/>
          <p:nvPr/>
        </p:nvSpPr>
        <p:spPr>
          <a:xfrm>
            <a:off x="11970000" y="3165000"/>
            <a:ext cx="666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3</a:t>
            </a:r>
            <a:endParaRPr lang="en-US" sz="700" dirty="0"/>
          </a:p>
        </p:txBody>
      </p:sp>
      <p:sp>
        <p:nvSpPr>
          <p:cNvPr id="145" name="Text 141"/>
          <p:cNvSpPr/>
          <p:nvPr/>
        </p:nvSpPr>
        <p:spPr>
          <a:xfrm>
            <a:off x="10890000" y="3388200"/>
            <a:ext cx="1746000" cy="569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46" name="Shape 142"/>
          <p:cNvSpPr/>
          <p:nvPr/>
        </p:nvSpPr>
        <p:spPr>
          <a:xfrm>
            <a:off x="12790800" y="2517000"/>
            <a:ext cx="1944000" cy="14946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</p:sp>
      <p:sp>
        <p:nvSpPr>
          <p:cNvPr id="147" name="Shape 143"/>
          <p:cNvSpPr/>
          <p:nvPr/>
        </p:nvSpPr>
        <p:spPr>
          <a:xfrm>
            <a:off x="12790800" y="2517000"/>
            <a:ext cx="32400" cy="1494600"/>
          </a:xfrm>
          <a:prstGeom prst="rect">
            <a:avLst/>
          </a:prstGeom>
          <a:solidFill>
            <a:srgbClr val="2C4BE8"/>
          </a:solidFill>
          <a:ln/>
        </p:spPr>
      </p:sp>
      <p:sp>
        <p:nvSpPr>
          <p:cNvPr id="148" name="Shape 144"/>
          <p:cNvSpPr/>
          <p:nvPr/>
        </p:nvSpPr>
        <p:spPr>
          <a:xfrm>
            <a:off x="128916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49" name="Text 145"/>
          <p:cNvSpPr/>
          <p:nvPr/>
        </p:nvSpPr>
        <p:spPr>
          <a:xfrm>
            <a:off x="128916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0" name="Shape 146"/>
          <p:cNvSpPr/>
          <p:nvPr/>
        </p:nvSpPr>
        <p:spPr>
          <a:xfrm>
            <a:off x="14302800" y="25962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151" name="Text 147"/>
          <p:cNvSpPr/>
          <p:nvPr/>
        </p:nvSpPr>
        <p:spPr>
          <a:xfrm>
            <a:off x="14302800" y="25962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152" name="Text 148"/>
          <p:cNvSpPr/>
          <p:nvPr/>
        </p:nvSpPr>
        <p:spPr>
          <a:xfrm>
            <a:off x="13107600" y="2571000"/>
            <a:ext cx="1116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или продукты проекта</a:t>
            </a:r>
            <a:endParaRPr lang="en-US" sz="850" dirty="0"/>
          </a:p>
        </p:txBody>
      </p:sp>
      <p:sp>
        <p:nvSpPr>
          <p:cNvPr id="153" name="Text 149"/>
          <p:cNvSpPr/>
          <p:nvPr/>
        </p:nvSpPr>
        <p:spPr>
          <a:xfrm>
            <a:off x="12898800" y="2898600"/>
            <a:ext cx="1746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не менее пяти результатов или продуктов проекта и критерии их получения.</a:t>
            </a:r>
            <a:endParaRPr lang="en-US" sz="750" dirty="0"/>
          </a:p>
        </p:txBody>
      </p:sp>
      <p:sp>
        <p:nvSpPr>
          <p:cNvPr id="154" name="Shape 150"/>
          <p:cNvSpPr/>
          <p:nvPr/>
        </p:nvSpPr>
        <p:spPr>
          <a:xfrm>
            <a:off x="13978800" y="3280200"/>
            <a:ext cx="666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</p:sp>
      <p:sp>
        <p:nvSpPr>
          <p:cNvPr id="155" name="Text 151"/>
          <p:cNvSpPr/>
          <p:nvPr/>
        </p:nvSpPr>
        <p:spPr>
          <a:xfrm>
            <a:off x="13978800" y="3280200"/>
            <a:ext cx="666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5</a:t>
            </a:r>
            <a:endParaRPr lang="en-US" sz="700" dirty="0"/>
          </a:p>
        </p:txBody>
      </p:sp>
      <p:sp>
        <p:nvSpPr>
          <p:cNvPr id="156" name="Text 152"/>
          <p:cNvSpPr/>
          <p:nvPr/>
        </p:nvSpPr>
        <p:spPr>
          <a:xfrm>
            <a:off x="12898800" y="3503400"/>
            <a:ext cx="1746000" cy="454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57" name="Shape 153"/>
          <p:cNvSpPr/>
          <p:nvPr/>
        </p:nvSpPr>
        <p:spPr>
          <a:xfrm>
            <a:off x="8773200" y="4076400"/>
            <a:ext cx="5961600" cy="1033800"/>
          </a:xfrm>
          <a:prstGeom prst="roundRect">
            <a:avLst>
              <a:gd name="adj" fmla="val 7076"/>
            </a:avLst>
          </a:prstGeom>
          <a:solidFill>
            <a:srgbClr val="F0F1F3"/>
          </a:solidFill>
          <a:ln/>
        </p:spPr>
      </p:sp>
      <p:sp>
        <p:nvSpPr>
          <p:cNvPr id="158" name="Shape 154"/>
          <p:cNvSpPr/>
          <p:nvPr/>
        </p:nvSpPr>
        <p:spPr>
          <a:xfrm>
            <a:off x="8773200" y="4076400"/>
            <a:ext cx="32400" cy="10338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59" name="Shape 155"/>
          <p:cNvSpPr/>
          <p:nvPr/>
        </p:nvSpPr>
        <p:spPr>
          <a:xfrm>
            <a:off x="8874000" y="4148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60" name="Text 156"/>
          <p:cNvSpPr/>
          <p:nvPr/>
        </p:nvSpPr>
        <p:spPr>
          <a:xfrm>
            <a:off x="8874000" y="4148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1" name="Text 157"/>
          <p:cNvSpPr/>
          <p:nvPr/>
        </p:nvSpPr>
        <p:spPr>
          <a:xfrm>
            <a:off x="9090000" y="4130400"/>
            <a:ext cx="55116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допущения, зависимости</a:t>
            </a:r>
            <a:endParaRPr lang="en-US" sz="850" dirty="0"/>
          </a:p>
        </p:txBody>
      </p:sp>
      <p:sp>
        <p:nvSpPr>
          <p:cNvPr id="162" name="Text 158"/>
          <p:cNvSpPr/>
          <p:nvPr/>
        </p:nvSpPr>
        <p:spPr>
          <a:xfrm>
            <a:off x="8881200" y="4306800"/>
            <a:ext cx="57636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не менее пяти ограничений, а также основные допущения и зависимости проекта.</a:t>
            </a:r>
            <a:endParaRPr lang="en-US" sz="750" dirty="0"/>
          </a:p>
        </p:txBody>
      </p:sp>
      <p:sp>
        <p:nvSpPr>
          <p:cNvPr id="163" name="Shape 159"/>
          <p:cNvSpPr/>
          <p:nvPr/>
        </p:nvSpPr>
        <p:spPr>
          <a:xfrm>
            <a:off x="13978800" y="4458000"/>
            <a:ext cx="666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</p:sp>
      <p:sp>
        <p:nvSpPr>
          <p:cNvPr id="164" name="Text 160"/>
          <p:cNvSpPr/>
          <p:nvPr/>
        </p:nvSpPr>
        <p:spPr>
          <a:xfrm>
            <a:off x="13978800" y="4458000"/>
            <a:ext cx="666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5</a:t>
            </a:r>
            <a:endParaRPr lang="en-US" sz="700" dirty="0"/>
          </a:p>
        </p:txBody>
      </p:sp>
      <p:sp>
        <p:nvSpPr>
          <p:cNvPr id="165" name="Text 161"/>
          <p:cNvSpPr/>
          <p:nvPr/>
        </p:nvSpPr>
        <p:spPr>
          <a:xfrm>
            <a:off x="8881200" y="4681200"/>
            <a:ext cx="5763600" cy="3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66" name="Shape 162"/>
          <p:cNvSpPr/>
          <p:nvPr/>
        </p:nvSpPr>
        <p:spPr>
          <a:xfrm>
            <a:off x="288000" y="5369400"/>
            <a:ext cx="3456000" cy="4253400"/>
          </a:xfrm>
          <a:prstGeom prst="roundRect">
            <a:avLst>
              <a:gd name="adj" fmla="val 264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167" name="Shape 163"/>
          <p:cNvSpPr/>
          <p:nvPr/>
        </p:nvSpPr>
        <p:spPr>
          <a:xfrm>
            <a:off x="288000" y="5369400"/>
            <a:ext cx="34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168" name="Shape 164"/>
          <p:cNvSpPr/>
          <p:nvPr/>
        </p:nvSpPr>
        <p:spPr>
          <a:xfrm>
            <a:off x="288000" y="5585400"/>
            <a:ext cx="3456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69" name="Shape 165"/>
          <p:cNvSpPr/>
          <p:nvPr/>
        </p:nvSpPr>
        <p:spPr>
          <a:xfrm>
            <a:off x="396000" y="54342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70" name="Text 166"/>
          <p:cNvSpPr/>
          <p:nvPr/>
        </p:nvSpPr>
        <p:spPr>
          <a:xfrm>
            <a:off x="396000" y="54342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1" name="Text 167"/>
          <p:cNvSpPr/>
          <p:nvPr/>
        </p:nvSpPr>
        <p:spPr>
          <a:xfrm>
            <a:off x="684000" y="5369400"/>
            <a:ext cx="18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Заинтересованные стороны</a:t>
            </a:r>
            <a:endParaRPr lang="en-US" sz="1150" dirty="0"/>
          </a:p>
        </p:txBody>
      </p:sp>
      <p:sp>
        <p:nvSpPr>
          <p:cNvPr id="172" name="Shape 168"/>
          <p:cNvSpPr/>
          <p:nvPr/>
        </p:nvSpPr>
        <p:spPr>
          <a:xfrm>
            <a:off x="2700000" y="54414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</p:sp>
      <p:sp>
        <p:nvSpPr>
          <p:cNvPr id="173" name="Text 169"/>
          <p:cNvSpPr/>
          <p:nvPr/>
        </p:nvSpPr>
        <p:spPr>
          <a:xfrm>
            <a:off x="2700000" y="54414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74" name="Text 170"/>
          <p:cNvSpPr/>
          <p:nvPr/>
        </p:nvSpPr>
        <p:spPr>
          <a:xfrm>
            <a:off x="1836000" y="53694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критерия</a:t>
            </a:r>
            <a:endParaRPr lang="en-US" sz="750" dirty="0"/>
          </a:p>
        </p:txBody>
      </p:sp>
      <p:sp>
        <p:nvSpPr>
          <p:cNvPr id="175" name="Shape 171"/>
          <p:cNvSpPr/>
          <p:nvPr/>
        </p:nvSpPr>
        <p:spPr>
          <a:xfrm>
            <a:off x="385200" y="5790600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</p:sp>
      <p:sp>
        <p:nvSpPr>
          <p:cNvPr id="176" name="Shape 172"/>
          <p:cNvSpPr/>
          <p:nvPr/>
        </p:nvSpPr>
        <p:spPr>
          <a:xfrm>
            <a:off x="385200" y="5790600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77" name="Shape 173"/>
          <p:cNvSpPr/>
          <p:nvPr/>
        </p:nvSpPr>
        <p:spPr>
          <a:xfrm>
            <a:off x="4860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78" name="Text 174"/>
          <p:cNvSpPr/>
          <p:nvPr/>
        </p:nvSpPr>
        <p:spPr>
          <a:xfrm>
            <a:off x="4860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79" name="Text 175"/>
          <p:cNvSpPr/>
          <p:nvPr/>
        </p:nvSpPr>
        <p:spPr>
          <a:xfrm>
            <a:off x="702000" y="5844600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заинтересованных сторон</a:t>
            </a:r>
            <a:endParaRPr lang="en-US" sz="850" dirty="0"/>
          </a:p>
        </p:txBody>
      </p:sp>
      <p:sp>
        <p:nvSpPr>
          <p:cNvPr id="180" name="Text 176"/>
          <p:cNvSpPr/>
          <p:nvPr/>
        </p:nvSpPr>
        <p:spPr>
          <a:xfrm>
            <a:off x="493200" y="6323400"/>
            <a:ext cx="140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реестр заинтересованных сторон.</a:t>
            </a:r>
            <a:endParaRPr lang="en-US" sz="750" dirty="0"/>
          </a:p>
        </p:txBody>
      </p:sp>
      <p:sp>
        <p:nvSpPr>
          <p:cNvPr id="181" name="Shape 177"/>
          <p:cNvSpPr/>
          <p:nvPr/>
        </p:nvSpPr>
        <p:spPr>
          <a:xfrm>
            <a:off x="693000" y="6589800"/>
            <a:ext cx="12006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</p:sp>
      <p:sp>
        <p:nvSpPr>
          <p:cNvPr id="182" name="Text 178"/>
          <p:cNvSpPr/>
          <p:nvPr/>
        </p:nvSpPr>
        <p:spPr>
          <a:xfrm>
            <a:off x="693000" y="6589800"/>
            <a:ext cx="12006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Ориентир: не менее 15</a:t>
            </a:r>
            <a:endParaRPr lang="en-US" sz="700" dirty="0"/>
          </a:p>
        </p:txBody>
      </p:sp>
      <p:sp>
        <p:nvSpPr>
          <p:cNvPr id="183" name="Text 179"/>
          <p:cNvSpPr/>
          <p:nvPr/>
        </p:nvSpPr>
        <p:spPr>
          <a:xfrm>
            <a:off x="493200" y="6813000"/>
            <a:ext cx="1400400" cy="794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84" name="Shape 180"/>
          <p:cNvSpPr/>
          <p:nvPr/>
        </p:nvSpPr>
        <p:spPr>
          <a:xfrm>
            <a:off x="2048400" y="5790600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</p:sp>
      <p:sp>
        <p:nvSpPr>
          <p:cNvPr id="185" name="Shape 181"/>
          <p:cNvSpPr/>
          <p:nvPr/>
        </p:nvSpPr>
        <p:spPr>
          <a:xfrm>
            <a:off x="2048400" y="5790600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86" name="Shape 182"/>
          <p:cNvSpPr/>
          <p:nvPr/>
        </p:nvSpPr>
        <p:spPr>
          <a:xfrm>
            <a:off x="21492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87" name="Text 183"/>
          <p:cNvSpPr/>
          <p:nvPr/>
        </p:nvSpPr>
        <p:spPr>
          <a:xfrm>
            <a:off x="21492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88" name="Text 184"/>
          <p:cNvSpPr/>
          <p:nvPr/>
        </p:nvSpPr>
        <p:spPr>
          <a:xfrm>
            <a:off x="2365200" y="5844600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проекту</a:t>
            </a:r>
            <a:endParaRPr lang="en-US" sz="850" dirty="0"/>
          </a:p>
        </p:txBody>
      </p:sp>
      <p:sp>
        <p:nvSpPr>
          <p:cNvPr id="189" name="Text 185"/>
          <p:cNvSpPr/>
          <p:nvPr/>
        </p:nvSpPr>
        <p:spPr>
          <a:xfrm>
            <a:off x="2156400" y="6172200"/>
            <a:ext cx="1400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текущую и желаемую заинтересованность каждой стороны.</a:t>
            </a:r>
            <a:endParaRPr lang="en-US" sz="750" dirty="0"/>
          </a:p>
        </p:txBody>
      </p:sp>
      <p:sp>
        <p:nvSpPr>
          <p:cNvPr id="190" name="Text 186"/>
          <p:cNvSpPr/>
          <p:nvPr/>
        </p:nvSpPr>
        <p:spPr>
          <a:xfrm>
            <a:off x="2156400" y="6705000"/>
            <a:ext cx="1400400" cy="902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91" name="Shape 187"/>
          <p:cNvSpPr/>
          <p:nvPr/>
        </p:nvSpPr>
        <p:spPr>
          <a:xfrm>
            <a:off x="385200" y="7726500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</p:sp>
      <p:sp>
        <p:nvSpPr>
          <p:cNvPr id="192" name="Shape 188"/>
          <p:cNvSpPr/>
          <p:nvPr/>
        </p:nvSpPr>
        <p:spPr>
          <a:xfrm>
            <a:off x="385200" y="7726500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193" name="Shape 189"/>
          <p:cNvSpPr/>
          <p:nvPr/>
        </p:nvSpPr>
        <p:spPr>
          <a:xfrm>
            <a:off x="486000" y="77985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194" name="Text 190"/>
          <p:cNvSpPr/>
          <p:nvPr/>
        </p:nvSpPr>
        <p:spPr>
          <a:xfrm>
            <a:off x="486000" y="77985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95" name="Text 191"/>
          <p:cNvSpPr/>
          <p:nvPr/>
        </p:nvSpPr>
        <p:spPr>
          <a:xfrm>
            <a:off x="702000" y="7780500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заинтересованных сторон</a:t>
            </a:r>
            <a:endParaRPr lang="en-US" sz="850" dirty="0"/>
          </a:p>
        </p:txBody>
      </p:sp>
      <p:sp>
        <p:nvSpPr>
          <p:cNvPr id="196" name="Text 192"/>
          <p:cNvSpPr/>
          <p:nvPr/>
        </p:nvSpPr>
        <p:spPr>
          <a:xfrm>
            <a:off x="493200" y="8259300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лиц, принимающих решения, и влиятельных противников проекта.</a:t>
            </a:r>
            <a:endParaRPr lang="en-US" sz="750" dirty="0"/>
          </a:p>
        </p:txBody>
      </p:sp>
      <p:sp>
        <p:nvSpPr>
          <p:cNvPr id="197" name="Text 193"/>
          <p:cNvSpPr/>
          <p:nvPr/>
        </p:nvSpPr>
        <p:spPr>
          <a:xfrm>
            <a:off x="493200" y="8676900"/>
            <a:ext cx="1400400" cy="794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98" name="Shape 194"/>
          <p:cNvSpPr/>
          <p:nvPr/>
        </p:nvSpPr>
        <p:spPr>
          <a:xfrm>
            <a:off x="2048400" y="7726500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</p:sp>
      <p:sp>
        <p:nvSpPr>
          <p:cNvPr id="199" name="Shape 195"/>
          <p:cNvSpPr/>
          <p:nvPr/>
        </p:nvSpPr>
        <p:spPr>
          <a:xfrm>
            <a:off x="2048400" y="7726500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00" name="Shape 196"/>
          <p:cNvSpPr/>
          <p:nvPr/>
        </p:nvSpPr>
        <p:spPr>
          <a:xfrm>
            <a:off x="2149200" y="77985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01" name="Text 197"/>
          <p:cNvSpPr/>
          <p:nvPr/>
        </p:nvSpPr>
        <p:spPr>
          <a:xfrm>
            <a:off x="2149200" y="77985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02" name="Text 198"/>
          <p:cNvSpPr/>
          <p:nvPr/>
        </p:nvSpPr>
        <p:spPr>
          <a:xfrm>
            <a:off x="2365200" y="7780500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коммуникациями</a:t>
            </a:r>
            <a:endParaRPr lang="en-US" sz="850" dirty="0"/>
          </a:p>
        </p:txBody>
      </p:sp>
      <p:sp>
        <p:nvSpPr>
          <p:cNvPr id="203" name="Text 199"/>
          <p:cNvSpPr/>
          <p:nvPr/>
        </p:nvSpPr>
        <p:spPr>
          <a:xfrm>
            <a:off x="2156400" y="8108100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коммуникаций для основных лиц, принимающих решения.</a:t>
            </a:r>
            <a:endParaRPr lang="en-US" sz="750" dirty="0"/>
          </a:p>
        </p:txBody>
      </p:sp>
      <p:sp>
        <p:nvSpPr>
          <p:cNvPr id="204" name="Text 200"/>
          <p:cNvSpPr/>
          <p:nvPr/>
        </p:nvSpPr>
        <p:spPr>
          <a:xfrm>
            <a:off x="2156400" y="8525700"/>
            <a:ext cx="1400400" cy="9459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05" name="Shape 201"/>
          <p:cNvSpPr/>
          <p:nvPr/>
        </p:nvSpPr>
        <p:spPr>
          <a:xfrm>
            <a:off x="3906000" y="5369400"/>
            <a:ext cx="4176000" cy="4253400"/>
          </a:xfrm>
          <a:prstGeom prst="roundRect">
            <a:avLst>
              <a:gd name="adj" fmla="val 219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206" name="Shape 202"/>
          <p:cNvSpPr/>
          <p:nvPr/>
        </p:nvSpPr>
        <p:spPr>
          <a:xfrm>
            <a:off x="3906000" y="5369400"/>
            <a:ext cx="417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207" name="Shape 203"/>
          <p:cNvSpPr/>
          <p:nvPr/>
        </p:nvSpPr>
        <p:spPr>
          <a:xfrm>
            <a:off x="3906000" y="5585400"/>
            <a:ext cx="4176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08" name="Shape 204"/>
          <p:cNvSpPr/>
          <p:nvPr/>
        </p:nvSpPr>
        <p:spPr>
          <a:xfrm>
            <a:off x="4014000" y="54342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09" name="Text 205"/>
          <p:cNvSpPr/>
          <p:nvPr/>
        </p:nvSpPr>
        <p:spPr>
          <a:xfrm>
            <a:off x="4014000" y="54342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10" name="Text 206"/>
          <p:cNvSpPr/>
          <p:nvPr/>
        </p:nvSpPr>
        <p:spPr>
          <a:xfrm>
            <a:off x="4302000" y="5369400"/>
            <a:ext cx="255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</a:t>
            </a:r>
            <a:endParaRPr lang="en-US" sz="1150" dirty="0"/>
          </a:p>
        </p:txBody>
      </p:sp>
      <p:sp>
        <p:nvSpPr>
          <p:cNvPr id="211" name="Shape 207"/>
          <p:cNvSpPr/>
          <p:nvPr/>
        </p:nvSpPr>
        <p:spPr>
          <a:xfrm>
            <a:off x="7038000" y="54414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</p:sp>
      <p:sp>
        <p:nvSpPr>
          <p:cNvPr id="212" name="Text 208"/>
          <p:cNvSpPr/>
          <p:nvPr/>
        </p:nvSpPr>
        <p:spPr>
          <a:xfrm>
            <a:off x="7038000" y="54414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13" name="Text 209"/>
          <p:cNvSpPr/>
          <p:nvPr/>
        </p:nvSpPr>
        <p:spPr>
          <a:xfrm>
            <a:off x="6174000" y="53694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214" name="Shape 210"/>
          <p:cNvSpPr/>
          <p:nvPr/>
        </p:nvSpPr>
        <p:spPr>
          <a:xfrm>
            <a:off x="4003200" y="5790600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</p:sp>
      <p:sp>
        <p:nvSpPr>
          <p:cNvPr id="215" name="Shape 211"/>
          <p:cNvSpPr/>
          <p:nvPr/>
        </p:nvSpPr>
        <p:spPr>
          <a:xfrm>
            <a:off x="4003200" y="5790600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16" name="Shape 212"/>
          <p:cNvSpPr/>
          <p:nvPr/>
        </p:nvSpPr>
        <p:spPr>
          <a:xfrm>
            <a:off x="41040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17" name="Text 213"/>
          <p:cNvSpPr/>
          <p:nvPr/>
        </p:nvSpPr>
        <p:spPr>
          <a:xfrm>
            <a:off x="41040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18" name="Text 214"/>
          <p:cNvSpPr/>
          <p:nvPr/>
        </p:nvSpPr>
        <p:spPr>
          <a:xfrm>
            <a:off x="4320000" y="5844600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планирование</a:t>
            </a:r>
            <a:endParaRPr lang="en-US" sz="850" dirty="0"/>
          </a:p>
        </p:txBody>
      </p:sp>
      <p:sp>
        <p:nvSpPr>
          <p:cNvPr id="219" name="Text 215"/>
          <p:cNvSpPr/>
          <p:nvPr/>
        </p:nvSpPr>
        <p:spPr>
          <a:xfrm>
            <a:off x="4111200" y="6021000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сроки, бюджет и необходимые ресурсы проекта.</a:t>
            </a:r>
            <a:endParaRPr lang="en-US" sz="750" dirty="0"/>
          </a:p>
        </p:txBody>
      </p:sp>
      <p:sp>
        <p:nvSpPr>
          <p:cNvPr id="220" name="Text 216"/>
          <p:cNvSpPr/>
          <p:nvPr/>
        </p:nvSpPr>
        <p:spPr>
          <a:xfrm>
            <a:off x="4111200" y="6323400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21" name="Shape 217"/>
          <p:cNvSpPr/>
          <p:nvPr/>
        </p:nvSpPr>
        <p:spPr>
          <a:xfrm>
            <a:off x="6026400" y="5790600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</p:sp>
      <p:sp>
        <p:nvSpPr>
          <p:cNvPr id="222" name="Shape 218"/>
          <p:cNvSpPr/>
          <p:nvPr/>
        </p:nvSpPr>
        <p:spPr>
          <a:xfrm>
            <a:off x="6026400" y="5790600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23" name="Shape 219"/>
          <p:cNvSpPr/>
          <p:nvPr/>
        </p:nvSpPr>
        <p:spPr>
          <a:xfrm>
            <a:off x="61272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24" name="Text 220"/>
          <p:cNvSpPr/>
          <p:nvPr/>
        </p:nvSpPr>
        <p:spPr>
          <a:xfrm>
            <a:off x="61272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25" name="Text 221"/>
          <p:cNvSpPr/>
          <p:nvPr/>
        </p:nvSpPr>
        <p:spPr>
          <a:xfrm>
            <a:off x="6343200" y="5844600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декомпозиция</a:t>
            </a:r>
            <a:endParaRPr lang="en-US" sz="850" dirty="0"/>
          </a:p>
        </p:txBody>
      </p:sp>
      <p:sp>
        <p:nvSpPr>
          <p:cNvPr id="226" name="Text 222"/>
          <p:cNvSpPr/>
          <p:nvPr/>
        </p:nvSpPr>
        <p:spPr>
          <a:xfrm>
            <a:off x="6134400" y="6172200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структуру работ и продуктов (результатов) проекта.</a:t>
            </a:r>
            <a:endParaRPr lang="en-US" sz="750" dirty="0"/>
          </a:p>
        </p:txBody>
      </p:sp>
      <p:sp>
        <p:nvSpPr>
          <p:cNvPr id="227" name="Text 223"/>
          <p:cNvSpPr/>
          <p:nvPr/>
        </p:nvSpPr>
        <p:spPr>
          <a:xfrm>
            <a:off x="6134400" y="6474600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28" name="Shape 224"/>
          <p:cNvSpPr/>
          <p:nvPr/>
        </p:nvSpPr>
        <p:spPr>
          <a:xfrm>
            <a:off x="4003200" y="7018800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</p:sp>
      <p:sp>
        <p:nvSpPr>
          <p:cNvPr id="229" name="Shape 225"/>
          <p:cNvSpPr/>
          <p:nvPr/>
        </p:nvSpPr>
        <p:spPr>
          <a:xfrm>
            <a:off x="4003200" y="7018800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30" name="Shape 226"/>
          <p:cNvSpPr/>
          <p:nvPr/>
        </p:nvSpPr>
        <p:spPr>
          <a:xfrm>
            <a:off x="4104000" y="7090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31" name="Text 227"/>
          <p:cNvSpPr/>
          <p:nvPr/>
        </p:nvSpPr>
        <p:spPr>
          <a:xfrm>
            <a:off x="4104000" y="7090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32" name="Text 228"/>
          <p:cNvSpPr/>
          <p:nvPr/>
        </p:nvSpPr>
        <p:spPr>
          <a:xfrm>
            <a:off x="4320000" y="7072800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план</a:t>
            </a:r>
            <a:endParaRPr lang="en-US" sz="850" dirty="0"/>
          </a:p>
        </p:txBody>
      </p:sp>
      <p:sp>
        <p:nvSpPr>
          <p:cNvPr id="233" name="Text 229"/>
          <p:cNvSpPr/>
          <p:nvPr/>
        </p:nvSpPr>
        <p:spPr>
          <a:xfrm>
            <a:off x="4111200" y="7249200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сроки и бюджет на основе структуры работ и продуктов проекта.</a:t>
            </a:r>
            <a:endParaRPr lang="en-US" sz="750" dirty="0"/>
          </a:p>
        </p:txBody>
      </p:sp>
      <p:sp>
        <p:nvSpPr>
          <p:cNvPr id="234" name="Text 230"/>
          <p:cNvSpPr/>
          <p:nvPr/>
        </p:nvSpPr>
        <p:spPr>
          <a:xfrm>
            <a:off x="4111200" y="7666800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35" name="Shape 231"/>
          <p:cNvSpPr/>
          <p:nvPr/>
        </p:nvSpPr>
        <p:spPr>
          <a:xfrm>
            <a:off x="6026400" y="7018800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</p:sp>
      <p:sp>
        <p:nvSpPr>
          <p:cNvPr id="236" name="Shape 232"/>
          <p:cNvSpPr/>
          <p:nvPr/>
        </p:nvSpPr>
        <p:spPr>
          <a:xfrm>
            <a:off x="6026400" y="7018800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37" name="Shape 233"/>
          <p:cNvSpPr/>
          <p:nvPr/>
        </p:nvSpPr>
        <p:spPr>
          <a:xfrm>
            <a:off x="6127200" y="7090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38" name="Text 234"/>
          <p:cNvSpPr/>
          <p:nvPr/>
        </p:nvSpPr>
        <p:spPr>
          <a:xfrm>
            <a:off x="6127200" y="7090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39" name="Text 235"/>
          <p:cNvSpPr/>
          <p:nvPr/>
        </p:nvSpPr>
        <p:spPr>
          <a:xfrm>
            <a:off x="6343200" y="7072800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планирование</a:t>
            </a:r>
            <a:endParaRPr lang="en-US" sz="850" dirty="0"/>
          </a:p>
        </p:txBody>
      </p:sp>
      <p:sp>
        <p:nvSpPr>
          <p:cNvPr id="240" name="Text 236"/>
          <p:cNvSpPr/>
          <p:nvPr/>
        </p:nvSpPr>
        <p:spPr>
          <a:xfrm>
            <a:off x="6134400" y="7400400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основные этапы, зависимости между ними и длительность каждого этапа.</a:t>
            </a:r>
            <a:endParaRPr lang="en-US" sz="750" dirty="0"/>
          </a:p>
        </p:txBody>
      </p:sp>
      <p:sp>
        <p:nvSpPr>
          <p:cNvPr id="241" name="Text 237"/>
          <p:cNvSpPr/>
          <p:nvPr/>
        </p:nvSpPr>
        <p:spPr>
          <a:xfrm>
            <a:off x="6134400" y="7818000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42" name="Shape 238"/>
          <p:cNvSpPr/>
          <p:nvPr/>
        </p:nvSpPr>
        <p:spPr>
          <a:xfrm>
            <a:off x="4003200" y="8362200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</p:sp>
      <p:sp>
        <p:nvSpPr>
          <p:cNvPr id="243" name="Shape 239"/>
          <p:cNvSpPr/>
          <p:nvPr/>
        </p:nvSpPr>
        <p:spPr>
          <a:xfrm>
            <a:off x="4003200" y="8362200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44" name="Shape 240"/>
          <p:cNvSpPr/>
          <p:nvPr/>
        </p:nvSpPr>
        <p:spPr>
          <a:xfrm>
            <a:off x="4104000" y="8434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45" name="Text 241"/>
          <p:cNvSpPr/>
          <p:nvPr/>
        </p:nvSpPr>
        <p:spPr>
          <a:xfrm>
            <a:off x="4104000" y="8434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46" name="Text 242"/>
          <p:cNvSpPr/>
          <p:nvPr/>
        </p:nvSpPr>
        <p:spPr>
          <a:xfrm>
            <a:off x="4320000" y="8416200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Детальный календарный план</a:t>
            </a:r>
            <a:endParaRPr lang="en-US" sz="850" dirty="0"/>
          </a:p>
        </p:txBody>
      </p:sp>
      <p:sp>
        <p:nvSpPr>
          <p:cNvPr id="247" name="Text 243"/>
          <p:cNvSpPr/>
          <p:nvPr/>
        </p:nvSpPr>
        <p:spPr>
          <a:xfrm>
            <a:off x="4111200" y="8743800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подробный календарный план, например диаграмму Ганта.</a:t>
            </a:r>
            <a:endParaRPr lang="en-US" sz="750" dirty="0"/>
          </a:p>
        </p:txBody>
      </p:sp>
      <p:sp>
        <p:nvSpPr>
          <p:cNvPr id="248" name="Text 244"/>
          <p:cNvSpPr/>
          <p:nvPr/>
        </p:nvSpPr>
        <p:spPr>
          <a:xfrm>
            <a:off x="4111200" y="9046200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49" name="Shape 245"/>
          <p:cNvSpPr/>
          <p:nvPr/>
        </p:nvSpPr>
        <p:spPr>
          <a:xfrm>
            <a:off x="6026400" y="8362200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</p:sp>
      <p:sp>
        <p:nvSpPr>
          <p:cNvPr id="250" name="Shape 246"/>
          <p:cNvSpPr/>
          <p:nvPr/>
        </p:nvSpPr>
        <p:spPr>
          <a:xfrm>
            <a:off x="6026400" y="8362200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51" name="Shape 247"/>
          <p:cNvSpPr/>
          <p:nvPr/>
        </p:nvSpPr>
        <p:spPr>
          <a:xfrm>
            <a:off x="6127200" y="8434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52" name="Text 248"/>
          <p:cNvSpPr/>
          <p:nvPr/>
        </p:nvSpPr>
        <p:spPr>
          <a:xfrm>
            <a:off x="6127200" y="8434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253" name="Text 249"/>
          <p:cNvSpPr/>
          <p:nvPr/>
        </p:nvSpPr>
        <p:spPr>
          <a:xfrm>
            <a:off x="6343200" y="8416200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 вехам</a:t>
            </a:r>
            <a:endParaRPr lang="en-US" sz="850" dirty="0"/>
          </a:p>
        </p:txBody>
      </p:sp>
      <p:sp>
        <p:nvSpPr>
          <p:cNvPr id="254" name="Text 250"/>
          <p:cNvSpPr/>
          <p:nvPr/>
        </p:nvSpPr>
        <p:spPr>
          <a:xfrm>
            <a:off x="6134400" y="8592600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контроля по ключевым точкам проекта.</a:t>
            </a:r>
            <a:endParaRPr lang="en-US" sz="750" dirty="0"/>
          </a:p>
        </p:txBody>
      </p:sp>
      <p:sp>
        <p:nvSpPr>
          <p:cNvPr id="255" name="Text 251"/>
          <p:cNvSpPr/>
          <p:nvPr/>
        </p:nvSpPr>
        <p:spPr>
          <a:xfrm>
            <a:off x="6134400" y="8895000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56" name="Shape 252"/>
          <p:cNvSpPr/>
          <p:nvPr/>
        </p:nvSpPr>
        <p:spPr>
          <a:xfrm>
            <a:off x="8244000" y="5369400"/>
            <a:ext cx="6588000" cy="4253400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sx="100000" sy="100000" kx="0" ky="0" algn="bl" rotWithShape="0" blurRad="63500" dist="19050" dir="5400000">
              <a:srgbClr val="9AA5B8">
                <a:alpha val="22000"/>
              </a:srgbClr>
            </a:outerShdw>
          </a:effectLst>
        </p:spPr>
      </p:sp>
      <p:sp>
        <p:nvSpPr>
          <p:cNvPr id="257" name="Shape 253"/>
          <p:cNvSpPr/>
          <p:nvPr/>
        </p:nvSpPr>
        <p:spPr>
          <a:xfrm>
            <a:off x="8244000" y="5369400"/>
            <a:ext cx="658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</p:sp>
      <p:sp>
        <p:nvSpPr>
          <p:cNvPr id="258" name="Shape 254"/>
          <p:cNvSpPr/>
          <p:nvPr/>
        </p:nvSpPr>
        <p:spPr>
          <a:xfrm>
            <a:off x="8244000" y="5585400"/>
            <a:ext cx="6588000" cy="108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59" name="Shape 255"/>
          <p:cNvSpPr/>
          <p:nvPr/>
        </p:nvSpPr>
        <p:spPr>
          <a:xfrm>
            <a:off x="8352000" y="54342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60" name="Text 256"/>
          <p:cNvSpPr/>
          <p:nvPr/>
        </p:nvSpPr>
        <p:spPr>
          <a:xfrm>
            <a:off x="8352000" y="54342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61" name="Text 257"/>
          <p:cNvSpPr/>
          <p:nvPr/>
        </p:nvSpPr>
        <p:spPr>
          <a:xfrm>
            <a:off x="8640000" y="5369400"/>
            <a:ext cx="496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рисками</a:t>
            </a:r>
            <a:endParaRPr lang="en-US" sz="1150" dirty="0"/>
          </a:p>
        </p:txBody>
      </p:sp>
      <p:sp>
        <p:nvSpPr>
          <p:cNvPr id="262" name="Shape 258"/>
          <p:cNvSpPr/>
          <p:nvPr/>
        </p:nvSpPr>
        <p:spPr>
          <a:xfrm>
            <a:off x="13788000" y="54414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</p:sp>
      <p:sp>
        <p:nvSpPr>
          <p:cNvPr id="263" name="Text 259"/>
          <p:cNvSpPr/>
          <p:nvPr/>
        </p:nvSpPr>
        <p:spPr>
          <a:xfrm>
            <a:off x="13788000" y="54414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64" name="Text 260"/>
          <p:cNvSpPr/>
          <p:nvPr/>
        </p:nvSpPr>
        <p:spPr>
          <a:xfrm>
            <a:off x="12924000" y="53694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критериев</a:t>
            </a:r>
            <a:endParaRPr lang="en-US" sz="750" dirty="0"/>
          </a:p>
        </p:txBody>
      </p:sp>
      <p:sp>
        <p:nvSpPr>
          <p:cNvPr id="265" name="Shape 261"/>
          <p:cNvSpPr/>
          <p:nvPr/>
        </p:nvSpPr>
        <p:spPr>
          <a:xfrm>
            <a:off x="8341200" y="5790600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</p:sp>
      <p:sp>
        <p:nvSpPr>
          <p:cNvPr id="266" name="Shape 262"/>
          <p:cNvSpPr/>
          <p:nvPr/>
        </p:nvSpPr>
        <p:spPr>
          <a:xfrm>
            <a:off x="8341200" y="5790600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67" name="Shape 263"/>
          <p:cNvSpPr/>
          <p:nvPr/>
        </p:nvSpPr>
        <p:spPr>
          <a:xfrm>
            <a:off x="84420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68" name="Text 264"/>
          <p:cNvSpPr/>
          <p:nvPr/>
        </p:nvSpPr>
        <p:spPr>
          <a:xfrm>
            <a:off x="84420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69" name="Text 265"/>
          <p:cNvSpPr/>
          <p:nvPr/>
        </p:nvSpPr>
        <p:spPr>
          <a:xfrm>
            <a:off x="8658000" y="5844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проекта</a:t>
            </a:r>
            <a:endParaRPr lang="en-US" sz="850" dirty="0"/>
          </a:p>
        </p:txBody>
      </p:sp>
      <p:sp>
        <p:nvSpPr>
          <p:cNvPr id="270" name="Text 266"/>
          <p:cNvSpPr/>
          <p:nvPr/>
        </p:nvSpPr>
        <p:spPr>
          <a:xfrm>
            <a:off x="8449200" y="6021000"/>
            <a:ext cx="1890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основные риски проекта. Описание должно позволять оценить вероятность и влияние каждого риска.</a:t>
            </a:r>
            <a:endParaRPr lang="en-US" sz="750" dirty="0"/>
          </a:p>
        </p:txBody>
      </p:sp>
      <p:sp>
        <p:nvSpPr>
          <p:cNvPr id="271" name="Shape 267"/>
          <p:cNvSpPr/>
          <p:nvPr/>
        </p:nvSpPr>
        <p:spPr>
          <a:xfrm>
            <a:off x="9430200" y="6517800"/>
            <a:ext cx="909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</p:sp>
      <p:sp>
        <p:nvSpPr>
          <p:cNvPr id="272" name="Text 268"/>
          <p:cNvSpPr/>
          <p:nvPr/>
        </p:nvSpPr>
        <p:spPr>
          <a:xfrm>
            <a:off x="9430200" y="6517800"/>
            <a:ext cx="909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Ориентир: 10–25</a:t>
            </a:r>
            <a:endParaRPr lang="en-US" sz="700" dirty="0"/>
          </a:p>
        </p:txBody>
      </p:sp>
      <p:sp>
        <p:nvSpPr>
          <p:cNvPr id="273" name="Text 269"/>
          <p:cNvSpPr/>
          <p:nvPr/>
        </p:nvSpPr>
        <p:spPr>
          <a:xfrm>
            <a:off x="8449200" y="6741000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74" name="Shape 270"/>
          <p:cNvSpPr/>
          <p:nvPr/>
        </p:nvSpPr>
        <p:spPr>
          <a:xfrm>
            <a:off x="10494000" y="5790600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</p:sp>
      <p:sp>
        <p:nvSpPr>
          <p:cNvPr id="275" name="Shape 271"/>
          <p:cNvSpPr/>
          <p:nvPr/>
        </p:nvSpPr>
        <p:spPr>
          <a:xfrm>
            <a:off x="10494000" y="5790600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76" name="Shape 272"/>
          <p:cNvSpPr/>
          <p:nvPr/>
        </p:nvSpPr>
        <p:spPr>
          <a:xfrm>
            <a:off x="105948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77" name="Text 273"/>
          <p:cNvSpPr/>
          <p:nvPr/>
        </p:nvSpPr>
        <p:spPr>
          <a:xfrm>
            <a:off x="105948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78" name="Text 274"/>
          <p:cNvSpPr/>
          <p:nvPr/>
        </p:nvSpPr>
        <p:spPr>
          <a:xfrm>
            <a:off x="10810800" y="5844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рисков</a:t>
            </a:r>
            <a:endParaRPr lang="en-US" sz="850" dirty="0"/>
          </a:p>
        </p:txBody>
      </p:sp>
      <p:sp>
        <p:nvSpPr>
          <p:cNvPr id="279" name="Text 275"/>
          <p:cNvSpPr/>
          <p:nvPr/>
        </p:nvSpPr>
        <p:spPr>
          <a:xfrm>
            <a:off x="10602000" y="6021000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Сгруппируйте риски и исключите дублирование.</a:t>
            </a:r>
            <a:endParaRPr lang="en-US" sz="750" dirty="0"/>
          </a:p>
        </p:txBody>
      </p:sp>
      <p:sp>
        <p:nvSpPr>
          <p:cNvPr id="280" name="Text 276"/>
          <p:cNvSpPr/>
          <p:nvPr/>
        </p:nvSpPr>
        <p:spPr>
          <a:xfrm>
            <a:off x="10602000" y="6323400"/>
            <a:ext cx="1890000" cy="73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81" name="Shape 277"/>
          <p:cNvSpPr/>
          <p:nvPr/>
        </p:nvSpPr>
        <p:spPr>
          <a:xfrm>
            <a:off x="12646800" y="5790600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</p:sp>
      <p:sp>
        <p:nvSpPr>
          <p:cNvPr id="282" name="Shape 278"/>
          <p:cNvSpPr/>
          <p:nvPr/>
        </p:nvSpPr>
        <p:spPr>
          <a:xfrm>
            <a:off x="12646800" y="5790600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83" name="Shape 279"/>
          <p:cNvSpPr/>
          <p:nvPr/>
        </p:nvSpPr>
        <p:spPr>
          <a:xfrm>
            <a:off x="12747600" y="5862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84" name="Text 280"/>
          <p:cNvSpPr/>
          <p:nvPr/>
        </p:nvSpPr>
        <p:spPr>
          <a:xfrm>
            <a:off x="12747600" y="5862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85" name="Text 281"/>
          <p:cNvSpPr/>
          <p:nvPr/>
        </p:nvSpPr>
        <p:spPr>
          <a:xfrm>
            <a:off x="12963600" y="5844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рисков</a:t>
            </a:r>
            <a:endParaRPr lang="en-US" sz="850" dirty="0"/>
          </a:p>
        </p:txBody>
      </p:sp>
      <p:sp>
        <p:nvSpPr>
          <p:cNvPr id="286" name="Text 282"/>
          <p:cNvSpPr/>
          <p:nvPr/>
        </p:nvSpPr>
        <p:spPr>
          <a:xfrm>
            <a:off x="12754800" y="6021000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признаки повышения вероятности, вторичные и остаточные риски.</a:t>
            </a:r>
            <a:endParaRPr lang="en-US" sz="750" dirty="0"/>
          </a:p>
        </p:txBody>
      </p:sp>
      <p:sp>
        <p:nvSpPr>
          <p:cNvPr id="287" name="Text 283"/>
          <p:cNvSpPr/>
          <p:nvPr/>
        </p:nvSpPr>
        <p:spPr>
          <a:xfrm>
            <a:off x="12754800" y="6438600"/>
            <a:ext cx="1890000" cy="6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88" name="Shape 284"/>
          <p:cNvSpPr/>
          <p:nvPr/>
        </p:nvSpPr>
        <p:spPr>
          <a:xfrm>
            <a:off x="8341200" y="7176600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</p:sp>
      <p:sp>
        <p:nvSpPr>
          <p:cNvPr id="289" name="Shape 285"/>
          <p:cNvSpPr/>
          <p:nvPr/>
        </p:nvSpPr>
        <p:spPr>
          <a:xfrm>
            <a:off x="8341200" y="7176600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90" name="Shape 286"/>
          <p:cNvSpPr/>
          <p:nvPr/>
        </p:nvSpPr>
        <p:spPr>
          <a:xfrm>
            <a:off x="8442000" y="7248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91" name="Text 287"/>
          <p:cNvSpPr/>
          <p:nvPr/>
        </p:nvSpPr>
        <p:spPr>
          <a:xfrm>
            <a:off x="8442000" y="7248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92" name="Text 288"/>
          <p:cNvSpPr/>
          <p:nvPr/>
        </p:nvSpPr>
        <p:spPr>
          <a:xfrm>
            <a:off x="8658000" y="7230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</a:t>
            </a:r>
            <a:endParaRPr lang="en-US" sz="850" dirty="0"/>
          </a:p>
        </p:txBody>
      </p:sp>
      <p:sp>
        <p:nvSpPr>
          <p:cNvPr id="293" name="Text 289"/>
          <p:cNvSpPr/>
          <p:nvPr/>
        </p:nvSpPr>
        <p:spPr>
          <a:xfrm>
            <a:off x="8449200" y="7407000"/>
            <a:ext cx="1890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качественную или количественную оценку рисков, их динамику и критерии пересмотра оценки.</a:t>
            </a:r>
            <a:endParaRPr lang="en-US" sz="750" dirty="0"/>
          </a:p>
        </p:txBody>
      </p:sp>
      <p:sp>
        <p:nvSpPr>
          <p:cNvPr id="294" name="Text 290"/>
          <p:cNvSpPr/>
          <p:nvPr/>
        </p:nvSpPr>
        <p:spPr>
          <a:xfrm>
            <a:off x="8449200" y="7939800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95" name="Shape 291"/>
          <p:cNvSpPr/>
          <p:nvPr/>
        </p:nvSpPr>
        <p:spPr>
          <a:xfrm>
            <a:off x="10494000" y="7176600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</p:sp>
      <p:sp>
        <p:nvSpPr>
          <p:cNvPr id="296" name="Shape 292"/>
          <p:cNvSpPr/>
          <p:nvPr/>
        </p:nvSpPr>
        <p:spPr>
          <a:xfrm>
            <a:off x="10494000" y="7176600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297" name="Shape 293"/>
          <p:cNvSpPr/>
          <p:nvPr/>
        </p:nvSpPr>
        <p:spPr>
          <a:xfrm>
            <a:off x="10594800" y="7248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298" name="Text 294"/>
          <p:cNvSpPr/>
          <p:nvPr/>
        </p:nvSpPr>
        <p:spPr>
          <a:xfrm>
            <a:off x="10594800" y="7248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99" name="Text 295"/>
          <p:cNvSpPr/>
          <p:nvPr/>
        </p:nvSpPr>
        <p:spPr>
          <a:xfrm>
            <a:off x="10810800" y="7230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рисками</a:t>
            </a:r>
            <a:endParaRPr lang="en-US" sz="850" dirty="0"/>
          </a:p>
        </p:txBody>
      </p:sp>
      <p:sp>
        <p:nvSpPr>
          <p:cNvPr id="300" name="Text 296"/>
          <p:cNvSpPr/>
          <p:nvPr/>
        </p:nvSpPr>
        <p:spPr>
          <a:xfrm>
            <a:off x="10602000" y="7407000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стратегию, меры до и после наступления риска, порядок мониторинга и ответственных.</a:t>
            </a:r>
            <a:endParaRPr lang="en-US" sz="750" dirty="0"/>
          </a:p>
        </p:txBody>
      </p:sp>
      <p:sp>
        <p:nvSpPr>
          <p:cNvPr id="301" name="Text 297"/>
          <p:cNvSpPr/>
          <p:nvPr/>
        </p:nvSpPr>
        <p:spPr>
          <a:xfrm>
            <a:off x="10602000" y="7824600"/>
            <a:ext cx="18900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02" name="Shape 298"/>
          <p:cNvSpPr/>
          <p:nvPr/>
        </p:nvSpPr>
        <p:spPr>
          <a:xfrm>
            <a:off x="12646800" y="7176600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</p:sp>
      <p:sp>
        <p:nvSpPr>
          <p:cNvPr id="303" name="Shape 299"/>
          <p:cNvSpPr/>
          <p:nvPr/>
        </p:nvSpPr>
        <p:spPr>
          <a:xfrm>
            <a:off x="12646800" y="7176600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04" name="Shape 300"/>
          <p:cNvSpPr/>
          <p:nvPr/>
        </p:nvSpPr>
        <p:spPr>
          <a:xfrm>
            <a:off x="12747600" y="72486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305" name="Text 301"/>
          <p:cNvSpPr/>
          <p:nvPr/>
        </p:nvSpPr>
        <p:spPr>
          <a:xfrm>
            <a:off x="12747600" y="72486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306" name="Text 302"/>
          <p:cNvSpPr/>
          <p:nvPr/>
        </p:nvSpPr>
        <p:spPr>
          <a:xfrm>
            <a:off x="12963600" y="72306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полномочий</a:t>
            </a:r>
            <a:endParaRPr lang="en-US" sz="850" dirty="0"/>
          </a:p>
        </p:txBody>
      </p:sp>
      <p:sp>
        <p:nvSpPr>
          <p:cNvPr id="307" name="Text 303"/>
          <p:cNvSpPr/>
          <p:nvPr/>
        </p:nvSpPr>
        <p:spPr>
          <a:xfrm>
            <a:off x="12754800" y="7407000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кто принимает решения при изменении сроков и бюджета.</a:t>
            </a:r>
            <a:endParaRPr lang="en-US" sz="750" dirty="0"/>
          </a:p>
        </p:txBody>
      </p:sp>
      <p:sp>
        <p:nvSpPr>
          <p:cNvPr id="308" name="Text 304"/>
          <p:cNvSpPr/>
          <p:nvPr/>
        </p:nvSpPr>
        <p:spPr>
          <a:xfrm>
            <a:off x="12754800" y="7709400"/>
            <a:ext cx="1890000" cy="54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09" name="Shape 305"/>
          <p:cNvSpPr/>
          <p:nvPr/>
        </p:nvSpPr>
        <p:spPr>
          <a:xfrm>
            <a:off x="8341200" y="8375400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</p:sp>
      <p:sp>
        <p:nvSpPr>
          <p:cNvPr id="310" name="Shape 306"/>
          <p:cNvSpPr/>
          <p:nvPr/>
        </p:nvSpPr>
        <p:spPr>
          <a:xfrm>
            <a:off x="8341200" y="8375400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11" name="Shape 307"/>
          <p:cNvSpPr/>
          <p:nvPr/>
        </p:nvSpPr>
        <p:spPr>
          <a:xfrm>
            <a:off x="8442000" y="8447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312" name="Text 308"/>
          <p:cNvSpPr/>
          <p:nvPr/>
        </p:nvSpPr>
        <p:spPr>
          <a:xfrm>
            <a:off x="8442000" y="8447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313" name="Text 309"/>
          <p:cNvSpPr/>
          <p:nvPr/>
        </p:nvSpPr>
        <p:spPr>
          <a:xfrm>
            <a:off x="8658000" y="8429400"/>
            <a:ext cx="1638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отказа от изменения</a:t>
            </a:r>
            <a:endParaRPr lang="en-US" sz="850" dirty="0"/>
          </a:p>
        </p:txBody>
      </p:sp>
      <p:sp>
        <p:nvSpPr>
          <p:cNvPr id="314" name="Text 310"/>
          <p:cNvSpPr/>
          <p:nvPr/>
        </p:nvSpPr>
        <p:spPr>
          <a:xfrm>
            <a:off x="8449200" y="8757000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последствия отказа от изменения и несколько вариантов реализации изменения.</a:t>
            </a:r>
            <a:endParaRPr lang="en-US" sz="750" dirty="0"/>
          </a:p>
        </p:txBody>
      </p:sp>
      <p:sp>
        <p:nvSpPr>
          <p:cNvPr id="315" name="Text 311"/>
          <p:cNvSpPr/>
          <p:nvPr/>
        </p:nvSpPr>
        <p:spPr>
          <a:xfrm>
            <a:off x="8449200" y="9174600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16" name="Shape 312"/>
          <p:cNvSpPr/>
          <p:nvPr/>
        </p:nvSpPr>
        <p:spPr>
          <a:xfrm>
            <a:off x="10494000" y="8375400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</p:sp>
      <p:sp>
        <p:nvSpPr>
          <p:cNvPr id="317" name="Shape 313"/>
          <p:cNvSpPr/>
          <p:nvPr/>
        </p:nvSpPr>
        <p:spPr>
          <a:xfrm>
            <a:off x="10494000" y="8375400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18" name="Shape 314"/>
          <p:cNvSpPr/>
          <p:nvPr/>
        </p:nvSpPr>
        <p:spPr>
          <a:xfrm>
            <a:off x="10594800" y="8447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319" name="Text 315"/>
          <p:cNvSpPr/>
          <p:nvPr/>
        </p:nvSpPr>
        <p:spPr>
          <a:xfrm>
            <a:off x="10594800" y="8447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320" name="Text 316"/>
          <p:cNvSpPr/>
          <p:nvPr/>
        </p:nvSpPr>
        <p:spPr>
          <a:xfrm>
            <a:off x="10810800" y="84294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изменения</a:t>
            </a:r>
            <a:endParaRPr lang="en-US" sz="850" dirty="0"/>
          </a:p>
        </p:txBody>
      </p:sp>
      <p:sp>
        <p:nvSpPr>
          <p:cNvPr id="321" name="Text 317"/>
          <p:cNvSpPr/>
          <p:nvPr/>
        </p:nvSpPr>
        <p:spPr>
          <a:xfrm>
            <a:off x="10602000" y="8605800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объективные и субъективные причины изменения.</a:t>
            </a:r>
            <a:endParaRPr lang="en-US" sz="750" dirty="0"/>
          </a:p>
        </p:txBody>
      </p:sp>
      <p:sp>
        <p:nvSpPr>
          <p:cNvPr id="322" name="Text 318"/>
          <p:cNvSpPr/>
          <p:nvPr/>
        </p:nvSpPr>
        <p:spPr>
          <a:xfrm>
            <a:off x="10602000" y="8908200"/>
            <a:ext cx="1890000" cy="583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23" name="Shape 319"/>
          <p:cNvSpPr/>
          <p:nvPr/>
        </p:nvSpPr>
        <p:spPr>
          <a:xfrm>
            <a:off x="12646800" y="8375400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</p:sp>
      <p:sp>
        <p:nvSpPr>
          <p:cNvPr id="324" name="Shape 320"/>
          <p:cNvSpPr/>
          <p:nvPr/>
        </p:nvSpPr>
        <p:spPr>
          <a:xfrm>
            <a:off x="12646800" y="8375400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25" name="Shape 321"/>
          <p:cNvSpPr/>
          <p:nvPr/>
        </p:nvSpPr>
        <p:spPr>
          <a:xfrm>
            <a:off x="12747600" y="8447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</p:sp>
      <p:sp>
        <p:nvSpPr>
          <p:cNvPr id="326" name="Text 322"/>
          <p:cNvSpPr/>
          <p:nvPr/>
        </p:nvSpPr>
        <p:spPr>
          <a:xfrm>
            <a:off x="12747600" y="8447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327" name="Text 323"/>
          <p:cNvSpPr/>
          <p:nvPr/>
        </p:nvSpPr>
        <p:spPr>
          <a:xfrm>
            <a:off x="12963600" y="8429400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</a:t>
            </a:r>
            <a:endParaRPr lang="en-US" sz="850" dirty="0"/>
          </a:p>
        </p:txBody>
      </p:sp>
      <p:sp>
        <p:nvSpPr>
          <p:cNvPr id="328" name="Text 324"/>
          <p:cNvSpPr/>
          <p:nvPr/>
        </p:nvSpPr>
        <p:spPr>
          <a:xfrm>
            <a:off x="12754800" y="8605800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влияние изменения на бюджет, денежные средства и график. Обновите реестр рисков.</a:t>
            </a:r>
            <a:endParaRPr lang="en-US" sz="750" dirty="0"/>
          </a:p>
        </p:txBody>
      </p:sp>
      <p:sp>
        <p:nvSpPr>
          <p:cNvPr id="329" name="Text 325"/>
          <p:cNvSpPr/>
          <p:nvPr/>
        </p:nvSpPr>
        <p:spPr>
          <a:xfrm>
            <a:off x="12754800" y="9023400"/>
            <a:ext cx="1890000" cy="468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30" name="Shape 326"/>
          <p:cNvSpPr/>
          <p:nvPr/>
        </p:nvSpPr>
        <p:spPr>
          <a:xfrm>
            <a:off x="288000" y="9766800"/>
            <a:ext cx="14544000" cy="684000"/>
          </a:xfrm>
          <a:prstGeom prst="roundRect">
            <a:avLst>
              <a:gd name="adj" fmla="val 13368"/>
            </a:avLst>
          </a:prstGeom>
          <a:solidFill>
            <a:srgbClr val="F0F1F3"/>
          </a:solidFill>
          <a:ln/>
        </p:spPr>
      </p:sp>
      <p:sp>
        <p:nvSpPr>
          <p:cNvPr id="331" name="Shape 327"/>
          <p:cNvSpPr/>
          <p:nvPr/>
        </p:nvSpPr>
        <p:spPr>
          <a:xfrm>
            <a:off x="288000" y="9766800"/>
            <a:ext cx="43200" cy="684000"/>
          </a:xfrm>
          <a:prstGeom prst="rect">
            <a:avLst/>
          </a:prstGeom>
          <a:solidFill>
            <a:srgbClr val="002860"/>
          </a:solidFill>
          <a:ln/>
        </p:spPr>
      </p:sp>
      <p:sp>
        <p:nvSpPr>
          <p:cNvPr id="332" name="Text 328"/>
          <p:cNvSpPr/>
          <p:nvPr/>
        </p:nvSpPr>
        <p:spPr>
          <a:xfrm>
            <a:off x="468000" y="9831600"/>
            <a:ext cx="6048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сроки</a:t>
            </a:r>
            <a:endParaRPr lang="en-US" sz="850" dirty="0"/>
          </a:p>
        </p:txBody>
      </p:sp>
      <p:sp>
        <p:nvSpPr>
          <p:cNvPr id="333" name="Text 329"/>
          <p:cNvSpPr/>
          <p:nvPr/>
        </p:nvSpPr>
        <p:spPr>
          <a:xfrm>
            <a:off x="468000" y="9975600"/>
            <a:ext cx="60480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версии 1.0 отправьте на Сайте Кубка до начала работы на станциях — 29 октября, 14:00. Паспорт версии 2.0 отправьте не позднее завершения первого дня; по программе публикация на странице команды — в 17:30. После отправки версия 2.0 доступна другим командам для подготовки к дебатам.</a:t>
            </a:r>
            <a:endParaRPr lang="en-US" sz="750" dirty="0"/>
          </a:p>
        </p:txBody>
      </p:sp>
      <p:sp>
        <p:nvSpPr>
          <p:cNvPr id="334" name="Text 330"/>
          <p:cNvSpPr/>
          <p:nvPr/>
        </p:nvSpPr>
        <p:spPr>
          <a:xfrm>
            <a:off x="6732000" y="9831600"/>
            <a:ext cx="6048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</a:t>
            </a:r>
            <a:endParaRPr lang="en-US" sz="850" dirty="0"/>
          </a:p>
        </p:txBody>
      </p:sp>
      <p:sp>
        <p:nvSpPr>
          <p:cNvPr id="335" name="Text 331"/>
          <p:cNvSpPr/>
          <p:nvPr/>
        </p:nvSpPr>
        <p:spPr>
          <a:xfrm>
            <a:off x="6732000" y="9975600"/>
            <a:ext cx="60480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 учитывает актуальную версию паспорта и материалы команды. Баллы за станцию пересчитываются на шкалу до 7 баллов. Максимальный результат за пять станций — 35 баллов.</a:t>
            </a:r>
            <a:endParaRPr lang="en-US" sz="750" dirty="0"/>
          </a:p>
        </p:txBody>
      </p:sp>
      <p:sp>
        <p:nvSpPr>
          <p:cNvPr id="336" name="Shape 332"/>
          <p:cNvSpPr/>
          <p:nvPr/>
        </p:nvSpPr>
        <p:spPr>
          <a:xfrm>
            <a:off x="12996000" y="98388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</p:sp>
      <p:sp>
        <p:nvSpPr>
          <p:cNvPr id="337" name="Text 333"/>
          <p:cNvSpPr/>
          <p:nvPr/>
        </p:nvSpPr>
        <p:spPr>
          <a:xfrm>
            <a:off x="12996000" y="98388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338" name="Text 334"/>
          <p:cNvSpPr/>
          <p:nvPr/>
        </p:nvSpPr>
        <p:spPr>
          <a:xfrm>
            <a:off x="12996000" y="10011600"/>
            <a:ext cx="18000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7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1.0 — поле обязательно в версии 1.0 (до начала работы на станциях). Остальные поля заполняются к версии 2.0.</a:t>
            </a:r>
            <a:endParaRPr lang="en-US" sz="700" dirty="0"/>
          </a:p>
        </p:txBody>
      </p:sp>
      <p:sp>
        <p:nvSpPr>
          <p:cNvPr id="339" name="Text 335"/>
          <p:cNvSpPr/>
          <p:nvPr/>
        </p:nvSpPr>
        <p:spPr>
          <a:xfrm>
            <a:off x="288000" y="10472400"/>
            <a:ext cx="14544000" cy="1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Основание: Положение о проведении Открытого Кубка по управлению проектами — 2026 в Санкт-Петербурге, редакция 1.2 от 5 октября 2026 года, Приложение 2, пункт 2.5.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Паспорт проекта — Открытый Кубок по управлению проектами — 2026 в Санкт-Петербурге</dc:title>
  <dc:subject>PptxGenJS Presentation</dc:subject>
  <dc:creator>Оргкомитет Кубка</dc:creator>
  <cp:lastModifiedBy>Оргкомитет Кубка</cp:lastModifiedBy>
  <cp:revision>1</cp:revision>
  <dcterms:created xsi:type="dcterms:W3CDTF">2026-10-14T20:54:58Z</dcterms:created>
  <dcterms:modified xsi:type="dcterms:W3CDTF">2026-10-14T20:54:58Z</dcterms:modified>
</cp:coreProperties>
</file>