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5119350" cy="10691813"/>
  <p:notesSz cx="10691813" cy="151193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25" d="100"/>
          <a:sy n="125" d="100"/>
        </p:scale>
        <p:origin x="-2406"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8550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5120000" cy="792000"/>
          </a:xfrm>
          <a:prstGeom prst="rect">
            <a:avLst/>
          </a:prstGeom>
          <a:solidFill>
            <a:srgbClr val="002860"/>
          </a:solidFill>
          <a:ln/>
        </p:spPr>
      </p:sp>
      <p:sp>
        <p:nvSpPr>
          <p:cNvPr id="3" name="Shape 1"/>
          <p:cNvSpPr/>
          <p:nvPr/>
        </p:nvSpPr>
        <p:spPr>
          <a:xfrm>
            <a:off x="0" y="792000"/>
            <a:ext cx="15120000" cy="28800"/>
          </a:xfrm>
          <a:prstGeom prst="rect">
            <a:avLst/>
          </a:prstGeom>
          <a:solidFill>
            <a:srgbClr val="E30613"/>
          </a:solidFill>
          <a:ln/>
        </p:spPr>
      </p:sp>
      <p:sp>
        <p:nvSpPr>
          <p:cNvPr id="4" name="Shape 2"/>
          <p:cNvSpPr/>
          <p:nvPr/>
        </p:nvSpPr>
        <p:spPr>
          <a:xfrm>
            <a:off x="288000" y="108000"/>
            <a:ext cx="576000" cy="576000"/>
          </a:xfrm>
          <a:prstGeom prst="roundRect">
            <a:avLst>
              <a:gd name="adj" fmla="val 15875"/>
            </a:avLst>
          </a:prstGeom>
          <a:solidFill>
            <a:srgbClr val="FFFFFF"/>
          </a:solidFill>
          <a:ln/>
        </p:spPr>
      </p:sp>
      <p:pic>
        <p:nvPicPr>
          <p:cNvPr id="5" name="Image 0" descr="C:/Work/2026 events local/0 MD/Фабрика_курсов/Стили/Игры_управленцев/Шаблоны/_эмблема_плашка.png"/>
          <p:cNvPicPr>
            <a:picLocks noChangeAspect="1"/>
          </p:cNvPicPr>
          <p:nvPr/>
        </p:nvPicPr>
        <p:blipFill>
          <a:blip r:embed="rId3"/>
          <a:stretch>
            <a:fillRect/>
          </a:stretch>
        </p:blipFill>
        <p:spPr>
          <a:xfrm>
            <a:off x="331200" y="151200"/>
            <a:ext cx="489600" cy="489600"/>
          </a:xfrm>
          <a:prstGeom prst="rect">
            <a:avLst/>
          </a:prstGeom>
        </p:spPr>
      </p:pic>
      <p:sp>
        <p:nvSpPr>
          <p:cNvPr id="6" name="Text 3"/>
          <p:cNvSpPr/>
          <p:nvPr/>
        </p:nvSpPr>
        <p:spPr>
          <a:xfrm>
            <a:off x="1008000" y="108000"/>
            <a:ext cx="7200000" cy="360000"/>
          </a:xfrm>
          <a:prstGeom prst="rect">
            <a:avLst/>
          </a:prstGeom>
          <a:noFill/>
          <a:ln/>
        </p:spPr>
        <p:txBody>
          <a:bodyPr wrap="square" lIns="0" tIns="0" rIns="0" bIns="0" rtlCol="0" anchor="t"/>
          <a:lstStyle/>
          <a:p>
            <a:pPr marL="0" indent="0" algn="l">
              <a:lnSpc>
                <a:spcPct val="100000"/>
              </a:lnSpc>
              <a:buNone/>
            </a:pPr>
            <a:r>
              <a:rPr lang="en-US" sz="2400" b="1" kern="0" spc="100" dirty="0">
                <a:solidFill>
                  <a:srgbClr val="FFFFFF"/>
                </a:solidFill>
                <a:latin typeface="Arial" pitchFamily="34" charset="0"/>
                <a:ea typeface="Arial" pitchFamily="34" charset="-122"/>
                <a:cs typeface="Arial" pitchFamily="34" charset="-120"/>
              </a:rPr>
              <a:t>ПАСПОРТ ПРОЕКТА</a:t>
            </a:r>
            <a:endParaRPr lang="en-US" sz="2400" dirty="0"/>
          </a:p>
        </p:txBody>
      </p:sp>
      <p:sp>
        <p:nvSpPr>
          <p:cNvPr id="7" name="Text 4"/>
          <p:cNvSpPr/>
          <p:nvPr/>
        </p:nvSpPr>
        <p:spPr>
          <a:xfrm>
            <a:off x="1008000" y="468000"/>
            <a:ext cx="7920000" cy="198000"/>
          </a:xfrm>
          <a:prstGeom prst="rect">
            <a:avLst/>
          </a:prstGeom>
          <a:noFill/>
          <a:ln/>
        </p:spPr>
        <p:txBody>
          <a:bodyPr wrap="square" lIns="0" tIns="0" rIns="0" bIns="0" rtlCol="0" anchor="t"/>
          <a:lstStyle/>
          <a:p>
            <a:pPr marL="0" indent="0" algn="l">
              <a:lnSpc>
                <a:spcPct val="100000"/>
              </a:lnSpc>
              <a:buNone/>
            </a:pPr>
            <a:r>
              <a:rPr lang="en-US" sz="1050" dirty="0">
                <a:solidFill>
                  <a:srgbClr val="C9D3E4"/>
                </a:solidFill>
                <a:latin typeface="Arial" pitchFamily="34" charset="0"/>
                <a:ea typeface="Arial" pitchFamily="34" charset="-122"/>
                <a:cs typeface="Arial" pitchFamily="34" charset="-120"/>
              </a:rPr>
              <a:t>Открытый Кубок по управлению проектами — 2026 в Москве</a:t>
            </a:r>
            <a:endParaRPr lang="en-US" sz="1050" dirty="0"/>
          </a:p>
        </p:txBody>
      </p:sp>
      <p:sp>
        <p:nvSpPr>
          <p:cNvPr id="8" name="Shape 5"/>
          <p:cNvSpPr/>
          <p:nvPr/>
        </p:nvSpPr>
        <p:spPr>
          <a:xfrm>
            <a:off x="8856000" y="223200"/>
            <a:ext cx="2016000" cy="342000"/>
          </a:xfrm>
          <a:prstGeom prst="roundRect">
            <a:avLst>
              <a:gd name="adj" fmla="val 48126"/>
            </a:avLst>
          </a:prstGeom>
          <a:solidFill>
            <a:srgbClr val="E30613"/>
          </a:solidFill>
          <a:ln/>
        </p:spPr>
      </p:sp>
      <p:sp>
        <p:nvSpPr>
          <p:cNvPr id="9" name="Text 6"/>
          <p:cNvSpPr/>
          <p:nvPr/>
        </p:nvSpPr>
        <p:spPr>
          <a:xfrm>
            <a:off x="8856000" y="223200"/>
            <a:ext cx="2016000" cy="342000"/>
          </a:xfrm>
          <a:prstGeom prst="rect">
            <a:avLst/>
          </a:prstGeom>
          <a:noFill/>
          <a:ln/>
        </p:spPr>
        <p:txBody>
          <a:bodyPr wrap="square" lIns="25400" tIns="12700" rIns="25400" bIns="12700" rtlCol="0" anchor="ctr">
            <a:normAutofit/>
          </a:bodyPr>
          <a:lstStyle/>
          <a:p>
            <a:pPr marL="0" indent="0" algn="ctr">
              <a:lnSpc>
                <a:spcPct val="92000"/>
              </a:lnSpc>
              <a:spcBef>
                <a:spcPts val="0"/>
              </a:spcBef>
              <a:spcAft>
                <a:spcPts val="0"/>
              </a:spcAft>
              <a:buNone/>
            </a:pPr>
            <a:r>
              <a:rPr sz="1000" b="0">
                <a:solidFill>
                  <a:srgbClr val="081838"/>
                </a:solidFill>
                <a:latin typeface="Arial"/>
              </a:rPr>
              <a:t>Версия:   ☐ 1.0     ☑ 2.0</a:t>
            </a:r>
            <a:endParaRPr lang="en-US" sz="1050" dirty="0"/>
          </a:p>
        </p:txBody>
      </p:sp>
      <p:sp>
        <p:nvSpPr>
          <p:cNvPr id="10" name="Shape 7"/>
          <p:cNvSpPr/>
          <p:nvPr/>
        </p:nvSpPr>
        <p:spPr>
          <a:xfrm>
            <a:off x="11160000" y="72000"/>
            <a:ext cx="2016000" cy="648000"/>
          </a:xfrm>
          <a:prstGeom prst="roundRect">
            <a:avLst>
              <a:gd name="adj" fmla="val 14111"/>
            </a:avLst>
          </a:prstGeom>
          <a:solidFill>
            <a:srgbClr val="FFFFFF"/>
          </a:solidFill>
          <a:ln/>
        </p:spPr>
      </p:sp>
      <p:pic>
        <p:nvPicPr>
          <p:cNvPr id="11" name="Image 1" descr="C:/Work/2026 events local/0 MD/Фабрика_курсов/Заказы/2026-08-17_Пост_Кубок_Москвы/assets/logo_вшб.png"/>
          <p:cNvPicPr>
            <a:picLocks noChangeAspect="1"/>
          </p:cNvPicPr>
          <p:nvPr/>
        </p:nvPicPr>
        <p:blipFill>
          <a:blip r:embed="rId4"/>
          <a:stretch>
            <a:fillRect/>
          </a:stretch>
        </p:blipFill>
        <p:spPr>
          <a:xfrm>
            <a:off x="11448000" y="108000"/>
            <a:ext cx="1440000" cy="580000"/>
          </a:xfrm>
          <a:prstGeom prst="rect">
            <a:avLst/>
          </a:prstGeom>
        </p:spPr>
      </p:pic>
      <p:sp>
        <p:nvSpPr>
          <p:cNvPr id="12" name="Shape 8"/>
          <p:cNvSpPr/>
          <p:nvPr/>
        </p:nvSpPr>
        <p:spPr>
          <a:xfrm flipH="1">
            <a:off x="13428000" y="72000"/>
            <a:ext cx="684000" cy="648000"/>
          </a:xfrm>
          <a:prstGeom prst="parallelogram">
            <a:avLst/>
          </a:prstGeom>
          <a:solidFill>
            <a:srgbClr val="FFFFFF"/>
          </a:solidFill>
          <a:ln/>
        </p:spPr>
      </p:sp>
      <p:sp>
        <p:nvSpPr>
          <p:cNvPr id="13" name="Shape 9"/>
          <p:cNvSpPr/>
          <p:nvPr/>
        </p:nvSpPr>
        <p:spPr>
          <a:xfrm flipH="1">
            <a:off x="13932000" y="72000"/>
            <a:ext cx="684000" cy="648000"/>
          </a:xfrm>
          <a:prstGeom prst="parallelogram">
            <a:avLst/>
          </a:prstGeom>
          <a:solidFill>
            <a:srgbClr val="2C4BE8"/>
          </a:solidFill>
          <a:ln/>
        </p:spPr>
      </p:sp>
      <p:sp>
        <p:nvSpPr>
          <p:cNvPr id="14" name="Shape 10"/>
          <p:cNvSpPr/>
          <p:nvPr/>
        </p:nvSpPr>
        <p:spPr>
          <a:xfrm flipH="1">
            <a:off x="14436000" y="72000"/>
            <a:ext cx="684000" cy="648000"/>
          </a:xfrm>
          <a:prstGeom prst="parallelogram">
            <a:avLst/>
          </a:prstGeom>
          <a:solidFill>
            <a:srgbClr val="E30613"/>
          </a:solidFill>
          <a:ln/>
        </p:spPr>
      </p:sp>
      <p:sp>
        <p:nvSpPr>
          <p:cNvPr id="15" name="Shape 11"/>
          <p:cNvSpPr/>
          <p:nvPr/>
        </p:nvSpPr>
        <p:spPr>
          <a:xfrm>
            <a:off x="288000" y="954000"/>
            <a:ext cx="3168000" cy="4253400"/>
          </a:xfrm>
          <a:prstGeom prst="roundRect">
            <a:avLst>
              <a:gd name="adj" fmla="val 2886"/>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sp>
      <p:sp>
        <p:nvSpPr>
          <p:cNvPr id="16" name="Shape 12"/>
          <p:cNvSpPr/>
          <p:nvPr/>
        </p:nvSpPr>
        <p:spPr>
          <a:xfrm>
            <a:off x="288000" y="954000"/>
            <a:ext cx="3168000" cy="324000"/>
          </a:xfrm>
          <a:prstGeom prst="roundRect">
            <a:avLst>
              <a:gd name="adj" fmla="val 28222"/>
            </a:avLst>
          </a:prstGeom>
          <a:solidFill>
            <a:srgbClr val="002860"/>
          </a:solidFill>
          <a:ln/>
        </p:spPr>
      </p:sp>
      <p:sp>
        <p:nvSpPr>
          <p:cNvPr id="17" name="Shape 13"/>
          <p:cNvSpPr/>
          <p:nvPr/>
        </p:nvSpPr>
        <p:spPr>
          <a:xfrm>
            <a:off x="288000" y="1170000"/>
            <a:ext cx="3168000" cy="108000"/>
          </a:xfrm>
          <a:prstGeom prst="rect">
            <a:avLst/>
          </a:prstGeom>
          <a:solidFill>
            <a:srgbClr val="002860"/>
          </a:solidFill>
          <a:ln/>
        </p:spPr>
      </p:sp>
      <p:sp>
        <p:nvSpPr>
          <p:cNvPr id="18" name="Text 14"/>
          <p:cNvSpPr/>
          <p:nvPr/>
        </p:nvSpPr>
        <p:spPr>
          <a:xfrm>
            <a:off x="414000" y="954000"/>
            <a:ext cx="1458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Проект и команда</a:t>
            </a:r>
            <a:endParaRPr lang="en-US" sz="1150" dirty="0"/>
          </a:p>
        </p:txBody>
      </p:sp>
      <p:sp>
        <p:nvSpPr>
          <p:cNvPr id="19" name="Shape 15"/>
          <p:cNvSpPr/>
          <p:nvPr/>
        </p:nvSpPr>
        <p:spPr>
          <a:xfrm>
            <a:off x="1962000" y="1040400"/>
            <a:ext cx="342000" cy="151200"/>
          </a:xfrm>
          <a:prstGeom prst="roundRect">
            <a:avLst>
              <a:gd name="adj" fmla="val 120952"/>
            </a:avLst>
          </a:prstGeom>
          <a:solidFill>
            <a:srgbClr val="2C4BE8"/>
          </a:solidFill>
          <a:ln/>
        </p:spPr>
      </p:sp>
      <p:sp>
        <p:nvSpPr>
          <p:cNvPr id="20" name="Text 16"/>
          <p:cNvSpPr/>
          <p:nvPr/>
        </p:nvSpPr>
        <p:spPr>
          <a:xfrm>
            <a:off x="1962000" y="10404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21" name="Text 17"/>
          <p:cNvSpPr/>
          <p:nvPr/>
        </p:nvSpPr>
        <p:spPr>
          <a:xfrm>
            <a:off x="414000" y="14040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Команда</a:t>
            </a:r>
            <a:endParaRPr lang="en-US" sz="750" dirty="0"/>
          </a:p>
        </p:txBody>
      </p:sp>
      <p:sp>
        <p:nvSpPr>
          <p:cNvPr id="22" name="Text 18"/>
          <p:cNvSpPr/>
          <p:nvPr/>
        </p:nvSpPr>
        <p:spPr>
          <a:xfrm>
            <a:off x="414000" y="15264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900" b="0">
                <a:solidFill>
                  <a:srgbClr val="081838"/>
                </a:solidFill>
                <a:latin typeface="Arial"/>
              </a:rPr>
              <a:t>МИКС</a:t>
            </a:r>
            <a:endParaRPr lang="en-US" sz="850" dirty="0"/>
          </a:p>
        </p:txBody>
      </p:sp>
      <p:sp>
        <p:nvSpPr>
          <p:cNvPr id="23" name="Text 19"/>
          <p:cNvSpPr/>
          <p:nvPr/>
        </p:nvSpPr>
        <p:spPr>
          <a:xfrm>
            <a:off x="414000" y="17722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Капитан</a:t>
            </a:r>
            <a:endParaRPr lang="en-US" sz="750" dirty="0"/>
          </a:p>
        </p:txBody>
      </p:sp>
      <p:sp>
        <p:nvSpPr>
          <p:cNvPr id="24" name="Text 20"/>
          <p:cNvSpPr/>
          <p:nvPr/>
        </p:nvSpPr>
        <p:spPr>
          <a:xfrm>
            <a:off x="414000" y="18946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900" b="0">
                <a:solidFill>
                  <a:srgbClr val="081838"/>
                </a:solidFill>
                <a:latin typeface="Arial"/>
              </a:rPr>
              <a:t>Ольга Васильцова</a:t>
            </a:r>
            <a:endParaRPr lang="en-US" sz="850" dirty="0"/>
          </a:p>
        </p:txBody>
      </p:sp>
      <p:sp>
        <p:nvSpPr>
          <p:cNvPr id="25" name="Text 21"/>
          <p:cNvSpPr/>
          <p:nvPr/>
        </p:nvSpPr>
        <p:spPr>
          <a:xfrm>
            <a:off x="414000" y="21404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Направление</a:t>
            </a:r>
            <a:endParaRPr lang="en-US" sz="750" dirty="0"/>
          </a:p>
        </p:txBody>
      </p:sp>
      <p:sp>
        <p:nvSpPr>
          <p:cNvPr id="26" name="Text 22"/>
          <p:cNvSpPr/>
          <p:nvPr/>
        </p:nvSpPr>
        <p:spPr>
          <a:xfrm>
            <a:off x="414000" y="2262800"/>
            <a:ext cx="2916000" cy="4042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sz="720" b="0">
                <a:solidFill>
                  <a:srgbClr val="081838"/>
                </a:solidFill>
                <a:latin typeface="Arial"/>
              </a:rPr>
              <a:t>Технологическое лидерство + промышленность + умные города и цифровые двойники</a:t>
            </a:r>
            <a:endParaRPr lang="en-US" sz="600" dirty="0"/>
          </a:p>
        </p:txBody>
      </p:sp>
      <p:sp>
        <p:nvSpPr>
          <p:cNvPr id="27" name="Text 23"/>
          <p:cNvSpPr/>
          <p:nvPr/>
        </p:nvSpPr>
        <p:spPr>
          <a:xfrm>
            <a:off x="468000" y="2284400"/>
            <a:ext cx="2808000" cy="181000"/>
          </a:xfrm>
          <a:prstGeom prst="rect">
            <a:avLst/>
          </a:prstGeom>
          <a:noFill/>
          <a:ln/>
        </p:spPr>
        <p:txBody>
          <a:bodyPr wrap="square" lIns="0" tIns="0" rIns="0" bIns="0" rtlCol="0" anchor="ctr"/>
          <a:lstStyle/>
          <a:p>
            <a:pPr marL="0" indent="0" algn="l">
              <a:lnSpc>
                <a:spcPct val="100000"/>
              </a:lnSpc>
              <a:buNone/>
            </a:pPr>
            <a:endParaRPr lang="en-US" sz="800" dirty="0"/>
          </a:p>
        </p:txBody>
      </p:sp>
      <p:sp>
        <p:nvSpPr>
          <p:cNvPr id="28" name="Shape 24"/>
          <p:cNvSpPr/>
          <p:nvPr/>
        </p:nvSpPr>
        <p:spPr>
          <a:xfrm>
            <a:off x="414000" y="2548200"/>
            <a:ext cx="2916000" cy="0"/>
          </a:xfrm>
          <a:prstGeom prst="line">
            <a:avLst/>
          </a:prstGeom>
          <a:noFill/>
          <a:ln w="9525">
            <a:solidFill>
              <a:srgbClr val="C9CFDA"/>
            </a:solidFill>
            <a:prstDash val="dash"/>
          </a:ln>
        </p:spPr>
      </p:sp>
      <p:sp>
        <p:nvSpPr>
          <p:cNvPr id="29" name="Text 25"/>
          <p:cNvSpPr/>
          <p:nvPr/>
        </p:nvSpPr>
        <p:spPr>
          <a:xfrm>
            <a:off x="414000" y="25878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Название проекта</a:t>
            </a:r>
            <a:endParaRPr lang="en-US" sz="750" dirty="0"/>
          </a:p>
        </p:txBody>
      </p:sp>
      <p:sp>
        <p:nvSpPr>
          <p:cNvPr id="30" name="Text 26"/>
          <p:cNvSpPr/>
          <p:nvPr/>
        </p:nvSpPr>
        <p:spPr>
          <a:xfrm>
            <a:off x="414000" y="27102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869" b="0" dirty="0" err="1">
                <a:solidFill>
                  <a:srgbClr val="081838"/>
                </a:solidFill>
                <a:latin typeface="Arial"/>
              </a:rPr>
              <a:t>Мос</a:t>
            </a:r>
            <a:r>
              <a:rPr lang="ru-RU" sz="869" b="0" dirty="0" err="1">
                <a:solidFill>
                  <a:srgbClr val="081838"/>
                </a:solidFill>
                <a:latin typeface="Arial"/>
              </a:rPr>
              <a:t>ПромТехЦифра</a:t>
            </a:r>
            <a:r>
              <a:rPr lang="ru-RU" sz="869" b="0" dirty="0">
                <a:solidFill>
                  <a:srgbClr val="081838"/>
                </a:solidFill>
                <a:latin typeface="Arial"/>
              </a:rPr>
              <a:t> (</a:t>
            </a:r>
            <a:r>
              <a:rPr lang="ru-RU" sz="869" b="0" dirty="0" err="1">
                <a:solidFill>
                  <a:srgbClr val="081838"/>
                </a:solidFill>
                <a:latin typeface="Arial"/>
              </a:rPr>
              <a:t>Раб.Название</a:t>
            </a:r>
            <a:r>
              <a:rPr lang="ru-RU" sz="869" b="0" dirty="0">
                <a:solidFill>
                  <a:srgbClr val="081838"/>
                </a:solidFill>
                <a:latin typeface="Arial"/>
              </a:rPr>
              <a:t>)</a:t>
            </a:r>
            <a:endParaRPr lang="en-US" sz="850" baseline="-25000" dirty="0"/>
          </a:p>
        </p:txBody>
      </p:sp>
      <p:sp>
        <p:nvSpPr>
          <p:cNvPr id="31" name="Text 27"/>
          <p:cNvSpPr/>
          <p:nvPr/>
        </p:nvSpPr>
        <p:spPr>
          <a:xfrm>
            <a:off x="414000" y="29560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Заказчик</a:t>
            </a:r>
            <a:endParaRPr lang="en-US" sz="750" dirty="0"/>
          </a:p>
        </p:txBody>
      </p:sp>
      <p:sp>
        <p:nvSpPr>
          <p:cNvPr id="32" name="Text 28"/>
          <p:cNvSpPr/>
          <p:nvPr/>
        </p:nvSpPr>
        <p:spPr>
          <a:xfrm>
            <a:off x="414000" y="30784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869" b="0">
                <a:solidFill>
                  <a:srgbClr val="081838"/>
                </a:solidFill>
                <a:latin typeface="Arial"/>
              </a:rPr>
              <a:t>ДИТ Москвы</a:t>
            </a:r>
            <a:endParaRPr lang="en-US" sz="850" dirty="0"/>
          </a:p>
        </p:txBody>
      </p:sp>
      <p:sp>
        <p:nvSpPr>
          <p:cNvPr id="33" name="Text 29"/>
          <p:cNvSpPr/>
          <p:nvPr/>
        </p:nvSpPr>
        <p:spPr>
          <a:xfrm>
            <a:off x="414000" y="33242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Исполнитель</a:t>
            </a:r>
            <a:endParaRPr lang="en-US" sz="750" dirty="0"/>
          </a:p>
        </p:txBody>
      </p:sp>
      <p:sp>
        <p:nvSpPr>
          <p:cNvPr id="34" name="Text 30"/>
          <p:cNvSpPr/>
          <p:nvPr/>
        </p:nvSpPr>
        <p:spPr>
          <a:xfrm>
            <a:off x="414000" y="34466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869" b="0">
                <a:solidFill>
                  <a:srgbClr val="081838"/>
                </a:solidFill>
                <a:latin typeface="Arial"/>
              </a:rPr>
              <a:t>МИКС</a:t>
            </a:r>
            <a:endParaRPr lang="en-US" sz="850" dirty="0"/>
          </a:p>
        </p:txBody>
      </p:sp>
      <p:sp>
        <p:nvSpPr>
          <p:cNvPr id="35" name="Text 31"/>
          <p:cNvSpPr/>
          <p:nvPr/>
        </p:nvSpPr>
        <p:spPr>
          <a:xfrm>
            <a:off x="414000" y="36924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Сроки реализации</a:t>
            </a:r>
            <a:endParaRPr lang="en-US" sz="750" dirty="0"/>
          </a:p>
        </p:txBody>
      </p:sp>
      <p:sp>
        <p:nvSpPr>
          <p:cNvPr id="36" name="Text 32"/>
          <p:cNvSpPr/>
          <p:nvPr/>
        </p:nvSpPr>
        <p:spPr>
          <a:xfrm>
            <a:off x="414000" y="38148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869" b="0" dirty="0">
                <a:solidFill>
                  <a:srgbClr val="081838"/>
                </a:solidFill>
                <a:latin typeface="Arial"/>
              </a:rPr>
              <a:t>01.10.2026–</a:t>
            </a:r>
            <a:r>
              <a:rPr lang="ru-RU" sz="869" b="0" dirty="0">
                <a:solidFill>
                  <a:srgbClr val="081838"/>
                </a:solidFill>
                <a:latin typeface="Arial"/>
              </a:rPr>
              <a:t>22</a:t>
            </a:r>
            <a:r>
              <a:rPr sz="869" b="0" dirty="0">
                <a:solidFill>
                  <a:srgbClr val="081838"/>
                </a:solidFill>
                <a:latin typeface="Arial"/>
              </a:rPr>
              <a:t>.</a:t>
            </a:r>
            <a:r>
              <a:rPr lang="ru-RU" sz="869" b="0" dirty="0">
                <a:solidFill>
                  <a:srgbClr val="081838"/>
                </a:solidFill>
                <a:latin typeface="Arial"/>
              </a:rPr>
              <a:t>09</a:t>
            </a:r>
            <a:r>
              <a:rPr sz="869" b="0" dirty="0">
                <a:solidFill>
                  <a:srgbClr val="081838"/>
                </a:solidFill>
                <a:latin typeface="Arial"/>
              </a:rPr>
              <a:t>.20</a:t>
            </a:r>
            <a:r>
              <a:rPr lang="ru-RU" sz="869" b="0" dirty="0">
                <a:solidFill>
                  <a:srgbClr val="081838"/>
                </a:solidFill>
                <a:latin typeface="Arial"/>
              </a:rPr>
              <a:t>27</a:t>
            </a:r>
            <a:endParaRPr lang="en-US" sz="850" dirty="0"/>
          </a:p>
        </p:txBody>
      </p:sp>
      <p:sp>
        <p:nvSpPr>
          <p:cNvPr id="37" name="Text 33"/>
          <p:cNvSpPr/>
          <p:nvPr/>
        </p:nvSpPr>
        <p:spPr>
          <a:xfrm>
            <a:off x="414000" y="40606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Бюджет, тыс. руб.</a:t>
            </a:r>
            <a:endParaRPr lang="en-US" sz="750" dirty="0"/>
          </a:p>
        </p:txBody>
      </p:sp>
      <p:sp>
        <p:nvSpPr>
          <p:cNvPr id="38" name="Text 34"/>
          <p:cNvSpPr/>
          <p:nvPr/>
        </p:nvSpPr>
        <p:spPr>
          <a:xfrm>
            <a:off x="414000" y="41830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lang="ru-RU" sz="869" dirty="0">
                <a:solidFill>
                  <a:srgbClr val="081838"/>
                </a:solidFill>
                <a:latin typeface="Arial"/>
              </a:rPr>
              <a:t>185</a:t>
            </a:r>
            <a:r>
              <a:rPr sz="869" b="0" dirty="0">
                <a:solidFill>
                  <a:srgbClr val="081838"/>
                </a:solidFill>
                <a:latin typeface="Arial"/>
              </a:rPr>
              <a:t> 000</a:t>
            </a:r>
            <a:endParaRPr lang="en-US" sz="850" dirty="0"/>
          </a:p>
        </p:txBody>
      </p:sp>
      <p:sp>
        <p:nvSpPr>
          <p:cNvPr id="39" name="Shape 35"/>
          <p:cNvSpPr/>
          <p:nvPr/>
        </p:nvSpPr>
        <p:spPr>
          <a:xfrm>
            <a:off x="414000" y="4468400"/>
            <a:ext cx="2916000" cy="0"/>
          </a:xfrm>
          <a:prstGeom prst="line">
            <a:avLst/>
          </a:prstGeom>
          <a:noFill/>
          <a:ln w="9525">
            <a:solidFill>
              <a:srgbClr val="C9CFDA"/>
            </a:solidFill>
            <a:prstDash val="dash"/>
          </a:ln>
        </p:spPr>
      </p:sp>
      <p:sp>
        <p:nvSpPr>
          <p:cNvPr id="40" name="Text 36"/>
          <p:cNvSpPr/>
          <p:nvPr/>
        </p:nvSpPr>
        <p:spPr>
          <a:xfrm>
            <a:off x="414000" y="45080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Дата отправки</a:t>
            </a:r>
            <a:endParaRPr lang="en-US" sz="750" dirty="0"/>
          </a:p>
        </p:txBody>
      </p:sp>
      <p:sp>
        <p:nvSpPr>
          <p:cNvPr id="41" name="Text 37"/>
          <p:cNvSpPr/>
          <p:nvPr/>
        </p:nvSpPr>
        <p:spPr>
          <a:xfrm>
            <a:off x="414000" y="46304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869" b="0" dirty="0">
                <a:solidFill>
                  <a:srgbClr val="081838"/>
                </a:solidFill>
                <a:latin typeface="Arial"/>
              </a:rPr>
              <a:t>04.09.2026</a:t>
            </a:r>
            <a:endParaRPr lang="en-US" sz="850" dirty="0"/>
          </a:p>
        </p:txBody>
      </p:sp>
      <p:sp>
        <p:nvSpPr>
          <p:cNvPr id="42" name="Text 38"/>
          <p:cNvSpPr/>
          <p:nvPr/>
        </p:nvSpPr>
        <p:spPr>
          <a:xfrm>
            <a:off x="414000" y="4861800"/>
            <a:ext cx="2916000" cy="223200"/>
          </a:xfrm>
          <a:prstGeom prst="rect">
            <a:avLst/>
          </a:prstGeom>
          <a:noFill/>
          <a:ln/>
        </p:spPr>
        <p:txBody>
          <a:bodyPr wrap="square" lIns="0" tIns="0" rIns="0" bIns="0" rtlCol="0" anchor="t"/>
          <a:lstStyle/>
          <a:p>
            <a:pPr marL="0" indent="0" algn="l">
              <a:lnSpc>
                <a:spcPct val="98000"/>
              </a:lnSpc>
              <a:buNone/>
            </a:pPr>
            <a:r>
              <a:rPr lang="en-US" sz="700" dirty="0">
                <a:solidFill>
                  <a:srgbClr val="3A4250"/>
                </a:solidFill>
                <a:latin typeface="Arial" pitchFamily="34" charset="0"/>
                <a:ea typeface="Arial" pitchFamily="34" charset="-122"/>
                <a:cs typeface="Arial" pitchFamily="34" charset="-120"/>
              </a:rPr>
              <a:t>Контрольные сроки: версия 1.0 — до начала работы на станциях; версия 2.0 — до завершения первого дня.</a:t>
            </a:r>
            <a:endParaRPr lang="en-US" sz="700" dirty="0"/>
          </a:p>
        </p:txBody>
      </p:sp>
      <p:sp>
        <p:nvSpPr>
          <p:cNvPr id="43" name="Shape 39"/>
          <p:cNvSpPr/>
          <p:nvPr/>
        </p:nvSpPr>
        <p:spPr>
          <a:xfrm>
            <a:off x="3618000" y="954000"/>
            <a:ext cx="4896000" cy="4253400"/>
          </a:xfrm>
          <a:prstGeom prst="roundRect">
            <a:avLst>
              <a:gd name="adj" fmla="val 215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sp>
      <p:sp>
        <p:nvSpPr>
          <p:cNvPr id="44" name="Shape 40"/>
          <p:cNvSpPr/>
          <p:nvPr/>
        </p:nvSpPr>
        <p:spPr>
          <a:xfrm>
            <a:off x="3618000" y="954000"/>
            <a:ext cx="4896000" cy="324000"/>
          </a:xfrm>
          <a:prstGeom prst="roundRect">
            <a:avLst>
              <a:gd name="adj" fmla="val 28222"/>
            </a:avLst>
          </a:prstGeom>
          <a:solidFill>
            <a:srgbClr val="002860"/>
          </a:solidFill>
          <a:ln/>
        </p:spPr>
      </p:sp>
      <p:sp>
        <p:nvSpPr>
          <p:cNvPr id="45" name="Shape 41"/>
          <p:cNvSpPr/>
          <p:nvPr/>
        </p:nvSpPr>
        <p:spPr>
          <a:xfrm>
            <a:off x="3618000" y="1170000"/>
            <a:ext cx="4896000" cy="108000"/>
          </a:xfrm>
          <a:prstGeom prst="rect">
            <a:avLst/>
          </a:prstGeom>
          <a:solidFill>
            <a:srgbClr val="002860"/>
          </a:solidFill>
          <a:ln/>
        </p:spPr>
      </p:sp>
      <p:sp>
        <p:nvSpPr>
          <p:cNvPr id="46" name="Shape 42"/>
          <p:cNvSpPr/>
          <p:nvPr/>
        </p:nvSpPr>
        <p:spPr>
          <a:xfrm>
            <a:off x="3726000" y="1018800"/>
            <a:ext cx="230400" cy="230400"/>
          </a:xfrm>
          <a:prstGeom prst="ellipse">
            <a:avLst/>
          </a:prstGeom>
          <a:solidFill>
            <a:srgbClr val="FFFFFF"/>
          </a:solidFill>
          <a:ln/>
        </p:spPr>
      </p:sp>
      <p:sp>
        <p:nvSpPr>
          <p:cNvPr id="47" name="Text 43"/>
          <p:cNvSpPr/>
          <p:nvPr/>
        </p:nvSpPr>
        <p:spPr>
          <a:xfrm>
            <a:off x="3726000" y="10188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1</a:t>
            </a:r>
            <a:endParaRPr lang="en-US" sz="1000" dirty="0"/>
          </a:p>
        </p:txBody>
      </p:sp>
      <p:sp>
        <p:nvSpPr>
          <p:cNvPr id="48" name="Text 44"/>
          <p:cNvSpPr/>
          <p:nvPr/>
        </p:nvSpPr>
        <p:spPr>
          <a:xfrm>
            <a:off x="4014000" y="954000"/>
            <a:ext cx="327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Концепция</a:t>
            </a:r>
            <a:endParaRPr lang="en-US" sz="1150" dirty="0"/>
          </a:p>
        </p:txBody>
      </p:sp>
      <p:sp>
        <p:nvSpPr>
          <p:cNvPr id="49" name="Shape 45"/>
          <p:cNvSpPr/>
          <p:nvPr/>
        </p:nvSpPr>
        <p:spPr>
          <a:xfrm>
            <a:off x="7470000" y="1026000"/>
            <a:ext cx="936000" cy="216000"/>
          </a:xfrm>
          <a:prstGeom prst="roundRect">
            <a:avLst>
              <a:gd name="adj" fmla="val 84667"/>
            </a:avLst>
          </a:prstGeom>
          <a:solidFill>
            <a:srgbClr val="E30613"/>
          </a:solidFill>
          <a:ln/>
        </p:spPr>
      </p:sp>
      <p:sp>
        <p:nvSpPr>
          <p:cNvPr id="50" name="Text 46"/>
          <p:cNvSpPr/>
          <p:nvPr/>
        </p:nvSpPr>
        <p:spPr>
          <a:xfrm>
            <a:off x="7470000" y="10260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51" name="Text 47"/>
          <p:cNvSpPr/>
          <p:nvPr/>
        </p:nvSpPr>
        <p:spPr>
          <a:xfrm>
            <a:off x="6606000" y="9540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6 критериев</a:t>
            </a:r>
            <a:endParaRPr lang="en-US" sz="750" dirty="0"/>
          </a:p>
        </p:txBody>
      </p:sp>
      <p:sp>
        <p:nvSpPr>
          <p:cNvPr id="52" name="Shape 48"/>
          <p:cNvSpPr/>
          <p:nvPr/>
        </p:nvSpPr>
        <p:spPr>
          <a:xfrm>
            <a:off x="3715200" y="1375200"/>
            <a:ext cx="2318400" cy="1139400"/>
          </a:xfrm>
          <a:prstGeom prst="roundRect">
            <a:avLst>
              <a:gd name="adj" fmla="val 6420"/>
            </a:avLst>
          </a:prstGeom>
          <a:solidFill>
            <a:srgbClr val="F0F1F3"/>
          </a:solidFill>
          <a:ln/>
        </p:spPr>
      </p:sp>
      <p:sp>
        <p:nvSpPr>
          <p:cNvPr id="53" name="Shape 49"/>
          <p:cNvSpPr/>
          <p:nvPr/>
        </p:nvSpPr>
        <p:spPr>
          <a:xfrm>
            <a:off x="3715200" y="1375200"/>
            <a:ext cx="32400" cy="1139400"/>
          </a:xfrm>
          <a:prstGeom prst="rect">
            <a:avLst/>
          </a:prstGeom>
          <a:solidFill>
            <a:srgbClr val="002860"/>
          </a:solidFill>
          <a:ln/>
        </p:spPr>
      </p:sp>
      <p:sp>
        <p:nvSpPr>
          <p:cNvPr id="54" name="Shape 50"/>
          <p:cNvSpPr/>
          <p:nvPr/>
        </p:nvSpPr>
        <p:spPr>
          <a:xfrm>
            <a:off x="3816000" y="1447200"/>
            <a:ext cx="165600" cy="165600"/>
          </a:xfrm>
          <a:prstGeom prst="roundRect">
            <a:avLst>
              <a:gd name="adj" fmla="val 82826"/>
            </a:avLst>
          </a:prstGeom>
          <a:solidFill>
            <a:srgbClr val="002860"/>
          </a:solidFill>
          <a:ln/>
        </p:spPr>
      </p:sp>
      <p:sp>
        <p:nvSpPr>
          <p:cNvPr id="55" name="Text 51"/>
          <p:cNvSpPr/>
          <p:nvPr/>
        </p:nvSpPr>
        <p:spPr>
          <a:xfrm>
            <a:off x="38160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56" name="Text 52"/>
          <p:cNvSpPr/>
          <p:nvPr/>
        </p:nvSpPr>
        <p:spPr>
          <a:xfrm>
            <a:off x="4032000" y="1429200"/>
            <a:ext cx="186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Основные параметры проекта</a:t>
            </a:r>
            <a:endParaRPr lang="en-US" sz="850" dirty="0"/>
          </a:p>
        </p:txBody>
      </p:sp>
      <p:sp>
        <p:nvSpPr>
          <p:cNvPr id="57" name="Text 53"/>
          <p:cNvSpPr/>
          <p:nvPr/>
        </p:nvSpPr>
        <p:spPr>
          <a:xfrm>
            <a:off x="3823200" y="1605600"/>
            <a:ext cx="212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название, заказчика, исполнителя, сроки реализации и бюджет проекта.</a:t>
            </a:r>
            <a:endParaRPr lang="en-US" sz="750" dirty="0"/>
          </a:p>
        </p:txBody>
      </p:sp>
      <p:sp>
        <p:nvSpPr>
          <p:cNvPr id="58" name="Text 54"/>
          <p:cNvSpPr/>
          <p:nvPr/>
        </p:nvSpPr>
        <p:spPr>
          <a:xfrm>
            <a:off x="3823200" y="2023200"/>
            <a:ext cx="2120400" cy="4374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sz="710" b="0" dirty="0">
                <a:solidFill>
                  <a:srgbClr val="081838"/>
                </a:solidFill>
                <a:latin typeface="Arial"/>
              </a:rPr>
              <a:t>«</a:t>
            </a:r>
            <a:r>
              <a:rPr sz="710" b="0" dirty="0" err="1">
                <a:solidFill>
                  <a:srgbClr val="081838"/>
                </a:solidFill>
                <a:latin typeface="Arial"/>
              </a:rPr>
              <a:t>Мос</a:t>
            </a:r>
            <a:r>
              <a:rPr lang="ru-RU" sz="710" b="0" dirty="0" err="1">
                <a:solidFill>
                  <a:srgbClr val="081838"/>
                </a:solidFill>
                <a:latin typeface="Arial"/>
              </a:rPr>
              <a:t>ПромТехЦифра</a:t>
            </a:r>
            <a:r>
              <a:rPr sz="710" b="0" dirty="0">
                <a:solidFill>
                  <a:srgbClr val="081838"/>
                </a:solidFill>
                <a:latin typeface="Arial"/>
              </a:rPr>
              <a:t>»; </a:t>
            </a:r>
            <a:r>
              <a:rPr sz="710" b="0" dirty="0" err="1">
                <a:solidFill>
                  <a:srgbClr val="081838"/>
                </a:solidFill>
                <a:latin typeface="Arial"/>
              </a:rPr>
              <a:t>заказчик</a:t>
            </a:r>
            <a:r>
              <a:rPr sz="710" b="0" dirty="0">
                <a:solidFill>
                  <a:srgbClr val="081838"/>
                </a:solidFill>
                <a:latin typeface="Arial"/>
              </a:rPr>
              <a:t> — ДИТ </a:t>
            </a:r>
            <a:r>
              <a:rPr sz="710" b="0" dirty="0" err="1">
                <a:solidFill>
                  <a:srgbClr val="081838"/>
                </a:solidFill>
                <a:latin typeface="Arial"/>
              </a:rPr>
              <a:t>Москвы</a:t>
            </a:r>
            <a:r>
              <a:rPr sz="710" b="0" dirty="0">
                <a:solidFill>
                  <a:srgbClr val="081838"/>
                </a:solidFill>
                <a:latin typeface="Arial"/>
              </a:rPr>
              <a:t>; </a:t>
            </a:r>
            <a:r>
              <a:rPr sz="710" b="0" dirty="0" err="1">
                <a:solidFill>
                  <a:srgbClr val="081838"/>
                </a:solidFill>
                <a:latin typeface="Arial"/>
              </a:rPr>
              <a:t>исполнитель</a:t>
            </a:r>
            <a:r>
              <a:rPr sz="710" b="0" dirty="0">
                <a:solidFill>
                  <a:srgbClr val="081838"/>
                </a:solidFill>
                <a:latin typeface="Arial"/>
              </a:rPr>
              <a:t> — МИКС; </a:t>
            </a:r>
            <a:r>
              <a:rPr sz="710" b="0" dirty="0" err="1">
                <a:solidFill>
                  <a:srgbClr val="081838"/>
                </a:solidFill>
                <a:latin typeface="Arial"/>
              </a:rPr>
              <a:t>срок</a:t>
            </a:r>
            <a:r>
              <a:rPr sz="710" b="0" dirty="0">
                <a:solidFill>
                  <a:srgbClr val="081838"/>
                </a:solidFill>
                <a:latin typeface="Arial"/>
              </a:rPr>
              <a:t> — 01.</a:t>
            </a:r>
            <a:r>
              <a:rPr lang="ru-RU" sz="710" b="0" dirty="0">
                <a:solidFill>
                  <a:srgbClr val="081838"/>
                </a:solidFill>
                <a:latin typeface="Arial"/>
              </a:rPr>
              <a:t>10</a:t>
            </a:r>
            <a:r>
              <a:rPr sz="710" b="0" dirty="0">
                <a:solidFill>
                  <a:srgbClr val="081838"/>
                </a:solidFill>
                <a:latin typeface="Arial"/>
              </a:rPr>
              <a:t>.26–</a:t>
            </a:r>
            <a:r>
              <a:rPr lang="ru-RU" sz="710" b="0" dirty="0">
                <a:solidFill>
                  <a:srgbClr val="081838"/>
                </a:solidFill>
                <a:latin typeface="Arial"/>
              </a:rPr>
              <a:t>22</a:t>
            </a:r>
            <a:r>
              <a:rPr sz="710" b="0" dirty="0">
                <a:solidFill>
                  <a:srgbClr val="081838"/>
                </a:solidFill>
                <a:latin typeface="Arial"/>
              </a:rPr>
              <a:t>.</a:t>
            </a:r>
            <a:r>
              <a:rPr lang="ru-RU" sz="710" b="0" dirty="0">
                <a:solidFill>
                  <a:srgbClr val="081838"/>
                </a:solidFill>
                <a:latin typeface="Arial"/>
              </a:rPr>
              <a:t>09</a:t>
            </a:r>
            <a:r>
              <a:rPr sz="710" b="0" dirty="0">
                <a:solidFill>
                  <a:srgbClr val="081838"/>
                </a:solidFill>
                <a:latin typeface="Arial"/>
              </a:rPr>
              <a:t>.</a:t>
            </a:r>
            <a:r>
              <a:rPr lang="ru-RU" sz="710" b="0" dirty="0">
                <a:solidFill>
                  <a:srgbClr val="081838"/>
                </a:solidFill>
                <a:latin typeface="Arial"/>
              </a:rPr>
              <a:t>27</a:t>
            </a:r>
            <a:r>
              <a:rPr sz="710" b="0" dirty="0">
                <a:solidFill>
                  <a:srgbClr val="081838"/>
                </a:solidFill>
                <a:latin typeface="Arial"/>
              </a:rPr>
              <a:t>; </a:t>
            </a:r>
            <a:r>
              <a:rPr sz="710" b="0" dirty="0" err="1">
                <a:solidFill>
                  <a:srgbClr val="081838"/>
                </a:solidFill>
                <a:latin typeface="Arial"/>
              </a:rPr>
              <a:t>бюджет</a:t>
            </a:r>
            <a:r>
              <a:rPr sz="710" b="0" dirty="0">
                <a:solidFill>
                  <a:srgbClr val="081838"/>
                </a:solidFill>
                <a:latin typeface="Arial"/>
              </a:rPr>
              <a:t> — </a:t>
            </a:r>
            <a:r>
              <a:rPr lang="ru-RU" sz="710" dirty="0">
                <a:solidFill>
                  <a:srgbClr val="081838"/>
                </a:solidFill>
                <a:latin typeface="Arial"/>
              </a:rPr>
              <a:t>185</a:t>
            </a:r>
            <a:r>
              <a:rPr sz="710" b="0" dirty="0">
                <a:solidFill>
                  <a:srgbClr val="081838"/>
                </a:solidFill>
                <a:latin typeface="Arial"/>
              </a:rPr>
              <a:t> </a:t>
            </a:r>
            <a:r>
              <a:rPr sz="710" b="0" dirty="0" err="1">
                <a:solidFill>
                  <a:srgbClr val="081838"/>
                </a:solidFill>
                <a:latin typeface="Arial"/>
              </a:rPr>
              <a:t>млн</a:t>
            </a:r>
            <a:r>
              <a:rPr sz="710" b="0" dirty="0">
                <a:solidFill>
                  <a:srgbClr val="081838"/>
                </a:solidFill>
                <a:latin typeface="Arial"/>
              </a:rPr>
              <a:t> </a:t>
            </a:r>
            <a:r>
              <a:rPr sz="710" b="0" dirty="0" err="1">
                <a:solidFill>
                  <a:srgbClr val="081838"/>
                </a:solidFill>
                <a:latin typeface="Arial"/>
              </a:rPr>
              <a:t>руб</a:t>
            </a:r>
            <a:r>
              <a:rPr sz="710" b="0" dirty="0">
                <a:solidFill>
                  <a:srgbClr val="081838"/>
                </a:solidFill>
                <a:latin typeface="Arial"/>
              </a:rPr>
              <a:t>.</a:t>
            </a:r>
            <a:endParaRPr lang="en-US" sz="850" dirty="0"/>
          </a:p>
        </p:txBody>
      </p:sp>
      <p:sp>
        <p:nvSpPr>
          <p:cNvPr id="59" name="Shape 55"/>
          <p:cNvSpPr/>
          <p:nvPr/>
        </p:nvSpPr>
        <p:spPr>
          <a:xfrm>
            <a:off x="6098400" y="1375200"/>
            <a:ext cx="2318400" cy="1139400"/>
          </a:xfrm>
          <a:prstGeom prst="roundRect">
            <a:avLst>
              <a:gd name="adj" fmla="val 6420"/>
            </a:avLst>
          </a:prstGeom>
          <a:solidFill>
            <a:srgbClr val="F0F1F3"/>
          </a:solidFill>
          <a:ln/>
        </p:spPr>
      </p:sp>
      <p:sp>
        <p:nvSpPr>
          <p:cNvPr id="60" name="Shape 56"/>
          <p:cNvSpPr/>
          <p:nvPr/>
        </p:nvSpPr>
        <p:spPr>
          <a:xfrm>
            <a:off x="6098400" y="1375200"/>
            <a:ext cx="32400" cy="1139400"/>
          </a:xfrm>
          <a:prstGeom prst="rect">
            <a:avLst/>
          </a:prstGeom>
          <a:solidFill>
            <a:srgbClr val="2C4BE8"/>
          </a:solidFill>
          <a:ln/>
        </p:spPr>
      </p:sp>
      <p:sp>
        <p:nvSpPr>
          <p:cNvPr id="61" name="Shape 57"/>
          <p:cNvSpPr/>
          <p:nvPr/>
        </p:nvSpPr>
        <p:spPr>
          <a:xfrm>
            <a:off x="6199200" y="1447200"/>
            <a:ext cx="165600" cy="165600"/>
          </a:xfrm>
          <a:prstGeom prst="roundRect">
            <a:avLst>
              <a:gd name="adj" fmla="val 82826"/>
            </a:avLst>
          </a:prstGeom>
          <a:solidFill>
            <a:srgbClr val="002860"/>
          </a:solidFill>
          <a:ln/>
        </p:spPr>
      </p:sp>
      <p:sp>
        <p:nvSpPr>
          <p:cNvPr id="62" name="Text 58"/>
          <p:cNvSpPr/>
          <p:nvPr/>
        </p:nvSpPr>
        <p:spPr>
          <a:xfrm>
            <a:off x="61992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63" name="Shape 59"/>
          <p:cNvSpPr/>
          <p:nvPr/>
        </p:nvSpPr>
        <p:spPr>
          <a:xfrm>
            <a:off x="7984800" y="1454400"/>
            <a:ext cx="342000" cy="151200"/>
          </a:xfrm>
          <a:prstGeom prst="roundRect">
            <a:avLst>
              <a:gd name="adj" fmla="val 120952"/>
            </a:avLst>
          </a:prstGeom>
          <a:solidFill>
            <a:srgbClr val="2C4BE8"/>
          </a:solidFill>
          <a:ln/>
        </p:spPr>
      </p:sp>
      <p:sp>
        <p:nvSpPr>
          <p:cNvPr id="64" name="Text 60"/>
          <p:cNvSpPr/>
          <p:nvPr/>
        </p:nvSpPr>
        <p:spPr>
          <a:xfrm>
            <a:off x="7984800" y="14544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65" name="Text 61"/>
          <p:cNvSpPr/>
          <p:nvPr/>
        </p:nvSpPr>
        <p:spPr>
          <a:xfrm>
            <a:off x="6415200" y="1429200"/>
            <a:ext cx="1490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Проблематика в числах</a:t>
            </a:r>
            <a:endParaRPr lang="en-US" sz="850" dirty="0"/>
          </a:p>
        </p:txBody>
      </p:sp>
      <p:sp>
        <p:nvSpPr>
          <p:cNvPr id="66" name="Text 62"/>
          <p:cNvSpPr/>
          <p:nvPr/>
        </p:nvSpPr>
        <p:spPr>
          <a:xfrm>
            <a:off x="6206400" y="1605600"/>
            <a:ext cx="212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проблему в числах, укажите целевую аудиторию и масштаб проблемы.</a:t>
            </a:r>
            <a:endParaRPr lang="en-US" sz="750" dirty="0"/>
          </a:p>
        </p:txBody>
      </p:sp>
      <p:sp>
        <p:nvSpPr>
          <p:cNvPr id="67" name="Text 63"/>
          <p:cNvSpPr/>
          <p:nvPr/>
        </p:nvSpPr>
        <p:spPr>
          <a:xfrm>
            <a:off x="6206400" y="1908000"/>
            <a:ext cx="2120400" cy="5526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sz="700" b="0">
                <a:solidFill>
                  <a:srgbClr val="081838"/>
                </a:solidFill>
                <a:latin typeface="Arial"/>
              </a:rPr>
              <a:t>≈4,6 тыс. производств. Данные о коммунальном потреблении и площадях разрознены; избыток мощностей и простаивающие помещения не видны рынку. ЦА: предприятия и город.</a:t>
            </a:r>
            <a:endParaRPr lang="en-US" sz="700" dirty="0"/>
          </a:p>
        </p:txBody>
      </p:sp>
      <p:sp>
        <p:nvSpPr>
          <p:cNvPr id="68" name="Shape 64"/>
          <p:cNvSpPr/>
          <p:nvPr/>
        </p:nvSpPr>
        <p:spPr>
          <a:xfrm>
            <a:off x="3715200" y="2579400"/>
            <a:ext cx="2318400" cy="1290600"/>
          </a:xfrm>
          <a:prstGeom prst="roundRect">
            <a:avLst>
              <a:gd name="adj" fmla="val 5668"/>
            </a:avLst>
          </a:prstGeom>
          <a:solidFill>
            <a:srgbClr val="F0F1F3"/>
          </a:solidFill>
          <a:ln/>
        </p:spPr>
      </p:sp>
      <p:sp>
        <p:nvSpPr>
          <p:cNvPr id="69" name="Shape 65"/>
          <p:cNvSpPr/>
          <p:nvPr/>
        </p:nvSpPr>
        <p:spPr>
          <a:xfrm>
            <a:off x="3715200" y="2579400"/>
            <a:ext cx="32400" cy="1290600"/>
          </a:xfrm>
          <a:prstGeom prst="rect">
            <a:avLst/>
          </a:prstGeom>
          <a:solidFill>
            <a:srgbClr val="2C4BE8"/>
          </a:solidFill>
          <a:ln/>
        </p:spPr>
      </p:sp>
      <p:sp>
        <p:nvSpPr>
          <p:cNvPr id="70" name="Shape 66"/>
          <p:cNvSpPr/>
          <p:nvPr/>
        </p:nvSpPr>
        <p:spPr>
          <a:xfrm>
            <a:off x="3816000" y="2651400"/>
            <a:ext cx="165600" cy="165600"/>
          </a:xfrm>
          <a:prstGeom prst="roundRect">
            <a:avLst>
              <a:gd name="adj" fmla="val 82826"/>
            </a:avLst>
          </a:prstGeom>
          <a:solidFill>
            <a:srgbClr val="002860"/>
          </a:solidFill>
          <a:ln/>
        </p:spPr>
      </p:sp>
      <p:sp>
        <p:nvSpPr>
          <p:cNvPr id="71" name="Text 67"/>
          <p:cNvSpPr/>
          <p:nvPr/>
        </p:nvSpPr>
        <p:spPr>
          <a:xfrm>
            <a:off x="3816000" y="2651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72" name="Shape 68"/>
          <p:cNvSpPr/>
          <p:nvPr/>
        </p:nvSpPr>
        <p:spPr>
          <a:xfrm>
            <a:off x="5601600" y="2658600"/>
            <a:ext cx="342000" cy="151200"/>
          </a:xfrm>
          <a:prstGeom prst="roundRect">
            <a:avLst>
              <a:gd name="adj" fmla="val 120952"/>
            </a:avLst>
          </a:prstGeom>
          <a:solidFill>
            <a:srgbClr val="2C4BE8"/>
          </a:solidFill>
          <a:ln/>
        </p:spPr>
      </p:sp>
      <p:sp>
        <p:nvSpPr>
          <p:cNvPr id="73" name="Text 69"/>
          <p:cNvSpPr/>
          <p:nvPr/>
        </p:nvSpPr>
        <p:spPr>
          <a:xfrm>
            <a:off x="5601600" y="26586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74" name="Text 70"/>
          <p:cNvSpPr/>
          <p:nvPr/>
        </p:nvSpPr>
        <p:spPr>
          <a:xfrm>
            <a:off x="4032000" y="2633400"/>
            <a:ext cx="1490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Суть и концепция проекта</a:t>
            </a:r>
            <a:endParaRPr lang="en-US" sz="850" dirty="0"/>
          </a:p>
        </p:txBody>
      </p:sp>
      <p:sp>
        <p:nvSpPr>
          <p:cNvPr id="75" name="Text 71"/>
          <p:cNvSpPr/>
          <p:nvPr/>
        </p:nvSpPr>
        <p:spPr>
          <a:xfrm>
            <a:off x="3823200" y="2961000"/>
            <a:ext cx="212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Объясните, за счёт чего проект достигнет целей и преодолеет препятствия.</a:t>
            </a:r>
            <a:endParaRPr lang="en-US" sz="750" dirty="0"/>
          </a:p>
        </p:txBody>
      </p:sp>
      <p:sp>
        <p:nvSpPr>
          <p:cNvPr id="76" name="Text 72"/>
          <p:cNvSpPr/>
          <p:nvPr/>
        </p:nvSpPr>
        <p:spPr>
          <a:xfrm>
            <a:off x="3823200" y="3378600"/>
            <a:ext cx="2120400" cy="437400"/>
          </a:xfrm>
          <a:prstGeom prst="rect">
            <a:avLst/>
          </a:prstGeom>
          <a:solidFill>
            <a:srgbClr val="FFFFFF"/>
          </a:solidFill>
          <a:ln w="9525">
            <a:solidFill>
              <a:srgbClr val="C9CFDA"/>
            </a:solidFill>
          </a:ln>
        </p:spPr>
        <p:txBody>
          <a:bodyPr wrap="square" lIns="25400" tIns="12700" rIns="25400" bIns="12700" rtlCol="0" anchor="t">
            <a:normAutofit fontScale="92500"/>
          </a:bodyPr>
          <a:lstStyle/>
          <a:p>
            <a:pPr>
              <a:lnSpc>
                <a:spcPct val="92000"/>
              </a:lnSpc>
            </a:pPr>
            <a:r>
              <a:rPr lang="ru-RU" sz="680" b="0" dirty="0">
                <a:solidFill>
                  <a:srgbClr val="081838"/>
                </a:solidFill>
                <a:latin typeface="Arial"/>
              </a:rPr>
              <a:t>ПО, </a:t>
            </a:r>
            <a:r>
              <a:rPr sz="680" b="0" dirty="0" err="1">
                <a:solidFill>
                  <a:srgbClr val="081838"/>
                </a:solidFill>
                <a:latin typeface="Arial"/>
              </a:rPr>
              <a:t>цифровой</a:t>
            </a:r>
            <a:r>
              <a:rPr sz="680" b="0" dirty="0">
                <a:solidFill>
                  <a:srgbClr val="081838"/>
                </a:solidFill>
                <a:latin typeface="Arial"/>
              </a:rPr>
              <a:t> </a:t>
            </a:r>
            <a:r>
              <a:rPr sz="680" b="0" dirty="0" err="1">
                <a:solidFill>
                  <a:srgbClr val="081838"/>
                </a:solidFill>
                <a:latin typeface="Arial"/>
              </a:rPr>
              <a:t>двойник</a:t>
            </a:r>
            <a:r>
              <a:rPr sz="680" b="0" dirty="0">
                <a:solidFill>
                  <a:srgbClr val="081838"/>
                </a:solidFill>
                <a:latin typeface="Arial"/>
              </a:rPr>
              <a:t> </a:t>
            </a:r>
            <a:r>
              <a:rPr sz="680" b="0" dirty="0" err="1">
                <a:solidFill>
                  <a:srgbClr val="081838"/>
                </a:solidFill>
                <a:latin typeface="Arial"/>
              </a:rPr>
              <a:t>ресурсных</a:t>
            </a:r>
            <a:r>
              <a:rPr sz="680" b="0" dirty="0">
                <a:solidFill>
                  <a:srgbClr val="081838"/>
                </a:solidFill>
                <a:latin typeface="Arial"/>
              </a:rPr>
              <a:t> </a:t>
            </a:r>
            <a:r>
              <a:rPr sz="680" b="0" dirty="0" err="1">
                <a:solidFill>
                  <a:srgbClr val="081838"/>
                </a:solidFill>
                <a:latin typeface="Arial"/>
              </a:rPr>
              <a:t>балансов</a:t>
            </a:r>
            <a:r>
              <a:rPr lang="ru-RU" sz="680" b="0" dirty="0">
                <a:solidFill>
                  <a:srgbClr val="081838"/>
                </a:solidFill>
                <a:latin typeface="Arial"/>
              </a:rPr>
              <a:t> </a:t>
            </a:r>
            <a:r>
              <a:rPr lang="ru-RU" sz="680" b="0" dirty="0" err="1">
                <a:solidFill>
                  <a:srgbClr val="081838"/>
                </a:solidFill>
                <a:latin typeface="Arial"/>
              </a:rPr>
              <a:t>пром</a:t>
            </a:r>
            <a:r>
              <a:rPr lang="ru-RU" sz="680" b="0" dirty="0">
                <a:solidFill>
                  <a:srgbClr val="081838"/>
                </a:solidFill>
                <a:latin typeface="Arial"/>
              </a:rPr>
              <a:t> предприятий Москвы. </a:t>
            </a:r>
            <a:r>
              <a:rPr sz="680" b="0" dirty="0" err="1">
                <a:solidFill>
                  <a:srgbClr val="081838"/>
                </a:solidFill>
                <a:latin typeface="Arial"/>
              </a:rPr>
              <a:t>Платформа</a:t>
            </a:r>
            <a:r>
              <a:rPr sz="680" b="0" dirty="0">
                <a:solidFill>
                  <a:srgbClr val="081838"/>
                </a:solidFill>
                <a:latin typeface="Arial"/>
              </a:rPr>
              <a:t> </a:t>
            </a:r>
            <a:r>
              <a:rPr sz="680" b="0" dirty="0" err="1">
                <a:solidFill>
                  <a:srgbClr val="081838"/>
                </a:solidFill>
                <a:latin typeface="Arial"/>
              </a:rPr>
              <a:t>сводит</a:t>
            </a:r>
            <a:r>
              <a:rPr sz="680" b="0" dirty="0">
                <a:solidFill>
                  <a:srgbClr val="081838"/>
                </a:solidFill>
                <a:latin typeface="Arial"/>
              </a:rPr>
              <a:t> </a:t>
            </a:r>
            <a:r>
              <a:rPr sz="680" b="0" dirty="0" err="1">
                <a:solidFill>
                  <a:srgbClr val="081838"/>
                </a:solidFill>
                <a:latin typeface="Arial"/>
              </a:rPr>
              <a:t>спрос</a:t>
            </a:r>
            <a:r>
              <a:rPr lang="ru-RU" sz="680" b="0" dirty="0">
                <a:solidFill>
                  <a:srgbClr val="081838"/>
                </a:solidFill>
                <a:latin typeface="Arial"/>
              </a:rPr>
              <a:t> на ресурсы</a:t>
            </a:r>
            <a:r>
              <a:rPr sz="680" b="0" dirty="0">
                <a:solidFill>
                  <a:srgbClr val="081838"/>
                </a:solidFill>
                <a:latin typeface="Arial"/>
              </a:rPr>
              <a:t> </a:t>
            </a:r>
            <a:r>
              <a:rPr lang="ru-RU" sz="680" dirty="0">
                <a:solidFill>
                  <a:srgbClr val="081838"/>
                </a:solidFill>
                <a:latin typeface="Arial"/>
              </a:rPr>
              <a:t>(тепло, вода, электроснабжение) </a:t>
            </a:r>
            <a:r>
              <a:rPr sz="680" b="0" dirty="0">
                <a:solidFill>
                  <a:srgbClr val="081838"/>
                </a:solidFill>
                <a:latin typeface="Arial"/>
              </a:rPr>
              <a:t>и </a:t>
            </a:r>
            <a:r>
              <a:rPr sz="680" b="0" dirty="0" err="1">
                <a:solidFill>
                  <a:srgbClr val="081838"/>
                </a:solidFill>
                <a:latin typeface="Arial"/>
              </a:rPr>
              <a:t>предложение</a:t>
            </a:r>
            <a:r>
              <a:rPr sz="680" b="0" dirty="0">
                <a:solidFill>
                  <a:srgbClr val="081838"/>
                </a:solidFill>
                <a:latin typeface="Arial"/>
              </a:rPr>
              <a:t> </a:t>
            </a:r>
            <a:r>
              <a:rPr sz="680" b="0" dirty="0" err="1">
                <a:solidFill>
                  <a:srgbClr val="081838"/>
                </a:solidFill>
                <a:latin typeface="Arial"/>
              </a:rPr>
              <a:t>площадей</a:t>
            </a:r>
            <a:r>
              <a:rPr lang="ru-RU" sz="680" dirty="0">
                <a:solidFill>
                  <a:srgbClr val="081838"/>
                </a:solidFill>
                <a:latin typeface="Arial"/>
              </a:rPr>
              <a:t>. Информацию получает ДИТ и предприятия.</a:t>
            </a:r>
            <a:endParaRPr lang="en-US" sz="850" dirty="0"/>
          </a:p>
        </p:txBody>
      </p:sp>
      <p:sp>
        <p:nvSpPr>
          <p:cNvPr id="77" name="Shape 73"/>
          <p:cNvSpPr/>
          <p:nvPr/>
        </p:nvSpPr>
        <p:spPr>
          <a:xfrm>
            <a:off x="6098400" y="2579400"/>
            <a:ext cx="2318400" cy="1290600"/>
          </a:xfrm>
          <a:prstGeom prst="roundRect">
            <a:avLst>
              <a:gd name="adj" fmla="val 5668"/>
            </a:avLst>
          </a:prstGeom>
          <a:solidFill>
            <a:srgbClr val="F0F1F3"/>
          </a:solidFill>
          <a:ln/>
        </p:spPr>
      </p:sp>
      <p:sp>
        <p:nvSpPr>
          <p:cNvPr id="78" name="Shape 74"/>
          <p:cNvSpPr/>
          <p:nvPr/>
        </p:nvSpPr>
        <p:spPr>
          <a:xfrm>
            <a:off x="6098400" y="2579400"/>
            <a:ext cx="32400" cy="1290600"/>
          </a:xfrm>
          <a:prstGeom prst="rect">
            <a:avLst/>
          </a:prstGeom>
          <a:solidFill>
            <a:srgbClr val="2C4BE8"/>
          </a:solidFill>
          <a:ln/>
        </p:spPr>
      </p:sp>
      <p:sp>
        <p:nvSpPr>
          <p:cNvPr id="79" name="Shape 75"/>
          <p:cNvSpPr/>
          <p:nvPr/>
        </p:nvSpPr>
        <p:spPr>
          <a:xfrm>
            <a:off x="6199200" y="2651400"/>
            <a:ext cx="165600" cy="165600"/>
          </a:xfrm>
          <a:prstGeom prst="roundRect">
            <a:avLst>
              <a:gd name="adj" fmla="val 82826"/>
            </a:avLst>
          </a:prstGeom>
          <a:solidFill>
            <a:srgbClr val="002860"/>
          </a:solidFill>
          <a:ln/>
        </p:spPr>
      </p:sp>
      <p:sp>
        <p:nvSpPr>
          <p:cNvPr id="80" name="Text 76"/>
          <p:cNvSpPr/>
          <p:nvPr/>
        </p:nvSpPr>
        <p:spPr>
          <a:xfrm>
            <a:off x="6199200" y="2651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81" name="Shape 77"/>
          <p:cNvSpPr/>
          <p:nvPr/>
        </p:nvSpPr>
        <p:spPr>
          <a:xfrm>
            <a:off x="7984800" y="2658600"/>
            <a:ext cx="342000" cy="151200"/>
          </a:xfrm>
          <a:prstGeom prst="roundRect">
            <a:avLst>
              <a:gd name="adj" fmla="val 120952"/>
            </a:avLst>
          </a:prstGeom>
          <a:solidFill>
            <a:srgbClr val="2C4BE8"/>
          </a:solidFill>
          <a:ln/>
        </p:spPr>
      </p:sp>
      <p:sp>
        <p:nvSpPr>
          <p:cNvPr id="82" name="Text 78"/>
          <p:cNvSpPr/>
          <p:nvPr/>
        </p:nvSpPr>
        <p:spPr>
          <a:xfrm>
            <a:off x="7984800" y="26586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83" name="Text 79"/>
          <p:cNvSpPr/>
          <p:nvPr/>
        </p:nvSpPr>
        <p:spPr>
          <a:xfrm>
            <a:off x="6415200" y="2633400"/>
            <a:ext cx="1490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Цели через показатели</a:t>
            </a:r>
            <a:endParaRPr lang="en-US" sz="850" dirty="0"/>
          </a:p>
        </p:txBody>
      </p:sp>
      <p:sp>
        <p:nvSpPr>
          <p:cNvPr id="84" name="Text 80"/>
          <p:cNvSpPr/>
          <p:nvPr/>
        </p:nvSpPr>
        <p:spPr>
          <a:xfrm>
            <a:off x="6206400" y="2809800"/>
            <a:ext cx="212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Сформулируйте цели через показатели и покажите их связь со стратегическими целями организации.</a:t>
            </a:r>
            <a:endParaRPr lang="en-US" sz="750" dirty="0"/>
          </a:p>
        </p:txBody>
      </p:sp>
      <p:sp>
        <p:nvSpPr>
          <p:cNvPr id="85" name="Text 81"/>
          <p:cNvSpPr/>
          <p:nvPr/>
        </p:nvSpPr>
        <p:spPr>
          <a:xfrm>
            <a:off x="6206400" y="3227400"/>
            <a:ext cx="2120400" cy="5886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lang="en-US" sz="680" dirty="0">
                <a:solidFill>
                  <a:srgbClr val="081838"/>
                </a:solidFill>
                <a:latin typeface="Arial"/>
              </a:rPr>
              <a:t>KPI </a:t>
            </a:r>
            <a:r>
              <a:rPr lang="ru-RU" sz="680" dirty="0">
                <a:solidFill>
                  <a:srgbClr val="081838"/>
                </a:solidFill>
                <a:latin typeface="Arial"/>
              </a:rPr>
              <a:t>до и после внедрения: сокращение сроков подключения к сетям на 80%. </a:t>
            </a:r>
            <a:endParaRPr lang="ru-RU" sz="680" b="0" dirty="0">
              <a:solidFill>
                <a:srgbClr val="081838"/>
              </a:solidFill>
              <a:latin typeface="Arial"/>
            </a:endParaRPr>
          </a:p>
          <a:p>
            <a:pPr marL="0" indent="0" algn="l">
              <a:lnSpc>
                <a:spcPct val="92000"/>
              </a:lnSpc>
              <a:spcBef>
                <a:spcPts val="0"/>
              </a:spcBef>
              <a:spcAft>
                <a:spcPts val="0"/>
              </a:spcAft>
              <a:buNone/>
            </a:pPr>
            <a:r>
              <a:rPr lang="ru-RU" sz="680" dirty="0">
                <a:solidFill>
                  <a:srgbClr val="081838"/>
                </a:solidFill>
                <a:latin typeface="Arial"/>
              </a:rPr>
              <a:t>Через 6 месяцев  (</a:t>
            </a:r>
            <a:r>
              <a:rPr lang="ru-RU" sz="680">
                <a:solidFill>
                  <a:srgbClr val="081838"/>
                </a:solidFill>
                <a:latin typeface="Arial"/>
              </a:rPr>
              <a:t>3 подписчика) подключены </a:t>
            </a:r>
            <a:r>
              <a:rPr lang="ru-RU" sz="680" dirty="0">
                <a:solidFill>
                  <a:srgbClr val="081838"/>
                </a:solidFill>
                <a:latin typeface="Arial"/>
              </a:rPr>
              <a:t>3 </a:t>
            </a:r>
            <a:r>
              <a:rPr lang="ru-RU" sz="680" dirty="0" err="1">
                <a:solidFill>
                  <a:srgbClr val="081838"/>
                </a:solidFill>
                <a:latin typeface="Arial"/>
              </a:rPr>
              <a:t>пользоватея</a:t>
            </a:r>
            <a:r>
              <a:rPr lang="ru-RU" sz="680" dirty="0">
                <a:solidFill>
                  <a:srgbClr val="081838"/>
                </a:solidFill>
                <a:latin typeface="Arial"/>
              </a:rPr>
              <a:t> (ПИК, ОЧАКОВО, МОСКВИЧ)</a:t>
            </a:r>
            <a:endParaRPr lang="en-US" sz="700" dirty="0"/>
          </a:p>
        </p:txBody>
      </p:sp>
      <p:sp>
        <p:nvSpPr>
          <p:cNvPr id="86" name="Shape 82"/>
          <p:cNvSpPr/>
          <p:nvPr/>
        </p:nvSpPr>
        <p:spPr>
          <a:xfrm>
            <a:off x="3715200" y="3934800"/>
            <a:ext cx="2318400" cy="1175400"/>
          </a:xfrm>
          <a:prstGeom prst="roundRect">
            <a:avLst>
              <a:gd name="adj" fmla="val 6224"/>
            </a:avLst>
          </a:prstGeom>
          <a:solidFill>
            <a:srgbClr val="F0F1F3"/>
          </a:solidFill>
          <a:ln/>
        </p:spPr>
      </p:sp>
      <p:sp>
        <p:nvSpPr>
          <p:cNvPr id="87" name="Shape 83"/>
          <p:cNvSpPr/>
          <p:nvPr/>
        </p:nvSpPr>
        <p:spPr>
          <a:xfrm>
            <a:off x="3715200" y="3934800"/>
            <a:ext cx="32400" cy="1175400"/>
          </a:xfrm>
          <a:prstGeom prst="rect">
            <a:avLst/>
          </a:prstGeom>
          <a:solidFill>
            <a:srgbClr val="002860"/>
          </a:solidFill>
          <a:ln/>
        </p:spPr>
      </p:sp>
      <p:sp>
        <p:nvSpPr>
          <p:cNvPr id="88" name="Shape 84"/>
          <p:cNvSpPr/>
          <p:nvPr/>
        </p:nvSpPr>
        <p:spPr>
          <a:xfrm>
            <a:off x="3816000" y="4006800"/>
            <a:ext cx="165600" cy="165600"/>
          </a:xfrm>
          <a:prstGeom prst="roundRect">
            <a:avLst>
              <a:gd name="adj" fmla="val 82826"/>
            </a:avLst>
          </a:prstGeom>
          <a:solidFill>
            <a:srgbClr val="002860"/>
          </a:solidFill>
          <a:ln/>
        </p:spPr>
      </p:sp>
      <p:sp>
        <p:nvSpPr>
          <p:cNvPr id="89" name="Text 85"/>
          <p:cNvSpPr/>
          <p:nvPr/>
        </p:nvSpPr>
        <p:spPr>
          <a:xfrm>
            <a:off x="3816000" y="4006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90" name="Text 86"/>
          <p:cNvSpPr/>
          <p:nvPr/>
        </p:nvSpPr>
        <p:spPr>
          <a:xfrm>
            <a:off x="4032000" y="3988800"/>
            <a:ext cx="186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Альтернативные варианты решения</a:t>
            </a:r>
            <a:endParaRPr lang="en-US" sz="850" dirty="0"/>
          </a:p>
        </p:txBody>
      </p:sp>
      <p:sp>
        <p:nvSpPr>
          <p:cNvPr id="91" name="Text 87"/>
          <p:cNvSpPr/>
          <p:nvPr/>
        </p:nvSpPr>
        <p:spPr>
          <a:xfrm>
            <a:off x="3823200" y="4316400"/>
            <a:ext cx="212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рассмотренные варианты и объясните, почему вы их отклонили.</a:t>
            </a:r>
            <a:endParaRPr lang="en-US" sz="750" dirty="0"/>
          </a:p>
        </p:txBody>
      </p:sp>
      <p:sp>
        <p:nvSpPr>
          <p:cNvPr id="92" name="Text 88"/>
          <p:cNvSpPr/>
          <p:nvPr/>
        </p:nvSpPr>
        <p:spPr>
          <a:xfrm>
            <a:off x="3823200" y="4618800"/>
            <a:ext cx="2120400" cy="4374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93" name="Shape 89"/>
          <p:cNvSpPr/>
          <p:nvPr/>
        </p:nvSpPr>
        <p:spPr>
          <a:xfrm>
            <a:off x="6098400" y="3934800"/>
            <a:ext cx="2318400" cy="1175400"/>
          </a:xfrm>
          <a:prstGeom prst="roundRect">
            <a:avLst>
              <a:gd name="adj" fmla="val 6224"/>
            </a:avLst>
          </a:prstGeom>
          <a:solidFill>
            <a:srgbClr val="F0F1F3"/>
          </a:solidFill>
          <a:ln/>
        </p:spPr>
      </p:sp>
      <p:sp>
        <p:nvSpPr>
          <p:cNvPr id="94" name="Shape 90"/>
          <p:cNvSpPr/>
          <p:nvPr/>
        </p:nvSpPr>
        <p:spPr>
          <a:xfrm>
            <a:off x="6098400" y="3934800"/>
            <a:ext cx="32400" cy="1175400"/>
          </a:xfrm>
          <a:prstGeom prst="rect">
            <a:avLst/>
          </a:prstGeom>
          <a:solidFill>
            <a:srgbClr val="002860"/>
          </a:solidFill>
          <a:ln/>
        </p:spPr>
      </p:sp>
      <p:sp>
        <p:nvSpPr>
          <p:cNvPr id="95" name="Shape 91"/>
          <p:cNvSpPr/>
          <p:nvPr/>
        </p:nvSpPr>
        <p:spPr>
          <a:xfrm>
            <a:off x="6199200" y="4006800"/>
            <a:ext cx="165600" cy="165600"/>
          </a:xfrm>
          <a:prstGeom prst="roundRect">
            <a:avLst>
              <a:gd name="adj" fmla="val 82826"/>
            </a:avLst>
          </a:prstGeom>
          <a:solidFill>
            <a:srgbClr val="002860"/>
          </a:solidFill>
          <a:ln/>
        </p:spPr>
      </p:sp>
      <p:sp>
        <p:nvSpPr>
          <p:cNvPr id="96" name="Text 92"/>
          <p:cNvSpPr/>
          <p:nvPr/>
        </p:nvSpPr>
        <p:spPr>
          <a:xfrm>
            <a:off x="6199200" y="4006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97" name="Text 93"/>
          <p:cNvSpPr/>
          <p:nvPr/>
        </p:nvSpPr>
        <p:spPr>
          <a:xfrm>
            <a:off x="6415200" y="3988800"/>
            <a:ext cx="186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Влияние на системы более высокого порядка</a:t>
            </a:r>
            <a:endParaRPr lang="en-US" sz="850" dirty="0"/>
          </a:p>
        </p:txBody>
      </p:sp>
      <p:sp>
        <p:nvSpPr>
          <p:cNvPr id="98" name="Text 94"/>
          <p:cNvSpPr/>
          <p:nvPr/>
        </p:nvSpPr>
        <p:spPr>
          <a:xfrm>
            <a:off x="6206400" y="4316400"/>
            <a:ext cx="212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влияние проекта на показатели города, региона или страны.</a:t>
            </a:r>
            <a:endParaRPr lang="en-US" sz="750" dirty="0"/>
          </a:p>
        </p:txBody>
      </p:sp>
      <p:sp>
        <p:nvSpPr>
          <p:cNvPr id="99" name="Text 95"/>
          <p:cNvSpPr/>
          <p:nvPr/>
        </p:nvSpPr>
        <p:spPr>
          <a:xfrm>
            <a:off x="6206400" y="4618800"/>
            <a:ext cx="2120400" cy="4374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100" name="Shape 96"/>
          <p:cNvSpPr/>
          <p:nvPr/>
        </p:nvSpPr>
        <p:spPr>
          <a:xfrm>
            <a:off x="8676000" y="954000"/>
            <a:ext cx="6156000" cy="4253400"/>
          </a:xfrm>
          <a:prstGeom prst="roundRect">
            <a:avLst>
              <a:gd name="adj" fmla="val 215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sp>
      <p:sp>
        <p:nvSpPr>
          <p:cNvPr id="101" name="Shape 97"/>
          <p:cNvSpPr/>
          <p:nvPr/>
        </p:nvSpPr>
        <p:spPr>
          <a:xfrm>
            <a:off x="8676000" y="954000"/>
            <a:ext cx="6156000" cy="324000"/>
          </a:xfrm>
          <a:prstGeom prst="roundRect">
            <a:avLst>
              <a:gd name="adj" fmla="val 28222"/>
            </a:avLst>
          </a:prstGeom>
          <a:solidFill>
            <a:srgbClr val="002860"/>
          </a:solidFill>
          <a:ln/>
        </p:spPr>
      </p:sp>
      <p:sp>
        <p:nvSpPr>
          <p:cNvPr id="102" name="Shape 98"/>
          <p:cNvSpPr/>
          <p:nvPr/>
        </p:nvSpPr>
        <p:spPr>
          <a:xfrm>
            <a:off x="8676000" y="1170000"/>
            <a:ext cx="6156000" cy="108000"/>
          </a:xfrm>
          <a:prstGeom prst="rect">
            <a:avLst/>
          </a:prstGeom>
          <a:solidFill>
            <a:srgbClr val="002860"/>
          </a:solidFill>
          <a:ln/>
        </p:spPr>
      </p:sp>
      <p:sp>
        <p:nvSpPr>
          <p:cNvPr id="103" name="Shape 99"/>
          <p:cNvSpPr/>
          <p:nvPr/>
        </p:nvSpPr>
        <p:spPr>
          <a:xfrm>
            <a:off x="8784000" y="1018800"/>
            <a:ext cx="230400" cy="230400"/>
          </a:xfrm>
          <a:prstGeom prst="ellipse">
            <a:avLst/>
          </a:prstGeom>
          <a:solidFill>
            <a:srgbClr val="FFFFFF"/>
          </a:solidFill>
          <a:ln/>
        </p:spPr>
      </p:sp>
      <p:sp>
        <p:nvSpPr>
          <p:cNvPr id="104" name="Text 100"/>
          <p:cNvSpPr/>
          <p:nvPr/>
        </p:nvSpPr>
        <p:spPr>
          <a:xfrm>
            <a:off x="8784000" y="10188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2</a:t>
            </a:r>
            <a:endParaRPr lang="en-US" sz="1000" dirty="0"/>
          </a:p>
        </p:txBody>
      </p:sp>
      <p:sp>
        <p:nvSpPr>
          <p:cNvPr id="105" name="Text 101"/>
          <p:cNvSpPr/>
          <p:nvPr/>
        </p:nvSpPr>
        <p:spPr>
          <a:xfrm>
            <a:off x="9072000" y="954000"/>
            <a:ext cx="453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Обоснование и содержание</a:t>
            </a:r>
            <a:endParaRPr lang="en-US" sz="1150" dirty="0"/>
          </a:p>
        </p:txBody>
      </p:sp>
      <p:sp>
        <p:nvSpPr>
          <p:cNvPr id="106" name="Shape 102"/>
          <p:cNvSpPr/>
          <p:nvPr/>
        </p:nvSpPr>
        <p:spPr>
          <a:xfrm>
            <a:off x="13788000" y="1026000"/>
            <a:ext cx="936000" cy="216000"/>
          </a:xfrm>
          <a:prstGeom prst="roundRect">
            <a:avLst>
              <a:gd name="adj" fmla="val 84667"/>
            </a:avLst>
          </a:prstGeom>
          <a:solidFill>
            <a:srgbClr val="E30613"/>
          </a:solidFill>
          <a:ln/>
        </p:spPr>
      </p:sp>
      <p:sp>
        <p:nvSpPr>
          <p:cNvPr id="107" name="Text 103"/>
          <p:cNvSpPr/>
          <p:nvPr/>
        </p:nvSpPr>
        <p:spPr>
          <a:xfrm>
            <a:off x="13788000" y="10260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108" name="Text 104"/>
          <p:cNvSpPr/>
          <p:nvPr/>
        </p:nvSpPr>
        <p:spPr>
          <a:xfrm>
            <a:off x="12924000" y="9540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7 критериев</a:t>
            </a:r>
            <a:endParaRPr lang="en-US" sz="750" dirty="0"/>
          </a:p>
        </p:txBody>
      </p:sp>
      <p:sp>
        <p:nvSpPr>
          <p:cNvPr id="109" name="Shape 105"/>
          <p:cNvSpPr/>
          <p:nvPr/>
        </p:nvSpPr>
        <p:spPr>
          <a:xfrm>
            <a:off x="8773200" y="1375200"/>
            <a:ext cx="1944000" cy="1077000"/>
          </a:xfrm>
          <a:prstGeom prst="roundRect">
            <a:avLst>
              <a:gd name="adj" fmla="val 6792"/>
            </a:avLst>
          </a:prstGeom>
          <a:solidFill>
            <a:srgbClr val="F0F1F3"/>
          </a:solidFill>
          <a:ln/>
        </p:spPr>
      </p:sp>
      <p:sp>
        <p:nvSpPr>
          <p:cNvPr id="110" name="Shape 106"/>
          <p:cNvSpPr/>
          <p:nvPr/>
        </p:nvSpPr>
        <p:spPr>
          <a:xfrm>
            <a:off x="8773200" y="1375200"/>
            <a:ext cx="32400" cy="1077000"/>
          </a:xfrm>
          <a:prstGeom prst="rect">
            <a:avLst/>
          </a:prstGeom>
          <a:solidFill>
            <a:srgbClr val="002860"/>
          </a:solidFill>
          <a:ln/>
        </p:spPr>
      </p:sp>
      <p:sp>
        <p:nvSpPr>
          <p:cNvPr id="111" name="Shape 107"/>
          <p:cNvSpPr/>
          <p:nvPr/>
        </p:nvSpPr>
        <p:spPr>
          <a:xfrm>
            <a:off x="8874000" y="1447200"/>
            <a:ext cx="165600" cy="165600"/>
          </a:xfrm>
          <a:prstGeom prst="roundRect">
            <a:avLst>
              <a:gd name="adj" fmla="val 82826"/>
            </a:avLst>
          </a:prstGeom>
          <a:solidFill>
            <a:srgbClr val="002860"/>
          </a:solidFill>
          <a:ln/>
        </p:spPr>
      </p:sp>
      <p:sp>
        <p:nvSpPr>
          <p:cNvPr id="112" name="Text 108"/>
          <p:cNvSpPr/>
          <p:nvPr/>
        </p:nvSpPr>
        <p:spPr>
          <a:xfrm>
            <a:off x="88740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113" name="Text 109"/>
          <p:cNvSpPr/>
          <p:nvPr/>
        </p:nvSpPr>
        <p:spPr>
          <a:xfrm>
            <a:off x="9090000" y="1429200"/>
            <a:ext cx="1494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Обоснование проекта</a:t>
            </a:r>
            <a:endParaRPr lang="en-US" sz="850" dirty="0"/>
          </a:p>
        </p:txBody>
      </p:sp>
      <p:sp>
        <p:nvSpPr>
          <p:cNvPr id="114" name="Text 110"/>
          <p:cNvSpPr/>
          <p:nvPr/>
        </p:nvSpPr>
        <p:spPr>
          <a:xfrm>
            <a:off x="8881200" y="1605600"/>
            <a:ext cx="1746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выгоду проекта для заказчика или инвестора.</a:t>
            </a:r>
            <a:endParaRPr lang="en-US" sz="750" dirty="0"/>
          </a:p>
        </p:txBody>
      </p:sp>
      <p:sp>
        <p:nvSpPr>
          <p:cNvPr id="115" name="Text 111"/>
          <p:cNvSpPr/>
          <p:nvPr/>
        </p:nvSpPr>
        <p:spPr>
          <a:xfrm>
            <a:off x="8881200" y="1908000"/>
            <a:ext cx="1746000" cy="4902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116" name="Shape 112"/>
          <p:cNvSpPr/>
          <p:nvPr/>
        </p:nvSpPr>
        <p:spPr>
          <a:xfrm>
            <a:off x="10782000" y="1375200"/>
            <a:ext cx="1944000" cy="1077000"/>
          </a:xfrm>
          <a:prstGeom prst="roundRect">
            <a:avLst>
              <a:gd name="adj" fmla="val 6792"/>
            </a:avLst>
          </a:prstGeom>
          <a:solidFill>
            <a:srgbClr val="F0F1F3"/>
          </a:solidFill>
          <a:ln/>
        </p:spPr>
      </p:sp>
      <p:sp>
        <p:nvSpPr>
          <p:cNvPr id="117" name="Shape 113"/>
          <p:cNvSpPr/>
          <p:nvPr/>
        </p:nvSpPr>
        <p:spPr>
          <a:xfrm>
            <a:off x="10782000" y="1375200"/>
            <a:ext cx="32400" cy="1077000"/>
          </a:xfrm>
          <a:prstGeom prst="rect">
            <a:avLst/>
          </a:prstGeom>
          <a:solidFill>
            <a:srgbClr val="002860"/>
          </a:solidFill>
          <a:ln/>
        </p:spPr>
      </p:sp>
      <p:sp>
        <p:nvSpPr>
          <p:cNvPr id="118" name="Shape 114"/>
          <p:cNvSpPr/>
          <p:nvPr/>
        </p:nvSpPr>
        <p:spPr>
          <a:xfrm>
            <a:off x="10882800" y="1447200"/>
            <a:ext cx="165600" cy="165600"/>
          </a:xfrm>
          <a:prstGeom prst="roundRect">
            <a:avLst>
              <a:gd name="adj" fmla="val 82826"/>
            </a:avLst>
          </a:prstGeom>
          <a:solidFill>
            <a:srgbClr val="002860"/>
          </a:solidFill>
          <a:ln/>
        </p:spPr>
      </p:sp>
      <p:sp>
        <p:nvSpPr>
          <p:cNvPr id="119" name="Text 115"/>
          <p:cNvSpPr/>
          <p:nvPr/>
        </p:nvSpPr>
        <p:spPr>
          <a:xfrm>
            <a:off x="108828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120" name="Text 116"/>
          <p:cNvSpPr/>
          <p:nvPr/>
        </p:nvSpPr>
        <p:spPr>
          <a:xfrm>
            <a:off x="11098800" y="1429200"/>
            <a:ext cx="1494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Экономическая оценка</a:t>
            </a:r>
            <a:endParaRPr lang="en-US" sz="850" dirty="0"/>
          </a:p>
        </p:txBody>
      </p:sp>
      <p:sp>
        <p:nvSpPr>
          <p:cNvPr id="121" name="Text 117"/>
          <p:cNvSpPr/>
          <p:nvPr/>
        </p:nvSpPr>
        <p:spPr>
          <a:xfrm>
            <a:off x="10890000" y="1605600"/>
            <a:ext cx="1746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финансово-экономические показатели и ожидаемые выгоды проекта.</a:t>
            </a:r>
            <a:endParaRPr lang="en-US" sz="750" dirty="0"/>
          </a:p>
        </p:txBody>
      </p:sp>
      <p:sp>
        <p:nvSpPr>
          <p:cNvPr id="122" name="Text 118"/>
          <p:cNvSpPr/>
          <p:nvPr/>
        </p:nvSpPr>
        <p:spPr>
          <a:xfrm>
            <a:off x="10890000" y="2023200"/>
            <a:ext cx="1746000" cy="3750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123" name="Shape 119"/>
          <p:cNvSpPr/>
          <p:nvPr/>
        </p:nvSpPr>
        <p:spPr>
          <a:xfrm>
            <a:off x="12790800" y="1375200"/>
            <a:ext cx="1944000" cy="1077000"/>
          </a:xfrm>
          <a:prstGeom prst="roundRect">
            <a:avLst>
              <a:gd name="adj" fmla="val 6792"/>
            </a:avLst>
          </a:prstGeom>
          <a:solidFill>
            <a:srgbClr val="F0F1F3"/>
          </a:solidFill>
          <a:ln/>
        </p:spPr>
      </p:sp>
      <p:sp>
        <p:nvSpPr>
          <p:cNvPr id="124" name="Shape 120"/>
          <p:cNvSpPr/>
          <p:nvPr/>
        </p:nvSpPr>
        <p:spPr>
          <a:xfrm>
            <a:off x="12790800" y="1375200"/>
            <a:ext cx="32400" cy="1077000"/>
          </a:xfrm>
          <a:prstGeom prst="rect">
            <a:avLst/>
          </a:prstGeom>
          <a:solidFill>
            <a:srgbClr val="002860"/>
          </a:solidFill>
          <a:ln/>
        </p:spPr>
      </p:sp>
      <p:sp>
        <p:nvSpPr>
          <p:cNvPr id="125" name="Shape 121"/>
          <p:cNvSpPr/>
          <p:nvPr/>
        </p:nvSpPr>
        <p:spPr>
          <a:xfrm>
            <a:off x="12891600" y="1447200"/>
            <a:ext cx="165600" cy="165600"/>
          </a:xfrm>
          <a:prstGeom prst="roundRect">
            <a:avLst>
              <a:gd name="adj" fmla="val 82826"/>
            </a:avLst>
          </a:prstGeom>
          <a:solidFill>
            <a:srgbClr val="002860"/>
          </a:solidFill>
          <a:ln/>
        </p:spPr>
      </p:sp>
      <p:sp>
        <p:nvSpPr>
          <p:cNvPr id="126" name="Text 122"/>
          <p:cNvSpPr/>
          <p:nvPr/>
        </p:nvSpPr>
        <p:spPr>
          <a:xfrm>
            <a:off x="128916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27" name="Text 123"/>
          <p:cNvSpPr/>
          <p:nvPr/>
        </p:nvSpPr>
        <p:spPr>
          <a:xfrm>
            <a:off x="13107600" y="1429200"/>
            <a:ext cx="1494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Расходы и доходы</a:t>
            </a:r>
            <a:endParaRPr lang="en-US" sz="850" dirty="0"/>
          </a:p>
        </p:txBody>
      </p:sp>
      <p:sp>
        <p:nvSpPr>
          <p:cNvPr id="128" name="Text 124"/>
          <p:cNvSpPr/>
          <p:nvPr/>
        </p:nvSpPr>
        <p:spPr>
          <a:xfrm>
            <a:off x="12898800" y="1605600"/>
            <a:ext cx="1746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объём расходов, доходов и график движения средств.</a:t>
            </a:r>
            <a:endParaRPr lang="en-US" sz="750" dirty="0"/>
          </a:p>
        </p:txBody>
      </p:sp>
      <p:sp>
        <p:nvSpPr>
          <p:cNvPr id="129" name="Text 125"/>
          <p:cNvSpPr/>
          <p:nvPr/>
        </p:nvSpPr>
        <p:spPr>
          <a:xfrm>
            <a:off x="12898800" y="1908000"/>
            <a:ext cx="1746000" cy="4902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130" name="Shape 126"/>
          <p:cNvSpPr/>
          <p:nvPr/>
        </p:nvSpPr>
        <p:spPr>
          <a:xfrm>
            <a:off x="8773200" y="2517000"/>
            <a:ext cx="1944000" cy="1494600"/>
          </a:xfrm>
          <a:prstGeom prst="roundRect">
            <a:avLst>
              <a:gd name="adj" fmla="val 4894"/>
            </a:avLst>
          </a:prstGeom>
          <a:solidFill>
            <a:srgbClr val="F0F1F3"/>
          </a:solidFill>
          <a:ln/>
        </p:spPr>
      </p:sp>
      <p:sp>
        <p:nvSpPr>
          <p:cNvPr id="131" name="Shape 127"/>
          <p:cNvSpPr/>
          <p:nvPr/>
        </p:nvSpPr>
        <p:spPr>
          <a:xfrm>
            <a:off x="8773200" y="2517000"/>
            <a:ext cx="32400" cy="1494600"/>
          </a:xfrm>
          <a:prstGeom prst="rect">
            <a:avLst/>
          </a:prstGeom>
          <a:solidFill>
            <a:srgbClr val="002860"/>
          </a:solidFill>
          <a:ln/>
        </p:spPr>
      </p:sp>
      <p:sp>
        <p:nvSpPr>
          <p:cNvPr id="132" name="Shape 128"/>
          <p:cNvSpPr/>
          <p:nvPr/>
        </p:nvSpPr>
        <p:spPr>
          <a:xfrm>
            <a:off x="8874000" y="2589000"/>
            <a:ext cx="165600" cy="165600"/>
          </a:xfrm>
          <a:prstGeom prst="roundRect">
            <a:avLst>
              <a:gd name="adj" fmla="val 82826"/>
            </a:avLst>
          </a:prstGeom>
          <a:solidFill>
            <a:srgbClr val="002860"/>
          </a:solidFill>
          <a:ln/>
        </p:spPr>
      </p:sp>
      <p:sp>
        <p:nvSpPr>
          <p:cNvPr id="133" name="Text 129"/>
          <p:cNvSpPr/>
          <p:nvPr/>
        </p:nvSpPr>
        <p:spPr>
          <a:xfrm>
            <a:off x="8874000" y="25890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4" name="Text 130"/>
          <p:cNvSpPr/>
          <p:nvPr/>
        </p:nvSpPr>
        <p:spPr>
          <a:xfrm>
            <a:off x="9090000" y="2571000"/>
            <a:ext cx="1494000" cy="4896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Дисконтирование и инвестиционные показатели</a:t>
            </a:r>
            <a:endParaRPr lang="en-US" sz="850" dirty="0"/>
          </a:p>
        </p:txBody>
      </p:sp>
      <p:sp>
        <p:nvSpPr>
          <p:cNvPr id="135" name="Text 131"/>
          <p:cNvSpPr/>
          <p:nvPr/>
        </p:nvSpPr>
        <p:spPr>
          <a:xfrm>
            <a:off x="8881200" y="3049800"/>
            <a:ext cx="17460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чистую приведённую стоимость (NPV), внутреннюю норму доходности (IRR) и срок окупаемости.</a:t>
            </a:r>
            <a:endParaRPr lang="en-US" sz="750" dirty="0"/>
          </a:p>
        </p:txBody>
      </p:sp>
      <p:sp>
        <p:nvSpPr>
          <p:cNvPr id="136" name="Text 132"/>
          <p:cNvSpPr/>
          <p:nvPr/>
        </p:nvSpPr>
        <p:spPr>
          <a:xfrm>
            <a:off x="8881200" y="3582600"/>
            <a:ext cx="1746000" cy="3750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137" name="Shape 133"/>
          <p:cNvSpPr/>
          <p:nvPr/>
        </p:nvSpPr>
        <p:spPr>
          <a:xfrm>
            <a:off x="10782000" y="2517000"/>
            <a:ext cx="1944000" cy="1494600"/>
          </a:xfrm>
          <a:prstGeom prst="roundRect">
            <a:avLst>
              <a:gd name="adj" fmla="val 4894"/>
            </a:avLst>
          </a:prstGeom>
          <a:solidFill>
            <a:srgbClr val="F0F1F3"/>
          </a:solidFill>
          <a:ln/>
        </p:spPr>
      </p:sp>
      <p:sp>
        <p:nvSpPr>
          <p:cNvPr id="138" name="Shape 134"/>
          <p:cNvSpPr/>
          <p:nvPr/>
        </p:nvSpPr>
        <p:spPr>
          <a:xfrm>
            <a:off x="10782000" y="2517000"/>
            <a:ext cx="32400" cy="1494600"/>
          </a:xfrm>
          <a:prstGeom prst="rect">
            <a:avLst/>
          </a:prstGeom>
          <a:solidFill>
            <a:srgbClr val="002860"/>
          </a:solidFill>
          <a:ln/>
        </p:spPr>
      </p:sp>
      <p:sp>
        <p:nvSpPr>
          <p:cNvPr id="139" name="Shape 135"/>
          <p:cNvSpPr/>
          <p:nvPr/>
        </p:nvSpPr>
        <p:spPr>
          <a:xfrm>
            <a:off x="10882800" y="2589000"/>
            <a:ext cx="165600" cy="165600"/>
          </a:xfrm>
          <a:prstGeom prst="roundRect">
            <a:avLst>
              <a:gd name="adj" fmla="val 82826"/>
            </a:avLst>
          </a:prstGeom>
          <a:solidFill>
            <a:srgbClr val="002860"/>
          </a:solidFill>
          <a:ln/>
        </p:spPr>
      </p:sp>
      <p:sp>
        <p:nvSpPr>
          <p:cNvPr id="140" name="Text 136"/>
          <p:cNvSpPr/>
          <p:nvPr/>
        </p:nvSpPr>
        <p:spPr>
          <a:xfrm>
            <a:off x="10882800" y="25890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41" name="Text 137"/>
          <p:cNvSpPr/>
          <p:nvPr/>
        </p:nvSpPr>
        <p:spPr>
          <a:xfrm>
            <a:off x="11098800" y="2571000"/>
            <a:ext cx="14940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Цели и целевые показатели</a:t>
            </a:r>
            <a:endParaRPr lang="en-US" sz="850" dirty="0"/>
          </a:p>
        </p:txBody>
      </p:sp>
      <p:sp>
        <p:nvSpPr>
          <p:cNvPr id="142" name="Text 138"/>
          <p:cNvSpPr/>
          <p:nvPr/>
        </p:nvSpPr>
        <p:spPr>
          <a:xfrm>
            <a:off x="10890000" y="2898600"/>
            <a:ext cx="1746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трёх целевых показателей проекта.</a:t>
            </a:r>
            <a:endParaRPr lang="en-US" sz="750" dirty="0"/>
          </a:p>
        </p:txBody>
      </p:sp>
      <p:sp>
        <p:nvSpPr>
          <p:cNvPr id="143" name="Shape 139"/>
          <p:cNvSpPr/>
          <p:nvPr/>
        </p:nvSpPr>
        <p:spPr>
          <a:xfrm>
            <a:off x="11970000" y="3165000"/>
            <a:ext cx="666000" cy="151200"/>
          </a:xfrm>
          <a:prstGeom prst="roundRect">
            <a:avLst>
              <a:gd name="adj" fmla="val 120952"/>
            </a:avLst>
          </a:prstGeom>
          <a:solidFill>
            <a:srgbClr val="FFFFFF"/>
          </a:solidFill>
          <a:ln w="7620">
            <a:solidFill>
              <a:srgbClr val="002860"/>
            </a:solidFill>
            <a:prstDash val="solid"/>
          </a:ln>
        </p:spPr>
      </p:sp>
      <p:sp>
        <p:nvSpPr>
          <p:cNvPr id="144" name="Text 140"/>
          <p:cNvSpPr/>
          <p:nvPr/>
        </p:nvSpPr>
        <p:spPr>
          <a:xfrm>
            <a:off x="11970000" y="3165000"/>
            <a:ext cx="666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Не менее 3</a:t>
            </a:r>
            <a:endParaRPr lang="en-US" sz="700" dirty="0"/>
          </a:p>
        </p:txBody>
      </p:sp>
      <p:sp>
        <p:nvSpPr>
          <p:cNvPr id="145" name="Text 141"/>
          <p:cNvSpPr/>
          <p:nvPr/>
        </p:nvSpPr>
        <p:spPr>
          <a:xfrm>
            <a:off x="10890000" y="3388200"/>
            <a:ext cx="1746000" cy="5694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sz="590" b="0" dirty="0">
                <a:solidFill>
                  <a:srgbClr val="081838"/>
                </a:solidFill>
                <a:latin typeface="Arial"/>
              </a:rPr>
              <a:t>1</a:t>
            </a:r>
            <a:endParaRPr lang="en-US" sz="850" dirty="0"/>
          </a:p>
        </p:txBody>
      </p:sp>
      <p:sp>
        <p:nvSpPr>
          <p:cNvPr id="146" name="Shape 142"/>
          <p:cNvSpPr/>
          <p:nvPr/>
        </p:nvSpPr>
        <p:spPr>
          <a:xfrm>
            <a:off x="12790800" y="2517000"/>
            <a:ext cx="1944000" cy="1494600"/>
          </a:xfrm>
          <a:prstGeom prst="roundRect">
            <a:avLst>
              <a:gd name="adj" fmla="val 4894"/>
            </a:avLst>
          </a:prstGeom>
          <a:solidFill>
            <a:srgbClr val="F0F1F3"/>
          </a:solidFill>
          <a:ln/>
        </p:spPr>
      </p:sp>
      <p:sp>
        <p:nvSpPr>
          <p:cNvPr id="147" name="Shape 143"/>
          <p:cNvSpPr/>
          <p:nvPr/>
        </p:nvSpPr>
        <p:spPr>
          <a:xfrm>
            <a:off x="12790800" y="2517000"/>
            <a:ext cx="32400" cy="1494600"/>
          </a:xfrm>
          <a:prstGeom prst="rect">
            <a:avLst/>
          </a:prstGeom>
          <a:solidFill>
            <a:srgbClr val="2C4BE8"/>
          </a:solidFill>
          <a:ln/>
        </p:spPr>
      </p:sp>
      <p:sp>
        <p:nvSpPr>
          <p:cNvPr id="148" name="Shape 144"/>
          <p:cNvSpPr/>
          <p:nvPr/>
        </p:nvSpPr>
        <p:spPr>
          <a:xfrm>
            <a:off x="12891600" y="2589000"/>
            <a:ext cx="165600" cy="165600"/>
          </a:xfrm>
          <a:prstGeom prst="roundRect">
            <a:avLst>
              <a:gd name="adj" fmla="val 82826"/>
            </a:avLst>
          </a:prstGeom>
          <a:solidFill>
            <a:srgbClr val="002860"/>
          </a:solidFill>
          <a:ln/>
        </p:spPr>
      </p:sp>
      <p:sp>
        <p:nvSpPr>
          <p:cNvPr id="149" name="Text 145"/>
          <p:cNvSpPr/>
          <p:nvPr/>
        </p:nvSpPr>
        <p:spPr>
          <a:xfrm>
            <a:off x="12891600" y="25890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150" name="Shape 146"/>
          <p:cNvSpPr/>
          <p:nvPr/>
        </p:nvSpPr>
        <p:spPr>
          <a:xfrm>
            <a:off x="14302800" y="2596200"/>
            <a:ext cx="342000" cy="151200"/>
          </a:xfrm>
          <a:prstGeom prst="roundRect">
            <a:avLst>
              <a:gd name="adj" fmla="val 120952"/>
            </a:avLst>
          </a:prstGeom>
          <a:solidFill>
            <a:srgbClr val="2C4BE8"/>
          </a:solidFill>
          <a:ln/>
        </p:spPr>
      </p:sp>
      <p:sp>
        <p:nvSpPr>
          <p:cNvPr id="151" name="Text 147"/>
          <p:cNvSpPr/>
          <p:nvPr/>
        </p:nvSpPr>
        <p:spPr>
          <a:xfrm>
            <a:off x="14302800" y="25962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152" name="Text 148"/>
          <p:cNvSpPr/>
          <p:nvPr/>
        </p:nvSpPr>
        <p:spPr>
          <a:xfrm>
            <a:off x="13107600" y="2571000"/>
            <a:ext cx="11160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Результаты или продукты проекта</a:t>
            </a:r>
            <a:endParaRPr lang="en-US" sz="850" dirty="0"/>
          </a:p>
        </p:txBody>
      </p:sp>
      <p:sp>
        <p:nvSpPr>
          <p:cNvPr id="153" name="Text 149"/>
          <p:cNvSpPr/>
          <p:nvPr/>
        </p:nvSpPr>
        <p:spPr>
          <a:xfrm>
            <a:off x="12898800" y="2898600"/>
            <a:ext cx="1746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пяти результатов или продуктов проекта и критерии их получения.</a:t>
            </a:r>
            <a:endParaRPr lang="en-US" sz="750" dirty="0"/>
          </a:p>
        </p:txBody>
      </p:sp>
      <p:sp>
        <p:nvSpPr>
          <p:cNvPr id="154" name="Shape 150"/>
          <p:cNvSpPr/>
          <p:nvPr/>
        </p:nvSpPr>
        <p:spPr>
          <a:xfrm>
            <a:off x="13978800" y="3280200"/>
            <a:ext cx="666000" cy="151200"/>
          </a:xfrm>
          <a:prstGeom prst="roundRect">
            <a:avLst>
              <a:gd name="adj" fmla="val 120952"/>
            </a:avLst>
          </a:prstGeom>
          <a:solidFill>
            <a:srgbClr val="FFFFFF"/>
          </a:solidFill>
          <a:ln w="7620">
            <a:solidFill>
              <a:srgbClr val="002860"/>
            </a:solidFill>
            <a:prstDash val="solid"/>
          </a:ln>
        </p:spPr>
      </p:sp>
      <p:sp>
        <p:nvSpPr>
          <p:cNvPr id="155" name="Text 151"/>
          <p:cNvSpPr/>
          <p:nvPr/>
        </p:nvSpPr>
        <p:spPr>
          <a:xfrm>
            <a:off x="13978800" y="3280200"/>
            <a:ext cx="666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Не менее 5</a:t>
            </a:r>
            <a:endParaRPr lang="en-US" sz="700" dirty="0"/>
          </a:p>
        </p:txBody>
      </p:sp>
      <p:sp>
        <p:nvSpPr>
          <p:cNvPr id="156" name="Text 152"/>
          <p:cNvSpPr/>
          <p:nvPr/>
        </p:nvSpPr>
        <p:spPr>
          <a:xfrm>
            <a:off x="12891600" y="3494696"/>
            <a:ext cx="1746000" cy="4542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lang="ru-RU" sz="580" b="0" dirty="0">
                <a:solidFill>
                  <a:srgbClr val="081838"/>
                </a:solidFill>
                <a:latin typeface="Arial"/>
              </a:rPr>
              <a:t>ПО. Аналитический информационный центр.</a:t>
            </a:r>
            <a:endParaRPr sz="580" b="0" dirty="0">
              <a:solidFill>
                <a:srgbClr val="081838"/>
              </a:solidFill>
              <a:latin typeface="Arial"/>
            </a:endParaRPr>
          </a:p>
        </p:txBody>
      </p:sp>
      <p:sp>
        <p:nvSpPr>
          <p:cNvPr id="157" name="Shape 153"/>
          <p:cNvSpPr/>
          <p:nvPr/>
        </p:nvSpPr>
        <p:spPr>
          <a:xfrm>
            <a:off x="8773200" y="4076400"/>
            <a:ext cx="5961600" cy="1033800"/>
          </a:xfrm>
          <a:prstGeom prst="roundRect">
            <a:avLst>
              <a:gd name="adj" fmla="val 7076"/>
            </a:avLst>
          </a:prstGeom>
          <a:solidFill>
            <a:srgbClr val="F0F1F3"/>
          </a:solidFill>
          <a:ln/>
        </p:spPr>
      </p:sp>
      <p:sp>
        <p:nvSpPr>
          <p:cNvPr id="158" name="Shape 154"/>
          <p:cNvSpPr/>
          <p:nvPr/>
        </p:nvSpPr>
        <p:spPr>
          <a:xfrm>
            <a:off x="8773200" y="4076400"/>
            <a:ext cx="32400" cy="1033800"/>
          </a:xfrm>
          <a:prstGeom prst="rect">
            <a:avLst/>
          </a:prstGeom>
          <a:solidFill>
            <a:srgbClr val="002860"/>
          </a:solidFill>
          <a:ln/>
        </p:spPr>
      </p:sp>
      <p:sp>
        <p:nvSpPr>
          <p:cNvPr id="159" name="Shape 155"/>
          <p:cNvSpPr/>
          <p:nvPr/>
        </p:nvSpPr>
        <p:spPr>
          <a:xfrm>
            <a:off x="8874000" y="4148400"/>
            <a:ext cx="165600" cy="165600"/>
          </a:xfrm>
          <a:prstGeom prst="roundRect">
            <a:avLst>
              <a:gd name="adj" fmla="val 82826"/>
            </a:avLst>
          </a:prstGeom>
          <a:solidFill>
            <a:srgbClr val="002860"/>
          </a:solidFill>
          <a:ln/>
        </p:spPr>
      </p:sp>
      <p:sp>
        <p:nvSpPr>
          <p:cNvPr id="160" name="Text 156"/>
          <p:cNvSpPr/>
          <p:nvPr/>
        </p:nvSpPr>
        <p:spPr>
          <a:xfrm>
            <a:off x="8874000" y="4148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161" name="Text 157"/>
          <p:cNvSpPr/>
          <p:nvPr/>
        </p:nvSpPr>
        <p:spPr>
          <a:xfrm>
            <a:off x="9090000" y="4130400"/>
            <a:ext cx="55116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Ограничения, допущения, зависимости</a:t>
            </a:r>
            <a:endParaRPr lang="en-US" sz="850" dirty="0"/>
          </a:p>
        </p:txBody>
      </p:sp>
      <p:sp>
        <p:nvSpPr>
          <p:cNvPr id="162" name="Text 158"/>
          <p:cNvSpPr/>
          <p:nvPr/>
        </p:nvSpPr>
        <p:spPr>
          <a:xfrm>
            <a:off x="8881200" y="4306800"/>
            <a:ext cx="5763600" cy="1440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пяти ограничений, а также основные допущения и зависимости проекта.</a:t>
            </a:r>
            <a:endParaRPr lang="en-US" sz="750" dirty="0"/>
          </a:p>
        </p:txBody>
      </p:sp>
      <p:sp>
        <p:nvSpPr>
          <p:cNvPr id="163" name="Shape 159"/>
          <p:cNvSpPr/>
          <p:nvPr/>
        </p:nvSpPr>
        <p:spPr>
          <a:xfrm>
            <a:off x="13978800" y="4458000"/>
            <a:ext cx="666000" cy="151200"/>
          </a:xfrm>
          <a:prstGeom prst="roundRect">
            <a:avLst>
              <a:gd name="adj" fmla="val 120952"/>
            </a:avLst>
          </a:prstGeom>
          <a:solidFill>
            <a:srgbClr val="FFFFFF"/>
          </a:solidFill>
          <a:ln w="7620">
            <a:solidFill>
              <a:srgbClr val="002860"/>
            </a:solidFill>
            <a:prstDash val="solid"/>
          </a:ln>
        </p:spPr>
      </p:sp>
      <p:sp>
        <p:nvSpPr>
          <p:cNvPr id="164" name="Text 160"/>
          <p:cNvSpPr/>
          <p:nvPr/>
        </p:nvSpPr>
        <p:spPr>
          <a:xfrm>
            <a:off x="13978800" y="4458000"/>
            <a:ext cx="666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Не менее 5</a:t>
            </a:r>
            <a:endParaRPr lang="en-US" sz="700" dirty="0"/>
          </a:p>
        </p:txBody>
      </p:sp>
      <p:sp>
        <p:nvSpPr>
          <p:cNvPr id="165" name="Text 161"/>
          <p:cNvSpPr/>
          <p:nvPr/>
        </p:nvSpPr>
        <p:spPr>
          <a:xfrm>
            <a:off x="8881200" y="4681200"/>
            <a:ext cx="5763600" cy="3750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166" name="Shape 162"/>
          <p:cNvSpPr/>
          <p:nvPr/>
        </p:nvSpPr>
        <p:spPr>
          <a:xfrm>
            <a:off x="288000" y="5369400"/>
            <a:ext cx="3456000" cy="4253400"/>
          </a:xfrm>
          <a:prstGeom prst="roundRect">
            <a:avLst>
              <a:gd name="adj" fmla="val 2646"/>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sp>
      <p:sp>
        <p:nvSpPr>
          <p:cNvPr id="167" name="Shape 163"/>
          <p:cNvSpPr/>
          <p:nvPr/>
        </p:nvSpPr>
        <p:spPr>
          <a:xfrm>
            <a:off x="288000" y="5369400"/>
            <a:ext cx="3456000" cy="324000"/>
          </a:xfrm>
          <a:prstGeom prst="roundRect">
            <a:avLst>
              <a:gd name="adj" fmla="val 28222"/>
            </a:avLst>
          </a:prstGeom>
          <a:solidFill>
            <a:srgbClr val="002860"/>
          </a:solidFill>
          <a:ln/>
        </p:spPr>
      </p:sp>
      <p:sp>
        <p:nvSpPr>
          <p:cNvPr id="168" name="Shape 164"/>
          <p:cNvSpPr/>
          <p:nvPr/>
        </p:nvSpPr>
        <p:spPr>
          <a:xfrm>
            <a:off x="288000" y="5585400"/>
            <a:ext cx="3456000" cy="108000"/>
          </a:xfrm>
          <a:prstGeom prst="rect">
            <a:avLst/>
          </a:prstGeom>
          <a:solidFill>
            <a:srgbClr val="002860"/>
          </a:solidFill>
          <a:ln/>
        </p:spPr>
      </p:sp>
      <p:sp>
        <p:nvSpPr>
          <p:cNvPr id="169" name="Shape 165"/>
          <p:cNvSpPr/>
          <p:nvPr/>
        </p:nvSpPr>
        <p:spPr>
          <a:xfrm>
            <a:off x="396000" y="5434200"/>
            <a:ext cx="230400" cy="230400"/>
          </a:xfrm>
          <a:prstGeom prst="ellipse">
            <a:avLst/>
          </a:prstGeom>
          <a:solidFill>
            <a:srgbClr val="FFFFFF"/>
          </a:solidFill>
          <a:ln/>
        </p:spPr>
      </p:sp>
      <p:sp>
        <p:nvSpPr>
          <p:cNvPr id="170" name="Text 166"/>
          <p:cNvSpPr/>
          <p:nvPr/>
        </p:nvSpPr>
        <p:spPr>
          <a:xfrm>
            <a:off x="396000" y="54342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3</a:t>
            </a:r>
            <a:endParaRPr lang="en-US" sz="1000" dirty="0"/>
          </a:p>
        </p:txBody>
      </p:sp>
      <p:sp>
        <p:nvSpPr>
          <p:cNvPr id="171" name="Text 167"/>
          <p:cNvSpPr/>
          <p:nvPr/>
        </p:nvSpPr>
        <p:spPr>
          <a:xfrm>
            <a:off x="684000" y="5369400"/>
            <a:ext cx="183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Заинтересованные стороны</a:t>
            </a:r>
            <a:endParaRPr lang="en-US" sz="1150" dirty="0"/>
          </a:p>
        </p:txBody>
      </p:sp>
      <p:sp>
        <p:nvSpPr>
          <p:cNvPr id="172" name="Shape 168"/>
          <p:cNvSpPr/>
          <p:nvPr/>
        </p:nvSpPr>
        <p:spPr>
          <a:xfrm>
            <a:off x="2700000" y="5441400"/>
            <a:ext cx="936000" cy="216000"/>
          </a:xfrm>
          <a:prstGeom prst="roundRect">
            <a:avLst>
              <a:gd name="adj" fmla="val 84667"/>
            </a:avLst>
          </a:prstGeom>
          <a:solidFill>
            <a:srgbClr val="E30613"/>
          </a:solidFill>
          <a:ln/>
        </p:spPr>
      </p:sp>
      <p:sp>
        <p:nvSpPr>
          <p:cNvPr id="173" name="Text 169"/>
          <p:cNvSpPr/>
          <p:nvPr/>
        </p:nvSpPr>
        <p:spPr>
          <a:xfrm>
            <a:off x="2700000" y="54414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174" name="Text 170"/>
          <p:cNvSpPr/>
          <p:nvPr/>
        </p:nvSpPr>
        <p:spPr>
          <a:xfrm>
            <a:off x="1836000" y="53694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4 критерия</a:t>
            </a:r>
            <a:endParaRPr lang="en-US" sz="750" dirty="0"/>
          </a:p>
        </p:txBody>
      </p:sp>
      <p:sp>
        <p:nvSpPr>
          <p:cNvPr id="175" name="Shape 171"/>
          <p:cNvSpPr/>
          <p:nvPr/>
        </p:nvSpPr>
        <p:spPr>
          <a:xfrm>
            <a:off x="385200" y="5790600"/>
            <a:ext cx="1598400" cy="1871100"/>
          </a:xfrm>
          <a:prstGeom prst="roundRect">
            <a:avLst>
              <a:gd name="adj" fmla="val 4577"/>
            </a:avLst>
          </a:prstGeom>
          <a:solidFill>
            <a:srgbClr val="F0F1F3"/>
          </a:solidFill>
          <a:ln/>
        </p:spPr>
      </p:sp>
      <p:sp>
        <p:nvSpPr>
          <p:cNvPr id="176" name="Shape 172"/>
          <p:cNvSpPr/>
          <p:nvPr/>
        </p:nvSpPr>
        <p:spPr>
          <a:xfrm>
            <a:off x="385200" y="5790600"/>
            <a:ext cx="32400" cy="1871100"/>
          </a:xfrm>
          <a:prstGeom prst="rect">
            <a:avLst/>
          </a:prstGeom>
          <a:solidFill>
            <a:srgbClr val="002860"/>
          </a:solidFill>
          <a:ln/>
        </p:spPr>
      </p:sp>
      <p:sp>
        <p:nvSpPr>
          <p:cNvPr id="177" name="Shape 173"/>
          <p:cNvSpPr/>
          <p:nvPr/>
        </p:nvSpPr>
        <p:spPr>
          <a:xfrm>
            <a:off x="486000" y="5862600"/>
            <a:ext cx="165600" cy="165600"/>
          </a:xfrm>
          <a:prstGeom prst="roundRect">
            <a:avLst>
              <a:gd name="adj" fmla="val 82826"/>
            </a:avLst>
          </a:prstGeom>
          <a:solidFill>
            <a:srgbClr val="002860"/>
          </a:solidFill>
          <a:ln/>
        </p:spPr>
      </p:sp>
      <p:sp>
        <p:nvSpPr>
          <p:cNvPr id="178" name="Text 174"/>
          <p:cNvSpPr/>
          <p:nvPr/>
        </p:nvSpPr>
        <p:spPr>
          <a:xfrm>
            <a:off x="4860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179" name="Text 175"/>
          <p:cNvSpPr/>
          <p:nvPr/>
        </p:nvSpPr>
        <p:spPr>
          <a:xfrm>
            <a:off x="702000" y="5844600"/>
            <a:ext cx="1148400" cy="4896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Реестр заинтересованных сторон</a:t>
            </a:r>
            <a:endParaRPr lang="en-US" sz="850" dirty="0"/>
          </a:p>
        </p:txBody>
      </p:sp>
      <p:sp>
        <p:nvSpPr>
          <p:cNvPr id="180" name="Text 176"/>
          <p:cNvSpPr/>
          <p:nvPr/>
        </p:nvSpPr>
        <p:spPr>
          <a:xfrm>
            <a:off x="493200" y="6323400"/>
            <a:ext cx="140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Составьте реестр заинтересованных сторон.</a:t>
            </a:r>
            <a:endParaRPr lang="en-US" sz="750" dirty="0"/>
          </a:p>
        </p:txBody>
      </p:sp>
      <p:sp>
        <p:nvSpPr>
          <p:cNvPr id="181" name="Shape 177"/>
          <p:cNvSpPr/>
          <p:nvPr/>
        </p:nvSpPr>
        <p:spPr>
          <a:xfrm>
            <a:off x="693000" y="6589800"/>
            <a:ext cx="1200600" cy="151200"/>
          </a:xfrm>
          <a:prstGeom prst="roundRect">
            <a:avLst>
              <a:gd name="adj" fmla="val 120952"/>
            </a:avLst>
          </a:prstGeom>
          <a:solidFill>
            <a:srgbClr val="FFFFFF"/>
          </a:solidFill>
          <a:ln w="7620">
            <a:solidFill>
              <a:srgbClr val="002860"/>
            </a:solidFill>
            <a:prstDash val="solid"/>
          </a:ln>
        </p:spPr>
      </p:sp>
      <p:sp>
        <p:nvSpPr>
          <p:cNvPr id="182" name="Text 178"/>
          <p:cNvSpPr/>
          <p:nvPr/>
        </p:nvSpPr>
        <p:spPr>
          <a:xfrm>
            <a:off x="693000" y="6589800"/>
            <a:ext cx="12006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Ориентир: не менее 15</a:t>
            </a:r>
            <a:endParaRPr lang="en-US" sz="700" dirty="0"/>
          </a:p>
        </p:txBody>
      </p:sp>
      <p:sp>
        <p:nvSpPr>
          <p:cNvPr id="183" name="Text 179"/>
          <p:cNvSpPr/>
          <p:nvPr/>
        </p:nvSpPr>
        <p:spPr>
          <a:xfrm>
            <a:off x="493200" y="6813000"/>
            <a:ext cx="1400400" cy="7947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184" name="Shape 180"/>
          <p:cNvSpPr/>
          <p:nvPr/>
        </p:nvSpPr>
        <p:spPr>
          <a:xfrm>
            <a:off x="2048400" y="5790600"/>
            <a:ext cx="1598400" cy="1871100"/>
          </a:xfrm>
          <a:prstGeom prst="roundRect">
            <a:avLst>
              <a:gd name="adj" fmla="val 4577"/>
            </a:avLst>
          </a:prstGeom>
          <a:solidFill>
            <a:srgbClr val="F0F1F3"/>
          </a:solidFill>
          <a:ln/>
        </p:spPr>
      </p:sp>
      <p:sp>
        <p:nvSpPr>
          <p:cNvPr id="185" name="Shape 181"/>
          <p:cNvSpPr/>
          <p:nvPr/>
        </p:nvSpPr>
        <p:spPr>
          <a:xfrm>
            <a:off x="2048400" y="5790600"/>
            <a:ext cx="32400" cy="1871100"/>
          </a:xfrm>
          <a:prstGeom prst="rect">
            <a:avLst/>
          </a:prstGeom>
          <a:solidFill>
            <a:srgbClr val="002860"/>
          </a:solidFill>
          <a:ln/>
        </p:spPr>
      </p:sp>
      <p:sp>
        <p:nvSpPr>
          <p:cNvPr id="186" name="Shape 182"/>
          <p:cNvSpPr/>
          <p:nvPr/>
        </p:nvSpPr>
        <p:spPr>
          <a:xfrm>
            <a:off x="2149200" y="5862600"/>
            <a:ext cx="165600" cy="165600"/>
          </a:xfrm>
          <a:prstGeom prst="roundRect">
            <a:avLst>
              <a:gd name="adj" fmla="val 82826"/>
            </a:avLst>
          </a:prstGeom>
          <a:solidFill>
            <a:srgbClr val="002860"/>
          </a:solidFill>
          <a:ln/>
        </p:spPr>
      </p:sp>
      <p:sp>
        <p:nvSpPr>
          <p:cNvPr id="187" name="Text 183"/>
          <p:cNvSpPr/>
          <p:nvPr/>
        </p:nvSpPr>
        <p:spPr>
          <a:xfrm>
            <a:off x="21492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188" name="Text 184"/>
          <p:cNvSpPr/>
          <p:nvPr/>
        </p:nvSpPr>
        <p:spPr>
          <a:xfrm>
            <a:off x="2365200" y="5844600"/>
            <a:ext cx="114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Отношение к проекту</a:t>
            </a:r>
            <a:endParaRPr lang="en-US" sz="850" dirty="0"/>
          </a:p>
        </p:txBody>
      </p:sp>
      <p:sp>
        <p:nvSpPr>
          <p:cNvPr id="189" name="Text 185"/>
          <p:cNvSpPr/>
          <p:nvPr/>
        </p:nvSpPr>
        <p:spPr>
          <a:xfrm>
            <a:off x="2156400" y="6172200"/>
            <a:ext cx="14004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текущую и желаемую заинтересованность каждой стороны.</a:t>
            </a:r>
            <a:endParaRPr lang="en-US" sz="750" dirty="0"/>
          </a:p>
        </p:txBody>
      </p:sp>
      <p:sp>
        <p:nvSpPr>
          <p:cNvPr id="190" name="Text 186"/>
          <p:cNvSpPr/>
          <p:nvPr/>
        </p:nvSpPr>
        <p:spPr>
          <a:xfrm>
            <a:off x="2156400" y="6705000"/>
            <a:ext cx="1400400" cy="9027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191" name="Shape 187"/>
          <p:cNvSpPr/>
          <p:nvPr/>
        </p:nvSpPr>
        <p:spPr>
          <a:xfrm>
            <a:off x="385200" y="7726500"/>
            <a:ext cx="1598400" cy="1799100"/>
          </a:xfrm>
          <a:prstGeom prst="roundRect">
            <a:avLst>
              <a:gd name="adj" fmla="val 4577"/>
            </a:avLst>
          </a:prstGeom>
          <a:solidFill>
            <a:srgbClr val="F0F1F3"/>
          </a:solidFill>
          <a:ln/>
        </p:spPr>
      </p:sp>
      <p:sp>
        <p:nvSpPr>
          <p:cNvPr id="192" name="Shape 188"/>
          <p:cNvSpPr/>
          <p:nvPr/>
        </p:nvSpPr>
        <p:spPr>
          <a:xfrm>
            <a:off x="385200" y="7726500"/>
            <a:ext cx="32400" cy="1799100"/>
          </a:xfrm>
          <a:prstGeom prst="rect">
            <a:avLst/>
          </a:prstGeom>
          <a:solidFill>
            <a:srgbClr val="002860"/>
          </a:solidFill>
          <a:ln/>
        </p:spPr>
      </p:sp>
      <p:sp>
        <p:nvSpPr>
          <p:cNvPr id="193" name="Shape 189"/>
          <p:cNvSpPr/>
          <p:nvPr/>
        </p:nvSpPr>
        <p:spPr>
          <a:xfrm>
            <a:off x="486000" y="7798500"/>
            <a:ext cx="165600" cy="165600"/>
          </a:xfrm>
          <a:prstGeom prst="roundRect">
            <a:avLst>
              <a:gd name="adj" fmla="val 82826"/>
            </a:avLst>
          </a:prstGeom>
          <a:solidFill>
            <a:srgbClr val="002860"/>
          </a:solidFill>
          <a:ln/>
        </p:spPr>
      </p:sp>
      <p:sp>
        <p:nvSpPr>
          <p:cNvPr id="194" name="Text 190"/>
          <p:cNvSpPr/>
          <p:nvPr/>
        </p:nvSpPr>
        <p:spPr>
          <a:xfrm>
            <a:off x="486000" y="77985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95" name="Text 191"/>
          <p:cNvSpPr/>
          <p:nvPr/>
        </p:nvSpPr>
        <p:spPr>
          <a:xfrm>
            <a:off x="702000" y="7780500"/>
            <a:ext cx="1148400" cy="4896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Карта заинтересованных сторон</a:t>
            </a:r>
            <a:endParaRPr lang="en-US" sz="850" dirty="0"/>
          </a:p>
        </p:txBody>
      </p:sp>
      <p:sp>
        <p:nvSpPr>
          <p:cNvPr id="196" name="Text 192"/>
          <p:cNvSpPr/>
          <p:nvPr/>
        </p:nvSpPr>
        <p:spPr>
          <a:xfrm>
            <a:off x="493200" y="8259300"/>
            <a:ext cx="140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Отметьте лиц, принимающих решения, и влиятельных противников проекта.</a:t>
            </a:r>
            <a:endParaRPr lang="en-US" sz="750" dirty="0"/>
          </a:p>
        </p:txBody>
      </p:sp>
      <p:sp>
        <p:nvSpPr>
          <p:cNvPr id="197" name="Text 193"/>
          <p:cNvSpPr/>
          <p:nvPr/>
        </p:nvSpPr>
        <p:spPr>
          <a:xfrm>
            <a:off x="493200" y="8676900"/>
            <a:ext cx="1400400" cy="7947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198" name="Shape 194"/>
          <p:cNvSpPr/>
          <p:nvPr/>
        </p:nvSpPr>
        <p:spPr>
          <a:xfrm>
            <a:off x="2048400" y="7726500"/>
            <a:ext cx="1598400" cy="1799100"/>
          </a:xfrm>
          <a:prstGeom prst="roundRect">
            <a:avLst>
              <a:gd name="adj" fmla="val 4577"/>
            </a:avLst>
          </a:prstGeom>
          <a:solidFill>
            <a:srgbClr val="F0F1F3"/>
          </a:solidFill>
          <a:ln/>
        </p:spPr>
      </p:sp>
      <p:sp>
        <p:nvSpPr>
          <p:cNvPr id="199" name="Shape 195"/>
          <p:cNvSpPr/>
          <p:nvPr/>
        </p:nvSpPr>
        <p:spPr>
          <a:xfrm>
            <a:off x="2048400" y="7726500"/>
            <a:ext cx="32400" cy="1799100"/>
          </a:xfrm>
          <a:prstGeom prst="rect">
            <a:avLst/>
          </a:prstGeom>
          <a:solidFill>
            <a:srgbClr val="002860"/>
          </a:solidFill>
          <a:ln/>
        </p:spPr>
      </p:sp>
      <p:sp>
        <p:nvSpPr>
          <p:cNvPr id="200" name="Shape 196"/>
          <p:cNvSpPr/>
          <p:nvPr/>
        </p:nvSpPr>
        <p:spPr>
          <a:xfrm>
            <a:off x="2149200" y="7798500"/>
            <a:ext cx="165600" cy="165600"/>
          </a:xfrm>
          <a:prstGeom prst="roundRect">
            <a:avLst>
              <a:gd name="adj" fmla="val 82826"/>
            </a:avLst>
          </a:prstGeom>
          <a:solidFill>
            <a:srgbClr val="002860"/>
          </a:solidFill>
          <a:ln/>
        </p:spPr>
      </p:sp>
      <p:sp>
        <p:nvSpPr>
          <p:cNvPr id="201" name="Text 197"/>
          <p:cNvSpPr/>
          <p:nvPr/>
        </p:nvSpPr>
        <p:spPr>
          <a:xfrm>
            <a:off x="2149200" y="77985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02" name="Text 198"/>
          <p:cNvSpPr/>
          <p:nvPr/>
        </p:nvSpPr>
        <p:spPr>
          <a:xfrm>
            <a:off x="2365200" y="7780500"/>
            <a:ext cx="114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План управления коммуникациями</a:t>
            </a:r>
            <a:endParaRPr lang="en-US" sz="850" dirty="0"/>
          </a:p>
        </p:txBody>
      </p:sp>
      <p:sp>
        <p:nvSpPr>
          <p:cNvPr id="203" name="Text 199"/>
          <p:cNvSpPr/>
          <p:nvPr/>
        </p:nvSpPr>
        <p:spPr>
          <a:xfrm>
            <a:off x="2156400" y="8108100"/>
            <a:ext cx="140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Подготовьте план коммуникаций для основных лиц, принимающих решения.</a:t>
            </a:r>
            <a:endParaRPr lang="en-US" sz="750" dirty="0"/>
          </a:p>
        </p:txBody>
      </p:sp>
      <p:sp>
        <p:nvSpPr>
          <p:cNvPr id="204" name="Text 200"/>
          <p:cNvSpPr/>
          <p:nvPr/>
        </p:nvSpPr>
        <p:spPr>
          <a:xfrm>
            <a:off x="2156400" y="8525700"/>
            <a:ext cx="1400400" cy="9459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205" name="Shape 201"/>
          <p:cNvSpPr/>
          <p:nvPr/>
        </p:nvSpPr>
        <p:spPr>
          <a:xfrm>
            <a:off x="3906000" y="5369400"/>
            <a:ext cx="4176000" cy="4253400"/>
          </a:xfrm>
          <a:prstGeom prst="roundRect">
            <a:avLst>
              <a:gd name="adj" fmla="val 219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sp>
      <p:sp>
        <p:nvSpPr>
          <p:cNvPr id="206" name="Shape 202"/>
          <p:cNvSpPr/>
          <p:nvPr/>
        </p:nvSpPr>
        <p:spPr>
          <a:xfrm>
            <a:off x="3906000" y="5369400"/>
            <a:ext cx="4176000" cy="324000"/>
          </a:xfrm>
          <a:prstGeom prst="roundRect">
            <a:avLst>
              <a:gd name="adj" fmla="val 28222"/>
            </a:avLst>
          </a:prstGeom>
          <a:solidFill>
            <a:srgbClr val="002860"/>
          </a:solidFill>
          <a:ln/>
        </p:spPr>
      </p:sp>
      <p:sp>
        <p:nvSpPr>
          <p:cNvPr id="207" name="Shape 203"/>
          <p:cNvSpPr/>
          <p:nvPr/>
        </p:nvSpPr>
        <p:spPr>
          <a:xfrm>
            <a:off x="3906000" y="5585400"/>
            <a:ext cx="4176000" cy="108000"/>
          </a:xfrm>
          <a:prstGeom prst="rect">
            <a:avLst/>
          </a:prstGeom>
          <a:solidFill>
            <a:srgbClr val="002860"/>
          </a:solidFill>
          <a:ln/>
        </p:spPr>
      </p:sp>
      <p:sp>
        <p:nvSpPr>
          <p:cNvPr id="208" name="Shape 204"/>
          <p:cNvSpPr/>
          <p:nvPr/>
        </p:nvSpPr>
        <p:spPr>
          <a:xfrm>
            <a:off x="4014000" y="5434200"/>
            <a:ext cx="230400" cy="230400"/>
          </a:xfrm>
          <a:prstGeom prst="ellipse">
            <a:avLst/>
          </a:prstGeom>
          <a:solidFill>
            <a:srgbClr val="FFFFFF"/>
          </a:solidFill>
          <a:ln/>
        </p:spPr>
      </p:sp>
      <p:sp>
        <p:nvSpPr>
          <p:cNvPr id="209" name="Text 205"/>
          <p:cNvSpPr/>
          <p:nvPr/>
        </p:nvSpPr>
        <p:spPr>
          <a:xfrm>
            <a:off x="4014000" y="54342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4</a:t>
            </a:r>
            <a:endParaRPr lang="en-US" sz="1000" dirty="0"/>
          </a:p>
        </p:txBody>
      </p:sp>
      <p:sp>
        <p:nvSpPr>
          <p:cNvPr id="210" name="Text 206"/>
          <p:cNvSpPr/>
          <p:nvPr/>
        </p:nvSpPr>
        <p:spPr>
          <a:xfrm>
            <a:off x="4302000" y="5369400"/>
            <a:ext cx="255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Планирование</a:t>
            </a:r>
            <a:endParaRPr lang="en-US" sz="1150" dirty="0"/>
          </a:p>
        </p:txBody>
      </p:sp>
      <p:sp>
        <p:nvSpPr>
          <p:cNvPr id="211" name="Shape 207"/>
          <p:cNvSpPr/>
          <p:nvPr/>
        </p:nvSpPr>
        <p:spPr>
          <a:xfrm>
            <a:off x="7038000" y="5441400"/>
            <a:ext cx="936000" cy="216000"/>
          </a:xfrm>
          <a:prstGeom prst="roundRect">
            <a:avLst>
              <a:gd name="adj" fmla="val 84667"/>
            </a:avLst>
          </a:prstGeom>
          <a:solidFill>
            <a:srgbClr val="E30613"/>
          </a:solidFill>
          <a:ln/>
        </p:spPr>
      </p:sp>
      <p:sp>
        <p:nvSpPr>
          <p:cNvPr id="212" name="Text 208"/>
          <p:cNvSpPr/>
          <p:nvPr/>
        </p:nvSpPr>
        <p:spPr>
          <a:xfrm>
            <a:off x="7038000" y="54414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213" name="Text 209"/>
          <p:cNvSpPr/>
          <p:nvPr/>
        </p:nvSpPr>
        <p:spPr>
          <a:xfrm>
            <a:off x="6174000" y="53694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6 критериев</a:t>
            </a:r>
            <a:endParaRPr lang="en-US" sz="750" dirty="0"/>
          </a:p>
        </p:txBody>
      </p:sp>
      <p:sp>
        <p:nvSpPr>
          <p:cNvPr id="214" name="Shape 210"/>
          <p:cNvSpPr/>
          <p:nvPr/>
        </p:nvSpPr>
        <p:spPr>
          <a:xfrm>
            <a:off x="4003200" y="5790600"/>
            <a:ext cx="1958400" cy="1163400"/>
          </a:xfrm>
          <a:prstGeom prst="roundRect">
            <a:avLst>
              <a:gd name="adj" fmla="val 6288"/>
            </a:avLst>
          </a:prstGeom>
          <a:solidFill>
            <a:srgbClr val="F0F1F3"/>
          </a:solidFill>
          <a:ln/>
        </p:spPr>
      </p:sp>
      <p:sp>
        <p:nvSpPr>
          <p:cNvPr id="215" name="Shape 211"/>
          <p:cNvSpPr/>
          <p:nvPr/>
        </p:nvSpPr>
        <p:spPr>
          <a:xfrm>
            <a:off x="4003200" y="5790600"/>
            <a:ext cx="32400" cy="1163400"/>
          </a:xfrm>
          <a:prstGeom prst="rect">
            <a:avLst/>
          </a:prstGeom>
          <a:solidFill>
            <a:srgbClr val="002860"/>
          </a:solidFill>
          <a:ln/>
        </p:spPr>
      </p:sp>
      <p:sp>
        <p:nvSpPr>
          <p:cNvPr id="216" name="Shape 212"/>
          <p:cNvSpPr/>
          <p:nvPr/>
        </p:nvSpPr>
        <p:spPr>
          <a:xfrm>
            <a:off x="4104000" y="5862600"/>
            <a:ext cx="165600" cy="165600"/>
          </a:xfrm>
          <a:prstGeom prst="roundRect">
            <a:avLst>
              <a:gd name="adj" fmla="val 82826"/>
            </a:avLst>
          </a:prstGeom>
          <a:solidFill>
            <a:srgbClr val="002860"/>
          </a:solidFill>
          <a:ln/>
        </p:spPr>
      </p:sp>
      <p:sp>
        <p:nvSpPr>
          <p:cNvPr id="217" name="Text 213"/>
          <p:cNvSpPr/>
          <p:nvPr/>
        </p:nvSpPr>
        <p:spPr>
          <a:xfrm>
            <a:off x="41040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218" name="Text 214"/>
          <p:cNvSpPr/>
          <p:nvPr/>
        </p:nvSpPr>
        <p:spPr>
          <a:xfrm>
            <a:off x="4320000" y="5844600"/>
            <a:ext cx="150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Ресурсное планирование</a:t>
            </a:r>
            <a:endParaRPr lang="en-US" sz="850" dirty="0"/>
          </a:p>
        </p:txBody>
      </p:sp>
      <p:sp>
        <p:nvSpPr>
          <p:cNvPr id="219" name="Text 215"/>
          <p:cNvSpPr/>
          <p:nvPr/>
        </p:nvSpPr>
        <p:spPr>
          <a:xfrm>
            <a:off x="4111200" y="6021000"/>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сроки, бюджет и необходимые ресурсы проекта.</a:t>
            </a:r>
            <a:endParaRPr lang="en-US" sz="750" dirty="0"/>
          </a:p>
        </p:txBody>
      </p:sp>
      <p:sp>
        <p:nvSpPr>
          <p:cNvPr id="220" name="Text 216"/>
          <p:cNvSpPr/>
          <p:nvPr/>
        </p:nvSpPr>
        <p:spPr>
          <a:xfrm>
            <a:off x="4111200" y="6323400"/>
            <a:ext cx="1760400" cy="5766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sz="590" b="0" dirty="0">
                <a:solidFill>
                  <a:srgbClr val="081838"/>
                </a:solidFill>
                <a:latin typeface="Arial"/>
              </a:rPr>
              <a:t>.</a:t>
            </a:r>
            <a:endParaRPr lang="en-US" sz="850" dirty="0"/>
          </a:p>
        </p:txBody>
      </p:sp>
      <p:sp>
        <p:nvSpPr>
          <p:cNvPr id="221" name="Shape 217"/>
          <p:cNvSpPr/>
          <p:nvPr/>
        </p:nvSpPr>
        <p:spPr>
          <a:xfrm>
            <a:off x="6026400" y="5790600"/>
            <a:ext cx="1958400" cy="1163400"/>
          </a:xfrm>
          <a:prstGeom prst="roundRect">
            <a:avLst>
              <a:gd name="adj" fmla="val 6288"/>
            </a:avLst>
          </a:prstGeom>
          <a:solidFill>
            <a:srgbClr val="F0F1F3"/>
          </a:solidFill>
          <a:ln/>
        </p:spPr>
      </p:sp>
      <p:sp>
        <p:nvSpPr>
          <p:cNvPr id="222" name="Shape 218"/>
          <p:cNvSpPr/>
          <p:nvPr/>
        </p:nvSpPr>
        <p:spPr>
          <a:xfrm>
            <a:off x="6026400" y="5790600"/>
            <a:ext cx="32400" cy="1163400"/>
          </a:xfrm>
          <a:prstGeom prst="rect">
            <a:avLst/>
          </a:prstGeom>
          <a:solidFill>
            <a:srgbClr val="002860"/>
          </a:solidFill>
          <a:ln/>
        </p:spPr>
      </p:sp>
      <p:sp>
        <p:nvSpPr>
          <p:cNvPr id="223" name="Shape 219"/>
          <p:cNvSpPr/>
          <p:nvPr/>
        </p:nvSpPr>
        <p:spPr>
          <a:xfrm>
            <a:off x="6127200" y="5862600"/>
            <a:ext cx="165600" cy="165600"/>
          </a:xfrm>
          <a:prstGeom prst="roundRect">
            <a:avLst>
              <a:gd name="adj" fmla="val 82826"/>
            </a:avLst>
          </a:prstGeom>
          <a:solidFill>
            <a:srgbClr val="002860"/>
          </a:solidFill>
          <a:ln/>
        </p:spPr>
      </p:sp>
      <p:sp>
        <p:nvSpPr>
          <p:cNvPr id="224" name="Text 220"/>
          <p:cNvSpPr/>
          <p:nvPr/>
        </p:nvSpPr>
        <p:spPr>
          <a:xfrm>
            <a:off x="61272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225" name="Text 221"/>
          <p:cNvSpPr/>
          <p:nvPr/>
        </p:nvSpPr>
        <p:spPr>
          <a:xfrm>
            <a:off x="6343200" y="5844600"/>
            <a:ext cx="150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Структурная декомпозиция</a:t>
            </a:r>
            <a:endParaRPr lang="en-US" sz="850" dirty="0"/>
          </a:p>
        </p:txBody>
      </p:sp>
      <p:sp>
        <p:nvSpPr>
          <p:cNvPr id="226" name="Text 222"/>
          <p:cNvSpPr/>
          <p:nvPr/>
        </p:nvSpPr>
        <p:spPr>
          <a:xfrm>
            <a:off x="6134400" y="6172200"/>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Представьте структуру работ и продуктов (результатов) проекта.</a:t>
            </a:r>
            <a:endParaRPr lang="en-US" sz="750" dirty="0"/>
          </a:p>
        </p:txBody>
      </p:sp>
      <p:sp>
        <p:nvSpPr>
          <p:cNvPr id="227" name="Text 223"/>
          <p:cNvSpPr/>
          <p:nvPr/>
        </p:nvSpPr>
        <p:spPr>
          <a:xfrm>
            <a:off x="6134400" y="6474600"/>
            <a:ext cx="1760400" cy="4254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sz="580" b="0" dirty="0">
                <a:solidFill>
                  <a:srgbClr val="081838"/>
                </a:solidFill>
                <a:latin typeface="Arial"/>
              </a:rPr>
              <a:t>1</a:t>
            </a:r>
            <a:endParaRPr lang="en-US" sz="850" dirty="0"/>
          </a:p>
        </p:txBody>
      </p:sp>
      <p:sp>
        <p:nvSpPr>
          <p:cNvPr id="228" name="Shape 224"/>
          <p:cNvSpPr/>
          <p:nvPr/>
        </p:nvSpPr>
        <p:spPr>
          <a:xfrm>
            <a:off x="4003200" y="7018800"/>
            <a:ext cx="1958400" cy="1278600"/>
          </a:xfrm>
          <a:prstGeom prst="roundRect">
            <a:avLst>
              <a:gd name="adj" fmla="val 5721"/>
            </a:avLst>
          </a:prstGeom>
          <a:solidFill>
            <a:srgbClr val="F0F1F3"/>
          </a:solidFill>
          <a:ln/>
        </p:spPr>
      </p:sp>
      <p:sp>
        <p:nvSpPr>
          <p:cNvPr id="229" name="Shape 225"/>
          <p:cNvSpPr/>
          <p:nvPr/>
        </p:nvSpPr>
        <p:spPr>
          <a:xfrm>
            <a:off x="4003200" y="7018800"/>
            <a:ext cx="32400" cy="1278600"/>
          </a:xfrm>
          <a:prstGeom prst="rect">
            <a:avLst/>
          </a:prstGeom>
          <a:solidFill>
            <a:srgbClr val="002860"/>
          </a:solidFill>
          <a:ln/>
        </p:spPr>
      </p:sp>
      <p:sp>
        <p:nvSpPr>
          <p:cNvPr id="230" name="Shape 226"/>
          <p:cNvSpPr/>
          <p:nvPr/>
        </p:nvSpPr>
        <p:spPr>
          <a:xfrm>
            <a:off x="4104000" y="7090800"/>
            <a:ext cx="165600" cy="165600"/>
          </a:xfrm>
          <a:prstGeom prst="roundRect">
            <a:avLst>
              <a:gd name="adj" fmla="val 82826"/>
            </a:avLst>
          </a:prstGeom>
          <a:solidFill>
            <a:srgbClr val="002860"/>
          </a:solidFill>
          <a:ln/>
        </p:spPr>
      </p:sp>
      <p:sp>
        <p:nvSpPr>
          <p:cNvPr id="231" name="Text 227"/>
          <p:cNvSpPr/>
          <p:nvPr/>
        </p:nvSpPr>
        <p:spPr>
          <a:xfrm>
            <a:off x="4104000" y="7090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232" name="Text 228"/>
          <p:cNvSpPr/>
          <p:nvPr/>
        </p:nvSpPr>
        <p:spPr>
          <a:xfrm>
            <a:off x="4320000" y="7072800"/>
            <a:ext cx="150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Ресурсный план</a:t>
            </a:r>
            <a:endParaRPr lang="en-US" sz="850" dirty="0"/>
          </a:p>
        </p:txBody>
      </p:sp>
      <p:sp>
        <p:nvSpPr>
          <p:cNvPr id="233" name="Text 229"/>
          <p:cNvSpPr/>
          <p:nvPr/>
        </p:nvSpPr>
        <p:spPr>
          <a:xfrm>
            <a:off x="4111200" y="7249200"/>
            <a:ext cx="176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Оцените сроки и бюджет на основе структуры работ и продуктов проекта.</a:t>
            </a:r>
            <a:endParaRPr lang="en-US" sz="750" dirty="0"/>
          </a:p>
        </p:txBody>
      </p:sp>
      <p:sp>
        <p:nvSpPr>
          <p:cNvPr id="234" name="Text 230"/>
          <p:cNvSpPr/>
          <p:nvPr/>
        </p:nvSpPr>
        <p:spPr>
          <a:xfrm>
            <a:off x="4111200" y="7666800"/>
            <a:ext cx="1760400" cy="5766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sz="580" b="0" dirty="0">
                <a:solidFill>
                  <a:srgbClr val="081838"/>
                </a:solidFill>
                <a:latin typeface="Arial"/>
              </a:rPr>
              <a:t>.</a:t>
            </a:r>
            <a:endParaRPr lang="en-US" sz="850" dirty="0"/>
          </a:p>
        </p:txBody>
      </p:sp>
      <p:sp>
        <p:nvSpPr>
          <p:cNvPr id="235" name="Shape 231"/>
          <p:cNvSpPr/>
          <p:nvPr/>
        </p:nvSpPr>
        <p:spPr>
          <a:xfrm>
            <a:off x="6026400" y="7018800"/>
            <a:ext cx="1958400" cy="1278600"/>
          </a:xfrm>
          <a:prstGeom prst="roundRect">
            <a:avLst>
              <a:gd name="adj" fmla="val 5721"/>
            </a:avLst>
          </a:prstGeom>
          <a:solidFill>
            <a:srgbClr val="F0F1F3"/>
          </a:solidFill>
          <a:ln/>
        </p:spPr>
      </p:sp>
      <p:sp>
        <p:nvSpPr>
          <p:cNvPr id="236" name="Shape 232"/>
          <p:cNvSpPr/>
          <p:nvPr/>
        </p:nvSpPr>
        <p:spPr>
          <a:xfrm>
            <a:off x="6026400" y="7018800"/>
            <a:ext cx="32400" cy="1278600"/>
          </a:xfrm>
          <a:prstGeom prst="rect">
            <a:avLst/>
          </a:prstGeom>
          <a:solidFill>
            <a:srgbClr val="002860"/>
          </a:solidFill>
          <a:ln/>
        </p:spPr>
      </p:sp>
      <p:sp>
        <p:nvSpPr>
          <p:cNvPr id="237" name="Shape 233"/>
          <p:cNvSpPr/>
          <p:nvPr/>
        </p:nvSpPr>
        <p:spPr>
          <a:xfrm>
            <a:off x="6127200" y="7090800"/>
            <a:ext cx="165600" cy="165600"/>
          </a:xfrm>
          <a:prstGeom prst="roundRect">
            <a:avLst>
              <a:gd name="adj" fmla="val 82826"/>
            </a:avLst>
          </a:prstGeom>
          <a:solidFill>
            <a:srgbClr val="002860"/>
          </a:solidFill>
          <a:ln/>
        </p:spPr>
      </p:sp>
      <p:sp>
        <p:nvSpPr>
          <p:cNvPr id="238" name="Text 234"/>
          <p:cNvSpPr/>
          <p:nvPr/>
        </p:nvSpPr>
        <p:spPr>
          <a:xfrm>
            <a:off x="6127200" y="7090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39" name="Text 235"/>
          <p:cNvSpPr/>
          <p:nvPr/>
        </p:nvSpPr>
        <p:spPr>
          <a:xfrm>
            <a:off x="6343200" y="7072800"/>
            <a:ext cx="150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Календарное планирование</a:t>
            </a:r>
            <a:endParaRPr lang="en-US" sz="850" dirty="0"/>
          </a:p>
        </p:txBody>
      </p:sp>
      <p:sp>
        <p:nvSpPr>
          <p:cNvPr id="240" name="Text 236"/>
          <p:cNvSpPr/>
          <p:nvPr/>
        </p:nvSpPr>
        <p:spPr>
          <a:xfrm>
            <a:off x="6134400" y="7400400"/>
            <a:ext cx="176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основные этапы, зависимости между ними и длительность каждого этапа.</a:t>
            </a:r>
            <a:endParaRPr lang="en-US" sz="750" dirty="0"/>
          </a:p>
        </p:txBody>
      </p:sp>
      <p:sp>
        <p:nvSpPr>
          <p:cNvPr id="241" name="Text 237"/>
          <p:cNvSpPr/>
          <p:nvPr/>
        </p:nvSpPr>
        <p:spPr>
          <a:xfrm>
            <a:off x="6134400" y="7818000"/>
            <a:ext cx="1760400" cy="4254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242" name="Shape 238"/>
          <p:cNvSpPr/>
          <p:nvPr/>
        </p:nvSpPr>
        <p:spPr>
          <a:xfrm>
            <a:off x="4003200" y="8362200"/>
            <a:ext cx="1958400" cy="1163400"/>
          </a:xfrm>
          <a:prstGeom prst="roundRect">
            <a:avLst>
              <a:gd name="adj" fmla="val 6288"/>
            </a:avLst>
          </a:prstGeom>
          <a:solidFill>
            <a:srgbClr val="F0F1F3"/>
          </a:solidFill>
          <a:ln/>
        </p:spPr>
      </p:sp>
      <p:sp>
        <p:nvSpPr>
          <p:cNvPr id="243" name="Shape 239"/>
          <p:cNvSpPr/>
          <p:nvPr/>
        </p:nvSpPr>
        <p:spPr>
          <a:xfrm>
            <a:off x="4003200" y="8362200"/>
            <a:ext cx="32400" cy="1163400"/>
          </a:xfrm>
          <a:prstGeom prst="rect">
            <a:avLst/>
          </a:prstGeom>
          <a:solidFill>
            <a:srgbClr val="002860"/>
          </a:solidFill>
          <a:ln/>
        </p:spPr>
      </p:sp>
      <p:sp>
        <p:nvSpPr>
          <p:cNvPr id="244" name="Shape 240"/>
          <p:cNvSpPr/>
          <p:nvPr/>
        </p:nvSpPr>
        <p:spPr>
          <a:xfrm>
            <a:off x="4104000" y="8434200"/>
            <a:ext cx="165600" cy="165600"/>
          </a:xfrm>
          <a:prstGeom prst="roundRect">
            <a:avLst>
              <a:gd name="adj" fmla="val 82826"/>
            </a:avLst>
          </a:prstGeom>
          <a:solidFill>
            <a:srgbClr val="002860"/>
          </a:solidFill>
          <a:ln/>
        </p:spPr>
      </p:sp>
      <p:sp>
        <p:nvSpPr>
          <p:cNvPr id="245" name="Text 241"/>
          <p:cNvSpPr/>
          <p:nvPr/>
        </p:nvSpPr>
        <p:spPr>
          <a:xfrm>
            <a:off x="4104000" y="8434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246" name="Text 242"/>
          <p:cNvSpPr/>
          <p:nvPr/>
        </p:nvSpPr>
        <p:spPr>
          <a:xfrm>
            <a:off x="4320000" y="8416200"/>
            <a:ext cx="150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Детальный календарный план</a:t>
            </a:r>
            <a:endParaRPr lang="en-US" sz="850" dirty="0"/>
          </a:p>
        </p:txBody>
      </p:sp>
      <p:sp>
        <p:nvSpPr>
          <p:cNvPr id="247" name="Text 243"/>
          <p:cNvSpPr/>
          <p:nvPr/>
        </p:nvSpPr>
        <p:spPr>
          <a:xfrm>
            <a:off x="4111200" y="8743800"/>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Представьте подробный календарный план, например диаграмму Ганта.</a:t>
            </a:r>
            <a:endParaRPr lang="en-US" sz="750" dirty="0"/>
          </a:p>
        </p:txBody>
      </p:sp>
      <p:sp>
        <p:nvSpPr>
          <p:cNvPr id="248" name="Text 244"/>
          <p:cNvSpPr/>
          <p:nvPr/>
        </p:nvSpPr>
        <p:spPr>
          <a:xfrm>
            <a:off x="4111200" y="9046200"/>
            <a:ext cx="1760400" cy="4254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sz="570" b="0" dirty="0">
                <a:solidFill>
                  <a:srgbClr val="081838"/>
                </a:solidFill>
                <a:latin typeface="Arial"/>
              </a:rPr>
              <a:t>.</a:t>
            </a:r>
            <a:endParaRPr lang="en-US" sz="850" dirty="0"/>
          </a:p>
        </p:txBody>
      </p:sp>
      <p:sp>
        <p:nvSpPr>
          <p:cNvPr id="249" name="Shape 245"/>
          <p:cNvSpPr/>
          <p:nvPr/>
        </p:nvSpPr>
        <p:spPr>
          <a:xfrm>
            <a:off x="6026400" y="8362200"/>
            <a:ext cx="1958400" cy="1163400"/>
          </a:xfrm>
          <a:prstGeom prst="roundRect">
            <a:avLst>
              <a:gd name="adj" fmla="val 6288"/>
            </a:avLst>
          </a:prstGeom>
          <a:solidFill>
            <a:srgbClr val="F0F1F3"/>
          </a:solidFill>
          <a:ln/>
        </p:spPr>
      </p:sp>
      <p:sp>
        <p:nvSpPr>
          <p:cNvPr id="250" name="Shape 246"/>
          <p:cNvSpPr/>
          <p:nvPr/>
        </p:nvSpPr>
        <p:spPr>
          <a:xfrm>
            <a:off x="6026400" y="8362200"/>
            <a:ext cx="32400" cy="1163400"/>
          </a:xfrm>
          <a:prstGeom prst="rect">
            <a:avLst/>
          </a:prstGeom>
          <a:solidFill>
            <a:srgbClr val="002860"/>
          </a:solidFill>
          <a:ln/>
        </p:spPr>
      </p:sp>
      <p:sp>
        <p:nvSpPr>
          <p:cNvPr id="251" name="Shape 247"/>
          <p:cNvSpPr/>
          <p:nvPr/>
        </p:nvSpPr>
        <p:spPr>
          <a:xfrm>
            <a:off x="6127200" y="8434200"/>
            <a:ext cx="165600" cy="165600"/>
          </a:xfrm>
          <a:prstGeom prst="roundRect">
            <a:avLst>
              <a:gd name="adj" fmla="val 82826"/>
            </a:avLst>
          </a:prstGeom>
          <a:solidFill>
            <a:srgbClr val="002860"/>
          </a:solidFill>
          <a:ln/>
        </p:spPr>
      </p:sp>
      <p:sp>
        <p:nvSpPr>
          <p:cNvPr id="252" name="Text 248"/>
          <p:cNvSpPr/>
          <p:nvPr/>
        </p:nvSpPr>
        <p:spPr>
          <a:xfrm>
            <a:off x="6127200" y="8434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253" name="Text 249"/>
          <p:cNvSpPr/>
          <p:nvPr/>
        </p:nvSpPr>
        <p:spPr>
          <a:xfrm>
            <a:off x="6343200" y="8416200"/>
            <a:ext cx="150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Контроль по вехам</a:t>
            </a:r>
            <a:endParaRPr lang="en-US" sz="850" dirty="0"/>
          </a:p>
        </p:txBody>
      </p:sp>
      <p:sp>
        <p:nvSpPr>
          <p:cNvPr id="254" name="Text 250"/>
          <p:cNvSpPr/>
          <p:nvPr/>
        </p:nvSpPr>
        <p:spPr>
          <a:xfrm>
            <a:off x="6134400" y="8592600"/>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Подготовьте план контроля по ключевым точкам проекта.</a:t>
            </a:r>
            <a:endParaRPr lang="en-US" sz="750" dirty="0"/>
          </a:p>
        </p:txBody>
      </p:sp>
      <p:sp>
        <p:nvSpPr>
          <p:cNvPr id="255" name="Text 251"/>
          <p:cNvSpPr/>
          <p:nvPr/>
        </p:nvSpPr>
        <p:spPr>
          <a:xfrm>
            <a:off x="6134400" y="8895000"/>
            <a:ext cx="1760400" cy="5766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256" name="Shape 252"/>
          <p:cNvSpPr/>
          <p:nvPr/>
        </p:nvSpPr>
        <p:spPr>
          <a:xfrm>
            <a:off x="8244000" y="5369400"/>
            <a:ext cx="6588000" cy="4253400"/>
          </a:xfrm>
          <a:prstGeom prst="roundRect">
            <a:avLst>
              <a:gd name="adj" fmla="val 215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sp>
      <p:sp>
        <p:nvSpPr>
          <p:cNvPr id="257" name="Shape 253"/>
          <p:cNvSpPr/>
          <p:nvPr/>
        </p:nvSpPr>
        <p:spPr>
          <a:xfrm>
            <a:off x="8244000" y="5369400"/>
            <a:ext cx="6588000" cy="324000"/>
          </a:xfrm>
          <a:prstGeom prst="roundRect">
            <a:avLst>
              <a:gd name="adj" fmla="val 28222"/>
            </a:avLst>
          </a:prstGeom>
          <a:solidFill>
            <a:srgbClr val="002860"/>
          </a:solidFill>
          <a:ln/>
        </p:spPr>
      </p:sp>
      <p:sp>
        <p:nvSpPr>
          <p:cNvPr id="258" name="Shape 254"/>
          <p:cNvSpPr/>
          <p:nvPr/>
        </p:nvSpPr>
        <p:spPr>
          <a:xfrm>
            <a:off x="8244000" y="5585400"/>
            <a:ext cx="6588000" cy="108000"/>
          </a:xfrm>
          <a:prstGeom prst="rect">
            <a:avLst/>
          </a:prstGeom>
          <a:solidFill>
            <a:srgbClr val="002860"/>
          </a:solidFill>
          <a:ln/>
        </p:spPr>
      </p:sp>
      <p:sp>
        <p:nvSpPr>
          <p:cNvPr id="259" name="Shape 255"/>
          <p:cNvSpPr/>
          <p:nvPr/>
        </p:nvSpPr>
        <p:spPr>
          <a:xfrm>
            <a:off x="8352000" y="5434200"/>
            <a:ext cx="230400" cy="230400"/>
          </a:xfrm>
          <a:prstGeom prst="ellipse">
            <a:avLst/>
          </a:prstGeom>
          <a:solidFill>
            <a:srgbClr val="FFFFFF"/>
          </a:solidFill>
          <a:ln/>
        </p:spPr>
      </p:sp>
      <p:sp>
        <p:nvSpPr>
          <p:cNvPr id="260" name="Text 256"/>
          <p:cNvSpPr/>
          <p:nvPr/>
        </p:nvSpPr>
        <p:spPr>
          <a:xfrm>
            <a:off x="8352000" y="54342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5</a:t>
            </a:r>
            <a:endParaRPr lang="en-US" sz="1000" dirty="0"/>
          </a:p>
        </p:txBody>
      </p:sp>
      <p:sp>
        <p:nvSpPr>
          <p:cNvPr id="261" name="Text 257"/>
          <p:cNvSpPr/>
          <p:nvPr/>
        </p:nvSpPr>
        <p:spPr>
          <a:xfrm>
            <a:off x="8640000" y="5369400"/>
            <a:ext cx="4968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Управление рисками</a:t>
            </a:r>
            <a:endParaRPr lang="en-US" sz="1150" dirty="0"/>
          </a:p>
        </p:txBody>
      </p:sp>
      <p:sp>
        <p:nvSpPr>
          <p:cNvPr id="262" name="Shape 258"/>
          <p:cNvSpPr/>
          <p:nvPr/>
        </p:nvSpPr>
        <p:spPr>
          <a:xfrm>
            <a:off x="13788000" y="5441400"/>
            <a:ext cx="936000" cy="216000"/>
          </a:xfrm>
          <a:prstGeom prst="roundRect">
            <a:avLst>
              <a:gd name="adj" fmla="val 84667"/>
            </a:avLst>
          </a:prstGeom>
          <a:solidFill>
            <a:srgbClr val="E30613"/>
          </a:solidFill>
          <a:ln/>
        </p:spPr>
      </p:sp>
      <p:sp>
        <p:nvSpPr>
          <p:cNvPr id="263" name="Text 259"/>
          <p:cNvSpPr/>
          <p:nvPr/>
        </p:nvSpPr>
        <p:spPr>
          <a:xfrm>
            <a:off x="13788000" y="54414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264" name="Text 260"/>
          <p:cNvSpPr/>
          <p:nvPr/>
        </p:nvSpPr>
        <p:spPr>
          <a:xfrm>
            <a:off x="12924000" y="53694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9 критериев</a:t>
            </a:r>
            <a:endParaRPr lang="en-US" sz="750" dirty="0"/>
          </a:p>
        </p:txBody>
      </p:sp>
      <p:sp>
        <p:nvSpPr>
          <p:cNvPr id="265" name="Shape 261"/>
          <p:cNvSpPr/>
          <p:nvPr/>
        </p:nvSpPr>
        <p:spPr>
          <a:xfrm>
            <a:off x="8341200" y="5790600"/>
            <a:ext cx="2088000" cy="1321200"/>
          </a:xfrm>
          <a:prstGeom prst="roundRect">
            <a:avLst>
              <a:gd name="adj" fmla="val 5537"/>
            </a:avLst>
          </a:prstGeom>
          <a:solidFill>
            <a:srgbClr val="F0F1F3"/>
          </a:solidFill>
          <a:ln/>
        </p:spPr>
      </p:sp>
      <p:sp>
        <p:nvSpPr>
          <p:cNvPr id="266" name="Shape 262"/>
          <p:cNvSpPr/>
          <p:nvPr/>
        </p:nvSpPr>
        <p:spPr>
          <a:xfrm>
            <a:off x="8341200" y="5790600"/>
            <a:ext cx="32400" cy="1321200"/>
          </a:xfrm>
          <a:prstGeom prst="rect">
            <a:avLst/>
          </a:prstGeom>
          <a:solidFill>
            <a:srgbClr val="002860"/>
          </a:solidFill>
          <a:ln/>
        </p:spPr>
      </p:sp>
      <p:sp>
        <p:nvSpPr>
          <p:cNvPr id="267" name="Shape 263"/>
          <p:cNvSpPr/>
          <p:nvPr/>
        </p:nvSpPr>
        <p:spPr>
          <a:xfrm>
            <a:off x="8442000" y="5862600"/>
            <a:ext cx="165600" cy="165600"/>
          </a:xfrm>
          <a:prstGeom prst="roundRect">
            <a:avLst>
              <a:gd name="adj" fmla="val 82826"/>
            </a:avLst>
          </a:prstGeom>
          <a:solidFill>
            <a:srgbClr val="002860"/>
          </a:solidFill>
          <a:ln/>
        </p:spPr>
      </p:sp>
      <p:sp>
        <p:nvSpPr>
          <p:cNvPr id="268" name="Text 264"/>
          <p:cNvSpPr/>
          <p:nvPr/>
        </p:nvSpPr>
        <p:spPr>
          <a:xfrm>
            <a:off x="84420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269" name="Text 265"/>
          <p:cNvSpPr/>
          <p:nvPr/>
        </p:nvSpPr>
        <p:spPr>
          <a:xfrm>
            <a:off x="8658000" y="5844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Основные риски проекта</a:t>
            </a:r>
            <a:endParaRPr lang="en-US" sz="850" dirty="0"/>
          </a:p>
        </p:txBody>
      </p:sp>
      <p:sp>
        <p:nvSpPr>
          <p:cNvPr id="270" name="Text 266"/>
          <p:cNvSpPr/>
          <p:nvPr/>
        </p:nvSpPr>
        <p:spPr>
          <a:xfrm>
            <a:off x="8449200" y="6021000"/>
            <a:ext cx="18900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основные риски проекта. Описание должно позволять оценить вероятность и влияние каждого риска.</a:t>
            </a:r>
            <a:endParaRPr lang="en-US" sz="750" dirty="0"/>
          </a:p>
        </p:txBody>
      </p:sp>
      <p:sp>
        <p:nvSpPr>
          <p:cNvPr id="271" name="Shape 267"/>
          <p:cNvSpPr/>
          <p:nvPr/>
        </p:nvSpPr>
        <p:spPr>
          <a:xfrm>
            <a:off x="9430200" y="6517800"/>
            <a:ext cx="909000" cy="151200"/>
          </a:xfrm>
          <a:prstGeom prst="roundRect">
            <a:avLst>
              <a:gd name="adj" fmla="val 120952"/>
            </a:avLst>
          </a:prstGeom>
          <a:solidFill>
            <a:srgbClr val="FFFFFF"/>
          </a:solidFill>
          <a:ln w="7620">
            <a:solidFill>
              <a:srgbClr val="002860"/>
            </a:solidFill>
            <a:prstDash val="solid"/>
          </a:ln>
        </p:spPr>
      </p:sp>
      <p:sp>
        <p:nvSpPr>
          <p:cNvPr id="272" name="Text 268"/>
          <p:cNvSpPr/>
          <p:nvPr/>
        </p:nvSpPr>
        <p:spPr>
          <a:xfrm>
            <a:off x="9430200" y="6517800"/>
            <a:ext cx="909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Ориентир: 10–25</a:t>
            </a:r>
            <a:endParaRPr lang="en-US" sz="700" dirty="0"/>
          </a:p>
        </p:txBody>
      </p:sp>
      <p:sp>
        <p:nvSpPr>
          <p:cNvPr id="273" name="Text 269"/>
          <p:cNvSpPr/>
          <p:nvPr/>
        </p:nvSpPr>
        <p:spPr>
          <a:xfrm>
            <a:off x="8449200" y="6741000"/>
            <a:ext cx="1890000" cy="3168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274" name="Shape 270"/>
          <p:cNvSpPr/>
          <p:nvPr/>
        </p:nvSpPr>
        <p:spPr>
          <a:xfrm>
            <a:off x="10494000" y="5790600"/>
            <a:ext cx="2088000" cy="1321200"/>
          </a:xfrm>
          <a:prstGeom prst="roundRect">
            <a:avLst>
              <a:gd name="adj" fmla="val 5537"/>
            </a:avLst>
          </a:prstGeom>
          <a:solidFill>
            <a:srgbClr val="F0F1F3"/>
          </a:solidFill>
          <a:ln/>
        </p:spPr>
      </p:sp>
      <p:sp>
        <p:nvSpPr>
          <p:cNvPr id="275" name="Shape 271"/>
          <p:cNvSpPr/>
          <p:nvPr/>
        </p:nvSpPr>
        <p:spPr>
          <a:xfrm>
            <a:off x="10494000" y="5790600"/>
            <a:ext cx="32400" cy="1321200"/>
          </a:xfrm>
          <a:prstGeom prst="rect">
            <a:avLst/>
          </a:prstGeom>
          <a:solidFill>
            <a:srgbClr val="002860"/>
          </a:solidFill>
          <a:ln/>
        </p:spPr>
      </p:sp>
      <p:sp>
        <p:nvSpPr>
          <p:cNvPr id="276" name="Shape 272"/>
          <p:cNvSpPr/>
          <p:nvPr/>
        </p:nvSpPr>
        <p:spPr>
          <a:xfrm>
            <a:off x="10594800" y="5862600"/>
            <a:ext cx="165600" cy="165600"/>
          </a:xfrm>
          <a:prstGeom prst="roundRect">
            <a:avLst>
              <a:gd name="adj" fmla="val 82826"/>
            </a:avLst>
          </a:prstGeom>
          <a:solidFill>
            <a:srgbClr val="002860"/>
          </a:solidFill>
          <a:ln/>
        </p:spPr>
      </p:sp>
      <p:sp>
        <p:nvSpPr>
          <p:cNvPr id="277" name="Text 273"/>
          <p:cNvSpPr/>
          <p:nvPr/>
        </p:nvSpPr>
        <p:spPr>
          <a:xfrm>
            <a:off x="105948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278" name="Text 274"/>
          <p:cNvSpPr/>
          <p:nvPr/>
        </p:nvSpPr>
        <p:spPr>
          <a:xfrm>
            <a:off x="10810800" y="5844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Реестр рисков</a:t>
            </a:r>
            <a:endParaRPr lang="en-US" sz="850" dirty="0"/>
          </a:p>
        </p:txBody>
      </p:sp>
      <p:sp>
        <p:nvSpPr>
          <p:cNvPr id="279" name="Text 275"/>
          <p:cNvSpPr/>
          <p:nvPr/>
        </p:nvSpPr>
        <p:spPr>
          <a:xfrm>
            <a:off x="10602000" y="6021000"/>
            <a:ext cx="1890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Сгруппируйте риски и исключите дублирование.</a:t>
            </a:r>
            <a:endParaRPr lang="en-US" sz="750" dirty="0"/>
          </a:p>
        </p:txBody>
      </p:sp>
      <p:sp>
        <p:nvSpPr>
          <p:cNvPr id="280" name="Text 276"/>
          <p:cNvSpPr/>
          <p:nvPr/>
        </p:nvSpPr>
        <p:spPr>
          <a:xfrm>
            <a:off x="10602000" y="6323400"/>
            <a:ext cx="1890000" cy="7344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sz="540" b="0" dirty="0">
                <a:solidFill>
                  <a:srgbClr val="081838"/>
                </a:solidFill>
                <a:latin typeface="Arial"/>
              </a:rPr>
              <a:t>е:</a:t>
            </a:r>
            <a:endParaRPr lang="en-US" sz="850" dirty="0"/>
          </a:p>
        </p:txBody>
      </p:sp>
      <p:sp>
        <p:nvSpPr>
          <p:cNvPr id="281" name="Shape 277"/>
          <p:cNvSpPr/>
          <p:nvPr/>
        </p:nvSpPr>
        <p:spPr>
          <a:xfrm>
            <a:off x="12646800" y="5790600"/>
            <a:ext cx="2088000" cy="1321200"/>
          </a:xfrm>
          <a:prstGeom prst="roundRect">
            <a:avLst>
              <a:gd name="adj" fmla="val 5537"/>
            </a:avLst>
          </a:prstGeom>
          <a:solidFill>
            <a:srgbClr val="F0F1F3"/>
          </a:solidFill>
          <a:ln/>
        </p:spPr>
      </p:sp>
      <p:sp>
        <p:nvSpPr>
          <p:cNvPr id="282" name="Shape 278"/>
          <p:cNvSpPr/>
          <p:nvPr/>
        </p:nvSpPr>
        <p:spPr>
          <a:xfrm>
            <a:off x="12646800" y="5790600"/>
            <a:ext cx="32400" cy="1321200"/>
          </a:xfrm>
          <a:prstGeom prst="rect">
            <a:avLst/>
          </a:prstGeom>
          <a:solidFill>
            <a:srgbClr val="002860"/>
          </a:solidFill>
          <a:ln/>
        </p:spPr>
      </p:sp>
      <p:sp>
        <p:nvSpPr>
          <p:cNvPr id="283" name="Shape 279"/>
          <p:cNvSpPr/>
          <p:nvPr/>
        </p:nvSpPr>
        <p:spPr>
          <a:xfrm>
            <a:off x="12747600" y="5862600"/>
            <a:ext cx="165600" cy="165600"/>
          </a:xfrm>
          <a:prstGeom prst="roundRect">
            <a:avLst>
              <a:gd name="adj" fmla="val 82826"/>
            </a:avLst>
          </a:prstGeom>
          <a:solidFill>
            <a:srgbClr val="002860"/>
          </a:solidFill>
          <a:ln/>
        </p:spPr>
      </p:sp>
      <p:sp>
        <p:nvSpPr>
          <p:cNvPr id="284" name="Text 280"/>
          <p:cNvSpPr/>
          <p:nvPr/>
        </p:nvSpPr>
        <p:spPr>
          <a:xfrm>
            <a:off x="127476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285" name="Text 281"/>
          <p:cNvSpPr/>
          <p:nvPr/>
        </p:nvSpPr>
        <p:spPr>
          <a:xfrm>
            <a:off x="12963600" y="5844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Анализ рисков</a:t>
            </a:r>
            <a:endParaRPr lang="en-US" sz="850" dirty="0"/>
          </a:p>
        </p:txBody>
      </p:sp>
      <p:sp>
        <p:nvSpPr>
          <p:cNvPr id="286" name="Text 282"/>
          <p:cNvSpPr/>
          <p:nvPr/>
        </p:nvSpPr>
        <p:spPr>
          <a:xfrm>
            <a:off x="12754800" y="60210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признаки повышения вероятности, вторичные и остаточные риски.</a:t>
            </a:r>
            <a:endParaRPr lang="en-US" sz="750" dirty="0"/>
          </a:p>
        </p:txBody>
      </p:sp>
      <p:sp>
        <p:nvSpPr>
          <p:cNvPr id="287" name="Text 283"/>
          <p:cNvSpPr/>
          <p:nvPr/>
        </p:nvSpPr>
        <p:spPr>
          <a:xfrm>
            <a:off x="12754800" y="6438600"/>
            <a:ext cx="1890000" cy="6192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288" name="Shape 284"/>
          <p:cNvSpPr/>
          <p:nvPr/>
        </p:nvSpPr>
        <p:spPr>
          <a:xfrm>
            <a:off x="8341200" y="7176600"/>
            <a:ext cx="2088000" cy="1134000"/>
          </a:xfrm>
          <a:prstGeom prst="roundRect">
            <a:avLst>
              <a:gd name="adj" fmla="val 6451"/>
            </a:avLst>
          </a:prstGeom>
          <a:solidFill>
            <a:srgbClr val="F0F1F3"/>
          </a:solidFill>
          <a:ln/>
        </p:spPr>
      </p:sp>
      <p:sp>
        <p:nvSpPr>
          <p:cNvPr id="289" name="Shape 285"/>
          <p:cNvSpPr/>
          <p:nvPr/>
        </p:nvSpPr>
        <p:spPr>
          <a:xfrm>
            <a:off x="8341200" y="7176600"/>
            <a:ext cx="32400" cy="1134000"/>
          </a:xfrm>
          <a:prstGeom prst="rect">
            <a:avLst/>
          </a:prstGeom>
          <a:solidFill>
            <a:srgbClr val="002860"/>
          </a:solidFill>
          <a:ln/>
        </p:spPr>
      </p:sp>
      <p:sp>
        <p:nvSpPr>
          <p:cNvPr id="290" name="Shape 286"/>
          <p:cNvSpPr/>
          <p:nvPr/>
        </p:nvSpPr>
        <p:spPr>
          <a:xfrm>
            <a:off x="8442000" y="7248600"/>
            <a:ext cx="165600" cy="165600"/>
          </a:xfrm>
          <a:prstGeom prst="roundRect">
            <a:avLst>
              <a:gd name="adj" fmla="val 82826"/>
            </a:avLst>
          </a:prstGeom>
          <a:solidFill>
            <a:srgbClr val="002860"/>
          </a:solidFill>
          <a:ln/>
        </p:spPr>
      </p:sp>
      <p:sp>
        <p:nvSpPr>
          <p:cNvPr id="291" name="Text 287"/>
          <p:cNvSpPr/>
          <p:nvPr/>
        </p:nvSpPr>
        <p:spPr>
          <a:xfrm>
            <a:off x="8442000" y="7248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92" name="Text 288"/>
          <p:cNvSpPr/>
          <p:nvPr/>
        </p:nvSpPr>
        <p:spPr>
          <a:xfrm>
            <a:off x="8658000" y="7230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Оценка рисков</a:t>
            </a:r>
            <a:endParaRPr lang="en-US" sz="850" dirty="0"/>
          </a:p>
        </p:txBody>
      </p:sp>
      <p:sp>
        <p:nvSpPr>
          <p:cNvPr id="293" name="Text 289"/>
          <p:cNvSpPr/>
          <p:nvPr/>
        </p:nvSpPr>
        <p:spPr>
          <a:xfrm>
            <a:off x="8449200" y="7407000"/>
            <a:ext cx="18900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Представьте качественную или количественную оценку рисков, их динамику и критерии пересмотра оценки.</a:t>
            </a:r>
            <a:endParaRPr lang="en-US" sz="750" dirty="0"/>
          </a:p>
        </p:txBody>
      </p:sp>
      <p:sp>
        <p:nvSpPr>
          <p:cNvPr id="294" name="Text 290"/>
          <p:cNvSpPr/>
          <p:nvPr/>
        </p:nvSpPr>
        <p:spPr>
          <a:xfrm>
            <a:off x="8449200" y="7939800"/>
            <a:ext cx="1890000" cy="3168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295" name="Shape 291"/>
          <p:cNvSpPr/>
          <p:nvPr/>
        </p:nvSpPr>
        <p:spPr>
          <a:xfrm>
            <a:off x="10494000" y="7176600"/>
            <a:ext cx="2088000" cy="1134000"/>
          </a:xfrm>
          <a:prstGeom prst="roundRect">
            <a:avLst>
              <a:gd name="adj" fmla="val 6451"/>
            </a:avLst>
          </a:prstGeom>
          <a:solidFill>
            <a:srgbClr val="F0F1F3"/>
          </a:solidFill>
          <a:ln/>
        </p:spPr>
      </p:sp>
      <p:sp>
        <p:nvSpPr>
          <p:cNvPr id="296" name="Shape 292"/>
          <p:cNvSpPr/>
          <p:nvPr/>
        </p:nvSpPr>
        <p:spPr>
          <a:xfrm>
            <a:off x="10494000" y="7176600"/>
            <a:ext cx="32400" cy="1134000"/>
          </a:xfrm>
          <a:prstGeom prst="rect">
            <a:avLst/>
          </a:prstGeom>
          <a:solidFill>
            <a:srgbClr val="002860"/>
          </a:solidFill>
          <a:ln/>
        </p:spPr>
      </p:sp>
      <p:sp>
        <p:nvSpPr>
          <p:cNvPr id="297" name="Shape 293"/>
          <p:cNvSpPr/>
          <p:nvPr/>
        </p:nvSpPr>
        <p:spPr>
          <a:xfrm>
            <a:off x="10594800" y="7248600"/>
            <a:ext cx="165600" cy="165600"/>
          </a:xfrm>
          <a:prstGeom prst="roundRect">
            <a:avLst>
              <a:gd name="adj" fmla="val 82826"/>
            </a:avLst>
          </a:prstGeom>
          <a:solidFill>
            <a:srgbClr val="002860"/>
          </a:solidFill>
          <a:ln/>
        </p:spPr>
      </p:sp>
      <p:sp>
        <p:nvSpPr>
          <p:cNvPr id="298" name="Text 294"/>
          <p:cNvSpPr/>
          <p:nvPr/>
        </p:nvSpPr>
        <p:spPr>
          <a:xfrm>
            <a:off x="10594800" y="7248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299" name="Text 295"/>
          <p:cNvSpPr/>
          <p:nvPr/>
        </p:nvSpPr>
        <p:spPr>
          <a:xfrm>
            <a:off x="10810800" y="7230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План управления рисками</a:t>
            </a:r>
            <a:endParaRPr lang="en-US" sz="850" dirty="0"/>
          </a:p>
        </p:txBody>
      </p:sp>
      <p:sp>
        <p:nvSpPr>
          <p:cNvPr id="300" name="Text 296"/>
          <p:cNvSpPr/>
          <p:nvPr/>
        </p:nvSpPr>
        <p:spPr>
          <a:xfrm>
            <a:off x="10602000" y="74070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Опишите стратегию, меры до и после наступления риска, порядок мониторинга и ответственных.</a:t>
            </a:r>
            <a:endParaRPr lang="en-US" sz="750" dirty="0"/>
          </a:p>
        </p:txBody>
      </p:sp>
      <p:sp>
        <p:nvSpPr>
          <p:cNvPr id="301" name="Text 297"/>
          <p:cNvSpPr/>
          <p:nvPr/>
        </p:nvSpPr>
        <p:spPr>
          <a:xfrm>
            <a:off x="10602000" y="7824600"/>
            <a:ext cx="1890000" cy="4320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302" name="Shape 298"/>
          <p:cNvSpPr/>
          <p:nvPr/>
        </p:nvSpPr>
        <p:spPr>
          <a:xfrm>
            <a:off x="12646800" y="7176600"/>
            <a:ext cx="2088000" cy="1134000"/>
          </a:xfrm>
          <a:prstGeom prst="roundRect">
            <a:avLst>
              <a:gd name="adj" fmla="val 6451"/>
            </a:avLst>
          </a:prstGeom>
          <a:solidFill>
            <a:srgbClr val="F0F1F3"/>
          </a:solidFill>
          <a:ln/>
        </p:spPr>
      </p:sp>
      <p:sp>
        <p:nvSpPr>
          <p:cNvPr id="303" name="Shape 299"/>
          <p:cNvSpPr/>
          <p:nvPr/>
        </p:nvSpPr>
        <p:spPr>
          <a:xfrm>
            <a:off x="12646800" y="7176600"/>
            <a:ext cx="32400" cy="1134000"/>
          </a:xfrm>
          <a:prstGeom prst="rect">
            <a:avLst/>
          </a:prstGeom>
          <a:solidFill>
            <a:srgbClr val="002860"/>
          </a:solidFill>
          <a:ln/>
        </p:spPr>
      </p:sp>
      <p:sp>
        <p:nvSpPr>
          <p:cNvPr id="304" name="Shape 300"/>
          <p:cNvSpPr/>
          <p:nvPr/>
        </p:nvSpPr>
        <p:spPr>
          <a:xfrm>
            <a:off x="12747600" y="7248600"/>
            <a:ext cx="165600" cy="165600"/>
          </a:xfrm>
          <a:prstGeom prst="roundRect">
            <a:avLst>
              <a:gd name="adj" fmla="val 82826"/>
            </a:avLst>
          </a:prstGeom>
          <a:solidFill>
            <a:srgbClr val="002860"/>
          </a:solidFill>
          <a:ln/>
        </p:spPr>
      </p:sp>
      <p:sp>
        <p:nvSpPr>
          <p:cNvPr id="305" name="Text 301"/>
          <p:cNvSpPr/>
          <p:nvPr/>
        </p:nvSpPr>
        <p:spPr>
          <a:xfrm>
            <a:off x="12747600" y="7248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306" name="Text 302"/>
          <p:cNvSpPr/>
          <p:nvPr/>
        </p:nvSpPr>
        <p:spPr>
          <a:xfrm>
            <a:off x="12963600" y="7230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Уровни полномочий</a:t>
            </a:r>
            <a:endParaRPr lang="en-US" sz="850" dirty="0"/>
          </a:p>
        </p:txBody>
      </p:sp>
      <p:sp>
        <p:nvSpPr>
          <p:cNvPr id="307" name="Text 303"/>
          <p:cNvSpPr/>
          <p:nvPr/>
        </p:nvSpPr>
        <p:spPr>
          <a:xfrm>
            <a:off x="12754800" y="7407000"/>
            <a:ext cx="1890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кто принимает решения при изменении сроков и бюджета.</a:t>
            </a:r>
            <a:endParaRPr lang="en-US" sz="750" dirty="0"/>
          </a:p>
        </p:txBody>
      </p:sp>
      <p:sp>
        <p:nvSpPr>
          <p:cNvPr id="308" name="Text 304"/>
          <p:cNvSpPr/>
          <p:nvPr/>
        </p:nvSpPr>
        <p:spPr>
          <a:xfrm>
            <a:off x="12754800" y="7709400"/>
            <a:ext cx="1890000" cy="5472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309" name="Shape 305"/>
          <p:cNvSpPr/>
          <p:nvPr/>
        </p:nvSpPr>
        <p:spPr>
          <a:xfrm>
            <a:off x="8341200" y="8375400"/>
            <a:ext cx="2088000" cy="1170000"/>
          </a:xfrm>
          <a:prstGeom prst="roundRect">
            <a:avLst>
              <a:gd name="adj" fmla="val 6252"/>
            </a:avLst>
          </a:prstGeom>
          <a:solidFill>
            <a:srgbClr val="F0F1F3"/>
          </a:solidFill>
          <a:ln/>
        </p:spPr>
      </p:sp>
      <p:sp>
        <p:nvSpPr>
          <p:cNvPr id="310" name="Shape 306"/>
          <p:cNvSpPr/>
          <p:nvPr/>
        </p:nvSpPr>
        <p:spPr>
          <a:xfrm>
            <a:off x="8341200" y="8375400"/>
            <a:ext cx="32400" cy="1170000"/>
          </a:xfrm>
          <a:prstGeom prst="rect">
            <a:avLst/>
          </a:prstGeom>
          <a:solidFill>
            <a:srgbClr val="002860"/>
          </a:solidFill>
          <a:ln/>
        </p:spPr>
      </p:sp>
      <p:sp>
        <p:nvSpPr>
          <p:cNvPr id="311" name="Shape 307"/>
          <p:cNvSpPr/>
          <p:nvPr/>
        </p:nvSpPr>
        <p:spPr>
          <a:xfrm>
            <a:off x="8442000" y="8447400"/>
            <a:ext cx="165600" cy="165600"/>
          </a:xfrm>
          <a:prstGeom prst="roundRect">
            <a:avLst>
              <a:gd name="adj" fmla="val 82826"/>
            </a:avLst>
          </a:prstGeom>
          <a:solidFill>
            <a:srgbClr val="002860"/>
          </a:solidFill>
          <a:ln/>
        </p:spPr>
      </p:sp>
      <p:sp>
        <p:nvSpPr>
          <p:cNvPr id="312" name="Text 308"/>
          <p:cNvSpPr/>
          <p:nvPr/>
        </p:nvSpPr>
        <p:spPr>
          <a:xfrm>
            <a:off x="8442000" y="8447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313" name="Text 309"/>
          <p:cNvSpPr/>
          <p:nvPr/>
        </p:nvSpPr>
        <p:spPr>
          <a:xfrm>
            <a:off x="8658000" y="8429400"/>
            <a:ext cx="16380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Последствия отказа от изменения</a:t>
            </a:r>
            <a:endParaRPr lang="en-US" sz="850" dirty="0"/>
          </a:p>
        </p:txBody>
      </p:sp>
      <p:sp>
        <p:nvSpPr>
          <p:cNvPr id="314" name="Text 310"/>
          <p:cNvSpPr/>
          <p:nvPr/>
        </p:nvSpPr>
        <p:spPr>
          <a:xfrm>
            <a:off x="8449200" y="87570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последствия отказа от изменения и несколько вариантов реализации изменения.</a:t>
            </a:r>
            <a:endParaRPr lang="en-US" sz="750" dirty="0"/>
          </a:p>
        </p:txBody>
      </p:sp>
      <p:sp>
        <p:nvSpPr>
          <p:cNvPr id="315" name="Text 311"/>
          <p:cNvSpPr/>
          <p:nvPr/>
        </p:nvSpPr>
        <p:spPr>
          <a:xfrm>
            <a:off x="8449200" y="9174600"/>
            <a:ext cx="1890000" cy="3168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316" name="Shape 312"/>
          <p:cNvSpPr/>
          <p:nvPr/>
        </p:nvSpPr>
        <p:spPr>
          <a:xfrm>
            <a:off x="10494000" y="8375400"/>
            <a:ext cx="2088000" cy="1170000"/>
          </a:xfrm>
          <a:prstGeom prst="roundRect">
            <a:avLst>
              <a:gd name="adj" fmla="val 6252"/>
            </a:avLst>
          </a:prstGeom>
          <a:solidFill>
            <a:srgbClr val="F0F1F3"/>
          </a:solidFill>
          <a:ln/>
        </p:spPr>
      </p:sp>
      <p:sp>
        <p:nvSpPr>
          <p:cNvPr id="317" name="Shape 313"/>
          <p:cNvSpPr/>
          <p:nvPr/>
        </p:nvSpPr>
        <p:spPr>
          <a:xfrm>
            <a:off x="10494000" y="8375400"/>
            <a:ext cx="32400" cy="1170000"/>
          </a:xfrm>
          <a:prstGeom prst="rect">
            <a:avLst/>
          </a:prstGeom>
          <a:solidFill>
            <a:srgbClr val="002860"/>
          </a:solidFill>
          <a:ln/>
        </p:spPr>
      </p:sp>
      <p:sp>
        <p:nvSpPr>
          <p:cNvPr id="318" name="Shape 314"/>
          <p:cNvSpPr/>
          <p:nvPr/>
        </p:nvSpPr>
        <p:spPr>
          <a:xfrm>
            <a:off x="10594800" y="8447400"/>
            <a:ext cx="165600" cy="165600"/>
          </a:xfrm>
          <a:prstGeom prst="roundRect">
            <a:avLst>
              <a:gd name="adj" fmla="val 82826"/>
            </a:avLst>
          </a:prstGeom>
          <a:solidFill>
            <a:srgbClr val="002860"/>
          </a:solidFill>
          <a:ln/>
        </p:spPr>
      </p:sp>
      <p:sp>
        <p:nvSpPr>
          <p:cNvPr id="319" name="Text 315"/>
          <p:cNvSpPr/>
          <p:nvPr/>
        </p:nvSpPr>
        <p:spPr>
          <a:xfrm>
            <a:off x="10594800" y="8447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320" name="Text 316"/>
          <p:cNvSpPr/>
          <p:nvPr/>
        </p:nvSpPr>
        <p:spPr>
          <a:xfrm>
            <a:off x="10810800" y="84294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Причины изменения</a:t>
            </a:r>
            <a:endParaRPr lang="en-US" sz="850" dirty="0"/>
          </a:p>
        </p:txBody>
      </p:sp>
      <p:sp>
        <p:nvSpPr>
          <p:cNvPr id="321" name="Text 317"/>
          <p:cNvSpPr/>
          <p:nvPr/>
        </p:nvSpPr>
        <p:spPr>
          <a:xfrm>
            <a:off x="10602000" y="8605800"/>
            <a:ext cx="1890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объективные и субъективные причины изменения.</a:t>
            </a:r>
            <a:endParaRPr lang="en-US" sz="750" dirty="0"/>
          </a:p>
        </p:txBody>
      </p:sp>
      <p:sp>
        <p:nvSpPr>
          <p:cNvPr id="322" name="Text 318"/>
          <p:cNvSpPr/>
          <p:nvPr/>
        </p:nvSpPr>
        <p:spPr>
          <a:xfrm>
            <a:off x="10602000" y="8908200"/>
            <a:ext cx="1890000" cy="5832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323" name="Shape 319"/>
          <p:cNvSpPr/>
          <p:nvPr/>
        </p:nvSpPr>
        <p:spPr>
          <a:xfrm>
            <a:off x="12646800" y="8375400"/>
            <a:ext cx="2088000" cy="1170000"/>
          </a:xfrm>
          <a:prstGeom prst="roundRect">
            <a:avLst>
              <a:gd name="adj" fmla="val 6252"/>
            </a:avLst>
          </a:prstGeom>
          <a:solidFill>
            <a:srgbClr val="F0F1F3"/>
          </a:solidFill>
          <a:ln/>
        </p:spPr>
      </p:sp>
      <p:sp>
        <p:nvSpPr>
          <p:cNvPr id="324" name="Shape 320"/>
          <p:cNvSpPr/>
          <p:nvPr/>
        </p:nvSpPr>
        <p:spPr>
          <a:xfrm>
            <a:off x="12646800" y="8375400"/>
            <a:ext cx="32400" cy="1170000"/>
          </a:xfrm>
          <a:prstGeom prst="rect">
            <a:avLst/>
          </a:prstGeom>
          <a:solidFill>
            <a:srgbClr val="002860"/>
          </a:solidFill>
          <a:ln/>
        </p:spPr>
      </p:sp>
      <p:sp>
        <p:nvSpPr>
          <p:cNvPr id="325" name="Shape 321"/>
          <p:cNvSpPr/>
          <p:nvPr/>
        </p:nvSpPr>
        <p:spPr>
          <a:xfrm>
            <a:off x="12747600" y="8447400"/>
            <a:ext cx="165600" cy="165600"/>
          </a:xfrm>
          <a:prstGeom prst="roundRect">
            <a:avLst>
              <a:gd name="adj" fmla="val 82826"/>
            </a:avLst>
          </a:prstGeom>
          <a:solidFill>
            <a:srgbClr val="002860"/>
          </a:solidFill>
          <a:ln/>
        </p:spPr>
      </p:sp>
      <p:sp>
        <p:nvSpPr>
          <p:cNvPr id="326" name="Text 322"/>
          <p:cNvSpPr/>
          <p:nvPr/>
        </p:nvSpPr>
        <p:spPr>
          <a:xfrm>
            <a:off x="12747600" y="8447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327" name="Text 323"/>
          <p:cNvSpPr/>
          <p:nvPr/>
        </p:nvSpPr>
        <p:spPr>
          <a:xfrm>
            <a:off x="12963600" y="84294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Влияние изменения</a:t>
            </a:r>
            <a:endParaRPr lang="en-US" sz="850" dirty="0"/>
          </a:p>
        </p:txBody>
      </p:sp>
      <p:sp>
        <p:nvSpPr>
          <p:cNvPr id="328" name="Text 324"/>
          <p:cNvSpPr/>
          <p:nvPr/>
        </p:nvSpPr>
        <p:spPr>
          <a:xfrm>
            <a:off x="12754800" y="86058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влияние изменения на бюджет, денежные средства и график. Обновите реестр рисков.</a:t>
            </a:r>
            <a:endParaRPr lang="en-US" sz="750" dirty="0"/>
          </a:p>
        </p:txBody>
      </p:sp>
      <p:sp>
        <p:nvSpPr>
          <p:cNvPr id="329" name="Text 325"/>
          <p:cNvSpPr/>
          <p:nvPr/>
        </p:nvSpPr>
        <p:spPr>
          <a:xfrm>
            <a:off x="12754800" y="9023400"/>
            <a:ext cx="1890000" cy="4680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endParaRPr lang="en-US" sz="850" dirty="0"/>
          </a:p>
        </p:txBody>
      </p:sp>
      <p:sp>
        <p:nvSpPr>
          <p:cNvPr id="330" name="Shape 326"/>
          <p:cNvSpPr/>
          <p:nvPr/>
        </p:nvSpPr>
        <p:spPr>
          <a:xfrm>
            <a:off x="288000" y="9766800"/>
            <a:ext cx="14544000" cy="684000"/>
          </a:xfrm>
          <a:prstGeom prst="roundRect">
            <a:avLst>
              <a:gd name="adj" fmla="val 13368"/>
            </a:avLst>
          </a:prstGeom>
          <a:solidFill>
            <a:srgbClr val="F0F1F3"/>
          </a:solidFill>
          <a:ln/>
        </p:spPr>
      </p:sp>
      <p:sp>
        <p:nvSpPr>
          <p:cNvPr id="331" name="Shape 327"/>
          <p:cNvSpPr/>
          <p:nvPr/>
        </p:nvSpPr>
        <p:spPr>
          <a:xfrm>
            <a:off x="288000" y="9766800"/>
            <a:ext cx="43200" cy="684000"/>
          </a:xfrm>
          <a:prstGeom prst="rect">
            <a:avLst/>
          </a:prstGeom>
          <a:solidFill>
            <a:srgbClr val="002860"/>
          </a:solidFill>
          <a:ln/>
        </p:spPr>
      </p:sp>
      <p:sp>
        <p:nvSpPr>
          <p:cNvPr id="332" name="Text 328"/>
          <p:cNvSpPr/>
          <p:nvPr/>
        </p:nvSpPr>
        <p:spPr>
          <a:xfrm>
            <a:off x="468000" y="9831600"/>
            <a:ext cx="6048000" cy="144000"/>
          </a:xfrm>
          <a:prstGeom prst="rect">
            <a:avLst/>
          </a:prstGeom>
          <a:noFill/>
          <a:ln/>
        </p:spPr>
        <p:txBody>
          <a:bodyPr wrap="square" lIns="0" tIns="0" rIns="0" bIns="0" rtlCol="0" anchor="t"/>
          <a:lstStyle/>
          <a:p>
            <a:pPr marL="0" indent="0" algn="l">
              <a:lnSpc>
                <a:spcPct val="100000"/>
              </a:lnSpc>
              <a:buNone/>
            </a:pPr>
            <a:r>
              <a:rPr lang="en-US" sz="850" b="1" dirty="0">
                <a:solidFill>
                  <a:srgbClr val="002860"/>
                </a:solidFill>
                <a:latin typeface="Arial" pitchFamily="34" charset="0"/>
                <a:ea typeface="Arial" pitchFamily="34" charset="-122"/>
                <a:cs typeface="Arial" pitchFamily="34" charset="-120"/>
              </a:rPr>
              <a:t>Контрольные сроки</a:t>
            </a:r>
            <a:endParaRPr lang="en-US" sz="850" dirty="0"/>
          </a:p>
        </p:txBody>
      </p:sp>
      <p:sp>
        <p:nvSpPr>
          <p:cNvPr id="333" name="Text 329"/>
          <p:cNvSpPr/>
          <p:nvPr/>
        </p:nvSpPr>
        <p:spPr>
          <a:xfrm>
            <a:off x="468000" y="9975600"/>
            <a:ext cx="6048000" cy="432000"/>
          </a:xfrm>
          <a:prstGeom prst="rect">
            <a:avLst/>
          </a:prstGeom>
          <a:noFill/>
          <a:ln/>
        </p:spPr>
        <p:txBody>
          <a:bodyPr wrap="square" lIns="0" tIns="0" rIns="0" bIns="0" rtlCol="0" anchor="t"/>
          <a:lstStyle/>
          <a:p>
            <a:pPr marL="0" indent="0" algn="l">
              <a:lnSpc>
                <a:spcPct val="100000"/>
              </a:lnSpc>
              <a:buNone/>
            </a:pPr>
            <a:r>
              <a:rPr lang="en-US" sz="750" dirty="0">
                <a:solidFill>
                  <a:srgbClr val="081838"/>
                </a:solidFill>
                <a:latin typeface="Arial" pitchFamily="34" charset="0"/>
                <a:ea typeface="Arial" pitchFamily="34" charset="-122"/>
                <a:cs typeface="Arial" pitchFamily="34" charset="-120"/>
              </a:rPr>
              <a:t>Паспорт версии 1.0 отправьте на Сайте Кубка до начала работы на станциях. Паспорт версии 2.0 отправьте не позднее завершения первого дня. После отправки версия 2.0 становится доступна другим командам для подготовки к дебатам.</a:t>
            </a:r>
            <a:endParaRPr lang="en-US" sz="750" dirty="0"/>
          </a:p>
        </p:txBody>
      </p:sp>
      <p:sp>
        <p:nvSpPr>
          <p:cNvPr id="334" name="Text 330"/>
          <p:cNvSpPr/>
          <p:nvPr/>
        </p:nvSpPr>
        <p:spPr>
          <a:xfrm>
            <a:off x="6732000" y="9831600"/>
            <a:ext cx="6048000" cy="144000"/>
          </a:xfrm>
          <a:prstGeom prst="rect">
            <a:avLst/>
          </a:prstGeom>
          <a:noFill/>
          <a:ln/>
        </p:spPr>
        <p:txBody>
          <a:bodyPr wrap="square" lIns="0" tIns="0" rIns="0" bIns="0" rtlCol="0" anchor="t"/>
          <a:lstStyle/>
          <a:p>
            <a:pPr marL="0" indent="0" algn="l">
              <a:lnSpc>
                <a:spcPct val="100000"/>
              </a:lnSpc>
              <a:buNone/>
            </a:pPr>
            <a:r>
              <a:rPr lang="en-US" sz="850" b="1" dirty="0">
                <a:solidFill>
                  <a:srgbClr val="002860"/>
                </a:solidFill>
                <a:latin typeface="Arial" pitchFamily="34" charset="0"/>
                <a:ea typeface="Arial" pitchFamily="34" charset="-122"/>
                <a:cs typeface="Arial" pitchFamily="34" charset="-120"/>
              </a:rPr>
              <a:t>Оценка</a:t>
            </a:r>
            <a:endParaRPr lang="en-US" sz="850" dirty="0"/>
          </a:p>
        </p:txBody>
      </p:sp>
      <p:sp>
        <p:nvSpPr>
          <p:cNvPr id="335" name="Text 331"/>
          <p:cNvSpPr/>
          <p:nvPr/>
        </p:nvSpPr>
        <p:spPr>
          <a:xfrm>
            <a:off x="6732000" y="9975600"/>
            <a:ext cx="6048000" cy="432000"/>
          </a:xfrm>
          <a:prstGeom prst="rect">
            <a:avLst/>
          </a:prstGeom>
          <a:noFill/>
          <a:ln/>
        </p:spPr>
        <p:txBody>
          <a:bodyPr wrap="square" lIns="0" tIns="0" rIns="0" bIns="0" rtlCol="0" anchor="t"/>
          <a:lstStyle/>
          <a:p>
            <a:pPr marL="0" indent="0" algn="l">
              <a:lnSpc>
                <a:spcPct val="100000"/>
              </a:lnSpc>
              <a:buNone/>
            </a:pPr>
            <a:r>
              <a:rPr lang="en-US" sz="750" dirty="0">
                <a:solidFill>
                  <a:srgbClr val="081838"/>
                </a:solidFill>
                <a:latin typeface="Arial" pitchFamily="34" charset="0"/>
                <a:ea typeface="Arial" pitchFamily="34" charset="-122"/>
                <a:cs typeface="Arial" pitchFamily="34" charset="-120"/>
              </a:rPr>
              <a:t>Эксперт учитывает актуальную версию паспорта и материалы команды. Баллы за станцию пересчитываются на шкалу до 7 баллов. Максимальный результат за пять станций — 35 баллов.</a:t>
            </a:r>
            <a:endParaRPr lang="en-US" sz="750" dirty="0"/>
          </a:p>
        </p:txBody>
      </p:sp>
      <p:sp>
        <p:nvSpPr>
          <p:cNvPr id="336" name="Shape 332"/>
          <p:cNvSpPr/>
          <p:nvPr/>
        </p:nvSpPr>
        <p:spPr>
          <a:xfrm>
            <a:off x="12996000" y="9838800"/>
            <a:ext cx="342000" cy="151200"/>
          </a:xfrm>
          <a:prstGeom prst="roundRect">
            <a:avLst>
              <a:gd name="adj" fmla="val 120952"/>
            </a:avLst>
          </a:prstGeom>
          <a:solidFill>
            <a:srgbClr val="2C4BE8"/>
          </a:solidFill>
          <a:ln/>
        </p:spPr>
      </p:sp>
      <p:sp>
        <p:nvSpPr>
          <p:cNvPr id="337" name="Text 333"/>
          <p:cNvSpPr/>
          <p:nvPr/>
        </p:nvSpPr>
        <p:spPr>
          <a:xfrm>
            <a:off x="12996000" y="98388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338" name="Text 334"/>
          <p:cNvSpPr/>
          <p:nvPr/>
        </p:nvSpPr>
        <p:spPr>
          <a:xfrm>
            <a:off x="12996000" y="10011600"/>
            <a:ext cx="1800000" cy="414000"/>
          </a:xfrm>
          <a:prstGeom prst="rect">
            <a:avLst/>
          </a:prstGeom>
          <a:noFill/>
          <a:ln/>
        </p:spPr>
        <p:txBody>
          <a:bodyPr wrap="square" lIns="0" tIns="0" rIns="0" bIns="0" rtlCol="0" anchor="t"/>
          <a:lstStyle/>
          <a:p>
            <a:pPr marL="0" indent="0" algn="l">
              <a:lnSpc>
                <a:spcPct val="98000"/>
              </a:lnSpc>
              <a:buNone/>
            </a:pPr>
            <a:r>
              <a:rPr lang="en-US" sz="700" dirty="0">
                <a:solidFill>
                  <a:srgbClr val="081838"/>
                </a:solidFill>
                <a:latin typeface="Arial" pitchFamily="34" charset="0"/>
                <a:ea typeface="Arial" pitchFamily="34" charset="-122"/>
                <a:cs typeface="Arial" pitchFamily="34" charset="-120"/>
              </a:rPr>
              <a:t>Отметка 1.0 — поле обязательно в версии 1.0 (до начала работы на станциях). Остальные поля заполняются к версии 2.0.</a:t>
            </a:r>
            <a:endParaRPr lang="en-US" sz="700" dirty="0"/>
          </a:p>
        </p:txBody>
      </p:sp>
      <p:sp>
        <p:nvSpPr>
          <p:cNvPr id="339" name="Text 335"/>
          <p:cNvSpPr/>
          <p:nvPr/>
        </p:nvSpPr>
        <p:spPr>
          <a:xfrm>
            <a:off x="288000" y="10472400"/>
            <a:ext cx="14544000" cy="115200"/>
          </a:xfrm>
          <a:prstGeom prst="rect">
            <a:avLst/>
          </a:prstGeom>
          <a:noFill/>
          <a:ln/>
        </p:spPr>
        <p:txBody>
          <a:bodyPr wrap="square" lIns="0" tIns="0" rIns="0" bIns="0" rtlCol="0" anchor="t"/>
          <a:lstStyle/>
          <a:p>
            <a:pPr marL="0" indent="0" algn="ctr">
              <a:lnSpc>
                <a:spcPct val="100000"/>
              </a:lnSpc>
              <a:buNone/>
            </a:pPr>
            <a:r>
              <a:rPr lang="en-US" sz="700" dirty="0">
                <a:solidFill>
                  <a:srgbClr val="3A4250"/>
                </a:solidFill>
                <a:latin typeface="Arial" pitchFamily="34" charset="0"/>
                <a:ea typeface="Arial" pitchFamily="34" charset="-122"/>
                <a:cs typeface="Arial" pitchFamily="34" charset="-120"/>
              </a:rPr>
              <a:t>Основание: Положение о проведении Открытого Кубка по управлению проектами — 2026 в Москве, редакция 5.0 от 3 сентября 2026 года, Приложение 2, пункт 2.5.</a:t>
            </a:r>
            <a:endParaRPr lang="en-US" sz="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879</Words>
  <Application>Microsoft Office PowerPoint</Application>
  <PresentationFormat>Произвольный</PresentationFormat>
  <Paragraphs>169</Paragraphs>
  <Slides>1</Slides>
  <Notes>1</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vt:i4>
      </vt:variant>
    </vt:vector>
  </HeadingPairs>
  <TitlesOfParts>
    <vt:vector size="4" baseType="lpstr">
      <vt:lpstr>Arial</vt:lpstr>
      <vt:lpstr>Calibri</vt:lpstr>
      <vt:lpstr>Office Theme</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Паспорт проекта «МосРесурс.Твин»</dc:title>
  <dc:subject>Цифровая платформа обмена производственными ресурсами Москвы</dc:subject>
  <dc:creator>Команда МИКС</dc:creator>
  <dc:description>Финансовая модель предварительная. Кредит ВТБ и доступ к данным требуют отдельных соглашений. ФНС не включена в базовый контур данных.</dc:description>
  <cp:lastModifiedBy>Evgeny Bikbov</cp:lastModifiedBy>
  <cp:revision>3</cp:revision>
  <dcterms:created xsi:type="dcterms:W3CDTF">2026-09-03T15:42:28Z</dcterms:created>
  <dcterms:modified xsi:type="dcterms:W3CDTF">2026-09-04T16:01:27Z</dcterms:modified>
</cp:coreProperties>
</file>