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5119350" cy="10691813"/>
  <p:notesSz cx="10691813" cy="151193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6" d="100"/>
          <a:sy n="86" d="100"/>
        </p:scale>
        <p:origin x="48" y="-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148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120000" cy="792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792000"/>
            <a:ext cx="15120000" cy="28800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288000" y="108000"/>
            <a:ext cx="576000" cy="576000"/>
          </a:xfrm>
          <a:prstGeom prst="roundRect">
            <a:avLst>
              <a:gd name="adj" fmla="val 1587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C:/Work/2026 events local/0 MD/Фабрика_курсов/Стили/Игры_управленцев/Шаблоны/_эмблема_плашк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" y="151200"/>
            <a:ext cx="489600" cy="48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8000" y="108000"/>
            <a:ext cx="72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ПРОЕКТА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8000" y="468000"/>
            <a:ext cx="79200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Кубок по управлению проектами — 2026 в Москве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8856000" y="223200"/>
            <a:ext cx="2016000" cy="342000"/>
          </a:xfrm>
          <a:prstGeom prst="roundRect">
            <a:avLst>
              <a:gd name="adj" fmla="val 48126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8856000" y="223200"/>
            <a:ext cx="2016000" cy="3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Версия:   ☐ 1.0     ☐ 2.0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11160000" y="72000"/>
            <a:ext cx="2016000" cy="648000"/>
          </a:xfrm>
          <a:prstGeom prst="roundRect">
            <a:avLst>
              <a:gd name="adj" fmla="val 141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C:/Work/2026 events local/0 MD/Фабрика_курсов/Заказы/2026-08-17_Пост_Кубок_Москвы/assets/logo_вшб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8000" y="108000"/>
            <a:ext cx="1440000" cy="5800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 flipH="1">
            <a:off x="13428000" y="72000"/>
            <a:ext cx="684000" cy="648000"/>
          </a:xfrm>
          <a:prstGeom prst="parallelogram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 flipH="1">
            <a:off x="13932000" y="72000"/>
            <a:ext cx="684000" cy="648000"/>
          </a:xfrm>
          <a:prstGeom prst="parallelogram">
            <a:avLst/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 flipH="1">
            <a:off x="14436000" y="72000"/>
            <a:ext cx="684000" cy="648000"/>
          </a:xfrm>
          <a:prstGeom prst="parallelogram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295200" y="1083118"/>
            <a:ext cx="3168000" cy="4969338"/>
          </a:xfrm>
          <a:prstGeom prst="roundRect">
            <a:avLst>
              <a:gd name="adj" fmla="val 2886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Shape 12"/>
          <p:cNvSpPr/>
          <p:nvPr/>
        </p:nvSpPr>
        <p:spPr>
          <a:xfrm>
            <a:off x="288000" y="954000"/>
            <a:ext cx="3168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3"/>
          <p:cNvSpPr/>
          <p:nvPr/>
        </p:nvSpPr>
        <p:spPr>
          <a:xfrm>
            <a:off x="288000" y="1170000"/>
            <a:ext cx="3168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4"/>
          <p:cNvSpPr/>
          <p:nvPr/>
        </p:nvSpPr>
        <p:spPr>
          <a:xfrm>
            <a:off x="414000" y="954000"/>
            <a:ext cx="145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 команда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1962000" y="10404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6"/>
          <p:cNvSpPr/>
          <p:nvPr/>
        </p:nvSpPr>
        <p:spPr>
          <a:xfrm>
            <a:off x="1962000" y="10404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21" name="Text 17"/>
          <p:cNvSpPr/>
          <p:nvPr/>
        </p:nvSpPr>
        <p:spPr>
          <a:xfrm>
            <a:off x="414000" y="14040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</a:t>
            </a:r>
            <a:endParaRPr lang="en-US" sz="750" dirty="0"/>
          </a:p>
        </p:txBody>
      </p:sp>
      <p:sp>
        <p:nvSpPr>
          <p:cNvPr id="22" name="Text 18"/>
          <p:cNvSpPr/>
          <p:nvPr/>
        </p:nvSpPr>
        <p:spPr>
          <a:xfrm>
            <a:off x="414000" y="15264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построен</a:t>
            </a:r>
            <a:endParaRPr lang="en-US" sz="850" dirty="0"/>
          </a:p>
        </p:txBody>
      </p:sp>
      <p:sp>
        <p:nvSpPr>
          <p:cNvPr id="23" name="Text 19"/>
          <p:cNvSpPr/>
          <p:nvPr/>
        </p:nvSpPr>
        <p:spPr>
          <a:xfrm>
            <a:off x="414000" y="17722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</a:t>
            </a:r>
            <a:endParaRPr lang="en-US" sz="750" dirty="0"/>
          </a:p>
        </p:txBody>
      </p:sp>
      <p:sp>
        <p:nvSpPr>
          <p:cNvPr id="24" name="Text 20"/>
          <p:cNvSpPr/>
          <p:nvPr/>
        </p:nvSpPr>
        <p:spPr>
          <a:xfrm>
            <a:off x="414000" y="18946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Назаров</a:t>
            </a:r>
            <a:endParaRPr lang="en-US" sz="850" dirty="0"/>
          </a:p>
        </p:txBody>
      </p:sp>
      <p:sp>
        <p:nvSpPr>
          <p:cNvPr id="25" name="Text 21"/>
          <p:cNvSpPr/>
          <p:nvPr/>
        </p:nvSpPr>
        <p:spPr>
          <a:xfrm>
            <a:off x="414000" y="21404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</a:t>
            </a:r>
            <a:endParaRPr lang="en-US" sz="750" dirty="0"/>
          </a:p>
        </p:txBody>
      </p:sp>
      <p:sp>
        <p:nvSpPr>
          <p:cNvPr id="26" name="Text 22"/>
          <p:cNvSpPr/>
          <p:nvPr/>
        </p:nvSpPr>
        <p:spPr>
          <a:xfrm>
            <a:off x="414000" y="2262800"/>
            <a:ext cx="2916000" cy="42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7" name="Text 23"/>
          <p:cNvSpPr/>
          <p:nvPr/>
        </p:nvSpPr>
        <p:spPr>
          <a:xfrm>
            <a:off x="468000" y="2284400"/>
            <a:ext cx="2808000" cy="4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8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населения, укрепление здоровья и повышение благополучия людей, поддержка семьи. Спорт. Искусственный интеллект</a:t>
            </a:r>
            <a:endParaRPr lang="en-US" sz="800" dirty="0"/>
          </a:p>
        </p:txBody>
      </p:sp>
      <p:sp>
        <p:nvSpPr>
          <p:cNvPr id="29" name="Text 25"/>
          <p:cNvSpPr/>
          <p:nvPr/>
        </p:nvSpPr>
        <p:spPr>
          <a:xfrm>
            <a:off x="414000" y="2701392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проекта</a:t>
            </a:r>
            <a:endParaRPr lang="en-US" sz="750" dirty="0"/>
          </a:p>
        </p:txBody>
      </p:sp>
      <p:sp>
        <p:nvSpPr>
          <p:cNvPr id="30" name="Text 26"/>
          <p:cNvSpPr/>
          <p:nvPr/>
        </p:nvSpPr>
        <p:spPr>
          <a:xfrm>
            <a:off x="414000" y="2845287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Персональный цифровой тренер москвича</a:t>
            </a:r>
            <a:endParaRPr lang="en-US" sz="850" dirty="0"/>
          </a:p>
        </p:txBody>
      </p:sp>
      <p:sp>
        <p:nvSpPr>
          <p:cNvPr id="31" name="Text 27"/>
          <p:cNvSpPr/>
          <p:nvPr/>
        </p:nvSpPr>
        <p:spPr>
          <a:xfrm>
            <a:off x="400162" y="3101291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</a:t>
            </a:r>
            <a:endParaRPr lang="en-US" sz="750" dirty="0"/>
          </a:p>
        </p:txBody>
      </p:sp>
      <p:sp>
        <p:nvSpPr>
          <p:cNvPr id="32" name="Text 28"/>
          <p:cNvSpPr/>
          <p:nvPr/>
        </p:nvSpPr>
        <p:spPr>
          <a:xfrm>
            <a:off x="400162" y="3256787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Департаменты здравоохранения и спорта г. Москвы</a:t>
            </a:r>
            <a:endParaRPr lang="en-US" sz="850" dirty="0"/>
          </a:p>
        </p:txBody>
      </p:sp>
      <p:sp>
        <p:nvSpPr>
          <p:cNvPr id="33" name="Text 29"/>
          <p:cNvSpPr/>
          <p:nvPr/>
        </p:nvSpPr>
        <p:spPr>
          <a:xfrm>
            <a:off x="392400" y="352352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</a:t>
            </a:r>
            <a:endParaRPr lang="en-US" sz="750" dirty="0"/>
          </a:p>
        </p:txBody>
      </p:sp>
      <p:sp>
        <p:nvSpPr>
          <p:cNvPr id="34" name="Text 30"/>
          <p:cNvSpPr/>
          <p:nvPr/>
        </p:nvSpPr>
        <p:spPr>
          <a:xfrm>
            <a:off x="396000" y="3683282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Департамент инновационных технологий</a:t>
            </a:r>
            <a:endParaRPr lang="en-US" sz="850" dirty="0"/>
          </a:p>
        </p:txBody>
      </p:sp>
      <p:sp>
        <p:nvSpPr>
          <p:cNvPr id="35" name="Text 31"/>
          <p:cNvSpPr/>
          <p:nvPr/>
        </p:nvSpPr>
        <p:spPr>
          <a:xfrm>
            <a:off x="392400" y="39348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реализации</a:t>
            </a:r>
            <a:endParaRPr lang="en-US" sz="750" dirty="0"/>
          </a:p>
        </p:txBody>
      </p:sp>
      <p:sp>
        <p:nvSpPr>
          <p:cNvPr id="36" name="Text 32"/>
          <p:cNvSpPr/>
          <p:nvPr/>
        </p:nvSpPr>
        <p:spPr>
          <a:xfrm>
            <a:off x="392400" y="4098493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01.11.2026 – 01.11.2028</a:t>
            </a:r>
            <a:endParaRPr lang="en-US" sz="850" dirty="0"/>
          </a:p>
        </p:txBody>
      </p:sp>
      <p:sp>
        <p:nvSpPr>
          <p:cNvPr id="37" name="Text 33"/>
          <p:cNvSpPr/>
          <p:nvPr/>
        </p:nvSpPr>
        <p:spPr>
          <a:xfrm>
            <a:off x="385200" y="4373913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Бюджет, тыс. руб.</a:t>
            </a:r>
            <a:endParaRPr lang="en-US" sz="750" dirty="0"/>
          </a:p>
        </p:txBody>
      </p:sp>
      <p:sp>
        <p:nvSpPr>
          <p:cNvPr id="38" name="Text 34"/>
          <p:cNvSpPr/>
          <p:nvPr/>
        </p:nvSpPr>
        <p:spPr>
          <a:xfrm>
            <a:off x="378000" y="4560872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280 000</a:t>
            </a:r>
            <a:endParaRPr lang="en-US" sz="850" dirty="0"/>
          </a:p>
        </p:txBody>
      </p:sp>
      <p:sp>
        <p:nvSpPr>
          <p:cNvPr id="40" name="Text 36"/>
          <p:cNvSpPr/>
          <p:nvPr/>
        </p:nvSpPr>
        <p:spPr>
          <a:xfrm>
            <a:off x="385200" y="4815986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отправки</a:t>
            </a:r>
            <a:endParaRPr lang="en-US" sz="750" dirty="0"/>
          </a:p>
        </p:txBody>
      </p:sp>
      <p:sp>
        <p:nvSpPr>
          <p:cNvPr id="41" name="Text 37"/>
          <p:cNvSpPr/>
          <p:nvPr/>
        </p:nvSpPr>
        <p:spPr>
          <a:xfrm>
            <a:off x="378000" y="4964855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04.09.2026</a:t>
            </a:r>
            <a:endParaRPr lang="en-US" sz="850" dirty="0"/>
          </a:p>
        </p:txBody>
      </p:sp>
      <p:sp>
        <p:nvSpPr>
          <p:cNvPr id="42" name="Text 38"/>
          <p:cNvSpPr/>
          <p:nvPr/>
        </p:nvSpPr>
        <p:spPr>
          <a:xfrm>
            <a:off x="414000" y="4861800"/>
            <a:ext cx="29160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00" dirty="0"/>
          </a:p>
        </p:txBody>
      </p:sp>
      <p:sp>
        <p:nvSpPr>
          <p:cNvPr id="43" name="Shape 39"/>
          <p:cNvSpPr/>
          <p:nvPr/>
        </p:nvSpPr>
        <p:spPr>
          <a:xfrm>
            <a:off x="3618000" y="954000"/>
            <a:ext cx="4896000" cy="5098456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4" name="Shape 40"/>
          <p:cNvSpPr/>
          <p:nvPr/>
        </p:nvSpPr>
        <p:spPr>
          <a:xfrm>
            <a:off x="3618000" y="954000"/>
            <a:ext cx="489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5" name="Shape 41"/>
          <p:cNvSpPr/>
          <p:nvPr/>
        </p:nvSpPr>
        <p:spPr>
          <a:xfrm>
            <a:off x="3618000" y="1170000"/>
            <a:ext cx="489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6" name="Shape 42"/>
          <p:cNvSpPr/>
          <p:nvPr/>
        </p:nvSpPr>
        <p:spPr>
          <a:xfrm>
            <a:off x="3726000" y="10188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7" name="Text 43"/>
          <p:cNvSpPr/>
          <p:nvPr/>
        </p:nvSpPr>
        <p:spPr>
          <a:xfrm>
            <a:off x="3726000" y="10188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48" name="Text 44"/>
          <p:cNvSpPr/>
          <p:nvPr/>
        </p:nvSpPr>
        <p:spPr>
          <a:xfrm>
            <a:off x="4014000" y="954000"/>
            <a:ext cx="327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</a:t>
            </a:r>
            <a:endParaRPr lang="en-US" sz="1150" dirty="0"/>
          </a:p>
        </p:txBody>
      </p:sp>
      <p:sp>
        <p:nvSpPr>
          <p:cNvPr id="49" name="Shape 45"/>
          <p:cNvSpPr/>
          <p:nvPr/>
        </p:nvSpPr>
        <p:spPr>
          <a:xfrm>
            <a:off x="7470000" y="10260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0" name="Text 46"/>
          <p:cNvSpPr/>
          <p:nvPr/>
        </p:nvSpPr>
        <p:spPr>
          <a:xfrm>
            <a:off x="7470000" y="10260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51" name="Text 47"/>
          <p:cNvSpPr/>
          <p:nvPr/>
        </p:nvSpPr>
        <p:spPr>
          <a:xfrm>
            <a:off x="6606000" y="9540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критериев</a:t>
            </a:r>
            <a:endParaRPr lang="en-US" sz="750" dirty="0"/>
          </a:p>
        </p:txBody>
      </p:sp>
      <p:sp>
        <p:nvSpPr>
          <p:cNvPr id="52" name="Shape 48"/>
          <p:cNvSpPr/>
          <p:nvPr/>
        </p:nvSpPr>
        <p:spPr>
          <a:xfrm>
            <a:off x="3715200" y="1375200"/>
            <a:ext cx="2318400" cy="1139400"/>
          </a:xfrm>
          <a:prstGeom prst="roundRect">
            <a:avLst>
              <a:gd name="adj" fmla="val 6420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3" name="Shape 49"/>
          <p:cNvSpPr/>
          <p:nvPr/>
        </p:nvSpPr>
        <p:spPr>
          <a:xfrm>
            <a:off x="3715200" y="1375200"/>
            <a:ext cx="32400" cy="1139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4" name="Shape 50"/>
          <p:cNvSpPr/>
          <p:nvPr/>
        </p:nvSpPr>
        <p:spPr>
          <a:xfrm>
            <a:off x="38160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5" name="Text 51"/>
          <p:cNvSpPr/>
          <p:nvPr/>
        </p:nvSpPr>
        <p:spPr>
          <a:xfrm>
            <a:off x="38160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56" name="Text 52"/>
          <p:cNvSpPr/>
          <p:nvPr/>
        </p:nvSpPr>
        <p:spPr>
          <a:xfrm>
            <a:off x="4032000" y="1429200"/>
            <a:ext cx="186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проекта</a:t>
            </a:r>
            <a:endParaRPr lang="en-US" sz="850" dirty="0"/>
          </a:p>
        </p:txBody>
      </p:sp>
      <p:sp>
        <p:nvSpPr>
          <p:cNvPr id="57" name="Text 53"/>
          <p:cNvSpPr/>
          <p:nvPr/>
        </p:nvSpPr>
        <p:spPr>
          <a:xfrm>
            <a:off x="3823200" y="1605600"/>
            <a:ext cx="212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название, заказчика, исполнителя, сроки реализации и бюджет проекта.</a:t>
            </a:r>
            <a:endParaRPr lang="en-US" sz="750" dirty="0"/>
          </a:p>
        </p:txBody>
      </p:sp>
      <p:sp>
        <p:nvSpPr>
          <p:cNvPr id="58" name="Text 54"/>
          <p:cNvSpPr/>
          <p:nvPr/>
        </p:nvSpPr>
        <p:spPr>
          <a:xfrm>
            <a:off x="3823200" y="2023200"/>
            <a:ext cx="2120400" cy="437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59" name="Shape 55"/>
          <p:cNvSpPr/>
          <p:nvPr/>
        </p:nvSpPr>
        <p:spPr>
          <a:xfrm>
            <a:off x="6098400" y="1375200"/>
            <a:ext cx="2318400" cy="1139400"/>
          </a:xfrm>
          <a:prstGeom prst="roundRect">
            <a:avLst>
              <a:gd name="adj" fmla="val 6420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0" name="Shape 56"/>
          <p:cNvSpPr/>
          <p:nvPr/>
        </p:nvSpPr>
        <p:spPr>
          <a:xfrm>
            <a:off x="6098400" y="1375200"/>
            <a:ext cx="32400" cy="1139400"/>
          </a:xfrm>
          <a:prstGeom prst="rect">
            <a:avLst/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1" name="Shape 57"/>
          <p:cNvSpPr/>
          <p:nvPr/>
        </p:nvSpPr>
        <p:spPr>
          <a:xfrm>
            <a:off x="61992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2" name="Text 58"/>
          <p:cNvSpPr/>
          <p:nvPr/>
        </p:nvSpPr>
        <p:spPr>
          <a:xfrm>
            <a:off x="61992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3" name="Shape 59"/>
          <p:cNvSpPr/>
          <p:nvPr/>
        </p:nvSpPr>
        <p:spPr>
          <a:xfrm>
            <a:off x="7984800" y="14544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4" name="Text 60"/>
          <p:cNvSpPr/>
          <p:nvPr/>
        </p:nvSpPr>
        <p:spPr>
          <a:xfrm>
            <a:off x="7984800" y="14544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65" name="Text 61"/>
          <p:cNvSpPr/>
          <p:nvPr/>
        </p:nvSpPr>
        <p:spPr>
          <a:xfrm>
            <a:off x="6415200" y="1429200"/>
            <a:ext cx="1490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в числах</a:t>
            </a:r>
            <a:endParaRPr lang="en-US" sz="850" dirty="0"/>
          </a:p>
        </p:txBody>
      </p:sp>
      <p:sp>
        <p:nvSpPr>
          <p:cNvPr id="66" name="Text 62"/>
          <p:cNvSpPr/>
          <p:nvPr/>
        </p:nvSpPr>
        <p:spPr>
          <a:xfrm>
            <a:off x="6206400" y="1605600"/>
            <a:ext cx="212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50" dirty="0"/>
          </a:p>
        </p:txBody>
      </p:sp>
      <p:sp>
        <p:nvSpPr>
          <p:cNvPr id="67" name="Text 63"/>
          <p:cNvSpPr/>
          <p:nvPr/>
        </p:nvSpPr>
        <p:spPr>
          <a:xfrm>
            <a:off x="6206400" y="1616400"/>
            <a:ext cx="2120400" cy="99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граждан спортивной инфраструктурой 79%. Средняя длительность нетрудоспособности москвича 10,6 дней</a:t>
            </a:r>
          </a:p>
          <a:p>
            <a:pPr>
              <a:lnSpc>
                <a:spcPct val="105000"/>
              </a:lnSpc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Ожидаемая продолжительность жизни в Москве 79,38 лет</a:t>
            </a:r>
            <a:endParaRPr lang="en-US" sz="850" dirty="0"/>
          </a:p>
        </p:txBody>
      </p:sp>
      <p:sp>
        <p:nvSpPr>
          <p:cNvPr id="68" name="Shape 64"/>
          <p:cNvSpPr/>
          <p:nvPr/>
        </p:nvSpPr>
        <p:spPr>
          <a:xfrm>
            <a:off x="3715200" y="2579400"/>
            <a:ext cx="2318400" cy="1290600"/>
          </a:xfrm>
          <a:prstGeom prst="roundRect">
            <a:avLst>
              <a:gd name="adj" fmla="val 566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9" name="Shape 65"/>
          <p:cNvSpPr/>
          <p:nvPr/>
        </p:nvSpPr>
        <p:spPr>
          <a:xfrm>
            <a:off x="3715200" y="2579400"/>
            <a:ext cx="32400" cy="1290600"/>
          </a:xfrm>
          <a:prstGeom prst="rect">
            <a:avLst/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0" name="Shape 66"/>
          <p:cNvSpPr/>
          <p:nvPr/>
        </p:nvSpPr>
        <p:spPr>
          <a:xfrm>
            <a:off x="3816000" y="2651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1" name="Text 67"/>
          <p:cNvSpPr/>
          <p:nvPr/>
        </p:nvSpPr>
        <p:spPr>
          <a:xfrm>
            <a:off x="3816000" y="2651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2" name="Shape 68"/>
          <p:cNvSpPr/>
          <p:nvPr/>
        </p:nvSpPr>
        <p:spPr>
          <a:xfrm>
            <a:off x="5601600" y="26586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3" name="Text 69"/>
          <p:cNvSpPr/>
          <p:nvPr/>
        </p:nvSpPr>
        <p:spPr>
          <a:xfrm>
            <a:off x="5601600" y="26586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74" name="Text 70"/>
          <p:cNvSpPr/>
          <p:nvPr/>
        </p:nvSpPr>
        <p:spPr>
          <a:xfrm>
            <a:off x="4032000" y="2633400"/>
            <a:ext cx="1490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концепция проекта</a:t>
            </a:r>
            <a:endParaRPr lang="en-US" sz="850" dirty="0"/>
          </a:p>
        </p:txBody>
      </p:sp>
      <p:sp>
        <p:nvSpPr>
          <p:cNvPr id="76" name="Text 72"/>
          <p:cNvSpPr/>
          <p:nvPr/>
        </p:nvSpPr>
        <p:spPr>
          <a:xfrm>
            <a:off x="3823200" y="2889000"/>
            <a:ext cx="2120400" cy="92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7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москвич – спортсмен, для каждого свой спорт! Создание и внедрение ИИ платформы для жителей Москвы, с персональной оценкой функционального состояния организма и рекомендация по оптимальным физическим нагрузкам.</a:t>
            </a:r>
            <a:endParaRPr lang="en-US" sz="700" dirty="0"/>
          </a:p>
        </p:txBody>
      </p:sp>
      <p:sp>
        <p:nvSpPr>
          <p:cNvPr id="77" name="Shape 73"/>
          <p:cNvSpPr/>
          <p:nvPr/>
        </p:nvSpPr>
        <p:spPr>
          <a:xfrm>
            <a:off x="6098400" y="2579400"/>
            <a:ext cx="2318400" cy="1290600"/>
          </a:xfrm>
          <a:prstGeom prst="roundRect">
            <a:avLst>
              <a:gd name="adj" fmla="val 566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8" name="Shape 74"/>
          <p:cNvSpPr/>
          <p:nvPr/>
        </p:nvSpPr>
        <p:spPr>
          <a:xfrm>
            <a:off x="6098400" y="2579400"/>
            <a:ext cx="32400" cy="1290600"/>
          </a:xfrm>
          <a:prstGeom prst="rect">
            <a:avLst/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9" name="Shape 75"/>
          <p:cNvSpPr/>
          <p:nvPr/>
        </p:nvSpPr>
        <p:spPr>
          <a:xfrm>
            <a:off x="6199200" y="2651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0" name="Text 76"/>
          <p:cNvSpPr/>
          <p:nvPr/>
        </p:nvSpPr>
        <p:spPr>
          <a:xfrm>
            <a:off x="6199200" y="2651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1" name="Shape 77"/>
          <p:cNvSpPr/>
          <p:nvPr/>
        </p:nvSpPr>
        <p:spPr>
          <a:xfrm>
            <a:off x="7984800" y="26586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2" name="Text 78"/>
          <p:cNvSpPr/>
          <p:nvPr/>
        </p:nvSpPr>
        <p:spPr>
          <a:xfrm>
            <a:off x="7984800" y="26586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83" name="Text 79"/>
          <p:cNvSpPr/>
          <p:nvPr/>
        </p:nvSpPr>
        <p:spPr>
          <a:xfrm>
            <a:off x="6415200" y="2633400"/>
            <a:ext cx="1490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через показатели</a:t>
            </a:r>
            <a:endParaRPr lang="en-US" sz="850" dirty="0"/>
          </a:p>
        </p:txBody>
      </p:sp>
      <p:sp>
        <p:nvSpPr>
          <p:cNvPr id="84" name="Text 80"/>
          <p:cNvSpPr/>
          <p:nvPr/>
        </p:nvSpPr>
        <p:spPr>
          <a:xfrm>
            <a:off x="6206400" y="2809800"/>
            <a:ext cx="212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50" dirty="0"/>
          </a:p>
        </p:txBody>
      </p:sp>
      <p:sp>
        <p:nvSpPr>
          <p:cNvPr id="85" name="Text 81"/>
          <p:cNvSpPr/>
          <p:nvPr/>
        </p:nvSpPr>
        <p:spPr>
          <a:xfrm>
            <a:off x="6206400" y="2878930"/>
            <a:ext cx="2120400" cy="937069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граждан спортивной инфраструктурой 95%. Средняя продолжительность нетрудоспособности москвича в год 9,2 дня</a:t>
            </a:r>
          </a:p>
          <a:p>
            <a:pPr>
              <a:lnSpc>
                <a:spcPct val="105000"/>
              </a:lnSpc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Ожидаемая продолжительность жизни на 0,1% </a:t>
            </a:r>
            <a:endParaRPr lang="en-US" sz="850" dirty="0"/>
          </a:p>
        </p:txBody>
      </p:sp>
      <p:sp>
        <p:nvSpPr>
          <p:cNvPr id="86" name="Shape 82"/>
          <p:cNvSpPr/>
          <p:nvPr/>
        </p:nvSpPr>
        <p:spPr>
          <a:xfrm>
            <a:off x="3715200" y="3934800"/>
            <a:ext cx="2318400" cy="2008800"/>
          </a:xfrm>
          <a:prstGeom prst="roundRect">
            <a:avLst>
              <a:gd name="adj" fmla="val 622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7" name="Shape 83"/>
          <p:cNvSpPr/>
          <p:nvPr/>
        </p:nvSpPr>
        <p:spPr>
          <a:xfrm>
            <a:off x="3715200" y="3934800"/>
            <a:ext cx="32400" cy="1175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8" name="Shape 84"/>
          <p:cNvSpPr/>
          <p:nvPr/>
        </p:nvSpPr>
        <p:spPr>
          <a:xfrm>
            <a:off x="3816000" y="4006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9" name="Text 85"/>
          <p:cNvSpPr/>
          <p:nvPr/>
        </p:nvSpPr>
        <p:spPr>
          <a:xfrm>
            <a:off x="3816000" y="4006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0" name="Text 86"/>
          <p:cNvSpPr/>
          <p:nvPr/>
        </p:nvSpPr>
        <p:spPr>
          <a:xfrm>
            <a:off x="4032000" y="3988800"/>
            <a:ext cx="186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варианты решения</a:t>
            </a:r>
            <a:endParaRPr lang="en-US" sz="850" dirty="0"/>
          </a:p>
        </p:txBody>
      </p:sp>
      <p:sp>
        <p:nvSpPr>
          <p:cNvPr id="91" name="Text 87"/>
          <p:cNvSpPr/>
          <p:nvPr/>
        </p:nvSpPr>
        <p:spPr>
          <a:xfrm>
            <a:off x="3823200" y="4316400"/>
            <a:ext cx="212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рассмотренные варианты и объясните, почему вы их отклонили.</a:t>
            </a:r>
            <a:endParaRPr lang="en-US" sz="750" dirty="0"/>
          </a:p>
        </p:txBody>
      </p:sp>
      <p:sp>
        <p:nvSpPr>
          <p:cNvPr id="92" name="Text 88"/>
          <p:cNvSpPr/>
          <p:nvPr/>
        </p:nvSpPr>
        <p:spPr>
          <a:xfrm>
            <a:off x="3823200" y="4618800"/>
            <a:ext cx="2120400" cy="1213828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93" name="Shape 89"/>
          <p:cNvSpPr/>
          <p:nvPr/>
        </p:nvSpPr>
        <p:spPr>
          <a:xfrm>
            <a:off x="6098400" y="3934800"/>
            <a:ext cx="2318400" cy="2008800"/>
          </a:xfrm>
          <a:prstGeom prst="roundRect">
            <a:avLst>
              <a:gd name="adj" fmla="val 622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4" name="Shape 90"/>
          <p:cNvSpPr/>
          <p:nvPr/>
        </p:nvSpPr>
        <p:spPr>
          <a:xfrm>
            <a:off x="6098400" y="3934800"/>
            <a:ext cx="32400" cy="1175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5" name="Shape 91"/>
          <p:cNvSpPr/>
          <p:nvPr/>
        </p:nvSpPr>
        <p:spPr>
          <a:xfrm>
            <a:off x="6199200" y="4006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6" name="Text 92"/>
          <p:cNvSpPr/>
          <p:nvPr/>
        </p:nvSpPr>
        <p:spPr>
          <a:xfrm>
            <a:off x="6199200" y="4006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7" name="Text 93"/>
          <p:cNvSpPr/>
          <p:nvPr/>
        </p:nvSpPr>
        <p:spPr>
          <a:xfrm>
            <a:off x="6415200" y="3988800"/>
            <a:ext cx="186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системы более высокого порядка</a:t>
            </a:r>
            <a:endParaRPr lang="en-US" sz="850" dirty="0"/>
          </a:p>
        </p:txBody>
      </p:sp>
      <p:sp>
        <p:nvSpPr>
          <p:cNvPr id="98" name="Text 94"/>
          <p:cNvSpPr/>
          <p:nvPr/>
        </p:nvSpPr>
        <p:spPr>
          <a:xfrm>
            <a:off x="6206400" y="4316400"/>
            <a:ext cx="212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влияние проекта на показатели города, региона или страны.</a:t>
            </a:r>
            <a:endParaRPr lang="en-US" sz="750" dirty="0"/>
          </a:p>
        </p:txBody>
      </p:sp>
      <p:sp>
        <p:nvSpPr>
          <p:cNvPr id="99" name="Text 95"/>
          <p:cNvSpPr/>
          <p:nvPr/>
        </p:nvSpPr>
        <p:spPr>
          <a:xfrm>
            <a:off x="6206400" y="4618799"/>
            <a:ext cx="2120400" cy="1213829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00" name="Shape 96"/>
          <p:cNvSpPr/>
          <p:nvPr/>
        </p:nvSpPr>
        <p:spPr>
          <a:xfrm>
            <a:off x="8668150" y="980529"/>
            <a:ext cx="6156000" cy="5204142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01" name="Shape 97"/>
          <p:cNvSpPr/>
          <p:nvPr/>
        </p:nvSpPr>
        <p:spPr>
          <a:xfrm>
            <a:off x="8676000" y="954000"/>
            <a:ext cx="615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2" name="Shape 98"/>
          <p:cNvSpPr/>
          <p:nvPr/>
        </p:nvSpPr>
        <p:spPr>
          <a:xfrm>
            <a:off x="8676000" y="1170000"/>
            <a:ext cx="615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3" name="Shape 99"/>
          <p:cNvSpPr/>
          <p:nvPr/>
        </p:nvSpPr>
        <p:spPr>
          <a:xfrm>
            <a:off x="8784000" y="10188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4" name="Text 100"/>
          <p:cNvSpPr/>
          <p:nvPr/>
        </p:nvSpPr>
        <p:spPr>
          <a:xfrm>
            <a:off x="8784000" y="10188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05" name="Text 101"/>
          <p:cNvSpPr/>
          <p:nvPr/>
        </p:nvSpPr>
        <p:spPr>
          <a:xfrm>
            <a:off x="9072000" y="954000"/>
            <a:ext cx="453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и содержание</a:t>
            </a:r>
            <a:endParaRPr lang="en-US" sz="1150" dirty="0"/>
          </a:p>
        </p:txBody>
      </p:sp>
      <p:sp>
        <p:nvSpPr>
          <p:cNvPr id="106" name="Shape 102"/>
          <p:cNvSpPr/>
          <p:nvPr/>
        </p:nvSpPr>
        <p:spPr>
          <a:xfrm>
            <a:off x="13788000" y="10260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7" name="Text 103"/>
          <p:cNvSpPr/>
          <p:nvPr/>
        </p:nvSpPr>
        <p:spPr>
          <a:xfrm>
            <a:off x="13788000" y="10260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108" name="Text 104"/>
          <p:cNvSpPr/>
          <p:nvPr/>
        </p:nvSpPr>
        <p:spPr>
          <a:xfrm>
            <a:off x="12924000" y="9540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критериев</a:t>
            </a:r>
            <a:endParaRPr lang="en-US" sz="750" dirty="0"/>
          </a:p>
        </p:txBody>
      </p:sp>
      <p:sp>
        <p:nvSpPr>
          <p:cNvPr id="109" name="Shape 105"/>
          <p:cNvSpPr/>
          <p:nvPr/>
        </p:nvSpPr>
        <p:spPr>
          <a:xfrm>
            <a:off x="8773200" y="1375200"/>
            <a:ext cx="1944000" cy="10770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0" name="Shape 106"/>
          <p:cNvSpPr/>
          <p:nvPr/>
        </p:nvSpPr>
        <p:spPr>
          <a:xfrm>
            <a:off x="8773200" y="1375200"/>
            <a:ext cx="32400" cy="1077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1" name="Shape 107"/>
          <p:cNvSpPr/>
          <p:nvPr/>
        </p:nvSpPr>
        <p:spPr>
          <a:xfrm>
            <a:off x="88740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2" name="Text 108"/>
          <p:cNvSpPr/>
          <p:nvPr/>
        </p:nvSpPr>
        <p:spPr>
          <a:xfrm>
            <a:off x="88740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13" name="Text 109"/>
          <p:cNvSpPr/>
          <p:nvPr/>
        </p:nvSpPr>
        <p:spPr>
          <a:xfrm>
            <a:off x="90900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проекта</a:t>
            </a:r>
            <a:endParaRPr lang="en-US" sz="850" dirty="0"/>
          </a:p>
        </p:txBody>
      </p:sp>
      <p:sp>
        <p:nvSpPr>
          <p:cNvPr id="114" name="Text 110"/>
          <p:cNvSpPr/>
          <p:nvPr/>
        </p:nvSpPr>
        <p:spPr>
          <a:xfrm>
            <a:off x="8881200" y="1605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выгоду проекта для заказчика или инвестора.</a:t>
            </a:r>
            <a:endParaRPr lang="en-US" sz="750" dirty="0"/>
          </a:p>
        </p:txBody>
      </p:sp>
      <p:sp>
        <p:nvSpPr>
          <p:cNvPr id="115" name="Text 111"/>
          <p:cNvSpPr/>
          <p:nvPr/>
        </p:nvSpPr>
        <p:spPr>
          <a:xfrm>
            <a:off x="8881200" y="1908000"/>
            <a:ext cx="1746000" cy="490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16" name="Shape 112"/>
          <p:cNvSpPr/>
          <p:nvPr/>
        </p:nvSpPr>
        <p:spPr>
          <a:xfrm>
            <a:off x="10782000" y="1375200"/>
            <a:ext cx="1944000" cy="10770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7" name="Shape 113"/>
          <p:cNvSpPr/>
          <p:nvPr/>
        </p:nvSpPr>
        <p:spPr>
          <a:xfrm>
            <a:off x="10782000" y="1375200"/>
            <a:ext cx="32400" cy="1077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8" name="Shape 114"/>
          <p:cNvSpPr/>
          <p:nvPr/>
        </p:nvSpPr>
        <p:spPr>
          <a:xfrm>
            <a:off x="108828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9" name="Text 115"/>
          <p:cNvSpPr/>
          <p:nvPr/>
        </p:nvSpPr>
        <p:spPr>
          <a:xfrm>
            <a:off x="108828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20" name="Text 116"/>
          <p:cNvSpPr/>
          <p:nvPr/>
        </p:nvSpPr>
        <p:spPr>
          <a:xfrm>
            <a:off x="110988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оценка</a:t>
            </a:r>
            <a:endParaRPr lang="en-US" sz="850" dirty="0"/>
          </a:p>
        </p:txBody>
      </p:sp>
      <p:sp>
        <p:nvSpPr>
          <p:cNvPr id="121" name="Text 117"/>
          <p:cNvSpPr/>
          <p:nvPr/>
        </p:nvSpPr>
        <p:spPr>
          <a:xfrm>
            <a:off x="10890000" y="1605600"/>
            <a:ext cx="1746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финансово-экономические показатели и ожидаемые выгоды проекта.</a:t>
            </a:r>
            <a:endParaRPr lang="en-US" sz="750" dirty="0"/>
          </a:p>
        </p:txBody>
      </p:sp>
      <p:sp>
        <p:nvSpPr>
          <p:cNvPr id="122" name="Text 118"/>
          <p:cNvSpPr/>
          <p:nvPr/>
        </p:nvSpPr>
        <p:spPr>
          <a:xfrm>
            <a:off x="10890000" y="2023200"/>
            <a:ext cx="1746000" cy="3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23" name="Shape 119"/>
          <p:cNvSpPr/>
          <p:nvPr/>
        </p:nvSpPr>
        <p:spPr>
          <a:xfrm>
            <a:off x="12790800" y="1375200"/>
            <a:ext cx="1944000" cy="10770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4" name="Shape 120"/>
          <p:cNvSpPr/>
          <p:nvPr/>
        </p:nvSpPr>
        <p:spPr>
          <a:xfrm>
            <a:off x="12790800" y="1375200"/>
            <a:ext cx="32400" cy="1077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5" name="Shape 121"/>
          <p:cNvSpPr/>
          <p:nvPr/>
        </p:nvSpPr>
        <p:spPr>
          <a:xfrm>
            <a:off x="128916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6" name="Text 122"/>
          <p:cNvSpPr/>
          <p:nvPr/>
        </p:nvSpPr>
        <p:spPr>
          <a:xfrm>
            <a:off x="128916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7" name="Text 123"/>
          <p:cNvSpPr/>
          <p:nvPr/>
        </p:nvSpPr>
        <p:spPr>
          <a:xfrm>
            <a:off x="131076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и доходы</a:t>
            </a:r>
            <a:endParaRPr lang="en-US" sz="850" dirty="0"/>
          </a:p>
        </p:txBody>
      </p:sp>
      <p:sp>
        <p:nvSpPr>
          <p:cNvPr id="128" name="Text 124"/>
          <p:cNvSpPr/>
          <p:nvPr/>
        </p:nvSpPr>
        <p:spPr>
          <a:xfrm>
            <a:off x="12898800" y="1605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объём расходов, доходов и график движения средств.</a:t>
            </a:r>
            <a:endParaRPr lang="en-US" sz="750" dirty="0"/>
          </a:p>
        </p:txBody>
      </p:sp>
      <p:sp>
        <p:nvSpPr>
          <p:cNvPr id="129" name="Text 125"/>
          <p:cNvSpPr/>
          <p:nvPr/>
        </p:nvSpPr>
        <p:spPr>
          <a:xfrm>
            <a:off x="12898800" y="1908000"/>
            <a:ext cx="1746000" cy="490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30" name="Shape 126"/>
          <p:cNvSpPr/>
          <p:nvPr/>
        </p:nvSpPr>
        <p:spPr>
          <a:xfrm>
            <a:off x="8773200" y="2517000"/>
            <a:ext cx="1944000" cy="2260872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1" name="Shape 127"/>
          <p:cNvSpPr/>
          <p:nvPr/>
        </p:nvSpPr>
        <p:spPr>
          <a:xfrm>
            <a:off x="8773200" y="2517000"/>
            <a:ext cx="32400" cy="14946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2" name="Shape 128"/>
          <p:cNvSpPr/>
          <p:nvPr/>
        </p:nvSpPr>
        <p:spPr>
          <a:xfrm>
            <a:off x="8874000" y="25890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3" name="Text 129"/>
          <p:cNvSpPr/>
          <p:nvPr/>
        </p:nvSpPr>
        <p:spPr>
          <a:xfrm>
            <a:off x="8874000" y="25890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4" name="Text 130"/>
          <p:cNvSpPr/>
          <p:nvPr/>
        </p:nvSpPr>
        <p:spPr>
          <a:xfrm>
            <a:off x="9090000" y="2571000"/>
            <a:ext cx="1494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Дисконтирование и инвестиционные показатели</a:t>
            </a:r>
            <a:endParaRPr lang="en-US" sz="850" dirty="0"/>
          </a:p>
        </p:txBody>
      </p:sp>
      <p:sp>
        <p:nvSpPr>
          <p:cNvPr id="135" name="Text 131"/>
          <p:cNvSpPr/>
          <p:nvPr/>
        </p:nvSpPr>
        <p:spPr>
          <a:xfrm>
            <a:off x="8881200" y="3049800"/>
            <a:ext cx="1746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чистую приведённую стоимость (NPV), внутреннюю норму доходности (IRR) и срок окупаемости.</a:t>
            </a:r>
            <a:endParaRPr lang="en-US" sz="750" dirty="0"/>
          </a:p>
        </p:txBody>
      </p:sp>
      <p:sp>
        <p:nvSpPr>
          <p:cNvPr id="136" name="Text 132"/>
          <p:cNvSpPr/>
          <p:nvPr/>
        </p:nvSpPr>
        <p:spPr>
          <a:xfrm>
            <a:off x="8881200" y="3582600"/>
            <a:ext cx="1746000" cy="110481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37" name="Shape 133"/>
          <p:cNvSpPr/>
          <p:nvPr/>
        </p:nvSpPr>
        <p:spPr>
          <a:xfrm>
            <a:off x="10782000" y="2517000"/>
            <a:ext cx="1944000" cy="2316000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8" name="Shape 134"/>
          <p:cNvSpPr/>
          <p:nvPr/>
        </p:nvSpPr>
        <p:spPr>
          <a:xfrm>
            <a:off x="10782000" y="2517000"/>
            <a:ext cx="32400" cy="14946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9" name="Shape 135"/>
          <p:cNvSpPr/>
          <p:nvPr/>
        </p:nvSpPr>
        <p:spPr>
          <a:xfrm>
            <a:off x="10882800" y="25890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0" name="Text 136"/>
          <p:cNvSpPr/>
          <p:nvPr/>
        </p:nvSpPr>
        <p:spPr>
          <a:xfrm>
            <a:off x="10882800" y="25890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1" name="Text 137"/>
          <p:cNvSpPr/>
          <p:nvPr/>
        </p:nvSpPr>
        <p:spPr>
          <a:xfrm>
            <a:off x="11098800" y="2571000"/>
            <a:ext cx="1494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целевые показатели</a:t>
            </a:r>
            <a:endParaRPr lang="en-US" sz="850" dirty="0"/>
          </a:p>
        </p:txBody>
      </p:sp>
      <p:sp>
        <p:nvSpPr>
          <p:cNvPr id="142" name="Text 138"/>
          <p:cNvSpPr/>
          <p:nvPr/>
        </p:nvSpPr>
        <p:spPr>
          <a:xfrm>
            <a:off x="10890000" y="2898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не менее трёх целевых показателей проекта.</a:t>
            </a:r>
            <a:endParaRPr lang="en-US" sz="750" dirty="0"/>
          </a:p>
        </p:txBody>
      </p:sp>
      <p:sp>
        <p:nvSpPr>
          <p:cNvPr id="143" name="Shape 139"/>
          <p:cNvSpPr/>
          <p:nvPr/>
        </p:nvSpPr>
        <p:spPr>
          <a:xfrm>
            <a:off x="11970000" y="3165000"/>
            <a:ext cx="6660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4" name="Text 140"/>
          <p:cNvSpPr/>
          <p:nvPr/>
        </p:nvSpPr>
        <p:spPr>
          <a:xfrm>
            <a:off x="11970000" y="3165000"/>
            <a:ext cx="666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3</a:t>
            </a:r>
            <a:endParaRPr lang="en-US" sz="700" dirty="0"/>
          </a:p>
        </p:txBody>
      </p:sp>
      <p:sp>
        <p:nvSpPr>
          <p:cNvPr id="145" name="Text 141"/>
          <p:cNvSpPr/>
          <p:nvPr/>
        </p:nvSpPr>
        <p:spPr>
          <a:xfrm>
            <a:off x="10890000" y="3388200"/>
            <a:ext cx="1746000" cy="1389672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46" name="Shape 142"/>
          <p:cNvSpPr/>
          <p:nvPr/>
        </p:nvSpPr>
        <p:spPr>
          <a:xfrm>
            <a:off x="12790800" y="2517000"/>
            <a:ext cx="1944000" cy="2344800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7" name="Shape 143"/>
          <p:cNvSpPr/>
          <p:nvPr/>
        </p:nvSpPr>
        <p:spPr>
          <a:xfrm>
            <a:off x="12790799" y="2517000"/>
            <a:ext cx="45719" cy="2260872"/>
          </a:xfrm>
          <a:prstGeom prst="rect">
            <a:avLst/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8" name="Shape 144"/>
          <p:cNvSpPr/>
          <p:nvPr/>
        </p:nvSpPr>
        <p:spPr>
          <a:xfrm>
            <a:off x="12891600" y="25890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9" name="Text 145"/>
          <p:cNvSpPr/>
          <p:nvPr/>
        </p:nvSpPr>
        <p:spPr>
          <a:xfrm>
            <a:off x="12891600" y="25890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0" name="Shape 146"/>
          <p:cNvSpPr/>
          <p:nvPr/>
        </p:nvSpPr>
        <p:spPr>
          <a:xfrm>
            <a:off x="14302800" y="2596200"/>
            <a:ext cx="342000" cy="151200"/>
          </a:xfrm>
          <a:prstGeom prst="roundRect">
            <a:avLst>
              <a:gd name="adj" fmla="val 120952"/>
            </a:avLst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1" name="Text 147"/>
          <p:cNvSpPr/>
          <p:nvPr/>
        </p:nvSpPr>
        <p:spPr>
          <a:xfrm>
            <a:off x="14302800" y="25962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152" name="Text 148"/>
          <p:cNvSpPr/>
          <p:nvPr/>
        </p:nvSpPr>
        <p:spPr>
          <a:xfrm>
            <a:off x="13107600" y="2571000"/>
            <a:ext cx="1116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или продукты проекта</a:t>
            </a:r>
            <a:endParaRPr lang="en-US" sz="850" dirty="0"/>
          </a:p>
        </p:txBody>
      </p:sp>
      <p:sp>
        <p:nvSpPr>
          <p:cNvPr id="153" name="Text 149"/>
          <p:cNvSpPr/>
          <p:nvPr/>
        </p:nvSpPr>
        <p:spPr>
          <a:xfrm>
            <a:off x="12898800" y="2898600"/>
            <a:ext cx="1746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50" dirty="0"/>
          </a:p>
        </p:txBody>
      </p:sp>
      <p:sp>
        <p:nvSpPr>
          <p:cNvPr id="156" name="Text 152"/>
          <p:cNvSpPr/>
          <p:nvPr/>
        </p:nvSpPr>
        <p:spPr>
          <a:xfrm>
            <a:off x="12898800" y="2898600"/>
            <a:ext cx="1746000" cy="1879272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0000"/>
              </a:lnSpc>
            </a:pPr>
            <a:r>
              <a:rPr lang="ru-RU" sz="600" dirty="0"/>
              <a:t>1. ИИ платформа (сайт): Автоматические прогнозы на 7 дней вперед с точностью не менее 90%; 3 млн пользователей; Ежемесячные обращения к сайту 1 млн; Вовлечены все </a:t>
            </a:r>
            <a:r>
              <a:rPr lang="ru-RU" sz="600" dirty="0" err="1"/>
              <a:t>спорт.объекты</a:t>
            </a:r>
            <a:r>
              <a:rPr lang="ru-RU" sz="600" dirty="0"/>
              <a:t> Москвы. 2. Мобильное приложение: скачиваний 10 млн.; ежедневная аудитория (DAU): Не менее 40% от установивших 3. Нормативные Акты; Закон г. Москвы «Об ИИ-сопровождении физической культуры и спорта»; Регламент обработки персональных и биометрических данных с разграничением доступа, прошедший экспертизу Роскомнадзора. 4. Образовательные материалы: Создано не менее 5 000 уникальных единиц контента. 5. Защищенные серверы: Суммарная производительность ЦОД не менее 5 </a:t>
            </a:r>
            <a:r>
              <a:rPr lang="ru-RU" sz="600" dirty="0" err="1"/>
              <a:t>Пфлопс</a:t>
            </a:r>
            <a:r>
              <a:rPr lang="ru-RU" sz="600" dirty="0"/>
              <a:t>; 6. Публикации в медиа: PR-охват не менее 1 500 выходов в СМИ 7. Научные публикации: Не менее 20 статей в рецензируемых журналах, индексируемых в </a:t>
            </a:r>
            <a:r>
              <a:rPr lang="ru-RU" sz="600" dirty="0" err="1"/>
              <a:t>Scopus</a:t>
            </a:r>
            <a:r>
              <a:rPr lang="ru-RU" sz="600" dirty="0"/>
              <a:t>/Web </a:t>
            </a:r>
            <a:r>
              <a:rPr lang="ru-RU" sz="600" dirty="0" err="1"/>
              <a:t>of</a:t>
            </a:r>
            <a:r>
              <a:rPr lang="ru-RU" sz="600" dirty="0"/>
              <a:t> Science (Q1-Q2), за 2 лет.</a:t>
            </a:r>
            <a:endParaRPr lang="en-US" sz="600" dirty="0"/>
          </a:p>
        </p:txBody>
      </p:sp>
      <p:sp>
        <p:nvSpPr>
          <p:cNvPr id="157" name="Shape 153"/>
          <p:cNvSpPr/>
          <p:nvPr/>
        </p:nvSpPr>
        <p:spPr>
          <a:xfrm>
            <a:off x="8773200" y="4964855"/>
            <a:ext cx="5961600" cy="1087601"/>
          </a:xfrm>
          <a:prstGeom prst="roundRect">
            <a:avLst>
              <a:gd name="adj" fmla="val 7076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8" name="Shape 154"/>
          <p:cNvSpPr/>
          <p:nvPr/>
        </p:nvSpPr>
        <p:spPr>
          <a:xfrm>
            <a:off x="8773199" y="4964854"/>
            <a:ext cx="45719" cy="1058801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9" name="Shape 155"/>
          <p:cNvSpPr/>
          <p:nvPr/>
        </p:nvSpPr>
        <p:spPr>
          <a:xfrm>
            <a:off x="8874000" y="5041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0" name="Text 156"/>
          <p:cNvSpPr/>
          <p:nvPr/>
        </p:nvSpPr>
        <p:spPr>
          <a:xfrm>
            <a:off x="8874000" y="5041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1" name="Text 157"/>
          <p:cNvSpPr/>
          <p:nvPr/>
        </p:nvSpPr>
        <p:spPr>
          <a:xfrm>
            <a:off x="9090000" y="5088255"/>
            <a:ext cx="55116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Ограничения, допущения, зависимости</a:t>
            </a:r>
            <a:endParaRPr lang="en-US" sz="850" dirty="0"/>
          </a:p>
        </p:txBody>
      </p:sp>
      <p:sp>
        <p:nvSpPr>
          <p:cNvPr id="165" name="Text 161"/>
          <p:cNvSpPr/>
          <p:nvPr/>
        </p:nvSpPr>
        <p:spPr>
          <a:xfrm>
            <a:off x="8881200" y="5336518"/>
            <a:ext cx="5763600" cy="607082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66" name="Shape 162"/>
          <p:cNvSpPr/>
          <p:nvPr/>
        </p:nvSpPr>
        <p:spPr>
          <a:xfrm>
            <a:off x="288000" y="6305578"/>
            <a:ext cx="3456000" cy="4253400"/>
          </a:xfrm>
          <a:prstGeom prst="roundRect">
            <a:avLst>
              <a:gd name="adj" fmla="val 2646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7" name="Shape 163"/>
          <p:cNvSpPr/>
          <p:nvPr/>
        </p:nvSpPr>
        <p:spPr>
          <a:xfrm>
            <a:off x="288000" y="6305578"/>
            <a:ext cx="345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8" name="Shape 164"/>
          <p:cNvSpPr/>
          <p:nvPr/>
        </p:nvSpPr>
        <p:spPr>
          <a:xfrm>
            <a:off x="288000" y="6521578"/>
            <a:ext cx="345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9" name="Shape 165"/>
          <p:cNvSpPr/>
          <p:nvPr/>
        </p:nvSpPr>
        <p:spPr>
          <a:xfrm>
            <a:off x="396000" y="6370378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0" name="Text 166"/>
          <p:cNvSpPr/>
          <p:nvPr/>
        </p:nvSpPr>
        <p:spPr>
          <a:xfrm>
            <a:off x="396000" y="6370378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1" name="Text 167"/>
          <p:cNvSpPr/>
          <p:nvPr/>
        </p:nvSpPr>
        <p:spPr>
          <a:xfrm>
            <a:off x="684000" y="6305578"/>
            <a:ext cx="183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Заинтересованные стороны</a:t>
            </a:r>
            <a:endParaRPr lang="en-US" sz="1150" dirty="0"/>
          </a:p>
        </p:txBody>
      </p:sp>
      <p:sp>
        <p:nvSpPr>
          <p:cNvPr id="172" name="Shape 168"/>
          <p:cNvSpPr/>
          <p:nvPr/>
        </p:nvSpPr>
        <p:spPr>
          <a:xfrm>
            <a:off x="2700000" y="6377578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3" name="Text 169"/>
          <p:cNvSpPr/>
          <p:nvPr/>
        </p:nvSpPr>
        <p:spPr>
          <a:xfrm>
            <a:off x="2700000" y="6377578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174" name="Text 170"/>
          <p:cNvSpPr/>
          <p:nvPr/>
        </p:nvSpPr>
        <p:spPr>
          <a:xfrm>
            <a:off x="1836000" y="6305578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критерия</a:t>
            </a:r>
            <a:endParaRPr lang="en-US" sz="750" dirty="0"/>
          </a:p>
        </p:txBody>
      </p:sp>
      <p:sp>
        <p:nvSpPr>
          <p:cNvPr id="175" name="Shape 171"/>
          <p:cNvSpPr/>
          <p:nvPr/>
        </p:nvSpPr>
        <p:spPr>
          <a:xfrm>
            <a:off x="385200" y="6726778"/>
            <a:ext cx="1598400" cy="1871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6" name="Shape 172"/>
          <p:cNvSpPr/>
          <p:nvPr/>
        </p:nvSpPr>
        <p:spPr>
          <a:xfrm>
            <a:off x="385200" y="6726778"/>
            <a:ext cx="32400" cy="1871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7" name="Shape 173"/>
          <p:cNvSpPr/>
          <p:nvPr/>
        </p:nvSpPr>
        <p:spPr>
          <a:xfrm>
            <a:off x="4860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8" name="Text 174"/>
          <p:cNvSpPr/>
          <p:nvPr/>
        </p:nvSpPr>
        <p:spPr>
          <a:xfrm>
            <a:off x="4860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79" name="Text 175"/>
          <p:cNvSpPr/>
          <p:nvPr/>
        </p:nvSpPr>
        <p:spPr>
          <a:xfrm>
            <a:off x="702000" y="6780778"/>
            <a:ext cx="1148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заинтересованных сторон</a:t>
            </a:r>
            <a:endParaRPr lang="en-US" sz="850" dirty="0"/>
          </a:p>
        </p:txBody>
      </p:sp>
      <p:sp>
        <p:nvSpPr>
          <p:cNvPr id="180" name="Text 176"/>
          <p:cNvSpPr/>
          <p:nvPr/>
        </p:nvSpPr>
        <p:spPr>
          <a:xfrm>
            <a:off x="493200" y="7259578"/>
            <a:ext cx="140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реестр заинтересованных сторон.</a:t>
            </a:r>
            <a:endParaRPr lang="en-US" sz="750" dirty="0"/>
          </a:p>
        </p:txBody>
      </p:sp>
      <p:sp>
        <p:nvSpPr>
          <p:cNvPr id="181" name="Shape 177"/>
          <p:cNvSpPr/>
          <p:nvPr/>
        </p:nvSpPr>
        <p:spPr>
          <a:xfrm>
            <a:off x="693000" y="7525978"/>
            <a:ext cx="12006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2" name="Text 178"/>
          <p:cNvSpPr/>
          <p:nvPr/>
        </p:nvSpPr>
        <p:spPr>
          <a:xfrm>
            <a:off x="693000" y="7525978"/>
            <a:ext cx="12006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Ориентир: не менее 15</a:t>
            </a:r>
            <a:endParaRPr lang="en-US" sz="700" dirty="0"/>
          </a:p>
        </p:txBody>
      </p:sp>
      <p:sp>
        <p:nvSpPr>
          <p:cNvPr id="183" name="Text 179"/>
          <p:cNvSpPr/>
          <p:nvPr/>
        </p:nvSpPr>
        <p:spPr>
          <a:xfrm>
            <a:off x="493200" y="7749178"/>
            <a:ext cx="1400400" cy="794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84" name="Shape 180"/>
          <p:cNvSpPr/>
          <p:nvPr/>
        </p:nvSpPr>
        <p:spPr>
          <a:xfrm>
            <a:off x="2048400" y="6726778"/>
            <a:ext cx="1598400" cy="1871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5" name="Shape 181"/>
          <p:cNvSpPr/>
          <p:nvPr/>
        </p:nvSpPr>
        <p:spPr>
          <a:xfrm>
            <a:off x="2048400" y="6726778"/>
            <a:ext cx="32400" cy="1871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6" name="Shape 182"/>
          <p:cNvSpPr/>
          <p:nvPr/>
        </p:nvSpPr>
        <p:spPr>
          <a:xfrm>
            <a:off x="21492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7" name="Text 183"/>
          <p:cNvSpPr/>
          <p:nvPr/>
        </p:nvSpPr>
        <p:spPr>
          <a:xfrm>
            <a:off x="21492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88" name="Text 184"/>
          <p:cNvSpPr/>
          <p:nvPr/>
        </p:nvSpPr>
        <p:spPr>
          <a:xfrm>
            <a:off x="2365200" y="6780778"/>
            <a:ext cx="114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проекту</a:t>
            </a:r>
            <a:endParaRPr lang="en-US" sz="850" dirty="0"/>
          </a:p>
        </p:txBody>
      </p:sp>
      <p:sp>
        <p:nvSpPr>
          <p:cNvPr id="189" name="Text 185"/>
          <p:cNvSpPr/>
          <p:nvPr/>
        </p:nvSpPr>
        <p:spPr>
          <a:xfrm>
            <a:off x="2156400" y="7108378"/>
            <a:ext cx="1400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текущую и желаемую заинтересованность каждой стороны.</a:t>
            </a:r>
            <a:endParaRPr lang="en-US" sz="750" dirty="0"/>
          </a:p>
        </p:txBody>
      </p:sp>
      <p:sp>
        <p:nvSpPr>
          <p:cNvPr id="190" name="Text 186"/>
          <p:cNvSpPr/>
          <p:nvPr/>
        </p:nvSpPr>
        <p:spPr>
          <a:xfrm>
            <a:off x="2156400" y="7641178"/>
            <a:ext cx="1400400" cy="902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91" name="Shape 187"/>
          <p:cNvSpPr/>
          <p:nvPr/>
        </p:nvSpPr>
        <p:spPr>
          <a:xfrm>
            <a:off x="385200" y="8662678"/>
            <a:ext cx="1598400" cy="1799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2" name="Shape 188"/>
          <p:cNvSpPr/>
          <p:nvPr/>
        </p:nvSpPr>
        <p:spPr>
          <a:xfrm>
            <a:off x="385200" y="8662678"/>
            <a:ext cx="32400" cy="1799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3" name="Shape 189"/>
          <p:cNvSpPr/>
          <p:nvPr/>
        </p:nvSpPr>
        <p:spPr>
          <a:xfrm>
            <a:off x="486000" y="87346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4" name="Text 190"/>
          <p:cNvSpPr/>
          <p:nvPr/>
        </p:nvSpPr>
        <p:spPr>
          <a:xfrm>
            <a:off x="486000" y="87346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95" name="Text 191"/>
          <p:cNvSpPr/>
          <p:nvPr/>
        </p:nvSpPr>
        <p:spPr>
          <a:xfrm>
            <a:off x="702000" y="8716678"/>
            <a:ext cx="1148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заинтересованных сторон</a:t>
            </a:r>
            <a:endParaRPr lang="en-US" sz="850" dirty="0"/>
          </a:p>
        </p:txBody>
      </p:sp>
      <p:sp>
        <p:nvSpPr>
          <p:cNvPr id="196" name="Text 192"/>
          <p:cNvSpPr/>
          <p:nvPr/>
        </p:nvSpPr>
        <p:spPr>
          <a:xfrm>
            <a:off x="493200" y="9195478"/>
            <a:ext cx="140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лиц, принимающих решения, и влиятельных противников проекта.</a:t>
            </a:r>
            <a:endParaRPr lang="en-US" sz="750" dirty="0"/>
          </a:p>
        </p:txBody>
      </p:sp>
      <p:sp>
        <p:nvSpPr>
          <p:cNvPr id="197" name="Text 193"/>
          <p:cNvSpPr/>
          <p:nvPr/>
        </p:nvSpPr>
        <p:spPr>
          <a:xfrm>
            <a:off x="493200" y="9613078"/>
            <a:ext cx="1400400" cy="794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198" name="Shape 194"/>
          <p:cNvSpPr/>
          <p:nvPr/>
        </p:nvSpPr>
        <p:spPr>
          <a:xfrm>
            <a:off x="2048400" y="8662678"/>
            <a:ext cx="1598400" cy="1799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9" name="Shape 195"/>
          <p:cNvSpPr/>
          <p:nvPr/>
        </p:nvSpPr>
        <p:spPr>
          <a:xfrm>
            <a:off x="2048400" y="8662678"/>
            <a:ext cx="32400" cy="1799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0" name="Shape 196"/>
          <p:cNvSpPr/>
          <p:nvPr/>
        </p:nvSpPr>
        <p:spPr>
          <a:xfrm>
            <a:off x="2149200" y="87346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1" name="Text 197"/>
          <p:cNvSpPr/>
          <p:nvPr/>
        </p:nvSpPr>
        <p:spPr>
          <a:xfrm>
            <a:off x="2149200" y="87346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02" name="Text 198"/>
          <p:cNvSpPr/>
          <p:nvPr/>
        </p:nvSpPr>
        <p:spPr>
          <a:xfrm>
            <a:off x="2365200" y="8716678"/>
            <a:ext cx="114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управления коммуникациями</a:t>
            </a:r>
            <a:endParaRPr lang="en-US" sz="850" dirty="0"/>
          </a:p>
        </p:txBody>
      </p:sp>
      <p:sp>
        <p:nvSpPr>
          <p:cNvPr id="203" name="Text 199"/>
          <p:cNvSpPr/>
          <p:nvPr/>
        </p:nvSpPr>
        <p:spPr>
          <a:xfrm>
            <a:off x="2156400" y="9044278"/>
            <a:ext cx="140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план коммуникаций для основных лиц, принимающих решения.</a:t>
            </a:r>
            <a:endParaRPr lang="en-US" sz="750" dirty="0"/>
          </a:p>
        </p:txBody>
      </p:sp>
      <p:sp>
        <p:nvSpPr>
          <p:cNvPr id="204" name="Text 200"/>
          <p:cNvSpPr/>
          <p:nvPr/>
        </p:nvSpPr>
        <p:spPr>
          <a:xfrm>
            <a:off x="2156400" y="9461878"/>
            <a:ext cx="1400400" cy="9459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05" name="Shape 201"/>
          <p:cNvSpPr/>
          <p:nvPr/>
        </p:nvSpPr>
        <p:spPr>
          <a:xfrm>
            <a:off x="3906000" y="6305578"/>
            <a:ext cx="4176000" cy="4253400"/>
          </a:xfrm>
          <a:prstGeom prst="roundRect">
            <a:avLst>
              <a:gd name="adj" fmla="val 219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06" name="Shape 202"/>
          <p:cNvSpPr/>
          <p:nvPr/>
        </p:nvSpPr>
        <p:spPr>
          <a:xfrm>
            <a:off x="3906000" y="6305578"/>
            <a:ext cx="417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7" name="Shape 203"/>
          <p:cNvSpPr/>
          <p:nvPr/>
        </p:nvSpPr>
        <p:spPr>
          <a:xfrm>
            <a:off x="3906000" y="6521578"/>
            <a:ext cx="417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8" name="Shape 204"/>
          <p:cNvSpPr/>
          <p:nvPr/>
        </p:nvSpPr>
        <p:spPr>
          <a:xfrm>
            <a:off x="4014000" y="6370378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9" name="Text 205"/>
          <p:cNvSpPr/>
          <p:nvPr/>
        </p:nvSpPr>
        <p:spPr>
          <a:xfrm>
            <a:off x="4014000" y="6370378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10" name="Text 206"/>
          <p:cNvSpPr/>
          <p:nvPr/>
        </p:nvSpPr>
        <p:spPr>
          <a:xfrm>
            <a:off x="4302000" y="6305578"/>
            <a:ext cx="255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</a:t>
            </a:r>
            <a:endParaRPr lang="en-US" sz="1150" dirty="0"/>
          </a:p>
        </p:txBody>
      </p:sp>
      <p:sp>
        <p:nvSpPr>
          <p:cNvPr id="211" name="Shape 207"/>
          <p:cNvSpPr/>
          <p:nvPr/>
        </p:nvSpPr>
        <p:spPr>
          <a:xfrm>
            <a:off x="7038000" y="6377578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2" name="Text 208"/>
          <p:cNvSpPr/>
          <p:nvPr/>
        </p:nvSpPr>
        <p:spPr>
          <a:xfrm>
            <a:off x="7038000" y="6377578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213" name="Text 209"/>
          <p:cNvSpPr/>
          <p:nvPr/>
        </p:nvSpPr>
        <p:spPr>
          <a:xfrm>
            <a:off x="6174000" y="6305578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критериев</a:t>
            </a:r>
            <a:endParaRPr lang="en-US" sz="750" dirty="0"/>
          </a:p>
        </p:txBody>
      </p:sp>
      <p:sp>
        <p:nvSpPr>
          <p:cNvPr id="214" name="Shape 210"/>
          <p:cNvSpPr/>
          <p:nvPr/>
        </p:nvSpPr>
        <p:spPr>
          <a:xfrm>
            <a:off x="4003200" y="67267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5" name="Shape 211"/>
          <p:cNvSpPr/>
          <p:nvPr/>
        </p:nvSpPr>
        <p:spPr>
          <a:xfrm>
            <a:off x="4003200" y="67267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6" name="Shape 212"/>
          <p:cNvSpPr/>
          <p:nvPr/>
        </p:nvSpPr>
        <p:spPr>
          <a:xfrm>
            <a:off x="41040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7" name="Text 213"/>
          <p:cNvSpPr/>
          <p:nvPr/>
        </p:nvSpPr>
        <p:spPr>
          <a:xfrm>
            <a:off x="41040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218" name="Text 214"/>
          <p:cNvSpPr/>
          <p:nvPr/>
        </p:nvSpPr>
        <p:spPr>
          <a:xfrm>
            <a:off x="4320000" y="6780778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планирование</a:t>
            </a:r>
            <a:endParaRPr lang="en-US" sz="850" dirty="0"/>
          </a:p>
        </p:txBody>
      </p:sp>
      <p:sp>
        <p:nvSpPr>
          <p:cNvPr id="219" name="Text 215"/>
          <p:cNvSpPr/>
          <p:nvPr/>
        </p:nvSpPr>
        <p:spPr>
          <a:xfrm>
            <a:off x="4111200" y="69571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сроки, бюджет и необходимые ресурсы проекта.</a:t>
            </a:r>
            <a:endParaRPr lang="en-US" sz="750" dirty="0"/>
          </a:p>
        </p:txBody>
      </p:sp>
      <p:sp>
        <p:nvSpPr>
          <p:cNvPr id="220" name="Text 216"/>
          <p:cNvSpPr/>
          <p:nvPr/>
        </p:nvSpPr>
        <p:spPr>
          <a:xfrm>
            <a:off x="4111200" y="7259578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21" name="Shape 217"/>
          <p:cNvSpPr/>
          <p:nvPr/>
        </p:nvSpPr>
        <p:spPr>
          <a:xfrm>
            <a:off x="6026400" y="67267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2" name="Shape 218"/>
          <p:cNvSpPr/>
          <p:nvPr/>
        </p:nvSpPr>
        <p:spPr>
          <a:xfrm>
            <a:off x="6026400" y="67267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3" name="Shape 219"/>
          <p:cNvSpPr/>
          <p:nvPr/>
        </p:nvSpPr>
        <p:spPr>
          <a:xfrm>
            <a:off x="61272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4" name="Text 220"/>
          <p:cNvSpPr/>
          <p:nvPr/>
        </p:nvSpPr>
        <p:spPr>
          <a:xfrm>
            <a:off x="61272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25" name="Text 221"/>
          <p:cNvSpPr/>
          <p:nvPr/>
        </p:nvSpPr>
        <p:spPr>
          <a:xfrm>
            <a:off x="6343200" y="6780778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декомпозиция</a:t>
            </a:r>
            <a:endParaRPr lang="en-US" sz="850" dirty="0"/>
          </a:p>
        </p:txBody>
      </p:sp>
      <p:sp>
        <p:nvSpPr>
          <p:cNvPr id="226" name="Text 222"/>
          <p:cNvSpPr/>
          <p:nvPr/>
        </p:nvSpPr>
        <p:spPr>
          <a:xfrm>
            <a:off x="6134400" y="71083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структуру работ и продуктов (результатов) проекта.</a:t>
            </a:r>
            <a:endParaRPr lang="en-US" sz="750" dirty="0"/>
          </a:p>
        </p:txBody>
      </p:sp>
      <p:sp>
        <p:nvSpPr>
          <p:cNvPr id="227" name="Text 223"/>
          <p:cNvSpPr/>
          <p:nvPr/>
        </p:nvSpPr>
        <p:spPr>
          <a:xfrm>
            <a:off x="6134400" y="7410778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28" name="Shape 224"/>
          <p:cNvSpPr/>
          <p:nvPr/>
        </p:nvSpPr>
        <p:spPr>
          <a:xfrm>
            <a:off x="4003200" y="7954978"/>
            <a:ext cx="1958400" cy="1278600"/>
          </a:xfrm>
          <a:prstGeom prst="roundRect">
            <a:avLst>
              <a:gd name="adj" fmla="val 572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9" name="Shape 225"/>
          <p:cNvSpPr/>
          <p:nvPr/>
        </p:nvSpPr>
        <p:spPr>
          <a:xfrm>
            <a:off x="4003200" y="7954978"/>
            <a:ext cx="32400" cy="12786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0" name="Shape 226"/>
          <p:cNvSpPr/>
          <p:nvPr/>
        </p:nvSpPr>
        <p:spPr>
          <a:xfrm>
            <a:off x="4104000" y="80269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1" name="Text 227"/>
          <p:cNvSpPr/>
          <p:nvPr/>
        </p:nvSpPr>
        <p:spPr>
          <a:xfrm>
            <a:off x="4104000" y="80269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32" name="Text 228"/>
          <p:cNvSpPr/>
          <p:nvPr/>
        </p:nvSpPr>
        <p:spPr>
          <a:xfrm>
            <a:off x="4320000" y="8008978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план</a:t>
            </a:r>
            <a:endParaRPr lang="en-US" sz="850" dirty="0"/>
          </a:p>
        </p:txBody>
      </p:sp>
      <p:sp>
        <p:nvSpPr>
          <p:cNvPr id="233" name="Text 229"/>
          <p:cNvSpPr/>
          <p:nvPr/>
        </p:nvSpPr>
        <p:spPr>
          <a:xfrm>
            <a:off x="4111200" y="8185378"/>
            <a:ext cx="176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сроки и бюджет на основе структуры работ и продуктов проекта.</a:t>
            </a:r>
            <a:endParaRPr lang="en-US" sz="750" dirty="0"/>
          </a:p>
        </p:txBody>
      </p:sp>
      <p:sp>
        <p:nvSpPr>
          <p:cNvPr id="234" name="Text 230"/>
          <p:cNvSpPr/>
          <p:nvPr/>
        </p:nvSpPr>
        <p:spPr>
          <a:xfrm>
            <a:off x="4111200" y="8602978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35" name="Shape 231"/>
          <p:cNvSpPr/>
          <p:nvPr/>
        </p:nvSpPr>
        <p:spPr>
          <a:xfrm>
            <a:off x="6026400" y="7954978"/>
            <a:ext cx="1958400" cy="1278600"/>
          </a:xfrm>
          <a:prstGeom prst="roundRect">
            <a:avLst>
              <a:gd name="adj" fmla="val 572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6" name="Shape 232"/>
          <p:cNvSpPr/>
          <p:nvPr/>
        </p:nvSpPr>
        <p:spPr>
          <a:xfrm>
            <a:off x="6026400" y="7954978"/>
            <a:ext cx="32400" cy="12786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7" name="Shape 233"/>
          <p:cNvSpPr/>
          <p:nvPr/>
        </p:nvSpPr>
        <p:spPr>
          <a:xfrm>
            <a:off x="6127200" y="80269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8" name="Text 234"/>
          <p:cNvSpPr/>
          <p:nvPr/>
        </p:nvSpPr>
        <p:spPr>
          <a:xfrm>
            <a:off x="6127200" y="80269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39" name="Text 235"/>
          <p:cNvSpPr/>
          <p:nvPr/>
        </p:nvSpPr>
        <p:spPr>
          <a:xfrm>
            <a:off x="6343200" y="8008978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Календарное планирование</a:t>
            </a:r>
            <a:endParaRPr lang="en-US" sz="850" dirty="0"/>
          </a:p>
        </p:txBody>
      </p:sp>
      <p:sp>
        <p:nvSpPr>
          <p:cNvPr id="240" name="Text 236"/>
          <p:cNvSpPr/>
          <p:nvPr/>
        </p:nvSpPr>
        <p:spPr>
          <a:xfrm>
            <a:off x="6134400" y="8336578"/>
            <a:ext cx="176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основные этапы, зависимости между ними и длительность каждого этапа.</a:t>
            </a:r>
            <a:endParaRPr lang="en-US" sz="750" dirty="0"/>
          </a:p>
        </p:txBody>
      </p:sp>
      <p:sp>
        <p:nvSpPr>
          <p:cNvPr id="241" name="Text 237"/>
          <p:cNvSpPr/>
          <p:nvPr/>
        </p:nvSpPr>
        <p:spPr>
          <a:xfrm>
            <a:off x="6134400" y="8754178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42" name="Shape 238"/>
          <p:cNvSpPr/>
          <p:nvPr/>
        </p:nvSpPr>
        <p:spPr>
          <a:xfrm>
            <a:off x="4003200" y="92983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3" name="Shape 239"/>
          <p:cNvSpPr/>
          <p:nvPr/>
        </p:nvSpPr>
        <p:spPr>
          <a:xfrm>
            <a:off x="4003200" y="92983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4" name="Shape 240"/>
          <p:cNvSpPr/>
          <p:nvPr/>
        </p:nvSpPr>
        <p:spPr>
          <a:xfrm>
            <a:off x="4104000" y="93703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5" name="Text 241"/>
          <p:cNvSpPr/>
          <p:nvPr/>
        </p:nvSpPr>
        <p:spPr>
          <a:xfrm>
            <a:off x="4104000" y="93703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46" name="Text 242"/>
          <p:cNvSpPr/>
          <p:nvPr/>
        </p:nvSpPr>
        <p:spPr>
          <a:xfrm>
            <a:off x="4320000" y="9352378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Детальный календарный план</a:t>
            </a:r>
            <a:endParaRPr lang="en-US" sz="850" dirty="0"/>
          </a:p>
        </p:txBody>
      </p:sp>
      <p:sp>
        <p:nvSpPr>
          <p:cNvPr id="247" name="Text 243"/>
          <p:cNvSpPr/>
          <p:nvPr/>
        </p:nvSpPr>
        <p:spPr>
          <a:xfrm>
            <a:off x="4111200" y="96799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подробный календарный план, например диаграмму Ганта.</a:t>
            </a:r>
            <a:endParaRPr lang="en-US" sz="750" dirty="0"/>
          </a:p>
        </p:txBody>
      </p:sp>
      <p:sp>
        <p:nvSpPr>
          <p:cNvPr id="248" name="Text 244"/>
          <p:cNvSpPr/>
          <p:nvPr/>
        </p:nvSpPr>
        <p:spPr>
          <a:xfrm>
            <a:off x="4111200" y="9982378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49" name="Shape 245"/>
          <p:cNvSpPr/>
          <p:nvPr/>
        </p:nvSpPr>
        <p:spPr>
          <a:xfrm>
            <a:off x="6026400" y="92983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0" name="Shape 246"/>
          <p:cNvSpPr/>
          <p:nvPr/>
        </p:nvSpPr>
        <p:spPr>
          <a:xfrm>
            <a:off x="6026400" y="92983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1" name="Shape 247"/>
          <p:cNvSpPr/>
          <p:nvPr/>
        </p:nvSpPr>
        <p:spPr>
          <a:xfrm>
            <a:off x="6127200" y="93703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2" name="Text 248"/>
          <p:cNvSpPr/>
          <p:nvPr/>
        </p:nvSpPr>
        <p:spPr>
          <a:xfrm>
            <a:off x="6127200" y="93703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253" name="Text 249"/>
          <p:cNvSpPr/>
          <p:nvPr/>
        </p:nvSpPr>
        <p:spPr>
          <a:xfrm>
            <a:off x="6343200" y="9352378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 вехам</a:t>
            </a:r>
            <a:endParaRPr lang="en-US" sz="850" dirty="0"/>
          </a:p>
        </p:txBody>
      </p:sp>
      <p:sp>
        <p:nvSpPr>
          <p:cNvPr id="254" name="Text 250"/>
          <p:cNvSpPr/>
          <p:nvPr/>
        </p:nvSpPr>
        <p:spPr>
          <a:xfrm>
            <a:off x="6134400" y="95287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план контроля по ключевым точкам проекта.</a:t>
            </a:r>
            <a:endParaRPr lang="en-US" sz="750" dirty="0"/>
          </a:p>
        </p:txBody>
      </p:sp>
      <p:sp>
        <p:nvSpPr>
          <p:cNvPr id="255" name="Text 251"/>
          <p:cNvSpPr/>
          <p:nvPr/>
        </p:nvSpPr>
        <p:spPr>
          <a:xfrm>
            <a:off x="6134400" y="9831178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56" name="Shape 252"/>
          <p:cNvSpPr/>
          <p:nvPr/>
        </p:nvSpPr>
        <p:spPr>
          <a:xfrm>
            <a:off x="8244000" y="6305578"/>
            <a:ext cx="6588000" cy="4253400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57" name="Shape 253"/>
          <p:cNvSpPr/>
          <p:nvPr/>
        </p:nvSpPr>
        <p:spPr>
          <a:xfrm>
            <a:off x="8244000" y="6305578"/>
            <a:ext cx="6588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8" name="Shape 254"/>
          <p:cNvSpPr/>
          <p:nvPr/>
        </p:nvSpPr>
        <p:spPr>
          <a:xfrm>
            <a:off x="8244000" y="6521578"/>
            <a:ext cx="6588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9" name="Shape 255"/>
          <p:cNvSpPr/>
          <p:nvPr/>
        </p:nvSpPr>
        <p:spPr>
          <a:xfrm>
            <a:off x="8352000" y="6370378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0" name="Text 256"/>
          <p:cNvSpPr/>
          <p:nvPr/>
        </p:nvSpPr>
        <p:spPr>
          <a:xfrm>
            <a:off x="8352000" y="6370378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61" name="Text 257"/>
          <p:cNvSpPr/>
          <p:nvPr/>
        </p:nvSpPr>
        <p:spPr>
          <a:xfrm>
            <a:off x="8640000" y="6305578"/>
            <a:ext cx="496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рисками</a:t>
            </a:r>
            <a:endParaRPr lang="en-US" sz="1150" dirty="0"/>
          </a:p>
        </p:txBody>
      </p:sp>
      <p:sp>
        <p:nvSpPr>
          <p:cNvPr id="262" name="Shape 258"/>
          <p:cNvSpPr/>
          <p:nvPr/>
        </p:nvSpPr>
        <p:spPr>
          <a:xfrm>
            <a:off x="13788000" y="6377578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3" name="Text 259"/>
          <p:cNvSpPr/>
          <p:nvPr/>
        </p:nvSpPr>
        <p:spPr>
          <a:xfrm>
            <a:off x="13788000" y="6377578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264" name="Text 260"/>
          <p:cNvSpPr/>
          <p:nvPr/>
        </p:nvSpPr>
        <p:spPr>
          <a:xfrm>
            <a:off x="12924000" y="6305578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критериев</a:t>
            </a:r>
            <a:endParaRPr lang="en-US" sz="750" dirty="0"/>
          </a:p>
        </p:txBody>
      </p:sp>
      <p:sp>
        <p:nvSpPr>
          <p:cNvPr id="265" name="Shape 261"/>
          <p:cNvSpPr/>
          <p:nvPr/>
        </p:nvSpPr>
        <p:spPr>
          <a:xfrm>
            <a:off x="8341200" y="6726778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6" name="Shape 262"/>
          <p:cNvSpPr/>
          <p:nvPr/>
        </p:nvSpPr>
        <p:spPr>
          <a:xfrm>
            <a:off x="8341200" y="6726778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7" name="Shape 263"/>
          <p:cNvSpPr/>
          <p:nvPr/>
        </p:nvSpPr>
        <p:spPr>
          <a:xfrm>
            <a:off x="84420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8" name="Text 264"/>
          <p:cNvSpPr/>
          <p:nvPr/>
        </p:nvSpPr>
        <p:spPr>
          <a:xfrm>
            <a:off x="84420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269" name="Text 265"/>
          <p:cNvSpPr/>
          <p:nvPr/>
        </p:nvSpPr>
        <p:spPr>
          <a:xfrm>
            <a:off x="8658000" y="6780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проекта</a:t>
            </a:r>
            <a:endParaRPr lang="en-US" sz="850" dirty="0"/>
          </a:p>
        </p:txBody>
      </p:sp>
      <p:sp>
        <p:nvSpPr>
          <p:cNvPr id="270" name="Text 266"/>
          <p:cNvSpPr/>
          <p:nvPr/>
        </p:nvSpPr>
        <p:spPr>
          <a:xfrm>
            <a:off x="8449200" y="6957178"/>
            <a:ext cx="1890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основные риски проекта. Описание должно позволять оценить вероятность и влияние каждого риска.</a:t>
            </a:r>
            <a:endParaRPr lang="en-US" sz="750" dirty="0"/>
          </a:p>
        </p:txBody>
      </p:sp>
      <p:sp>
        <p:nvSpPr>
          <p:cNvPr id="271" name="Shape 267"/>
          <p:cNvSpPr/>
          <p:nvPr/>
        </p:nvSpPr>
        <p:spPr>
          <a:xfrm>
            <a:off x="9430200" y="7453978"/>
            <a:ext cx="909000" cy="151200"/>
          </a:xfrm>
          <a:prstGeom prst="roundRect">
            <a:avLst>
              <a:gd name="adj" fmla="val 120952"/>
            </a:avLst>
          </a:prstGeom>
          <a:solidFill>
            <a:srgbClr val="FFFFFF"/>
          </a:solidFill>
          <a:ln w="7620">
            <a:solidFill>
              <a:srgbClr val="00286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2" name="Text 268"/>
          <p:cNvSpPr/>
          <p:nvPr/>
        </p:nvSpPr>
        <p:spPr>
          <a:xfrm>
            <a:off x="9430200" y="7453978"/>
            <a:ext cx="909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Ориентир: 10–25</a:t>
            </a:r>
            <a:endParaRPr lang="en-US" sz="700" dirty="0"/>
          </a:p>
        </p:txBody>
      </p:sp>
      <p:sp>
        <p:nvSpPr>
          <p:cNvPr id="273" name="Text 269"/>
          <p:cNvSpPr/>
          <p:nvPr/>
        </p:nvSpPr>
        <p:spPr>
          <a:xfrm>
            <a:off x="8449200" y="7677178"/>
            <a:ext cx="1890000" cy="316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74" name="Shape 270"/>
          <p:cNvSpPr/>
          <p:nvPr/>
        </p:nvSpPr>
        <p:spPr>
          <a:xfrm>
            <a:off x="10494000" y="6726778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5" name="Shape 271"/>
          <p:cNvSpPr/>
          <p:nvPr/>
        </p:nvSpPr>
        <p:spPr>
          <a:xfrm>
            <a:off x="10494000" y="6726778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6" name="Shape 272"/>
          <p:cNvSpPr/>
          <p:nvPr/>
        </p:nvSpPr>
        <p:spPr>
          <a:xfrm>
            <a:off x="105948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7" name="Text 273"/>
          <p:cNvSpPr/>
          <p:nvPr/>
        </p:nvSpPr>
        <p:spPr>
          <a:xfrm>
            <a:off x="105948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78" name="Text 274"/>
          <p:cNvSpPr/>
          <p:nvPr/>
        </p:nvSpPr>
        <p:spPr>
          <a:xfrm>
            <a:off x="10810800" y="6780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рисков</a:t>
            </a:r>
            <a:endParaRPr lang="en-US" sz="850" dirty="0"/>
          </a:p>
        </p:txBody>
      </p:sp>
      <p:sp>
        <p:nvSpPr>
          <p:cNvPr id="279" name="Text 275"/>
          <p:cNvSpPr/>
          <p:nvPr/>
        </p:nvSpPr>
        <p:spPr>
          <a:xfrm>
            <a:off x="10602000" y="6957178"/>
            <a:ext cx="1890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Сгруппируйте риски и исключите дублирование.</a:t>
            </a:r>
            <a:endParaRPr lang="en-US" sz="750" dirty="0"/>
          </a:p>
        </p:txBody>
      </p:sp>
      <p:sp>
        <p:nvSpPr>
          <p:cNvPr id="280" name="Text 276"/>
          <p:cNvSpPr/>
          <p:nvPr/>
        </p:nvSpPr>
        <p:spPr>
          <a:xfrm>
            <a:off x="10602000" y="7259578"/>
            <a:ext cx="1890000" cy="734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81" name="Shape 277"/>
          <p:cNvSpPr/>
          <p:nvPr/>
        </p:nvSpPr>
        <p:spPr>
          <a:xfrm>
            <a:off x="12646800" y="6726778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2" name="Shape 278"/>
          <p:cNvSpPr/>
          <p:nvPr/>
        </p:nvSpPr>
        <p:spPr>
          <a:xfrm>
            <a:off x="12646800" y="6726778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3" name="Shape 279"/>
          <p:cNvSpPr/>
          <p:nvPr/>
        </p:nvSpPr>
        <p:spPr>
          <a:xfrm>
            <a:off x="127476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4" name="Text 280"/>
          <p:cNvSpPr/>
          <p:nvPr/>
        </p:nvSpPr>
        <p:spPr>
          <a:xfrm>
            <a:off x="127476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85" name="Text 281"/>
          <p:cNvSpPr/>
          <p:nvPr/>
        </p:nvSpPr>
        <p:spPr>
          <a:xfrm>
            <a:off x="12963600" y="6780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рисков</a:t>
            </a:r>
            <a:endParaRPr lang="en-US" sz="850" dirty="0"/>
          </a:p>
        </p:txBody>
      </p:sp>
      <p:sp>
        <p:nvSpPr>
          <p:cNvPr id="286" name="Text 282"/>
          <p:cNvSpPr/>
          <p:nvPr/>
        </p:nvSpPr>
        <p:spPr>
          <a:xfrm>
            <a:off x="12754800" y="6957178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признаки повышения вероятности, вторичные и остаточные риски.</a:t>
            </a:r>
            <a:endParaRPr lang="en-US" sz="750" dirty="0"/>
          </a:p>
        </p:txBody>
      </p:sp>
      <p:sp>
        <p:nvSpPr>
          <p:cNvPr id="287" name="Text 283"/>
          <p:cNvSpPr/>
          <p:nvPr/>
        </p:nvSpPr>
        <p:spPr>
          <a:xfrm>
            <a:off x="12754800" y="7374778"/>
            <a:ext cx="1890000" cy="6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88" name="Shape 284"/>
          <p:cNvSpPr/>
          <p:nvPr/>
        </p:nvSpPr>
        <p:spPr>
          <a:xfrm>
            <a:off x="8341200" y="8112778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9" name="Shape 285"/>
          <p:cNvSpPr/>
          <p:nvPr/>
        </p:nvSpPr>
        <p:spPr>
          <a:xfrm>
            <a:off x="8341200" y="8112778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0" name="Shape 286"/>
          <p:cNvSpPr/>
          <p:nvPr/>
        </p:nvSpPr>
        <p:spPr>
          <a:xfrm>
            <a:off x="8442000" y="8184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1" name="Text 287"/>
          <p:cNvSpPr/>
          <p:nvPr/>
        </p:nvSpPr>
        <p:spPr>
          <a:xfrm>
            <a:off x="8442000" y="8184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92" name="Text 288"/>
          <p:cNvSpPr/>
          <p:nvPr/>
        </p:nvSpPr>
        <p:spPr>
          <a:xfrm>
            <a:off x="8658000" y="8166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рисков</a:t>
            </a:r>
            <a:endParaRPr lang="en-US" sz="850" dirty="0"/>
          </a:p>
        </p:txBody>
      </p:sp>
      <p:sp>
        <p:nvSpPr>
          <p:cNvPr id="293" name="Text 289"/>
          <p:cNvSpPr/>
          <p:nvPr/>
        </p:nvSpPr>
        <p:spPr>
          <a:xfrm>
            <a:off x="8449200" y="8343178"/>
            <a:ext cx="1890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качественную или количественную оценку рисков, их динамику и критерии пересмотра оценки.</a:t>
            </a:r>
            <a:endParaRPr lang="en-US" sz="750" dirty="0"/>
          </a:p>
        </p:txBody>
      </p:sp>
      <p:sp>
        <p:nvSpPr>
          <p:cNvPr id="294" name="Text 290"/>
          <p:cNvSpPr/>
          <p:nvPr/>
        </p:nvSpPr>
        <p:spPr>
          <a:xfrm>
            <a:off x="8449200" y="8875978"/>
            <a:ext cx="1890000" cy="316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95" name="Shape 291"/>
          <p:cNvSpPr/>
          <p:nvPr/>
        </p:nvSpPr>
        <p:spPr>
          <a:xfrm>
            <a:off x="10494000" y="8112778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6" name="Shape 292"/>
          <p:cNvSpPr/>
          <p:nvPr/>
        </p:nvSpPr>
        <p:spPr>
          <a:xfrm>
            <a:off x="10494000" y="8112778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7" name="Shape 293"/>
          <p:cNvSpPr/>
          <p:nvPr/>
        </p:nvSpPr>
        <p:spPr>
          <a:xfrm>
            <a:off x="10594800" y="8184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8" name="Text 294"/>
          <p:cNvSpPr/>
          <p:nvPr/>
        </p:nvSpPr>
        <p:spPr>
          <a:xfrm>
            <a:off x="10594800" y="8184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99" name="Text 295"/>
          <p:cNvSpPr/>
          <p:nvPr/>
        </p:nvSpPr>
        <p:spPr>
          <a:xfrm>
            <a:off x="10810800" y="8166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управления рисками</a:t>
            </a:r>
            <a:endParaRPr lang="en-US" sz="850" dirty="0"/>
          </a:p>
        </p:txBody>
      </p:sp>
      <p:sp>
        <p:nvSpPr>
          <p:cNvPr id="300" name="Text 296"/>
          <p:cNvSpPr/>
          <p:nvPr/>
        </p:nvSpPr>
        <p:spPr>
          <a:xfrm>
            <a:off x="10602000" y="8343178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стратегию, меры до и после наступления риска, порядок мониторинга и ответственных.</a:t>
            </a:r>
            <a:endParaRPr lang="en-US" sz="750" dirty="0"/>
          </a:p>
        </p:txBody>
      </p:sp>
      <p:sp>
        <p:nvSpPr>
          <p:cNvPr id="301" name="Text 297"/>
          <p:cNvSpPr/>
          <p:nvPr/>
        </p:nvSpPr>
        <p:spPr>
          <a:xfrm>
            <a:off x="10602000" y="8760778"/>
            <a:ext cx="1890000" cy="432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02" name="Shape 298"/>
          <p:cNvSpPr/>
          <p:nvPr/>
        </p:nvSpPr>
        <p:spPr>
          <a:xfrm>
            <a:off x="12646800" y="8112778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3" name="Shape 299"/>
          <p:cNvSpPr/>
          <p:nvPr/>
        </p:nvSpPr>
        <p:spPr>
          <a:xfrm>
            <a:off x="12646800" y="8112778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4" name="Shape 300"/>
          <p:cNvSpPr/>
          <p:nvPr/>
        </p:nvSpPr>
        <p:spPr>
          <a:xfrm>
            <a:off x="12747600" y="8184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5" name="Text 301"/>
          <p:cNvSpPr/>
          <p:nvPr/>
        </p:nvSpPr>
        <p:spPr>
          <a:xfrm>
            <a:off x="12747600" y="8184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306" name="Text 302"/>
          <p:cNvSpPr/>
          <p:nvPr/>
        </p:nvSpPr>
        <p:spPr>
          <a:xfrm>
            <a:off x="12963600" y="8166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полномочий</a:t>
            </a:r>
            <a:endParaRPr lang="en-US" sz="850" dirty="0"/>
          </a:p>
        </p:txBody>
      </p:sp>
      <p:sp>
        <p:nvSpPr>
          <p:cNvPr id="307" name="Text 303"/>
          <p:cNvSpPr/>
          <p:nvPr/>
        </p:nvSpPr>
        <p:spPr>
          <a:xfrm>
            <a:off x="12754800" y="8343178"/>
            <a:ext cx="1890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Укажите, кто принимает решения при изменении сроков и бюджета.</a:t>
            </a:r>
            <a:endParaRPr lang="en-US" sz="750" dirty="0"/>
          </a:p>
        </p:txBody>
      </p:sp>
      <p:sp>
        <p:nvSpPr>
          <p:cNvPr id="308" name="Text 304"/>
          <p:cNvSpPr/>
          <p:nvPr/>
        </p:nvSpPr>
        <p:spPr>
          <a:xfrm>
            <a:off x="12754800" y="8645578"/>
            <a:ext cx="1890000" cy="54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09" name="Shape 305"/>
          <p:cNvSpPr/>
          <p:nvPr/>
        </p:nvSpPr>
        <p:spPr>
          <a:xfrm>
            <a:off x="8341200" y="9311578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0" name="Shape 306"/>
          <p:cNvSpPr/>
          <p:nvPr/>
        </p:nvSpPr>
        <p:spPr>
          <a:xfrm>
            <a:off x="8341200" y="9311578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1" name="Shape 307"/>
          <p:cNvSpPr/>
          <p:nvPr/>
        </p:nvSpPr>
        <p:spPr>
          <a:xfrm>
            <a:off x="8442000" y="93835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2" name="Text 308"/>
          <p:cNvSpPr/>
          <p:nvPr/>
        </p:nvSpPr>
        <p:spPr>
          <a:xfrm>
            <a:off x="8442000" y="93835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313" name="Text 309"/>
          <p:cNvSpPr/>
          <p:nvPr/>
        </p:nvSpPr>
        <p:spPr>
          <a:xfrm>
            <a:off x="8658000" y="9365578"/>
            <a:ext cx="1638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отказа от изменения</a:t>
            </a:r>
            <a:endParaRPr lang="en-US" sz="850" dirty="0"/>
          </a:p>
        </p:txBody>
      </p:sp>
      <p:sp>
        <p:nvSpPr>
          <p:cNvPr id="314" name="Text 310"/>
          <p:cNvSpPr/>
          <p:nvPr/>
        </p:nvSpPr>
        <p:spPr>
          <a:xfrm>
            <a:off x="8449200" y="9693178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последствия отказа от изменения и несколько вариантов реализации изменения.</a:t>
            </a:r>
            <a:endParaRPr lang="en-US" sz="750" dirty="0"/>
          </a:p>
        </p:txBody>
      </p:sp>
      <p:sp>
        <p:nvSpPr>
          <p:cNvPr id="315" name="Text 311"/>
          <p:cNvSpPr/>
          <p:nvPr/>
        </p:nvSpPr>
        <p:spPr>
          <a:xfrm>
            <a:off x="8449200" y="10110778"/>
            <a:ext cx="1890000" cy="316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16" name="Shape 312"/>
          <p:cNvSpPr/>
          <p:nvPr/>
        </p:nvSpPr>
        <p:spPr>
          <a:xfrm>
            <a:off x="10494000" y="9311578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7" name="Shape 313"/>
          <p:cNvSpPr/>
          <p:nvPr/>
        </p:nvSpPr>
        <p:spPr>
          <a:xfrm>
            <a:off x="10494000" y="9311578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8" name="Shape 314"/>
          <p:cNvSpPr/>
          <p:nvPr/>
        </p:nvSpPr>
        <p:spPr>
          <a:xfrm>
            <a:off x="10594800" y="93835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9" name="Text 315"/>
          <p:cNvSpPr/>
          <p:nvPr/>
        </p:nvSpPr>
        <p:spPr>
          <a:xfrm>
            <a:off x="10594800" y="93835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320" name="Text 316"/>
          <p:cNvSpPr/>
          <p:nvPr/>
        </p:nvSpPr>
        <p:spPr>
          <a:xfrm>
            <a:off x="10810800" y="93655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изменения</a:t>
            </a:r>
            <a:endParaRPr lang="en-US" sz="850" dirty="0"/>
          </a:p>
        </p:txBody>
      </p:sp>
      <p:sp>
        <p:nvSpPr>
          <p:cNvPr id="321" name="Text 317"/>
          <p:cNvSpPr/>
          <p:nvPr/>
        </p:nvSpPr>
        <p:spPr>
          <a:xfrm>
            <a:off x="10602000" y="9541978"/>
            <a:ext cx="1890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объективные и субъективные причины изменения.</a:t>
            </a:r>
            <a:endParaRPr lang="en-US" sz="750" dirty="0"/>
          </a:p>
        </p:txBody>
      </p:sp>
      <p:sp>
        <p:nvSpPr>
          <p:cNvPr id="322" name="Text 318"/>
          <p:cNvSpPr/>
          <p:nvPr/>
        </p:nvSpPr>
        <p:spPr>
          <a:xfrm>
            <a:off x="10602000" y="9844378"/>
            <a:ext cx="1890000" cy="583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323" name="Shape 319"/>
          <p:cNvSpPr/>
          <p:nvPr/>
        </p:nvSpPr>
        <p:spPr>
          <a:xfrm>
            <a:off x="12646800" y="9311578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24" name="Shape 320"/>
          <p:cNvSpPr/>
          <p:nvPr/>
        </p:nvSpPr>
        <p:spPr>
          <a:xfrm>
            <a:off x="12646800" y="9311578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25" name="Shape 321"/>
          <p:cNvSpPr/>
          <p:nvPr/>
        </p:nvSpPr>
        <p:spPr>
          <a:xfrm>
            <a:off x="12747600" y="93835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26" name="Text 322"/>
          <p:cNvSpPr/>
          <p:nvPr/>
        </p:nvSpPr>
        <p:spPr>
          <a:xfrm>
            <a:off x="12747600" y="93835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327" name="Text 323"/>
          <p:cNvSpPr/>
          <p:nvPr/>
        </p:nvSpPr>
        <p:spPr>
          <a:xfrm>
            <a:off x="12963600" y="93655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</a:t>
            </a:r>
            <a:endParaRPr lang="en-US" sz="850" dirty="0"/>
          </a:p>
        </p:txBody>
      </p:sp>
      <p:sp>
        <p:nvSpPr>
          <p:cNvPr id="328" name="Text 324"/>
          <p:cNvSpPr/>
          <p:nvPr/>
        </p:nvSpPr>
        <p:spPr>
          <a:xfrm>
            <a:off x="12754800" y="9541978"/>
            <a:ext cx="1890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влияние изменения на бюджет, денежные средства и график. Обновите реестр рисков.</a:t>
            </a:r>
            <a:endParaRPr lang="en-US" sz="750" dirty="0"/>
          </a:p>
        </p:txBody>
      </p:sp>
      <p:sp>
        <p:nvSpPr>
          <p:cNvPr id="329" name="Text 325"/>
          <p:cNvSpPr/>
          <p:nvPr/>
        </p:nvSpPr>
        <p:spPr>
          <a:xfrm>
            <a:off x="12754800" y="9959578"/>
            <a:ext cx="1890000" cy="468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72">
            <a:extLst>
              <a:ext uri="{FF2B5EF4-FFF2-40B4-BE49-F238E27FC236}">
                <a16:creationId xmlns:a16="http://schemas.microsoft.com/office/drawing/2014/main" id="{3317040E-22A9-3A7E-5888-5B731CF253BD}"/>
              </a:ext>
            </a:extLst>
          </p:cNvPr>
          <p:cNvSpPr/>
          <p:nvPr/>
        </p:nvSpPr>
        <p:spPr>
          <a:xfrm>
            <a:off x="3823200" y="3378600"/>
            <a:ext cx="2120400" cy="1677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ru-RU" sz="850" dirty="0">
              <a:solidFill>
                <a:srgbClr val="081838"/>
              </a:solidFill>
              <a:latin typeface="Arial" pitchFamily="34" charset="0"/>
              <a:cs typeface="Arial" pitchFamily="34" charset="-12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Сайт охват 100% спортивных объектов г. Москвы</a:t>
            </a:r>
            <a:b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</a:b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Наличие сайта, который поддерживает 500 000 одновременных обращений,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Количество зарегистрированных пользователей 3 млн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Ежемесячные обращения к сайту 1 млн.</a:t>
            </a:r>
            <a:b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</a:br>
            <a:b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</a:br>
            <a:endParaRPr lang="ru-RU" sz="850" dirty="0">
              <a:solidFill>
                <a:srgbClr val="081838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5" name="Text 63">
            <a:extLst>
              <a:ext uri="{FF2B5EF4-FFF2-40B4-BE49-F238E27FC236}">
                <a16:creationId xmlns:a16="http://schemas.microsoft.com/office/drawing/2014/main" id="{5B8F607F-56DB-0121-B12A-C3F49EBC70F6}"/>
              </a:ext>
            </a:extLst>
          </p:cNvPr>
          <p:cNvSpPr/>
          <p:nvPr/>
        </p:nvSpPr>
        <p:spPr>
          <a:xfrm>
            <a:off x="6206400" y="1908000"/>
            <a:ext cx="2120400" cy="552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граждан спортивной инфраструктурой  79%, целевом 95%. Средняя длительность нетрудоспособности 10,6 дней на 1 москвича. </a:t>
            </a:r>
            <a:endParaRPr lang="en-US" sz="850" dirty="0"/>
          </a:p>
        </p:txBody>
      </p:sp>
      <p:sp>
        <p:nvSpPr>
          <p:cNvPr id="7" name="Text 81">
            <a:extLst>
              <a:ext uri="{FF2B5EF4-FFF2-40B4-BE49-F238E27FC236}">
                <a16:creationId xmlns:a16="http://schemas.microsoft.com/office/drawing/2014/main" id="{AFBBA2AF-A848-34FE-E037-A9887F24E2E0}"/>
              </a:ext>
            </a:extLst>
          </p:cNvPr>
          <p:cNvSpPr/>
          <p:nvPr/>
        </p:nvSpPr>
        <p:spPr>
          <a:xfrm>
            <a:off x="6206400" y="3227400"/>
            <a:ext cx="2120400" cy="588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граждан спортивной инфраструктурой 95%. Число дней нетрудоспособности москвича в год 9,2 дня</a:t>
            </a:r>
            <a:endParaRPr lang="en-US" sz="850" dirty="0"/>
          </a:p>
        </p:txBody>
      </p:sp>
      <p:sp>
        <p:nvSpPr>
          <p:cNvPr id="11" name="Text 152">
            <a:extLst>
              <a:ext uri="{FF2B5EF4-FFF2-40B4-BE49-F238E27FC236}">
                <a16:creationId xmlns:a16="http://schemas.microsoft.com/office/drawing/2014/main" id="{C3D48F49-9F4F-4EB1-EAE1-FC75F68F52A4}"/>
              </a:ext>
            </a:extLst>
          </p:cNvPr>
          <p:cNvSpPr/>
          <p:nvPr/>
        </p:nvSpPr>
        <p:spPr>
          <a:xfrm>
            <a:off x="12898800" y="3503400"/>
            <a:ext cx="1746000" cy="454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платформа. Мобильное приложение. Локальные нормативные Акты, публикация в медиа, публикация научной деятельности, сервера.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27056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895</Words>
  <Application>Microsoft Office PowerPoint</Application>
  <PresentationFormat>Произвольный</PresentationFormat>
  <Paragraphs>184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Паспорт проекта — Открытый Кубок по управлению проектами — 2026 в Москве</dc:title>
  <dc:subject>PptxGenJS Presentation</dc:subject>
  <dc:creator>Оргкомитет Кубка</dc:creator>
  <cp:lastModifiedBy>Эксперт 2</cp:lastModifiedBy>
  <cp:revision>3</cp:revision>
  <dcterms:created xsi:type="dcterms:W3CDTF">2026-09-03T15:42:28Z</dcterms:created>
  <dcterms:modified xsi:type="dcterms:W3CDTF">2026-09-04T12:57:20Z</dcterms:modified>
</cp:coreProperties>
</file>