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5119350" cy="10691813"/>
  <p:notesSz cx="10691813" cy="151193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94" d="100"/>
          <a:sy n="94" d="100"/>
        </p:scale>
        <p:origin x="-667" y="-2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114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5120000" cy="792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792000"/>
            <a:ext cx="15120000" cy="28800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288000" y="108000"/>
            <a:ext cx="576000" cy="576000"/>
          </a:xfrm>
          <a:prstGeom prst="roundRect">
            <a:avLst>
              <a:gd name="adj" fmla="val 1587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" name="Image 0" descr="C:/Work/2026 events local/0 MD/Фабрика_курсов/Стили/Игры_управленцев/Шаблоны/_эмблема_плашка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" y="151200"/>
            <a:ext cx="489600" cy="4896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08000" y="108000"/>
            <a:ext cx="720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kern="0" spc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ПРОЕКТА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008000" y="468000"/>
            <a:ext cx="79200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Кубок по управлению проектами — 2026 в Москве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8856000" y="223200"/>
            <a:ext cx="2016000" cy="342000"/>
          </a:xfrm>
          <a:prstGeom prst="roundRect">
            <a:avLst>
              <a:gd name="adj" fmla="val 48126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8856000" y="223200"/>
            <a:ext cx="2016000" cy="3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Версия:   ☐ 1.0     ☐ 2.0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11160000" y="72000"/>
            <a:ext cx="2016000" cy="648000"/>
          </a:xfrm>
          <a:prstGeom prst="roundRect">
            <a:avLst>
              <a:gd name="adj" fmla="val 141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C:/Work/2026 events local/0 MD/Фабрика_курсов/Заказы/2026-08-17_Пост_Кубок_Москвы/assets/logo_вшб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000" y="108000"/>
            <a:ext cx="1440000" cy="5800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 flipH="1">
            <a:off x="13428000" y="72000"/>
            <a:ext cx="684000" cy="648000"/>
          </a:xfrm>
          <a:prstGeom prst="parallelogram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9"/>
          <p:cNvSpPr/>
          <p:nvPr/>
        </p:nvSpPr>
        <p:spPr>
          <a:xfrm flipH="1">
            <a:off x="13932000" y="72000"/>
            <a:ext cx="684000" cy="648000"/>
          </a:xfrm>
          <a:prstGeom prst="parallelogram">
            <a:avLst/>
          </a:prstGeom>
          <a:solidFill>
            <a:srgbClr val="2C4BE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0"/>
          <p:cNvSpPr/>
          <p:nvPr/>
        </p:nvSpPr>
        <p:spPr>
          <a:xfrm flipH="1">
            <a:off x="14436000" y="72000"/>
            <a:ext cx="684000" cy="648000"/>
          </a:xfrm>
          <a:prstGeom prst="parallelogram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295200" y="1083118"/>
            <a:ext cx="3168000" cy="5072752"/>
          </a:xfrm>
          <a:prstGeom prst="roundRect">
            <a:avLst>
              <a:gd name="adj" fmla="val 288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" name="Shape 12"/>
          <p:cNvSpPr/>
          <p:nvPr/>
        </p:nvSpPr>
        <p:spPr>
          <a:xfrm>
            <a:off x="288000" y="954000"/>
            <a:ext cx="316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3"/>
          <p:cNvSpPr/>
          <p:nvPr/>
        </p:nvSpPr>
        <p:spPr>
          <a:xfrm>
            <a:off x="288000" y="1170000"/>
            <a:ext cx="3168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4"/>
          <p:cNvSpPr/>
          <p:nvPr/>
        </p:nvSpPr>
        <p:spPr>
          <a:xfrm>
            <a:off x="414000" y="954000"/>
            <a:ext cx="145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и команда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414000" y="14040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</a:t>
            </a:r>
            <a:endParaRPr lang="en-US" sz="750" dirty="0"/>
          </a:p>
        </p:txBody>
      </p:sp>
      <p:sp>
        <p:nvSpPr>
          <p:cNvPr id="22" name="Text 18"/>
          <p:cNvSpPr/>
          <p:nvPr/>
        </p:nvSpPr>
        <p:spPr>
          <a:xfrm>
            <a:off x="414000" y="15264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построен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414000" y="17722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</a:t>
            </a:r>
            <a:endParaRPr lang="en-US" sz="750" dirty="0"/>
          </a:p>
        </p:txBody>
      </p:sp>
      <p:sp>
        <p:nvSpPr>
          <p:cNvPr id="24" name="Text 20"/>
          <p:cNvSpPr/>
          <p:nvPr/>
        </p:nvSpPr>
        <p:spPr>
          <a:xfrm>
            <a:off x="414000" y="1894600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Назаров</a:t>
            </a:r>
            <a:endParaRPr lang="en-US" sz="850" dirty="0"/>
          </a:p>
        </p:txBody>
      </p:sp>
      <p:sp>
        <p:nvSpPr>
          <p:cNvPr id="25" name="Text 21"/>
          <p:cNvSpPr/>
          <p:nvPr/>
        </p:nvSpPr>
        <p:spPr>
          <a:xfrm>
            <a:off x="414000" y="21404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</a:t>
            </a:r>
            <a:endParaRPr lang="en-US" sz="750" dirty="0"/>
          </a:p>
        </p:txBody>
      </p:sp>
      <p:sp>
        <p:nvSpPr>
          <p:cNvPr id="26" name="Text 22"/>
          <p:cNvSpPr/>
          <p:nvPr/>
        </p:nvSpPr>
        <p:spPr>
          <a:xfrm>
            <a:off x="414000" y="2262800"/>
            <a:ext cx="2916000" cy="427824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468000" y="2284400"/>
            <a:ext cx="2808000" cy="4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8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населения, укрепление здоровья и повышение благополучия людей, поддержка семьи. Спорт. Искусственный интеллект</a:t>
            </a:r>
            <a:endParaRPr lang="en-US" sz="800" dirty="0"/>
          </a:p>
        </p:txBody>
      </p:sp>
      <p:sp>
        <p:nvSpPr>
          <p:cNvPr id="29" name="Text 25"/>
          <p:cNvSpPr/>
          <p:nvPr/>
        </p:nvSpPr>
        <p:spPr>
          <a:xfrm>
            <a:off x="414000" y="2701392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проекта</a:t>
            </a:r>
            <a:endParaRPr lang="en-US" sz="750" dirty="0"/>
          </a:p>
        </p:txBody>
      </p:sp>
      <p:sp>
        <p:nvSpPr>
          <p:cNvPr id="30" name="Text 26"/>
          <p:cNvSpPr/>
          <p:nvPr/>
        </p:nvSpPr>
        <p:spPr>
          <a:xfrm>
            <a:off x="414000" y="2845287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Персональный цифровой тренер москвича</a:t>
            </a:r>
            <a:endParaRPr lang="en-US" sz="850" dirty="0"/>
          </a:p>
        </p:txBody>
      </p:sp>
      <p:sp>
        <p:nvSpPr>
          <p:cNvPr id="31" name="Text 27"/>
          <p:cNvSpPr/>
          <p:nvPr/>
        </p:nvSpPr>
        <p:spPr>
          <a:xfrm>
            <a:off x="400162" y="3101291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</a:t>
            </a:r>
            <a:endParaRPr lang="en-US" sz="750" dirty="0"/>
          </a:p>
        </p:txBody>
      </p:sp>
      <p:sp>
        <p:nvSpPr>
          <p:cNvPr id="32" name="Text 28"/>
          <p:cNvSpPr/>
          <p:nvPr/>
        </p:nvSpPr>
        <p:spPr>
          <a:xfrm>
            <a:off x="400162" y="3256787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Департаменты здравоохранения и спорта г. Москвы</a:t>
            </a:r>
            <a:endParaRPr lang="en-US" sz="850" dirty="0"/>
          </a:p>
        </p:txBody>
      </p:sp>
      <p:sp>
        <p:nvSpPr>
          <p:cNvPr id="33" name="Text 29"/>
          <p:cNvSpPr/>
          <p:nvPr/>
        </p:nvSpPr>
        <p:spPr>
          <a:xfrm>
            <a:off x="392400" y="352352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</a:t>
            </a:r>
            <a:endParaRPr lang="en-US" sz="750" dirty="0"/>
          </a:p>
        </p:txBody>
      </p:sp>
      <p:sp>
        <p:nvSpPr>
          <p:cNvPr id="34" name="Text 30"/>
          <p:cNvSpPr/>
          <p:nvPr/>
        </p:nvSpPr>
        <p:spPr>
          <a:xfrm>
            <a:off x="396000" y="3683282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Департамент инновационных технологий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392400" y="3934800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реализации</a:t>
            </a:r>
            <a:endParaRPr lang="en-US" sz="750" dirty="0"/>
          </a:p>
        </p:txBody>
      </p:sp>
      <p:sp>
        <p:nvSpPr>
          <p:cNvPr id="36" name="Text 32"/>
          <p:cNvSpPr/>
          <p:nvPr/>
        </p:nvSpPr>
        <p:spPr>
          <a:xfrm>
            <a:off x="392400" y="4098493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01.11.2026 – 01.11.2028</a:t>
            </a:r>
            <a:endParaRPr lang="en-US" sz="850" dirty="0"/>
          </a:p>
        </p:txBody>
      </p:sp>
      <p:sp>
        <p:nvSpPr>
          <p:cNvPr id="37" name="Text 33"/>
          <p:cNvSpPr/>
          <p:nvPr/>
        </p:nvSpPr>
        <p:spPr>
          <a:xfrm>
            <a:off x="385200" y="4373913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Бюджет, тыс. руб.</a:t>
            </a:r>
            <a:endParaRPr lang="en-US" sz="750" dirty="0"/>
          </a:p>
        </p:txBody>
      </p:sp>
      <p:sp>
        <p:nvSpPr>
          <p:cNvPr id="38" name="Text 34"/>
          <p:cNvSpPr/>
          <p:nvPr/>
        </p:nvSpPr>
        <p:spPr>
          <a:xfrm>
            <a:off x="378000" y="4560872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280 000</a:t>
            </a:r>
            <a:endParaRPr lang="en-US" sz="850" dirty="0"/>
          </a:p>
        </p:txBody>
      </p:sp>
      <p:sp>
        <p:nvSpPr>
          <p:cNvPr id="40" name="Text 36"/>
          <p:cNvSpPr/>
          <p:nvPr/>
        </p:nvSpPr>
        <p:spPr>
          <a:xfrm>
            <a:off x="385200" y="4815986"/>
            <a:ext cx="2916000" cy="1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отправки</a:t>
            </a:r>
            <a:endParaRPr lang="en-US" sz="750" dirty="0"/>
          </a:p>
        </p:txBody>
      </p:sp>
      <p:sp>
        <p:nvSpPr>
          <p:cNvPr id="41" name="Text 37"/>
          <p:cNvSpPr/>
          <p:nvPr/>
        </p:nvSpPr>
        <p:spPr>
          <a:xfrm>
            <a:off x="378000" y="4964855"/>
            <a:ext cx="2916000" cy="217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04.09.2026</a:t>
            </a:r>
            <a:endParaRPr lang="en-US" sz="850" dirty="0"/>
          </a:p>
        </p:txBody>
      </p:sp>
      <p:sp>
        <p:nvSpPr>
          <p:cNvPr id="42" name="Text 38"/>
          <p:cNvSpPr/>
          <p:nvPr/>
        </p:nvSpPr>
        <p:spPr>
          <a:xfrm>
            <a:off x="414000" y="4861800"/>
            <a:ext cx="29160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00" dirty="0"/>
          </a:p>
        </p:txBody>
      </p:sp>
      <p:sp>
        <p:nvSpPr>
          <p:cNvPr id="43" name="Shape 39"/>
          <p:cNvSpPr/>
          <p:nvPr/>
        </p:nvSpPr>
        <p:spPr>
          <a:xfrm>
            <a:off x="3618000" y="953999"/>
            <a:ext cx="4896000" cy="5230671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44" name="Shape 40"/>
          <p:cNvSpPr/>
          <p:nvPr/>
        </p:nvSpPr>
        <p:spPr>
          <a:xfrm>
            <a:off x="3618000" y="954000"/>
            <a:ext cx="489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5" name="Shape 41"/>
          <p:cNvSpPr/>
          <p:nvPr/>
        </p:nvSpPr>
        <p:spPr>
          <a:xfrm>
            <a:off x="3618000" y="1170000"/>
            <a:ext cx="489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6" name="Shape 42"/>
          <p:cNvSpPr/>
          <p:nvPr/>
        </p:nvSpPr>
        <p:spPr>
          <a:xfrm>
            <a:off x="3726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7" name="Text 43"/>
          <p:cNvSpPr/>
          <p:nvPr/>
        </p:nvSpPr>
        <p:spPr>
          <a:xfrm>
            <a:off x="3726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48" name="Text 44"/>
          <p:cNvSpPr/>
          <p:nvPr/>
        </p:nvSpPr>
        <p:spPr>
          <a:xfrm>
            <a:off x="4014000" y="954000"/>
            <a:ext cx="327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</a:t>
            </a:r>
            <a:endParaRPr lang="en-US" sz="1150" dirty="0"/>
          </a:p>
        </p:txBody>
      </p:sp>
      <p:sp>
        <p:nvSpPr>
          <p:cNvPr id="49" name="Shape 45"/>
          <p:cNvSpPr/>
          <p:nvPr/>
        </p:nvSpPr>
        <p:spPr>
          <a:xfrm>
            <a:off x="7470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0" name="Text 46"/>
          <p:cNvSpPr/>
          <p:nvPr/>
        </p:nvSpPr>
        <p:spPr>
          <a:xfrm>
            <a:off x="7470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51" name="Text 47"/>
          <p:cNvSpPr/>
          <p:nvPr/>
        </p:nvSpPr>
        <p:spPr>
          <a:xfrm>
            <a:off x="6606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52" name="Shape 48"/>
          <p:cNvSpPr/>
          <p:nvPr/>
        </p:nvSpPr>
        <p:spPr>
          <a:xfrm>
            <a:off x="37152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3" name="Shape 49"/>
          <p:cNvSpPr/>
          <p:nvPr/>
        </p:nvSpPr>
        <p:spPr>
          <a:xfrm>
            <a:off x="3715200" y="1375200"/>
            <a:ext cx="32400" cy="1139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4" name="Shape 50"/>
          <p:cNvSpPr/>
          <p:nvPr/>
        </p:nvSpPr>
        <p:spPr>
          <a:xfrm>
            <a:off x="3816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5" name="Text 51"/>
          <p:cNvSpPr/>
          <p:nvPr/>
        </p:nvSpPr>
        <p:spPr>
          <a:xfrm>
            <a:off x="3816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56" name="Text 52"/>
          <p:cNvSpPr/>
          <p:nvPr/>
        </p:nvSpPr>
        <p:spPr>
          <a:xfrm>
            <a:off x="4032000" y="1429200"/>
            <a:ext cx="186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проекта</a:t>
            </a:r>
            <a:endParaRPr lang="en-US" sz="850" dirty="0"/>
          </a:p>
        </p:txBody>
      </p:sp>
      <p:sp>
        <p:nvSpPr>
          <p:cNvPr id="58" name="Text 54"/>
          <p:cNvSpPr/>
          <p:nvPr/>
        </p:nvSpPr>
        <p:spPr>
          <a:xfrm>
            <a:off x="3823200" y="1684800"/>
            <a:ext cx="2120400" cy="77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7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«Персональный цифровой тренер москвича» для департаментов здравоохранения и спорта г. Москвы, исполнитель Департамент инновационных технологий. Сроки:  01.11.2026 – 01.11.2028. Бюджет 280 млн.</a:t>
            </a:r>
          </a:p>
          <a:p>
            <a:pPr>
              <a:lnSpc>
                <a:spcPct val="105000"/>
              </a:lnSpc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600" dirty="0"/>
          </a:p>
        </p:txBody>
      </p:sp>
      <p:sp>
        <p:nvSpPr>
          <p:cNvPr id="59" name="Shape 55"/>
          <p:cNvSpPr/>
          <p:nvPr/>
        </p:nvSpPr>
        <p:spPr>
          <a:xfrm>
            <a:off x="6098400" y="1375200"/>
            <a:ext cx="2318400" cy="1139400"/>
          </a:xfrm>
          <a:prstGeom prst="roundRect">
            <a:avLst>
              <a:gd name="adj" fmla="val 6420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0" name="Shape 56"/>
          <p:cNvSpPr/>
          <p:nvPr/>
        </p:nvSpPr>
        <p:spPr>
          <a:xfrm>
            <a:off x="6098400" y="1375200"/>
            <a:ext cx="32400" cy="1139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1" name="Shape 57"/>
          <p:cNvSpPr/>
          <p:nvPr/>
        </p:nvSpPr>
        <p:spPr>
          <a:xfrm>
            <a:off x="61992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2" name="Text 58"/>
          <p:cNvSpPr/>
          <p:nvPr/>
        </p:nvSpPr>
        <p:spPr>
          <a:xfrm>
            <a:off x="61992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4" name="Text 60"/>
          <p:cNvSpPr/>
          <p:nvPr/>
        </p:nvSpPr>
        <p:spPr>
          <a:xfrm>
            <a:off x="7984800" y="14544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65" name="Text 61"/>
          <p:cNvSpPr/>
          <p:nvPr/>
        </p:nvSpPr>
        <p:spPr>
          <a:xfrm>
            <a:off x="6415200" y="14292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в числах</a:t>
            </a:r>
            <a:endParaRPr lang="en-US" sz="850" dirty="0"/>
          </a:p>
        </p:txBody>
      </p:sp>
      <p:sp>
        <p:nvSpPr>
          <p:cNvPr id="66" name="Text 62"/>
          <p:cNvSpPr/>
          <p:nvPr/>
        </p:nvSpPr>
        <p:spPr>
          <a:xfrm>
            <a:off x="6206400" y="1605600"/>
            <a:ext cx="212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67" name="Text 63"/>
          <p:cNvSpPr/>
          <p:nvPr/>
        </p:nvSpPr>
        <p:spPr>
          <a:xfrm>
            <a:off x="6206400" y="1616400"/>
            <a:ext cx="2120400" cy="99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79%. Средняя длительность нетрудоспособности москвича 10,6 дней</a:t>
            </a:r>
          </a:p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Ожидаемая продолжительность жизни в Москве 79,38 лет</a:t>
            </a:r>
            <a:endParaRPr lang="en-US" sz="800" dirty="0"/>
          </a:p>
        </p:txBody>
      </p:sp>
      <p:sp>
        <p:nvSpPr>
          <p:cNvPr id="68" name="Shape 64"/>
          <p:cNvSpPr/>
          <p:nvPr/>
        </p:nvSpPr>
        <p:spPr>
          <a:xfrm>
            <a:off x="3715200" y="2579399"/>
            <a:ext cx="2318400" cy="1827547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9" name="Shape 65"/>
          <p:cNvSpPr/>
          <p:nvPr/>
        </p:nvSpPr>
        <p:spPr>
          <a:xfrm>
            <a:off x="3715199" y="2579400"/>
            <a:ext cx="45719" cy="1794512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0" name="Shape 66"/>
          <p:cNvSpPr/>
          <p:nvPr/>
        </p:nvSpPr>
        <p:spPr>
          <a:xfrm>
            <a:off x="38160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1" name="Text 67"/>
          <p:cNvSpPr/>
          <p:nvPr/>
        </p:nvSpPr>
        <p:spPr>
          <a:xfrm>
            <a:off x="38160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3" name="Text 69"/>
          <p:cNvSpPr/>
          <p:nvPr/>
        </p:nvSpPr>
        <p:spPr>
          <a:xfrm>
            <a:off x="5601600" y="2658600"/>
            <a:ext cx="3420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1.0</a:t>
            </a:r>
            <a:endParaRPr lang="en-US" sz="750" dirty="0"/>
          </a:p>
        </p:txBody>
      </p:sp>
      <p:sp>
        <p:nvSpPr>
          <p:cNvPr id="74" name="Text 70"/>
          <p:cNvSpPr/>
          <p:nvPr/>
        </p:nvSpPr>
        <p:spPr>
          <a:xfrm>
            <a:off x="4032000" y="2633400"/>
            <a:ext cx="1490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концепция проекта</a:t>
            </a:r>
            <a:endParaRPr lang="en-US" sz="850" dirty="0"/>
          </a:p>
        </p:txBody>
      </p:sp>
      <p:sp>
        <p:nvSpPr>
          <p:cNvPr id="76" name="Text 72"/>
          <p:cNvSpPr/>
          <p:nvPr/>
        </p:nvSpPr>
        <p:spPr>
          <a:xfrm>
            <a:off x="3823200" y="2888999"/>
            <a:ext cx="2120400" cy="1426493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москвич – спортсмен, для каждого свой спорт! </a:t>
            </a:r>
          </a:p>
          <a:p>
            <a:pPr marL="0" indent="0" algn="l">
              <a:lnSpc>
                <a:spcPct val="105000"/>
              </a:lnSpc>
              <a:buNone/>
            </a:pPr>
            <a:b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внедрение ИИ платформы для жителей Москвы, с персональной оценкой функционального состояния организма и рекомендация по оптимальным физическим нагрузкам.</a:t>
            </a:r>
            <a:endParaRPr lang="en-US" sz="850" dirty="0"/>
          </a:p>
        </p:txBody>
      </p:sp>
      <p:sp>
        <p:nvSpPr>
          <p:cNvPr id="77" name="Shape 73"/>
          <p:cNvSpPr/>
          <p:nvPr/>
        </p:nvSpPr>
        <p:spPr>
          <a:xfrm>
            <a:off x="6098400" y="2579400"/>
            <a:ext cx="2318400" cy="1290600"/>
          </a:xfrm>
          <a:prstGeom prst="roundRect">
            <a:avLst>
              <a:gd name="adj" fmla="val 566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8" name="Shape 74"/>
          <p:cNvSpPr/>
          <p:nvPr/>
        </p:nvSpPr>
        <p:spPr>
          <a:xfrm>
            <a:off x="6098400" y="2579400"/>
            <a:ext cx="32400" cy="1290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9" name="Shape 75"/>
          <p:cNvSpPr/>
          <p:nvPr/>
        </p:nvSpPr>
        <p:spPr>
          <a:xfrm>
            <a:off x="6199200" y="26514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0" name="Text 76"/>
          <p:cNvSpPr/>
          <p:nvPr/>
        </p:nvSpPr>
        <p:spPr>
          <a:xfrm>
            <a:off x="6199200" y="26514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3" name="Text 79"/>
          <p:cNvSpPr/>
          <p:nvPr/>
        </p:nvSpPr>
        <p:spPr>
          <a:xfrm>
            <a:off x="6415200" y="2633400"/>
            <a:ext cx="1490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через показатели</a:t>
            </a:r>
            <a:endParaRPr lang="en-US" sz="850" dirty="0"/>
          </a:p>
        </p:txBody>
      </p:sp>
      <p:sp>
        <p:nvSpPr>
          <p:cNvPr id="84" name="Text 80"/>
          <p:cNvSpPr/>
          <p:nvPr/>
        </p:nvSpPr>
        <p:spPr>
          <a:xfrm>
            <a:off x="6206400" y="2809800"/>
            <a:ext cx="212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85" name="Text 81"/>
          <p:cNvSpPr/>
          <p:nvPr/>
        </p:nvSpPr>
        <p:spPr>
          <a:xfrm>
            <a:off x="6206400" y="2878930"/>
            <a:ext cx="2120400" cy="93706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граждан спортивной инфраструктурой 95%. Средняя продолжительность нетрудоспособности москвича в год 9,2 дня</a:t>
            </a:r>
          </a:p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Ожидаемая продолжительность жизни на 0,1% </a:t>
            </a:r>
            <a:endParaRPr lang="en-US" sz="800" dirty="0"/>
          </a:p>
        </p:txBody>
      </p:sp>
      <p:sp>
        <p:nvSpPr>
          <p:cNvPr id="86" name="Shape 82"/>
          <p:cNvSpPr/>
          <p:nvPr/>
        </p:nvSpPr>
        <p:spPr>
          <a:xfrm>
            <a:off x="3715200" y="4560872"/>
            <a:ext cx="2318400" cy="1382728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7" name="Shape 83"/>
          <p:cNvSpPr/>
          <p:nvPr/>
        </p:nvSpPr>
        <p:spPr>
          <a:xfrm>
            <a:off x="3712681" y="4692600"/>
            <a:ext cx="45719" cy="1231618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8" name="Shape 84"/>
          <p:cNvSpPr/>
          <p:nvPr/>
        </p:nvSpPr>
        <p:spPr>
          <a:xfrm>
            <a:off x="3823200" y="4672002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9" name="Text 85"/>
          <p:cNvSpPr/>
          <p:nvPr/>
        </p:nvSpPr>
        <p:spPr>
          <a:xfrm>
            <a:off x="3823200" y="4667399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0" name="Text 86"/>
          <p:cNvSpPr/>
          <p:nvPr/>
        </p:nvSpPr>
        <p:spPr>
          <a:xfrm>
            <a:off x="4032000" y="46926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варианты решения</a:t>
            </a:r>
            <a:endParaRPr lang="en-US" sz="850" dirty="0"/>
          </a:p>
        </p:txBody>
      </p:sp>
      <p:sp>
        <p:nvSpPr>
          <p:cNvPr id="92" name="Text 88"/>
          <p:cNvSpPr/>
          <p:nvPr/>
        </p:nvSpPr>
        <p:spPr>
          <a:xfrm>
            <a:off x="3823200" y="5041800"/>
            <a:ext cx="2120400" cy="790828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PUSH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уведомления (не эффективно)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Увеличение спорт объектов (дорого)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Мобильное приложение (дорого)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5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Штат спортивных тренеров (дорого)</a:t>
            </a:r>
            <a:endParaRPr lang="en-US" sz="850" dirty="0"/>
          </a:p>
        </p:txBody>
      </p:sp>
      <p:sp>
        <p:nvSpPr>
          <p:cNvPr id="93" name="Shape 89"/>
          <p:cNvSpPr/>
          <p:nvPr/>
        </p:nvSpPr>
        <p:spPr>
          <a:xfrm>
            <a:off x="6098400" y="3934800"/>
            <a:ext cx="2318400" cy="2008800"/>
          </a:xfrm>
          <a:prstGeom prst="roundRect">
            <a:avLst>
              <a:gd name="adj" fmla="val 622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4" name="Shape 90"/>
          <p:cNvSpPr/>
          <p:nvPr/>
        </p:nvSpPr>
        <p:spPr>
          <a:xfrm>
            <a:off x="6098399" y="3934800"/>
            <a:ext cx="45719" cy="20088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5" name="Shape 91"/>
          <p:cNvSpPr/>
          <p:nvPr/>
        </p:nvSpPr>
        <p:spPr>
          <a:xfrm>
            <a:off x="6199200" y="4006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6" name="Text 92"/>
          <p:cNvSpPr/>
          <p:nvPr/>
        </p:nvSpPr>
        <p:spPr>
          <a:xfrm>
            <a:off x="6199200" y="4006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7" name="Text 93"/>
          <p:cNvSpPr/>
          <p:nvPr/>
        </p:nvSpPr>
        <p:spPr>
          <a:xfrm>
            <a:off x="6415200" y="3988800"/>
            <a:ext cx="186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системы более высокого порядка</a:t>
            </a:r>
            <a:endParaRPr lang="en-US" sz="850" dirty="0"/>
          </a:p>
        </p:txBody>
      </p:sp>
      <p:sp>
        <p:nvSpPr>
          <p:cNvPr id="99" name="Text 95"/>
          <p:cNvSpPr/>
          <p:nvPr/>
        </p:nvSpPr>
        <p:spPr>
          <a:xfrm>
            <a:off x="6206400" y="4327201"/>
            <a:ext cx="2120400" cy="1505428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продолжительности жизни на 0,1 в год,</a:t>
            </a:r>
          </a:p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занятий спортом на 95% до 79%</a:t>
            </a:r>
          </a:p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количество москвичей активно занимающихся спортом до 7 млн</a:t>
            </a:r>
          </a:p>
          <a:p>
            <a:pPr>
              <a:lnSpc>
                <a:spcPct val="105000"/>
              </a:lnSpc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число дней нетрудоспособности до 9,2 в год с 10,6 в год</a:t>
            </a:r>
          </a:p>
        </p:txBody>
      </p:sp>
      <p:sp>
        <p:nvSpPr>
          <p:cNvPr id="100" name="Shape 96"/>
          <p:cNvSpPr/>
          <p:nvPr/>
        </p:nvSpPr>
        <p:spPr>
          <a:xfrm>
            <a:off x="8668150" y="980529"/>
            <a:ext cx="6156000" cy="5204142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01" name="Shape 97"/>
          <p:cNvSpPr/>
          <p:nvPr/>
        </p:nvSpPr>
        <p:spPr>
          <a:xfrm>
            <a:off x="8676000" y="954000"/>
            <a:ext cx="61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2" name="Shape 98"/>
          <p:cNvSpPr/>
          <p:nvPr/>
        </p:nvSpPr>
        <p:spPr>
          <a:xfrm>
            <a:off x="8676000" y="1170000"/>
            <a:ext cx="615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3" name="Shape 99"/>
          <p:cNvSpPr/>
          <p:nvPr/>
        </p:nvSpPr>
        <p:spPr>
          <a:xfrm>
            <a:off x="8784000" y="1018800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4" name="Text 100"/>
          <p:cNvSpPr/>
          <p:nvPr/>
        </p:nvSpPr>
        <p:spPr>
          <a:xfrm>
            <a:off x="8784000" y="1018800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05" name="Text 101"/>
          <p:cNvSpPr/>
          <p:nvPr/>
        </p:nvSpPr>
        <p:spPr>
          <a:xfrm>
            <a:off x="9072000" y="954000"/>
            <a:ext cx="45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и содержание</a:t>
            </a:r>
            <a:endParaRPr lang="en-US" sz="1150" dirty="0"/>
          </a:p>
        </p:txBody>
      </p:sp>
      <p:sp>
        <p:nvSpPr>
          <p:cNvPr id="106" name="Shape 102"/>
          <p:cNvSpPr/>
          <p:nvPr/>
        </p:nvSpPr>
        <p:spPr>
          <a:xfrm>
            <a:off x="13788000" y="1026000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7" name="Text 103"/>
          <p:cNvSpPr/>
          <p:nvPr/>
        </p:nvSpPr>
        <p:spPr>
          <a:xfrm>
            <a:off x="13788000" y="1026000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08" name="Text 104"/>
          <p:cNvSpPr/>
          <p:nvPr/>
        </p:nvSpPr>
        <p:spPr>
          <a:xfrm>
            <a:off x="12924000" y="954000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критериев</a:t>
            </a:r>
            <a:endParaRPr lang="en-US" sz="750" dirty="0"/>
          </a:p>
        </p:txBody>
      </p:sp>
      <p:sp>
        <p:nvSpPr>
          <p:cNvPr id="109" name="Shape 105"/>
          <p:cNvSpPr/>
          <p:nvPr/>
        </p:nvSpPr>
        <p:spPr>
          <a:xfrm>
            <a:off x="8773200" y="1375200"/>
            <a:ext cx="1944000" cy="24948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0" name="Shape 106"/>
          <p:cNvSpPr/>
          <p:nvPr/>
        </p:nvSpPr>
        <p:spPr>
          <a:xfrm>
            <a:off x="8773199" y="1375199"/>
            <a:ext cx="45719" cy="2440799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1" name="Shape 107"/>
          <p:cNvSpPr/>
          <p:nvPr/>
        </p:nvSpPr>
        <p:spPr>
          <a:xfrm>
            <a:off x="88740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2" name="Text 108"/>
          <p:cNvSpPr/>
          <p:nvPr/>
        </p:nvSpPr>
        <p:spPr>
          <a:xfrm>
            <a:off x="88740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13" name="Text 109"/>
          <p:cNvSpPr/>
          <p:nvPr/>
        </p:nvSpPr>
        <p:spPr>
          <a:xfrm>
            <a:off x="90900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проекта</a:t>
            </a:r>
            <a:endParaRPr lang="en-US" sz="850" dirty="0"/>
          </a:p>
        </p:txBody>
      </p:sp>
      <p:sp>
        <p:nvSpPr>
          <p:cNvPr id="114" name="Text 110"/>
          <p:cNvSpPr/>
          <p:nvPr/>
        </p:nvSpPr>
        <p:spPr>
          <a:xfrm>
            <a:off x="88812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выгоду проекта для заказчика или инвестора.</a:t>
            </a:r>
            <a:endParaRPr lang="en-US" sz="750" dirty="0"/>
          </a:p>
        </p:txBody>
      </p:sp>
      <p:sp>
        <p:nvSpPr>
          <p:cNvPr id="115" name="Text 111"/>
          <p:cNvSpPr/>
          <p:nvPr/>
        </p:nvSpPr>
        <p:spPr>
          <a:xfrm>
            <a:off x="8881200" y="1907999"/>
            <a:ext cx="1746000" cy="190799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Социально-демографическая - 70% систематически занимающихся спортом к 2029 г. Экономическая выгода: снижение дней нетрудоспособности на 10 % = снижение экономической нагрузки на бюджет города Москвы, а также снижение простоя у работодателей. Мэр: Технологическая выгода Москва № 1 в цифровизации среди регионов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капитал: индекс здоровья Москвича в международных рейтингах оценки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временной нетрудоспособности с 10,6 до 9,5 дня на одного работающего. При 7,0 млн занятых в Москве это 7,7 млн человеко-дней в год. По KPI платформе атрибутируется не менее 20 % — 1,54 млн человеко-дней. В деньгах, по средней зарплате 160,7 тыс. руб./мес. (7,8 тыс. руб. на рабочий день), это 12 млрд руб. восстановленного рабочего времени в год при разовой субсидии 280 млн руб.</a:t>
            </a:r>
          </a:p>
        </p:txBody>
      </p:sp>
      <p:sp>
        <p:nvSpPr>
          <p:cNvPr id="116" name="Shape 112"/>
          <p:cNvSpPr/>
          <p:nvPr/>
        </p:nvSpPr>
        <p:spPr>
          <a:xfrm>
            <a:off x="10782000" y="1375199"/>
            <a:ext cx="1944000" cy="1687087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7" name="Shape 113"/>
          <p:cNvSpPr/>
          <p:nvPr/>
        </p:nvSpPr>
        <p:spPr>
          <a:xfrm>
            <a:off x="10781999" y="1375200"/>
            <a:ext cx="45719" cy="1658286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8" name="Shape 114"/>
          <p:cNvSpPr/>
          <p:nvPr/>
        </p:nvSpPr>
        <p:spPr>
          <a:xfrm>
            <a:off x="108828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9" name="Text 115"/>
          <p:cNvSpPr/>
          <p:nvPr/>
        </p:nvSpPr>
        <p:spPr>
          <a:xfrm>
            <a:off x="108828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20" name="Text 116"/>
          <p:cNvSpPr/>
          <p:nvPr/>
        </p:nvSpPr>
        <p:spPr>
          <a:xfrm>
            <a:off x="110988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оценка</a:t>
            </a:r>
            <a:endParaRPr lang="en-US" sz="850" dirty="0"/>
          </a:p>
        </p:txBody>
      </p:sp>
      <p:sp>
        <p:nvSpPr>
          <p:cNvPr id="122" name="Text 118"/>
          <p:cNvSpPr/>
          <p:nvPr/>
        </p:nvSpPr>
        <p:spPr>
          <a:xfrm>
            <a:off x="10890000" y="1658319"/>
            <a:ext cx="1746000" cy="1313481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проекта 280 млн </a:t>
            </a:r>
            <a:r>
              <a:rPr lang="ru-RU" sz="80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</a:t>
            </a:r>
            <a:endParaRPr lang="ru-RU" sz="800" dirty="0">
              <a:solidFill>
                <a:srgbClr val="08183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привлеченных к занятиям спорта 120 000 чел/год.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Предотвратимый экономический ущерб – 11 700 руб. на чел/год.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Срок окупаемости 3 года.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Проектный цикл 10 лет.</a:t>
            </a:r>
          </a:p>
        </p:txBody>
      </p:sp>
      <p:sp>
        <p:nvSpPr>
          <p:cNvPr id="123" name="Shape 119"/>
          <p:cNvSpPr/>
          <p:nvPr/>
        </p:nvSpPr>
        <p:spPr>
          <a:xfrm>
            <a:off x="12790800" y="1375200"/>
            <a:ext cx="1944000" cy="909200"/>
          </a:xfrm>
          <a:prstGeom prst="roundRect">
            <a:avLst>
              <a:gd name="adj" fmla="val 679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4" name="Shape 120"/>
          <p:cNvSpPr/>
          <p:nvPr/>
        </p:nvSpPr>
        <p:spPr>
          <a:xfrm>
            <a:off x="12790799" y="1375200"/>
            <a:ext cx="45719" cy="909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5" name="Shape 121"/>
          <p:cNvSpPr/>
          <p:nvPr/>
        </p:nvSpPr>
        <p:spPr>
          <a:xfrm>
            <a:off x="12891600" y="14472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6" name="Text 122"/>
          <p:cNvSpPr/>
          <p:nvPr/>
        </p:nvSpPr>
        <p:spPr>
          <a:xfrm>
            <a:off x="12891600" y="14472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7" name="Text 123"/>
          <p:cNvSpPr/>
          <p:nvPr/>
        </p:nvSpPr>
        <p:spPr>
          <a:xfrm>
            <a:off x="13107600" y="1429200"/>
            <a:ext cx="1494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и доходы</a:t>
            </a:r>
            <a:endParaRPr lang="en-US" sz="850" dirty="0"/>
          </a:p>
        </p:txBody>
      </p:sp>
      <p:sp>
        <p:nvSpPr>
          <p:cNvPr id="128" name="Text 124"/>
          <p:cNvSpPr/>
          <p:nvPr/>
        </p:nvSpPr>
        <p:spPr>
          <a:xfrm>
            <a:off x="12898800" y="1605600"/>
            <a:ext cx="17460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объём расходов, доходов и график движения средств.</a:t>
            </a:r>
            <a:endParaRPr lang="en-US" sz="750" dirty="0"/>
          </a:p>
        </p:txBody>
      </p:sp>
      <p:sp>
        <p:nvSpPr>
          <p:cNvPr id="129" name="Text 125"/>
          <p:cNvSpPr/>
          <p:nvPr/>
        </p:nvSpPr>
        <p:spPr>
          <a:xfrm>
            <a:off x="12898800" y="1908000"/>
            <a:ext cx="1746000" cy="29275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оплаты труда 85,71 млн </a:t>
            </a:r>
            <a:r>
              <a:rPr lang="ru-RU" sz="60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</a:t>
            </a:r>
            <a:endParaRPr lang="ru-RU" sz="600" dirty="0">
              <a:solidFill>
                <a:srgbClr val="08183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Оборудование 66 млн</a:t>
            </a:r>
          </a:p>
          <a:p>
            <a:pPr marL="0" indent="0" algn="l">
              <a:lnSpc>
                <a:spcPct val="105000"/>
              </a:lnSpc>
              <a:buNone/>
            </a:pPr>
            <a:endParaRPr lang="en-US" sz="600" dirty="0"/>
          </a:p>
        </p:txBody>
      </p:sp>
      <p:sp>
        <p:nvSpPr>
          <p:cNvPr id="130" name="Shape 126"/>
          <p:cNvSpPr/>
          <p:nvPr/>
        </p:nvSpPr>
        <p:spPr>
          <a:xfrm>
            <a:off x="8773200" y="3900282"/>
            <a:ext cx="1944000" cy="932717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1" name="Shape 127"/>
          <p:cNvSpPr/>
          <p:nvPr/>
        </p:nvSpPr>
        <p:spPr>
          <a:xfrm>
            <a:off x="8759880" y="3963600"/>
            <a:ext cx="45719" cy="852386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2" name="Shape 128"/>
          <p:cNvSpPr/>
          <p:nvPr/>
        </p:nvSpPr>
        <p:spPr>
          <a:xfrm>
            <a:off x="8874000" y="393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3" name="Text 129"/>
          <p:cNvSpPr/>
          <p:nvPr/>
        </p:nvSpPr>
        <p:spPr>
          <a:xfrm>
            <a:off x="8874000" y="3937963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4" name="Text 130"/>
          <p:cNvSpPr/>
          <p:nvPr/>
        </p:nvSpPr>
        <p:spPr>
          <a:xfrm>
            <a:off x="9072000" y="3927600"/>
            <a:ext cx="14940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Дисконтирование и инвестиционные показатели</a:t>
            </a:r>
            <a:endParaRPr lang="en-US" sz="850" dirty="0"/>
          </a:p>
        </p:txBody>
      </p:sp>
      <p:sp>
        <p:nvSpPr>
          <p:cNvPr id="136" name="Text 132"/>
          <p:cNvSpPr/>
          <p:nvPr/>
        </p:nvSpPr>
        <p:spPr>
          <a:xfrm>
            <a:off x="8881200" y="4373912"/>
            <a:ext cx="1746000" cy="403959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en-US" sz="9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NPV </a:t>
            </a:r>
            <a:r>
              <a:rPr lang="ru-RU" sz="9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2 121, 31 млн руб.</a:t>
            </a:r>
          </a:p>
          <a:p>
            <a:pPr>
              <a:lnSpc>
                <a:spcPct val="105000"/>
              </a:lnSpc>
            </a:pPr>
            <a:r>
              <a:rPr lang="en-US" sz="9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IRR </a:t>
            </a:r>
            <a:r>
              <a:rPr lang="ru-RU" sz="900" dirty="0">
                <a:solidFill>
                  <a:srgbClr val="081838"/>
                </a:solidFill>
                <a:latin typeface="Arial" pitchFamily="34" charset="0"/>
                <a:cs typeface="Arial" pitchFamily="34" charset="-120"/>
              </a:rPr>
              <a:t>162,2%</a:t>
            </a:r>
            <a:endParaRPr lang="en-US" sz="900" dirty="0"/>
          </a:p>
        </p:txBody>
      </p:sp>
      <p:sp>
        <p:nvSpPr>
          <p:cNvPr id="137" name="Shape 133"/>
          <p:cNvSpPr/>
          <p:nvPr/>
        </p:nvSpPr>
        <p:spPr>
          <a:xfrm>
            <a:off x="10782000" y="3130090"/>
            <a:ext cx="1944000" cy="170291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8" name="Shape 134"/>
          <p:cNvSpPr/>
          <p:nvPr/>
        </p:nvSpPr>
        <p:spPr>
          <a:xfrm>
            <a:off x="10768680" y="3130090"/>
            <a:ext cx="45719" cy="1685896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9" name="Shape 135"/>
          <p:cNvSpPr/>
          <p:nvPr/>
        </p:nvSpPr>
        <p:spPr>
          <a:xfrm>
            <a:off x="10872000" y="3162491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0" name="Text 136"/>
          <p:cNvSpPr/>
          <p:nvPr/>
        </p:nvSpPr>
        <p:spPr>
          <a:xfrm>
            <a:off x="10872000" y="3162491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1" name="Text 137"/>
          <p:cNvSpPr/>
          <p:nvPr/>
        </p:nvSpPr>
        <p:spPr>
          <a:xfrm>
            <a:off x="11098800" y="3162491"/>
            <a:ext cx="1494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целевые показатели</a:t>
            </a:r>
            <a:endParaRPr lang="en-US" sz="850" dirty="0"/>
          </a:p>
        </p:txBody>
      </p:sp>
      <p:sp>
        <p:nvSpPr>
          <p:cNvPr id="145" name="Text 141"/>
          <p:cNvSpPr/>
          <p:nvPr/>
        </p:nvSpPr>
        <p:spPr>
          <a:xfrm>
            <a:off x="10890000" y="3448086"/>
            <a:ext cx="1746000" cy="1329785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продолжительности жизни на 0,1 в год,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занятий спортом на 95% до 79%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Увеличить количество москвичей активно занимающихся спортом до 7 млн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число дней нетрудоспособности до 9,2 в год с 10,6 в год</a:t>
            </a:r>
          </a:p>
          <a:p>
            <a:pPr marL="0" indent="0" algn="l">
              <a:lnSpc>
                <a:spcPct val="105000"/>
              </a:lnSpc>
              <a:buNone/>
            </a:pPr>
            <a:endParaRPr lang="en-US" sz="850" dirty="0"/>
          </a:p>
        </p:txBody>
      </p:sp>
      <p:sp>
        <p:nvSpPr>
          <p:cNvPr id="146" name="Shape 142"/>
          <p:cNvSpPr/>
          <p:nvPr/>
        </p:nvSpPr>
        <p:spPr>
          <a:xfrm>
            <a:off x="12790800" y="2313200"/>
            <a:ext cx="1944000" cy="2548600"/>
          </a:xfrm>
          <a:prstGeom prst="roundRect">
            <a:avLst>
              <a:gd name="adj" fmla="val 4894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7" name="Shape 143"/>
          <p:cNvSpPr/>
          <p:nvPr/>
        </p:nvSpPr>
        <p:spPr>
          <a:xfrm>
            <a:off x="12777480" y="2359044"/>
            <a:ext cx="32400" cy="2418828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8" name="Shape 144"/>
          <p:cNvSpPr/>
          <p:nvPr/>
        </p:nvSpPr>
        <p:spPr>
          <a:xfrm>
            <a:off x="12891600" y="2377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9" name="Text 145"/>
          <p:cNvSpPr/>
          <p:nvPr/>
        </p:nvSpPr>
        <p:spPr>
          <a:xfrm>
            <a:off x="12885870" y="2373966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2" name="Text 148"/>
          <p:cNvSpPr/>
          <p:nvPr/>
        </p:nvSpPr>
        <p:spPr>
          <a:xfrm>
            <a:off x="13107600" y="2370806"/>
            <a:ext cx="1116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или продукты проекта</a:t>
            </a:r>
            <a:endParaRPr lang="en-US" sz="850" dirty="0"/>
          </a:p>
        </p:txBody>
      </p:sp>
      <p:sp>
        <p:nvSpPr>
          <p:cNvPr id="153" name="Text 149"/>
          <p:cNvSpPr/>
          <p:nvPr/>
        </p:nvSpPr>
        <p:spPr>
          <a:xfrm>
            <a:off x="12898800" y="2898600"/>
            <a:ext cx="17460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endParaRPr lang="en-US" sz="750" dirty="0"/>
          </a:p>
        </p:txBody>
      </p:sp>
      <p:sp>
        <p:nvSpPr>
          <p:cNvPr id="156" name="Text 152"/>
          <p:cNvSpPr/>
          <p:nvPr/>
        </p:nvSpPr>
        <p:spPr>
          <a:xfrm>
            <a:off x="12898800" y="2658600"/>
            <a:ext cx="1746000" cy="2119272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0000"/>
              </a:lnSpc>
            </a:pPr>
            <a:r>
              <a:rPr lang="ru-RU" sz="650" dirty="0"/>
              <a:t>1. </a:t>
            </a:r>
            <a:r>
              <a:rPr lang="ru-RU" sz="650" b="1" dirty="0"/>
              <a:t>ИИ надстройка ЕМИАС): </a:t>
            </a:r>
            <a:r>
              <a:rPr lang="ru-RU" sz="650" dirty="0"/>
              <a:t>Автоматические прогнозы на 7 дней вперед; 3 млн пользователей; Ежемесячные обращения к сайту 1 млн; Вовлечены все </a:t>
            </a:r>
            <a:r>
              <a:rPr lang="ru-RU" sz="650" dirty="0" err="1"/>
              <a:t>спорт.объекты</a:t>
            </a:r>
            <a:r>
              <a:rPr lang="ru-RU" sz="650" dirty="0"/>
              <a:t> Москвы;</a:t>
            </a:r>
            <a:br>
              <a:rPr lang="ru-RU" sz="650" dirty="0"/>
            </a:br>
            <a:r>
              <a:rPr lang="ru-RU" sz="650" dirty="0"/>
              <a:t>2. </a:t>
            </a:r>
            <a:r>
              <a:rPr lang="ru-RU" sz="650" b="1" dirty="0"/>
              <a:t>ИИ бот в </a:t>
            </a:r>
            <a:r>
              <a:rPr lang="en-US" sz="650" b="1" dirty="0"/>
              <a:t>MAX</a:t>
            </a:r>
            <a:r>
              <a:rPr lang="ru-RU" sz="650" b="1" dirty="0"/>
              <a:t>: </a:t>
            </a:r>
            <a:r>
              <a:rPr lang="ru-RU" sz="650" dirty="0"/>
              <a:t>Количество пользователей </a:t>
            </a:r>
            <a:r>
              <a:rPr lang="en-US" sz="650" dirty="0"/>
              <a:t>&gt;</a:t>
            </a:r>
            <a:r>
              <a:rPr lang="ru-RU" sz="650" dirty="0"/>
              <a:t>2 млн. Количество вернувшихся не менее 60%</a:t>
            </a:r>
            <a:br>
              <a:rPr lang="ru-RU" sz="650" dirty="0"/>
            </a:br>
            <a:r>
              <a:rPr lang="ru-RU" sz="650" dirty="0"/>
              <a:t>3. </a:t>
            </a:r>
            <a:r>
              <a:rPr lang="ru-RU" sz="650" b="1" dirty="0"/>
              <a:t>Нормативные Акты: </a:t>
            </a:r>
            <a:r>
              <a:rPr lang="ru-RU" sz="650" dirty="0"/>
              <a:t>Закон г. Москвы «Об ИИ-сопровождении физической культуры и спорта»; Регламент обработки персональных и биометрических данных с разграничением доступа, прошедший экспертизу Роскомнадзора; </a:t>
            </a:r>
            <a:br>
              <a:rPr lang="ru-RU" sz="650" dirty="0"/>
            </a:br>
            <a:r>
              <a:rPr lang="ru-RU" sz="650" dirty="0"/>
              <a:t>4. </a:t>
            </a:r>
            <a:r>
              <a:rPr lang="ru-RU" sz="650" b="1" dirty="0"/>
              <a:t>Образовательные материалы: </a:t>
            </a:r>
            <a:r>
              <a:rPr lang="ru-RU" sz="650" dirty="0"/>
              <a:t>Создано не менее 5 000 уникальных единиц контента;</a:t>
            </a:r>
            <a:br>
              <a:rPr lang="ru-RU" sz="650" dirty="0"/>
            </a:br>
            <a:r>
              <a:rPr lang="ru-RU" sz="650" dirty="0"/>
              <a:t>5. </a:t>
            </a:r>
            <a:r>
              <a:rPr lang="ru-RU" sz="650" b="1" dirty="0"/>
              <a:t>Защищенные серверы: </a:t>
            </a:r>
            <a:r>
              <a:rPr lang="ru-RU" sz="650" dirty="0"/>
              <a:t>Задержка </a:t>
            </a:r>
            <a:r>
              <a:rPr lang="en-US" sz="650" dirty="0"/>
              <a:t>&lt;</a:t>
            </a:r>
            <a:r>
              <a:rPr lang="ru-RU" sz="650" dirty="0"/>
              <a:t>300 мс; </a:t>
            </a:r>
            <a:br>
              <a:rPr lang="ru-RU" sz="650" dirty="0"/>
            </a:br>
            <a:r>
              <a:rPr lang="ru-RU" sz="650" dirty="0"/>
              <a:t>6. </a:t>
            </a:r>
            <a:r>
              <a:rPr lang="ru-RU" sz="650" b="1" dirty="0"/>
              <a:t>Публикации в медиа: </a:t>
            </a:r>
            <a:r>
              <a:rPr lang="ru-RU" sz="650" dirty="0"/>
              <a:t>PR-охват не менее 1 500 выходов в СМИ;</a:t>
            </a:r>
            <a:br>
              <a:rPr lang="ru-RU" sz="650" dirty="0"/>
            </a:br>
            <a:r>
              <a:rPr lang="ru-RU" sz="650" dirty="0"/>
              <a:t>7. </a:t>
            </a:r>
            <a:r>
              <a:rPr lang="ru-RU" sz="650" b="1" dirty="0"/>
              <a:t>Научные публикации: </a:t>
            </a:r>
            <a:r>
              <a:rPr lang="ru-RU" sz="650" dirty="0"/>
              <a:t>Не менее 20 статей в рецензируемых журналах, индексируемых в </a:t>
            </a:r>
            <a:r>
              <a:rPr lang="ru-RU" sz="650" dirty="0" err="1"/>
              <a:t>Scopus</a:t>
            </a:r>
            <a:r>
              <a:rPr lang="ru-RU" sz="650" dirty="0"/>
              <a:t>/Web </a:t>
            </a:r>
            <a:r>
              <a:rPr lang="ru-RU" sz="650" dirty="0" err="1"/>
              <a:t>of</a:t>
            </a:r>
            <a:r>
              <a:rPr lang="ru-RU" sz="650" dirty="0"/>
              <a:t> Science.</a:t>
            </a:r>
            <a:endParaRPr lang="en-US" sz="650" dirty="0"/>
          </a:p>
        </p:txBody>
      </p:sp>
      <p:sp>
        <p:nvSpPr>
          <p:cNvPr id="157" name="Shape 153"/>
          <p:cNvSpPr/>
          <p:nvPr/>
        </p:nvSpPr>
        <p:spPr>
          <a:xfrm>
            <a:off x="8773200" y="4964855"/>
            <a:ext cx="5961600" cy="1087601"/>
          </a:xfrm>
          <a:prstGeom prst="roundRect">
            <a:avLst>
              <a:gd name="adj" fmla="val 7076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8" name="Shape 154"/>
          <p:cNvSpPr/>
          <p:nvPr/>
        </p:nvSpPr>
        <p:spPr>
          <a:xfrm>
            <a:off x="8773199" y="4964854"/>
            <a:ext cx="32400" cy="1058801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9" name="Shape 155"/>
          <p:cNvSpPr/>
          <p:nvPr/>
        </p:nvSpPr>
        <p:spPr>
          <a:xfrm>
            <a:off x="8874000" y="5041800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0" name="Text 156"/>
          <p:cNvSpPr/>
          <p:nvPr/>
        </p:nvSpPr>
        <p:spPr>
          <a:xfrm>
            <a:off x="8874000" y="5041800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1" name="Text 157"/>
          <p:cNvSpPr/>
          <p:nvPr/>
        </p:nvSpPr>
        <p:spPr>
          <a:xfrm>
            <a:off x="9090000" y="5088255"/>
            <a:ext cx="55116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Ограничения, допущения, зависимости</a:t>
            </a:r>
            <a:endParaRPr lang="en-US" sz="850" dirty="0"/>
          </a:p>
        </p:txBody>
      </p:sp>
      <p:sp>
        <p:nvSpPr>
          <p:cNvPr id="165" name="Text 161"/>
          <p:cNvSpPr/>
          <p:nvPr/>
        </p:nvSpPr>
        <p:spPr>
          <a:xfrm>
            <a:off x="8881200" y="5336518"/>
            <a:ext cx="5763600" cy="607082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Фиксированные: сроки, стоимость, риски, удовлетворенность пользователей, качество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Плавающие: ресурсы и требования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Допущения: стабильный интернет, тренд на спорт сохранится, уверенные пользователи смартфонов.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8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Зависимости: бюджет, поставщик серверов, нормативно правовые акты, межведомственные взаимодействия</a:t>
            </a:r>
          </a:p>
          <a:p>
            <a:pPr marL="0" indent="0" algn="l">
              <a:lnSpc>
                <a:spcPct val="105000"/>
              </a:lnSpc>
              <a:buNone/>
            </a:pPr>
            <a:endParaRPr lang="en-US" sz="850" dirty="0"/>
          </a:p>
        </p:txBody>
      </p:sp>
      <p:sp>
        <p:nvSpPr>
          <p:cNvPr id="166" name="Shape 162"/>
          <p:cNvSpPr/>
          <p:nvPr/>
        </p:nvSpPr>
        <p:spPr>
          <a:xfrm>
            <a:off x="288000" y="6305578"/>
            <a:ext cx="3456000" cy="4253400"/>
          </a:xfrm>
          <a:prstGeom prst="roundRect">
            <a:avLst>
              <a:gd name="adj" fmla="val 2646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167" name="Shape 163"/>
          <p:cNvSpPr/>
          <p:nvPr/>
        </p:nvSpPr>
        <p:spPr>
          <a:xfrm>
            <a:off x="288000" y="6305578"/>
            <a:ext cx="345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8" name="Shape 164"/>
          <p:cNvSpPr/>
          <p:nvPr/>
        </p:nvSpPr>
        <p:spPr>
          <a:xfrm>
            <a:off x="288000" y="6521578"/>
            <a:ext cx="345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9" name="Shape 165"/>
          <p:cNvSpPr/>
          <p:nvPr/>
        </p:nvSpPr>
        <p:spPr>
          <a:xfrm>
            <a:off x="396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0" name="Text 166"/>
          <p:cNvSpPr/>
          <p:nvPr/>
        </p:nvSpPr>
        <p:spPr>
          <a:xfrm>
            <a:off x="396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1" name="Text 167"/>
          <p:cNvSpPr/>
          <p:nvPr/>
        </p:nvSpPr>
        <p:spPr>
          <a:xfrm>
            <a:off x="684000" y="6305578"/>
            <a:ext cx="183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Заинтересованные стороны</a:t>
            </a:r>
            <a:endParaRPr lang="en-US" sz="1150" dirty="0"/>
          </a:p>
        </p:txBody>
      </p:sp>
      <p:sp>
        <p:nvSpPr>
          <p:cNvPr id="172" name="Shape 168"/>
          <p:cNvSpPr/>
          <p:nvPr/>
        </p:nvSpPr>
        <p:spPr>
          <a:xfrm>
            <a:off x="2700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3" name="Text 169"/>
          <p:cNvSpPr/>
          <p:nvPr/>
        </p:nvSpPr>
        <p:spPr>
          <a:xfrm>
            <a:off x="2700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174" name="Text 170"/>
          <p:cNvSpPr/>
          <p:nvPr/>
        </p:nvSpPr>
        <p:spPr>
          <a:xfrm>
            <a:off x="1836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критерия</a:t>
            </a:r>
            <a:endParaRPr lang="en-US" sz="750" dirty="0"/>
          </a:p>
        </p:txBody>
      </p:sp>
      <p:sp>
        <p:nvSpPr>
          <p:cNvPr id="175" name="Shape 171"/>
          <p:cNvSpPr/>
          <p:nvPr/>
        </p:nvSpPr>
        <p:spPr>
          <a:xfrm>
            <a:off x="385200" y="6726778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6" name="Shape 172"/>
          <p:cNvSpPr/>
          <p:nvPr/>
        </p:nvSpPr>
        <p:spPr>
          <a:xfrm>
            <a:off x="385200" y="6726778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7" name="Shape 173"/>
          <p:cNvSpPr/>
          <p:nvPr/>
        </p:nvSpPr>
        <p:spPr>
          <a:xfrm>
            <a:off x="486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8" name="Text 174"/>
          <p:cNvSpPr/>
          <p:nvPr/>
        </p:nvSpPr>
        <p:spPr>
          <a:xfrm>
            <a:off x="486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179" name="Text 175"/>
          <p:cNvSpPr/>
          <p:nvPr/>
        </p:nvSpPr>
        <p:spPr>
          <a:xfrm>
            <a:off x="702000" y="6780778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заинтересованных сторон</a:t>
            </a:r>
            <a:endParaRPr lang="en-US" sz="850" dirty="0"/>
          </a:p>
        </p:txBody>
      </p:sp>
      <p:sp>
        <p:nvSpPr>
          <p:cNvPr id="180" name="Text 176"/>
          <p:cNvSpPr/>
          <p:nvPr/>
        </p:nvSpPr>
        <p:spPr>
          <a:xfrm>
            <a:off x="493200" y="7259578"/>
            <a:ext cx="140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реестр заинтересованных сторон.</a:t>
            </a:r>
            <a:endParaRPr lang="en-US" sz="750" dirty="0"/>
          </a:p>
        </p:txBody>
      </p:sp>
      <p:sp>
        <p:nvSpPr>
          <p:cNvPr id="183" name="Text 179"/>
          <p:cNvSpPr/>
          <p:nvPr/>
        </p:nvSpPr>
        <p:spPr>
          <a:xfrm>
            <a:off x="493200" y="7543883"/>
            <a:ext cx="1400400" cy="999995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1</a:t>
            </a:r>
            <a:endParaRPr lang="en-US" sz="850" dirty="0"/>
          </a:p>
        </p:txBody>
      </p:sp>
      <p:sp>
        <p:nvSpPr>
          <p:cNvPr id="184" name="Shape 180"/>
          <p:cNvSpPr/>
          <p:nvPr/>
        </p:nvSpPr>
        <p:spPr>
          <a:xfrm>
            <a:off x="2048400" y="6726778"/>
            <a:ext cx="1598400" cy="1871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5" name="Shape 181"/>
          <p:cNvSpPr/>
          <p:nvPr/>
        </p:nvSpPr>
        <p:spPr>
          <a:xfrm>
            <a:off x="2048400" y="6726778"/>
            <a:ext cx="32400" cy="1871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6" name="Shape 182"/>
          <p:cNvSpPr/>
          <p:nvPr/>
        </p:nvSpPr>
        <p:spPr>
          <a:xfrm>
            <a:off x="21492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7" name="Text 183"/>
          <p:cNvSpPr/>
          <p:nvPr/>
        </p:nvSpPr>
        <p:spPr>
          <a:xfrm>
            <a:off x="21492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188" name="Text 184"/>
          <p:cNvSpPr/>
          <p:nvPr/>
        </p:nvSpPr>
        <p:spPr>
          <a:xfrm>
            <a:off x="2365200" y="6780778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проекту</a:t>
            </a:r>
            <a:endParaRPr lang="en-US" sz="850" dirty="0"/>
          </a:p>
        </p:txBody>
      </p:sp>
      <p:sp>
        <p:nvSpPr>
          <p:cNvPr id="189" name="Text 185"/>
          <p:cNvSpPr/>
          <p:nvPr/>
        </p:nvSpPr>
        <p:spPr>
          <a:xfrm>
            <a:off x="2156400" y="7108378"/>
            <a:ext cx="1400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текущую и желаемую заинтересованность каждой стороны.</a:t>
            </a:r>
            <a:endParaRPr lang="en-US" sz="750" dirty="0"/>
          </a:p>
        </p:txBody>
      </p:sp>
      <p:sp>
        <p:nvSpPr>
          <p:cNvPr id="190" name="Text 186"/>
          <p:cNvSpPr/>
          <p:nvPr/>
        </p:nvSpPr>
        <p:spPr>
          <a:xfrm>
            <a:off x="2156400" y="7641178"/>
            <a:ext cx="1400400" cy="902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1 (столбцы 6,7)</a:t>
            </a:r>
            <a:endParaRPr lang="en-US" sz="850" dirty="0"/>
          </a:p>
        </p:txBody>
      </p:sp>
      <p:sp>
        <p:nvSpPr>
          <p:cNvPr id="191" name="Shape 187"/>
          <p:cNvSpPr/>
          <p:nvPr/>
        </p:nvSpPr>
        <p:spPr>
          <a:xfrm>
            <a:off x="385200" y="8662678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2" name="Shape 188"/>
          <p:cNvSpPr/>
          <p:nvPr/>
        </p:nvSpPr>
        <p:spPr>
          <a:xfrm>
            <a:off x="385200" y="8662678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3" name="Shape 189"/>
          <p:cNvSpPr/>
          <p:nvPr/>
        </p:nvSpPr>
        <p:spPr>
          <a:xfrm>
            <a:off x="486000" y="87346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4" name="Text 190"/>
          <p:cNvSpPr/>
          <p:nvPr/>
        </p:nvSpPr>
        <p:spPr>
          <a:xfrm>
            <a:off x="486000" y="87346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95" name="Text 191"/>
          <p:cNvSpPr/>
          <p:nvPr/>
        </p:nvSpPr>
        <p:spPr>
          <a:xfrm>
            <a:off x="702000" y="8716678"/>
            <a:ext cx="11484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заинтересованных сторон</a:t>
            </a:r>
            <a:endParaRPr lang="en-US" sz="850" dirty="0"/>
          </a:p>
        </p:txBody>
      </p:sp>
      <p:sp>
        <p:nvSpPr>
          <p:cNvPr id="196" name="Text 192"/>
          <p:cNvSpPr/>
          <p:nvPr/>
        </p:nvSpPr>
        <p:spPr>
          <a:xfrm>
            <a:off x="493200" y="9195478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лиц, принимающих решения, и влиятельных противников проекта.</a:t>
            </a:r>
            <a:endParaRPr lang="en-US" sz="750" dirty="0"/>
          </a:p>
        </p:txBody>
      </p:sp>
      <p:sp>
        <p:nvSpPr>
          <p:cNvPr id="197" name="Text 193"/>
          <p:cNvSpPr/>
          <p:nvPr/>
        </p:nvSpPr>
        <p:spPr>
          <a:xfrm>
            <a:off x="493200" y="9613078"/>
            <a:ext cx="1400400" cy="7947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1</a:t>
            </a:r>
            <a:endParaRPr lang="en-US" sz="850" dirty="0"/>
          </a:p>
        </p:txBody>
      </p:sp>
      <p:sp>
        <p:nvSpPr>
          <p:cNvPr id="198" name="Shape 194"/>
          <p:cNvSpPr/>
          <p:nvPr/>
        </p:nvSpPr>
        <p:spPr>
          <a:xfrm>
            <a:off x="2048400" y="8662678"/>
            <a:ext cx="1598400" cy="1799100"/>
          </a:xfrm>
          <a:prstGeom prst="roundRect">
            <a:avLst>
              <a:gd name="adj" fmla="val 457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9" name="Shape 195"/>
          <p:cNvSpPr/>
          <p:nvPr/>
        </p:nvSpPr>
        <p:spPr>
          <a:xfrm>
            <a:off x="2048400" y="8662678"/>
            <a:ext cx="32400" cy="17991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0" name="Shape 196"/>
          <p:cNvSpPr/>
          <p:nvPr/>
        </p:nvSpPr>
        <p:spPr>
          <a:xfrm>
            <a:off x="2149200" y="87346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1" name="Text 197"/>
          <p:cNvSpPr/>
          <p:nvPr/>
        </p:nvSpPr>
        <p:spPr>
          <a:xfrm>
            <a:off x="2149200" y="87346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02" name="Text 198"/>
          <p:cNvSpPr/>
          <p:nvPr/>
        </p:nvSpPr>
        <p:spPr>
          <a:xfrm>
            <a:off x="2365200" y="8716678"/>
            <a:ext cx="114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коммуникациями</a:t>
            </a:r>
            <a:endParaRPr lang="en-US" sz="850" dirty="0"/>
          </a:p>
        </p:txBody>
      </p:sp>
      <p:sp>
        <p:nvSpPr>
          <p:cNvPr id="203" name="Text 199"/>
          <p:cNvSpPr/>
          <p:nvPr/>
        </p:nvSpPr>
        <p:spPr>
          <a:xfrm>
            <a:off x="2156400" y="9044278"/>
            <a:ext cx="140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коммуникаций для основных лиц, принимающих решения.</a:t>
            </a:r>
            <a:endParaRPr lang="en-US" sz="750" dirty="0"/>
          </a:p>
        </p:txBody>
      </p:sp>
      <p:sp>
        <p:nvSpPr>
          <p:cNvPr id="204" name="Text 200"/>
          <p:cNvSpPr/>
          <p:nvPr/>
        </p:nvSpPr>
        <p:spPr>
          <a:xfrm>
            <a:off x="2156400" y="9461878"/>
            <a:ext cx="1400400" cy="9459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2</a:t>
            </a:r>
            <a:endParaRPr lang="en-US" sz="850" dirty="0"/>
          </a:p>
        </p:txBody>
      </p:sp>
      <p:sp>
        <p:nvSpPr>
          <p:cNvPr id="205" name="Shape 201"/>
          <p:cNvSpPr/>
          <p:nvPr/>
        </p:nvSpPr>
        <p:spPr>
          <a:xfrm>
            <a:off x="3906000" y="6305578"/>
            <a:ext cx="4176000" cy="4253400"/>
          </a:xfrm>
          <a:prstGeom prst="roundRect">
            <a:avLst>
              <a:gd name="adj" fmla="val 219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06" name="Shape 202"/>
          <p:cNvSpPr/>
          <p:nvPr/>
        </p:nvSpPr>
        <p:spPr>
          <a:xfrm>
            <a:off x="3906000" y="6305578"/>
            <a:ext cx="4176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7" name="Shape 203"/>
          <p:cNvSpPr/>
          <p:nvPr/>
        </p:nvSpPr>
        <p:spPr>
          <a:xfrm>
            <a:off x="3906000" y="6521578"/>
            <a:ext cx="4176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8" name="Shape 204"/>
          <p:cNvSpPr/>
          <p:nvPr/>
        </p:nvSpPr>
        <p:spPr>
          <a:xfrm>
            <a:off x="4014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9" name="Text 205"/>
          <p:cNvSpPr/>
          <p:nvPr/>
        </p:nvSpPr>
        <p:spPr>
          <a:xfrm>
            <a:off x="4014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10" name="Text 206"/>
          <p:cNvSpPr/>
          <p:nvPr/>
        </p:nvSpPr>
        <p:spPr>
          <a:xfrm>
            <a:off x="4302000" y="6305578"/>
            <a:ext cx="2556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</a:t>
            </a:r>
            <a:endParaRPr lang="en-US" sz="1150" dirty="0"/>
          </a:p>
        </p:txBody>
      </p:sp>
      <p:sp>
        <p:nvSpPr>
          <p:cNvPr id="211" name="Shape 207"/>
          <p:cNvSpPr/>
          <p:nvPr/>
        </p:nvSpPr>
        <p:spPr>
          <a:xfrm>
            <a:off x="7038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2" name="Text 208"/>
          <p:cNvSpPr/>
          <p:nvPr/>
        </p:nvSpPr>
        <p:spPr>
          <a:xfrm>
            <a:off x="7038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13" name="Text 209"/>
          <p:cNvSpPr/>
          <p:nvPr/>
        </p:nvSpPr>
        <p:spPr>
          <a:xfrm>
            <a:off x="6174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критериев</a:t>
            </a:r>
            <a:endParaRPr lang="en-US" sz="750" dirty="0"/>
          </a:p>
        </p:txBody>
      </p:sp>
      <p:sp>
        <p:nvSpPr>
          <p:cNvPr id="214" name="Shape 210"/>
          <p:cNvSpPr/>
          <p:nvPr/>
        </p:nvSpPr>
        <p:spPr>
          <a:xfrm>
            <a:off x="4003200" y="67267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5" name="Shape 211"/>
          <p:cNvSpPr/>
          <p:nvPr/>
        </p:nvSpPr>
        <p:spPr>
          <a:xfrm>
            <a:off x="4003200" y="67267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6" name="Shape 212"/>
          <p:cNvSpPr/>
          <p:nvPr/>
        </p:nvSpPr>
        <p:spPr>
          <a:xfrm>
            <a:off x="4104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7" name="Text 213"/>
          <p:cNvSpPr/>
          <p:nvPr/>
        </p:nvSpPr>
        <p:spPr>
          <a:xfrm>
            <a:off x="4104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18" name="Text 214"/>
          <p:cNvSpPr/>
          <p:nvPr/>
        </p:nvSpPr>
        <p:spPr>
          <a:xfrm>
            <a:off x="4320000" y="67807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планирование</a:t>
            </a:r>
            <a:endParaRPr lang="en-US" sz="850" dirty="0"/>
          </a:p>
        </p:txBody>
      </p:sp>
      <p:sp>
        <p:nvSpPr>
          <p:cNvPr id="219" name="Text 215"/>
          <p:cNvSpPr/>
          <p:nvPr/>
        </p:nvSpPr>
        <p:spPr>
          <a:xfrm>
            <a:off x="4111200" y="69571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Укажите сроки, бюджет и необходимые ресурсы проекта.</a:t>
            </a:r>
            <a:endParaRPr lang="en-US" sz="750" dirty="0"/>
          </a:p>
        </p:txBody>
      </p:sp>
      <p:sp>
        <p:nvSpPr>
          <p:cNvPr id="220" name="Text 216"/>
          <p:cNvSpPr/>
          <p:nvPr/>
        </p:nvSpPr>
        <p:spPr>
          <a:xfrm>
            <a:off x="4111200" y="72595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4</a:t>
            </a:r>
            <a:endParaRPr lang="en-US" sz="850" dirty="0"/>
          </a:p>
        </p:txBody>
      </p:sp>
      <p:sp>
        <p:nvSpPr>
          <p:cNvPr id="221" name="Shape 217"/>
          <p:cNvSpPr/>
          <p:nvPr/>
        </p:nvSpPr>
        <p:spPr>
          <a:xfrm>
            <a:off x="6026400" y="67267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2" name="Shape 218"/>
          <p:cNvSpPr/>
          <p:nvPr/>
        </p:nvSpPr>
        <p:spPr>
          <a:xfrm>
            <a:off x="6026400" y="67267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3" name="Shape 219"/>
          <p:cNvSpPr/>
          <p:nvPr/>
        </p:nvSpPr>
        <p:spPr>
          <a:xfrm>
            <a:off x="61272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4" name="Text 220"/>
          <p:cNvSpPr/>
          <p:nvPr/>
        </p:nvSpPr>
        <p:spPr>
          <a:xfrm>
            <a:off x="61272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25" name="Text 221"/>
          <p:cNvSpPr/>
          <p:nvPr/>
        </p:nvSpPr>
        <p:spPr>
          <a:xfrm>
            <a:off x="6343200" y="67807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декомпозиция</a:t>
            </a:r>
            <a:endParaRPr lang="en-US" sz="850" dirty="0"/>
          </a:p>
        </p:txBody>
      </p:sp>
      <p:sp>
        <p:nvSpPr>
          <p:cNvPr id="226" name="Text 222"/>
          <p:cNvSpPr/>
          <p:nvPr/>
        </p:nvSpPr>
        <p:spPr>
          <a:xfrm>
            <a:off x="6134400" y="71083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структуру работ и продуктов (результатов) проекта.</a:t>
            </a:r>
            <a:endParaRPr lang="en-US" sz="750" dirty="0"/>
          </a:p>
        </p:txBody>
      </p:sp>
      <p:sp>
        <p:nvSpPr>
          <p:cNvPr id="227" name="Text 223"/>
          <p:cNvSpPr/>
          <p:nvPr/>
        </p:nvSpPr>
        <p:spPr>
          <a:xfrm>
            <a:off x="6134400" y="74107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1, 2</a:t>
            </a:r>
            <a:endParaRPr lang="en-US" sz="850" dirty="0"/>
          </a:p>
        </p:txBody>
      </p:sp>
      <p:sp>
        <p:nvSpPr>
          <p:cNvPr id="228" name="Shape 224"/>
          <p:cNvSpPr/>
          <p:nvPr/>
        </p:nvSpPr>
        <p:spPr>
          <a:xfrm>
            <a:off x="4003200" y="7954978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9" name="Shape 225"/>
          <p:cNvSpPr/>
          <p:nvPr/>
        </p:nvSpPr>
        <p:spPr>
          <a:xfrm>
            <a:off x="4003200" y="7954978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0" name="Shape 226"/>
          <p:cNvSpPr/>
          <p:nvPr/>
        </p:nvSpPr>
        <p:spPr>
          <a:xfrm>
            <a:off x="4104000" y="80269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1" name="Text 227"/>
          <p:cNvSpPr/>
          <p:nvPr/>
        </p:nvSpPr>
        <p:spPr>
          <a:xfrm>
            <a:off x="4104000" y="80269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32" name="Text 228"/>
          <p:cNvSpPr/>
          <p:nvPr/>
        </p:nvSpPr>
        <p:spPr>
          <a:xfrm>
            <a:off x="4320000" y="80089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Ресурсный план</a:t>
            </a:r>
            <a:endParaRPr lang="en-US" sz="850" dirty="0"/>
          </a:p>
        </p:txBody>
      </p:sp>
      <p:sp>
        <p:nvSpPr>
          <p:cNvPr id="233" name="Text 229"/>
          <p:cNvSpPr/>
          <p:nvPr/>
        </p:nvSpPr>
        <p:spPr>
          <a:xfrm>
            <a:off x="4111200" y="8185378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сроки и бюджет на основе структуры работ и продуктов проекта.</a:t>
            </a:r>
            <a:endParaRPr lang="en-US" sz="750" dirty="0"/>
          </a:p>
        </p:txBody>
      </p:sp>
      <p:sp>
        <p:nvSpPr>
          <p:cNvPr id="234" name="Text 230"/>
          <p:cNvSpPr/>
          <p:nvPr/>
        </p:nvSpPr>
        <p:spPr>
          <a:xfrm>
            <a:off x="4111200" y="86029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4</a:t>
            </a:r>
            <a:endParaRPr lang="en-US" sz="850" dirty="0"/>
          </a:p>
        </p:txBody>
      </p:sp>
      <p:sp>
        <p:nvSpPr>
          <p:cNvPr id="235" name="Shape 231"/>
          <p:cNvSpPr/>
          <p:nvPr/>
        </p:nvSpPr>
        <p:spPr>
          <a:xfrm>
            <a:off x="6026400" y="7954978"/>
            <a:ext cx="1958400" cy="1278600"/>
          </a:xfrm>
          <a:prstGeom prst="roundRect">
            <a:avLst>
              <a:gd name="adj" fmla="val 572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6" name="Shape 232"/>
          <p:cNvSpPr/>
          <p:nvPr/>
        </p:nvSpPr>
        <p:spPr>
          <a:xfrm>
            <a:off x="6026400" y="7954978"/>
            <a:ext cx="32400" cy="12786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7" name="Shape 233"/>
          <p:cNvSpPr/>
          <p:nvPr/>
        </p:nvSpPr>
        <p:spPr>
          <a:xfrm>
            <a:off x="6127200" y="80269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38" name="Text 234"/>
          <p:cNvSpPr/>
          <p:nvPr/>
        </p:nvSpPr>
        <p:spPr>
          <a:xfrm>
            <a:off x="6127200" y="80269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39" name="Text 235"/>
          <p:cNvSpPr/>
          <p:nvPr/>
        </p:nvSpPr>
        <p:spPr>
          <a:xfrm>
            <a:off x="6343200" y="80089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планирование</a:t>
            </a:r>
            <a:endParaRPr lang="en-US" sz="850" dirty="0"/>
          </a:p>
        </p:txBody>
      </p:sp>
      <p:sp>
        <p:nvSpPr>
          <p:cNvPr id="240" name="Text 236"/>
          <p:cNvSpPr/>
          <p:nvPr/>
        </p:nvSpPr>
        <p:spPr>
          <a:xfrm>
            <a:off x="6134400" y="8336578"/>
            <a:ext cx="1760400" cy="3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основные этапы, зависимости между ними и длительность каждого этапа.</a:t>
            </a:r>
            <a:endParaRPr lang="en-US" sz="750" dirty="0"/>
          </a:p>
        </p:txBody>
      </p:sp>
      <p:sp>
        <p:nvSpPr>
          <p:cNvPr id="241" name="Text 237"/>
          <p:cNvSpPr/>
          <p:nvPr/>
        </p:nvSpPr>
        <p:spPr>
          <a:xfrm>
            <a:off x="6134400" y="87541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>
              <a:lnSpc>
                <a:spcPct val="105000"/>
              </a:lnSpc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Эксель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файл в </a:t>
            </a:r>
            <a:r>
              <a:rPr lang="ru-RU" sz="85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приклепленных</a:t>
            </a:r>
            <a:endParaRPr lang="en-US" sz="850" dirty="0"/>
          </a:p>
        </p:txBody>
      </p:sp>
      <p:sp>
        <p:nvSpPr>
          <p:cNvPr id="242" name="Shape 238"/>
          <p:cNvSpPr/>
          <p:nvPr/>
        </p:nvSpPr>
        <p:spPr>
          <a:xfrm>
            <a:off x="4003200" y="92983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3" name="Shape 239"/>
          <p:cNvSpPr/>
          <p:nvPr/>
        </p:nvSpPr>
        <p:spPr>
          <a:xfrm>
            <a:off x="4003200" y="92983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4" name="Shape 240"/>
          <p:cNvSpPr/>
          <p:nvPr/>
        </p:nvSpPr>
        <p:spPr>
          <a:xfrm>
            <a:off x="4104000" y="93703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5" name="Text 241"/>
          <p:cNvSpPr/>
          <p:nvPr/>
        </p:nvSpPr>
        <p:spPr>
          <a:xfrm>
            <a:off x="4104000" y="93703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46" name="Text 242"/>
          <p:cNvSpPr/>
          <p:nvPr/>
        </p:nvSpPr>
        <p:spPr>
          <a:xfrm>
            <a:off x="4320000" y="9352378"/>
            <a:ext cx="150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Детальный календарный план</a:t>
            </a:r>
            <a:endParaRPr lang="en-US" sz="850" dirty="0"/>
          </a:p>
        </p:txBody>
      </p:sp>
      <p:sp>
        <p:nvSpPr>
          <p:cNvPr id="247" name="Text 243"/>
          <p:cNvSpPr/>
          <p:nvPr/>
        </p:nvSpPr>
        <p:spPr>
          <a:xfrm>
            <a:off x="4111200" y="96799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подробный календарный план, например диаграмму Ганта.</a:t>
            </a:r>
            <a:endParaRPr lang="en-US" sz="750" dirty="0"/>
          </a:p>
        </p:txBody>
      </p:sp>
      <p:sp>
        <p:nvSpPr>
          <p:cNvPr id="248" name="Text 244"/>
          <p:cNvSpPr/>
          <p:nvPr/>
        </p:nvSpPr>
        <p:spPr>
          <a:xfrm>
            <a:off x="4111200" y="9982378"/>
            <a:ext cx="1760400" cy="425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Эксель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файл в </a:t>
            </a:r>
            <a:r>
              <a:rPr lang="ru-RU" sz="850" dirty="0" err="1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приклепленных</a:t>
            </a:r>
            <a:endParaRPr lang="en-US" sz="850" dirty="0"/>
          </a:p>
        </p:txBody>
      </p:sp>
      <p:sp>
        <p:nvSpPr>
          <p:cNvPr id="249" name="Shape 245"/>
          <p:cNvSpPr/>
          <p:nvPr/>
        </p:nvSpPr>
        <p:spPr>
          <a:xfrm>
            <a:off x="6026400" y="9298378"/>
            <a:ext cx="1958400" cy="1163400"/>
          </a:xfrm>
          <a:prstGeom prst="roundRect">
            <a:avLst>
              <a:gd name="adj" fmla="val 6288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0" name="Shape 246"/>
          <p:cNvSpPr/>
          <p:nvPr/>
        </p:nvSpPr>
        <p:spPr>
          <a:xfrm>
            <a:off x="6026400" y="9298378"/>
            <a:ext cx="32400" cy="11634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1" name="Shape 247"/>
          <p:cNvSpPr/>
          <p:nvPr/>
        </p:nvSpPr>
        <p:spPr>
          <a:xfrm>
            <a:off x="6127200" y="93703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2" name="Text 248"/>
          <p:cNvSpPr/>
          <p:nvPr/>
        </p:nvSpPr>
        <p:spPr>
          <a:xfrm>
            <a:off x="6127200" y="93703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253" name="Text 249"/>
          <p:cNvSpPr/>
          <p:nvPr/>
        </p:nvSpPr>
        <p:spPr>
          <a:xfrm>
            <a:off x="6343200" y="9352378"/>
            <a:ext cx="15084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 вехам</a:t>
            </a:r>
            <a:endParaRPr lang="en-US" sz="850" dirty="0"/>
          </a:p>
        </p:txBody>
      </p:sp>
      <p:sp>
        <p:nvSpPr>
          <p:cNvPr id="254" name="Text 250"/>
          <p:cNvSpPr/>
          <p:nvPr/>
        </p:nvSpPr>
        <p:spPr>
          <a:xfrm>
            <a:off x="6134400" y="9528778"/>
            <a:ext cx="17604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750" dirty="0">
                <a:solidFill>
                  <a:srgbClr val="3A42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Подготовьте план контроля по ключевым точкам проекта.</a:t>
            </a:r>
            <a:endParaRPr lang="en-US" sz="750" dirty="0"/>
          </a:p>
        </p:txBody>
      </p:sp>
      <p:sp>
        <p:nvSpPr>
          <p:cNvPr id="255" name="Text 251"/>
          <p:cNvSpPr/>
          <p:nvPr/>
        </p:nvSpPr>
        <p:spPr>
          <a:xfrm>
            <a:off x="6134400" y="9831178"/>
            <a:ext cx="1760400" cy="57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85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3</a:t>
            </a:r>
            <a:endParaRPr lang="en-US" sz="850" dirty="0"/>
          </a:p>
        </p:txBody>
      </p:sp>
      <p:sp>
        <p:nvSpPr>
          <p:cNvPr id="256" name="Shape 252"/>
          <p:cNvSpPr/>
          <p:nvPr/>
        </p:nvSpPr>
        <p:spPr>
          <a:xfrm>
            <a:off x="8244000" y="6305578"/>
            <a:ext cx="6588000" cy="4253400"/>
          </a:xfrm>
          <a:prstGeom prst="roundRect">
            <a:avLst>
              <a:gd name="adj" fmla="val 2150"/>
            </a:avLst>
          </a:prstGeom>
          <a:solidFill>
            <a:srgbClr val="FFFFFF"/>
          </a:solidFill>
          <a:ln w="9525">
            <a:solidFill>
              <a:srgbClr val="DDE0E6"/>
            </a:solidFill>
            <a:prstDash val="solid"/>
          </a:ln>
          <a:effectLst>
            <a:outerShdw blurRad="63500" dist="19050" dir="5400000" algn="bl" rotWithShape="0">
              <a:srgbClr val="9AA5B8">
                <a:alpha val="22000"/>
              </a:srgbClr>
            </a:outerShdw>
          </a:effectLst>
        </p:spPr>
        <p:txBody>
          <a:bodyPr/>
          <a:lstStyle/>
          <a:p>
            <a:endParaRPr lang="ru-RU"/>
          </a:p>
        </p:txBody>
      </p:sp>
      <p:sp>
        <p:nvSpPr>
          <p:cNvPr id="257" name="Shape 253"/>
          <p:cNvSpPr/>
          <p:nvPr/>
        </p:nvSpPr>
        <p:spPr>
          <a:xfrm>
            <a:off x="8244000" y="6305578"/>
            <a:ext cx="6588000" cy="324000"/>
          </a:xfrm>
          <a:prstGeom prst="roundRect">
            <a:avLst>
              <a:gd name="adj" fmla="val 28222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8" name="Shape 254"/>
          <p:cNvSpPr/>
          <p:nvPr/>
        </p:nvSpPr>
        <p:spPr>
          <a:xfrm>
            <a:off x="8244000" y="6521578"/>
            <a:ext cx="6588000" cy="108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9" name="Shape 255"/>
          <p:cNvSpPr/>
          <p:nvPr/>
        </p:nvSpPr>
        <p:spPr>
          <a:xfrm>
            <a:off x="8352000" y="6370378"/>
            <a:ext cx="230400" cy="230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0" name="Text 256"/>
          <p:cNvSpPr/>
          <p:nvPr/>
        </p:nvSpPr>
        <p:spPr>
          <a:xfrm>
            <a:off x="8352000" y="6370378"/>
            <a:ext cx="2304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28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61" name="Text 257"/>
          <p:cNvSpPr/>
          <p:nvPr/>
        </p:nvSpPr>
        <p:spPr>
          <a:xfrm>
            <a:off x="8640000" y="6305578"/>
            <a:ext cx="496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рисками</a:t>
            </a:r>
            <a:endParaRPr lang="en-US" sz="1150" dirty="0"/>
          </a:p>
        </p:txBody>
      </p:sp>
      <p:sp>
        <p:nvSpPr>
          <p:cNvPr id="262" name="Shape 258"/>
          <p:cNvSpPr/>
          <p:nvPr/>
        </p:nvSpPr>
        <p:spPr>
          <a:xfrm>
            <a:off x="13788000" y="6377578"/>
            <a:ext cx="936000" cy="216000"/>
          </a:xfrm>
          <a:prstGeom prst="roundRect">
            <a:avLst>
              <a:gd name="adj" fmla="val 84667"/>
            </a:avLst>
          </a:prstGeom>
          <a:solidFill>
            <a:srgbClr val="E3061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3" name="Text 259"/>
          <p:cNvSpPr/>
          <p:nvPr/>
        </p:nvSpPr>
        <p:spPr>
          <a:xfrm>
            <a:off x="13788000" y="6377578"/>
            <a:ext cx="936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баллов</a:t>
            </a:r>
            <a:endParaRPr lang="en-US" sz="900" dirty="0"/>
          </a:p>
        </p:txBody>
      </p:sp>
      <p:sp>
        <p:nvSpPr>
          <p:cNvPr id="264" name="Text 260"/>
          <p:cNvSpPr/>
          <p:nvPr/>
        </p:nvSpPr>
        <p:spPr>
          <a:xfrm>
            <a:off x="12924000" y="6305578"/>
            <a:ext cx="8280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50" dirty="0">
                <a:solidFill>
                  <a:srgbClr val="C9D3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критериев</a:t>
            </a:r>
            <a:endParaRPr lang="en-US" sz="750" dirty="0"/>
          </a:p>
        </p:txBody>
      </p:sp>
      <p:sp>
        <p:nvSpPr>
          <p:cNvPr id="265" name="Shape 261"/>
          <p:cNvSpPr/>
          <p:nvPr/>
        </p:nvSpPr>
        <p:spPr>
          <a:xfrm>
            <a:off x="83412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6" name="Shape 262"/>
          <p:cNvSpPr/>
          <p:nvPr/>
        </p:nvSpPr>
        <p:spPr>
          <a:xfrm>
            <a:off x="83412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7" name="Shape 263"/>
          <p:cNvSpPr/>
          <p:nvPr/>
        </p:nvSpPr>
        <p:spPr>
          <a:xfrm>
            <a:off x="84420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68" name="Text 264"/>
          <p:cNvSpPr/>
          <p:nvPr/>
        </p:nvSpPr>
        <p:spPr>
          <a:xfrm>
            <a:off x="84420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00" dirty="0"/>
          </a:p>
        </p:txBody>
      </p:sp>
      <p:sp>
        <p:nvSpPr>
          <p:cNvPr id="269" name="Text 265"/>
          <p:cNvSpPr/>
          <p:nvPr/>
        </p:nvSpPr>
        <p:spPr>
          <a:xfrm>
            <a:off x="86580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проекта</a:t>
            </a:r>
            <a:endParaRPr lang="en-US" sz="850" dirty="0"/>
          </a:p>
        </p:txBody>
      </p:sp>
      <p:sp>
        <p:nvSpPr>
          <p:cNvPr id="273" name="Text 269"/>
          <p:cNvSpPr/>
          <p:nvPr/>
        </p:nvSpPr>
        <p:spPr>
          <a:xfrm>
            <a:off x="8449200" y="7108378"/>
            <a:ext cx="1890000" cy="8466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проекта (10–25)</a:t>
            </a:r>
          </a:p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рисков в реестре, шесть групп: внешние и внутренние, каждые — социальные, техногенные, финансовые. </a:t>
            </a:r>
            <a:endParaRPr lang="en-US" sz="600" dirty="0"/>
          </a:p>
        </p:txBody>
      </p:sp>
      <p:sp>
        <p:nvSpPr>
          <p:cNvPr id="274" name="Shape 270"/>
          <p:cNvSpPr/>
          <p:nvPr/>
        </p:nvSpPr>
        <p:spPr>
          <a:xfrm>
            <a:off x="104940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5" name="Shape 271"/>
          <p:cNvSpPr/>
          <p:nvPr/>
        </p:nvSpPr>
        <p:spPr>
          <a:xfrm>
            <a:off x="104940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6" name="Shape 272"/>
          <p:cNvSpPr/>
          <p:nvPr/>
        </p:nvSpPr>
        <p:spPr>
          <a:xfrm>
            <a:off x="105948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7" name="Text 273"/>
          <p:cNvSpPr/>
          <p:nvPr/>
        </p:nvSpPr>
        <p:spPr>
          <a:xfrm>
            <a:off x="105948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278" name="Text 274"/>
          <p:cNvSpPr/>
          <p:nvPr/>
        </p:nvSpPr>
        <p:spPr>
          <a:xfrm>
            <a:off x="108108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рисков</a:t>
            </a:r>
            <a:endParaRPr lang="en-US" sz="850" dirty="0"/>
          </a:p>
        </p:txBody>
      </p:sp>
      <p:sp>
        <p:nvSpPr>
          <p:cNvPr id="280" name="Text 276"/>
          <p:cNvSpPr/>
          <p:nvPr/>
        </p:nvSpPr>
        <p:spPr>
          <a:xfrm>
            <a:off x="10602000" y="7119178"/>
            <a:ext cx="1890000" cy="874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Ключевые: ВС-1 низкое удержание (80%, 14,0 млн, ранг 25), ВС-2 недоказуемость вклада платформы (70%, 8,0 млн, 16), ВТ-1 отсутствие единого источника данных о занятиях (70%, 6,0 млн, 16), ВТ-4 провал маркетинговой кампании (60%, 6,0 млн, 16), ВФ-3 недобросовестность подрядчика (50%, 7,0 млн, 12)</a:t>
            </a:r>
            <a:endParaRPr lang="en-US" sz="600" dirty="0"/>
          </a:p>
        </p:txBody>
      </p:sp>
      <p:sp>
        <p:nvSpPr>
          <p:cNvPr id="281" name="Shape 277"/>
          <p:cNvSpPr/>
          <p:nvPr/>
        </p:nvSpPr>
        <p:spPr>
          <a:xfrm>
            <a:off x="12646800" y="6726778"/>
            <a:ext cx="2088000" cy="1321200"/>
          </a:xfrm>
          <a:prstGeom prst="roundRect">
            <a:avLst>
              <a:gd name="adj" fmla="val 5537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2" name="Shape 278"/>
          <p:cNvSpPr/>
          <p:nvPr/>
        </p:nvSpPr>
        <p:spPr>
          <a:xfrm>
            <a:off x="12646800" y="6726778"/>
            <a:ext cx="32400" cy="13212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3" name="Shape 279"/>
          <p:cNvSpPr/>
          <p:nvPr/>
        </p:nvSpPr>
        <p:spPr>
          <a:xfrm>
            <a:off x="12747600" y="6798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4" name="Text 280"/>
          <p:cNvSpPr/>
          <p:nvPr/>
        </p:nvSpPr>
        <p:spPr>
          <a:xfrm>
            <a:off x="12747600" y="6798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285" name="Text 281"/>
          <p:cNvSpPr/>
          <p:nvPr/>
        </p:nvSpPr>
        <p:spPr>
          <a:xfrm>
            <a:off x="12963600" y="6780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рисков</a:t>
            </a:r>
            <a:endParaRPr lang="en-US" sz="850" dirty="0"/>
          </a:p>
        </p:txBody>
      </p:sp>
      <p:sp>
        <p:nvSpPr>
          <p:cNvPr id="287" name="Text 283"/>
          <p:cNvSpPr/>
          <p:nvPr/>
        </p:nvSpPr>
        <p:spPr>
          <a:xfrm>
            <a:off x="12754800" y="6996778"/>
            <a:ext cx="1890000" cy="99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медианного числа занятий после акции, рост стоимости, срыв графика закупочных процедур. Вторичные: перенос средств в удержание (Б6) недофинансирует прочие работы; приостановка сценария при инциденте с данными бьет по охвату. Остаточные: после страхования ВТ-3 и банковской гарантии по ВФ-3 в резерве остается непередаваемая часть — время на замену исполнителя и восстановление работ.</a:t>
            </a:r>
            <a:endParaRPr lang="en-US" sz="600" dirty="0"/>
          </a:p>
        </p:txBody>
      </p:sp>
      <p:sp>
        <p:nvSpPr>
          <p:cNvPr id="288" name="Shape 284"/>
          <p:cNvSpPr/>
          <p:nvPr/>
        </p:nvSpPr>
        <p:spPr>
          <a:xfrm>
            <a:off x="83412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89" name="Shape 285"/>
          <p:cNvSpPr/>
          <p:nvPr/>
        </p:nvSpPr>
        <p:spPr>
          <a:xfrm>
            <a:off x="83412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0" name="Shape 286"/>
          <p:cNvSpPr/>
          <p:nvPr/>
        </p:nvSpPr>
        <p:spPr>
          <a:xfrm>
            <a:off x="84420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1" name="Text 287"/>
          <p:cNvSpPr/>
          <p:nvPr/>
        </p:nvSpPr>
        <p:spPr>
          <a:xfrm>
            <a:off x="84420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292" name="Text 288"/>
          <p:cNvSpPr/>
          <p:nvPr/>
        </p:nvSpPr>
        <p:spPr>
          <a:xfrm>
            <a:off x="86580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</a:t>
            </a:r>
            <a:endParaRPr lang="en-US" sz="850" dirty="0"/>
          </a:p>
        </p:txBody>
      </p:sp>
      <p:sp>
        <p:nvSpPr>
          <p:cNvPr id="294" name="Text 290"/>
          <p:cNvSpPr/>
          <p:nvPr/>
        </p:nvSpPr>
        <p:spPr>
          <a:xfrm>
            <a:off x="8449200" y="8382778"/>
            <a:ext cx="1890000" cy="8100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под риск — вероятность на влияние: 56,20 млн по известным рискам плюс 8,89 млн управленческого, итого 65,09 млн (23,2% бюджета). Монте-Карло не применяли: объем поведенческих данных дал бы ложную точность. Пересмотр оценки — ежеквартально, при срабатывании триггера и при изменении ранга на две позиции.</a:t>
            </a:r>
            <a:endParaRPr lang="en-US" sz="600" dirty="0"/>
          </a:p>
        </p:txBody>
      </p:sp>
      <p:sp>
        <p:nvSpPr>
          <p:cNvPr id="295" name="Shape 291"/>
          <p:cNvSpPr/>
          <p:nvPr/>
        </p:nvSpPr>
        <p:spPr>
          <a:xfrm>
            <a:off x="104940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6" name="Shape 292"/>
          <p:cNvSpPr/>
          <p:nvPr/>
        </p:nvSpPr>
        <p:spPr>
          <a:xfrm>
            <a:off x="104940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7" name="Shape 293"/>
          <p:cNvSpPr/>
          <p:nvPr/>
        </p:nvSpPr>
        <p:spPr>
          <a:xfrm>
            <a:off x="105948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8" name="Text 294"/>
          <p:cNvSpPr/>
          <p:nvPr/>
        </p:nvSpPr>
        <p:spPr>
          <a:xfrm>
            <a:off x="105948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299" name="Text 295"/>
          <p:cNvSpPr/>
          <p:nvPr/>
        </p:nvSpPr>
        <p:spPr>
          <a:xfrm>
            <a:off x="108108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управления рисками</a:t>
            </a:r>
            <a:endParaRPr lang="en-US" sz="850" dirty="0"/>
          </a:p>
        </p:txBody>
      </p:sp>
      <p:sp>
        <p:nvSpPr>
          <p:cNvPr id="301" name="Text 297"/>
          <p:cNvSpPr/>
          <p:nvPr/>
        </p:nvSpPr>
        <p:spPr>
          <a:xfrm>
            <a:off x="10602000" y="8440378"/>
            <a:ext cx="1890000" cy="7524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Стратегии: избегание и передача для внешних рисков (страхование форс-мажора, обеспечение контракта и банковская гарантия, обязательства сторон фиксируются до старта этапа), смягчение и принятие — для внутренних. </a:t>
            </a:r>
            <a:endParaRPr lang="en-US" sz="600" dirty="0"/>
          </a:p>
        </p:txBody>
      </p:sp>
      <p:sp>
        <p:nvSpPr>
          <p:cNvPr id="302" name="Shape 298"/>
          <p:cNvSpPr/>
          <p:nvPr/>
        </p:nvSpPr>
        <p:spPr>
          <a:xfrm>
            <a:off x="12646800" y="8112778"/>
            <a:ext cx="2088000" cy="1134000"/>
          </a:xfrm>
          <a:prstGeom prst="roundRect">
            <a:avLst>
              <a:gd name="adj" fmla="val 6451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3" name="Shape 299"/>
          <p:cNvSpPr/>
          <p:nvPr/>
        </p:nvSpPr>
        <p:spPr>
          <a:xfrm>
            <a:off x="12646800" y="8112778"/>
            <a:ext cx="32400" cy="1134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4" name="Shape 300"/>
          <p:cNvSpPr/>
          <p:nvPr/>
        </p:nvSpPr>
        <p:spPr>
          <a:xfrm>
            <a:off x="12747600" y="81847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5" name="Text 301"/>
          <p:cNvSpPr/>
          <p:nvPr/>
        </p:nvSpPr>
        <p:spPr>
          <a:xfrm>
            <a:off x="12747600" y="81847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306" name="Text 302"/>
          <p:cNvSpPr/>
          <p:nvPr/>
        </p:nvSpPr>
        <p:spPr>
          <a:xfrm>
            <a:off x="12963600" y="81667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полномочий</a:t>
            </a:r>
            <a:endParaRPr lang="en-US" sz="850" dirty="0"/>
          </a:p>
        </p:txBody>
      </p:sp>
      <p:sp>
        <p:nvSpPr>
          <p:cNvPr id="308" name="Text 304"/>
          <p:cNvSpPr/>
          <p:nvPr/>
        </p:nvSpPr>
        <p:spPr>
          <a:xfrm>
            <a:off x="12754800" y="8411578"/>
            <a:ext cx="1890000" cy="7812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резерва конкретного риска решение принимает руководитель проекта. Перераспределение свыше 5 млн, сдвиг вехи или использование управленческого резерва 8,89 млн — только куратор и заказчик.</a:t>
            </a:r>
            <a:endParaRPr lang="en-US" sz="600" dirty="0"/>
          </a:p>
        </p:txBody>
      </p:sp>
      <p:sp>
        <p:nvSpPr>
          <p:cNvPr id="309" name="Shape 305"/>
          <p:cNvSpPr/>
          <p:nvPr/>
        </p:nvSpPr>
        <p:spPr>
          <a:xfrm>
            <a:off x="83736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0" name="Shape 306"/>
          <p:cNvSpPr/>
          <p:nvPr/>
        </p:nvSpPr>
        <p:spPr>
          <a:xfrm>
            <a:off x="83412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1" name="Shape 307"/>
          <p:cNvSpPr/>
          <p:nvPr/>
        </p:nvSpPr>
        <p:spPr>
          <a:xfrm>
            <a:off x="84420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2" name="Text 308"/>
          <p:cNvSpPr/>
          <p:nvPr/>
        </p:nvSpPr>
        <p:spPr>
          <a:xfrm>
            <a:off x="84420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313" name="Text 309"/>
          <p:cNvSpPr/>
          <p:nvPr/>
        </p:nvSpPr>
        <p:spPr>
          <a:xfrm>
            <a:off x="8658000" y="9365578"/>
            <a:ext cx="1638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отказа от изменения</a:t>
            </a:r>
            <a:endParaRPr lang="en-US" sz="850" dirty="0"/>
          </a:p>
        </p:txBody>
      </p:sp>
      <p:sp>
        <p:nvSpPr>
          <p:cNvPr id="315" name="Text 311"/>
          <p:cNvSpPr/>
          <p:nvPr/>
        </p:nvSpPr>
        <p:spPr>
          <a:xfrm>
            <a:off x="8449200" y="9690778"/>
            <a:ext cx="1890000" cy="7368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срабатывании ВС-1, показатель 7,8 млн к 2029 году не достигается: на втором году траектория резервом уже не выправляется. Варианты реализации изменения: перенос 11,20 млн в удержание в пределах резерва</a:t>
            </a:r>
            <a:endParaRPr lang="en-US" sz="600" dirty="0"/>
          </a:p>
        </p:txBody>
      </p:sp>
      <p:sp>
        <p:nvSpPr>
          <p:cNvPr id="316" name="Shape 312"/>
          <p:cNvSpPr/>
          <p:nvPr/>
        </p:nvSpPr>
        <p:spPr>
          <a:xfrm>
            <a:off x="104940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7" name="Shape 313"/>
          <p:cNvSpPr/>
          <p:nvPr/>
        </p:nvSpPr>
        <p:spPr>
          <a:xfrm>
            <a:off x="104940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8" name="Shape 314"/>
          <p:cNvSpPr/>
          <p:nvPr/>
        </p:nvSpPr>
        <p:spPr>
          <a:xfrm>
            <a:off x="105948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9" name="Text 315"/>
          <p:cNvSpPr/>
          <p:nvPr/>
        </p:nvSpPr>
        <p:spPr>
          <a:xfrm>
            <a:off x="105948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320" name="Text 316"/>
          <p:cNvSpPr/>
          <p:nvPr/>
        </p:nvSpPr>
        <p:spPr>
          <a:xfrm>
            <a:off x="10810800" y="93655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изменения</a:t>
            </a:r>
            <a:endParaRPr lang="en-US" sz="850" dirty="0"/>
          </a:p>
        </p:txBody>
      </p:sp>
      <p:sp>
        <p:nvSpPr>
          <p:cNvPr id="322" name="Text 318"/>
          <p:cNvSpPr/>
          <p:nvPr/>
        </p:nvSpPr>
        <p:spPr>
          <a:xfrm>
            <a:off x="10602000" y="9613078"/>
            <a:ext cx="1890000" cy="8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Объективные: удержание на 30-й день ниже порога, стоимость привлечения выше 180 руб., отсутствие единого источника данных о занятиях, изменение подзаконных актов по обработке данных. Субъективные: смена приоритетов заказчика, давление продуктовых требований на расширение сбора данных, релизный цикл смежной команды.</a:t>
            </a:r>
            <a:endParaRPr lang="en-US" sz="600" dirty="0"/>
          </a:p>
        </p:txBody>
      </p:sp>
      <p:sp>
        <p:nvSpPr>
          <p:cNvPr id="323" name="Shape 319"/>
          <p:cNvSpPr/>
          <p:nvPr/>
        </p:nvSpPr>
        <p:spPr>
          <a:xfrm>
            <a:off x="12646800" y="9311578"/>
            <a:ext cx="2088000" cy="1170000"/>
          </a:xfrm>
          <a:prstGeom prst="roundRect">
            <a:avLst>
              <a:gd name="adj" fmla="val 6252"/>
            </a:avLst>
          </a:prstGeom>
          <a:solidFill>
            <a:srgbClr val="F0F1F3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4" name="Shape 320"/>
          <p:cNvSpPr/>
          <p:nvPr/>
        </p:nvSpPr>
        <p:spPr>
          <a:xfrm>
            <a:off x="12646800" y="9311578"/>
            <a:ext cx="32400" cy="1170000"/>
          </a:xfrm>
          <a:prstGeom prst="rect">
            <a:avLst/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5" name="Shape 321"/>
          <p:cNvSpPr/>
          <p:nvPr/>
        </p:nvSpPr>
        <p:spPr>
          <a:xfrm>
            <a:off x="12747600" y="9383578"/>
            <a:ext cx="165600" cy="165600"/>
          </a:xfrm>
          <a:prstGeom prst="roundRect">
            <a:avLst>
              <a:gd name="adj" fmla="val 82826"/>
            </a:avLst>
          </a:prstGeom>
          <a:solidFill>
            <a:srgbClr val="002860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26" name="Text 322"/>
          <p:cNvSpPr/>
          <p:nvPr/>
        </p:nvSpPr>
        <p:spPr>
          <a:xfrm>
            <a:off x="12747600" y="9383578"/>
            <a:ext cx="165600" cy="1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327" name="Text 323"/>
          <p:cNvSpPr/>
          <p:nvPr/>
        </p:nvSpPr>
        <p:spPr>
          <a:xfrm>
            <a:off x="12963600" y="9365578"/>
            <a:ext cx="1638000" cy="1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850" b="1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изменения</a:t>
            </a:r>
            <a:endParaRPr lang="en-US" sz="850" dirty="0"/>
          </a:p>
        </p:txBody>
      </p:sp>
      <p:sp>
        <p:nvSpPr>
          <p:cNvPr id="329" name="Text 325"/>
          <p:cNvSpPr/>
          <p:nvPr/>
        </p:nvSpPr>
        <p:spPr>
          <a:xfrm>
            <a:off x="12754800" y="9613078"/>
            <a:ext cx="1890000" cy="814500"/>
          </a:xfrm>
          <a:prstGeom prst="rect">
            <a:avLst/>
          </a:prstGeom>
          <a:solidFill>
            <a:srgbClr val="FFFFFF"/>
          </a:solidFill>
          <a:ln w="9525">
            <a:solidFill>
              <a:srgbClr val="C9CFDA"/>
            </a:solidFill>
          </a:ln>
        </p:spPr>
        <p:txBody>
          <a:bodyPr wrap="square" lIns="38100" tIns="38100" rIns="38100" bIns="3810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ru-RU" sz="600" dirty="0">
                <a:solidFill>
                  <a:srgbClr val="0818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покрывается резервом, базовая стоимость работ 214,91 млн не растет. Движение средств сдвигается — расходы на удержание переносятся с третьего года на второй, свободный остаток резерва снижается с 56,20 до 45,00 млн. График: вехи по метрикам удержания смещаются на квартал, критический путь не меняется. </a:t>
            </a:r>
            <a:endParaRPr lang="en-US" sz="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7AAD92-5437-9A24-33BB-6855EB102781}"/>
              </a:ext>
            </a:extLst>
          </p:cNvPr>
          <p:cNvSpPr txBox="1"/>
          <p:nvPr/>
        </p:nvSpPr>
        <p:spPr>
          <a:xfrm>
            <a:off x="1802674" y="2508069"/>
            <a:ext cx="0" cy="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5C0A7C-BC2E-ADED-3049-E1C1C7D20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484" y="899007"/>
            <a:ext cx="9726382" cy="62683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E2B73B3-B1A9-61C3-8565-D59F2CA6A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168" y="7293330"/>
            <a:ext cx="9593014" cy="29245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9BCD92-7D9D-22A2-7A81-F87563881B35}"/>
              </a:ext>
            </a:extLst>
          </p:cNvPr>
          <p:cNvSpPr txBox="1"/>
          <p:nvPr/>
        </p:nvSpPr>
        <p:spPr>
          <a:xfrm>
            <a:off x="5420774" y="281935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1</a:t>
            </a:r>
          </a:p>
        </p:txBody>
      </p:sp>
    </p:spTree>
    <p:extLst>
      <p:ext uri="{BB962C8B-B14F-4D97-AF65-F5344CB8AC3E}">
        <p14:creationId xmlns:p14="http://schemas.microsoft.com/office/powerpoint/2010/main" val="15292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228E08-3EDA-D0C1-1702-7EED4F703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68" y="2272465"/>
            <a:ext cx="14352563" cy="54618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F01DA4-D21F-41B7-49A1-86C284D06C3B}"/>
              </a:ext>
            </a:extLst>
          </p:cNvPr>
          <p:cNvSpPr txBox="1"/>
          <p:nvPr/>
        </p:nvSpPr>
        <p:spPr>
          <a:xfrm>
            <a:off x="5420774" y="663211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2</a:t>
            </a:r>
          </a:p>
        </p:txBody>
      </p:sp>
    </p:spTree>
    <p:extLst>
      <p:ext uri="{BB962C8B-B14F-4D97-AF65-F5344CB8AC3E}">
        <p14:creationId xmlns:p14="http://schemas.microsoft.com/office/powerpoint/2010/main" val="3362081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9D0F3D-97F7-0A88-04AE-B52C96DE9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83" y="1237753"/>
            <a:ext cx="13618067" cy="76708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525B64-A535-B1A3-9E10-31809B9B3693}"/>
              </a:ext>
            </a:extLst>
          </p:cNvPr>
          <p:cNvSpPr txBox="1"/>
          <p:nvPr/>
        </p:nvSpPr>
        <p:spPr>
          <a:xfrm>
            <a:off x="5420774" y="459708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Рисунок 1</a:t>
            </a:r>
          </a:p>
        </p:txBody>
      </p:sp>
    </p:spTree>
    <p:extLst>
      <p:ext uri="{BB962C8B-B14F-4D97-AF65-F5344CB8AC3E}">
        <p14:creationId xmlns:p14="http://schemas.microsoft.com/office/powerpoint/2010/main" val="2276537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C31FD29-6931-4DC9-5622-3BB73F4016D1}"/>
              </a:ext>
            </a:extLst>
          </p:cNvPr>
          <p:cNvSpPr txBox="1"/>
          <p:nvPr/>
        </p:nvSpPr>
        <p:spPr>
          <a:xfrm>
            <a:off x="664084" y="632128"/>
            <a:ext cx="6677440" cy="978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ИЕРАРХИЧЕСКАЯ СТРУКТУРА ПРОДУКТОВ ПРОЕКТА (ИСП)</a:t>
            </a:r>
          </a:p>
          <a:p>
            <a:r>
              <a:rPr lang="ru-RU" sz="1500" dirty="0"/>
              <a:t>Иерархическая структура продуктов декомпозирует совокупный продукт проекта на составные части, обеспечивая однозначное понимание того, что именно должно быть создано и поставлено. Каждый элемент ИСП представляет собой конкретный, верифицируемый результат.</a:t>
            </a:r>
          </a:p>
          <a:p>
            <a:r>
              <a:rPr lang="ru-RU" sz="1500" dirty="0"/>
              <a:t>ИИ-платформа вовлечения жителей Москвы в физическую активность</a:t>
            </a:r>
          </a:p>
          <a:p>
            <a:r>
              <a:rPr lang="ru-RU" sz="1500" dirty="0"/>
              <a:t>1. Правовое и методическое обеспечение</a:t>
            </a:r>
          </a:p>
          <a:p>
            <a:r>
              <a:rPr lang="ru-RU" sz="1500" dirty="0"/>
              <a:t>1.1 Нормативная правовая база</a:t>
            </a:r>
          </a:p>
          <a:p>
            <a:r>
              <a:rPr lang="ru-RU" sz="1500" dirty="0"/>
              <a:t>1.1.1 Постановление Правительства Москвы о создании и эксплуатации платформы</a:t>
            </a:r>
          </a:p>
          <a:p>
            <a:r>
              <a:rPr lang="ru-RU" sz="1500" dirty="0"/>
              <a:t>1.1.2 Регламент информационного взаимодействия с Департаментом здравоохранения</a:t>
            </a:r>
          </a:p>
          <a:p>
            <a:r>
              <a:rPr lang="ru-RU" sz="1500" dirty="0"/>
              <a:t>1.1.3 Соглашения с операторами спортивных объектов и работодателями-партнёрами</a:t>
            </a:r>
          </a:p>
          <a:p>
            <a:r>
              <a:rPr lang="ru-RU" sz="1500" dirty="0"/>
              <a:t>1.2 Контур персональных данных</a:t>
            </a:r>
          </a:p>
          <a:p>
            <a:r>
              <a:rPr lang="ru-RU" sz="1500" dirty="0"/>
              <a:t>1.2.1 Оценка воздействия на защиту персональных данных</a:t>
            </a:r>
          </a:p>
          <a:p>
            <a:r>
              <a:rPr lang="ru-RU" sz="1500" dirty="0"/>
              <a:t>1.2.2 Политика обработки и формы раздельных согласий, включая сведения о здоровье</a:t>
            </a:r>
          </a:p>
          <a:p>
            <a:r>
              <a:rPr lang="ru-RU" sz="1500" dirty="0"/>
              <a:t>1.2.3 Модель угроз и аттестат соответствия информационной системы</a:t>
            </a:r>
          </a:p>
          <a:p>
            <a:r>
              <a:rPr lang="ru-RU" sz="1500" dirty="0"/>
              <a:t>1.3 Методическое обеспечение</a:t>
            </a:r>
          </a:p>
          <a:p>
            <a:r>
              <a:rPr lang="ru-RU" sz="1500" dirty="0"/>
              <a:t>1.3.1 Методика расчёта уровня вовлечённости пользователей</a:t>
            </a:r>
          </a:p>
          <a:p>
            <a:r>
              <a:rPr lang="ru-RU" sz="1500" dirty="0"/>
              <a:t>1.3.2 Методика оценки медико-экономического эффекта и атрибуции снижения ВН</a:t>
            </a:r>
          </a:p>
          <a:p>
            <a:r>
              <a:rPr lang="ru-RU" sz="1500" dirty="0"/>
              <a:t>2. Медицинский контур</a:t>
            </a:r>
          </a:p>
          <a:p>
            <a:r>
              <a:rPr lang="ru-RU" sz="1500" dirty="0"/>
              <a:t>2.1 Клинические алгоритмы подбора физической активности по группам здоровья</a:t>
            </a:r>
          </a:p>
          <a:p>
            <a:r>
              <a:rPr lang="ru-RU" sz="1500" dirty="0"/>
              <a:t>2.2 Перечень абсолютных и относительных противопоказаний</a:t>
            </a:r>
          </a:p>
          <a:p>
            <a:r>
              <a:rPr lang="ru-RU" sz="1500" dirty="0"/>
              <a:t>2.3 Цифровое направление на физическую активность в интерфейсе ЕМИАС</a:t>
            </a:r>
          </a:p>
          <a:p>
            <a:r>
              <a:rPr lang="ru-RU" sz="1500" dirty="0"/>
              <a:t>2.4 Кабинет медицинского работника с обратной связью о пациенте</a:t>
            </a:r>
          </a:p>
          <a:p>
            <a:r>
              <a:rPr lang="ru-RU" sz="1500" dirty="0"/>
              <a:t>2.5 Протокол медицинской безопасности рекомендаций</a:t>
            </a:r>
          </a:p>
          <a:p>
            <a:r>
              <a:rPr lang="ru-RU" sz="1500" dirty="0"/>
              <a:t>2.6 Программа обучения врачей первичного звена, медицинской профилактики и ЛФК</a:t>
            </a:r>
          </a:p>
          <a:p>
            <a:r>
              <a:rPr lang="ru-RU" sz="1500" dirty="0"/>
              <a:t>3. Данные и интеграции</a:t>
            </a:r>
          </a:p>
          <a:p>
            <a:r>
              <a:rPr lang="ru-RU" sz="1500" dirty="0"/>
              <a:t>3.1 Городская витрина данных «здоровье — активность»</a:t>
            </a:r>
          </a:p>
          <a:p>
            <a:r>
              <a:rPr lang="ru-RU" sz="1500" dirty="0"/>
              <a:t>3.2 Единый обезличенный профиль активности жителя</a:t>
            </a:r>
          </a:p>
          <a:p>
            <a:r>
              <a:rPr lang="ru-RU" sz="1500" dirty="0"/>
              <a:t>3.3 Интеграции с городскими системами</a:t>
            </a:r>
          </a:p>
          <a:p>
            <a:r>
              <a:rPr lang="ru-RU" sz="1500" dirty="0"/>
              <a:t>3.3.1 ЕМИАС: допуск, противопоказания, диспансеризация, реестр ЭЛН</a:t>
            </a:r>
          </a:p>
          <a:p>
            <a:r>
              <a:rPr lang="ru-RU" sz="1500" dirty="0"/>
              <a:t>3.3.2 MOS ID и mos.ru (идентификация, единый вход)</a:t>
            </a:r>
          </a:p>
          <a:p>
            <a:r>
              <a:rPr lang="ru-RU" sz="1500" dirty="0"/>
              <a:t>3.3.3 «Московская электронная школа» и «Московское долголетие»</a:t>
            </a:r>
          </a:p>
          <a:p>
            <a:r>
              <a:rPr lang="ru-RU" sz="1500" dirty="0"/>
              <a:t>3.3.4 Система ГТО, реестр спортивных объектов и календарь мероприятий</a:t>
            </a:r>
          </a:p>
          <a:p>
            <a:r>
              <a:rPr lang="ru-RU" sz="1500" dirty="0"/>
              <a:t>3.4 Открытый программный интерфейс для носимых устройств и фитнес-приложений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EB6DA9-2362-B441-CF47-EC69726D73AE}"/>
              </a:ext>
            </a:extLst>
          </p:cNvPr>
          <p:cNvSpPr txBox="1"/>
          <p:nvPr/>
        </p:nvSpPr>
        <p:spPr>
          <a:xfrm>
            <a:off x="7766050" y="632128"/>
            <a:ext cx="6677440" cy="7709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dirty="0"/>
              <a:t>4. ИИ-ядро</a:t>
            </a:r>
          </a:p>
          <a:p>
            <a:r>
              <a:rPr lang="ru-RU" sz="1500" dirty="0"/>
              <a:t>4.1 Рекомендательная модель активностей и объектов с учётом здоровья</a:t>
            </a:r>
          </a:p>
          <a:p>
            <a:r>
              <a:rPr lang="ru-RU" sz="1500" dirty="0"/>
              <a:t>4.2 Модель формирования персонального плана нагрузок</a:t>
            </a:r>
          </a:p>
          <a:p>
            <a:r>
              <a:rPr lang="ru-RU" sz="1500" dirty="0"/>
              <a:t>4.3 Модель индивидуального риска временной нетрудоспособности</a:t>
            </a:r>
          </a:p>
          <a:p>
            <a:r>
              <a:rPr lang="ru-RU" sz="1500" dirty="0"/>
              <a:t>4.4 Предиктивная модель отказа от занятий и триггерные коммуникации</a:t>
            </a:r>
          </a:p>
          <a:p>
            <a:r>
              <a:rPr lang="ru-RU" sz="1500" dirty="0"/>
              <a:t>4.5 Контур </a:t>
            </a:r>
            <a:r>
              <a:rPr lang="ru-RU" sz="1500" dirty="0" err="1"/>
              <a:t>MLOps</a:t>
            </a:r>
            <a:r>
              <a:rPr lang="ru-RU" sz="1500" dirty="0"/>
              <a:t>: мониторинг, переобучение, платформа A/B-экспериментов</a:t>
            </a:r>
          </a:p>
          <a:p>
            <a:r>
              <a:rPr lang="ru-RU" sz="1500" dirty="0"/>
              <a:t>4.6 МАХ ИИ агент</a:t>
            </a:r>
          </a:p>
          <a:p>
            <a:r>
              <a:rPr lang="ru-RU" sz="1500" dirty="0"/>
              <a:t>5. Цифровые продукты для жителей</a:t>
            </a:r>
          </a:p>
          <a:p>
            <a:r>
              <a:rPr lang="ru-RU" sz="1500" dirty="0"/>
              <a:t>5.1 Мобильное приложение</a:t>
            </a:r>
          </a:p>
          <a:p>
            <a:r>
              <a:rPr lang="ru-RU" sz="1500" dirty="0"/>
              <a:t>5.2 Веб-кабинет на mos.ru</a:t>
            </a:r>
          </a:p>
          <a:p>
            <a:r>
              <a:rPr lang="ru-RU" sz="1500" dirty="0"/>
              <a:t>5.3 Карта объектов, отображение загрузки и онлайн-запись</a:t>
            </a:r>
          </a:p>
          <a:p>
            <a:r>
              <a:rPr lang="ru-RU" sz="1500" dirty="0"/>
              <a:t>5.4 Мотивационный контур: баллы, челленджи, корпоративные и районные соревнования</a:t>
            </a:r>
          </a:p>
          <a:p>
            <a:r>
              <a:rPr lang="ru-RU" sz="1500" dirty="0"/>
              <a:t>5.5 Упрощённый интерфейс для пользователей 55 лет и старше</a:t>
            </a:r>
          </a:p>
          <a:p>
            <a:r>
              <a:rPr lang="ru-RU" sz="1500" dirty="0"/>
              <a:t>5.6 Семейный и школьный контуры</a:t>
            </a:r>
          </a:p>
          <a:p>
            <a:r>
              <a:rPr lang="ru-RU" sz="1500" dirty="0"/>
              <a:t>6. Продукты для города и ИТ-инфраструктура</a:t>
            </a:r>
          </a:p>
          <a:p>
            <a:r>
              <a:rPr lang="ru-RU" sz="1500" dirty="0"/>
              <a:t>6.1 Аналитический дашборд «здоровье — спорт»</a:t>
            </a:r>
          </a:p>
          <a:p>
            <a:r>
              <a:rPr lang="ru-RU" sz="1500" dirty="0"/>
              <a:t>6.2 </a:t>
            </a:r>
            <a:r>
              <a:rPr lang="ru-RU" sz="1500" dirty="0" err="1"/>
              <a:t>Геоаналитика</a:t>
            </a:r>
            <a:r>
              <a:rPr lang="ru-RU" sz="1500" dirty="0"/>
              <a:t> доступности инфраструктуры</a:t>
            </a:r>
          </a:p>
          <a:p>
            <a:r>
              <a:rPr lang="ru-RU" sz="1500" dirty="0"/>
              <a:t>6.3 Личный кабинет оператора спортивного объекта</a:t>
            </a:r>
          </a:p>
          <a:p>
            <a:r>
              <a:rPr lang="ru-RU" sz="1500" dirty="0"/>
              <a:t>6.4 Городской центр обработки данных: среды разработки, тестирования, эксплуатации</a:t>
            </a:r>
          </a:p>
          <a:p>
            <a:r>
              <a:rPr lang="ru-RU" sz="1500" dirty="0"/>
              <a:t>6.5 Средства защиты информации и подсистема обезличивания</a:t>
            </a:r>
          </a:p>
          <a:p>
            <a:r>
              <a:rPr lang="ru-RU" sz="1500" dirty="0"/>
              <a:t>7. Обученный персонал и поддержка</a:t>
            </a:r>
          </a:p>
          <a:p>
            <a:r>
              <a:rPr lang="ru-RU" sz="1500" dirty="0"/>
              <a:t>7.1 Обученные врачи первичного звена и специалисты медицинской профилактики</a:t>
            </a:r>
          </a:p>
          <a:p>
            <a:r>
              <a:rPr lang="ru-RU" sz="1500" dirty="0"/>
              <a:t>7.2 Обученные операторы объектов и тренеры</a:t>
            </a:r>
          </a:p>
          <a:p>
            <a:r>
              <a:rPr lang="ru-RU" sz="1500" dirty="0"/>
              <a:t>7.3 Служба поддержки пользователей</a:t>
            </a:r>
          </a:p>
          <a:p>
            <a:r>
              <a:rPr lang="ru-RU" sz="1500" dirty="0"/>
              <a:t>8. Результаты интеллектуальной деятельности</a:t>
            </a:r>
          </a:p>
          <a:p>
            <a:r>
              <a:rPr lang="ru-RU" sz="1500" dirty="0"/>
              <a:t>8.1 Свидетельства о государственной регистрации программ для ЭВМ и баз данных</a:t>
            </a:r>
          </a:p>
          <a:p>
            <a:r>
              <a:rPr lang="ru-RU" sz="1500" dirty="0"/>
              <a:t>8.2 Клинические алгоритмы и методические рекомендации для тиражирования</a:t>
            </a:r>
          </a:p>
          <a:p>
            <a:r>
              <a:rPr lang="ru-RU" sz="1500" dirty="0"/>
              <a:t>8.3 Публикации по методологии оценки медико-экономического эффекта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0FCEB3-1371-04C2-CD61-90BF2B114907}"/>
              </a:ext>
            </a:extLst>
          </p:cNvPr>
          <p:cNvSpPr txBox="1"/>
          <p:nvPr/>
        </p:nvSpPr>
        <p:spPr>
          <a:xfrm>
            <a:off x="5627149" y="27607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Список 1</a:t>
            </a:r>
          </a:p>
        </p:txBody>
      </p:sp>
    </p:spTree>
    <p:extLst>
      <p:ext uri="{BB962C8B-B14F-4D97-AF65-F5344CB8AC3E}">
        <p14:creationId xmlns:p14="http://schemas.microsoft.com/office/powerpoint/2010/main" val="885445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B4ADC5E-FCE0-3047-0BB2-7D6E5AA1C79B}"/>
              </a:ext>
            </a:extLst>
          </p:cNvPr>
          <p:cNvSpPr txBox="1"/>
          <p:nvPr/>
        </p:nvSpPr>
        <p:spPr>
          <a:xfrm>
            <a:off x="838200" y="647700"/>
            <a:ext cx="6464300" cy="10064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ИЕРАРХИЧЕСКАЯ СТРУКТУРА РАБОТ ПРОЕКТА (ИСР)</a:t>
            </a:r>
          </a:p>
          <a:p>
            <a:r>
              <a:rPr lang="ru-RU" sz="1200" dirty="0"/>
              <a:t>0. Управление проектом (проектный офис)</a:t>
            </a:r>
          </a:p>
          <a:p>
            <a:r>
              <a:rPr lang="ru-RU" sz="1200" dirty="0"/>
              <a:t>0.1 Инициация проектной деятельности</a:t>
            </a:r>
          </a:p>
          <a:p>
            <a:r>
              <a:rPr lang="ru-RU" sz="1200" dirty="0"/>
              <a:t>0.1.1 Разработка и утверждение устава проекта</a:t>
            </a:r>
          </a:p>
          <a:p>
            <a:r>
              <a:rPr lang="ru-RU" sz="1200" dirty="0"/>
              <a:t>0.1.2 Создание проектного комитета, назначение руководителя проекта и владельца продукта</a:t>
            </a:r>
          </a:p>
          <a:p>
            <a:r>
              <a:rPr lang="ru-RU" sz="1200" dirty="0"/>
              <a:t>0.1.3 Формирование межведомственной команды, распределение ролей и ответственности</a:t>
            </a:r>
          </a:p>
          <a:p>
            <a:r>
              <a:rPr lang="ru-RU" sz="1200" dirty="0"/>
              <a:t>0.1.4 Защита проекта и бюджета перед Правительством Москвы</a:t>
            </a:r>
          </a:p>
          <a:p>
            <a:r>
              <a:rPr lang="ru-RU" sz="1200" dirty="0"/>
              <a:t>0.2 Планирование проекта</a:t>
            </a:r>
          </a:p>
          <a:p>
            <a:r>
              <a:rPr lang="ru-RU" sz="1200" dirty="0"/>
              <a:t>0.2.1 Разработка сводного плана управления проектом</a:t>
            </a:r>
          </a:p>
          <a:p>
            <a:r>
              <a:rPr lang="ru-RU" sz="1200" dirty="0"/>
              <a:t>0.2.2 Разработка детального календарного плана (расписания)</a:t>
            </a:r>
          </a:p>
          <a:p>
            <a:r>
              <a:rPr lang="ru-RU" sz="1200" dirty="0"/>
              <a:t>0.2.3 Детализация бюджета по статьям и этапам</a:t>
            </a:r>
          </a:p>
          <a:p>
            <a:r>
              <a:rPr lang="ru-RU" sz="1200" dirty="0"/>
              <a:t>0.2.4 Идентификация рисков, оценка и разработка плана реагирования</a:t>
            </a:r>
          </a:p>
          <a:p>
            <a:r>
              <a:rPr lang="ru-RU" sz="1200" dirty="0"/>
              <a:t>0.2.5 Разработка плана коммуникаций и вовлечения заинтересованных сторон</a:t>
            </a:r>
          </a:p>
          <a:p>
            <a:r>
              <a:rPr lang="ru-RU" sz="1200" dirty="0"/>
              <a:t>0.2.6 Разработка плана управления качеством и приёмки результатов</a:t>
            </a:r>
          </a:p>
          <a:p>
            <a:r>
              <a:rPr lang="ru-RU" sz="1200" dirty="0"/>
              <a:t>0.2.7 Разработка процедуры управления изменениями</a:t>
            </a:r>
          </a:p>
          <a:p>
            <a:r>
              <a:rPr lang="ru-RU" sz="1200" dirty="0"/>
              <a:t>0.3 Исполнение, мониторинг и контроль</a:t>
            </a:r>
          </a:p>
          <a:p>
            <a:r>
              <a:rPr lang="ru-RU" sz="1200" dirty="0"/>
              <a:t>0.3.1 Проведение проектного комитета и регулярных статус-совещаний</a:t>
            </a:r>
          </a:p>
          <a:p>
            <a:r>
              <a:rPr lang="ru-RU" sz="1200" dirty="0"/>
              <a:t>0.3.2 Подготовка статус-отчётов (еженедельно / ежемесячно / ежеквартально)</a:t>
            </a:r>
          </a:p>
          <a:p>
            <a:r>
              <a:rPr lang="ru-RU" sz="1200" dirty="0"/>
              <a:t>0.3.3 Ведение журнала рисков и реализация мер реагирования</a:t>
            </a:r>
          </a:p>
          <a:p>
            <a:r>
              <a:rPr lang="ru-RU" sz="1200" dirty="0"/>
              <a:t>0.3.4 Управление запросами на изменение</a:t>
            </a:r>
          </a:p>
          <a:p>
            <a:r>
              <a:rPr lang="ru-RU" sz="1200" dirty="0"/>
              <a:t>0.3.5 Мониторинг исполнения бюджета и контроль отклонений</a:t>
            </a:r>
          </a:p>
          <a:p>
            <a:r>
              <a:rPr lang="ru-RU" sz="1200" dirty="0"/>
              <a:t>0.3.6 Управление вовлечённостью заинтересованных сторон, работа с сопротивлением</a:t>
            </a:r>
          </a:p>
          <a:p>
            <a:r>
              <a:rPr lang="ru-RU" sz="1200" dirty="0"/>
              <a:t>0.3.7 Актуализация расписания и плана по итогам каждого этапа</a:t>
            </a:r>
          </a:p>
          <a:p>
            <a:r>
              <a:rPr lang="ru-RU" sz="1200" dirty="0"/>
              <a:t>0.4 Закрытие проекта</a:t>
            </a:r>
          </a:p>
          <a:p>
            <a:r>
              <a:rPr lang="ru-RU" sz="1200" dirty="0"/>
              <a:t>0.4.1 Приёмка результатов, подписание акта сдачи-приёмки</a:t>
            </a:r>
          </a:p>
          <a:p>
            <a:r>
              <a:rPr lang="ru-RU" sz="1200" dirty="0"/>
              <a:t>0.4.2 Итоговая оценка медико-экономического эффекта</a:t>
            </a:r>
          </a:p>
          <a:p>
            <a:r>
              <a:rPr lang="ru-RU" sz="1200" dirty="0"/>
              <a:t>0.4.3 Формирование реестра извлечённых уроков и итогового отчёта</a:t>
            </a:r>
          </a:p>
          <a:p>
            <a:r>
              <a:rPr lang="ru-RU" sz="1200" dirty="0"/>
              <a:t>0.4.4 Передача платформы в операционную деятельность оператора</a:t>
            </a:r>
          </a:p>
          <a:p>
            <a:r>
              <a:rPr lang="ru-RU" sz="1200" dirty="0"/>
              <a:t>0.4.5 Архивирование проектной документации</a:t>
            </a:r>
          </a:p>
          <a:p>
            <a:r>
              <a:rPr lang="ru-RU" sz="1200" dirty="0"/>
              <a:t>1. Правовое и методическое обеспечение</a:t>
            </a:r>
          </a:p>
          <a:p>
            <a:r>
              <a:rPr lang="ru-RU" sz="1200" dirty="0"/>
              <a:t>1.1 Подготовка проекта постановления Правительства Москвы и его согласование</a:t>
            </a:r>
          </a:p>
          <a:p>
            <a:r>
              <a:rPr lang="ru-RU" sz="1200" dirty="0"/>
              <a:t>1.2 Разработка и подписание регламента взаимодействия с Департаментом здравоохранения</a:t>
            </a:r>
          </a:p>
          <a:p>
            <a:r>
              <a:rPr lang="ru-RU" sz="1200" dirty="0"/>
              <a:t>1.3 Проведение оценки воздействия на защиту персональных данных</a:t>
            </a:r>
          </a:p>
          <a:p>
            <a:r>
              <a:rPr lang="ru-RU" sz="1200" dirty="0"/>
              <a:t>1.4 Разработка политики обработки и форм раздельных согласий</a:t>
            </a:r>
          </a:p>
          <a:p>
            <a:r>
              <a:rPr lang="ru-RU" sz="1200" dirty="0"/>
              <a:t>1.5 Разработка модели угроз, внедрение мер защиты, аттестация системы</a:t>
            </a:r>
          </a:p>
          <a:p>
            <a:r>
              <a:rPr lang="ru-RU" sz="1200" dirty="0"/>
              <a:t>1.6 Разработка и утверждение методик расчёта вовлечённости и медико-экономического эффекта</a:t>
            </a:r>
          </a:p>
          <a:p>
            <a:r>
              <a:rPr lang="ru-RU" sz="1200" dirty="0"/>
              <a:t>2. Формирование медицинского контура</a:t>
            </a:r>
          </a:p>
          <a:p>
            <a:r>
              <a:rPr lang="ru-RU" sz="1200" dirty="0"/>
              <a:t>2.1 Разработка клинических алгоритмов подбора физической активности</a:t>
            </a:r>
          </a:p>
          <a:p>
            <a:r>
              <a:rPr lang="ru-RU" sz="1200" dirty="0"/>
              <a:t>2.2 Формирование перечня абсолютных и относительных противопоказаний</a:t>
            </a:r>
          </a:p>
          <a:p>
            <a:r>
              <a:rPr lang="ru-RU" sz="1200" dirty="0"/>
              <a:t>2.3 Проектирование и реализация цифрового направления в интерфейсе ЕМИАС</a:t>
            </a:r>
          </a:p>
          <a:p>
            <a:r>
              <a:rPr lang="ru-RU" sz="1200" dirty="0"/>
              <a:t>2.4 Разработка кабинета медицинского работника и контура обратной связи</a:t>
            </a:r>
          </a:p>
          <a:p>
            <a:r>
              <a:rPr lang="ru-RU" sz="1200" dirty="0"/>
              <a:t>2.5 Реализация и тестирование протокола медицинской безопасности рекомендаций</a:t>
            </a:r>
          </a:p>
          <a:p>
            <a:r>
              <a:rPr lang="ru-RU" sz="1200" dirty="0"/>
              <a:t>2.6 Разработка программы обучения и обучение врачей</a:t>
            </a:r>
          </a:p>
          <a:p>
            <a:r>
              <a:rPr lang="ru-RU" sz="1200" dirty="0"/>
              <a:t>3. Формирование данных и интеграций</a:t>
            </a:r>
          </a:p>
          <a:p>
            <a:r>
              <a:rPr lang="ru-RU" sz="1200" dirty="0"/>
              <a:t>3.1 Разработка модели данных и архитектуры витрины</a:t>
            </a:r>
          </a:p>
          <a:p>
            <a:r>
              <a:rPr lang="ru-RU" sz="1200" dirty="0"/>
              <a:t>3.2 Аудит качества и полноты исходных ведомственных данных</a:t>
            </a:r>
          </a:p>
          <a:p>
            <a:r>
              <a:rPr lang="ru-RU" sz="1200" dirty="0"/>
              <a:t>3.3 Развёртывание городской витрины данных «здоровье — активность»</a:t>
            </a:r>
          </a:p>
          <a:p>
            <a:r>
              <a:rPr lang="ru-RU" sz="1200" dirty="0"/>
              <a:t>3.4 Реализация единого обезличенного профиля активности</a:t>
            </a:r>
          </a:p>
          <a:p>
            <a:r>
              <a:rPr lang="ru-RU" sz="1200" dirty="0"/>
              <a:t>3.5 Интеграция с ЕМИАС в части допуска, противопоказаний, диспансеризации и ЭЛН</a:t>
            </a:r>
          </a:p>
          <a:p>
            <a:r>
              <a:rPr lang="ru-RU" sz="1200" dirty="0"/>
              <a:t>3.6 Интеграция с MOS ID, МЭШ, «Московским долголетием», ГТО и реестром объектов</a:t>
            </a:r>
          </a:p>
          <a:p>
            <a:r>
              <a:rPr lang="ru-RU" sz="1200" dirty="0"/>
              <a:t>3.7 Разработка открытого программного интерфейса для носимых устройств</a:t>
            </a:r>
          </a:p>
          <a:p>
            <a:r>
              <a:rPr lang="ru-RU" sz="1200" dirty="0"/>
              <a:t>3.8 Приёмочное тестирование интеграций</a:t>
            </a:r>
          </a:p>
          <a:p>
            <a:endParaRPr lang="ru-RU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5AF5A-9298-8D1C-F311-DCE92B4199B2}"/>
              </a:ext>
            </a:extLst>
          </p:cNvPr>
          <p:cNvSpPr txBox="1"/>
          <p:nvPr/>
        </p:nvSpPr>
        <p:spPr>
          <a:xfrm>
            <a:off x="7829552" y="647699"/>
            <a:ext cx="64643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4. Разработка ИИ-ядра</a:t>
            </a:r>
          </a:p>
          <a:p>
            <a:r>
              <a:rPr lang="ru-RU" sz="1200" dirty="0"/>
              <a:t>4.1 Формирование обучающих выборок, разметка данных</a:t>
            </a:r>
          </a:p>
          <a:p>
            <a:r>
              <a:rPr lang="ru-RU" sz="1200" dirty="0"/>
              <a:t>4.2 Разработка рекомендательной модели активностей и объектов</a:t>
            </a:r>
          </a:p>
          <a:p>
            <a:r>
              <a:rPr lang="ru-RU" sz="1200" dirty="0"/>
              <a:t>4.3 Разработка модели персонального плана нагрузок</a:t>
            </a:r>
          </a:p>
          <a:p>
            <a:r>
              <a:rPr lang="ru-RU" sz="1200" dirty="0"/>
              <a:t>4.4 Разработка модели индивидуального риска временной нетрудоспособности</a:t>
            </a:r>
          </a:p>
          <a:p>
            <a:r>
              <a:rPr lang="ru-RU" sz="1200" dirty="0"/>
              <a:t>4.5 Разработка предиктивной модели отказа от занятий</a:t>
            </a:r>
          </a:p>
          <a:p>
            <a:r>
              <a:rPr lang="ru-RU" sz="1200" dirty="0"/>
              <a:t>4.6 Офлайн- и онлайн-валидация моделей, проверка на смещения</a:t>
            </a:r>
          </a:p>
          <a:p>
            <a:r>
              <a:rPr lang="ru-RU" sz="1200" dirty="0"/>
              <a:t>4.7 Развёртывание контура </a:t>
            </a:r>
            <a:r>
              <a:rPr lang="ru-RU" sz="1200" dirty="0" err="1"/>
              <a:t>MLOps</a:t>
            </a:r>
            <a:r>
              <a:rPr lang="ru-RU" sz="1200" dirty="0"/>
              <a:t> и платформы A/B-экспериментов</a:t>
            </a:r>
          </a:p>
          <a:p>
            <a:r>
              <a:rPr lang="ru-RU" sz="1200" dirty="0"/>
              <a:t>5. Разработка цифровых продуктов</a:t>
            </a:r>
          </a:p>
          <a:p>
            <a:r>
              <a:rPr lang="ru-RU" sz="1200" dirty="0"/>
              <a:t>5.1 Исследование целевых сегментов, формирование пользовательских сценариев</a:t>
            </a:r>
          </a:p>
          <a:p>
            <a:r>
              <a:rPr lang="ru-RU" sz="1200" dirty="0"/>
              <a:t>5.2 Проектирование интерфейсов, включая упрощённый интерфейс 55+</a:t>
            </a:r>
          </a:p>
          <a:p>
            <a:r>
              <a:rPr lang="ru-RU" sz="1200" dirty="0"/>
              <a:t>5.3 Разработка серверной части и программных интерфейсов</a:t>
            </a:r>
          </a:p>
          <a:p>
            <a:r>
              <a:rPr lang="ru-RU" sz="1200" dirty="0"/>
              <a:t>5.4 Разработка мобильного приложения и веб-кабинета на mos.ru</a:t>
            </a:r>
          </a:p>
          <a:p>
            <a:r>
              <a:rPr lang="ru-RU" sz="1200" dirty="0"/>
              <a:t>5.5 Реализация карты объектов, онлайн-записи и мотивационного контура</a:t>
            </a:r>
          </a:p>
          <a:p>
            <a:r>
              <a:rPr lang="ru-RU" sz="1200" dirty="0"/>
              <a:t>5.6 Разработка аналитического дашборда и кабинета оператора объекта</a:t>
            </a:r>
          </a:p>
          <a:p>
            <a:r>
              <a:rPr lang="ru-RU" sz="1200" dirty="0"/>
              <a:t>5.7 Функциональное, нагрузочное и приёмочное тестирование, испытания на проникновение</a:t>
            </a:r>
          </a:p>
          <a:p>
            <a:r>
              <a:rPr lang="ru-RU" sz="1200" dirty="0"/>
              <a:t>6. Развёртывание инфраструктуры</a:t>
            </a:r>
          </a:p>
          <a:p>
            <a:r>
              <a:rPr lang="ru-RU" sz="1200" dirty="0"/>
              <a:t>6.1 Развёртывание сред в городском центре обработки данных</a:t>
            </a:r>
          </a:p>
          <a:p>
            <a:r>
              <a:rPr lang="ru-RU" sz="1200" dirty="0"/>
              <a:t>6.2 Внедрение средств защиты информации и подсистемы обезличивания</a:t>
            </a:r>
          </a:p>
          <a:p>
            <a:r>
              <a:rPr lang="ru-RU" sz="1200" dirty="0"/>
              <a:t>6.3 Подключение медицинских организаций и спортивных объектов</a:t>
            </a:r>
          </a:p>
          <a:p>
            <a:r>
              <a:rPr lang="ru-RU" sz="1200" dirty="0"/>
              <a:t>7. Пилотное внедрение и подтверждение эффекта</a:t>
            </a:r>
          </a:p>
          <a:p>
            <a:r>
              <a:rPr lang="ru-RU" sz="1200" dirty="0"/>
              <a:t>7.1 Отбор пилотных и контрольных районов, разработка программы пилота</a:t>
            </a:r>
          </a:p>
          <a:p>
            <a:r>
              <a:rPr lang="ru-RU" sz="1200" dirty="0"/>
              <a:t>7.2 Запуск платформы в трёх административных округах</a:t>
            </a:r>
          </a:p>
          <a:p>
            <a:r>
              <a:rPr lang="ru-RU" sz="1200" dirty="0"/>
              <a:t>7.3 Сбор обратной связи, проведение A/B-экспериментов, доработка продукта и моделей</a:t>
            </a:r>
          </a:p>
          <a:p>
            <a:r>
              <a:rPr lang="ru-RU" sz="1200" dirty="0"/>
              <a:t>7.4 Оценка динамики временной нетрудоспособности и решение о масштабировании</a:t>
            </a:r>
          </a:p>
          <a:p>
            <a:r>
              <a:rPr lang="ru-RU" sz="1200" dirty="0"/>
              <a:t>8. Городское масштабирование, вовлечение и завершение</a:t>
            </a:r>
          </a:p>
          <a:p>
            <a:r>
              <a:rPr lang="ru-RU" sz="1200" dirty="0"/>
              <a:t>8.1 Развёртывание платформы во всех административных округах</a:t>
            </a:r>
          </a:p>
          <a:p>
            <a:r>
              <a:rPr lang="ru-RU" sz="1200" dirty="0"/>
              <a:t>8.2 Запуск мотивационного контура, партнёрских и корпоративных программ</a:t>
            </a:r>
          </a:p>
          <a:p>
            <a:r>
              <a:rPr lang="ru-RU" sz="1200" dirty="0"/>
              <a:t>8.3 Коммуникационная кампания «Каждый москвич — спортсмен. Для каждого — свой спорт»</a:t>
            </a:r>
          </a:p>
          <a:p>
            <a:r>
              <a:rPr lang="ru-RU" sz="1200" dirty="0"/>
              <a:t>8.4 Обучение медицинских работников и операторов объектов, запуск службы поддержки</a:t>
            </a:r>
          </a:p>
          <a:p>
            <a:r>
              <a:rPr lang="ru-RU" sz="1200" dirty="0"/>
              <a:t>8.5 Итоговая оценка достижения KPI и медико-экономического эффекта</a:t>
            </a:r>
          </a:p>
          <a:p>
            <a:r>
              <a:rPr lang="ru-RU" sz="1200" dirty="0"/>
              <a:t>8.6 Регламенты эксплуатации, план удержания эффекта на 2029–2030 гг., закрытие проекта</a:t>
            </a:r>
          </a:p>
          <a:p>
            <a:r>
              <a:rPr lang="ru-RU" sz="1200" dirty="0"/>
              <a:t>8.7 Оформление свидетельств о регистрации ПО и подготовка материалов для тиражирования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DD62B9-97E9-EDF3-A50A-6F72379318B5}"/>
              </a:ext>
            </a:extLst>
          </p:cNvPr>
          <p:cNvSpPr txBox="1"/>
          <p:nvPr/>
        </p:nvSpPr>
        <p:spPr>
          <a:xfrm>
            <a:off x="5690651" y="119047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Список 2</a:t>
            </a:r>
          </a:p>
        </p:txBody>
      </p:sp>
    </p:spTree>
    <p:extLst>
      <p:ext uri="{BB962C8B-B14F-4D97-AF65-F5344CB8AC3E}">
        <p14:creationId xmlns:p14="http://schemas.microsoft.com/office/powerpoint/2010/main" val="2458142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E8E89A-D44F-C9BA-EA60-64116F8A0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483" y="1090946"/>
            <a:ext cx="7289957" cy="90683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092216-2B8C-1066-8CE4-07DF94D69E94}"/>
              </a:ext>
            </a:extLst>
          </p:cNvPr>
          <p:cNvSpPr txBox="1"/>
          <p:nvPr/>
        </p:nvSpPr>
        <p:spPr>
          <a:xfrm>
            <a:off x="5420774" y="478545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3</a:t>
            </a:r>
          </a:p>
        </p:txBody>
      </p:sp>
    </p:spTree>
    <p:extLst>
      <p:ext uri="{BB962C8B-B14F-4D97-AF65-F5344CB8AC3E}">
        <p14:creationId xmlns:p14="http://schemas.microsoft.com/office/powerpoint/2010/main" val="5893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E5306D-441B-C06B-31E7-06283E1FF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238" y="1333514"/>
            <a:ext cx="7821116" cy="46774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E4F310-93BF-5084-CD16-E00DC9E38951}"/>
              </a:ext>
            </a:extLst>
          </p:cNvPr>
          <p:cNvSpPr txBox="1"/>
          <p:nvPr/>
        </p:nvSpPr>
        <p:spPr>
          <a:xfrm>
            <a:off x="5420774" y="478545"/>
            <a:ext cx="4277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Таблица 4</a:t>
            </a:r>
          </a:p>
        </p:txBody>
      </p:sp>
    </p:spTree>
    <p:extLst>
      <p:ext uri="{BB962C8B-B14F-4D97-AF65-F5344CB8AC3E}">
        <p14:creationId xmlns:p14="http://schemas.microsoft.com/office/powerpoint/2010/main" val="3514082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2542</Words>
  <Application>Microsoft Office PowerPoint</Application>
  <PresentationFormat>Произвольный</PresentationFormat>
  <Paragraphs>330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Паспорт проекта — Открытый Кубок по управлению проектами — 2026 в Москве</dc:title>
  <dc:subject>PptxGenJS Presentation</dc:subject>
  <dc:creator>Оргкомитет Кубка</dc:creator>
  <cp:lastModifiedBy>Эксперт 2</cp:lastModifiedBy>
  <cp:revision>8</cp:revision>
  <dcterms:created xsi:type="dcterms:W3CDTF">2026-09-03T15:42:28Z</dcterms:created>
  <dcterms:modified xsi:type="dcterms:W3CDTF">2026-09-04T16:21:38Z</dcterms:modified>
</cp:coreProperties>
</file>