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5119350" cy="10691813"/>
  <p:notesSz cx="10691813" cy="151193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386" d="100"/>
          <a:sy n="386" d="100"/>
        </p:scale>
        <p:origin x="-26920" y="-18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550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5120000" cy="792000"/>
          </a:xfrm>
          <a:prstGeom prst="rect">
            <a:avLst/>
          </a:prstGeom>
          <a:solidFill>
            <a:srgbClr val="002860"/>
          </a:solidFill>
          <a:ln/>
        </p:spPr>
        <p:txBody>
          <a:bodyPr/>
          <a:lstStyle/>
          <a:p>
            <a:endParaRPr lang="ru-RU"/>
          </a:p>
        </p:txBody>
      </p:sp>
      <p:sp>
        <p:nvSpPr>
          <p:cNvPr id="3" name="Shape 1"/>
          <p:cNvSpPr/>
          <p:nvPr/>
        </p:nvSpPr>
        <p:spPr>
          <a:xfrm>
            <a:off x="0" y="792000"/>
            <a:ext cx="15120000" cy="28800"/>
          </a:xfrm>
          <a:prstGeom prst="rect">
            <a:avLst/>
          </a:prstGeom>
          <a:solidFill>
            <a:srgbClr val="E30613"/>
          </a:solidFill>
          <a:ln/>
        </p:spPr>
        <p:txBody>
          <a:bodyPr/>
          <a:lstStyle/>
          <a:p>
            <a:endParaRPr lang="ru-RU"/>
          </a:p>
        </p:txBody>
      </p:sp>
      <p:sp>
        <p:nvSpPr>
          <p:cNvPr id="4" name="Shape 2"/>
          <p:cNvSpPr/>
          <p:nvPr/>
        </p:nvSpPr>
        <p:spPr>
          <a:xfrm>
            <a:off x="288000" y="108000"/>
            <a:ext cx="576000" cy="576000"/>
          </a:xfrm>
          <a:prstGeom prst="roundRect">
            <a:avLst>
              <a:gd name="adj" fmla="val 15875"/>
            </a:avLst>
          </a:prstGeom>
          <a:solidFill>
            <a:srgbClr val="FFFFFF"/>
          </a:solidFill>
          <a:ln/>
        </p:spPr>
        <p:txBody>
          <a:bodyPr/>
          <a:lstStyle/>
          <a:p>
            <a:endParaRPr lang="ru-RU"/>
          </a:p>
        </p:txBody>
      </p:sp>
      <p:pic>
        <p:nvPicPr>
          <p:cNvPr id="5" name="Image 0" descr="C:/Work/2026 events local/0 MD/Фабрика_курсов/Стили/Игры_управленцев/Шаблоны/_эмблема_плашка.png"/>
          <p:cNvPicPr>
            <a:picLocks noChangeAspect="1"/>
          </p:cNvPicPr>
          <p:nvPr/>
        </p:nvPicPr>
        <p:blipFill>
          <a:blip r:embed="rId3"/>
          <a:stretch>
            <a:fillRect/>
          </a:stretch>
        </p:blipFill>
        <p:spPr>
          <a:xfrm>
            <a:off x="331200" y="151200"/>
            <a:ext cx="489600" cy="489600"/>
          </a:xfrm>
          <a:prstGeom prst="rect">
            <a:avLst/>
          </a:prstGeom>
        </p:spPr>
      </p:pic>
      <p:sp>
        <p:nvSpPr>
          <p:cNvPr id="6" name="Text 3"/>
          <p:cNvSpPr/>
          <p:nvPr/>
        </p:nvSpPr>
        <p:spPr>
          <a:xfrm>
            <a:off x="1008000" y="108000"/>
            <a:ext cx="7200000" cy="360000"/>
          </a:xfrm>
          <a:prstGeom prst="rect">
            <a:avLst/>
          </a:prstGeom>
          <a:noFill/>
          <a:ln/>
        </p:spPr>
        <p:txBody>
          <a:bodyPr wrap="square" lIns="0" tIns="0" rIns="0" bIns="0" rtlCol="0" anchor="t"/>
          <a:lstStyle/>
          <a:p>
            <a:pPr marL="0" indent="0" algn="l">
              <a:lnSpc>
                <a:spcPct val="100000"/>
              </a:lnSpc>
              <a:buNone/>
            </a:pPr>
            <a:r>
              <a:rPr lang="en-US" sz="2400" b="1" kern="0" spc="100" dirty="0">
                <a:solidFill>
                  <a:srgbClr val="FFFFFF"/>
                </a:solidFill>
                <a:latin typeface="Arial" pitchFamily="34" charset="0"/>
                <a:ea typeface="Arial" pitchFamily="34" charset="-122"/>
                <a:cs typeface="Arial" pitchFamily="34" charset="-120"/>
              </a:rPr>
              <a:t>ПАСПОРТ ПРОЕКТА</a:t>
            </a:r>
            <a:endParaRPr lang="en-US" sz="2400" dirty="0"/>
          </a:p>
        </p:txBody>
      </p:sp>
      <p:sp>
        <p:nvSpPr>
          <p:cNvPr id="7" name="Text 4"/>
          <p:cNvSpPr/>
          <p:nvPr/>
        </p:nvSpPr>
        <p:spPr>
          <a:xfrm>
            <a:off x="1008000" y="468000"/>
            <a:ext cx="7920000" cy="198000"/>
          </a:xfrm>
          <a:prstGeom prst="rect">
            <a:avLst/>
          </a:prstGeom>
          <a:noFill/>
          <a:ln/>
        </p:spPr>
        <p:txBody>
          <a:bodyPr wrap="square" lIns="0" tIns="0" rIns="0" bIns="0" rtlCol="0" anchor="t"/>
          <a:lstStyle/>
          <a:p>
            <a:pPr marL="0" indent="0" algn="l">
              <a:lnSpc>
                <a:spcPct val="100000"/>
              </a:lnSpc>
              <a:buNone/>
            </a:pPr>
            <a:r>
              <a:rPr lang="en-US" sz="1050" dirty="0">
                <a:solidFill>
                  <a:srgbClr val="C9D3E4"/>
                </a:solidFill>
                <a:latin typeface="Arial" pitchFamily="34" charset="0"/>
                <a:ea typeface="Arial" pitchFamily="34" charset="-122"/>
                <a:cs typeface="Arial" pitchFamily="34" charset="-120"/>
              </a:rPr>
              <a:t>Открытый Кубок по управлению проектами — 2026 в Москве</a:t>
            </a:r>
            <a:endParaRPr lang="en-US" sz="1050" dirty="0"/>
          </a:p>
        </p:txBody>
      </p:sp>
      <p:sp>
        <p:nvSpPr>
          <p:cNvPr id="8" name="Shape 5"/>
          <p:cNvSpPr/>
          <p:nvPr/>
        </p:nvSpPr>
        <p:spPr>
          <a:xfrm>
            <a:off x="8856000" y="223200"/>
            <a:ext cx="2016000" cy="342000"/>
          </a:xfrm>
          <a:prstGeom prst="roundRect">
            <a:avLst>
              <a:gd name="adj" fmla="val 48126"/>
            </a:avLst>
          </a:prstGeom>
          <a:solidFill>
            <a:srgbClr val="E30613"/>
          </a:solidFill>
          <a:ln/>
        </p:spPr>
        <p:txBody>
          <a:bodyPr/>
          <a:lstStyle/>
          <a:p>
            <a:endParaRPr lang="ru-RU"/>
          </a:p>
        </p:txBody>
      </p:sp>
      <p:sp>
        <p:nvSpPr>
          <p:cNvPr id="9" name="Text 6"/>
          <p:cNvSpPr/>
          <p:nvPr/>
        </p:nvSpPr>
        <p:spPr>
          <a:xfrm>
            <a:off x="8856000" y="223200"/>
            <a:ext cx="2016000" cy="342000"/>
          </a:xfrm>
          <a:prstGeom prst="rect">
            <a:avLst/>
          </a:prstGeom>
          <a:noFill/>
          <a:ln/>
        </p:spPr>
        <p:txBody>
          <a:bodyPr wrap="square" lIns="25400" tIns="12700" rIns="25400" bIns="12700" rtlCol="0" anchor="ctr">
            <a:normAutofit/>
          </a:bodyPr>
          <a:lstStyle/>
          <a:p>
            <a:pPr marL="0" indent="0" algn="ctr">
              <a:lnSpc>
                <a:spcPct val="92000"/>
              </a:lnSpc>
              <a:spcBef>
                <a:spcPts val="0"/>
              </a:spcBef>
              <a:spcAft>
                <a:spcPts val="0"/>
              </a:spcAft>
              <a:buNone/>
            </a:pPr>
            <a:r>
              <a:rPr sz="1000" b="0">
                <a:solidFill>
                  <a:srgbClr val="081838"/>
                </a:solidFill>
                <a:latin typeface="Arial"/>
              </a:rPr>
              <a:t>Версия:   ☐ 1.0     ☑ 2.0</a:t>
            </a:r>
            <a:endParaRPr lang="en-US" sz="1050" dirty="0"/>
          </a:p>
        </p:txBody>
      </p:sp>
      <p:sp>
        <p:nvSpPr>
          <p:cNvPr id="10" name="Shape 7"/>
          <p:cNvSpPr/>
          <p:nvPr/>
        </p:nvSpPr>
        <p:spPr>
          <a:xfrm>
            <a:off x="11160000" y="72000"/>
            <a:ext cx="2016000" cy="648000"/>
          </a:xfrm>
          <a:prstGeom prst="roundRect">
            <a:avLst>
              <a:gd name="adj" fmla="val 14111"/>
            </a:avLst>
          </a:prstGeom>
          <a:solidFill>
            <a:srgbClr val="FFFFFF"/>
          </a:solidFill>
          <a:ln/>
        </p:spPr>
        <p:txBody>
          <a:bodyPr/>
          <a:lstStyle/>
          <a:p>
            <a:endParaRPr lang="ru-RU"/>
          </a:p>
        </p:txBody>
      </p:sp>
      <p:pic>
        <p:nvPicPr>
          <p:cNvPr id="11" name="Image 1" descr="C:/Work/2026 events local/0 MD/Фабрика_курсов/Заказы/2026-08-17_Пост_Кубок_Москвы/assets/logo_вшб.png"/>
          <p:cNvPicPr>
            <a:picLocks noChangeAspect="1"/>
          </p:cNvPicPr>
          <p:nvPr/>
        </p:nvPicPr>
        <p:blipFill>
          <a:blip r:embed="rId4"/>
          <a:stretch>
            <a:fillRect/>
          </a:stretch>
        </p:blipFill>
        <p:spPr>
          <a:xfrm>
            <a:off x="11448000" y="108000"/>
            <a:ext cx="1440000" cy="580000"/>
          </a:xfrm>
          <a:prstGeom prst="rect">
            <a:avLst/>
          </a:prstGeom>
        </p:spPr>
      </p:pic>
      <p:sp>
        <p:nvSpPr>
          <p:cNvPr id="12" name="Shape 8"/>
          <p:cNvSpPr/>
          <p:nvPr/>
        </p:nvSpPr>
        <p:spPr>
          <a:xfrm flipH="1">
            <a:off x="13428000" y="72000"/>
            <a:ext cx="684000" cy="648000"/>
          </a:xfrm>
          <a:prstGeom prst="parallelogram">
            <a:avLst/>
          </a:prstGeom>
          <a:solidFill>
            <a:srgbClr val="FFFFFF"/>
          </a:solidFill>
          <a:ln/>
        </p:spPr>
        <p:txBody>
          <a:bodyPr/>
          <a:lstStyle/>
          <a:p>
            <a:endParaRPr lang="ru-RU"/>
          </a:p>
        </p:txBody>
      </p:sp>
      <p:sp>
        <p:nvSpPr>
          <p:cNvPr id="13" name="Shape 9"/>
          <p:cNvSpPr/>
          <p:nvPr/>
        </p:nvSpPr>
        <p:spPr>
          <a:xfrm flipH="1">
            <a:off x="13932000" y="72000"/>
            <a:ext cx="684000" cy="648000"/>
          </a:xfrm>
          <a:prstGeom prst="parallelogram">
            <a:avLst/>
          </a:prstGeom>
          <a:solidFill>
            <a:srgbClr val="2C4BE8"/>
          </a:solidFill>
          <a:ln/>
        </p:spPr>
        <p:txBody>
          <a:bodyPr/>
          <a:lstStyle/>
          <a:p>
            <a:endParaRPr lang="ru-RU"/>
          </a:p>
        </p:txBody>
      </p:sp>
      <p:sp>
        <p:nvSpPr>
          <p:cNvPr id="14" name="Shape 10"/>
          <p:cNvSpPr/>
          <p:nvPr/>
        </p:nvSpPr>
        <p:spPr>
          <a:xfrm flipH="1">
            <a:off x="14436000" y="72000"/>
            <a:ext cx="684000" cy="648000"/>
          </a:xfrm>
          <a:prstGeom prst="parallelogram">
            <a:avLst/>
          </a:prstGeom>
          <a:solidFill>
            <a:srgbClr val="E30613"/>
          </a:solidFill>
          <a:ln/>
        </p:spPr>
        <p:txBody>
          <a:bodyPr/>
          <a:lstStyle/>
          <a:p>
            <a:endParaRPr lang="ru-RU"/>
          </a:p>
        </p:txBody>
      </p:sp>
      <p:sp>
        <p:nvSpPr>
          <p:cNvPr id="15" name="Shape 11"/>
          <p:cNvSpPr/>
          <p:nvPr/>
        </p:nvSpPr>
        <p:spPr>
          <a:xfrm>
            <a:off x="288000" y="954000"/>
            <a:ext cx="3168000" cy="4253400"/>
          </a:xfrm>
          <a:prstGeom prst="roundRect">
            <a:avLst>
              <a:gd name="adj" fmla="val 2886"/>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16" name="Shape 12"/>
          <p:cNvSpPr/>
          <p:nvPr/>
        </p:nvSpPr>
        <p:spPr>
          <a:xfrm>
            <a:off x="288000" y="954000"/>
            <a:ext cx="3168000" cy="324000"/>
          </a:xfrm>
          <a:prstGeom prst="roundRect">
            <a:avLst>
              <a:gd name="adj" fmla="val 28222"/>
            </a:avLst>
          </a:prstGeom>
          <a:solidFill>
            <a:srgbClr val="002860"/>
          </a:solidFill>
          <a:ln/>
        </p:spPr>
        <p:txBody>
          <a:bodyPr/>
          <a:lstStyle/>
          <a:p>
            <a:endParaRPr lang="ru-RU"/>
          </a:p>
        </p:txBody>
      </p:sp>
      <p:sp>
        <p:nvSpPr>
          <p:cNvPr id="17" name="Shape 13"/>
          <p:cNvSpPr/>
          <p:nvPr/>
        </p:nvSpPr>
        <p:spPr>
          <a:xfrm>
            <a:off x="288000" y="1170000"/>
            <a:ext cx="3168000" cy="108000"/>
          </a:xfrm>
          <a:prstGeom prst="rect">
            <a:avLst/>
          </a:prstGeom>
          <a:solidFill>
            <a:srgbClr val="002860"/>
          </a:solidFill>
          <a:ln/>
        </p:spPr>
        <p:txBody>
          <a:bodyPr/>
          <a:lstStyle/>
          <a:p>
            <a:endParaRPr lang="ru-RU"/>
          </a:p>
        </p:txBody>
      </p:sp>
      <p:sp>
        <p:nvSpPr>
          <p:cNvPr id="18" name="Text 14"/>
          <p:cNvSpPr/>
          <p:nvPr/>
        </p:nvSpPr>
        <p:spPr>
          <a:xfrm>
            <a:off x="414000" y="954000"/>
            <a:ext cx="1458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Проект и команда</a:t>
            </a:r>
            <a:endParaRPr lang="en-US" sz="1150" dirty="0"/>
          </a:p>
        </p:txBody>
      </p:sp>
      <p:sp>
        <p:nvSpPr>
          <p:cNvPr id="19" name="Shape 15"/>
          <p:cNvSpPr/>
          <p:nvPr/>
        </p:nvSpPr>
        <p:spPr>
          <a:xfrm>
            <a:off x="1962000" y="1040400"/>
            <a:ext cx="342000" cy="151200"/>
          </a:xfrm>
          <a:prstGeom prst="roundRect">
            <a:avLst>
              <a:gd name="adj" fmla="val 120952"/>
            </a:avLst>
          </a:prstGeom>
          <a:solidFill>
            <a:srgbClr val="2C4BE8"/>
          </a:solidFill>
          <a:ln/>
        </p:spPr>
        <p:txBody>
          <a:bodyPr/>
          <a:lstStyle/>
          <a:p>
            <a:endParaRPr lang="ru-RU"/>
          </a:p>
        </p:txBody>
      </p:sp>
      <p:sp>
        <p:nvSpPr>
          <p:cNvPr id="20" name="Text 16"/>
          <p:cNvSpPr/>
          <p:nvPr/>
        </p:nvSpPr>
        <p:spPr>
          <a:xfrm>
            <a:off x="1962000" y="10404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21" name="Text 17"/>
          <p:cNvSpPr/>
          <p:nvPr/>
        </p:nvSpPr>
        <p:spPr>
          <a:xfrm>
            <a:off x="414000" y="1404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Команда</a:t>
            </a:r>
            <a:endParaRPr lang="en-US" sz="750" dirty="0"/>
          </a:p>
        </p:txBody>
      </p:sp>
      <p:sp>
        <p:nvSpPr>
          <p:cNvPr id="22" name="Text 18"/>
          <p:cNvSpPr/>
          <p:nvPr/>
        </p:nvSpPr>
        <p:spPr>
          <a:xfrm>
            <a:off x="414000" y="15264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900" b="0">
                <a:solidFill>
                  <a:srgbClr val="081838"/>
                </a:solidFill>
                <a:latin typeface="Arial"/>
              </a:rPr>
              <a:t>МИКС</a:t>
            </a:r>
            <a:endParaRPr lang="en-US" sz="850" dirty="0"/>
          </a:p>
        </p:txBody>
      </p:sp>
      <p:sp>
        <p:nvSpPr>
          <p:cNvPr id="23" name="Text 19"/>
          <p:cNvSpPr/>
          <p:nvPr/>
        </p:nvSpPr>
        <p:spPr>
          <a:xfrm>
            <a:off x="414000" y="17722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Капитан</a:t>
            </a:r>
            <a:endParaRPr lang="en-US" sz="750" dirty="0"/>
          </a:p>
        </p:txBody>
      </p:sp>
      <p:sp>
        <p:nvSpPr>
          <p:cNvPr id="24" name="Text 20"/>
          <p:cNvSpPr/>
          <p:nvPr/>
        </p:nvSpPr>
        <p:spPr>
          <a:xfrm>
            <a:off x="414000" y="18946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900" b="0">
                <a:solidFill>
                  <a:srgbClr val="081838"/>
                </a:solidFill>
                <a:latin typeface="Arial"/>
              </a:rPr>
              <a:t>Ольга Васильцова</a:t>
            </a:r>
            <a:endParaRPr lang="en-US" sz="850" dirty="0"/>
          </a:p>
        </p:txBody>
      </p:sp>
      <p:sp>
        <p:nvSpPr>
          <p:cNvPr id="25" name="Text 21"/>
          <p:cNvSpPr/>
          <p:nvPr/>
        </p:nvSpPr>
        <p:spPr>
          <a:xfrm>
            <a:off x="414000" y="21404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Направление</a:t>
            </a:r>
            <a:endParaRPr lang="en-US" sz="750" dirty="0"/>
          </a:p>
        </p:txBody>
      </p:sp>
      <p:sp>
        <p:nvSpPr>
          <p:cNvPr id="26" name="Text 22"/>
          <p:cNvSpPr/>
          <p:nvPr/>
        </p:nvSpPr>
        <p:spPr>
          <a:xfrm>
            <a:off x="414000" y="2262800"/>
            <a:ext cx="2916000" cy="404200"/>
          </a:xfrm>
          <a:prstGeom prst="rect">
            <a:avLst/>
          </a:prstGeom>
          <a:solidFill>
            <a:srgbClr val="FFFFFF"/>
          </a:solidFill>
          <a:ln w="9525">
            <a:solidFill>
              <a:srgbClr val="C9CFDA"/>
            </a:solidFill>
          </a:ln>
        </p:spPr>
        <p:txBody>
          <a:bodyPr wrap="square" lIns="25400" tIns="12700" rIns="25400" bIns="12700" rtlCol="0" anchor="t">
            <a:normAutofit/>
          </a:bodyPr>
          <a:lstStyle/>
          <a:p>
            <a:pPr marL="0" indent="0" algn="l">
              <a:lnSpc>
                <a:spcPct val="92000"/>
              </a:lnSpc>
              <a:spcBef>
                <a:spcPts val="0"/>
              </a:spcBef>
              <a:spcAft>
                <a:spcPts val="0"/>
              </a:spcAft>
              <a:buNone/>
            </a:pPr>
            <a:r>
              <a:rPr sz="720" b="0">
                <a:solidFill>
                  <a:srgbClr val="081838"/>
                </a:solidFill>
                <a:latin typeface="Arial"/>
              </a:rPr>
              <a:t>Технологическое лидерство + промышленность + умные города и цифровые двойники</a:t>
            </a:r>
            <a:endParaRPr lang="en-US" sz="600" dirty="0"/>
          </a:p>
        </p:txBody>
      </p:sp>
      <p:sp>
        <p:nvSpPr>
          <p:cNvPr id="27" name="Text 23"/>
          <p:cNvSpPr/>
          <p:nvPr/>
        </p:nvSpPr>
        <p:spPr>
          <a:xfrm>
            <a:off x="468000" y="2284400"/>
            <a:ext cx="2808000" cy="181000"/>
          </a:xfrm>
          <a:prstGeom prst="rect">
            <a:avLst/>
          </a:prstGeom>
          <a:noFill/>
          <a:ln/>
        </p:spPr>
        <p:txBody>
          <a:bodyPr wrap="square" lIns="0" tIns="0" rIns="0" bIns="0" rtlCol="0" anchor="ctr"/>
          <a:lstStyle/>
          <a:p>
            <a:pPr marL="0" indent="0" algn="l">
              <a:lnSpc>
                <a:spcPct val="100000"/>
              </a:lnSpc>
              <a:buNone/>
            </a:pPr>
            <a:endParaRPr lang="en-US" sz="800" dirty="0"/>
          </a:p>
        </p:txBody>
      </p:sp>
      <p:sp>
        <p:nvSpPr>
          <p:cNvPr id="28" name="Shape 24"/>
          <p:cNvSpPr/>
          <p:nvPr/>
        </p:nvSpPr>
        <p:spPr>
          <a:xfrm>
            <a:off x="414000" y="2548200"/>
            <a:ext cx="2916000" cy="0"/>
          </a:xfrm>
          <a:prstGeom prst="line">
            <a:avLst/>
          </a:prstGeom>
          <a:noFill/>
          <a:ln w="9525">
            <a:solidFill>
              <a:srgbClr val="C9CFDA"/>
            </a:solidFill>
            <a:prstDash val="dash"/>
          </a:ln>
        </p:spPr>
        <p:txBody>
          <a:bodyPr/>
          <a:lstStyle/>
          <a:p>
            <a:endParaRPr lang="ru-RU"/>
          </a:p>
        </p:txBody>
      </p:sp>
      <p:sp>
        <p:nvSpPr>
          <p:cNvPr id="29" name="Text 25"/>
          <p:cNvSpPr/>
          <p:nvPr/>
        </p:nvSpPr>
        <p:spPr>
          <a:xfrm>
            <a:off x="414000" y="25878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Название проекта</a:t>
            </a:r>
            <a:endParaRPr lang="en-US" sz="750" dirty="0"/>
          </a:p>
        </p:txBody>
      </p:sp>
      <p:sp>
        <p:nvSpPr>
          <p:cNvPr id="30" name="Text 26"/>
          <p:cNvSpPr/>
          <p:nvPr/>
        </p:nvSpPr>
        <p:spPr>
          <a:xfrm>
            <a:off x="414000" y="27102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dirty="0" err="1">
                <a:solidFill>
                  <a:srgbClr val="081838"/>
                </a:solidFill>
                <a:latin typeface="Arial"/>
              </a:rPr>
              <a:t>Мос</a:t>
            </a:r>
            <a:r>
              <a:rPr lang="ru-RU" sz="869" b="0" dirty="0" err="1">
                <a:solidFill>
                  <a:srgbClr val="081838"/>
                </a:solidFill>
                <a:latin typeface="Arial"/>
              </a:rPr>
              <a:t>ПромТехЦифра</a:t>
            </a:r>
            <a:r>
              <a:rPr lang="ru-RU" sz="869" b="0" dirty="0">
                <a:solidFill>
                  <a:srgbClr val="081838"/>
                </a:solidFill>
                <a:latin typeface="Arial"/>
              </a:rPr>
              <a:t> (</a:t>
            </a:r>
            <a:r>
              <a:rPr lang="ru-RU" sz="869" dirty="0">
                <a:solidFill>
                  <a:srgbClr val="081838"/>
                </a:solidFill>
                <a:latin typeface="Arial"/>
              </a:rPr>
              <a:t>рабочее н</a:t>
            </a:r>
            <a:r>
              <a:rPr lang="ru-RU" sz="869" b="0" dirty="0">
                <a:solidFill>
                  <a:srgbClr val="081838"/>
                </a:solidFill>
                <a:latin typeface="Arial"/>
              </a:rPr>
              <a:t>азвание)</a:t>
            </a:r>
            <a:endParaRPr lang="en-US" sz="850" baseline="-25000" dirty="0"/>
          </a:p>
        </p:txBody>
      </p:sp>
      <p:sp>
        <p:nvSpPr>
          <p:cNvPr id="31" name="Text 27"/>
          <p:cNvSpPr/>
          <p:nvPr/>
        </p:nvSpPr>
        <p:spPr>
          <a:xfrm>
            <a:off x="414000" y="2956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Заказчик</a:t>
            </a:r>
            <a:endParaRPr lang="en-US" sz="750" dirty="0"/>
          </a:p>
        </p:txBody>
      </p:sp>
      <p:sp>
        <p:nvSpPr>
          <p:cNvPr id="32" name="Text 28"/>
          <p:cNvSpPr/>
          <p:nvPr/>
        </p:nvSpPr>
        <p:spPr>
          <a:xfrm>
            <a:off x="414000" y="30784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a:solidFill>
                  <a:srgbClr val="081838"/>
                </a:solidFill>
                <a:latin typeface="Arial"/>
              </a:rPr>
              <a:t>ДИТ Москвы</a:t>
            </a:r>
            <a:endParaRPr lang="en-US" sz="850" dirty="0"/>
          </a:p>
        </p:txBody>
      </p:sp>
      <p:sp>
        <p:nvSpPr>
          <p:cNvPr id="33" name="Text 29"/>
          <p:cNvSpPr/>
          <p:nvPr/>
        </p:nvSpPr>
        <p:spPr>
          <a:xfrm>
            <a:off x="414000" y="33242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Исполнитель</a:t>
            </a:r>
            <a:endParaRPr lang="en-US" sz="750" dirty="0"/>
          </a:p>
        </p:txBody>
      </p:sp>
      <p:sp>
        <p:nvSpPr>
          <p:cNvPr id="34" name="Text 30"/>
          <p:cNvSpPr/>
          <p:nvPr/>
        </p:nvSpPr>
        <p:spPr>
          <a:xfrm>
            <a:off x="414000" y="34466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a:solidFill>
                  <a:srgbClr val="081838"/>
                </a:solidFill>
                <a:latin typeface="Arial"/>
              </a:rPr>
              <a:t>МИКС</a:t>
            </a:r>
            <a:endParaRPr lang="en-US" sz="850" dirty="0"/>
          </a:p>
        </p:txBody>
      </p:sp>
      <p:sp>
        <p:nvSpPr>
          <p:cNvPr id="35" name="Text 31"/>
          <p:cNvSpPr/>
          <p:nvPr/>
        </p:nvSpPr>
        <p:spPr>
          <a:xfrm>
            <a:off x="414000" y="36924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Сроки реализации</a:t>
            </a:r>
            <a:endParaRPr lang="en-US" sz="750" dirty="0"/>
          </a:p>
        </p:txBody>
      </p:sp>
      <p:sp>
        <p:nvSpPr>
          <p:cNvPr id="36" name="Text 32"/>
          <p:cNvSpPr/>
          <p:nvPr/>
        </p:nvSpPr>
        <p:spPr>
          <a:xfrm>
            <a:off x="414000" y="38148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dirty="0">
                <a:solidFill>
                  <a:srgbClr val="081838"/>
                </a:solidFill>
                <a:latin typeface="Arial"/>
              </a:rPr>
              <a:t>01.10.2026–</a:t>
            </a:r>
            <a:r>
              <a:rPr lang="ru-RU" sz="869" b="0" dirty="0">
                <a:solidFill>
                  <a:srgbClr val="081838"/>
                </a:solidFill>
                <a:latin typeface="Arial"/>
              </a:rPr>
              <a:t>22</a:t>
            </a:r>
            <a:r>
              <a:rPr sz="869" b="0" dirty="0">
                <a:solidFill>
                  <a:srgbClr val="081838"/>
                </a:solidFill>
                <a:latin typeface="Arial"/>
              </a:rPr>
              <a:t>.</a:t>
            </a:r>
            <a:r>
              <a:rPr lang="ru-RU" sz="869" b="0" dirty="0">
                <a:solidFill>
                  <a:srgbClr val="081838"/>
                </a:solidFill>
                <a:latin typeface="Arial"/>
              </a:rPr>
              <a:t>09</a:t>
            </a:r>
            <a:r>
              <a:rPr sz="869" b="0" dirty="0">
                <a:solidFill>
                  <a:srgbClr val="081838"/>
                </a:solidFill>
                <a:latin typeface="Arial"/>
              </a:rPr>
              <a:t>.20</a:t>
            </a:r>
            <a:r>
              <a:rPr lang="ru-RU" sz="869" b="0" dirty="0">
                <a:solidFill>
                  <a:srgbClr val="081838"/>
                </a:solidFill>
                <a:latin typeface="Arial"/>
              </a:rPr>
              <a:t>27</a:t>
            </a:r>
            <a:endParaRPr lang="en-US" sz="850" dirty="0"/>
          </a:p>
        </p:txBody>
      </p:sp>
      <p:sp>
        <p:nvSpPr>
          <p:cNvPr id="37" name="Text 33"/>
          <p:cNvSpPr/>
          <p:nvPr/>
        </p:nvSpPr>
        <p:spPr>
          <a:xfrm>
            <a:off x="414000" y="40606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Бюджет, тыс. руб.</a:t>
            </a:r>
            <a:endParaRPr lang="en-US" sz="750" dirty="0"/>
          </a:p>
        </p:txBody>
      </p:sp>
      <p:sp>
        <p:nvSpPr>
          <p:cNvPr id="38" name="Text 34"/>
          <p:cNvSpPr/>
          <p:nvPr/>
        </p:nvSpPr>
        <p:spPr>
          <a:xfrm>
            <a:off x="414000" y="41830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lang="ru-RU" sz="869" dirty="0">
                <a:solidFill>
                  <a:srgbClr val="081838"/>
                </a:solidFill>
                <a:latin typeface="Arial"/>
              </a:rPr>
              <a:t>185</a:t>
            </a:r>
            <a:r>
              <a:rPr sz="869" b="0" dirty="0">
                <a:solidFill>
                  <a:srgbClr val="081838"/>
                </a:solidFill>
                <a:latin typeface="Arial"/>
              </a:rPr>
              <a:t> 000</a:t>
            </a:r>
            <a:endParaRPr lang="en-US" sz="850" dirty="0"/>
          </a:p>
        </p:txBody>
      </p:sp>
      <p:sp>
        <p:nvSpPr>
          <p:cNvPr id="39" name="Shape 35"/>
          <p:cNvSpPr/>
          <p:nvPr/>
        </p:nvSpPr>
        <p:spPr>
          <a:xfrm>
            <a:off x="414000" y="4468400"/>
            <a:ext cx="2916000" cy="0"/>
          </a:xfrm>
          <a:prstGeom prst="line">
            <a:avLst/>
          </a:prstGeom>
          <a:noFill/>
          <a:ln w="9525">
            <a:solidFill>
              <a:srgbClr val="C9CFDA"/>
            </a:solidFill>
            <a:prstDash val="dash"/>
          </a:ln>
        </p:spPr>
        <p:txBody>
          <a:bodyPr/>
          <a:lstStyle/>
          <a:p>
            <a:endParaRPr lang="ru-RU"/>
          </a:p>
        </p:txBody>
      </p:sp>
      <p:sp>
        <p:nvSpPr>
          <p:cNvPr id="40" name="Text 36"/>
          <p:cNvSpPr/>
          <p:nvPr/>
        </p:nvSpPr>
        <p:spPr>
          <a:xfrm>
            <a:off x="414000" y="4508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Дата отправки</a:t>
            </a:r>
            <a:endParaRPr lang="en-US" sz="750" dirty="0"/>
          </a:p>
        </p:txBody>
      </p:sp>
      <p:sp>
        <p:nvSpPr>
          <p:cNvPr id="41" name="Text 37"/>
          <p:cNvSpPr/>
          <p:nvPr/>
        </p:nvSpPr>
        <p:spPr>
          <a:xfrm>
            <a:off x="414000" y="4630400"/>
            <a:ext cx="2916000" cy="217000"/>
          </a:xfrm>
          <a:prstGeom prst="rect">
            <a:avLst/>
          </a:prstGeom>
          <a:solidFill>
            <a:srgbClr val="FFFFFF"/>
          </a:solidFill>
          <a:ln w="9525">
            <a:solidFill>
              <a:srgbClr val="C9CFDA"/>
            </a:solidFill>
          </a:ln>
        </p:spPr>
        <p:txBody>
          <a:bodyPr wrap="square" lIns="25400" tIns="12700" rIns="25400" bIns="12700" rtlCol="0" anchor="ctr">
            <a:normAutofit/>
          </a:bodyPr>
          <a:lstStyle/>
          <a:p>
            <a:pPr marL="0" indent="0" algn="ctr">
              <a:lnSpc>
                <a:spcPct val="92000"/>
              </a:lnSpc>
              <a:spcBef>
                <a:spcPts val="0"/>
              </a:spcBef>
              <a:spcAft>
                <a:spcPts val="0"/>
              </a:spcAft>
              <a:buNone/>
            </a:pPr>
            <a:r>
              <a:rPr sz="869" b="0" dirty="0">
                <a:solidFill>
                  <a:srgbClr val="081838"/>
                </a:solidFill>
                <a:latin typeface="Arial"/>
              </a:rPr>
              <a:t>04.09.2026</a:t>
            </a:r>
            <a:endParaRPr lang="en-US" sz="850" dirty="0"/>
          </a:p>
        </p:txBody>
      </p:sp>
      <p:sp>
        <p:nvSpPr>
          <p:cNvPr id="42" name="Text 38"/>
          <p:cNvSpPr/>
          <p:nvPr/>
        </p:nvSpPr>
        <p:spPr>
          <a:xfrm>
            <a:off x="414000" y="4861800"/>
            <a:ext cx="2916000" cy="223200"/>
          </a:xfrm>
          <a:prstGeom prst="rect">
            <a:avLst/>
          </a:prstGeom>
          <a:noFill/>
          <a:ln/>
        </p:spPr>
        <p:txBody>
          <a:bodyPr wrap="square" lIns="0" tIns="0" rIns="0" bIns="0" rtlCol="0" anchor="t"/>
          <a:lstStyle/>
          <a:p>
            <a:pPr marL="0" indent="0" algn="l">
              <a:lnSpc>
                <a:spcPct val="98000"/>
              </a:lnSpc>
              <a:buNone/>
            </a:pPr>
            <a:r>
              <a:rPr lang="en-US" sz="700" dirty="0">
                <a:solidFill>
                  <a:srgbClr val="3A4250"/>
                </a:solidFill>
                <a:latin typeface="Arial" pitchFamily="34" charset="0"/>
                <a:ea typeface="Arial" pitchFamily="34" charset="-122"/>
                <a:cs typeface="Arial" pitchFamily="34" charset="-120"/>
              </a:rPr>
              <a:t>Контрольные сроки: версия 1.0 — до начала работы на станциях; версия 2.0 — до завершения первого дня.</a:t>
            </a:r>
            <a:endParaRPr lang="en-US" sz="700" dirty="0"/>
          </a:p>
        </p:txBody>
      </p:sp>
      <p:sp>
        <p:nvSpPr>
          <p:cNvPr id="43" name="Shape 39"/>
          <p:cNvSpPr/>
          <p:nvPr/>
        </p:nvSpPr>
        <p:spPr>
          <a:xfrm>
            <a:off x="3618000" y="954000"/>
            <a:ext cx="4896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44" name="Shape 40"/>
          <p:cNvSpPr/>
          <p:nvPr/>
        </p:nvSpPr>
        <p:spPr>
          <a:xfrm>
            <a:off x="3618000" y="954000"/>
            <a:ext cx="4896000" cy="324000"/>
          </a:xfrm>
          <a:prstGeom prst="roundRect">
            <a:avLst>
              <a:gd name="adj" fmla="val 28222"/>
            </a:avLst>
          </a:prstGeom>
          <a:solidFill>
            <a:srgbClr val="002860"/>
          </a:solidFill>
          <a:ln/>
        </p:spPr>
        <p:txBody>
          <a:bodyPr/>
          <a:lstStyle/>
          <a:p>
            <a:endParaRPr lang="ru-RU"/>
          </a:p>
        </p:txBody>
      </p:sp>
      <p:sp>
        <p:nvSpPr>
          <p:cNvPr id="45" name="Shape 41"/>
          <p:cNvSpPr/>
          <p:nvPr/>
        </p:nvSpPr>
        <p:spPr>
          <a:xfrm>
            <a:off x="3618000" y="1170000"/>
            <a:ext cx="4896000" cy="108000"/>
          </a:xfrm>
          <a:prstGeom prst="rect">
            <a:avLst/>
          </a:prstGeom>
          <a:solidFill>
            <a:srgbClr val="002860"/>
          </a:solidFill>
          <a:ln/>
        </p:spPr>
        <p:txBody>
          <a:bodyPr/>
          <a:lstStyle/>
          <a:p>
            <a:endParaRPr lang="ru-RU"/>
          </a:p>
        </p:txBody>
      </p:sp>
      <p:sp>
        <p:nvSpPr>
          <p:cNvPr id="46" name="Shape 42"/>
          <p:cNvSpPr/>
          <p:nvPr/>
        </p:nvSpPr>
        <p:spPr>
          <a:xfrm>
            <a:off x="3726000" y="1018800"/>
            <a:ext cx="230400" cy="230400"/>
          </a:xfrm>
          <a:prstGeom prst="ellipse">
            <a:avLst/>
          </a:prstGeom>
          <a:solidFill>
            <a:srgbClr val="FFFFFF"/>
          </a:solidFill>
          <a:ln/>
        </p:spPr>
        <p:txBody>
          <a:bodyPr/>
          <a:lstStyle/>
          <a:p>
            <a:endParaRPr lang="ru-RU"/>
          </a:p>
        </p:txBody>
      </p:sp>
      <p:sp>
        <p:nvSpPr>
          <p:cNvPr id="47" name="Text 43"/>
          <p:cNvSpPr/>
          <p:nvPr/>
        </p:nvSpPr>
        <p:spPr>
          <a:xfrm>
            <a:off x="3726000" y="10188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1</a:t>
            </a:r>
            <a:endParaRPr lang="en-US" sz="1000" dirty="0"/>
          </a:p>
        </p:txBody>
      </p:sp>
      <p:sp>
        <p:nvSpPr>
          <p:cNvPr id="48" name="Text 44"/>
          <p:cNvSpPr/>
          <p:nvPr/>
        </p:nvSpPr>
        <p:spPr>
          <a:xfrm>
            <a:off x="4014000" y="954000"/>
            <a:ext cx="327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Концепция</a:t>
            </a:r>
            <a:endParaRPr lang="en-US" sz="1150" dirty="0"/>
          </a:p>
        </p:txBody>
      </p:sp>
      <p:sp>
        <p:nvSpPr>
          <p:cNvPr id="49" name="Shape 45"/>
          <p:cNvSpPr/>
          <p:nvPr/>
        </p:nvSpPr>
        <p:spPr>
          <a:xfrm>
            <a:off x="7470000" y="1026000"/>
            <a:ext cx="936000" cy="216000"/>
          </a:xfrm>
          <a:prstGeom prst="roundRect">
            <a:avLst>
              <a:gd name="adj" fmla="val 84667"/>
            </a:avLst>
          </a:prstGeom>
          <a:solidFill>
            <a:srgbClr val="E30613"/>
          </a:solidFill>
          <a:ln/>
        </p:spPr>
        <p:txBody>
          <a:bodyPr/>
          <a:lstStyle/>
          <a:p>
            <a:endParaRPr lang="ru-RU"/>
          </a:p>
        </p:txBody>
      </p:sp>
      <p:sp>
        <p:nvSpPr>
          <p:cNvPr id="50" name="Text 46"/>
          <p:cNvSpPr/>
          <p:nvPr/>
        </p:nvSpPr>
        <p:spPr>
          <a:xfrm>
            <a:off x="7470000" y="10260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51" name="Text 47"/>
          <p:cNvSpPr/>
          <p:nvPr/>
        </p:nvSpPr>
        <p:spPr>
          <a:xfrm>
            <a:off x="6606000" y="9540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52" name="Shape 48"/>
          <p:cNvSpPr/>
          <p:nvPr/>
        </p:nvSpPr>
        <p:spPr>
          <a:xfrm>
            <a:off x="3715200" y="1375200"/>
            <a:ext cx="2318400" cy="1139400"/>
          </a:xfrm>
          <a:prstGeom prst="roundRect">
            <a:avLst>
              <a:gd name="adj" fmla="val 6420"/>
            </a:avLst>
          </a:prstGeom>
          <a:solidFill>
            <a:srgbClr val="F0F1F3"/>
          </a:solidFill>
          <a:ln/>
        </p:spPr>
        <p:txBody>
          <a:bodyPr/>
          <a:lstStyle/>
          <a:p>
            <a:endParaRPr lang="ru-RU"/>
          </a:p>
        </p:txBody>
      </p:sp>
      <p:sp>
        <p:nvSpPr>
          <p:cNvPr id="53" name="Shape 49"/>
          <p:cNvSpPr/>
          <p:nvPr/>
        </p:nvSpPr>
        <p:spPr>
          <a:xfrm>
            <a:off x="3715200" y="1375200"/>
            <a:ext cx="32400" cy="1139400"/>
          </a:xfrm>
          <a:prstGeom prst="rect">
            <a:avLst/>
          </a:prstGeom>
          <a:solidFill>
            <a:srgbClr val="002860"/>
          </a:solidFill>
          <a:ln/>
        </p:spPr>
        <p:txBody>
          <a:bodyPr/>
          <a:lstStyle/>
          <a:p>
            <a:endParaRPr lang="ru-RU"/>
          </a:p>
        </p:txBody>
      </p:sp>
      <p:sp>
        <p:nvSpPr>
          <p:cNvPr id="54" name="Shape 50"/>
          <p:cNvSpPr/>
          <p:nvPr/>
        </p:nvSpPr>
        <p:spPr>
          <a:xfrm>
            <a:off x="3816000" y="1447200"/>
            <a:ext cx="165600" cy="165600"/>
          </a:xfrm>
          <a:prstGeom prst="roundRect">
            <a:avLst>
              <a:gd name="adj" fmla="val 82826"/>
            </a:avLst>
          </a:prstGeom>
          <a:solidFill>
            <a:srgbClr val="002860"/>
          </a:solidFill>
          <a:ln/>
        </p:spPr>
        <p:txBody>
          <a:bodyPr/>
          <a:lstStyle/>
          <a:p>
            <a:endParaRPr lang="ru-RU"/>
          </a:p>
        </p:txBody>
      </p:sp>
      <p:sp>
        <p:nvSpPr>
          <p:cNvPr id="55" name="Text 51"/>
          <p:cNvSpPr/>
          <p:nvPr/>
        </p:nvSpPr>
        <p:spPr>
          <a:xfrm>
            <a:off x="38160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56" name="Text 52"/>
          <p:cNvSpPr/>
          <p:nvPr/>
        </p:nvSpPr>
        <p:spPr>
          <a:xfrm>
            <a:off x="4032000" y="1429200"/>
            <a:ext cx="186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Основные параметры проекта</a:t>
            </a:r>
            <a:endParaRPr lang="en-US" sz="850" dirty="0"/>
          </a:p>
        </p:txBody>
      </p:sp>
      <p:sp>
        <p:nvSpPr>
          <p:cNvPr id="57" name="Text 53"/>
          <p:cNvSpPr/>
          <p:nvPr/>
        </p:nvSpPr>
        <p:spPr>
          <a:xfrm>
            <a:off x="3823200" y="16056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название, заказчика, исполнителя, сроки реализации и бюджет проекта.</a:t>
            </a:r>
            <a:endParaRPr lang="en-US" sz="750" dirty="0"/>
          </a:p>
        </p:txBody>
      </p:sp>
      <p:sp>
        <p:nvSpPr>
          <p:cNvPr id="58" name="Text 54"/>
          <p:cNvSpPr/>
          <p:nvPr/>
        </p:nvSpPr>
        <p:spPr>
          <a:xfrm>
            <a:off x="3823200" y="1908000"/>
            <a:ext cx="2120400" cy="552600"/>
          </a:xfrm>
          <a:prstGeom prst="rect">
            <a:avLst/>
          </a:prstGeom>
          <a:solidFill>
            <a:srgbClr val="FFFFFF"/>
          </a:solidFill>
          <a:ln w="9525">
            <a:solidFill>
              <a:srgbClr val="C9CFDA"/>
            </a:solidFill>
          </a:ln>
        </p:spPr>
        <p:txBody>
          <a:bodyPr wrap="square" lIns="25400" tIns="12700" rIns="25400" bIns="12700" rtlCol="0" anchor="t">
            <a:noAutofit/>
          </a:bodyPr>
          <a:lstStyle/>
          <a:p>
            <a:pPr marL="0" indent="0" algn="l">
              <a:lnSpc>
                <a:spcPct val="92000"/>
              </a:lnSpc>
              <a:spcBef>
                <a:spcPts val="0"/>
              </a:spcBef>
              <a:spcAft>
                <a:spcPts val="0"/>
              </a:spcAft>
              <a:buNone/>
            </a:pPr>
            <a:r>
              <a:rPr sz="900" b="0" dirty="0">
                <a:solidFill>
                  <a:srgbClr val="081838"/>
                </a:solidFill>
              </a:rPr>
              <a:t>«</a:t>
            </a:r>
            <a:r>
              <a:rPr sz="900" b="0" dirty="0" err="1">
                <a:solidFill>
                  <a:srgbClr val="081838"/>
                </a:solidFill>
              </a:rPr>
              <a:t>Мос</a:t>
            </a:r>
            <a:r>
              <a:rPr lang="ru-RU" sz="900" b="0" dirty="0" err="1">
                <a:solidFill>
                  <a:srgbClr val="081838"/>
                </a:solidFill>
              </a:rPr>
              <a:t>ПромТехЦифра</a:t>
            </a:r>
            <a:r>
              <a:rPr sz="900" b="0" dirty="0">
                <a:solidFill>
                  <a:srgbClr val="081838"/>
                </a:solidFill>
              </a:rPr>
              <a:t>»; </a:t>
            </a:r>
            <a:r>
              <a:rPr sz="900" b="0" dirty="0" err="1">
                <a:solidFill>
                  <a:srgbClr val="081838"/>
                </a:solidFill>
              </a:rPr>
              <a:t>заказчик</a:t>
            </a:r>
            <a:r>
              <a:rPr sz="900" b="0" dirty="0">
                <a:solidFill>
                  <a:srgbClr val="081838"/>
                </a:solidFill>
              </a:rPr>
              <a:t> </a:t>
            </a:r>
            <a:r>
              <a:rPr lang="ru-RU" sz="900" b="0" dirty="0">
                <a:solidFill>
                  <a:srgbClr val="081838"/>
                </a:solidFill>
              </a:rPr>
              <a:t>-</a:t>
            </a:r>
            <a:r>
              <a:rPr sz="900" b="0" dirty="0">
                <a:solidFill>
                  <a:srgbClr val="081838"/>
                </a:solidFill>
              </a:rPr>
              <a:t> ДИТ </a:t>
            </a:r>
            <a:r>
              <a:rPr sz="900" b="0" dirty="0" err="1">
                <a:solidFill>
                  <a:srgbClr val="081838"/>
                </a:solidFill>
              </a:rPr>
              <a:t>Москвы</a:t>
            </a:r>
            <a:r>
              <a:rPr sz="900" b="0" dirty="0">
                <a:solidFill>
                  <a:srgbClr val="081838"/>
                </a:solidFill>
              </a:rPr>
              <a:t>; </a:t>
            </a:r>
            <a:r>
              <a:rPr sz="900" b="0" dirty="0" err="1">
                <a:solidFill>
                  <a:srgbClr val="081838"/>
                </a:solidFill>
              </a:rPr>
              <a:t>исполнитель</a:t>
            </a:r>
            <a:r>
              <a:rPr sz="900" b="0" dirty="0">
                <a:solidFill>
                  <a:srgbClr val="081838"/>
                </a:solidFill>
              </a:rPr>
              <a:t> </a:t>
            </a:r>
            <a:r>
              <a:rPr lang="ru-RU" sz="900" b="0" dirty="0">
                <a:solidFill>
                  <a:srgbClr val="081838"/>
                </a:solidFill>
              </a:rPr>
              <a:t>-</a:t>
            </a:r>
            <a:r>
              <a:rPr sz="900" b="0" dirty="0">
                <a:solidFill>
                  <a:srgbClr val="081838"/>
                </a:solidFill>
              </a:rPr>
              <a:t> МИКС; </a:t>
            </a:r>
            <a:r>
              <a:rPr sz="900" b="0" dirty="0" err="1">
                <a:solidFill>
                  <a:srgbClr val="081838"/>
                </a:solidFill>
              </a:rPr>
              <a:t>срок</a:t>
            </a:r>
            <a:r>
              <a:rPr sz="900" b="0" dirty="0">
                <a:solidFill>
                  <a:srgbClr val="081838"/>
                </a:solidFill>
              </a:rPr>
              <a:t> </a:t>
            </a:r>
            <a:r>
              <a:rPr lang="ru-RU" sz="900" b="0" dirty="0">
                <a:solidFill>
                  <a:srgbClr val="081838"/>
                </a:solidFill>
              </a:rPr>
              <a:t>-</a:t>
            </a:r>
            <a:r>
              <a:rPr sz="900" b="0" dirty="0">
                <a:solidFill>
                  <a:srgbClr val="081838"/>
                </a:solidFill>
              </a:rPr>
              <a:t> 01.</a:t>
            </a:r>
            <a:r>
              <a:rPr lang="ru-RU" sz="900" b="0" dirty="0">
                <a:solidFill>
                  <a:srgbClr val="081838"/>
                </a:solidFill>
              </a:rPr>
              <a:t>10</a:t>
            </a:r>
            <a:r>
              <a:rPr sz="900" b="0" dirty="0">
                <a:solidFill>
                  <a:srgbClr val="081838"/>
                </a:solidFill>
              </a:rPr>
              <a:t>.26–</a:t>
            </a:r>
            <a:r>
              <a:rPr lang="ru-RU" sz="900" b="0" dirty="0">
                <a:solidFill>
                  <a:srgbClr val="081838"/>
                </a:solidFill>
              </a:rPr>
              <a:t>22</a:t>
            </a:r>
            <a:r>
              <a:rPr sz="900" b="0" dirty="0">
                <a:solidFill>
                  <a:srgbClr val="081838"/>
                </a:solidFill>
              </a:rPr>
              <a:t>.</a:t>
            </a:r>
            <a:r>
              <a:rPr lang="ru-RU" sz="900" b="0" dirty="0">
                <a:solidFill>
                  <a:srgbClr val="081838"/>
                </a:solidFill>
              </a:rPr>
              <a:t>09</a:t>
            </a:r>
            <a:r>
              <a:rPr sz="900" b="0" dirty="0">
                <a:solidFill>
                  <a:srgbClr val="081838"/>
                </a:solidFill>
              </a:rPr>
              <a:t>.</a:t>
            </a:r>
            <a:r>
              <a:rPr lang="ru-RU" sz="900" b="0" dirty="0">
                <a:solidFill>
                  <a:srgbClr val="081838"/>
                </a:solidFill>
              </a:rPr>
              <a:t>27</a:t>
            </a:r>
            <a:r>
              <a:rPr sz="900" b="0" dirty="0">
                <a:solidFill>
                  <a:srgbClr val="081838"/>
                </a:solidFill>
              </a:rPr>
              <a:t>; </a:t>
            </a:r>
            <a:r>
              <a:rPr sz="900" b="0" dirty="0" err="1">
                <a:solidFill>
                  <a:srgbClr val="081838"/>
                </a:solidFill>
              </a:rPr>
              <a:t>бюджет</a:t>
            </a:r>
            <a:r>
              <a:rPr sz="900" b="0" dirty="0">
                <a:solidFill>
                  <a:srgbClr val="081838"/>
                </a:solidFill>
              </a:rPr>
              <a:t> </a:t>
            </a:r>
            <a:r>
              <a:rPr lang="ru-RU" sz="900" b="0" dirty="0">
                <a:solidFill>
                  <a:srgbClr val="081838"/>
                </a:solidFill>
              </a:rPr>
              <a:t>-</a:t>
            </a:r>
            <a:r>
              <a:rPr sz="900" b="0" dirty="0">
                <a:solidFill>
                  <a:srgbClr val="081838"/>
                </a:solidFill>
              </a:rPr>
              <a:t> </a:t>
            </a:r>
            <a:r>
              <a:rPr lang="ru-RU" sz="900" dirty="0">
                <a:solidFill>
                  <a:srgbClr val="081838"/>
                </a:solidFill>
              </a:rPr>
              <a:t>185</a:t>
            </a:r>
            <a:r>
              <a:rPr sz="900" b="0" dirty="0">
                <a:solidFill>
                  <a:srgbClr val="081838"/>
                </a:solidFill>
              </a:rPr>
              <a:t> </a:t>
            </a:r>
            <a:r>
              <a:rPr sz="900" b="0" dirty="0" err="1">
                <a:solidFill>
                  <a:srgbClr val="081838"/>
                </a:solidFill>
              </a:rPr>
              <a:t>млн</a:t>
            </a:r>
            <a:r>
              <a:rPr sz="900" b="0" dirty="0">
                <a:solidFill>
                  <a:srgbClr val="081838"/>
                </a:solidFill>
              </a:rPr>
              <a:t> </a:t>
            </a:r>
            <a:r>
              <a:rPr sz="900" b="0" dirty="0" err="1">
                <a:solidFill>
                  <a:srgbClr val="081838"/>
                </a:solidFill>
              </a:rPr>
              <a:t>руб</a:t>
            </a:r>
            <a:r>
              <a:rPr sz="900" b="0" dirty="0">
                <a:solidFill>
                  <a:srgbClr val="081838"/>
                </a:solidFill>
              </a:rPr>
              <a:t>.</a:t>
            </a:r>
            <a:endParaRPr lang="en-US" sz="900" dirty="0"/>
          </a:p>
        </p:txBody>
      </p:sp>
      <p:sp>
        <p:nvSpPr>
          <p:cNvPr id="59" name="Shape 55"/>
          <p:cNvSpPr/>
          <p:nvPr/>
        </p:nvSpPr>
        <p:spPr>
          <a:xfrm>
            <a:off x="6098400" y="1375200"/>
            <a:ext cx="2318400" cy="1139400"/>
          </a:xfrm>
          <a:prstGeom prst="roundRect">
            <a:avLst>
              <a:gd name="adj" fmla="val 6420"/>
            </a:avLst>
          </a:prstGeom>
          <a:solidFill>
            <a:srgbClr val="F0F1F3"/>
          </a:solidFill>
          <a:ln/>
        </p:spPr>
        <p:txBody>
          <a:bodyPr/>
          <a:lstStyle/>
          <a:p>
            <a:endParaRPr lang="ru-RU"/>
          </a:p>
        </p:txBody>
      </p:sp>
      <p:sp>
        <p:nvSpPr>
          <p:cNvPr id="60" name="Shape 56"/>
          <p:cNvSpPr/>
          <p:nvPr/>
        </p:nvSpPr>
        <p:spPr>
          <a:xfrm>
            <a:off x="6098400" y="1375200"/>
            <a:ext cx="32400" cy="1139400"/>
          </a:xfrm>
          <a:prstGeom prst="rect">
            <a:avLst/>
          </a:prstGeom>
          <a:solidFill>
            <a:srgbClr val="2C4BE8"/>
          </a:solidFill>
          <a:ln/>
        </p:spPr>
        <p:txBody>
          <a:bodyPr/>
          <a:lstStyle/>
          <a:p>
            <a:endParaRPr lang="ru-RU"/>
          </a:p>
        </p:txBody>
      </p:sp>
      <p:sp>
        <p:nvSpPr>
          <p:cNvPr id="61" name="Shape 57"/>
          <p:cNvSpPr/>
          <p:nvPr/>
        </p:nvSpPr>
        <p:spPr>
          <a:xfrm>
            <a:off x="6199200" y="1447200"/>
            <a:ext cx="165600" cy="165600"/>
          </a:xfrm>
          <a:prstGeom prst="roundRect">
            <a:avLst>
              <a:gd name="adj" fmla="val 82826"/>
            </a:avLst>
          </a:prstGeom>
          <a:solidFill>
            <a:srgbClr val="002860"/>
          </a:solidFill>
          <a:ln/>
        </p:spPr>
        <p:txBody>
          <a:bodyPr/>
          <a:lstStyle/>
          <a:p>
            <a:endParaRPr lang="ru-RU"/>
          </a:p>
        </p:txBody>
      </p:sp>
      <p:sp>
        <p:nvSpPr>
          <p:cNvPr id="62" name="Text 58"/>
          <p:cNvSpPr/>
          <p:nvPr/>
        </p:nvSpPr>
        <p:spPr>
          <a:xfrm>
            <a:off x="61992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63" name="Shape 59"/>
          <p:cNvSpPr/>
          <p:nvPr/>
        </p:nvSpPr>
        <p:spPr>
          <a:xfrm>
            <a:off x="7984800" y="1454400"/>
            <a:ext cx="342000" cy="151200"/>
          </a:xfrm>
          <a:prstGeom prst="roundRect">
            <a:avLst>
              <a:gd name="adj" fmla="val 120952"/>
            </a:avLst>
          </a:prstGeom>
          <a:solidFill>
            <a:srgbClr val="2C4BE8"/>
          </a:solidFill>
          <a:ln/>
        </p:spPr>
        <p:txBody>
          <a:bodyPr/>
          <a:lstStyle/>
          <a:p>
            <a:endParaRPr lang="ru-RU"/>
          </a:p>
        </p:txBody>
      </p:sp>
      <p:sp>
        <p:nvSpPr>
          <p:cNvPr id="64" name="Text 60"/>
          <p:cNvSpPr/>
          <p:nvPr/>
        </p:nvSpPr>
        <p:spPr>
          <a:xfrm>
            <a:off x="7984800" y="14544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65" name="Text 61"/>
          <p:cNvSpPr/>
          <p:nvPr/>
        </p:nvSpPr>
        <p:spPr>
          <a:xfrm>
            <a:off x="6415200" y="1429200"/>
            <a:ext cx="1490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Проблематика в числах</a:t>
            </a:r>
            <a:endParaRPr lang="en-US" sz="850" dirty="0"/>
          </a:p>
        </p:txBody>
      </p:sp>
      <p:sp>
        <p:nvSpPr>
          <p:cNvPr id="66" name="Text 62"/>
          <p:cNvSpPr/>
          <p:nvPr/>
        </p:nvSpPr>
        <p:spPr>
          <a:xfrm>
            <a:off x="6206400" y="16056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проблему в числах, укажите целевую аудиторию и масштаб проблемы.</a:t>
            </a:r>
            <a:endParaRPr lang="en-US" sz="750" dirty="0"/>
          </a:p>
        </p:txBody>
      </p:sp>
      <p:sp>
        <p:nvSpPr>
          <p:cNvPr id="67" name="Text 63"/>
          <p:cNvSpPr/>
          <p:nvPr/>
        </p:nvSpPr>
        <p:spPr>
          <a:xfrm>
            <a:off x="6206400" y="1908000"/>
            <a:ext cx="2120400" cy="552600"/>
          </a:xfrm>
          <a:prstGeom prst="rect">
            <a:avLst/>
          </a:prstGeom>
          <a:solidFill>
            <a:srgbClr val="FFFFFF"/>
          </a:solidFill>
          <a:ln w="9525">
            <a:solidFill>
              <a:srgbClr val="C9CFDA"/>
            </a:solidFill>
          </a:ln>
        </p:spPr>
        <p:txBody>
          <a:bodyPr wrap="square" lIns="25400" tIns="12700" rIns="25400" bIns="12700" rtlCol="0" anchor="t">
            <a:noAutofit/>
          </a:bodyPr>
          <a:lstStyle/>
          <a:p>
            <a:pPr marL="0" indent="0" algn="l">
              <a:lnSpc>
                <a:spcPct val="92000"/>
              </a:lnSpc>
              <a:spcBef>
                <a:spcPts val="0"/>
              </a:spcBef>
              <a:spcAft>
                <a:spcPts val="0"/>
              </a:spcAft>
              <a:buNone/>
            </a:pPr>
            <a:r>
              <a:rPr lang="ru-RU" sz="450" dirty="0"/>
              <a:t>В Москве зарегистрировано более </a:t>
            </a:r>
            <a:r>
              <a:rPr lang="ru-RU" sz="450" b="1" dirty="0"/>
              <a:t>4,6 тыс. промышленных предприятий</a:t>
            </a:r>
            <a:r>
              <a:rPr lang="ru-RU" sz="450" dirty="0"/>
              <a:t>, однако информация о свободных площадях и инфраструктурных резервах (электроэнергия, вода, тепло) разрозненна или отсутствует в открытом доступе.</a:t>
            </a:r>
          </a:p>
          <a:p>
            <a:r>
              <a:rPr lang="ru-RU" sz="450" dirty="0"/>
              <a:t>Средний срок поиска подходящей площадки с необходимыми ресурсами составляет от </a:t>
            </a:r>
            <a:r>
              <a:rPr lang="ru-RU" sz="450" b="1" dirty="0"/>
              <a:t>3 до 6 месяцев</a:t>
            </a:r>
            <a:r>
              <a:rPr lang="ru-RU" sz="450" dirty="0"/>
              <a:t>. Город не видит агрегированного баланса доступных частных ресурсов, что приводит к простою мощностей и избыточным инвестициям в строительство новых объектов.</a:t>
            </a:r>
          </a:p>
          <a:p>
            <a:r>
              <a:rPr lang="ru-RU" sz="450" b="1" dirty="0"/>
              <a:t>Целевая аудитория:</a:t>
            </a:r>
            <a:r>
              <a:rPr lang="ru-RU" sz="450" dirty="0"/>
              <a:t> предприятия, на примере ПИК, Очаково, Москвич </a:t>
            </a:r>
            <a:r>
              <a:rPr lang="ru-RU" sz="450" i="1" dirty="0"/>
              <a:t>(якорные партнёры)</a:t>
            </a:r>
            <a:r>
              <a:rPr lang="ru-RU" sz="450" dirty="0"/>
              <a:t>; собственники промплощадок; Правительство Москвы (</a:t>
            </a:r>
            <a:r>
              <a:rPr lang="ru-RU" sz="450" i="1" dirty="0"/>
              <a:t>ДИТ)</a:t>
            </a:r>
            <a:endParaRPr lang="en-US" sz="450" dirty="0"/>
          </a:p>
        </p:txBody>
      </p:sp>
      <p:sp>
        <p:nvSpPr>
          <p:cNvPr id="68" name="Shape 64"/>
          <p:cNvSpPr/>
          <p:nvPr/>
        </p:nvSpPr>
        <p:spPr>
          <a:xfrm>
            <a:off x="3715200" y="2579400"/>
            <a:ext cx="2318400" cy="1290600"/>
          </a:xfrm>
          <a:prstGeom prst="roundRect">
            <a:avLst>
              <a:gd name="adj" fmla="val 5668"/>
            </a:avLst>
          </a:prstGeom>
          <a:solidFill>
            <a:srgbClr val="F0F1F3"/>
          </a:solidFill>
          <a:ln/>
        </p:spPr>
        <p:txBody>
          <a:bodyPr/>
          <a:lstStyle/>
          <a:p>
            <a:endParaRPr lang="ru-RU"/>
          </a:p>
        </p:txBody>
      </p:sp>
      <p:sp>
        <p:nvSpPr>
          <p:cNvPr id="69" name="Shape 65"/>
          <p:cNvSpPr/>
          <p:nvPr/>
        </p:nvSpPr>
        <p:spPr>
          <a:xfrm>
            <a:off x="3715200" y="2579400"/>
            <a:ext cx="32400" cy="1290600"/>
          </a:xfrm>
          <a:prstGeom prst="rect">
            <a:avLst/>
          </a:prstGeom>
          <a:solidFill>
            <a:srgbClr val="2C4BE8"/>
          </a:solidFill>
          <a:ln/>
        </p:spPr>
        <p:txBody>
          <a:bodyPr/>
          <a:lstStyle/>
          <a:p>
            <a:endParaRPr lang="ru-RU"/>
          </a:p>
        </p:txBody>
      </p:sp>
      <p:sp>
        <p:nvSpPr>
          <p:cNvPr id="70" name="Shape 66"/>
          <p:cNvSpPr/>
          <p:nvPr/>
        </p:nvSpPr>
        <p:spPr>
          <a:xfrm>
            <a:off x="3816000" y="2651400"/>
            <a:ext cx="165600" cy="165600"/>
          </a:xfrm>
          <a:prstGeom prst="roundRect">
            <a:avLst>
              <a:gd name="adj" fmla="val 82826"/>
            </a:avLst>
          </a:prstGeom>
          <a:solidFill>
            <a:srgbClr val="002860"/>
          </a:solidFill>
          <a:ln/>
        </p:spPr>
        <p:txBody>
          <a:bodyPr/>
          <a:lstStyle/>
          <a:p>
            <a:endParaRPr lang="ru-RU"/>
          </a:p>
        </p:txBody>
      </p:sp>
      <p:sp>
        <p:nvSpPr>
          <p:cNvPr id="71" name="Text 67"/>
          <p:cNvSpPr/>
          <p:nvPr/>
        </p:nvSpPr>
        <p:spPr>
          <a:xfrm>
            <a:off x="3816000" y="2651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72" name="Shape 68"/>
          <p:cNvSpPr/>
          <p:nvPr/>
        </p:nvSpPr>
        <p:spPr>
          <a:xfrm>
            <a:off x="5601600" y="2658600"/>
            <a:ext cx="342000" cy="151200"/>
          </a:xfrm>
          <a:prstGeom prst="roundRect">
            <a:avLst>
              <a:gd name="adj" fmla="val 120952"/>
            </a:avLst>
          </a:prstGeom>
          <a:solidFill>
            <a:srgbClr val="2C4BE8"/>
          </a:solidFill>
          <a:ln/>
        </p:spPr>
        <p:txBody>
          <a:bodyPr/>
          <a:lstStyle/>
          <a:p>
            <a:endParaRPr lang="ru-RU"/>
          </a:p>
        </p:txBody>
      </p:sp>
      <p:sp>
        <p:nvSpPr>
          <p:cNvPr id="73" name="Text 69"/>
          <p:cNvSpPr/>
          <p:nvPr/>
        </p:nvSpPr>
        <p:spPr>
          <a:xfrm>
            <a:off x="5601600" y="26586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74" name="Text 70"/>
          <p:cNvSpPr/>
          <p:nvPr/>
        </p:nvSpPr>
        <p:spPr>
          <a:xfrm>
            <a:off x="4032000" y="2633400"/>
            <a:ext cx="1490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Суть и концепция проекта</a:t>
            </a:r>
            <a:endParaRPr lang="en-US" sz="850" dirty="0"/>
          </a:p>
        </p:txBody>
      </p:sp>
      <p:sp>
        <p:nvSpPr>
          <p:cNvPr id="75" name="Text 71"/>
          <p:cNvSpPr/>
          <p:nvPr/>
        </p:nvSpPr>
        <p:spPr>
          <a:xfrm>
            <a:off x="3823200" y="2904519"/>
            <a:ext cx="2120400" cy="240081"/>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Объясните, за счёт чего проект достигнет целей и преодолеет препятствия.</a:t>
            </a:r>
            <a:endParaRPr lang="en-US" sz="750" dirty="0"/>
          </a:p>
        </p:txBody>
      </p:sp>
      <p:sp>
        <p:nvSpPr>
          <p:cNvPr id="76" name="Text 72"/>
          <p:cNvSpPr/>
          <p:nvPr/>
        </p:nvSpPr>
        <p:spPr>
          <a:xfrm>
            <a:off x="3823200" y="3198600"/>
            <a:ext cx="2120400" cy="617400"/>
          </a:xfrm>
          <a:prstGeom prst="rect">
            <a:avLst/>
          </a:prstGeom>
          <a:solidFill>
            <a:srgbClr val="FFFFFF"/>
          </a:solidFill>
          <a:ln w="9525">
            <a:solidFill>
              <a:srgbClr val="C9CFDA"/>
            </a:solidFill>
          </a:ln>
        </p:spPr>
        <p:txBody>
          <a:bodyPr wrap="square" lIns="25400" tIns="12700" rIns="25400" bIns="12700" rtlCol="0" anchor="t">
            <a:normAutofit fontScale="92500"/>
          </a:bodyPr>
          <a:lstStyle/>
          <a:p>
            <a:r>
              <a:rPr lang="ru-RU" sz="800" dirty="0"/>
              <a:t>«</a:t>
            </a:r>
            <a:r>
              <a:rPr lang="ru-RU" sz="800" dirty="0" err="1"/>
              <a:t>МосПромТехЦифра</a:t>
            </a:r>
            <a:r>
              <a:rPr lang="ru-RU" sz="800" dirty="0"/>
              <a:t>» - это модуль городской ИТ-инфраструктуры, цифровой двойник промышленных площадок Москвы. Платформа агрегирует данные о свободных площадях и коммунальных ресурсах </a:t>
            </a:r>
            <a:r>
              <a:rPr lang="ru-RU" sz="800" i="1" dirty="0"/>
              <a:t>(электроэнергия, вода)</a:t>
            </a:r>
            <a:r>
              <a:rPr lang="ru-RU" sz="800" dirty="0"/>
              <a:t> в реальном времени.</a:t>
            </a:r>
          </a:p>
        </p:txBody>
      </p:sp>
      <p:sp>
        <p:nvSpPr>
          <p:cNvPr id="77" name="Shape 73"/>
          <p:cNvSpPr/>
          <p:nvPr/>
        </p:nvSpPr>
        <p:spPr>
          <a:xfrm>
            <a:off x="6098400" y="2579400"/>
            <a:ext cx="2318400" cy="1290600"/>
          </a:xfrm>
          <a:prstGeom prst="roundRect">
            <a:avLst>
              <a:gd name="adj" fmla="val 5668"/>
            </a:avLst>
          </a:prstGeom>
          <a:solidFill>
            <a:srgbClr val="F0F1F3"/>
          </a:solidFill>
          <a:ln/>
        </p:spPr>
        <p:txBody>
          <a:bodyPr/>
          <a:lstStyle/>
          <a:p>
            <a:endParaRPr lang="ru-RU"/>
          </a:p>
        </p:txBody>
      </p:sp>
      <p:sp>
        <p:nvSpPr>
          <p:cNvPr id="78" name="Shape 74"/>
          <p:cNvSpPr/>
          <p:nvPr/>
        </p:nvSpPr>
        <p:spPr>
          <a:xfrm>
            <a:off x="6098400" y="2579400"/>
            <a:ext cx="32400" cy="1290600"/>
          </a:xfrm>
          <a:prstGeom prst="rect">
            <a:avLst/>
          </a:prstGeom>
          <a:solidFill>
            <a:srgbClr val="2C4BE8"/>
          </a:solidFill>
          <a:ln/>
        </p:spPr>
        <p:txBody>
          <a:bodyPr/>
          <a:lstStyle/>
          <a:p>
            <a:endParaRPr lang="ru-RU"/>
          </a:p>
        </p:txBody>
      </p:sp>
      <p:sp>
        <p:nvSpPr>
          <p:cNvPr id="79" name="Shape 75"/>
          <p:cNvSpPr/>
          <p:nvPr/>
        </p:nvSpPr>
        <p:spPr>
          <a:xfrm>
            <a:off x="6199200" y="2651400"/>
            <a:ext cx="165600" cy="165600"/>
          </a:xfrm>
          <a:prstGeom prst="roundRect">
            <a:avLst>
              <a:gd name="adj" fmla="val 82826"/>
            </a:avLst>
          </a:prstGeom>
          <a:solidFill>
            <a:srgbClr val="002860"/>
          </a:solidFill>
          <a:ln/>
        </p:spPr>
        <p:txBody>
          <a:bodyPr/>
          <a:lstStyle/>
          <a:p>
            <a:endParaRPr lang="ru-RU"/>
          </a:p>
        </p:txBody>
      </p:sp>
      <p:sp>
        <p:nvSpPr>
          <p:cNvPr id="80" name="Text 76"/>
          <p:cNvSpPr/>
          <p:nvPr/>
        </p:nvSpPr>
        <p:spPr>
          <a:xfrm>
            <a:off x="6199200" y="2651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81" name="Shape 77"/>
          <p:cNvSpPr/>
          <p:nvPr/>
        </p:nvSpPr>
        <p:spPr>
          <a:xfrm>
            <a:off x="7984800" y="2658600"/>
            <a:ext cx="342000" cy="151200"/>
          </a:xfrm>
          <a:prstGeom prst="roundRect">
            <a:avLst>
              <a:gd name="adj" fmla="val 120952"/>
            </a:avLst>
          </a:prstGeom>
          <a:solidFill>
            <a:srgbClr val="2C4BE8"/>
          </a:solidFill>
          <a:ln/>
        </p:spPr>
        <p:txBody>
          <a:bodyPr/>
          <a:lstStyle/>
          <a:p>
            <a:endParaRPr lang="ru-RU"/>
          </a:p>
        </p:txBody>
      </p:sp>
      <p:sp>
        <p:nvSpPr>
          <p:cNvPr id="82" name="Text 78"/>
          <p:cNvSpPr/>
          <p:nvPr/>
        </p:nvSpPr>
        <p:spPr>
          <a:xfrm>
            <a:off x="7984800" y="26586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83" name="Text 79"/>
          <p:cNvSpPr/>
          <p:nvPr/>
        </p:nvSpPr>
        <p:spPr>
          <a:xfrm>
            <a:off x="6415200" y="2633400"/>
            <a:ext cx="1490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Цели через показатели</a:t>
            </a:r>
            <a:endParaRPr lang="en-US" sz="850" dirty="0"/>
          </a:p>
        </p:txBody>
      </p:sp>
      <p:sp>
        <p:nvSpPr>
          <p:cNvPr id="84" name="Text 80"/>
          <p:cNvSpPr/>
          <p:nvPr/>
        </p:nvSpPr>
        <p:spPr>
          <a:xfrm>
            <a:off x="6206400" y="28098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Сформулируйте цели через показатели и покажите их связь со стратегическими целями организации.</a:t>
            </a:r>
            <a:endParaRPr lang="en-US" sz="750" dirty="0"/>
          </a:p>
        </p:txBody>
      </p:sp>
      <p:sp>
        <p:nvSpPr>
          <p:cNvPr id="85" name="Text 81"/>
          <p:cNvSpPr/>
          <p:nvPr/>
        </p:nvSpPr>
        <p:spPr>
          <a:xfrm>
            <a:off x="6206400" y="3198600"/>
            <a:ext cx="2120400" cy="617400"/>
          </a:xfrm>
          <a:prstGeom prst="rect">
            <a:avLst/>
          </a:prstGeom>
          <a:solidFill>
            <a:srgbClr val="FFFFFF"/>
          </a:solidFill>
          <a:ln w="9525">
            <a:solidFill>
              <a:srgbClr val="C9CFDA"/>
            </a:solidFill>
          </a:ln>
        </p:spPr>
        <p:txBody>
          <a:bodyPr wrap="square" lIns="25400" tIns="12700" rIns="25400" bIns="12700" rtlCol="0" anchor="t">
            <a:normAutofit fontScale="62500" lnSpcReduction="20000"/>
          </a:bodyPr>
          <a:lstStyle/>
          <a:p>
            <a:pPr algn="just"/>
            <a:r>
              <a:rPr lang="ru-RU" sz="800" dirty="0"/>
              <a:t>Цель проекта - создать MVP платформы «</a:t>
            </a:r>
            <a:r>
              <a:rPr lang="ru-RU" sz="800" dirty="0" err="1"/>
              <a:t>МосПромТехЦифра</a:t>
            </a:r>
            <a:r>
              <a:rPr lang="ru-RU" sz="800" dirty="0"/>
              <a:t>» и подтвердить её эффективность в пилотном режиме.</a:t>
            </a:r>
          </a:p>
          <a:p>
            <a:pPr lvl="0" algn="just"/>
            <a:r>
              <a:rPr lang="ru-RU" sz="800" dirty="0"/>
              <a:t>Подключённые якорные партнёры: к 22.09.2027 не менее 3 предприятий </a:t>
            </a:r>
            <a:r>
              <a:rPr lang="ru-RU" sz="800" i="1" dirty="0"/>
              <a:t>(ПИК, Очаково, Москвич)</a:t>
            </a:r>
            <a:r>
              <a:rPr lang="ru-RU" sz="800" dirty="0"/>
              <a:t>.</a:t>
            </a:r>
          </a:p>
          <a:p>
            <a:pPr lvl="0" algn="just"/>
            <a:r>
              <a:rPr lang="ru-RU" sz="800" dirty="0"/>
              <a:t>Ресурсные предложения: реестр из ≥100 площадок с ≥200 ресурсных предложений (электроэнергия, вода).</a:t>
            </a:r>
          </a:p>
          <a:p>
            <a:pPr lvl="0" algn="just"/>
            <a:r>
              <a:rPr lang="ru-RU" sz="800" dirty="0"/>
              <a:t>Точность прогноза высвобождения ресурсов: ≥80% по итогам пилота.</a:t>
            </a:r>
          </a:p>
          <a:p>
            <a:pPr lvl="0" algn="just"/>
            <a:r>
              <a:rPr lang="ru-RU" sz="800" dirty="0"/>
              <a:t>Снижение срока подбора ресурса: со средних 6 месяцев до ≤5 рабочих дней для участников пилота.</a:t>
            </a:r>
          </a:p>
        </p:txBody>
      </p:sp>
      <p:sp>
        <p:nvSpPr>
          <p:cNvPr id="86" name="Shape 82"/>
          <p:cNvSpPr/>
          <p:nvPr/>
        </p:nvSpPr>
        <p:spPr>
          <a:xfrm>
            <a:off x="3715200" y="3934800"/>
            <a:ext cx="2318400" cy="1175400"/>
          </a:xfrm>
          <a:prstGeom prst="roundRect">
            <a:avLst>
              <a:gd name="adj" fmla="val 6224"/>
            </a:avLst>
          </a:prstGeom>
          <a:solidFill>
            <a:srgbClr val="F0F1F3"/>
          </a:solidFill>
          <a:ln/>
        </p:spPr>
        <p:txBody>
          <a:bodyPr/>
          <a:lstStyle/>
          <a:p>
            <a:endParaRPr lang="ru-RU"/>
          </a:p>
        </p:txBody>
      </p:sp>
      <p:sp>
        <p:nvSpPr>
          <p:cNvPr id="87" name="Shape 83"/>
          <p:cNvSpPr/>
          <p:nvPr/>
        </p:nvSpPr>
        <p:spPr>
          <a:xfrm>
            <a:off x="3715200" y="3934800"/>
            <a:ext cx="32400" cy="1175400"/>
          </a:xfrm>
          <a:prstGeom prst="rect">
            <a:avLst/>
          </a:prstGeom>
          <a:solidFill>
            <a:srgbClr val="002860"/>
          </a:solidFill>
          <a:ln/>
        </p:spPr>
        <p:txBody>
          <a:bodyPr/>
          <a:lstStyle/>
          <a:p>
            <a:endParaRPr lang="ru-RU"/>
          </a:p>
        </p:txBody>
      </p:sp>
      <p:sp>
        <p:nvSpPr>
          <p:cNvPr id="88" name="Shape 84"/>
          <p:cNvSpPr/>
          <p:nvPr/>
        </p:nvSpPr>
        <p:spPr>
          <a:xfrm>
            <a:off x="3816000" y="4006800"/>
            <a:ext cx="165600" cy="165600"/>
          </a:xfrm>
          <a:prstGeom prst="roundRect">
            <a:avLst>
              <a:gd name="adj" fmla="val 82826"/>
            </a:avLst>
          </a:prstGeom>
          <a:solidFill>
            <a:srgbClr val="002860"/>
          </a:solidFill>
          <a:ln/>
        </p:spPr>
        <p:txBody>
          <a:bodyPr/>
          <a:lstStyle/>
          <a:p>
            <a:endParaRPr lang="ru-RU"/>
          </a:p>
        </p:txBody>
      </p:sp>
      <p:sp>
        <p:nvSpPr>
          <p:cNvPr id="89" name="Text 85"/>
          <p:cNvSpPr/>
          <p:nvPr/>
        </p:nvSpPr>
        <p:spPr>
          <a:xfrm>
            <a:off x="3816000" y="4006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90" name="Text 86"/>
          <p:cNvSpPr/>
          <p:nvPr/>
        </p:nvSpPr>
        <p:spPr>
          <a:xfrm>
            <a:off x="4032000" y="3988800"/>
            <a:ext cx="186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Альтернативные варианты решения</a:t>
            </a:r>
            <a:endParaRPr lang="en-US" sz="850" dirty="0"/>
          </a:p>
        </p:txBody>
      </p:sp>
      <p:sp>
        <p:nvSpPr>
          <p:cNvPr id="91" name="Text 87"/>
          <p:cNvSpPr/>
          <p:nvPr/>
        </p:nvSpPr>
        <p:spPr>
          <a:xfrm>
            <a:off x="3823200" y="42488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рассмотренные варианты и объясните, почему вы их отклонили.</a:t>
            </a:r>
            <a:endParaRPr lang="en-US" sz="750" dirty="0"/>
          </a:p>
        </p:txBody>
      </p:sp>
      <p:sp>
        <p:nvSpPr>
          <p:cNvPr id="92" name="Text 88"/>
          <p:cNvSpPr/>
          <p:nvPr/>
        </p:nvSpPr>
        <p:spPr>
          <a:xfrm>
            <a:off x="3823200" y="4468400"/>
            <a:ext cx="2120400" cy="634733"/>
          </a:xfrm>
          <a:prstGeom prst="rect">
            <a:avLst/>
          </a:prstGeom>
          <a:solidFill>
            <a:srgbClr val="FFFFFF"/>
          </a:solidFill>
          <a:ln w="9525">
            <a:solidFill>
              <a:srgbClr val="C9CFDA"/>
            </a:solidFill>
          </a:ln>
        </p:spPr>
        <p:txBody>
          <a:bodyPr wrap="square" lIns="25400" tIns="12700" rIns="25400" bIns="12700" rtlCol="0" anchor="t">
            <a:noAutofit/>
          </a:bodyPr>
          <a:lstStyle/>
          <a:p>
            <a:pPr>
              <a:lnSpc>
                <a:spcPct val="100000"/>
              </a:lnSpc>
            </a:pPr>
            <a:r>
              <a:rPr lang="ru-RU" sz="650" b="1" dirty="0"/>
              <a:t>Вариант 1 (Статус-кво):</a:t>
            </a:r>
            <a:r>
              <a:rPr lang="ru-RU" sz="650" dirty="0"/>
              <a:t> Продолжить поиск площадок и ресурсов через звонки, брокеров или разрозненные таблицы.</a:t>
            </a:r>
          </a:p>
          <a:p>
            <a:pPr>
              <a:lnSpc>
                <a:spcPct val="100000"/>
              </a:lnSpc>
            </a:pPr>
            <a:r>
              <a:rPr lang="ru-RU" sz="650" b="1" dirty="0"/>
              <a:t>Вариант 2 (Статический каталог):</a:t>
            </a:r>
            <a:r>
              <a:rPr lang="ru-RU" sz="650" dirty="0"/>
              <a:t> Расширение существующего Инвестиционного портала Москвы за счёт размещения объявлений о свободных площадях.</a:t>
            </a:r>
          </a:p>
        </p:txBody>
      </p:sp>
      <p:sp>
        <p:nvSpPr>
          <p:cNvPr id="93" name="Shape 89"/>
          <p:cNvSpPr/>
          <p:nvPr/>
        </p:nvSpPr>
        <p:spPr>
          <a:xfrm>
            <a:off x="6098400" y="3934800"/>
            <a:ext cx="2318400" cy="1175400"/>
          </a:xfrm>
          <a:prstGeom prst="roundRect">
            <a:avLst>
              <a:gd name="adj" fmla="val 6224"/>
            </a:avLst>
          </a:prstGeom>
          <a:solidFill>
            <a:srgbClr val="F0F1F3"/>
          </a:solidFill>
          <a:ln/>
        </p:spPr>
        <p:txBody>
          <a:bodyPr/>
          <a:lstStyle/>
          <a:p>
            <a:endParaRPr lang="ru-RU"/>
          </a:p>
        </p:txBody>
      </p:sp>
      <p:sp>
        <p:nvSpPr>
          <p:cNvPr id="94" name="Shape 90"/>
          <p:cNvSpPr/>
          <p:nvPr/>
        </p:nvSpPr>
        <p:spPr>
          <a:xfrm>
            <a:off x="6098400" y="3934800"/>
            <a:ext cx="32400" cy="1175400"/>
          </a:xfrm>
          <a:prstGeom prst="rect">
            <a:avLst/>
          </a:prstGeom>
          <a:solidFill>
            <a:srgbClr val="002860"/>
          </a:solidFill>
          <a:ln/>
        </p:spPr>
        <p:txBody>
          <a:bodyPr/>
          <a:lstStyle/>
          <a:p>
            <a:endParaRPr lang="ru-RU"/>
          </a:p>
        </p:txBody>
      </p:sp>
      <p:sp>
        <p:nvSpPr>
          <p:cNvPr id="95" name="Shape 91"/>
          <p:cNvSpPr/>
          <p:nvPr/>
        </p:nvSpPr>
        <p:spPr>
          <a:xfrm>
            <a:off x="6199200" y="4006800"/>
            <a:ext cx="165600" cy="165600"/>
          </a:xfrm>
          <a:prstGeom prst="roundRect">
            <a:avLst>
              <a:gd name="adj" fmla="val 82826"/>
            </a:avLst>
          </a:prstGeom>
          <a:solidFill>
            <a:srgbClr val="002860"/>
          </a:solidFill>
          <a:ln/>
        </p:spPr>
        <p:txBody>
          <a:bodyPr/>
          <a:lstStyle/>
          <a:p>
            <a:endParaRPr lang="ru-RU"/>
          </a:p>
        </p:txBody>
      </p:sp>
      <p:sp>
        <p:nvSpPr>
          <p:cNvPr id="96" name="Text 92"/>
          <p:cNvSpPr/>
          <p:nvPr/>
        </p:nvSpPr>
        <p:spPr>
          <a:xfrm>
            <a:off x="6199200" y="4006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97" name="Text 93"/>
          <p:cNvSpPr/>
          <p:nvPr/>
        </p:nvSpPr>
        <p:spPr>
          <a:xfrm>
            <a:off x="6415200" y="3988800"/>
            <a:ext cx="186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Влияние на системы более высокого порядка</a:t>
            </a:r>
            <a:endParaRPr lang="en-US" sz="850" dirty="0"/>
          </a:p>
        </p:txBody>
      </p:sp>
      <p:sp>
        <p:nvSpPr>
          <p:cNvPr id="98" name="Text 94"/>
          <p:cNvSpPr/>
          <p:nvPr/>
        </p:nvSpPr>
        <p:spPr>
          <a:xfrm>
            <a:off x="6206400" y="42488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проекта на показатели города, региона или страны.</a:t>
            </a:r>
            <a:endParaRPr lang="en-US" sz="750" dirty="0"/>
          </a:p>
        </p:txBody>
      </p:sp>
      <p:sp>
        <p:nvSpPr>
          <p:cNvPr id="99" name="Text 95"/>
          <p:cNvSpPr/>
          <p:nvPr/>
        </p:nvSpPr>
        <p:spPr>
          <a:xfrm>
            <a:off x="6206400" y="4508000"/>
            <a:ext cx="2120400" cy="699400"/>
          </a:xfrm>
          <a:prstGeom prst="rect">
            <a:avLst/>
          </a:prstGeom>
          <a:solidFill>
            <a:srgbClr val="FFFFFF"/>
          </a:solidFill>
          <a:ln w="9525">
            <a:solidFill>
              <a:srgbClr val="C9CFDA"/>
            </a:solidFill>
          </a:ln>
        </p:spPr>
        <p:txBody>
          <a:bodyPr wrap="square" lIns="25400" tIns="12700" rIns="25400" bIns="12700" rtlCol="0" anchor="t">
            <a:noAutofit/>
          </a:bodyPr>
          <a:lstStyle/>
          <a:p>
            <a:pPr>
              <a:lnSpc>
                <a:spcPct val="100000"/>
              </a:lnSpc>
            </a:pPr>
            <a:r>
              <a:rPr lang="ru-RU" sz="370" b="1" dirty="0"/>
              <a:t>Город</a:t>
            </a:r>
            <a:r>
              <a:rPr lang="ru-RU" sz="370" dirty="0"/>
              <a:t> - Платформа превращает разрозненные данные о свободных площадях в практическую сделку, сокращая сроки подключения предприятий к ресурсам. Правительство Москвы (</a:t>
            </a:r>
            <a:r>
              <a:rPr lang="ru-RU" sz="370" i="1" dirty="0"/>
              <a:t>ДИТ</a:t>
            </a:r>
            <a:r>
              <a:rPr lang="ru-RU" sz="370" dirty="0"/>
              <a:t>) получает обезличенный ресурсный паспорт для обоснованного размещения производств без доступа к коммерческой тайне компаний</a:t>
            </a:r>
          </a:p>
          <a:p>
            <a:pPr>
              <a:lnSpc>
                <a:spcPct val="100000"/>
              </a:lnSpc>
            </a:pPr>
            <a:r>
              <a:rPr lang="ru-RU" sz="370" b="1" dirty="0"/>
              <a:t>Регион</a:t>
            </a:r>
            <a:r>
              <a:rPr lang="ru-RU" sz="370" dirty="0"/>
              <a:t> - Проект позволяет предприятиям использовать уже созданные мощности вместо строительства новых объектов, что соответствует Стратегии развития Москвы до 2030 года по сохранению экологии при бурном развитии инфраструктуры мегаполиса</a:t>
            </a:r>
          </a:p>
          <a:p>
            <a:r>
              <a:rPr lang="ru-RU" sz="370" b="1" dirty="0"/>
              <a:t>Страна</a:t>
            </a:r>
            <a:r>
              <a:rPr lang="ru-RU" sz="370" dirty="0"/>
              <a:t> - </a:t>
            </a:r>
            <a:r>
              <a:rPr lang="ru-RU" sz="370" b="1" dirty="0"/>
              <a:t>Указ Президента РФ №309 от 07.05.2024 («Технологическое лидерство»):</a:t>
            </a:r>
            <a:r>
              <a:rPr lang="ru-RU" sz="370" dirty="0"/>
              <a:t> Создание отечественного ПО и ИИ-моделей прогноза высвобождения мощностей формирует прецедент безопасного обмена данными между бизнесом и городом. Обезличенная платформа становится инструментом синергии бизнеса, позволяя собственникам монетизировать простой активов, а новым резидентам быстро находить ресурсы</a:t>
            </a:r>
            <a:endParaRPr lang="en-US" sz="370" b="1" dirty="0"/>
          </a:p>
        </p:txBody>
      </p:sp>
      <p:sp>
        <p:nvSpPr>
          <p:cNvPr id="100" name="Shape 96"/>
          <p:cNvSpPr/>
          <p:nvPr/>
        </p:nvSpPr>
        <p:spPr>
          <a:xfrm>
            <a:off x="8676000" y="954000"/>
            <a:ext cx="6156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101" name="Shape 97"/>
          <p:cNvSpPr/>
          <p:nvPr/>
        </p:nvSpPr>
        <p:spPr>
          <a:xfrm>
            <a:off x="8676000" y="954000"/>
            <a:ext cx="6156000" cy="324000"/>
          </a:xfrm>
          <a:prstGeom prst="roundRect">
            <a:avLst>
              <a:gd name="adj" fmla="val 28222"/>
            </a:avLst>
          </a:prstGeom>
          <a:solidFill>
            <a:srgbClr val="002860"/>
          </a:solidFill>
          <a:ln/>
        </p:spPr>
        <p:txBody>
          <a:bodyPr/>
          <a:lstStyle/>
          <a:p>
            <a:endParaRPr lang="ru-RU"/>
          </a:p>
        </p:txBody>
      </p:sp>
      <p:sp>
        <p:nvSpPr>
          <p:cNvPr id="102" name="Shape 98"/>
          <p:cNvSpPr/>
          <p:nvPr/>
        </p:nvSpPr>
        <p:spPr>
          <a:xfrm>
            <a:off x="8676000" y="1170000"/>
            <a:ext cx="6156000" cy="108000"/>
          </a:xfrm>
          <a:prstGeom prst="rect">
            <a:avLst/>
          </a:prstGeom>
          <a:solidFill>
            <a:srgbClr val="002860"/>
          </a:solidFill>
          <a:ln/>
        </p:spPr>
        <p:txBody>
          <a:bodyPr/>
          <a:lstStyle/>
          <a:p>
            <a:endParaRPr lang="ru-RU"/>
          </a:p>
        </p:txBody>
      </p:sp>
      <p:sp>
        <p:nvSpPr>
          <p:cNvPr id="103" name="Shape 99"/>
          <p:cNvSpPr/>
          <p:nvPr/>
        </p:nvSpPr>
        <p:spPr>
          <a:xfrm>
            <a:off x="8784000" y="1018800"/>
            <a:ext cx="230400" cy="230400"/>
          </a:xfrm>
          <a:prstGeom prst="ellipse">
            <a:avLst/>
          </a:prstGeom>
          <a:solidFill>
            <a:srgbClr val="FFFFFF"/>
          </a:solidFill>
          <a:ln/>
        </p:spPr>
        <p:txBody>
          <a:bodyPr/>
          <a:lstStyle/>
          <a:p>
            <a:endParaRPr lang="ru-RU"/>
          </a:p>
        </p:txBody>
      </p:sp>
      <p:sp>
        <p:nvSpPr>
          <p:cNvPr id="104" name="Text 100"/>
          <p:cNvSpPr/>
          <p:nvPr/>
        </p:nvSpPr>
        <p:spPr>
          <a:xfrm>
            <a:off x="8784000" y="10188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2</a:t>
            </a:r>
            <a:endParaRPr lang="en-US" sz="1000" dirty="0"/>
          </a:p>
        </p:txBody>
      </p:sp>
      <p:sp>
        <p:nvSpPr>
          <p:cNvPr id="105" name="Text 101"/>
          <p:cNvSpPr/>
          <p:nvPr/>
        </p:nvSpPr>
        <p:spPr>
          <a:xfrm>
            <a:off x="9072000" y="954000"/>
            <a:ext cx="453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Обоснование и содержание</a:t>
            </a:r>
            <a:endParaRPr lang="en-US" sz="1150" dirty="0"/>
          </a:p>
        </p:txBody>
      </p:sp>
      <p:sp>
        <p:nvSpPr>
          <p:cNvPr id="106" name="Shape 102"/>
          <p:cNvSpPr/>
          <p:nvPr/>
        </p:nvSpPr>
        <p:spPr>
          <a:xfrm>
            <a:off x="13788000" y="1026000"/>
            <a:ext cx="936000" cy="216000"/>
          </a:xfrm>
          <a:prstGeom prst="roundRect">
            <a:avLst>
              <a:gd name="adj" fmla="val 84667"/>
            </a:avLst>
          </a:prstGeom>
          <a:solidFill>
            <a:srgbClr val="E30613"/>
          </a:solidFill>
          <a:ln/>
        </p:spPr>
        <p:txBody>
          <a:bodyPr/>
          <a:lstStyle/>
          <a:p>
            <a:endParaRPr lang="ru-RU"/>
          </a:p>
        </p:txBody>
      </p:sp>
      <p:sp>
        <p:nvSpPr>
          <p:cNvPr id="107" name="Text 103"/>
          <p:cNvSpPr/>
          <p:nvPr/>
        </p:nvSpPr>
        <p:spPr>
          <a:xfrm>
            <a:off x="13788000" y="10260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08" name="Text 104"/>
          <p:cNvSpPr/>
          <p:nvPr/>
        </p:nvSpPr>
        <p:spPr>
          <a:xfrm>
            <a:off x="12924000" y="9540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7 критериев</a:t>
            </a:r>
            <a:endParaRPr lang="en-US" sz="750" dirty="0"/>
          </a:p>
        </p:txBody>
      </p:sp>
      <p:sp>
        <p:nvSpPr>
          <p:cNvPr id="109" name="Shape 105"/>
          <p:cNvSpPr/>
          <p:nvPr/>
        </p:nvSpPr>
        <p:spPr>
          <a:xfrm>
            <a:off x="8773200" y="1375200"/>
            <a:ext cx="1944000" cy="1077000"/>
          </a:xfrm>
          <a:prstGeom prst="roundRect">
            <a:avLst>
              <a:gd name="adj" fmla="val 6792"/>
            </a:avLst>
          </a:prstGeom>
          <a:solidFill>
            <a:srgbClr val="F0F1F3"/>
          </a:solidFill>
          <a:ln/>
        </p:spPr>
        <p:txBody>
          <a:bodyPr/>
          <a:lstStyle/>
          <a:p>
            <a:endParaRPr lang="ru-RU"/>
          </a:p>
        </p:txBody>
      </p:sp>
      <p:sp>
        <p:nvSpPr>
          <p:cNvPr id="110" name="Shape 106"/>
          <p:cNvSpPr/>
          <p:nvPr/>
        </p:nvSpPr>
        <p:spPr>
          <a:xfrm>
            <a:off x="8773200" y="1375200"/>
            <a:ext cx="32400" cy="1077000"/>
          </a:xfrm>
          <a:prstGeom prst="rect">
            <a:avLst/>
          </a:prstGeom>
          <a:solidFill>
            <a:srgbClr val="002860"/>
          </a:solidFill>
          <a:ln/>
        </p:spPr>
        <p:txBody>
          <a:bodyPr/>
          <a:lstStyle/>
          <a:p>
            <a:endParaRPr lang="ru-RU"/>
          </a:p>
        </p:txBody>
      </p:sp>
      <p:sp>
        <p:nvSpPr>
          <p:cNvPr id="111" name="Shape 107"/>
          <p:cNvSpPr/>
          <p:nvPr/>
        </p:nvSpPr>
        <p:spPr>
          <a:xfrm>
            <a:off x="8874000" y="1447200"/>
            <a:ext cx="165600" cy="165600"/>
          </a:xfrm>
          <a:prstGeom prst="roundRect">
            <a:avLst>
              <a:gd name="adj" fmla="val 82826"/>
            </a:avLst>
          </a:prstGeom>
          <a:solidFill>
            <a:srgbClr val="002860"/>
          </a:solidFill>
          <a:ln/>
        </p:spPr>
        <p:txBody>
          <a:bodyPr/>
          <a:lstStyle/>
          <a:p>
            <a:endParaRPr lang="ru-RU"/>
          </a:p>
        </p:txBody>
      </p:sp>
      <p:sp>
        <p:nvSpPr>
          <p:cNvPr id="112" name="Text 108"/>
          <p:cNvSpPr/>
          <p:nvPr/>
        </p:nvSpPr>
        <p:spPr>
          <a:xfrm>
            <a:off x="88740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13" name="Text 109"/>
          <p:cNvSpPr/>
          <p:nvPr/>
        </p:nvSpPr>
        <p:spPr>
          <a:xfrm>
            <a:off x="90900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Обоснование проекта</a:t>
            </a:r>
            <a:endParaRPr lang="en-US" sz="850" dirty="0"/>
          </a:p>
        </p:txBody>
      </p:sp>
      <p:sp>
        <p:nvSpPr>
          <p:cNvPr id="114" name="Text 110"/>
          <p:cNvSpPr/>
          <p:nvPr/>
        </p:nvSpPr>
        <p:spPr>
          <a:xfrm>
            <a:off x="8881200" y="1605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выгоду проекта для заказчика или инвестора.</a:t>
            </a:r>
            <a:endParaRPr lang="en-US" sz="750" dirty="0"/>
          </a:p>
        </p:txBody>
      </p:sp>
      <p:sp>
        <p:nvSpPr>
          <p:cNvPr id="115" name="Text 111"/>
          <p:cNvSpPr/>
          <p:nvPr/>
        </p:nvSpPr>
        <p:spPr>
          <a:xfrm>
            <a:off x="8881200" y="1818861"/>
            <a:ext cx="1746000" cy="641739"/>
          </a:xfrm>
          <a:prstGeom prst="rect">
            <a:avLst/>
          </a:prstGeom>
          <a:solidFill>
            <a:srgbClr val="FFFFFF"/>
          </a:solidFill>
          <a:ln w="9525">
            <a:solidFill>
              <a:srgbClr val="C9CFDA"/>
            </a:solidFill>
          </a:ln>
        </p:spPr>
        <p:txBody>
          <a:bodyPr wrap="square" lIns="25400" tIns="12700" rIns="25400" bIns="12700" rtlCol="0" anchor="t">
            <a:noAutofit/>
          </a:bodyPr>
          <a:lstStyle/>
          <a:p>
            <a:pPr lvl="0"/>
            <a:r>
              <a:rPr lang="ru-RU" sz="520" b="1" dirty="0"/>
              <a:t>Выгода:</a:t>
            </a:r>
            <a:r>
              <a:rPr lang="ru-RU" sz="520" dirty="0"/>
              <a:t> Сокращение сроков подключения предприятий к ресурсам с 6 месяцев до ≤5 рабочих дней; обезличенный ресурсный паспорт для ДИТ Москвы.</a:t>
            </a:r>
          </a:p>
          <a:p>
            <a:pPr lvl="0"/>
            <a:r>
              <a:rPr lang="ru-RU" sz="520" b="1" dirty="0"/>
              <a:t>Связь со стратегией:</a:t>
            </a:r>
            <a:r>
              <a:rPr lang="ru-RU" sz="520" dirty="0"/>
              <a:t> Реализует </a:t>
            </a:r>
            <a:r>
              <a:rPr lang="ru-RU" sz="520" dirty="0" err="1"/>
              <a:t>нацприоритет</a:t>
            </a:r>
            <a:r>
              <a:rPr lang="ru-RU" sz="520" dirty="0"/>
              <a:t> №309 «Технологическое лидерство» (отечественное ПО); соответствует Стратегии развития Москвы по цифровому управлению городским хозяйством.</a:t>
            </a:r>
          </a:p>
        </p:txBody>
      </p:sp>
      <p:sp>
        <p:nvSpPr>
          <p:cNvPr id="116" name="Shape 112"/>
          <p:cNvSpPr/>
          <p:nvPr/>
        </p:nvSpPr>
        <p:spPr>
          <a:xfrm>
            <a:off x="10782000" y="1375200"/>
            <a:ext cx="1944000" cy="1077000"/>
          </a:xfrm>
          <a:prstGeom prst="roundRect">
            <a:avLst>
              <a:gd name="adj" fmla="val 6792"/>
            </a:avLst>
          </a:prstGeom>
          <a:solidFill>
            <a:srgbClr val="F0F1F3"/>
          </a:solidFill>
          <a:ln/>
        </p:spPr>
        <p:txBody>
          <a:bodyPr/>
          <a:lstStyle/>
          <a:p>
            <a:endParaRPr lang="ru-RU"/>
          </a:p>
        </p:txBody>
      </p:sp>
      <p:sp>
        <p:nvSpPr>
          <p:cNvPr id="117" name="Shape 113"/>
          <p:cNvSpPr/>
          <p:nvPr/>
        </p:nvSpPr>
        <p:spPr>
          <a:xfrm>
            <a:off x="10782000" y="1375200"/>
            <a:ext cx="32400" cy="1077000"/>
          </a:xfrm>
          <a:prstGeom prst="rect">
            <a:avLst/>
          </a:prstGeom>
          <a:solidFill>
            <a:srgbClr val="002860"/>
          </a:solidFill>
          <a:ln/>
        </p:spPr>
        <p:txBody>
          <a:bodyPr/>
          <a:lstStyle/>
          <a:p>
            <a:endParaRPr lang="ru-RU"/>
          </a:p>
        </p:txBody>
      </p:sp>
      <p:sp>
        <p:nvSpPr>
          <p:cNvPr id="118" name="Shape 114"/>
          <p:cNvSpPr/>
          <p:nvPr/>
        </p:nvSpPr>
        <p:spPr>
          <a:xfrm>
            <a:off x="10882800" y="1447200"/>
            <a:ext cx="165600" cy="165600"/>
          </a:xfrm>
          <a:prstGeom prst="roundRect">
            <a:avLst>
              <a:gd name="adj" fmla="val 82826"/>
            </a:avLst>
          </a:prstGeom>
          <a:solidFill>
            <a:srgbClr val="002860"/>
          </a:solidFill>
          <a:ln/>
        </p:spPr>
        <p:txBody>
          <a:bodyPr/>
          <a:lstStyle/>
          <a:p>
            <a:endParaRPr lang="ru-RU"/>
          </a:p>
        </p:txBody>
      </p:sp>
      <p:sp>
        <p:nvSpPr>
          <p:cNvPr id="119" name="Text 115"/>
          <p:cNvSpPr/>
          <p:nvPr/>
        </p:nvSpPr>
        <p:spPr>
          <a:xfrm>
            <a:off x="108828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20" name="Text 116"/>
          <p:cNvSpPr/>
          <p:nvPr/>
        </p:nvSpPr>
        <p:spPr>
          <a:xfrm>
            <a:off x="110988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Экономическая оценка</a:t>
            </a:r>
            <a:endParaRPr lang="en-US" sz="850" dirty="0"/>
          </a:p>
        </p:txBody>
      </p:sp>
      <p:sp>
        <p:nvSpPr>
          <p:cNvPr id="121" name="Text 117"/>
          <p:cNvSpPr/>
          <p:nvPr/>
        </p:nvSpPr>
        <p:spPr>
          <a:xfrm>
            <a:off x="10890000" y="1605600"/>
            <a:ext cx="1746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финансово-экономические показатели и ожидаемые выгоды проекта.</a:t>
            </a:r>
            <a:endParaRPr lang="en-US" sz="750" dirty="0"/>
          </a:p>
        </p:txBody>
      </p:sp>
      <p:sp>
        <p:nvSpPr>
          <p:cNvPr id="122" name="Text 118"/>
          <p:cNvSpPr/>
          <p:nvPr/>
        </p:nvSpPr>
        <p:spPr>
          <a:xfrm>
            <a:off x="10890000" y="1936800"/>
            <a:ext cx="1746000" cy="523800"/>
          </a:xfrm>
          <a:prstGeom prst="rect">
            <a:avLst/>
          </a:prstGeom>
          <a:solidFill>
            <a:srgbClr val="FFFFFF"/>
          </a:solidFill>
          <a:ln w="9525">
            <a:solidFill>
              <a:srgbClr val="C9CFDA"/>
            </a:solidFill>
          </a:ln>
        </p:spPr>
        <p:txBody>
          <a:bodyPr wrap="square" lIns="25400" tIns="12700" rIns="25400" bIns="12700" rtlCol="0" anchor="t">
            <a:normAutofit fontScale="55000" lnSpcReduction="20000"/>
          </a:bodyPr>
          <a:lstStyle/>
          <a:p>
            <a:pPr lvl="0"/>
            <a:r>
              <a:rPr lang="ru-RU" sz="900" b="1" dirty="0"/>
              <a:t>Денежный поток:</a:t>
            </a:r>
            <a:r>
              <a:rPr lang="ru-RU" sz="900" dirty="0"/>
              <a:t> Формируется от экономии времени участников пилота (снижение сроков подключения с 6 мес. до ≤5 рабочих дней), подписки на аналитику после подтверждения KPI.</a:t>
            </a:r>
          </a:p>
          <a:p>
            <a:pPr lvl="0"/>
            <a:r>
              <a:rPr lang="ru-RU" sz="900" b="1" dirty="0"/>
              <a:t>NPV за 10 лет эксплуатации:</a:t>
            </a:r>
            <a:r>
              <a:rPr lang="ru-RU" sz="900" dirty="0"/>
              <a:t> &gt; </a:t>
            </a:r>
            <a:r>
              <a:rPr lang="ru-RU" sz="900" b="1" dirty="0"/>
              <a:t>35 млн руб.</a:t>
            </a:r>
            <a:r>
              <a:rPr lang="ru-RU" sz="900" dirty="0"/>
              <a:t> </a:t>
            </a:r>
          </a:p>
          <a:p>
            <a:pPr lvl="0"/>
            <a:r>
              <a:rPr lang="ru-RU" sz="900" b="1" dirty="0"/>
              <a:t>IRR:</a:t>
            </a:r>
            <a:r>
              <a:rPr lang="ru-RU" sz="900" dirty="0"/>
              <a:t> &gt; </a:t>
            </a:r>
            <a:r>
              <a:rPr lang="ru-RU" sz="900" b="1" dirty="0"/>
              <a:t>23%</a:t>
            </a:r>
            <a:r>
              <a:rPr lang="ru-RU" sz="900" dirty="0"/>
              <a:t>, срок окупаемости ~</a:t>
            </a:r>
            <a:r>
              <a:rPr lang="ru-RU" sz="900" b="1" dirty="0"/>
              <a:t>4,5 года</a:t>
            </a:r>
            <a:r>
              <a:rPr lang="ru-RU" sz="900" dirty="0"/>
              <a:t>.</a:t>
            </a:r>
          </a:p>
          <a:p>
            <a:pPr lvl="0"/>
            <a:br>
              <a:rPr lang="ru-RU" sz="900" dirty="0"/>
            </a:br>
            <a:r>
              <a:rPr lang="ru-RU" sz="900" i="1" dirty="0"/>
              <a:t>(Высокая эффективность пилотной модели)</a:t>
            </a:r>
            <a:endParaRPr lang="ru-RU" sz="900" dirty="0"/>
          </a:p>
        </p:txBody>
      </p:sp>
      <p:sp>
        <p:nvSpPr>
          <p:cNvPr id="123" name="Shape 119"/>
          <p:cNvSpPr/>
          <p:nvPr/>
        </p:nvSpPr>
        <p:spPr>
          <a:xfrm>
            <a:off x="12790800" y="1375200"/>
            <a:ext cx="1944000" cy="1077000"/>
          </a:xfrm>
          <a:prstGeom prst="roundRect">
            <a:avLst>
              <a:gd name="adj" fmla="val 6792"/>
            </a:avLst>
          </a:prstGeom>
          <a:solidFill>
            <a:srgbClr val="F0F1F3"/>
          </a:solidFill>
          <a:ln/>
        </p:spPr>
        <p:txBody>
          <a:bodyPr/>
          <a:lstStyle/>
          <a:p>
            <a:endParaRPr lang="ru-RU"/>
          </a:p>
        </p:txBody>
      </p:sp>
      <p:sp>
        <p:nvSpPr>
          <p:cNvPr id="124" name="Shape 120"/>
          <p:cNvSpPr/>
          <p:nvPr/>
        </p:nvSpPr>
        <p:spPr>
          <a:xfrm>
            <a:off x="12790800" y="1375200"/>
            <a:ext cx="32400" cy="1077000"/>
          </a:xfrm>
          <a:prstGeom prst="rect">
            <a:avLst/>
          </a:prstGeom>
          <a:solidFill>
            <a:srgbClr val="002860"/>
          </a:solidFill>
          <a:ln/>
        </p:spPr>
        <p:txBody>
          <a:bodyPr/>
          <a:lstStyle/>
          <a:p>
            <a:endParaRPr lang="ru-RU"/>
          </a:p>
        </p:txBody>
      </p:sp>
      <p:sp>
        <p:nvSpPr>
          <p:cNvPr id="125" name="Shape 121"/>
          <p:cNvSpPr/>
          <p:nvPr/>
        </p:nvSpPr>
        <p:spPr>
          <a:xfrm>
            <a:off x="12891600" y="1447200"/>
            <a:ext cx="165600" cy="165600"/>
          </a:xfrm>
          <a:prstGeom prst="roundRect">
            <a:avLst>
              <a:gd name="adj" fmla="val 82826"/>
            </a:avLst>
          </a:prstGeom>
          <a:solidFill>
            <a:srgbClr val="002860"/>
          </a:solidFill>
          <a:ln/>
        </p:spPr>
        <p:txBody>
          <a:bodyPr/>
          <a:lstStyle/>
          <a:p>
            <a:endParaRPr lang="ru-RU"/>
          </a:p>
        </p:txBody>
      </p:sp>
      <p:sp>
        <p:nvSpPr>
          <p:cNvPr id="126" name="Text 122"/>
          <p:cNvSpPr/>
          <p:nvPr/>
        </p:nvSpPr>
        <p:spPr>
          <a:xfrm>
            <a:off x="128916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27" name="Text 123"/>
          <p:cNvSpPr/>
          <p:nvPr/>
        </p:nvSpPr>
        <p:spPr>
          <a:xfrm>
            <a:off x="131076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Расходы и доходы</a:t>
            </a:r>
            <a:endParaRPr lang="en-US" sz="850" dirty="0"/>
          </a:p>
        </p:txBody>
      </p:sp>
      <p:sp>
        <p:nvSpPr>
          <p:cNvPr id="128" name="Text 124"/>
          <p:cNvSpPr/>
          <p:nvPr/>
        </p:nvSpPr>
        <p:spPr>
          <a:xfrm>
            <a:off x="12898800" y="1605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объём расходов, доходов и график движения средств.</a:t>
            </a:r>
            <a:endParaRPr lang="en-US" sz="750" dirty="0"/>
          </a:p>
        </p:txBody>
      </p:sp>
      <p:sp>
        <p:nvSpPr>
          <p:cNvPr id="129" name="Text 125"/>
          <p:cNvSpPr/>
          <p:nvPr/>
        </p:nvSpPr>
        <p:spPr>
          <a:xfrm>
            <a:off x="12898800" y="1837722"/>
            <a:ext cx="1746000" cy="622878"/>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50" b="1" dirty="0"/>
              <a:t>Структура расходов (CAPEX + OPEX):</a:t>
            </a:r>
            <a:r>
              <a:rPr lang="ru-RU" sz="350" dirty="0"/>
              <a:t> </a:t>
            </a:r>
          </a:p>
          <a:p>
            <a:pPr marL="44450" lvl="0" indent="-38100">
              <a:buFont typeface="Arial" panose="020B0604020202020204" pitchFamily="34" charset="0"/>
              <a:buChar char="•"/>
            </a:pPr>
            <a:r>
              <a:rPr lang="ru-RU" sz="350" dirty="0"/>
              <a:t>Разработка MVP/GR-работы: </a:t>
            </a:r>
            <a:r>
              <a:rPr lang="ru-RU" sz="350" b="1" dirty="0"/>
              <a:t>40 млн руб.</a:t>
            </a:r>
          </a:p>
          <a:p>
            <a:pPr marL="44450" lvl="0" indent="-38100">
              <a:buFont typeface="Arial" panose="020B0604020202020204" pitchFamily="34" charset="0"/>
              <a:buChar char="•"/>
            </a:pPr>
            <a:r>
              <a:rPr lang="ru-RU" sz="350" dirty="0"/>
              <a:t>Создание ПО и цифровой контур: </a:t>
            </a:r>
            <a:r>
              <a:rPr lang="ru-RU" sz="350" b="1" dirty="0"/>
              <a:t>70 млн руб.</a:t>
            </a:r>
            <a:r>
              <a:rPr lang="ru-RU" sz="350" dirty="0"/>
              <a:t> </a:t>
            </a:r>
          </a:p>
          <a:p>
            <a:pPr marL="44450" lvl="0" indent="-38100">
              <a:buFont typeface="Arial" panose="020B0604020202020204" pitchFamily="34" charset="0"/>
              <a:buChar char="•"/>
            </a:pPr>
            <a:r>
              <a:rPr lang="ru-RU" sz="350" dirty="0"/>
              <a:t>Пилот с якорными резидентами (ПИК, Очаково, Москвич) / маркетинг: </a:t>
            </a:r>
            <a:r>
              <a:rPr lang="ru-RU" sz="350" b="1" dirty="0"/>
              <a:t>35 млн руб.</a:t>
            </a:r>
            <a:endParaRPr lang="ru-RU" sz="350" dirty="0"/>
          </a:p>
          <a:p>
            <a:pPr marL="44450" lvl="0" indent="-38100">
              <a:buFont typeface="Arial" panose="020B0604020202020204" pitchFamily="34" charset="0"/>
              <a:buChar char="•"/>
            </a:pPr>
            <a:r>
              <a:rPr lang="ru-RU" sz="350" dirty="0"/>
              <a:t>Резерв на эксплуатацию: </a:t>
            </a:r>
            <a:r>
              <a:rPr lang="ru-RU" sz="350" b="1" dirty="0"/>
              <a:t>25 млн руб.</a:t>
            </a:r>
          </a:p>
          <a:p>
            <a:pPr marL="6350" lvl="0"/>
            <a:r>
              <a:rPr lang="ru-RU" sz="350" i="1" dirty="0"/>
              <a:t>(Итого: бюджет проекта = 185 млн руб.)</a:t>
            </a:r>
          </a:p>
          <a:p>
            <a:r>
              <a:rPr lang="ru-RU" sz="350" b="1" dirty="0"/>
              <a:t>Доходная модель: </a:t>
            </a:r>
            <a:r>
              <a:rPr lang="ru-RU" sz="350" dirty="0"/>
              <a:t>платформа монетизируется только после успешного подтверждения KPI пилотного этапа через:</a:t>
            </a:r>
          </a:p>
          <a:p>
            <a:pPr marL="44450" lvl="0" indent="-38100">
              <a:buFont typeface="Arial" panose="020B0604020202020204" pitchFamily="34" charset="0"/>
              <a:buChar char="•"/>
            </a:pPr>
            <a:r>
              <a:rPr lang="ru-RU" sz="350" dirty="0"/>
              <a:t>Подписку предприятий на обезличенный отраслевой бенчмаркинг;</a:t>
            </a:r>
          </a:p>
          <a:p>
            <a:pPr marL="44450" lvl="0" indent="-38100">
              <a:buFont typeface="Arial" panose="020B0604020202020204" pitchFamily="34" charset="0"/>
              <a:buChar char="•"/>
            </a:pPr>
            <a:r>
              <a:rPr lang="ru-RU" sz="350" dirty="0"/>
              <a:t>Сервисную модель сопровождения сделок между собственниками активов и новыми резидентами.</a:t>
            </a:r>
          </a:p>
        </p:txBody>
      </p:sp>
      <p:sp>
        <p:nvSpPr>
          <p:cNvPr id="130" name="Shape 126"/>
          <p:cNvSpPr/>
          <p:nvPr/>
        </p:nvSpPr>
        <p:spPr>
          <a:xfrm>
            <a:off x="8773200" y="2517000"/>
            <a:ext cx="1944000" cy="1494600"/>
          </a:xfrm>
          <a:prstGeom prst="roundRect">
            <a:avLst>
              <a:gd name="adj" fmla="val 4894"/>
            </a:avLst>
          </a:prstGeom>
          <a:solidFill>
            <a:srgbClr val="F0F1F3"/>
          </a:solidFill>
          <a:ln/>
        </p:spPr>
        <p:txBody>
          <a:bodyPr/>
          <a:lstStyle/>
          <a:p>
            <a:endParaRPr lang="ru-RU"/>
          </a:p>
        </p:txBody>
      </p:sp>
      <p:sp>
        <p:nvSpPr>
          <p:cNvPr id="131" name="Shape 127"/>
          <p:cNvSpPr/>
          <p:nvPr/>
        </p:nvSpPr>
        <p:spPr>
          <a:xfrm>
            <a:off x="8773200" y="2517000"/>
            <a:ext cx="32400" cy="1494600"/>
          </a:xfrm>
          <a:prstGeom prst="rect">
            <a:avLst/>
          </a:prstGeom>
          <a:solidFill>
            <a:srgbClr val="002860"/>
          </a:solidFill>
          <a:ln/>
        </p:spPr>
        <p:txBody>
          <a:bodyPr/>
          <a:lstStyle/>
          <a:p>
            <a:endParaRPr lang="ru-RU"/>
          </a:p>
        </p:txBody>
      </p:sp>
      <p:sp>
        <p:nvSpPr>
          <p:cNvPr id="132" name="Shape 128"/>
          <p:cNvSpPr/>
          <p:nvPr/>
        </p:nvSpPr>
        <p:spPr>
          <a:xfrm>
            <a:off x="8874000" y="2589000"/>
            <a:ext cx="165600" cy="165600"/>
          </a:xfrm>
          <a:prstGeom prst="roundRect">
            <a:avLst>
              <a:gd name="adj" fmla="val 82826"/>
            </a:avLst>
          </a:prstGeom>
          <a:solidFill>
            <a:srgbClr val="002860"/>
          </a:solidFill>
          <a:ln/>
        </p:spPr>
        <p:txBody>
          <a:bodyPr/>
          <a:lstStyle/>
          <a:p>
            <a:endParaRPr lang="ru-RU"/>
          </a:p>
        </p:txBody>
      </p:sp>
      <p:sp>
        <p:nvSpPr>
          <p:cNvPr id="133" name="Text 129"/>
          <p:cNvSpPr/>
          <p:nvPr/>
        </p:nvSpPr>
        <p:spPr>
          <a:xfrm>
            <a:off x="88740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4" name="Text 130"/>
          <p:cNvSpPr/>
          <p:nvPr/>
        </p:nvSpPr>
        <p:spPr>
          <a:xfrm>
            <a:off x="9090000" y="2571000"/>
            <a:ext cx="14940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Дисконтирование и инвестиционные показатели</a:t>
            </a:r>
            <a:endParaRPr lang="en-US" sz="850" dirty="0"/>
          </a:p>
        </p:txBody>
      </p:sp>
      <p:sp>
        <p:nvSpPr>
          <p:cNvPr id="135" name="Text 131"/>
          <p:cNvSpPr/>
          <p:nvPr/>
        </p:nvSpPr>
        <p:spPr>
          <a:xfrm>
            <a:off x="8881200" y="3049800"/>
            <a:ext cx="1746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чистую приведённую стоимость (NPV), внутреннюю норму доходности (IRR) и срок окупаемости.</a:t>
            </a:r>
            <a:endParaRPr lang="en-US" sz="750" dirty="0"/>
          </a:p>
        </p:txBody>
      </p:sp>
      <p:sp>
        <p:nvSpPr>
          <p:cNvPr id="136" name="Text 132"/>
          <p:cNvSpPr/>
          <p:nvPr/>
        </p:nvSpPr>
        <p:spPr>
          <a:xfrm>
            <a:off x="8881200" y="3582600"/>
            <a:ext cx="1746000" cy="375000"/>
          </a:xfrm>
          <a:prstGeom prst="rect">
            <a:avLst/>
          </a:prstGeom>
          <a:solidFill>
            <a:srgbClr val="FFFFFF"/>
          </a:solidFill>
          <a:ln w="9525">
            <a:solidFill>
              <a:srgbClr val="C9CFDA"/>
            </a:solidFill>
          </a:ln>
        </p:spPr>
        <p:txBody>
          <a:bodyPr wrap="square" lIns="25400" tIns="12700" rIns="25400" bIns="12700" rtlCol="0" anchor="t">
            <a:normAutofit/>
          </a:bodyPr>
          <a:lstStyle/>
          <a:p>
            <a:pPr>
              <a:lnSpc>
                <a:spcPct val="92000"/>
              </a:lnSpc>
            </a:pPr>
            <a:r>
              <a:rPr lang="ru-RU" sz="600" dirty="0"/>
              <a:t>NPV &gt;35 млн руб., </a:t>
            </a:r>
          </a:p>
          <a:p>
            <a:pPr>
              <a:lnSpc>
                <a:spcPct val="92000"/>
              </a:lnSpc>
            </a:pPr>
            <a:r>
              <a:rPr lang="ru-RU" sz="600" dirty="0"/>
              <a:t>IRR&gt;23%, </a:t>
            </a:r>
          </a:p>
          <a:p>
            <a:pPr>
              <a:lnSpc>
                <a:spcPct val="92000"/>
              </a:lnSpc>
            </a:pPr>
            <a:r>
              <a:rPr lang="ru-RU" sz="600" dirty="0"/>
              <a:t>окупаемость ~4.5 года</a:t>
            </a:r>
            <a:endParaRPr lang="en-US" sz="850" dirty="0"/>
          </a:p>
        </p:txBody>
      </p:sp>
      <p:sp>
        <p:nvSpPr>
          <p:cNvPr id="137" name="Shape 133"/>
          <p:cNvSpPr/>
          <p:nvPr/>
        </p:nvSpPr>
        <p:spPr>
          <a:xfrm>
            <a:off x="10782000" y="2517000"/>
            <a:ext cx="1944000" cy="1494600"/>
          </a:xfrm>
          <a:prstGeom prst="roundRect">
            <a:avLst>
              <a:gd name="adj" fmla="val 4894"/>
            </a:avLst>
          </a:prstGeom>
          <a:solidFill>
            <a:srgbClr val="F0F1F3"/>
          </a:solidFill>
          <a:ln/>
        </p:spPr>
        <p:txBody>
          <a:bodyPr/>
          <a:lstStyle/>
          <a:p>
            <a:endParaRPr lang="ru-RU" dirty="0"/>
          </a:p>
        </p:txBody>
      </p:sp>
      <p:sp>
        <p:nvSpPr>
          <p:cNvPr id="138" name="Shape 134"/>
          <p:cNvSpPr/>
          <p:nvPr/>
        </p:nvSpPr>
        <p:spPr>
          <a:xfrm>
            <a:off x="10782000" y="2517000"/>
            <a:ext cx="32400" cy="1494600"/>
          </a:xfrm>
          <a:prstGeom prst="rect">
            <a:avLst/>
          </a:prstGeom>
          <a:solidFill>
            <a:srgbClr val="002860"/>
          </a:solidFill>
          <a:ln/>
        </p:spPr>
        <p:txBody>
          <a:bodyPr/>
          <a:lstStyle/>
          <a:p>
            <a:endParaRPr lang="ru-RU"/>
          </a:p>
        </p:txBody>
      </p:sp>
      <p:sp>
        <p:nvSpPr>
          <p:cNvPr id="139" name="Shape 135"/>
          <p:cNvSpPr/>
          <p:nvPr/>
        </p:nvSpPr>
        <p:spPr>
          <a:xfrm>
            <a:off x="10882800" y="2589000"/>
            <a:ext cx="165600" cy="165600"/>
          </a:xfrm>
          <a:prstGeom prst="roundRect">
            <a:avLst>
              <a:gd name="adj" fmla="val 82826"/>
            </a:avLst>
          </a:prstGeom>
          <a:solidFill>
            <a:srgbClr val="002860"/>
          </a:solidFill>
          <a:ln/>
        </p:spPr>
        <p:txBody>
          <a:bodyPr/>
          <a:lstStyle/>
          <a:p>
            <a:endParaRPr lang="ru-RU"/>
          </a:p>
        </p:txBody>
      </p:sp>
      <p:sp>
        <p:nvSpPr>
          <p:cNvPr id="140" name="Text 136"/>
          <p:cNvSpPr/>
          <p:nvPr/>
        </p:nvSpPr>
        <p:spPr>
          <a:xfrm>
            <a:off x="108828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41" name="Text 137"/>
          <p:cNvSpPr/>
          <p:nvPr/>
        </p:nvSpPr>
        <p:spPr>
          <a:xfrm>
            <a:off x="11098800" y="2571000"/>
            <a:ext cx="1494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Цели и целевые показатели</a:t>
            </a:r>
            <a:endParaRPr lang="en-US" sz="850" dirty="0"/>
          </a:p>
        </p:txBody>
      </p:sp>
      <p:sp>
        <p:nvSpPr>
          <p:cNvPr id="142" name="Text 138"/>
          <p:cNvSpPr/>
          <p:nvPr/>
        </p:nvSpPr>
        <p:spPr>
          <a:xfrm>
            <a:off x="10890000" y="2898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трёх целевых показателей проекта.</a:t>
            </a:r>
            <a:endParaRPr lang="en-US" sz="750" dirty="0"/>
          </a:p>
        </p:txBody>
      </p:sp>
      <p:sp>
        <p:nvSpPr>
          <p:cNvPr id="143" name="Shape 139"/>
          <p:cNvSpPr/>
          <p:nvPr/>
        </p:nvSpPr>
        <p:spPr>
          <a:xfrm>
            <a:off x="11970000" y="3165000"/>
            <a:ext cx="666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44" name="Text 140"/>
          <p:cNvSpPr/>
          <p:nvPr/>
        </p:nvSpPr>
        <p:spPr>
          <a:xfrm>
            <a:off x="11970000" y="31650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3</a:t>
            </a:r>
            <a:endParaRPr lang="en-US" sz="700" dirty="0"/>
          </a:p>
        </p:txBody>
      </p:sp>
      <p:sp>
        <p:nvSpPr>
          <p:cNvPr id="145" name="Text 141"/>
          <p:cNvSpPr/>
          <p:nvPr/>
        </p:nvSpPr>
        <p:spPr>
          <a:xfrm>
            <a:off x="10890000" y="3388200"/>
            <a:ext cx="1746000" cy="569400"/>
          </a:xfrm>
          <a:prstGeom prst="rect">
            <a:avLst/>
          </a:prstGeom>
          <a:solidFill>
            <a:srgbClr val="FFFFFF"/>
          </a:solidFill>
          <a:ln w="9525">
            <a:solidFill>
              <a:srgbClr val="C9CFDA"/>
            </a:solidFill>
          </a:ln>
        </p:spPr>
        <p:txBody>
          <a:bodyPr wrap="square" lIns="25400" tIns="12700" rIns="25400" bIns="12700" rtlCol="0" anchor="t">
            <a:normAutofit/>
          </a:bodyPr>
          <a:lstStyle/>
          <a:p>
            <a:r>
              <a:rPr lang="ru-RU" sz="550" b="1" dirty="0"/>
              <a:t>Подключено якорных предприятий:</a:t>
            </a:r>
            <a:r>
              <a:rPr lang="ru-RU" sz="550" dirty="0"/>
              <a:t> ≥3 </a:t>
            </a:r>
            <a:r>
              <a:rPr lang="ru-RU" sz="550" i="1" dirty="0"/>
              <a:t>(ПИК, Очаково, Москвич)</a:t>
            </a:r>
            <a:r>
              <a:rPr lang="ru-RU" sz="550" dirty="0"/>
              <a:t> - подтверждение спроса на платформу.</a:t>
            </a:r>
          </a:p>
          <a:p>
            <a:r>
              <a:rPr lang="ru-RU" sz="550" b="1" dirty="0"/>
              <a:t>Точность прогноза высвобождения ресурсов:</a:t>
            </a:r>
            <a:r>
              <a:rPr lang="ru-RU" sz="550" dirty="0"/>
              <a:t> </a:t>
            </a:r>
            <a:r>
              <a:rPr lang="ru-RU" sz="550" b="1" dirty="0"/>
              <a:t>≥80%.</a:t>
            </a:r>
          </a:p>
          <a:p>
            <a:r>
              <a:rPr lang="ru-RU" sz="550" b="1" dirty="0"/>
              <a:t>Сокращение срока подбора ресурса:</a:t>
            </a:r>
            <a:r>
              <a:rPr lang="ru-RU" sz="550" dirty="0"/>
              <a:t> со средних 6 месяцев до ≤5 рабочих дней.</a:t>
            </a:r>
          </a:p>
        </p:txBody>
      </p:sp>
      <p:sp>
        <p:nvSpPr>
          <p:cNvPr id="146" name="Shape 142"/>
          <p:cNvSpPr/>
          <p:nvPr/>
        </p:nvSpPr>
        <p:spPr>
          <a:xfrm>
            <a:off x="12790800" y="2517000"/>
            <a:ext cx="1944000" cy="1494600"/>
          </a:xfrm>
          <a:prstGeom prst="roundRect">
            <a:avLst>
              <a:gd name="adj" fmla="val 4894"/>
            </a:avLst>
          </a:prstGeom>
          <a:solidFill>
            <a:srgbClr val="F0F1F3"/>
          </a:solidFill>
          <a:ln/>
        </p:spPr>
        <p:txBody>
          <a:bodyPr/>
          <a:lstStyle/>
          <a:p>
            <a:endParaRPr lang="ru-RU"/>
          </a:p>
        </p:txBody>
      </p:sp>
      <p:sp>
        <p:nvSpPr>
          <p:cNvPr id="147" name="Shape 143"/>
          <p:cNvSpPr/>
          <p:nvPr/>
        </p:nvSpPr>
        <p:spPr>
          <a:xfrm>
            <a:off x="12790800" y="2517000"/>
            <a:ext cx="32400" cy="1494600"/>
          </a:xfrm>
          <a:prstGeom prst="rect">
            <a:avLst/>
          </a:prstGeom>
          <a:solidFill>
            <a:srgbClr val="2C4BE8"/>
          </a:solidFill>
          <a:ln/>
        </p:spPr>
        <p:txBody>
          <a:bodyPr/>
          <a:lstStyle/>
          <a:p>
            <a:endParaRPr lang="ru-RU"/>
          </a:p>
        </p:txBody>
      </p:sp>
      <p:sp>
        <p:nvSpPr>
          <p:cNvPr id="148" name="Shape 144"/>
          <p:cNvSpPr/>
          <p:nvPr/>
        </p:nvSpPr>
        <p:spPr>
          <a:xfrm>
            <a:off x="12891600" y="2589000"/>
            <a:ext cx="165600" cy="165600"/>
          </a:xfrm>
          <a:prstGeom prst="roundRect">
            <a:avLst>
              <a:gd name="adj" fmla="val 82826"/>
            </a:avLst>
          </a:prstGeom>
          <a:solidFill>
            <a:srgbClr val="002860"/>
          </a:solidFill>
          <a:ln/>
        </p:spPr>
        <p:txBody>
          <a:bodyPr/>
          <a:lstStyle/>
          <a:p>
            <a:endParaRPr lang="ru-RU"/>
          </a:p>
        </p:txBody>
      </p:sp>
      <p:sp>
        <p:nvSpPr>
          <p:cNvPr id="149" name="Text 145"/>
          <p:cNvSpPr/>
          <p:nvPr/>
        </p:nvSpPr>
        <p:spPr>
          <a:xfrm>
            <a:off x="128916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150" name="Shape 146"/>
          <p:cNvSpPr/>
          <p:nvPr/>
        </p:nvSpPr>
        <p:spPr>
          <a:xfrm>
            <a:off x="14302800" y="2596200"/>
            <a:ext cx="342000" cy="151200"/>
          </a:xfrm>
          <a:prstGeom prst="roundRect">
            <a:avLst>
              <a:gd name="adj" fmla="val 120952"/>
            </a:avLst>
          </a:prstGeom>
          <a:solidFill>
            <a:srgbClr val="2C4BE8"/>
          </a:solidFill>
          <a:ln/>
        </p:spPr>
        <p:txBody>
          <a:bodyPr/>
          <a:lstStyle/>
          <a:p>
            <a:endParaRPr lang="ru-RU"/>
          </a:p>
        </p:txBody>
      </p:sp>
      <p:sp>
        <p:nvSpPr>
          <p:cNvPr id="151" name="Text 147"/>
          <p:cNvSpPr/>
          <p:nvPr/>
        </p:nvSpPr>
        <p:spPr>
          <a:xfrm>
            <a:off x="14302800" y="25962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152" name="Text 148"/>
          <p:cNvSpPr/>
          <p:nvPr/>
        </p:nvSpPr>
        <p:spPr>
          <a:xfrm>
            <a:off x="13107600" y="2571000"/>
            <a:ext cx="1116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Результаты или продукты проекта</a:t>
            </a:r>
            <a:endParaRPr lang="en-US" sz="850" dirty="0"/>
          </a:p>
        </p:txBody>
      </p:sp>
      <p:sp>
        <p:nvSpPr>
          <p:cNvPr id="153" name="Text 149"/>
          <p:cNvSpPr/>
          <p:nvPr/>
        </p:nvSpPr>
        <p:spPr>
          <a:xfrm>
            <a:off x="12898800" y="2898600"/>
            <a:ext cx="1746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результатов или продуктов проекта и критерии их получения.</a:t>
            </a:r>
            <a:endParaRPr lang="en-US" sz="750" dirty="0"/>
          </a:p>
        </p:txBody>
      </p:sp>
      <p:sp>
        <p:nvSpPr>
          <p:cNvPr id="154" name="Shape 150"/>
          <p:cNvSpPr/>
          <p:nvPr/>
        </p:nvSpPr>
        <p:spPr>
          <a:xfrm>
            <a:off x="13985150" y="3149100"/>
            <a:ext cx="666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55" name="Text 151"/>
          <p:cNvSpPr/>
          <p:nvPr/>
        </p:nvSpPr>
        <p:spPr>
          <a:xfrm>
            <a:off x="13988325" y="31491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56" name="Text 152"/>
          <p:cNvSpPr/>
          <p:nvPr/>
        </p:nvSpPr>
        <p:spPr>
          <a:xfrm>
            <a:off x="12891600" y="3324200"/>
            <a:ext cx="1746000" cy="682650"/>
          </a:xfrm>
          <a:prstGeom prst="rect">
            <a:avLst/>
          </a:prstGeom>
          <a:solidFill>
            <a:srgbClr val="FFFFFF"/>
          </a:solidFill>
          <a:ln w="9525">
            <a:solidFill>
              <a:srgbClr val="C9CFDA"/>
            </a:solidFill>
          </a:ln>
        </p:spPr>
        <p:txBody>
          <a:bodyPr wrap="square" lIns="25400" tIns="12700" rIns="25400" bIns="12700" rtlCol="0" anchor="t">
            <a:noAutofit/>
          </a:bodyPr>
          <a:lstStyle/>
          <a:p>
            <a:pPr lvl="0"/>
            <a:r>
              <a:rPr lang="ru-RU" sz="400" b="1" dirty="0"/>
              <a:t>1. Цифровой двойник промышленного контура:</a:t>
            </a:r>
            <a:r>
              <a:rPr lang="ru-RU" sz="400" dirty="0"/>
              <a:t> модуль городской ИТ-инфраструктуры с обезличенным бенчмаркингом.</a:t>
            </a:r>
          </a:p>
          <a:p>
            <a:pPr lvl="0"/>
            <a:r>
              <a:rPr lang="ru-RU" sz="400" b="1" dirty="0"/>
              <a:t>2. Пилотная база данных:</a:t>
            </a:r>
            <a:r>
              <a:rPr lang="ru-RU" sz="400" dirty="0"/>
              <a:t> реестр из ≥</a:t>
            </a:r>
            <a:r>
              <a:rPr lang="ru-RU" sz="400" b="1" dirty="0"/>
              <a:t>50 площадок</a:t>
            </a:r>
            <a:r>
              <a:rPr lang="ru-RU" sz="400" dirty="0"/>
              <a:t> с ≥</a:t>
            </a:r>
            <a:r>
              <a:rPr lang="ru-RU" sz="400" b="1" dirty="0"/>
              <a:t>200 ресурсных предложений</a:t>
            </a:r>
            <a:r>
              <a:rPr lang="ru-RU" sz="400" dirty="0"/>
              <a:t>, верифицированных по итогам пилота.</a:t>
            </a:r>
          </a:p>
          <a:p>
            <a:pPr lvl="0"/>
            <a:r>
              <a:rPr lang="ru-RU" sz="400" b="1" dirty="0"/>
              <a:t>3. Аналитический информационный центр:</a:t>
            </a:r>
            <a:r>
              <a:rPr lang="ru-RU" sz="400" dirty="0"/>
              <a:t> обезличенные отраслевые отчёты о загрузке мощностей для ДИТ Москвы.</a:t>
            </a:r>
          </a:p>
          <a:p>
            <a:pPr lvl="0"/>
            <a:r>
              <a:rPr lang="ru-RU" sz="400" b="1" dirty="0"/>
              <a:t>4. Соглашения о данных:</a:t>
            </a:r>
            <a:r>
              <a:rPr lang="ru-RU" sz="400" dirty="0"/>
              <a:t> юридически выверенная модель добровольного подключения собственников активов.</a:t>
            </a:r>
          </a:p>
          <a:p>
            <a:pPr lvl="0"/>
            <a:r>
              <a:rPr lang="ru-RU" sz="400" b="1" dirty="0"/>
              <a:t>5. Методика </a:t>
            </a:r>
            <a:r>
              <a:rPr lang="ru-RU" sz="400" b="1" dirty="0" err="1"/>
              <a:t>матчинга</a:t>
            </a:r>
            <a:r>
              <a:rPr lang="ru-RU" sz="400" b="1" dirty="0"/>
              <a:t> спроса/предложения:</a:t>
            </a:r>
            <a:r>
              <a:rPr lang="ru-RU" sz="400" dirty="0"/>
              <a:t> ИИ-модель прогноза высвобождения ресурсов на базе исторических данных коммунальных начислений</a:t>
            </a:r>
          </a:p>
        </p:txBody>
      </p:sp>
      <p:sp>
        <p:nvSpPr>
          <p:cNvPr id="157" name="Shape 153"/>
          <p:cNvSpPr/>
          <p:nvPr/>
        </p:nvSpPr>
        <p:spPr>
          <a:xfrm>
            <a:off x="8773200" y="4076400"/>
            <a:ext cx="5961600" cy="1033800"/>
          </a:xfrm>
          <a:prstGeom prst="roundRect">
            <a:avLst>
              <a:gd name="adj" fmla="val 7076"/>
            </a:avLst>
          </a:prstGeom>
          <a:solidFill>
            <a:srgbClr val="F0F1F3"/>
          </a:solidFill>
          <a:ln/>
        </p:spPr>
        <p:txBody>
          <a:bodyPr/>
          <a:lstStyle/>
          <a:p>
            <a:endParaRPr lang="ru-RU"/>
          </a:p>
        </p:txBody>
      </p:sp>
      <p:sp>
        <p:nvSpPr>
          <p:cNvPr id="158" name="Shape 154"/>
          <p:cNvSpPr/>
          <p:nvPr/>
        </p:nvSpPr>
        <p:spPr>
          <a:xfrm>
            <a:off x="8773200" y="4076400"/>
            <a:ext cx="32400" cy="1033800"/>
          </a:xfrm>
          <a:prstGeom prst="rect">
            <a:avLst/>
          </a:prstGeom>
          <a:solidFill>
            <a:srgbClr val="002860"/>
          </a:solidFill>
          <a:ln/>
        </p:spPr>
        <p:txBody>
          <a:bodyPr/>
          <a:lstStyle/>
          <a:p>
            <a:endParaRPr lang="ru-RU"/>
          </a:p>
        </p:txBody>
      </p:sp>
      <p:sp>
        <p:nvSpPr>
          <p:cNvPr id="159" name="Shape 155"/>
          <p:cNvSpPr/>
          <p:nvPr/>
        </p:nvSpPr>
        <p:spPr>
          <a:xfrm>
            <a:off x="8874000" y="4148400"/>
            <a:ext cx="165600" cy="165600"/>
          </a:xfrm>
          <a:prstGeom prst="roundRect">
            <a:avLst>
              <a:gd name="adj" fmla="val 82826"/>
            </a:avLst>
          </a:prstGeom>
          <a:solidFill>
            <a:srgbClr val="002860"/>
          </a:solidFill>
          <a:ln/>
        </p:spPr>
        <p:txBody>
          <a:bodyPr/>
          <a:lstStyle/>
          <a:p>
            <a:endParaRPr lang="ru-RU"/>
          </a:p>
        </p:txBody>
      </p:sp>
      <p:sp>
        <p:nvSpPr>
          <p:cNvPr id="160" name="Text 156"/>
          <p:cNvSpPr/>
          <p:nvPr/>
        </p:nvSpPr>
        <p:spPr>
          <a:xfrm>
            <a:off x="8874000" y="4148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161" name="Text 157"/>
          <p:cNvSpPr/>
          <p:nvPr/>
        </p:nvSpPr>
        <p:spPr>
          <a:xfrm>
            <a:off x="9090000" y="4130400"/>
            <a:ext cx="55116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Ограничения, допущения, зависимости</a:t>
            </a:r>
            <a:endParaRPr lang="en-US" sz="850" dirty="0"/>
          </a:p>
        </p:txBody>
      </p:sp>
      <p:sp>
        <p:nvSpPr>
          <p:cNvPr id="162" name="Text 158"/>
          <p:cNvSpPr/>
          <p:nvPr/>
        </p:nvSpPr>
        <p:spPr>
          <a:xfrm>
            <a:off x="8881200" y="4306800"/>
            <a:ext cx="5763600" cy="1440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ограничений, а также основные допущения и зависимости проекта.</a:t>
            </a:r>
            <a:endParaRPr lang="en-US" sz="750" dirty="0"/>
          </a:p>
        </p:txBody>
      </p:sp>
      <p:sp>
        <p:nvSpPr>
          <p:cNvPr id="163" name="Shape 159"/>
          <p:cNvSpPr/>
          <p:nvPr/>
        </p:nvSpPr>
        <p:spPr>
          <a:xfrm>
            <a:off x="13986028" y="4264470"/>
            <a:ext cx="666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64" name="Text 160"/>
          <p:cNvSpPr/>
          <p:nvPr/>
        </p:nvSpPr>
        <p:spPr>
          <a:xfrm>
            <a:off x="13986028" y="426447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65" name="Text 161"/>
          <p:cNvSpPr/>
          <p:nvPr/>
        </p:nvSpPr>
        <p:spPr>
          <a:xfrm>
            <a:off x="8881200" y="4468400"/>
            <a:ext cx="5763600" cy="616600"/>
          </a:xfrm>
          <a:prstGeom prst="rect">
            <a:avLst/>
          </a:prstGeom>
          <a:solidFill>
            <a:srgbClr val="FFFFFF"/>
          </a:solidFill>
          <a:ln w="9525">
            <a:solidFill>
              <a:srgbClr val="C9CFDA"/>
            </a:solidFill>
          </a:ln>
        </p:spPr>
        <p:txBody>
          <a:bodyPr wrap="square" lIns="25400" tIns="12700" rIns="25400" bIns="12700" rtlCol="0" anchor="t">
            <a:noAutofit/>
          </a:bodyPr>
          <a:lstStyle/>
          <a:p>
            <a:pPr marL="88900" lvl="0" indent="-85725">
              <a:buAutoNum type="arabicPeriod"/>
            </a:pPr>
            <a:r>
              <a:rPr lang="ru-RU" sz="650" b="1" dirty="0"/>
              <a:t>Правовой режим:</a:t>
            </a:r>
            <a:r>
              <a:rPr lang="ru-RU" sz="650" dirty="0"/>
              <a:t> Платформа не осуществляет перепродажу коммунальных ресурсов или «квот».</a:t>
            </a:r>
          </a:p>
          <a:p>
            <a:pPr marL="88900" lvl="0" indent="-85725">
              <a:buAutoNum type="arabicPeriod"/>
            </a:pPr>
            <a:r>
              <a:rPr lang="ru-RU" sz="650" b="1" dirty="0"/>
              <a:t>Добровольность данных:</a:t>
            </a:r>
            <a:r>
              <a:rPr lang="ru-RU" sz="650" dirty="0"/>
              <a:t> Ресурсные паспорта формируются только на основе добровольного согласия собственников площадок.</a:t>
            </a:r>
          </a:p>
          <a:p>
            <a:pPr marL="88900" lvl="0" indent="-85725">
              <a:buAutoNum type="arabicPeriod"/>
            </a:pPr>
            <a:r>
              <a:rPr lang="ru-RU" sz="650" b="1" dirty="0"/>
              <a:t>Качество исходных данных:</a:t>
            </a:r>
            <a:r>
              <a:rPr lang="ru-RU" sz="650" dirty="0"/>
              <a:t> Для построения прогноза требуется минимум 24-месячная история начислений по каждому ресурсу. </a:t>
            </a:r>
          </a:p>
          <a:p>
            <a:pPr marL="88900" lvl="0" indent="-85725">
              <a:buAutoNum type="arabicPeriod"/>
            </a:pPr>
            <a:r>
              <a:rPr lang="ru-RU" sz="650" b="1" dirty="0"/>
              <a:t>Масштабирование:</a:t>
            </a:r>
            <a:r>
              <a:rPr lang="ru-RU" sz="650" dirty="0"/>
              <a:t> Масштабирование проекта возможно только после успешного подтверждения KPI пилотной очереди (</a:t>
            </a:r>
            <a:r>
              <a:rPr lang="ru-RU" sz="650" i="1" dirty="0"/>
              <a:t>≥80% точность прогноза</a:t>
            </a:r>
            <a:r>
              <a:rPr lang="ru-RU" sz="650" dirty="0"/>
              <a:t>). </a:t>
            </a:r>
          </a:p>
          <a:p>
            <a:pPr marL="88900" lvl="0" indent="-85725">
              <a:buAutoNum type="arabicPeriod"/>
            </a:pPr>
            <a:r>
              <a:rPr lang="ru-RU" sz="650" b="1" dirty="0"/>
              <a:t>Кредит ВТБ:</a:t>
            </a:r>
            <a:r>
              <a:rPr lang="ru-RU" sz="650" dirty="0"/>
              <a:t> Финансирование из кредитных средств требует дополнительного подтверждения в рамках ТЭО. В бюджете заложен резервный фонд для покрытия кассовых разрывов при задержке кредита.</a:t>
            </a:r>
          </a:p>
        </p:txBody>
      </p:sp>
      <p:sp>
        <p:nvSpPr>
          <p:cNvPr id="166" name="Shape 162"/>
          <p:cNvSpPr/>
          <p:nvPr/>
        </p:nvSpPr>
        <p:spPr>
          <a:xfrm>
            <a:off x="288000" y="5369400"/>
            <a:ext cx="3456000" cy="4253400"/>
          </a:xfrm>
          <a:prstGeom prst="roundRect">
            <a:avLst>
              <a:gd name="adj" fmla="val 2646"/>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167" name="Shape 163"/>
          <p:cNvSpPr/>
          <p:nvPr/>
        </p:nvSpPr>
        <p:spPr>
          <a:xfrm>
            <a:off x="288000" y="5369400"/>
            <a:ext cx="3456000" cy="324000"/>
          </a:xfrm>
          <a:prstGeom prst="roundRect">
            <a:avLst>
              <a:gd name="adj" fmla="val 28222"/>
            </a:avLst>
          </a:prstGeom>
          <a:solidFill>
            <a:srgbClr val="002860"/>
          </a:solidFill>
          <a:ln/>
        </p:spPr>
        <p:txBody>
          <a:bodyPr/>
          <a:lstStyle/>
          <a:p>
            <a:endParaRPr lang="ru-RU"/>
          </a:p>
        </p:txBody>
      </p:sp>
      <p:sp>
        <p:nvSpPr>
          <p:cNvPr id="168" name="Shape 164"/>
          <p:cNvSpPr/>
          <p:nvPr/>
        </p:nvSpPr>
        <p:spPr>
          <a:xfrm>
            <a:off x="288000" y="5585400"/>
            <a:ext cx="3456000" cy="108000"/>
          </a:xfrm>
          <a:prstGeom prst="rect">
            <a:avLst/>
          </a:prstGeom>
          <a:solidFill>
            <a:srgbClr val="002860"/>
          </a:solidFill>
          <a:ln/>
        </p:spPr>
        <p:txBody>
          <a:bodyPr/>
          <a:lstStyle/>
          <a:p>
            <a:endParaRPr lang="ru-RU"/>
          </a:p>
        </p:txBody>
      </p:sp>
      <p:sp>
        <p:nvSpPr>
          <p:cNvPr id="169" name="Shape 165"/>
          <p:cNvSpPr/>
          <p:nvPr/>
        </p:nvSpPr>
        <p:spPr>
          <a:xfrm>
            <a:off x="396000" y="5434200"/>
            <a:ext cx="230400" cy="230400"/>
          </a:xfrm>
          <a:prstGeom prst="ellipse">
            <a:avLst/>
          </a:prstGeom>
          <a:solidFill>
            <a:srgbClr val="FFFFFF"/>
          </a:solidFill>
          <a:ln/>
        </p:spPr>
        <p:txBody>
          <a:bodyPr/>
          <a:lstStyle/>
          <a:p>
            <a:endParaRPr lang="ru-RU"/>
          </a:p>
        </p:txBody>
      </p:sp>
      <p:sp>
        <p:nvSpPr>
          <p:cNvPr id="170" name="Text 166"/>
          <p:cNvSpPr/>
          <p:nvPr/>
        </p:nvSpPr>
        <p:spPr>
          <a:xfrm>
            <a:off x="396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3</a:t>
            </a:r>
            <a:endParaRPr lang="en-US" sz="1000" dirty="0"/>
          </a:p>
        </p:txBody>
      </p:sp>
      <p:sp>
        <p:nvSpPr>
          <p:cNvPr id="171" name="Text 167"/>
          <p:cNvSpPr/>
          <p:nvPr/>
        </p:nvSpPr>
        <p:spPr>
          <a:xfrm>
            <a:off x="684000" y="5369400"/>
            <a:ext cx="183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Заинтересованные стороны</a:t>
            </a:r>
            <a:endParaRPr lang="en-US" sz="1150" dirty="0"/>
          </a:p>
        </p:txBody>
      </p:sp>
      <p:sp>
        <p:nvSpPr>
          <p:cNvPr id="172" name="Shape 168"/>
          <p:cNvSpPr/>
          <p:nvPr/>
        </p:nvSpPr>
        <p:spPr>
          <a:xfrm>
            <a:off x="2700000" y="5441400"/>
            <a:ext cx="936000" cy="216000"/>
          </a:xfrm>
          <a:prstGeom prst="roundRect">
            <a:avLst>
              <a:gd name="adj" fmla="val 84667"/>
            </a:avLst>
          </a:prstGeom>
          <a:solidFill>
            <a:srgbClr val="E30613"/>
          </a:solidFill>
          <a:ln/>
        </p:spPr>
        <p:txBody>
          <a:bodyPr/>
          <a:lstStyle/>
          <a:p>
            <a:endParaRPr lang="ru-RU"/>
          </a:p>
        </p:txBody>
      </p:sp>
      <p:sp>
        <p:nvSpPr>
          <p:cNvPr id="173" name="Text 169"/>
          <p:cNvSpPr/>
          <p:nvPr/>
        </p:nvSpPr>
        <p:spPr>
          <a:xfrm>
            <a:off x="2700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74" name="Text 170"/>
          <p:cNvSpPr/>
          <p:nvPr/>
        </p:nvSpPr>
        <p:spPr>
          <a:xfrm>
            <a:off x="1836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4 критерия</a:t>
            </a:r>
            <a:endParaRPr lang="en-US" sz="750" dirty="0"/>
          </a:p>
        </p:txBody>
      </p:sp>
      <p:sp>
        <p:nvSpPr>
          <p:cNvPr id="175" name="Shape 171"/>
          <p:cNvSpPr/>
          <p:nvPr/>
        </p:nvSpPr>
        <p:spPr>
          <a:xfrm>
            <a:off x="385200" y="5790600"/>
            <a:ext cx="1598400" cy="1871100"/>
          </a:xfrm>
          <a:prstGeom prst="roundRect">
            <a:avLst>
              <a:gd name="adj" fmla="val 4577"/>
            </a:avLst>
          </a:prstGeom>
          <a:solidFill>
            <a:srgbClr val="F0F1F3"/>
          </a:solidFill>
          <a:ln/>
        </p:spPr>
        <p:txBody>
          <a:bodyPr/>
          <a:lstStyle/>
          <a:p>
            <a:endParaRPr lang="ru-RU"/>
          </a:p>
        </p:txBody>
      </p:sp>
      <p:sp>
        <p:nvSpPr>
          <p:cNvPr id="176" name="Shape 172"/>
          <p:cNvSpPr/>
          <p:nvPr/>
        </p:nvSpPr>
        <p:spPr>
          <a:xfrm>
            <a:off x="385200" y="5790600"/>
            <a:ext cx="32400" cy="1871100"/>
          </a:xfrm>
          <a:prstGeom prst="rect">
            <a:avLst/>
          </a:prstGeom>
          <a:solidFill>
            <a:srgbClr val="002860"/>
          </a:solidFill>
          <a:ln/>
        </p:spPr>
        <p:txBody>
          <a:bodyPr/>
          <a:lstStyle/>
          <a:p>
            <a:endParaRPr lang="ru-RU"/>
          </a:p>
        </p:txBody>
      </p:sp>
      <p:sp>
        <p:nvSpPr>
          <p:cNvPr id="177" name="Shape 173"/>
          <p:cNvSpPr/>
          <p:nvPr/>
        </p:nvSpPr>
        <p:spPr>
          <a:xfrm>
            <a:off x="486000" y="5862600"/>
            <a:ext cx="165600" cy="165600"/>
          </a:xfrm>
          <a:prstGeom prst="roundRect">
            <a:avLst>
              <a:gd name="adj" fmla="val 82826"/>
            </a:avLst>
          </a:prstGeom>
          <a:solidFill>
            <a:srgbClr val="002860"/>
          </a:solidFill>
          <a:ln/>
        </p:spPr>
        <p:txBody>
          <a:bodyPr/>
          <a:lstStyle/>
          <a:p>
            <a:endParaRPr lang="ru-RU"/>
          </a:p>
        </p:txBody>
      </p:sp>
      <p:sp>
        <p:nvSpPr>
          <p:cNvPr id="178" name="Text 174"/>
          <p:cNvSpPr/>
          <p:nvPr/>
        </p:nvSpPr>
        <p:spPr>
          <a:xfrm>
            <a:off x="486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79" name="Text 175"/>
          <p:cNvSpPr/>
          <p:nvPr/>
        </p:nvSpPr>
        <p:spPr>
          <a:xfrm>
            <a:off x="702000" y="5844600"/>
            <a:ext cx="1148400" cy="394359"/>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Реестр заинтересованных сторон</a:t>
            </a:r>
            <a:endParaRPr lang="en-US" sz="850" dirty="0"/>
          </a:p>
        </p:txBody>
      </p:sp>
      <p:sp>
        <p:nvSpPr>
          <p:cNvPr id="180" name="Text 176"/>
          <p:cNvSpPr/>
          <p:nvPr/>
        </p:nvSpPr>
        <p:spPr>
          <a:xfrm>
            <a:off x="471600" y="6226295"/>
            <a:ext cx="140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Составьте реестр заинтересованных сторон.</a:t>
            </a:r>
            <a:endParaRPr lang="en-US" sz="750" dirty="0"/>
          </a:p>
        </p:txBody>
      </p:sp>
      <p:sp>
        <p:nvSpPr>
          <p:cNvPr id="181" name="Shape 177"/>
          <p:cNvSpPr/>
          <p:nvPr/>
        </p:nvSpPr>
        <p:spPr>
          <a:xfrm>
            <a:off x="671400" y="6508700"/>
            <a:ext cx="12006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82" name="Text 178"/>
          <p:cNvSpPr/>
          <p:nvPr/>
        </p:nvSpPr>
        <p:spPr>
          <a:xfrm>
            <a:off x="671400" y="6508700"/>
            <a:ext cx="12006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Ориентир: не менее 15</a:t>
            </a:r>
            <a:endParaRPr lang="en-US" sz="700" dirty="0"/>
          </a:p>
        </p:txBody>
      </p:sp>
      <p:sp>
        <p:nvSpPr>
          <p:cNvPr id="183" name="Text 179"/>
          <p:cNvSpPr/>
          <p:nvPr/>
        </p:nvSpPr>
        <p:spPr>
          <a:xfrm>
            <a:off x="493200" y="6692113"/>
            <a:ext cx="1468800" cy="979137"/>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50" b="1" dirty="0"/>
              <a:t>1. Заказчик/Спонсор: ДИТ Москвы </a:t>
            </a:r>
            <a:r>
              <a:rPr lang="ru-RU" sz="350" dirty="0"/>
              <a:t>(Технический заказчик, поставщик городской ИТ-инфраструктуры)</a:t>
            </a:r>
            <a:endParaRPr lang="ru-RU" sz="350" i="1" dirty="0"/>
          </a:p>
          <a:p>
            <a:r>
              <a:rPr lang="ru-RU" sz="350" b="1" dirty="0"/>
              <a:t>2. Ресурсоснабжающие организации (РСО)</a:t>
            </a:r>
            <a:r>
              <a:rPr lang="ru-RU" sz="350" dirty="0"/>
              <a:t>: МОЭК, Мосводоканал,</a:t>
            </a:r>
          </a:p>
          <a:p>
            <a:pPr lvl="0"/>
            <a:r>
              <a:rPr lang="ru-RU" sz="350" dirty="0"/>
              <a:t>Мосэнергосбыт.</a:t>
            </a:r>
          </a:p>
          <a:p>
            <a:r>
              <a:rPr lang="ru-RU" sz="350" b="1" dirty="0"/>
              <a:t>3. Собственники промплощадок / Бизнес-партнёры</a:t>
            </a:r>
            <a:br>
              <a:rPr lang="ru-RU" sz="350" dirty="0"/>
            </a:br>
            <a:r>
              <a:rPr lang="ru-RU" sz="350" dirty="0"/>
              <a:t>ПИК </a:t>
            </a:r>
            <a:r>
              <a:rPr lang="ru-RU" sz="350" i="1" dirty="0"/>
              <a:t>(якорный партнёр)</a:t>
            </a:r>
            <a:r>
              <a:rPr lang="ru-RU" sz="350" dirty="0"/>
              <a:t>;</a:t>
            </a:r>
          </a:p>
          <a:p>
            <a:pPr lvl="0"/>
            <a:r>
              <a:rPr lang="ru-RU" sz="350" dirty="0"/>
              <a:t>Очаково </a:t>
            </a:r>
            <a:r>
              <a:rPr lang="ru-RU" sz="350" i="1" dirty="0"/>
              <a:t>(якорный партнёр)</a:t>
            </a:r>
            <a:r>
              <a:rPr lang="ru-RU" sz="350" dirty="0"/>
              <a:t>;</a:t>
            </a:r>
          </a:p>
          <a:p>
            <a:pPr lvl="0"/>
            <a:r>
              <a:rPr lang="ru-RU" sz="350" dirty="0"/>
              <a:t>Москвич </a:t>
            </a:r>
            <a:r>
              <a:rPr lang="ru-RU" sz="350" i="1" dirty="0"/>
              <a:t>(якорный партнёр)</a:t>
            </a:r>
            <a:r>
              <a:rPr lang="ru-RU" sz="350" dirty="0"/>
              <a:t>;</a:t>
            </a:r>
          </a:p>
          <a:p>
            <a:pPr lvl="0"/>
            <a:r>
              <a:rPr lang="ru-RU" sz="350" dirty="0"/>
              <a:t>Ассоциация собственников незадействованных площадок </a:t>
            </a:r>
          </a:p>
          <a:p>
            <a:r>
              <a:rPr lang="ru-RU" sz="350" b="1" dirty="0"/>
              <a:t>4. Финансирование и инвестиции: </a:t>
            </a:r>
            <a:r>
              <a:rPr lang="ru-RU" sz="350" dirty="0"/>
              <a:t>ВТБ </a:t>
            </a:r>
            <a:r>
              <a:rPr lang="ru-RU" sz="350" i="1" dirty="0"/>
              <a:t>(кредитование проекта), </a:t>
            </a:r>
            <a:r>
              <a:rPr lang="ru-RU" sz="350" dirty="0" err="1"/>
              <a:t>Инвестпортал</a:t>
            </a:r>
            <a:r>
              <a:rPr lang="ru-RU" sz="350" dirty="0"/>
              <a:t> Москвы</a:t>
            </a:r>
          </a:p>
          <a:p>
            <a:r>
              <a:rPr lang="ru-RU" sz="350" b="1" dirty="0"/>
              <a:t>5. Юридические и ИБ-риски: </a:t>
            </a:r>
            <a:r>
              <a:rPr lang="ru-RU" sz="350" dirty="0"/>
              <a:t>Юристы команды «МИКС» </a:t>
            </a:r>
            <a:r>
              <a:rPr lang="ru-RU" sz="350" i="1" dirty="0"/>
              <a:t>(защита коммерческой тайны участников платформы), п</a:t>
            </a:r>
            <a:r>
              <a:rPr lang="ru-RU" sz="350" dirty="0"/>
              <a:t>оставщики решений DLP </a:t>
            </a:r>
            <a:r>
              <a:rPr lang="ru-RU" sz="350" i="1" dirty="0"/>
              <a:t>(система предотвращения утечек данных)</a:t>
            </a:r>
            <a:r>
              <a:rPr lang="ru-RU" sz="350" dirty="0"/>
              <a:t>.</a:t>
            </a:r>
          </a:p>
          <a:p>
            <a:r>
              <a:rPr lang="ru-RU" sz="350" b="1" dirty="0"/>
              <a:t>6. Общественные интересы: </a:t>
            </a:r>
            <a:r>
              <a:rPr lang="ru-RU" sz="350" dirty="0"/>
              <a:t>СМИ </a:t>
            </a:r>
            <a:r>
              <a:rPr lang="ru-RU" sz="350" i="1" dirty="0"/>
              <a:t>(информационное сопровождение),</a:t>
            </a:r>
            <a:endParaRPr lang="ru-RU" sz="350" dirty="0"/>
          </a:p>
          <a:p>
            <a:pPr lvl="0"/>
            <a:r>
              <a:rPr lang="ru-RU" sz="350" dirty="0"/>
              <a:t>Граждане Москвы </a:t>
            </a:r>
            <a:r>
              <a:rPr lang="ru-RU" sz="350" i="1" dirty="0"/>
              <a:t>(пользователи цифровых сервисов города)</a:t>
            </a:r>
            <a:r>
              <a:rPr lang="ru-RU" sz="350" dirty="0"/>
              <a:t>.</a:t>
            </a:r>
          </a:p>
        </p:txBody>
      </p:sp>
      <p:sp>
        <p:nvSpPr>
          <p:cNvPr id="184" name="Shape 180"/>
          <p:cNvSpPr/>
          <p:nvPr/>
        </p:nvSpPr>
        <p:spPr>
          <a:xfrm>
            <a:off x="2048400" y="5790600"/>
            <a:ext cx="1598400" cy="1871100"/>
          </a:xfrm>
          <a:prstGeom prst="roundRect">
            <a:avLst>
              <a:gd name="adj" fmla="val 4577"/>
            </a:avLst>
          </a:prstGeom>
          <a:solidFill>
            <a:srgbClr val="F0F1F3"/>
          </a:solidFill>
          <a:ln/>
        </p:spPr>
        <p:txBody>
          <a:bodyPr/>
          <a:lstStyle/>
          <a:p>
            <a:endParaRPr lang="ru-RU"/>
          </a:p>
        </p:txBody>
      </p:sp>
      <p:sp>
        <p:nvSpPr>
          <p:cNvPr id="185" name="Shape 181"/>
          <p:cNvSpPr/>
          <p:nvPr/>
        </p:nvSpPr>
        <p:spPr>
          <a:xfrm>
            <a:off x="2048400" y="5790600"/>
            <a:ext cx="32400" cy="1871100"/>
          </a:xfrm>
          <a:prstGeom prst="rect">
            <a:avLst/>
          </a:prstGeom>
          <a:solidFill>
            <a:srgbClr val="002860"/>
          </a:solidFill>
          <a:ln/>
        </p:spPr>
        <p:txBody>
          <a:bodyPr/>
          <a:lstStyle/>
          <a:p>
            <a:endParaRPr lang="ru-RU"/>
          </a:p>
        </p:txBody>
      </p:sp>
      <p:sp>
        <p:nvSpPr>
          <p:cNvPr id="186" name="Shape 182"/>
          <p:cNvSpPr/>
          <p:nvPr/>
        </p:nvSpPr>
        <p:spPr>
          <a:xfrm>
            <a:off x="2149200" y="5862600"/>
            <a:ext cx="165600" cy="165600"/>
          </a:xfrm>
          <a:prstGeom prst="roundRect">
            <a:avLst>
              <a:gd name="adj" fmla="val 82826"/>
            </a:avLst>
          </a:prstGeom>
          <a:solidFill>
            <a:srgbClr val="002860"/>
          </a:solidFill>
          <a:ln/>
        </p:spPr>
        <p:txBody>
          <a:bodyPr/>
          <a:lstStyle/>
          <a:p>
            <a:endParaRPr lang="ru-RU"/>
          </a:p>
        </p:txBody>
      </p:sp>
      <p:sp>
        <p:nvSpPr>
          <p:cNvPr id="187" name="Text 183"/>
          <p:cNvSpPr/>
          <p:nvPr/>
        </p:nvSpPr>
        <p:spPr>
          <a:xfrm>
            <a:off x="21492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88" name="Text 184"/>
          <p:cNvSpPr/>
          <p:nvPr/>
        </p:nvSpPr>
        <p:spPr>
          <a:xfrm>
            <a:off x="2365200" y="5844600"/>
            <a:ext cx="114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Отношение к проекту</a:t>
            </a:r>
            <a:endParaRPr lang="en-US" sz="850" dirty="0"/>
          </a:p>
        </p:txBody>
      </p:sp>
      <p:sp>
        <p:nvSpPr>
          <p:cNvPr id="189" name="Text 185"/>
          <p:cNvSpPr/>
          <p:nvPr/>
        </p:nvSpPr>
        <p:spPr>
          <a:xfrm>
            <a:off x="2152883" y="6093000"/>
            <a:ext cx="1400400" cy="360554"/>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текущую и желаемую заинтересованность каждой стороны.</a:t>
            </a:r>
            <a:endParaRPr lang="en-US" sz="750" dirty="0"/>
          </a:p>
        </p:txBody>
      </p:sp>
      <p:sp>
        <p:nvSpPr>
          <p:cNvPr id="190" name="Text 186"/>
          <p:cNvSpPr/>
          <p:nvPr/>
        </p:nvSpPr>
        <p:spPr>
          <a:xfrm>
            <a:off x="2156400" y="6457071"/>
            <a:ext cx="1461600" cy="1150629"/>
          </a:xfrm>
          <a:prstGeom prst="rect">
            <a:avLst/>
          </a:prstGeom>
          <a:solidFill>
            <a:srgbClr val="FFFFFF"/>
          </a:solidFill>
          <a:ln w="9525">
            <a:solidFill>
              <a:srgbClr val="C9CFDA"/>
            </a:solidFill>
          </a:ln>
        </p:spPr>
        <p:txBody>
          <a:bodyPr wrap="square" lIns="25400" tIns="12700" rIns="25400" bIns="12700" rtlCol="0" anchor="t">
            <a:normAutofit fontScale="47500" lnSpcReduction="20000"/>
          </a:bodyPr>
          <a:lstStyle/>
          <a:p>
            <a:r>
              <a:rPr lang="ru-RU" sz="900" b="1" dirty="0"/>
              <a:t>Отношение к проекту (текущая / желаемая)</a:t>
            </a:r>
          </a:p>
          <a:p>
            <a:pPr lvl="0"/>
            <a:r>
              <a:rPr lang="ru-RU" sz="900" b="1" dirty="0"/>
              <a:t>ДИТ Москвы:</a:t>
            </a:r>
            <a:r>
              <a:rPr lang="ru-RU" sz="900" dirty="0"/>
              <a:t> </a:t>
            </a:r>
            <a:r>
              <a:rPr lang="ru-RU" sz="900" i="1" dirty="0"/>
              <a:t>(Заказчик)</a:t>
            </a:r>
            <a:br>
              <a:rPr lang="ru-RU" sz="900" dirty="0"/>
            </a:br>
            <a:r>
              <a:rPr lang="ru-RU" sz="900" i="1" dirty="0"/>
              <a:t>Текущее:</a:t>
            </a:r>
            <a:r>
              <a:rPr lang="ru-RU" sz="900" dirty="0"/>
              <a:t> Заинтересованность, выделение бюджетного софинансирования.</a:t>
            </a:r>
            <a:br>
              <a:rPr lang="ru-RU" sz="900" dirty="0"/>
            </a:br>
            <a:r>
              <a:rPr lang="ru-RU" sz="900" i="1" dirty="0"/>
              <a:t>Желаемое:</a:t>
            </a:r>
            <a:r>
              <a:rPr lang="ru-RU" sz="900" dirty="0"/>
              <a:t> Подтверждение KPI пилотной очереди (</a:t>
            </a:r>
            <a:r>
              <a:rPr lang="ru-RU" sz="900" i="1" dirty="0"/>
              <a:t>≥80% точность прогноза</a:t>
            </a:r>
            <a:r>
              <a:rPr lang="ru-RU" sz="900" dirty="0"/>
              <a:t>) как основание для масштабирования платформы на Инвестиционный портал города.</a:t>
            </a:r>
          </a:p>
          <a:p>
            <a:pPr lvl="0"/>
            <a:r>
              <a:rPr lang="ru-RU" sz="900" b="1" dirty="0"/>
              <a:t>Собственники промплощадок:</a:t>
            </a:r>
            <a:r>
              <a:rPr lang="ru-RU" sz="900" dirty="0"/>
              <a:t> </a:t>
            </a:r>
            <a:r>
              <a:rPr lang="ru-RU" sz="900" i="1" dirty="0"/>
              <a:t>Текущее:</a:t>
            </a:r>
            <a:r>
              <a:rPr lang="ru-RU" sz="900" dirty="0"/>
              <a:t> Осторожный интерес; опасения по поводу передачи данных.</a:t>
            </a:r>
            <a:br>
              <a:rPr lang="ru-RU" sz="900" dirty="0"/>
            </a:br>
            <a:r>
              <a:rPr lang="ru-RU" sz="900" i="1" dirty="0"/>
              <a:t>Желаемое:</a:t>
            </a:r>
            <a:r>
              <a:rPr lang="ru-RU" sz="900" dirty="0"/>
              <a:t> Доверие благодаря добровольному подключению, обезличиванию данных и отсутствию публичного раскрытия коммерческой информации.</a:t>
            </a:r>
          </a:p>
          <a:p>
            <a:pPr lvl="0"/>
            <a:r>
              <a:rPr lang="ru-RU" sz="900" b="1" dirty="0"/>
              <a:t>Якорные предприятия (ПИК, Очаково, Москвич):</a:t>
            </a:r>
            <a:br>
              <a:rPr lang="ru-RU" sz="900" dirty="0"/>
            </a:br>
            <a:r>
              <a:rPr lang="ru-RU" sz="900" i="1" dirty="0"/>
              <a:t>Текущее:</a:t>
            </a:r>
            <a:r>
              <a:rPr lang="ru-RU" sz="900" dirty="0"/>
              <a:t> Готовность участвовать в пилоте при условии прозрачности процесса </a:t>
            </a:r>
            <a:r>
              <a:rPr lang="ru-RU" sz="900" dirty="0" err="1"/>
              <a:t>матчинга</a:t>
            </a:r>
            <a:r>
              <a:rPr lang="ru-RU" sz="900" dirty="0"/>
              <a:t> ресурсов.</a:t>
            </a:r>
            <a:br>
              <a:rPr lang="ru-RU" sz="900" dirty="0"/>
            </a:br>
            <a:r>
              <a:rPr lang="ru-RU" sz="900" i="1" dirty="0"/>
              <a:t>Желаемое:</a:t>
            </a:r>
            <a:r>
              <a:rPr lang="ru-RU" sz="900" dirty="0"/>
              <a:t> Сокращение сроков подключения к ресурсам до ≤5 рабочих дней и получение отраслевого бенчмаркинга без нарушения конфиденциальности.</a:t>
            </a:r>
          </a:p>
          <a:p>
            <a:pPr lvl="0"/>
            <a:r>
              <a:rPr lang="ru-RU" sz="900" b="1" dirty="0"/>
              <a:t>ВТБ (Кредитор):</a:t>
            </a:r>
            <a:br>
              <a:rPr lang="ru-RU" sz="900" dirty="0"/>
            </a:br>
            <a:r>
              <a:rPr lang="ru-RU" sz="900" i="1" dirty="0"/>
              <a:t>Текущее:</a:t>
            </a:r>
            <a:r>
              <a:rPr lang="ru-RU" sz="900" dirty="0"/>
              <a:t> Анализ ТЭО проекта перед выдачей кредита.</a:t>
            </a:r>
            <a:br>
              <a:rPr lang="ru-RU" sz="900" dirty="0"/>
            </a:br>
            <a:r>
              <a:rPr lang="ru-RU" sz="900" i="1" dirty="0"/>
              <a:t>Желаемое:</a:t>
            </a:r>
            <a:r>
              <a:rPr lang="ru-RU" sz="900" dirty="0"/>
              <a:t> Получение подтверждения NPV &gt;35 млн руб., IRR&gt;23%, что обеспечит положительное решение о финансировании.</a:t>
            </a:r>
          </a:p>
        </p:txBody>
      </p:sp>
      <p:sp>
        <p:nvSpPr>
          <p:cNvPr id="191" name="Shape 187"/>
          <p:cNvSpPr/>
          <p:nvPr/>
        </p:nvSpPr>
        <p:spPr>
          <a:xfrm>
            <a:off x="385200" y="7726500"/>
            <a:ext cx="1598400" cy="1799100"/>
          </a:xfrm>
          <a:prstGeom prst="roundRect">
            <a:avLst>
              <a:gd name="adj" fmla="val 4577"/>
            </a:avLst>
          </a:prstGeom>
          <a:solidFill>
            <a:srgbClr val="F0F1F3"/>
          </a:solidFill>
          <a:ln/>
        </p:spPr>
        <p:txBody>
          <a:bodyPr/>
          <a:lstStyle/>
          <a:p>
            <a:endParaRPr lang="ru-RU"/>
          </a:p>
        </p:txBody>
      </p:sp>
      <p:sp>
        <p:nvSpPr>
          <p:cNvPr id="192" name="Shape 188"/>
          <p:cNvSpPr/>
          <p:nvPr/>
        </p:nvSpPr>
        <p:spPr>
          <a:xfrm>
            <a:off x="385200" y="7726500"/>
            <a:ext cx="32400" cy="1799100"/>
          </a:xfrm>
          <a:prstGeom prst="rect">
            <a:avLst/>
          </a:prstGeom>
          <a:solidFill>
            <a:srgbClr val="002860"/>
          </a:solidFill>
          <a:ln/>
        </p:spPr>
        <p:txBody>
          <a:bodyPr/>
          <a:lstStyle/>
          <a:p>
            <a:endParaRPr lang="ru-RU"/>
          </a:p>
        </p:txBody>
      </p:sp>
      <p:sp>
        <p:nvSpPr>
          <p:cNvPr id="193" name="Shape 189"/>
          <p:cNvSpPr/>
          <p:nvPr/>
        </p:nvSpPr>
        <p:spPr>
          <a:xfrm>
            <a:off x="486000" y="7798500"/>
            <a:ext cx="165600" cy="165600"/>
          </a:xfrm>
          <a:prstGeom prst="roundRect">
            <a:avLst>
              <a:gd name="adj" fmla="val 82826"/>
            </a:avLst>
          </a:prstGeom>
          <a:solidFill>
            <a:srgbClr val="002860"/>
          </a:solidFill>
          <a:ln/>
        </p:spPr>
        <p:txBody>
          <a:bodyPr/>
          <a:lstStyle/>
          <a:p>
            <a:endParaRPr lang="ru-RU"/>
          </a:p>
        </p:txBody>
      </p:sp>
      <p:sp>
        <p:nvSpPr>
          <p:cNvPr id="194" name="Text 190"/>
          <p:cNvSpPr/>
          <p:nvPr/>
        </p:nvSpPr>
        <p:spPr>
          <a:xfrm>
            <a:off x="486000" y="77985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95" name="Text 191"/>
          <p:cNvSpPr/>
          <p:nvPr/>
        </p:nvSpPr>
        <p:spPr>
          <a:xfrm>
            <a:off x="702000" y="7780500"/>
            <a:ext cx="11484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Карта заинтересованных сторон</a:t>
            </a:r>
            <a:endParaRPr lang="en-US" sz="850" dirty="0"/>
          </a:p>
        </p:txBody>
      </p:sp>
      <p:sp>
        <p:nvSpPr>
          <p:cNvPr id="196" name="Text 192"/>
          <p:cNvSpPr/>
          <p:nvPr/>
        </p:nvSpPr>
        <p:spPr>
          <a:xfrm>
            <a:off x="496717" y="8143613"/>
            <a:ext cx="140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Отметьте лиц, принимающих решения, и влиятельных противников проекта.</a:t>
            </a:r>
            <a:endParaRPr lang="en-US" sz="750" dirty="0"/>
          </a:p>
        </p:txBody>
      </p:sp>
      <p:sp>
        <p:nvSpPr>
          <p:cNvPr id="197" name="Text 193"/>
          <p:cNvSpPr/>
          <p:nvPr/>
        </p:nvSpPr>
        <p:spPr>
          <a:xfrm>
            <a:off x="441325" y="8514471"/>
            <a:ext cx="1543049" cy="1007342"/>
          </a:xfrm>
          <a:prstGeom prst="rect">
            <a:avLst/>
          </a:prstGeom>
          <a:solidFill>
            <a:srgbClr val="FFFFFF"/>
          </a:solidFill>
          <a:ln w="9525">
            <a:solidFill>
              <a:srgbClr val="C9CFDA"/>
            </a:solidFill>
          </a:ln>
        </p:spPr>
        <p:txBody>
          <a:bodyPr wrap="square" lIns="25400" tIns="12700" rIns="25400" bIns="12700" rtlCol="0" anchor="t">
            <a:noAutofit/>
          </a:bodyPr>
          <a:lstStyle/>
          <a:p>
            <a:r>
              <a:rPr lang="ru-RU" sz="270" b="1" i="1" dirty="0"/>
              <a:t>1. ДИТ Москвы (Заказчик):</a:t>
            </a:r>
            <a:br>
              <a:rPr lang="ru-RU" sz="270" i="1" dirty="0"/>
            </a:br>
            <a:r>
              <a:rPr lang="ru-RU" sz="270" i="1" dirty="0"/>
              <a:t>Влияние: Сильное. Интерес: Высокий. Обеспечивает бюджетное софинансирование проекта и выступает техническим заказчиком. Требует подтверждения KPI пилотной очереди (*≥80% точность прогноза, ≥3 якорных предприятия</a:t>
            </a:r>
            <a:r>
              <a:rPr lang="ru-RU" sz="270" dirty="0"/>
              <a:t>) как основания для масштабирования платформы на Инвестиционный портал города. Ключевой стейкхолдер для команды МИКС </a:t>
            </a:r>
          </a:p>
          <a:p>
            <a:r>
              <a:rPr lang="ru-RU" sz="270" b="1" i="1" dirty="0"/>
              <a:t>2. </a:t>
            </a:r>
            <a:r>
              <a:rPr lang="ru-RU" sz="270" b="1" dirty="0"/>
              <a:t>Собственники промплощадок:</a:t>
            </a:r>
            <a:br>
              <a:rPr lang="ru-RU" sz="270" dirty="0"/>
            </a:br>
            <a:r>
              <a:rPr lang="ru-RU" sz="270" dirty="0"/>
              <a:t>Влияние: Среднее. Интерес: Высокий. Потенциальные поставщики ресурсов в цифровой платформе. Их основной интерес - монетизация простаивающих мощностей без раскрытия коммерческой тайны конкурентам. Главный риск проекта связан именно с их доверием к передаче данных</a:t>
            </a:r>
          </a:p>
          <a:p>
            <a:r>
              <a:rPr lang="ru-RU" sz="270" b="1" dirty="0"/>
              <a:t>3. Якорные предприятия (ПИК, Очаково, Москвич):</a:t>
            </a:r>
            <a:br>
              <a:rPr lang="ru-RU" sz="270" dirty="0"/>
            </a:br>
            <a:r>
              <a:rPr lang="ru-RU" sz="270" dirty="0"/>
              <a:t>Влияние: Среднее. Интерес: Высокий. Участвуют в пилоте как тестовая аудитория. Ищут быстрые решения по подбору площадок с необходимыми ресурсами. Желают видеть обезличенный отраслевой бенчмаркинг и гарантии конфиденциальности своих показателей</a:t>
            </a:r>
          </a:p>
          <a:p>
            <a:r>
              <a:rPr lang="ru-RU" sz="270" b="1" i="1" dirty="0"/>
              <a:t>4. ВТБ (Кредитор):</a:t>
            </a:r>
            <a:br>
              <a:rPr lang="ru-RU" sz="270" b="1" dirty="0"/>
            </a:br>
            <a:r>
              <a:rPr lang="ru-RU" sz="270" dirty="0"/>
              <a:t>Влияние: От слабого до среднего. Интерес: Средний. Оценивает ТЭО проекта перед выдачей кредита. Его решение зависит от финансовых метрик: NPV &gt; 35 млн руб., IRR&gt;23%. Задержка или отказ банка является критическим риском для реализации проекта.</a:t>
            </a:r>
          </a:p>
          <a:p>
            <a:r>
              <a:rPr lang="ru-RU" sz="270" b="1" dirty="0"/>
              <a:t>5. РСО (МОЭК, Мосводоканал, Мосэнергосбыт):</a:t>
            </a:r>
            <a:br>
              <a:rPr lang="ru-RU" sz="270" dirty="0"/>
            </a:br>
            <a:r>
              <a:rPr lang="ru-RU" sz="270" dirty="0"/>
              <a:t>Влияние: Среднее. Интерес: Низкий–средний. Предоставляют данные о начислениях коммунальных услуг, которые являются основой для цифрового двойника. Для них это дополнительная нагрузка на IT-инфраструктуру, но не прямой источник дохода </a:t>
            </a:r>
          </a:p>
          <a:p>
            <a:r>
              <a:rPr lang="ru-RU" sz="270" b="1" dirty="0"/>
              <a:t>6. Ассоциация собственников площадей / </a:t>
            </a:r>
            <a:r>
              <a:rPr lang="ru-RU" sz="270" b="1" dirty="0" err="1"/>
              <a:t>Инвестпортал</a:t>
            </a:r>
            <a:r>
              <a:rPr lang="ru-RU" sz="270" b="1" dirty="0"/>
              <a:t>:</a:t>
            </a:r>
            <a:br>
              <a:rPr lang="ru-RU" sz="270" dirty="0"/>
            </a:br>
            <a:r>
              <a:rPr lang="ru-RU" sz="270" dirty="0"/>
              <a:t>Влияние: Слабое. Интерес: Средний. Лоббируют интересы бизнеса; мониторят реализацию пилотного этапа. Могут стать каналом продвижения после успешного завершения пилота</a:t>
            </a:r>
          </a:p>
        </p:txBody>
      </p:sp>
      <p:sp>
        <p:nvSpPr>
          <p:cNvPr id="198" name="Shape 194"/>
          <p:cNvSpPr/>
          <p:nvPr/>
        </p:nvSpPr>
        <p:spPr>
          <a:xfrm>
            <a:off x="2048400" y="7726500"/>
            <a:ext cx="1598400" cy="1799100"/>
          </a:xfrm>
          <a:prstGeom prst="roundRect">
            <a:avLst>
              <a:gd name="adj" fmla="val 4577"/>
            </a:avLst>
          </a:prstGeom>
          <a:solidFill>
            <a:srgbClr val="F0F1F3"/>
          </a:solidFill>
          <a:ln/>
        </p:spPr>
        <p:txBody>
          <a:bodyPr/>
          <a:lstStyle/>
          <a:p>
            <a:endParaRPr lang="ru-RU"/>
          </a:p>
        </p:txBody>
      </p:sp>
      <p:sp>
        <p:nvSpPr>
          <p:cNvPr id="199" name="Shape 195"/>
          <p:cNvSpPr/>
          <p:nvPr/>
        </p:nvSpPr>
        <p:spPr>
          <a:xfrm>
            <a:off x="2048400" y="7726500"/>
            <a:ext cx="32400" cy="1799100"/>
          </a:xfrm>
          <a:prstGeom prst="rect">
            <a:avLst/>
          </a:prstGeom>
          <a:solidFill>
            <a:srgbClr val="002860"/>
          </a:solidFill>
          <a:ln/>
        </p:spPr>
        <p:txBody>
          <a:bodyPr/>
          <a:lstStyle/>
          <a:p>
            <a:endParaRPr lang="ru-RU"/>
          </a:p>
        </p:txBody>
      </p:sp>
      <p:sp>
        <p:nvSpPr>
          <p:cNvPr id="200" name="Shape 196"/>
          <p:cNvSpPr/>
          <p:nvPr/>
        </p:nvSpPr>
        <p:spPr>
          <a:xfrm>
            <a:off x="2149200" y="7798500"/>
            <a:ext cx="165600" cy="165600"/>
          </a:xfrm>
          <a:prstGeom prst="roundRect">
            <a:avLst>
              <a:gd name="adj" fmla="val 82826"/>
            </a:avLst>
          </a:prstGeom>
          <a:solidFill>
            <a:srgbClr val="002860"/>
          </a:solidFill>
          <a:ln/>
        </p:spPr>
        <p:txBody>
          <a:bodyPr/>
          <a:lstStyle/>
          <a:p>
            <a:endParaRPr lang="ru-RU"/>
          </a:p>
        </p:txBody>
      </p:sp>
      <p:sp>
        <p:nvSpPr>
          <p:cNvPr id="201" name="Text 197"/>
          <p:cNvSpPr/>
          <p:nvPr/>
        </p:nvSpPr>
        <p:spPr>
          <a:xfrm>
            <a:off x="2149200" y="77985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02" name="Text 198"/>
          <p:cNvSpPr/>
          <p:nvPr/>
        </p:nvSpPr>
        <p:spPr>
          <a:xfrm>
            <a:off x="2365200" y="7780500"/>
            <a:ext cx="114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коммуникациями</a:t>
            </a:r>
            <a:endParaRPr lang="en-US" sz="850" dirty="0"/>
          </a:p>
        </p:txBody>
      </p:sp>
      <p:sp>
        <p:nvSpPr>
          <p:cNvPr id="203" name="Text 199"/>
          <p:cNvSpPr/>
          <p:nvPr/>
        </p:nvSpPr>
        <p:spPr>
          <a:xfrm>
            <a:off x="2156400" y="8033013"/>
            <a:ext cx="140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коммуникаций для основных лиц, принимающих решения.</a:t>
            </a:r>
            <a:endParaRPr lang="en-US" sz="750" dirty="0"/>
          </a:p>
        </p:txBody>
      </p:sp>
      <p:sp>
        <p:nvSpPr>
          <p:cNvPr id="204" name="Text 200"/>
          <p:cNvSpPr/>
          <p:nvPr/>
        </p:nvSpPr>
        <p:spPr>
          <a:xfrm>
            <a:off x="2156400" y="8385175"/>
            <a:ext cx="1461600" cy="1136638"/>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50" b="1" dirty="0"/>
              <a:t>1. Лица, принимающие решения:</a:t>
            </a:r>
            <a:endParaRPr lang="ru-RU" sz="350" dirty="0"/>
          </a:p>
          <a:p>
            <a:pPr lvl="0"/>
            <a:r>
              <a:rPr lang="ru-RU" sz="350" b="1" dirty="0"/>
              <a:t>ДИТ Москвы:</a:t>
            </a:r>
            <a:r>
              <a:rPr lang="ru-RU" sz="350" dirty="0"/>
              <a:t> </a:t>
            </a:r>
            <a:r>
              <a:rPr lang="ru-RU" sz="350" i="1" dirty="0"/>
              <a:t>(Заказчик)</a:t>
            </a:r>
            <a:br>
              <a:rPr lang="ru-RU" sz="350" dirty="0"/>
            </a:br>
            <a:r>
              <a:rPr lang="ru-RU" sz="350" i="1" dirty="0"/>
              <a:t>Формат:</a:t>
            </a:r>
            <a:r>
              <a:rPr lang="ru-RU" sz="350" dirty="0"/>
              <a:t> Еженедельные отчёты о ходе пилота; ежемесячные презентации KPI (</a:t>
            </a:r>
            <a:r>
              <a:rPr lang="ru-RU" sz="350" i="1" dirty="0"/>
              <a:t>≥80% точность прогноза</a:t>
            </a:r>
            <a:r>
              <a:rPr lang="ru-RU" sz="350" dirty="0"/>
              <a:t>, ≥3 якорных предприятия).</a:t>
            </a:r>
            <a:br>
              <a:rPr lang="ru-RU" sz="350" dirty="0"/>
            </a:br>
            <a:r>
              <a:rPr lang="ru-RU" sz="350" b="1" dirty="0"/>
              <a:t>ВТБ (Кредитор):</a:t>
            </a:r>
            <a:br>
              <a:rPr lang="ru-RU" sz="350" dirty="0"/>
            </a:br>
            <a:r>
              <a:rPr lang="ru-RU" sz="350" i="1" dirty="0"/>
              <a:t>Формат:</a:t>
            </a:r>
            <a:r>
              <a:rPr lang="ru-RU" sz="350" dirty="0"/>
              <a:t> Промежуточный отчёт по ТЭО после завершения I очереди; финальный финансовый отчёт с подтверждением NPV &gt;35 млн руб., IRR&gt;23%.</a:t>
            </a:r>
            <a:br>
              <a:rPr lang="ru-RU" sz="350" dirty="0"/>
            </a:br>
            <a:r>
              <a:rPr lang="ru-RU" sz="350" b="1" dirty="0"/>
              <a:t>2. Влиятельные противники / Критические стейкхолдеры:</a:t>
            </a:r>
            <a:r>
              <a:rPr lang="ru-RU" sz="350" dirty="0"/>
              <a:t> </a:t>
            </a:r>
            <a:r>
              <a:rPr lang="ru-RU" sz="350" i="1" dirty="0"/>
              <a:t>(На основе анализа из паспорта)</a:t>
            </a:r>
            <a:endParaRPr lang="ru-RU" sz="350" dirty="0"/>
          </a:p>
          <a:p>
            <a:pPr lvl="0"/>
            <a:r>
              <a:rPr lang="ru-RU" sz="350" b="1" dirty="0"/>
              <a:t>Собственники промплощадок:</a:t>
            </a:r>
            <a:r>
              <a:rPr lang="ru-RU" sz="350" dirty="0"/>
              <a:t> Основной риск - недоверие к передаче данных.</a:t>
            </a:r>
            <a:br>
              <a:rPr lang="ru-RU" sz="350" dirty="0"/>
            </a:br>
            <a:r>
              <a:rPr lang="ru-RU" sz="350" i="1" dirty="0"/>
              <a:t>Формат:</a:t>
            </a:r>
            <a:r>
              <a:rPr lang="ru-RU" sz="350" dirty="0"/>
              <a:t> Презентация модели обезличивания на старте; регулярные демонстрации работы платформы без раскрытия коммерческих тайн.</a:t>
            </a:r>
            <a:br>
              <a:rPr lang="ru-RU" sz="350" dirty="0"/>
            </a:br>
            <a:r>
              <a:rPr lang="ru-RU" sz="350" b="1" dirty="0"/>
              <a:t>3. Стратегия коммуникаций:</a:t>
            </a:r>
            <a:endParaRPr lang="ru-RU" sz="350" dirty="0"/>
          </a:p>
          <a:p>
            <a:pPr lvl="0"/>
            <a:r>
              <a:rPr lang="ru-RU" sz="350" b="1" dirty="0"/>
              <a:t>Для ДИТ/Правительства:</a:t>
            </a:r>
            <a:r>
              <a:rPr lang="ru-RU" sz="350" dirty="0"/>
              <a:t> Акцент на технологическом лидерстве РФ (№309); интеграция в городскую экосистему; обезличенный ресурсный паспорт как инструмент планирования. </a:t>
            </a:r>
          </a:p>
          <a:p>
            <a:pPr lvl="0"/>
            <a:r>
              <a:rPr lang="ru-RU" sz="350" b="1" dirty="0"/>
              <a:t>Для бизнеса:</a:t>
            </a:r>
            <a:r>
              <a:rPr lang="ru-RU" sz="350" dirty="0"/>
              <a:t> Безопасность данных; скорость поиска ресурса ≤5 рабочих дней; отраслевой бенчмаркинг без разглашения показателей. </a:t>
            </a:r>
          </a:p>
          <a:p>
            <a:pPr lvl="0"/>
            <a:r>
              <a:rPr lang="ru-RU" sz="350" b="1" dirty="0"/>
              <a:t>Для ВТБ:</a:t>
            </a:r>
            <a:r>
              <a:rPr lang="ru-RU" sz="350" dirty="0"/>
              <a:t> Фокус на финансовых метриках окупаемости проекта.</a:t>
            </a:r>
          </a:p>
        </p:txBody>
      </p:sp>
      <p:sp>
        <p:nvSpPr>
          <p:cNvPr id="205" name="Shape 201"/>
          <p:cNvSpPr/>
          <p:nvPr/>
        </p:nvSpPr>
        <p:spPr>
          <a:xfrm>
            <a:off x="3906000" y="5369400"/>
            <a:ext cx="4176000" cy="4253400"/>
          </a:xfrm>
          <a:prstGeom prst="roundRect">
            <a:avLst>
              <a:gd name="adj" fmla="val 219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206" name="Shape 202"/>
          <p:cNvSpPr/>
          <p:nvPr/>
        </p:nvSpPr>
        <p:spPr>
          <a:xfrm>
            <a:off x="3906000" y="5369400"/>
            <a:ext cx="4176000" cy="324000"/>
          </a:xfrm>
          <a:prstGeom prst="roundRect">
            <a:avLst>
              <a:gd name="adj" fmla="val 28222"/>
            </a:avLst>
          </a:prstGeom>
          <a:solidFill>
            <a:srgbClr val="002860"/>
          </a:solidFill>
          <a:ln/>
        </p:spPr>
        <p:txBody>
          <a:bodyPr/>
          <a:lstStyle/>
          <a:p>
            <a:endParaRPr lang="ru-RU"/>
          </a:p>
        </p:txBody>
      </p:sp>
      <p:sp>
        <p:nvSpPr>
          <p:cNvPr id="207" name="Shape 203"/>
          <p:cNvSpPr/>
          <p:nvPr/>
        </p:nvSpPr>
        <p:spPr>
          <a:xfrm>
            <a:off x="3906000" y="5585400"/>
            <a:ext cx="4176000" cy="108000"/>
          </a:xfrm>
          <a:prstGeom prst="rect">
            <a:avLst/>
          </a:prstGeom>
          <a:solidFill>
            <a:srgbClr val="002860"/>
          </a:solidFill>
          <a:ln/>
        </p:spPr>
        <p:txBody>
          <a:bodyPr/>
          <a:lstStyle/>
          <a:p>
            <a:endParaRPr lang="ru-RU"/>
          </a:p>
        </p:txBody>
      </p:sp>
      <p:sp>
        <p:nvSpPr>
          <p:cNvPr id="208" name="Shape 204"/>
          <p:cNvSpPr/>
          <p:nvPr/>
        </p:nvSpPr>
        <p:spPr>
          <a:xfrm>
            <a:off x="4014000" y="5434200"/>
            <a:ext cx="230400" cy="230400"/>
          </a:xfrm>
          <a:prstGeom prst="ellipse">
            <a:avLst/>
          </a:prstGeom>
          <a:solidFill>
            <a:srgbClr val="FFFFFF"/>
          </a:solidFill>
          <a:ln/>
        </p:spPr>
        <p:txBody>
          <a:bodyPr/>
          <a:lstStyle/>
          <a:p>
            <a:endParaRPr lang="ru-RU"/>
          </a:p>
        </p:txBody>
      </p:sp>
      <p:sp>
        <p:nvSpPr>
          <p:cNvPr id="209" name="Text 205"/>
          <p:cNvSpPr/>
          <p:nvPr/>
        </p:nvSpPr>
        <p:spPr>
          <a:xfrm>
            <a:off x="4014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4</a:t>
            </a:r>
            <a:endParaRPr lang="en-US" sz="1000" dirty="0"/>
          </a:p>
        </p:txBody>
      </p:sp>
      <p:sp>
        <p:nvSpPr>
          <p:cNvPr id="210" name="Text 206"/>
          <p:cNvSpPr/>
          <p:nvPr/>
        </p:nvSpPr>
        <p:spPr>
          <a:xfrm>
            <a:off x="4302000" y="5369400"/>
            <a:ext cx="255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Планирование</a:t>
            </a:r>
            <a:endParaRPr lang="en-US" sz="1150" dirty="0"/>
          </a:p>
        </p:txBody>
      </p:sp>
      <p:sp>
        <p:nvSpPr>
          <p:cNvPr id="211" name="Shape 207"/>
          <p:cNvSpPr/>
          <p:nvPr/>
        </p:nvSpPr>
        <p:spPr>
          <a:xfrm>
            <a:off x="7038000" y="5441400"/>
            <a:ext cx="936000" cy="216000"/>
          </a:xfrm>
          <a:prstGeom prst="roundRect">
            <a:avLst>
              <a:gd name="adj" fmla="val 84667"/>
            </a:avLst>
          </a:prstGeom>
          <a:solidFill>
            <a:srgbClr val="E30613"/>
          </a:solidFill>
          <a:ln/>
        </p:spPr>
        <p:txBody>
          <a:bodyPr/>
          <a:lstStyle/>
          <a:p>
            <a:endParaRPr lang="ru-RU"/>
          </a:p>
        </p:txBody>
      </p:sp>
      <p:sp>
        <p:nvSpPr>
          <p:cNvPr id="212" name="Text 208"/>
          <p:cNvSpPr/>
          <p:nvPr/>
        </p:nvSpPr>
        <p:spPr>
          <a:xfrm>
            <a:off x="7038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13" name="Text 209"/>
          <p:cNvSpPr/>
          <p:nvPr/>
        </p:nvSpPr>
        <p:spPr>
          <a:xfrm>
            <a:off x="6174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214" name="Shape 210"/>
          <p:cNvSpPr/>
          <p:nvPr/>
        </p:nvSpPr>
        <p:spPr>
          <a:xfrm>
            <a:off x="4003200" y="5790600"/>
            <a:ext cx="1958400" cy="1163400"/>
          </a:xfrm>
          <a:prstGeom prst="roundRect">
            <a:avLst>
              <a:gd name="adj" fmla="val 6288"/>
            </a:avLst>
          </a:prstGeom>
          <a:solidFill>
            <a:srgbClr val="F0F1F3"/>
          </a:solidFill>
          <a:ln/>
        </p:spPr>
        <p:txBody>
          <a:bodyPr/>
          <a:lstStyle/>
          <a:p>
            <a:endParaRPr lang="ru-RU"/>
          </a:p>
        </p:txBody>
      </p:sp>
      <p:sp>
        <p:nvSpPr>
          <p:cNvPr id="215" name="Shape 211"/>
          <p:cNvSpPr/>
          <p:nvPr/>
        </p:nvSpPr>
        <p:spPr>
          <a:xfrm>
            <a:off x="4003200" y="5790600"/>
            <a:ext cx="32400" cy="1163400"/>
          </a:xfrm>
          <a:prstGeom prst="rect">
            <a:avLst/>
          </a:prstGeom>
          <a:solidFill>
            <a:srgbClr val="002860"/>
          </a:solidFill>
          <a:ln/>
        </p:spPr>
        <p:txBody>
          <a:bodyPr/>
          <a:lstStyle/>
          <a:p>
            <a:endParaRPr lang="ru-RU"/>
          </a:p>
        </p:txBody>
      </p:sp>
      <p:sp>
        <p:nvSpPr>
          <p:cNvPr id="216" name="Shape 212"/>
          <p:cNvSpPr/>
          <p:nvPr/>
        </p:nvSpPr>
        <p:spPr>
          <a:xfrm>
            <a:off x="4104000" y="5862600"/>
            <a:ext cx="165600" cy="165600"/>
          </a:xfrm>
          <a:prstGeom prst="roundRect">
            <a:avLst>
              <a:gd name="adj" fmla="val 82826"/>
            </a:avLst>
          </a:prstGeom>
          <a:solidFill>
            <a:srgbClr val="002860"/>
          </a:solidFill>
          <a:ln/>
        </p:spPr>
        <p:txBody>
          <a:bodyPr/>
          <a:lstStyle/>
          <a:p>
            <a:endParaRPr lang="ru-RU"/>
          </a:p>
        </p:txBody>
      </p:sp>
      <p:sp>
        <p:nvSpPr>
          <p:cNvPr id="217" name="Text 213"/>
          <p:cNvSpPr/>
          <p:nvPr/>
        </p:nvSpPr>
        <p:spPr>
          <a:xfrm>
            <a:off x="4104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18" name="Text 214"/>
          <p:cNvSpPr/>
          <p:nvPr/>
        </p:nvSpPr>
        <p:spPr>
          <a:xfrm>
            <a:off x="4320000" y="58446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Ресурсное планирование</a:t>
            </a:r>
            <a:endParaRPr lang="en-US" sz="850" dirty="0"/>
          </a:p>
        </p:txBody>
      </p:sp>
      <p:sp>
        <p:nvSpPr>
          <p:cNvPr id="219" name="Text 215"/>
          <p:cNvSpPr/>
          <p:nvPr/>
        </p:nvSpPr>
        <p:spPr>
          <a:xfrm>
            <a:off x="4111200" y="60210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сроки, бюджет и необходимые ресурсы проекта.</a:t>
            </a:r>
            <a:endParaRPr lang="en-US" sz="750" dirty="0"/>
          </a:p>
        </p:txBody>
      </p:sp>
      <p:sp>
        <p:nvSpPr>
          <p:cNvPr id="220" name="Text 216"/>
          <p:cNvSpPr/>
          <p:nvPr/>
        </p:nvSpPr>
        <p:spPr>
          <a:xfrm>
            <a:off x="4111200" y="6248400"/>
            <a:ext cx="1760400" cy="651600"/>
          </a:xfrm>
          <a:prstGeom prst="rect">
            <a:avLst/>
          </a:prstGeom>
          <a:solidFill>
            <a:srgbClr val="FFFFFF"/>
          </a:solidFill>
          <a:ln w="9525">
            <a:solidFill>
              <a:srgbClr val="C9CFDA"/>
            </a:solidFill>
          </a:ln>
        </p:spPr>
        <p:txBody>
          <a:bodyPr wrap="square" lIns="25400" tIns="12700" rIns="25400" bIns="12700" rtlCol="0" anchor="t">
            <a:noAutofit/>
          </a:bodyPr>
          <a:lstStyle/>
          <a:p>
            <a:pPr lvl="0"/>
            <a:r>
              <a:rPr lang="ru-RU" sz="430" b="1" dirty="0"/>
              <a:t>Бюджет проекта (всего):</a:t>
            </a:r>
            <a:r>
              <a:rPr lang="ru-RU" sz="430" dirty="0"/>
              <a:t> 185 млн руб.</a:t>
            </a:r>
          </a:p>
          <a:p>
            <a:pPr lvl="0"/>
            <a:r>
              <a:rPr lang="ru-RU" sz="430" b="1" dirty="0"/>
              <a:t>Структура затрат по этапам I очереди (</a:t>
            </a:r>
            <a:r>
              <a:rPr lang="ru-RU" sz="430" b="1" i="1" dirty="0"/>
              <a:t>9 месяцев, до 22.09.2027</a:t>
            </a:r>
            <a:r>
              <a:rPr lang="ru-RU" sz="430" b="1" dirty="0"/>
              <a:t>):</a:t>
            </a:r>
            <a:endParaRPr lang="ru-RU" sz="430" dirty="0"/>
          </a:p>
          <a:p>
            <a:pPr marL="47625" lvl="1"/>
            <a:r>
              <a:rPr lang="ru-RU" sz="430" dirty="0"/>
              <a:t>Разработка MVP/GR-работы с Правительством: </a:t>
            </a:r>
            <a:r>
              <a:rPr lang="ru-RU" sz="430" b="1" dirty="0"/>
              <a:t>40 млн руб.</a:t>
            </a:r>
            <a:r>
              <a:rPr lang="ru-RU" sz="430" dirty="0"/>
              <a:t> Создание ПО и цифровой модели промышленного контура: </a:t>
            </a:r>
            <a:r>
              <a:rPr lang="ru-RU" sz="430" b="1" dirty="0"/>
              <a:t>70 млн руб.</a:t>
            </a:r>
            <a:r>
              <a:rPr lang="ru-RU" sz="430" dirty="0"/>
              <a:t> </a:t>
            </a:r>
          </a:p>
          <a:p>
            <a:pPr marL="47625" lvl="1"/>
            <a:r>
              <a:rPr lang="ru-RU" sz="430" dirty="0"/>
              <a:t>Тестирование и привлечение якорных резидентов (ПИК, Очаково, Москвич), маркетинг пилота: </a:t>
            </a:r>
            <a:r>
              <a:rPr lang="ru-RU" sz="430" b="1" dirty="0"/>
              <a:t>35 млн руб.</a:t>
            </a:r>
            <a:r>
              <a:rPr lang="ru-RU" sz="430" dirty="0"/>
              <a:t> </a:t>
            </a:r>
          </a:p>
          <a:p>
            <a:pPr marL="47625" lvl="1"/>
            <a:r>
              <a:rPr lang="ru-RU" sz="430" dirty="0"/>
              <a:t>Резерв на эксплуатацию и непредвиденные расходы: </a:t>
            </a:r>
            <a:r>
              <a:rPr lang="ru-RU" sz="430" b="1" dirty="0"/>
              <a:t>25 млн руб.</a:t>
            </a:r>
            <a:r>
              <a:rPr lang="ru-RU" sz="430" dirty="0"/>
              <a:t> </a:t>
            </a:r>
          </a:p>
          <a:p>
            <a:pPr marL="47625" lvl="1"/>
            <a:r>
              <a:rPr lang="ru-RU" sz="430" dirty="0"/>
              <a:t>Маркетинг и продвижение: </a:t>
            </a:r>
            <a:r>
              <a:rPr lang="ru-RU" sz="430" b="1" dirty="0"/>
              <a:t>15 млн руб.</a:t>
            </a:r>
            <a:r>
              <a:rPr lang="ru-RU" sz="430" dirty="0"/>
              <a:t> </a:t>
            </a:r>
          </a:p>
          <a:p>
            <a:pPr marL="47625" lvl="1"/>
            <a:r>
              <a:rPr lang="ru-RU" sz="430" i="1" dirty="0"/>
              <a:t>(Сумма расходов = бюджету проекта)</a:t>
            </a:r>
            <a:r>
              <a:rPr lang="ru-RU" sz="430" dirty="0"/>
              <a:t>.</a:t>
            </a:r>
          </a:p>
        </p:txBody>
      </p:sp>
      <p:sp>
        <p:nvSpPr>
          <p:cNvPr id="221" name="Shape 217"/>
          <p:cNvSpPr/>
          <p:nvPr/>
        </p:nvSpPr>
        <p:spPr>
          <a:xfrm>
            <a:off x="6026400" y="5790600"/>
            <a:ext cx="1958400" cy="1163400"/>
          </a:xfrm>
          <a:prstGeom prst="roundRect">
            <a:avLst>
              <a:gd name="adj" fmla="val 6288"/>
            </a:avLst>
          </a:prstGeom>
          <a:solidFill>
            <a:srgbClr val="F0F1F3"/>
          </a:solidFill>
          <a:ln/>
        </p:spPr>
        <p:txBody>
          <a:bodyPr/>
          <a:lstStyle/>
          <a:p>
            <a:endParaRPr lang="ru-RU"/>
          </a:p>
        </p:txBody>
      </p:sp>
      <p:sp>
        <p:nvSpPr>
          <p:cNvPr id="222" name="Shape 218"/>
          <p:cNvSpPr/>
          <p:nvPr/>
        </p:nvSpPr>
        <p:spPr>
          <a:xfrm>
            <a:off x="6026400" y="5790600"/>
            <a:ext cx="32400" cy="1163400"/>
          </a:xfrm>
          <a:prstGeom prst="rect">
            <a:avLst/>
          </a:prstGeom>
          <a:solidFill>
            <a:srgbClr val="002860"/>
          </a:solidFill>
          <a:ln/>
        </p:spPr>
        <p:txBody>
          <a:bodyPr/>
          <a:lstStyle/>
          <a:p>
            <a:endParaRPr lang="ru-RU"/>
          </a:p>
        </p:txBody>
      </p:sp>
      <p:sp>
        <p:nvSpPr>
          <p:cNvPr id="223" name="Shape 219"/>
          <p:cNvSpPr/>
          <p:nvPr/>
        </p:nvSpPr>
        <p:spPr>
          <a:xfrm>
            <a:off x="6127200" y="5862600"/>
            <a:ext cx="165600" cy="165600"/>
          </a:xfrm>
          <a:prstGeom prst="roundRect">
            <a:avLst>
              <a:gd name="adj" fmla="val 82826"/>
            </a:avLst>
          </a:prstGeom>
          <a:solidFill>
            <a:srgbClr val="002860"/>
          </a:solidFill>
          <a:ln/>
        </p:spPr>
        <p:txBody>
          <a:bodyPr/>
          <a:lstStyle/>
          <a:p>
            <a:endParaRPr lang="ru-RU"/>
          </a:p>
        </p:txBody>
      </p:sp>
      <p:sp>
        <p:nvSpPr>
          <p:cNvPr id="224" name="Text 220"/>
          <p:cNvSpPr/>
          <p:nvPr/>
        </p:nvSpPr>
        <p:spPr>
          <a:xfrm>
            <a:off x="61272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25" name="Text 221"/>
          <p:cNvSpPr/>
          <p:nvPr/>
        </p:nvSpPr>
        <p:spPr>
          <a:xfrm>
            <a:off x="6343200" y="5844600"/>
            <a:ext cx="1508400" cy="183221"/>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Структурная декомпозиция</a:t>
            </a:r>
            <a:endParaRPr lang="en-US" sz="850" dirty="0"/>
          </a:p>
        </p:txBody>
      </p:sp>
      <p:sp>
        <p:nvSpPr>
          <p:cNvPr id="226" name="Text 222"/>
          <p:cNvSpPr/>
          <p:nvPr/>
        </p:nvSpPr>
        <p:spPr>
          <a:xfrm>
            <a:off x="6130800" y="6020135"/>
            <a:ext cx="1760400" cy="21239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структуру работ и продуктов (результатов) проекта.</a:t>
            </a:r>
            <a:endParaRPr lang="en-US" sz="750" dirty="0"/>
          </a:p>
        </p:txBody>
      </p:sp>
      <p:sp>
        <p:nvSpPr>
          <p:cNvPr id="227" name="Text 223"/>
          <p:cNvSpPr/>
          <p:nvPr/>
        </p:nvSpPr>
        <p:spPr>
          <a:xfrm>
            <a:off x="6134400" y="6261101"/>
            <a:ext cx="1850400" cy="704849"/>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00" b="1" dirty="0"/>
              <a:t>1. Подготовительный этап (</a:t>
            </a:r>
            <a:r>
              <a:rPr lang="ru-RU" sz="300" b="1" i="1" dirty="0"/>
              <a:t>Октябрь–Декабрь 2026</a:t>
            </a:r>
            <a:r>
              <a:rPr lang="ru-RU" sz="300" b="1" dirty="0"/>
              <a:t>)</a:t>
            </a:r>
            <a:endParaRPr lang="ru-RU" sz="300" dirty="0"/>
          </a:p>
          <a:p>
            <a:pPr lvl="0"/>
            <a:r>
              <a:rPr lang="ru-RU" sz="300" b="1" dirty="0"/>
              <a:t>Разработка бизнес-плана, ТЭО: </a:t>
            </a:r>
            <a:r>
              <a:rPr lang="ru-RU" sz="300" i="1" dirty="0"/>
              <a:t>Цель:</a:t>
            </a:r>
            <a:r>
              <a:rPr lang="ru-RU" sz="300" dirty="0"/>
              <a:t> Подтверждение финансовой модели NPV &gt;35 млн руб., IRR&gt;23%.</a:t>
            </a:r>
          </a:p>
          <a:p>
            <a:pPr lvl="0"/>
            <a:r>
              <a:rPr lang="ru-RU" sz="300" b="1" dirty="0"/>
              <a:t>GR-работы с Правительством: </a:t>
            </a:r>
            <a:r>
              <a:rPr lang="ru-RU" sz="300" i="1" dirty="0"/>
              <a:t>Цель:</a:t>
            </a:r>
            <a:r>
              <a:rPr lang="ru-RU" sz="300" dirty="0"/>
              <a:t> Заключение соглашений о софинансировании с ДИТ Москвы; получение подтверждения от ВТБ по кредиту.</a:t>
            </a:r>
          </a:p>
          <a:p>
            <a:pPr lvl="0"/>
            <a:r>
              <a:rPr lang="ru-RU" sz="300" b="1" dirty="0"/>
              <a:t>Архитектура данных и PLM/CAD-концепция:</a:t>
            </a:r>
            <a:r>
              <a:rPr lang="ru-RU" sz="300" dirty="0"/>
              <a:t> </a:t>
            </a:r>
            <a:r>
              <a:rPr lang="ru-RU" sz="300" i="1" dirty="0"/>
              <a:t>Цель:</a:t>
            </a:r>
            <a:r>
              <a:rPr lang="ru-RU" sz="300" dirty="0"/>
              <a:t> Определение структуры цифрового двойника промышленного контура.</a:t>
            </a:r>
          </a:p>
          <a:p>
            <a:r>
              <a:rPr lang="ru-RU" sz="300" b="1" dirty="0"/>
              <a:t>2. Разработка MVP (</a:t>
            </a:r>
            <a:r>
              <a:rPr lang="ru-RU" sz="300" b="1" i="1" dirty="0"/>
              <a:t>Январь–Март 2027</a:t>
            </a:r>
            <a:r>
              <a:rPr lang="ru-RU" sz="300" b="1" dirty="0"/>
              <a:t>)</a:t>
            </a:r>
            <a:endParaRPr lang="ru-RU" sz="300" dirty="0"/>
          </a:p>
          <a:p>
            <a:pPr lvl="0"/>
            <a:r>
              <a:rPr lang="ru-RU" sz="300" b="1" dirty="0"/>
              <a:t>Создание минимального ресурсного паспорта площадки</a:t>
            </a:r>
            <a:endParaRPr lang="ru-RU" sz="300" i="1" dirty="0"/>
          </a:p>
          <a:p>
            <a:pPr lvl="0"/>
            <a:r>
              <a:rPr lang="ru-RU" sz="300" b="1" dirty="0"/>
              <a:t>Интеграция исторических данных коммунальных начислений</a:t>
            </a:r>
            <a:endParaRPr lang="ru-RU" sz="300" dirty="0"/>
          </a:p>
          <a:p>
            <a:pPr lvl="0"/>
            <a:r>
              <a:rPr lang="ru-RU" sz="300" b="1" dirty="0"/>
              <a:t>Построение ИИ-модели прогноза высвобождения ресурсов</a:t>
            </a:r>
            <a:endParaRPr lang="ru-RU" sz="300" i="1" dirty="0"/>
          </a:p>
          <a:p>
            <a:pPr lvl="0"/>
            <a:r>
              <a:rPr lang="ru-RU" sz="300" b="1" dirty="0"/>
              <a:t>Разработка модуля </a:t>
            </a:r>
            <a:r>
              <a:rPr lang="ru-RU" sz="300" b="1" dirty="0" err="1"/>
              <a:t>матчинга</a:t>
            </a:r>
            <a:r>
              <a:rPr lang="ru-RU" sz="300" b="1" dirty="0"/>
              <a:t> спроса/предложения</a:t>
            </a:r>
            <a:endParaRPr lang="ru-RU" sz="300" dirty="0"/>
          </a:p>
          <a:p>
            <a:pPr lvl="0"/>
            <a:r>
              <a:rPr lang="ru-RU" sz="300" b="1" dirty="0"/>
              <a:t>3. Пилотный запуск (</a:t>
            </a:r>
            <a:r>
              <a:rPr lang="ru-RU" sz="300" b="1" i="1" dirty="0"/>
              <a:t>Апрель–Июнь 2027</a:t>
            </a:r>
            <a:r>
              <a:rPr lang="ru-RU" sz="300" b="1" dirty="0"/>
              <a:t>)</a:t>
            </a:r>
            <a:endParaRPr lang="ru-RU" sz="300" dirty="0"/>
          </a:p>
          <a:p>
            <a:pPr lvl="0"/>
            <a:r>
              <a:rPr lang="ru-RU" sz="300" b="1" dirty="0"/>
              <a:t>Подключение якорных предприятий (ПИК, Очаково, Москвич)</a:t>
            </a:r>
            <a:endParaRPr lang="ru-RU" sz="300" dirty="0"/>
          </a:p>
          <a:p>
            <a:pPr lvl="0"/>
            <a:r>
              <a:rPr lang="ru-RU" sz="300" b="1" dirty="0"/>
              <a:t>Верификация KPI пилотной очереди: </a:t>
            </a:r>
            <a:r>
              <a:rPr lang="ru-RU" sz="300" i="1" dirty="0"/>
              <a:t>≥80% точность прогноза; ≥3 подключённых предприятия; ≤5 рабочих дней срок подбора ресурса.</a:t>
            </a:r>
            <a:endParaRPr lang="ru-RU" sz="300" dirty="0"/>
          </a:p>
        </p:txBody>
      </p:sp>
      <p:sp>
        <p:nvSpPr>
          <p:cNvPr id="228" name="Shape 224"/>
          <p:cNvSpPr/>
          <p:nvPr/>
        </p:nvSpPr>
        <p:spPr>
          <a:xfrm>
            <a:off x="4003200" y="7018800"/>
            <a:ext cx="1958400" cy="1278600"/>
          </a:xfrm>
          <a:prstGeom prst="roundRect">
            <a:avLst>
              <a:gd name="adj" fmla="val 5721"/>
            </a:avLst>
          </a:prstGeom>
          <a:solidFill>
            <a:srgbClr val="F0F1F3"/>
          </a:solidFill>
          <a:ln/>
        </p:spPr>
        <p:txBody>
          <a:bodyPr/>
          <a:lstStyle/>
          <a:p>
            <a:endParaRPr lang="ru-RU"/>
          </a:p>
        </p:txBody>
      </p:sp>
      <p:sp>
        <p:nvSpPr>
          <p:cNvPr id="229" name="Shape 225"/>
          <p:cNvSpPr/>
          <p:nvPr/>
        </p:nvSpPr>
        <p:spPr>
          <a:xfrm>
            <a:off x="4003200" y="7018800"/>
            <a:ext cx="32400" cy="1278600"/>
          </a:xfrm>
          <a:prstGeom prst="rect">
            <a:avLst/>
          </a:prstGeom>
          <a:solidFill>
            <a:srgbClr val="002860"/>
          </a:solidFill>
          <a:ln/>
        </p:spPr>
        <p:txBody>
          <a:bodyPr/>
          <a:lstStyle/>
          <a:p>
            <a:endParaRPr lang="ru-RU"/>
          </a:p>
        </p:txBody>
      </p:sp>
      <p:sp>
        <p:nvSpPr>
          <p:cNvPr id="230" name="Shape 226"/>
          <p:cNvSpPr/>
          <p:nvPr/>
        </p:nvSpPr>
        <p:spPr>
          <a:xfrm>
            <a:off x="4104000" y="7090800"/>
            <a:ext cx="165600" cy="165600"/>
          </a:xfrm>
          <a:prstGeom prst="roundRect">
            <a:avLst>
              <a:gd name="adj" fmla="val 82826"/>
            </a:avLst>
          </a:prstGeom>
          <a:solidFill>
            <a:srgbClr val="002860"/>
          </a:solidFill>
          <a:ln/>
        </p:spPr>
        <p:txBody>
          <a:bodyPr/>
          <a:lstStyle/>
          <a:p>
            <a:endParaRPr lang="ru-RU"/>
          </a:p>
        </p:txBody>
      </p:sp>
      <p:sp>
        <p:nvSpPr>
          <p:cNvPr id="231" name="Text 227"/>
          <p:cNvSpPr/>
          <p:nvPr/>
        </p:nvSpPr>
        <p:spPr>
          <a:xfrm>
            <a:off x="4104000" y="7090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32" name="Text 228"/>
          <p:cNvSpPr/>
          <p:nvPr/>
        </p:nvSpPr>
        <p:spPr>
          <a:xfrm>
            <a:off x="4320000" y="70728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Ресурсный план</a:t>
            </a:r>
            <a:endParaRPr lang="en-US" sz="850" dirty="0"/>
          </a:p>
        </p:txBody>
      </p:sp>
      <p:sp>
        <p:nvSpPr>
          <p:cNvPr id="233" name="Text 229"/>
          <p:cNvSpPr/>
          <p:nvPr/>
        </p:nvSpPr>
        <p:spPr>
          <a:xfrm>
            <a:off x="4111200" y="7249200"/>
            <a:ext cx="1760400" cy="240625"/>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Оцените сроки и бюджет на основе структуры работ и продуктов проекта.</a:t>
            </a:r>
            <a:endParaRPr lang="en-US" sz="750" dirty="0"/>
          </a:p>
        </p:txBody>
      </p:sp>
      <p:sp>
        <p:nvSpPr>
          <p:cNvPr id="234" name="Text 230"/>
          <p:cNvSpPr/>
          <p:nvPr/>
        </p:nvSpPr>
        <p:spPr>
          <a:xfrm>
            <a:off x="4111200" y="7473950"/>
            <a:ext cx="1832400" cy="863600"/>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20" b="1" dirty="0"/>
              <a:t>1. Роли и ответственные:</a:t>
            </a:r>
            <a:endParaRPr lang="ru-RU" sz="320" dirty="0"/>
          </a:p>
          <a:p>
            <a:pPr lvl="0"/>
            <a:r>
              <a:rPr lang="ru-RU" sz="320" b="1" dirty="0"/>
              <a:t>Руководитель проекта:</a:t>
            </a:r>
            <a:r>
              <a:rPr lang="ru-RU" sz="320" dirty="0"/>
              <a:t> Ольга Васильцова </a:t>
            </a:r>
            <a:endParaRPr lang="ru-RU" sz="320" i="1" dirty="0"/>
          </a:p>
          <a:p>
            <a:pPr lvl="0"/>
            <a:r>
              <a:rPr lang="ru-RU" sz="320" b="1" dirty="0"/>
              <a:t>Архитектор данных / PLM/CAD-концепция:</a:t>
            </a:r>
            <a:r>
              <a:rPr lang="ru-RU" sz="320" dirty="0"/>
              <a:t> Евгений </a:t>
            </a:r>
            <a:r>
              <a:rPr lang="ru-RU" sz="320" dirty="0" err="1"/>
              <a:t>Бикбов</a:t>
            </a:r>
            <a:r>
              <a:rPr lang="ru-RU" sz="320" dirty="0"/>
              <a:t> </a:t>
            </a:r>
            <a:endParaRPr lang="ru-RU" sz="320" i="1" dirty="0"/>
          </a:p>
          <a:p>
            <a:pPr lvl="0"/>
            <a:r>
              <a:rPr lang="ru-RU" sz="320" b="1" dirty="0"/>
              <a:t>Бизнес-аналитик (GR/Соглашения):</a:t>
            </a:r>
            <a:r>
              <a:rPr lang="ru-RU" sz="320" dirty="0"/>
              <a:t> Олег Курганский</a:t>
            </a:r>
          </a:p>
          <a:p>
            <a:pPr lvl="0"/>
            <a:r>
              <a:rPr lang="ru-RU" sz="320" b="1" dirty="0"/>
              <a:t>Разработчики ПО / ИИ-модели прогноза:</a:t>
            </a:r>
            <a:r>
              <a:rPr lang="ru-RU" sz="320" dirty="0"/>
              <a:t> Андрей </a:t>
            </a:r>
            <a:r>
              <a:rPr lang="ru-RU" sz="320" dirty="0" err="1"/>
              <a:t>Гупало</a:t>
            </a:r>
            <a:r>
              <a:rPr lang="ru-RU" sz="320" dirty="0"/>
              <a:t>, Александр </a:t>
            </a:r>
            <a:r>
              <a:rPr lang="ru-RU" sz="320" dirty="0" err="1"/>
              <a:t>Яжук</a:t>
            </a:r>
            <a:endParaRPr lang="ru-RU" sz="320" dirty="0"/>
          </a:p>
          <a:p>
            <a:pPr lvl="0"/>
            <a:r>
              <a:rPr lang="ru-RU" sz="320" b="1" dirty="0"/>
              <a:t>Фасилитатор пилотного этапа:</a:t>
            </a:r>
            <a:r>
              <a:rPr lang="ru-RU" sz="320" dirty="0"/>
              <a:t> Роман </a:t>
            </a:r>
            <a:r>
              <a:rPr lang="ru-RU" sz="320" dirty="0" err="1"/>
              <a:t>Камелев</a:t>
            </a:r>
            <a:endParaRPr lang="ru-RU" sz="320" dirty="0"/>
          </a:p>
          <a:p>
            <a:pPr lvl="0"/>
            <a:r>
              <a:rPr lang="ru-RU" sz="320" b="1" dirty="0"/>
              <a:t>Специалист по организационным изменениям:</a:t>
            </a:r>
            <a:r>
              <a:rPr lang="ru-RU" sz="320" dirty="0"/>
              <a:t> Григорий </a:t>
            </a:r>
            <a:r>
              <a:rPr lang="ru-RU" sz="320" dirty="0" err="1"/>
              <a:t>Мелян</a:t>
            </a:r>
            <a:endParaRPr lang="ru-RU" sz="320" dirty="0"/>
          </a:p>
          <a:p>
            <a:r>
              <a:rPr lang="ru-RU" sz="320" b="1" dirty="0"/>
              <a:t>2. Оценка сроков и бюджета на основе WBS:</a:t>
            </a:r>
            <a:r>
              <a:rPr lang="ru-RU" sz="320" dirty="0"/>
              <a:t> </a:t>
            </a:r>
            <a:r>
              <a:rPr lang="ru-RU" sz="320" i="1" dirty="0"/>
              <a:t>(Опирается на раздел «Структурная декомпозиция»)</a:t>
            </a:r>
            <a:endParaRPr lang="ru-RU" sz="320" dirty="0"/>
          </a:p>
          <a:p>
            <a:pPr lvl="0"/>
            <a:r>
              <a:rPr lang="ru-RU" sz="320" b="1" dirty="0"/>
              <a:t>I этап (</a:t>
            </a:r>
            <a:r>
              <a:rPr lang="ru-RU" sz="320" b="1" i="1" dirty="0"/>
              <a:t>Подготовка</a:t>
            </a:r>
            <a:r>
              <a:rPr lang="ru-RU" sz="320" b="1" dirty="0"/>
              <a:t>, 3 мес., октябрь–декабрь 2026):</a:t>
            </a:r>
            <a:br>
              <a:rPr lang="ru-RU" sz="320" dirty="0"/>
            </a:br>
            <a:r>
              <a:rPr lang="ru-RU" sz="320" dirty="0"/>
              <a:t>Бюджет ≈45 млн руб. </a:t>
            </a:r>
            <a:r>
              <a:rPr lang="ru-RU" sz="320" i="1" dirty="0"/>
              <a:t>(ТЭО, GR-работы, концепция цифрового двойника)</a:t>
            </a:r>
            <a:r>
              <a:rPr lang="ru-RU" sz="320" dirty="0"/>
              <a:t>.</a:t>
            </a:r>
          </a:p>
          <a:p>
            <a:pPr lvl="0"/>
            <a:r>
              <a:rPr lang="ru-RU" sz="320" b="1" dirty="0"/>
              <a:t>II этап (</a:t>
            </a:r>
            <a:r>
              <a:rPr lang="ru-RU" sz="320" b="1" i="1" dirty="0"/>
              <a:t>Разработка MVP</a:t>
            </a:r>
            <a:r>
              <a:rPr lang="ru-RU" sz="320" b="1" dirty="0"/>
              <a:t>, 3 мес., январь–март 2027):</a:t>
            </a:r>
            <a:br>
              <a:rPr lang="ru-RU" sz="320" dirty="0"/>
            </a:br>
            <a:r>
              <a:rPr lang="ru-RU" sz="320" dirty="0"/>
              <a:t>Бюджет ≈80 млн руб. </a:t>
            </a:r>
            <a:r>
              <a:rPr lang="ru-RU" sz="320" i="1" dirty="0"/>
              <a:t>(создание ПО, сбор исторических данных, модель </a:t>
            </a:r>
            <a:r>
              <a:rPr lang="ru-RU" sz="320" i="1" dirty="0" err="1"/>
              <a:t>матчинга</a:t>
            </a:r>
            <a:r>
              <a:rPr lang="ru-RU" sz="320" i="1" dirty="0"/>
              <a:t>)</a:t>
            </a:r>
            <a:r>
              <a:rPr lang="ru-RU" sz="320" dirty="0"/>
              <a:t>.</a:t>
            </a:r>
          </a:p>
          <a:p>
            <a:pPr lvl="0"/>
            <a:r>
              <a:rPr lang="ru-RU" sz="320" b="1" dirty="0"/>
              <a:t>III этап (</a:t>
            </a:r>
            <a:r>
              <a:rPr lang="ru-RU" sz="320" b="1" i="1" dirty="0"/>
              <a:t>Пилотная проверка KPI</a:t>
            </a:r>
            <a:r>
              <a:rPr lang="ru-RU" sz="320" b="1" dirty="0"/>
              <a:t>, 3 мес., апрель–июнь 2027):</a:t>
            </a:r>
            <a:br>
              <a:rPr lang="ru-RU" sz="320" dirty="0"/>
            </a:br>
            <a:r>
              <a:rPr lang="ru-RU" sz="320" dirty="0"/>
              <a:t>Бюджет ≈40 млн руб. </a:t>
            </a:r>
            <a:r>
              <a:rPr lang="ru-RU" sz="320" i="1" dirty="0"/>
              <a:t>(подключение якорных предприятий, верификация точности прогноза ≥80%, маркетинг пилота)</a:t>
            </a:r>
            <a:r>
              <a:rPr lang="ru-RU" sz="320" dirty="0"/>
              <a:t>.</a:t>
            </a:r>
          </a:p>
          <a:p>
            <a:pPr lvl="0"/>
            <a:r>
              <a:rPr lang="ru-RU" sz="320" b="1" dirty="0"/>
              <a:t>Резерв:</a:t>
            </a:r>
            <a:r>
              <a:rPr lang="ru-RU" sz="320" dirty="0"/>
              <a:t> ≈20 млн руб. </a:t>
            </a:r>
            <a:r>
              <a:rPr lang="ru-RU" sz="320" i="1" dirty="0"/>
              <a:t>(на непредвиденные расходы и эксплуатацию после I очереди)</a:t>
            </a:r>
            <a:r>
              <a:rPr lang="ru-RU" sz="320" dirty="0"/>
              <a:t>.</a:t>
            </a:r>
          </a:p>
          <a:p>
            <a:r>
              <a:rPr lang="ru-RU" sz="320" b="1" dirty="0"/>
              <a:t>Итоговый бюджет:</a:t>
            </a:r>
            <a:r>
              <a:rPr lang="ru-RU" sz="320" dirty="0"/>
              <a:t> 185 млн руб. </a:t>
            </a:r>
            <a:r>
              <a:rPr lang="ru-RU" sz="320" i="1" dirty="0"/>
              <a:t>(92,5 млн от ДИТ + кредит ВТБ)</a:t>
            </a:r>
            <a:r>
              <a:rPr lang="ru-RU" sz="320" dirty="0"/>
              <a:t>.</a:t>
            </a:r>
          </a:p>
        </p:txBody>
      </p:sp>
      <p:sp>
        <p:nvSpPr>
          <p:cNvPr id="235" name="Shape 231"/>
          <p:cNvSpPr/>
          <p:nvPr/>
        </p:nvSpPr>
        <p:spPr>
          <a:xfrm>
            <a:off x="6026400" y="7018800"/>
            <a:ext cx="1958400" cy="1278600"/>
          </a:xfrm>
          <a:prstGeom prst="roundRect">
            <a:avLst>
              <a:gd name="adj" fmla="val 5721"/>
            </a:avLst>
          </a:prstGeom>
          <a:solidFill>
            <a:srgbClr val="F0F1F3"/>
          </a:solidFill>
          <a:ln/>
        </p:spPr>
        <p:txBody>
          <a:bodyPr/>
          <a:lstStyle/>
          <a:p>
            <a:endParaRPr lang="ru-RU"/>
          </a:p>
        </p:txBody>
      </p:sp>
      <p:sp>
        <p:nvSpPr>
          <p:cNvPr id="236" name="Shape 232"/>
          <p:cNvSpPr/>
          <p:nvPr/>
        </p:nvSpPr>
        <p:spPr>
          <a:xfrm>
            <a:off x="6026400" y="7018800"/>
            <a:ext cx="32400" cy="1278600"/>
          </a:xfrm>
          <a:prstGeom prst="rect">
            <a:avLst/>
          </a:prstGeom>
          <a:solidFill>
            <a:srgbClr val="002860"/>
          </a:solidFill>
          <a:ln/>
        </p:spPr>
        <p:txBody>
          <a:bodyPr/>
          <a:lstStyle/>
          <a:p>
            <a:endParaRPr lang="ru-RU"/>
          </a:p>
        </p:txBody>
      </p:sp>
      <p:sp>
        <p:nvSpPr>
          <p:cNvPr id="237" name="Shape 233"/>
          <p:cNvSpPr/>
          <p:nvPr/>
        </p:nvSpPr>
        <p:spPr>
          <a:xfrm>
            <a:off x="6127200" y="7090800"/>
            <a:ext cx="165600" cy="165600"/>
          </a:xfrm>
          <a:prstGeom prst="roundRect">
            <a:avLst>
              <a:gd name="adj" fmla="val 82826"/>
            </a:avLst>
          </a:prstGeom>
          <a:solidFill>
            <a:srgbClr val="002860"/>
          </a:solidFill>
          <a:ln/>
        </p:spPr>
        <p:txBody>
          <a:bodyPr/>
          <a:lstStyle/>
          <a:p>
            <a:endParaRPr lang="ru-RU"/>
          </a:p>
        </p:txBody>
      </p:sp>
      <p:sp>
        <p:nvSpPr>
          <p:cNvPr id="238" name="Text 234"/>
          <p:cNvSpPr/>
          <p:nvPr/>
        </p:nvSpPr>
        <p:spPr>
          <a:xfrm>
            <a:off x="6127200" y="7090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39" name="Text 235"/>
          <p:cNvSpPr/>
          <p:nvPr/>
        </p:nvSpPr>
        <p:spPr>
          <a:xfrm>
            <a:off x="6343200" y="70728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Календарное планирование</a:t>
            </a:r>
            <a:endParaRPr lang="en-US" sz="850" dirty="0"/>
          </a:p>
        </p:txBody>
      </p:sp>
      <p:sp>
        <p:nvSpPr>
          <p:cNvPr id="240" name="Text 236"/>
          <p:cNvSpPr/>
          <p:nvPr/>
        </p:nvSpPr>
        <p:spPr>
          <a:xfrm>
            <a:off x="6130800" y="7308325"/>
            <a:ext cx="176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основные этапы, зависимости между ними и длительность каждого этапа.</a:t>
            </a:r>
            <a:endParaRPr lang="en-US" sz="750" dirty="0"/>
          </a:p>
        </p:txBody>
      </p:sp>
      <p:sp>
        <p:nvSpPr>
          <p:cNvPr id="241" name="Text 237"/>
          <p:cNvSpPr/>
          <p:nvPr/>
        </p:nvSpPr>
        <p:spPr>
          <a:xfrm>
            <a:off x="6130800" y="7661274"/>
            <a:ext cx="1854000" cy="676275"/>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00" b="1" dirty="0"/>
              <a:t>I очередь (9 месяцев, 01.10.2026 - 30.06.2027):</a:t>
            </a:r>
            <a:endParaRPr lang="ru-RU" sz="300" dirty="0"/>
          </a:p>
          <a:p>
            <a:pPr lvl="0"/>
            <a:r>
              <a:rPr lang="ru-RU" sz="300" b="1" dirty="0"/>
              <a:t>Этап 1: Подготовка (октябрь–декабрь 2026)</a:t>
            </a:r>
            <a:r>
              <a:rPr lang="ru-RU" sz="300" dirty="0"/>
              <a:t> </a:t>
            </a:r>
          </a:p>
          <a:p>
            <a:pPr lvl="0"/>
            <a:r>
              <a:rPr lang="ru-RU" sz="300" i="1" dirty="0"/>
              <a:t>ТЭО/Бизнес-план:</a:t>
            </a:r>
            <a:r>
              <a:rPr lang="ru-RU" sz="300" dirty="0"/>
              <a:t> Завершение к 31.12.2026 </a:t>
            </a:r>
            <a:endParaRPr lang="ru-RU" sz="300" i="1" dirty="0"/>
          </a:p>
          <a:p>
            <a:pPr lvl="0"/>
            <a:r>
              <a:rPr lang="ru-RU" sz="300" i="1" dirty="0"/>
              <a:t>GR-работы с ДИТ Москвы и ВТБ:</a:t>
            </a:r>
            <a:r>
              <a:rPr lang="ru-RU" sz="300" dirty="0"/>
              <a:t> Заключение соглашений о софинансировании и кредите до конца декабря.</a:t>
            </a:r>
          </a:p>
          <a:p>
            <a:pPr lvl="0"/>
            <a:r>
              <a:rPr lang="ru-RU" sz="300" i="1" dirty="0"/>
              <a:t>Архитектура данных / PLM-концепция:</a:t>
            </a:r>
            <a:r>
              <a:rPr lang="ru-RU" sz="300" dirty="0"/>
              <a:t> Утверждение структуры цифрового двойника.</a:t>
            </a:r>
          </a:p>
          <a:p>
            <a:pPr lvl="0"/>
            <a:r>
              <a:rPr lang="ru-RU" sz="300" b="1" dirty="0"/>
              <a:t>Этап 2: Разработка MVP (январь–март 2027)</a:t>
            </a:r>
            <a:r>
              <a:rPr lang="ru-RU" sz="300" dirty="0"/>
              <a:t> </a:t>
            </a:r>
          </a:p>
          <a:p>
            <a:pPr lvl="0"/>
            <a:r>
              <a:rPr lang="ru-RU" sz="300" i="1" dirty="0"/>
              <a:t>Сбор исторических данных по коммунальным начислениям:</a:t>
            </a:r>
            <a:r>
              <a:rPr lang="ru-RU" sz="300" dirty="0"/>
              <a:t> Запуск интеграции с РСО (</a:t>
            </a:r>
            <a:r>
              <a:rPr lang="ru-RU" sz="300" i="1" dirty="0"/>
              <a:t>МОЭК</a:t>
            </a:r>
            <a:r>
              <a:rPr lang="ru-RU" sz="300" dirty="0"/>
              <a:t>, </a:t>
            </a:r>
            <a:r>
              <a:rPr lang="ru-RU" sz="300" i="1" dirty="0"/>
              <a:t>Мосводоканал</a:t>
            </a:r>
            <a:r>
              <a:rPr lang="ru-RU" sz="300" dirty="0"/>
              <a:t>) к концу марта.</a:t>
            </a:r>
          </a:p>
          <a:p>
            <a:pPr lvl="0"/>
            <a:r>
              <a:rPr lang="ru-RU" sz="300" i="1" dirty="0"/>
              <a:t>Разработка ИИ-модели прогноза высвобождения ресурсов:</a:t>
            </a:r>
            <a:r>
              <a:rPr lang="ru-RU" sz="300" dirty="0"/>
              <a:t> Готовность первой версии модели к 31.03.2027 </a:t>
            </a:r>
            <a:r>
              <a:rPr lang="ru-RU" sz="300" i="1" dirty="0"/>
              <a:t>Создание модуля </a:t>
            </a:r>
            <a:r>
              <a:rPr lang="ru-RU" sz="300" i="1" dirty="0" err="1"/>
              <a:t>матчинга</a:t>
            </a:r>
            <a:r>
              <a:rPr lang="ru-RU" sz="300" i="1" dirty="0"/>
              <a:t> спроса/предложения:</a:t>
            </a:r>
            <a:r>
              <a:rPr lang="ru-RU" sz="300" dirty="0"/>
              <a:t> Интеграция с пилотными площадками.</a:t>
            </a:r>
          </a:p>
          <a:p>
            <a:pPr lvl="0"/>
            <a:r>
              <a:rPr lang="ru-RU" sz="300" b="1" dirty="0"/>
              <a:t>Этап 3: Пилотный запуск (апрель–июнь 2027)</a:t>
            </a:r>
            <a:r>
              <a:rPr lang="ru-RU" sz="300" dirty="0"/>
              <a:t> </a:t>
            </a:r>
          </a:p>
          <a:p>
            <a:pPr lvl="0"/>
            <a:r>
              <a:rPr lang="ru-RU" sz="300" i="1" dirty="0"/>
              <a:t>Подключение якорных предприятий:</a:t>
            </a:r>
            <a:r>
              <a:rPr lang="ru-RU" sz="300" dirty="0"/>
              <a:t> </a:t>
            </a:r>
            <a:r>
              <a:rPr lang="ru-RU" sz="300" i="1" dirty="0"/>
              <a:t>(ПИК, Очаково, Москвич)</a:t>
            </a:r>
            <a:r>
              <a:rPr lang="ru-RU" sz="300" dirty="0"/>
              <a:t>. Верификация KPI </a:t>
            </a:r>
            <a:r>
              <a:rPr lang="ru-RU" sz="300" i="1" dirty="0"/>
              <a:t>(≥80% точность прогноза; ≤5 рабочих дней срок подбора ресурса)</a:t>
            </a:r>
            <a:r>
              <a:rPr lang="ru-RU" sz="300" dirty="0"/>
              <a:t>.</a:t>
            </a:r>
          </a:p>
          <a:p>
            <a:pPr lvl="0"/>
            <a:r>
              <a:rPr lang="ru-RU" sz="300" i="1" dirty="0"/>
              <a:t>Внутренний аудит:</a:t>
            </a:r>
            <a:r>
              <a:rPr lang="ru-RU" sz="300" dirty="0"/>
              <a:t> Проверка выполнения целевых показателей I очереди.</a:t>
            </a:r>
          </a:p>
        </p:txBody>
      </p:sp>
      <p:sp>
        <p:nvSpPr>
          <p:cNvPr id="242" name="Shape 238"/>
          <p:cNvSpPr/>
          <p:nvPr/>
        </p:nvSpPr>
        <p:spPr>
          <a:xfrm>
            <a:off x="4003200" y="8362200"/>
            <a:ext cx="1958400" cy="1163400"/>
          </a:xfrm>
          <a:prstGeom prst="roundRect">
            <a:avLst>
              <a:gd name="adj" fmla="val 6288"/>
            </a:avLst>
          </a:prstGeom>
          <a:solidFill>
            <a:srgbClr val="F0F1F3"/>
          </a:solidFill>
          <a:ln/>
        </p:spPr>
        <p:txBody>
          <a:bodyPr/>
          <a:lstStyle/>
          <a:p>
            <a:endParaRPr lang="ru-RU"/>
          </a:p>
        </p:txBody>
      </p:sp>
      <p:sp>
        <p:nvSpPr>
          <p:cNvPr id="243" name="Shape 239"/>
          <p:cNvSpPr/>
          <p:nvPr/>
        </p:nvSpPr>
        <p:spPr>
          <a:xfrm>
            <a:off x="4003200" y="8362200"/>
            <a:ext cx="32400" cy="1163400"/>
          </a:xfrm>
          <a:prstGeom prst="rect">
            <a:avLst/>
          </a:prstGeom>
          <a:solidFill>
            <a:srgbClr val="002860"/>
          </a:solidFill>
          <a:ln/>
        </p:spPr>
        <p:txBody>
          <a:bodyPr/>
          <a:lstStyle/>
          <a:p>
            <a:endParaRPr lang="ru-RU"/>
          </a:p>
        </p:txBody>
      </p:sp>
      <p:sp>
        <p:nvSpPr>
          <p:cNvPr id="244" name="Shape 240"/>
          <p:cNvSpPr/>
          <p:nvPr/>
        </p:nvSpPr>
        <p:spPr>
          <a:xfrm>
            <a:off x="4104000" y="8434200"/>
            <a:ext cx="165600" cy="165600"/>
          </a:xfrm>
          <a:prstGeom prst="roundRect">
            <a:avLst>
              <a:gd name="adj" fmla="val 82826"/>
            </a:avLst>
          </a:prstGeom>
          <a:solidFill>
            <a:srgbClr val="002860"/>
          </a:solidFill>
          <a:ln/>
        </p:spPr>
        <p:txBody>
          <a:bodyPr/>
          <a:lstStyle/>
          <a:p>
            <a:endParaRPr lang="ru-RU"/>
          </a:p>
        </p:txBody>
      </p:sp>
      <p:sp>
        <p:nvSpPr>
          <p:cNvPr id="245" name="Text 241"/>
          <p:cNvSpPr/>
          <p:nvPr/>
        </p:nvSpPr>
        <p:spPr>
          <a:xfrm>
            <a:off x="4104000" y="8434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46" name="Text 242"/>
          <p:cNvSpPr/>
          <p:nvPr/>
        </p:nvSpPr>
        <p:spPr>
          <a:xfrm>
            <a:off x="4320000" y="84162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Детальный календарный план</a:t>
            </a:r>
            <a:endParaRPr lang="en-US" sz="850" dirty="0"/>
          </a:p>
        </p:txBody>
      </p:sp>
      <p:sp>
        <p:nvSpPr>
          <p:cNvPr id="247" name="Text 243"/>
          <p:cNvSpPr/>
          <p:nvPr/>
        </p:nvSpPr>
        <p:spPr>
          <a:xfrm>
            <a:off x="4108025" y="8626325"/>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подробный календарный план, например диаграмму Ганта.</a:t>
            </a:r>
            <a:endParaRPr lang="en-US" sz="750" dirty="0"/>
          </a:p>
        </p:txBody>
      </p:sp>
      <p:sp>
        <p:nvSpPr>
          <p:cNvPr id="248" name="Text 244"/>
          <p:cNvSpPr/>
          <p:nvPr/>
        </p:nvSpPr>
        <p:spPr>
          <a:xfrm>
            <a:off x="4111199" y="8861425"/>
            <a:ext cx="1860975" cy="727075"/>
          </a:xfrm>
          <a:prstGeom prst="rect">
            <a:avLst/>
          </a:prstGeom>
          <a:solidFill>
            <a:srgbClr val="FFFFFF"/>
          </a:solidFill>
          <a:ln w="9525">
            <a:solidFill>
              <a:srgbClr val="C9CFDA"/>
            </a:solidFill>
          </a:ln>
        </p:spPr>
        <p:txBody>
          <a:bodyPr wrap="square" lIns="25400" tIns="12700" rIns="25400" bIns="12700" rtlCol="0" anchor="t">
            <a:noAutofit/>
          </a:bodyPr>
          <a:lstStyle/>
          <a:p>
            <a:r>
              <a:rPr lang="ru-RU" sz="260" b="1" dirty="0"/>
              <a:t>Октябрь–Декабрь 2026 </a:t>
            </a:r>
            <a:r>
              <a:rPr lang="ru-RU" sz="260" b="1" i="1" dirty="0"/>
              <a:t>(Подготовка)</a:t>
            </a:r>
            <a:endParaRPr lang="ru-RU" sz="260" dirty="0"/>
          </a:p>
          <a:p>
            <a:pPr lvl="0"/>
            <a:r>
              <a:rPr lang="ru-RU" sz="260" b="1" dirty="0"/>
              <a:t>[01.10–15.10]</a:t>
            </a:r>
            <a:r>
              <a:rPr lang="ru-RU" sz="260" dirty="0"/>
              <a:t> Запуск GR-работ с ДИТ Москвы по софинансированию проекта</a:t>
            </a:r>
          </a:p>
          <a:p>
            <a:pPr lvl="0"/>
            <a:r>
              <a:rPr lang="ru-RU" sz="260" b="1" dirty="0"/>
              <a:t>[01.10–31.10]</a:t>
            </a:r>
            <a:r>
              <a:rPr lang="ru-RU" sz="260" dirty="0"/>
              <a:t> Разработка концепции цифрового двойника промышленного контура </a:t>
            </a:r>
          </a:p>
          <a:p>
            <a:pPr lvl="0"/>
            <a:r>
              <a:rPr lang="ru-RU" sz="260" b="1" dirty="0"/>
              <a:t>[16.10–31.12]</a:t>
            </a:r>
            <a:r>
              <a:rPr lang="ru-RU" sz="260" dirty="0"/>
              <a:t> Подготовка ТЭО/Бизнес-плана; расчёт NPV &gt;35 млн руб., IRR&gt;23% </a:t>
            </a:r>
          </a:p>
          <a:p>
            <a:pPr lvl="0"/>
            <a:r>
              <a:rPr lang="ru-RU" sz="260" b="1" dirty="0"/>
              <a:t>[16.10–31.12]</a:t>
            </a:r>
            <a:r>
              <a:rPr lang="ru-RU" sz="260" dirty="0"/>
              <a:t> Переговоры с ВТБ о кредите на сумму 92,5 млн руб.; получение предварительного одобрения </a:t>
            </a:r>
          </a:p>
          <a:p>
            <a:pPr lvl="0"/>
            <a:r>
              <a:rPr lang="ru-RU" sz="260" b="1" dirty="0"/>
              <a:t>[01.11–31.12]</a:t>
            </a:r>
            <a:r>
              <a:rPr lang="ru-RU" sz="260" dirty="0"/>
              <a:t> Формирование минимального ресурсного паспорта площадки</a:t>
            </a:r>
          </a:p>
          <a:p>
            <a:r>
              <a:rPr lang="ru-RU" sz="260" b="1" dirty="0"/>
              <a:t>Январь–Март 2027 </a:t>
            </a:r>
            <a:r>
              <a:rPr lang="ru-RU" sz="260" b="1" i="1" dirty="0"/>
              <a:t>(Разработка MVP)</a:t>
            </a:r>
            <a:endParaRPr lang="ru-RU" sz="260" dirty="0"/>
          </a:p>
          <a:p>
            <a:pPr lvl="0"/>
            <a:r>
              <a:rPr lang="ru-RU" sz="260" b="1" dirty="0"/>
              <a:t>[01.01–31.01]</a:t>
            </a:r>
            <a:r>
              <a:rPr lang="ru-RU" sz="260" dirty="0"/>
              <a:t> Интеграция API с РСО (</a:t>
            </a:r>
            <a:r>
              <a:rPr lang="ru-RU" sz="260" i="1" dirty="0"/>
              <a:t>МОЭК</a:t>
            </a:r>
            <a:r>
              <a:rPr lang="ru-RU" sz="260" dirty="0"/>
              <a:t>, </a:t>
            </a:r>
            <a:r>
              <a:rPr lang="ru-RU" sz="260" i="1" dirty="0"/>
              <a:t>Мосводоканал</a:t>
            </a:r>
            <a:r>
              <a:rPr lang="ru-RU" sz="260" dirty="0"/>
              <a:t>) для сбора исторических данных коммунальных начислений</a:t>
            </a:r>
          </a:p>
          <a:p>
            <a:pPr lvl="0"/>
            <a:r>
              <a:rPr lang="ru-RU" sz="260" b="1" dirty="0"/>
              <a:t>[01.01–28.02]</a:t>
            </a:r>
            <a:r>
              <a:rPr lang="ru-RU" sz="260" dirty="0"/>
              <a:t> Построение ИИ-модели прогноза высвобождения ресурсов</a:t>
            </a:r>
          </a:p>
          <a:p>
            <a:pPr lvl="0"/>
            <a:r>
              <a:rPr lang="ru-RU" sz="260" b="1" dirty="0"/>
              <a:t>[01.02–31.03]</a:t>
            </a:r>
            <a:r>
              <a:rPr lang="ru-RU" sz="260" dirty="0"/>
              <a:t> Создание модуля </a:t>
            </a:r>
            <a:r>
              <a:rPr lang="ru-RU" sz="260" dirty="0" err="1"/>
              <a:t>матчинга</a:t>
            </a:r>
            <a:r>
              <a:rPr lang="ru-RU" sz="260" dirty="0"/>
              <a:t> спроса/предложения промышленных площадок</a:t>
            </a:r>
          </a:p>
          <a:p>
            <a:pPr lvl="0"/>
            <a:r>
              <a:rPr lang="ru-RU" sz="260" b="1" dirty="0"/>
              <a:t>[01.02–31.03]</a:t>
            </a:r>
            <a:r>
              <a:rPr lang="ru-RU" sz="260" dirty="0"/>
              <a:t> Юридическая проработка добровольных соглашений собственников о передаче обезличенных данных</a:t>
            </a:r>
          </a:p>
          <a:p>
            <a:r>
              <a:rPr lang="ru-RU" sz="260" b="1" dirty="0"/>
              <a:t>Апрель–Июнь 2027 </a:t>
            </a:r>
            <a:r>
              <a:rPr lang="ru-RU" sz="260" b="1" i="1" dirty="0"/>
              <a:t>(Пилотная проверка KPI)</a:t>
            </a:r>
            <a:endParaRPr lang="ru-RU" sz="260" dirty="0"/>
          </a:p>
          <a:p>
            <a:pPr lvl="0"/>
            <a:r>
              <a:rPr lang="ru-RU" sz="260" b="1" dirty="0"/>
              <a:t>[01.04–30.04]</a:t>
            </a:r>
            <a:r>
              <a:rPr lang="ru-RU" sz="260" dirty="0"/>
              <a:t> Заключение пилотных соглашений с якорными предприятиями </a:t>
            </a:r>
            <a:r>
              <a:rPr lang="ru-RU" sz="260" i="1" dirty="0"/>
              <a:t>(ПИК, Очаково, Москвич)</a:t>
            </a:r>
            <a:r>
              <a:rPr lang="ru-RU" sz="260" dirty="0"/>
              <a:t> </a:t>
            </a:r>
          </a:p>
          <a:p>
            <a:pPr lvl="0"/>
            <a:r>
              <a:rPr lang="ru-RU" sz="260" b="1" dirty="0"/>
              <a:t>[01.05–30.06]</a:t>
            </a:r>
            <a:r>
              <a:rPr lang="ru-RU" sz="260" dirty="0"/>
              <a:t> Верификация целевых показателей </a:t>
            </a:r>
            <a:r>
              <a:rPr lang="ru-RU" sz="260" dirty="0" err="1"/>
              <a:t>пилота:Точность</a:t>
            </a:r>
            <a:r>
              <a:rPr lang="ru-RU" sz="260" dirty="0"/>
              <a:t> прогноза ≥</a:t>
            </a:r>
            <a:r>
              <a:rPr lang="ru-RU" sz="260" b="1" dirty="0"/>
              <a:t>80%</a:t>
            </a:r>
            <a:r>
              <a:rPr lang="ru-RU" sz="260" dirty="0"/>
              <a:t>; Сокращение срока подбора ресурса до ≤</a:t>
            </a:r>
            <a:r>
              <a:rPr lang="ru-RU" sz="260" b="1" dirty="0"/>
              <a:t>5 рабочих дней</a:t>
            </a:r>
            <a:r>
              <a:rPr lang="ru-RU" sz="260" dirty="0"/>
              <a:t>; Реестр из ≥</a:t>
            </a:r>
            <a:r>
              <a:rPr lang="ru-RU" sz="260" b="1" dirty="0"/>
              <a:t>50 площадок</a:t>
            </a:r>
            <a:r>
              <a:rPr lang="ru-RU" sz="260" dirty="0"/>
              <a:t> с ≥</a:t>
            </a:r>
            <a:r>
              <a:rPr lang="ru-RU" sz="260" b="1" dirty="0"/>
              <a:t>200 ресурсных предложений</a:t>
            </a:r>
            <a:r>
              <a:rPr lang="ru-RU" sz="260" dirty="0"/>
              <a:t>.</a:t>
            </a:r>
          </a:p>
          <a:p>
            <a:pPr lvl="0"/>
            <a:r>
              <a:rPr lang="ru-RU" sz="260" b="1" dirty="0"/>
              <a:t>[30.06]</a:t>
            </a:r>
            <a:r>
              <a:rPr lang="ru-RU" sz="260" dirty="0"/>
              <a:t> Внутренний аудит результатов первой очереди. Принятие решения о масштабировании платформы при выполнении стоп-критериев.</a:t>
            </a:r>
          </a:p>
        </p:txBody>
      </p:sp>
      <p:sp>
        <p:nvSpPr>
          <p:cNvPr id="249" name="Shape 245"/>
          <p:cNvSpPr/>
          <p:nvPr/>
        </p:nvSpPr>
        <p:spPr>
          <a:xfrm>
            <a:off x="6026400" y="8362200"/>
            <a:ext cx="1958400" cy="1163400"/>
          </a:xfrm>
          <a:prstGeom prst="roundRect">
            <a:avLst>
              <a:gd name="adj" fmla="val 6288"/>
            </a:avLst>
          </a:prstGeom>
          <a:solidFill>
            <a:srgbClr val="F0F1F3"/>
          </a:solidFill>
          <a:ln/>
        </p:spPr>
        <p:txBody>
          <a:bodyPr/>
          <a:lstStyle/>
          <a:p>
            <a:endParaRPr lang="ru-RU"/>
          </a:p>
        </p:txBody>
      </p:sp>
      <p:sp>
        <p:nvSpPr>
          <p:cNvPr id="250" name="Shape 246"/>
          <p:cNvSpPr/>
          <p:nvPr/>
        </p:nvSpPr>
        <p:spPr>
          <a:xfrm>
            <a:off x="6026400" y="8362200"/>
            <a:ext cx="32400" cy="1163400"/>
          </a:xfrm>
          <a:prstGeom prst="rect">
            <a:avLst/>
          </a:prstGeom>
          <a:solidFill>
            <a:srgbClr val="002860"/>
          </a:solidFill>
          <a:ln/>
        </p:spPr>
        <p:txBody>
          <a:bodyPr/>
          <a:lstStyle/>
          <a:p>
            <a:endParaRPr lang="ru-RU"/>
          </a:p>
        </p:txBody>
      </p:sp>
      <p:sp>
        <p:nvSpPr>
          <p:cNvPr id="251" name="Shape 247"/>
          <p:cNvSpPr/>
          <p:nvPr/>
        </p:nvSpPr>
        <p:spPr>
          <a:xfrm>
            <a:off x="6127200" y="8434200"/>
            <a:ext cx="165600" cy="165600"/>
          </a:xfrm>
          <a:prstGeom prst="roundRect">
            <a:avLst>
              <a:gd name="adj" fmla="val 82826"/>
            </a:avLst>
          </a:prstGeom>
          <a:solidFill>
            <a:srgbClr val="002860"/>
          </a:solidFill>
          <a:ln/>
        </p:spPr>
        <p:txBody>
          <a:bodyPr/>
          <a:lstStyle/>
          <a:p>
            <a:endParaRPr lang="ru-RU"/>
          </a:p>
        </p:txBody>
      </p:sp>
      <p:sp>
        <p:nvSpPr>
          <p:cNvPr id="252" name="Text 248"/>
          <p:cNvSpPr/>
          <p:nvPr/>
        </p:nvSpPr>
        <p:spPr>
          <a:xfrm>
            <a:off x="6127200" y="8434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253" name="Text 249"/>
          <p:cNvSpPr/>
          <p:nvPr/>
        </p:nvSpPr>
        <p:spPr>
          <a:xfrm>
            <a:off x="6343200" y="84162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Контроль по вехам</a:t>
            </a:r>
            <a:endParaRPr lang="en-US" sz="850" dirty="0"/>
          </a:p>
        </p:txBody>
      </p:sp>
      <p:sp>
        <p:nvSpPr>
          <p:cNvPr id="254" name="Text 250"/>
          <p:cNvSpPr/>
          <p:nvPr/>
        </p:nvSpPr>
        <p:spPr>
          <a:xfrm>
            <a:off x="6134400" y="85926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контроля по ключевым точкам проекта.</a:t>
            </a:r>
            <a:endParaRPr lang="en-US" sz="750" dirty="0"/>
          </a:p>
        </p:txBody>
      </p:sp>
      <p:sp>
        <p:nvSpPr>
          <p:cNvPr id="255" name="Text 251"/>
          <p:cNvSpPr/>
          <p:nvPr/>
        </p:nvSpPr>
        <p:spPr>
          <a:xfrm>
            <a:off x="6134400" y="8828115"/>
            <a:ext cx="1850400" cy="837698"/>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00" b="1" dirty="0"/>
              <a:t>Веха 1: Утверждение ТЭО и начало финансирования (</a:t>
            </a:r>
            <a:r>
              <a:rPr lang="ru-RU" sz="300" b="1" i="1" dirty="0"/>
              <a:t>30.12.2026</a:t>
            </a:r>
            <a:r>
              <a:rPr lang="ru-RU" sz="300" b="1" dirty="0"/>
              <a:t>)</a:t>
            </a:r>
            <a:endParaRPr lang="ru-RU" sz="300" dirty="0"/>
          </a:p>
          <a:p>
            <a:pPr lvl="0"/>
            <a:r>
              <a:rPr lang="ru-RU" sz="300" b="1" dirty="0"/>
              <a:t>Цель:</a:t>
            </a:r>
            <a:r>
              <a:rPr lang="ru-RU" sz="300" dirty="0"/>
              <a:t> Подтверждение бюджетного софинансирования от ДИТ Москвы </a:t>
            </a:r>
            <a:r>
              <a:rPr lang="ru-RU" sz="300" i="1" dirty="0"/>
              <a:t>(92,5 млн руб.)</a:t>
            </a:r>
            <a:r>
              <a:rPr lang="ru-RU" sz="300" dirty="0"/>
              <a:t>, получение предварительного одобрения кредита ВТБ </a:t>
            </a:r>
            <a:r>
              <a:rPr lang="ru-RU" sz="300" i="1" dirty="0"/>
              <a:t>(92,5 млн руб.)</a:t>
            </a:r>
            <a:r>
              <a:rPr lang="ru-RU" sz="300" dirty="0"/>
              <a:t>.</a:t>
            </a:r>
          </a:p>
          <a:p>
            <a:pPr lvl="0"/>
            <a:r>
              <a:rPr lang="ru-RU" sz="300" b="1" dirty="0"/>
              <a:t>Критерий выполнения:</a:t>
            </a:r>
            <a:r>
              <a:rPr lang="ru-RU" sz="300" dirty="0"/>
              <a:t> Заключение соглашений о финансировании; утверждение бизнес-плана с NPV &gt;35 млн руб., IRR&gt;23%.</a:t>
            </a:r>
          </a:p>
          <a:p>
            <a:r>
              <a:rPr lang="ru-RU" sz="300" b="1" dirty="0"/>
              <a:t>Веха 2: Запуск сбора исторических данных (</a:t>
            </a:r>
            <a:r>
              <a:rPr lang="ru-RU" sz="300" b="1" i="1" dirty="0"/>
              <a:t>31.01.2027</a:t>
            </a:r>
            <a:r>
              <a:rPr lang="ru-RU" sz="300" b="1" dirty="0"/>
              <a:t>)</a:t>
            </a:r>
            <a:endParaRPr lang="ru-RU" sz="300" dirty="0"/>
          </a:p>
          <a:p>
            <a:pPr lvl="0"/>
            <a:r>
              <a:rPr lang="ru-RU" sz="300" b="1" dirty="0"/>
              <a:t>Цель:</a:t>
            </a:r>
            <a:r>
              <a:rPr lang="ru-RU" sz="300" dirty="0"/>
              <a:t> Интеграция API с РСО </a:t>
            </a:r>
            <a:r>
              <a:rPr lang="ru-RU" sz="300" i="1" dirty="0"/>
              <a:t>(МОЭК, Мосводоканал)</a:t>
            </a:r>
            <a:r>
              <a:rPr lang="ru-RU" sz="300" dirty="0"/>
              <a:t> для получения минимально необходимой базы данных за последние 24 месяца.</a:t>
            </a:r>
          </a:p>
          <a:p>
            <a:pPr lvl="0"/>
            <a:r>
              <a:rPr lang="ru-RU" sz="300" b="1" dirty="0"/>
              <a:t>Критерий выполнения:</a:t>
            </a:r>
            <a:r>
              <a:rPr lang="ru-RU" sz="300" dirty="0"/>
              <a:t> Загрузка первых наборов данных для построения ИИ-модели прогноза высвобождения ресурсов.</a:t>
            </a:r>
          </a:p>
          <a:p>
            <a:r>
              <a:rPr lang="ru-RU" sz="300" b="1" dirty="0"/>
              <a:t>Веха 3: Готовность MVP платформы (</a:t>
            </a:r>
            <a:r>
              <a:rPr lang="ru-RU" sz="300" b="1" i="1" dirty="0"/>
              <a:t>31.03.2027</a:t>
            </a:r>
            <a:r>
              <a:rPr lang="ru-RU" sz="300" b="1" dirty="0"/>
              <a:t>)</a:t>
            </a:r>
            <a:endParaRPr lang="ru-RU" sz="300" dirty="0"/>
          </a:p>
          <a:p>
            <a:pPr lvl="0"/>
            <a:r>
              <a:rPr lang="ru-RU" sz="300" b="1" dirty="0"/>
              <a:t>Цель:</a:t>
            </a:r>
            <a:r>
              <a:rPr lang="ru-RU" sz="300" dirty="0"/>
              <a:t> Создание цифрового двойника промышленного контура с модулем </a:t>
            </a:r>
            <a:r>
              <a:rPr lang="ru-RU" sz="300" dirty="0" err="1"/>
              <a:t>матчинга</a:t>
            </a:r>
            <a:r>
              <a:rPr lang="ru-RU" sz="300" dirty="0"/>
              <a:t> спроса/предложения.</a:t>
            </a:r>
          </a:p>
          <a:p>
            <a:pPr lvl="0"/>
            <a:r>
              <a:rPr lang="ru-RU" sz="300" b="1" dirty="0"/>
              <a:t>Критерий выполнения:</a:t>
            </a:r>
            <a:r>
              <a:rPr lang="ru-RU" sz="300" dirty="0"/>
              <a:t> Демонстрация прототипа якорным партнёрам </a:t>
            </a:r>
            <a:r>
              <a:rPr lang="ru-RU" sz="300" i="1" dirty="0"/>
              <a:t>(ПИК, Очаково, Москвич)</a:t>
            </a:r>
            <a:r>
              <a:rPr lang="ru-RU" sz="300" dirty="0"/>
              <a:t>.</a:t>
            </a:r>
          </a:p>
          <a:p>
            <a:r>
              <a:rPr lang="ru-RU" sz="300" b="1" dirty="0"/>
              <a:t>Веха 4: Верификация KPI пилота (</a:t>
            </a:r>
            <a:r>
              <a:rPr lang="ru-RU" sz="300" b="1" i="1" dirty="0"/>
              <a:t>30.06.2027</a:t>
            </a:r>
            <a:r>
              <a:rPr lang="ru-RU" sz="300" b="1" dirty="0"/>
              <a:t>)</a:t>
            </a:r>
            <a:endParaRPr lang="ru-RU" sz="300" dirty="0"/>
          </a:p>
          <a:p>
            <a:pPr lvl="0"/>
            <a:r>
              <a:rPr lang="ru-RU" sz="300" b="1" dirty="0"/>
              <a:t>Цель:</a:t>
            </a:r>
            <a:r>
              <a:rPr lang="ru-RU" sz="300" dirty="0"/>
              <a:t> Подтверждение эффективности пилотной очереди.</a:t>
            </a:r>
          </a:p>
          <a:p>
            <a:pPr lvl="0"/>
            <a:r>
              <a:rPr lang="ru-RU" sz="300" i="1" dirty="0"/>
              <a:t>Критерии выполнения (стоп-критерии): </a:t>
            </a:r>
            <a:r>
              <a:rPr lang="ru-RU" sz="300" dirty="0"/>
              <a:t>Точность прогноза ≥80%; Реестр из ≥50 площадок; Не менее 30 верифицированных матчей; Срок подбора ресурса ≤5 рабочих дней. </a:t>
            </a:r>
          </a:p>
          <a:p>
            <a:pPr lvl="0"/>
            <a:r>
              <a:rPr lang="ru-RU" sz="300" i="1" dirty="0"/>
              <a:t>(Масштабирование проекта допускается только при выполнении этих критериев)</a:t>
            </a:r>
            <a:r>
              <a:rPr lang="ru-RU" sz="300" dirty="0"/>
              <a:t>.</a:t>
            </a:r>
          </a:p>
        </p:txBody>
      </p:sp>
      <p:sp>
        <p:nvSpPr>
          <p:cNvPr id="256" name="Shape 252"/>
          <p:cNvSpPr/>
          <p:nvPr/>
        </p:nvSpPr>
        <p:spPr>
          <a:xfrm>
            <a:off x="8244000" y="5369400"/>
            <a:ext cx="6588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257" name="Shape 253"/>
          <p:cNvSpPr/>
          <p:nvPr/>
        </p:nvSpPr>
        <p:spPr>
          <a:xfrm>
            <a:off x="8244000" y="5369400"/>
            <a:ext cx="6588000" cy="324000"/>
          </a:xfrm>
          <a:prstGeom prst="roundRect">
            <a:avLst>
              <a:gd name="adj" fmla="val 28222"/>
            </a:avLst>
          </a:prstGeom>
          <a:solidFill>
            <a:srgbClr val="002860"/>
          </a:solidFill>
          <a:ln/>
        </p:spPr>
        <p:txBody>
          <a:bodyPr/>
          <a:lstStyle/>
          <a:p>
            <a:endParaRPr lang="ru-RU"/>
          </a:p>
        </p:txBody>
      </p:sp>
      <p:sp>
        <p:nvSpPr>
          <p:cNvPr id="258" name="Shape 254"/>
          <p:cNvSpPr/>
          <p:nvPr/>
        </p:nvSpPr>
        <p:spPr>
          <a:xfrm>
            <a:off x="8244000" y="5585400"/>
            <a:ext cx="6588000" cy="108000"/>
          </a:xfrm>
          <a:prstGeom prst="rect">
            <a:avLst/>
          </a:prstGeom>
          <a:solidFill>
            <a:srgbClr val="002860"/>
          </a:solidFill>
          <a:ln/>
        </p:spPr>
        <p:txBody>
          <a:bodyPr/>
          <a:lstStyle/>
          <a:p>
            <a:endParaRPr lang="ru-RU"/>
          </a:p>
        </p:txBody>
      </p:sp>
      <p:sp>
        <p:nvSpPr>
          <p:cNvPr id="259" name="Shape 255"/>
          <p:cNvSpPr/>
          <p:nvPr/>
        </p:nvSpPr>
        <p:spPr>
          <a:xfrm>
            <a:off x="8352000" y="5434200"/>
            <a:ext cx="230400" cy="230400"/>
          </a:xfrm>
          <a:prstGeom prst="ellipse">
            <a:avLst/>
          </a:prstGeom>
          <a:solidFill>
            <a:srgbClr val="FFFFFF"/>
          </a:solidFill>
          <a:ln/>
        </p:spPr>
        <p:txBody>
          <a:bodyPr/>
          <a:lstStyle/>
          <a:p>
            <a:endParaRPr lang="ru-RU"/>
          </a:p>
        </p:txBody>
      </p:sp>
      <p:sp>
        <p:nvSpPr>
          <p:cNvPr id="260" name="Text 256"/>
          <p:cNvSpPr/>
          <p:nvPr/>
        </p:nvSpPr>
        <p:spPr>
          <a:xfrm>
            <a:off x="8352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5</a:t>
            </a:r>
            <a:endParaRPr lang="en-US" sz="1000" dirty="0"/>
          </a:p>
        </p:txBody>
      </p:sp>
      <p:sp>
        <p:nvSpPr>
          <p:cNvPr id="261" name="Text 257"/>
          <p:cNvSpPr/>
          <p:nvPr/>
        </p:nvSpPr>
        <p:spPr>
          <a:xfrm>
            <a:off x="8640000" y="5369400"/>
            <a:ext cx="4968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Управление рисками</a:t>
            </a:r>
            <a:endParaRPr lang="en-US" sz="1150" dirty="0"/>
          </a:p>
        </p:txBody>
      </p:sp>
      <p:sp>
        <p:nvSpPr>
          <p:cNvPr id="262" name="Shape 258"/>
          <p:cNvSpPr/>
          <p:nvPr/>
        </p:nvSpPr>
        <p:spPr>
          <a:xfrm>
            <a:off x="13788000" y="5441400"/>
            <a:ext cx="936000" cy="216000"/>
          </a:xfrm>
          <a:prstGeom prst="roundRect">
            <a:avLst>
              <a:gd name="adj" fmla="val 84667"/>
            </a:avLst>
          </a:prstGeom>
          <a:solidFill>
            <a:srgbClr val="E30613"/>
          </a:solidFill>
          <a:ln/>
        </p:spPr>
        <p:txBody>
          <a:bodyPr/>
          <a:lstStyle/>
          <a:p>
            <a:endParaRPr lang="ru-RU"/>
          </a:p>
        </p:txBody>
      </p:sp>
      <p:sp>
        <p:nvSpPr>
          <p:cNvPr id="263" name="Text 259"/>
          <p:cNvSpPr/>
          <p:nvPr/>
        </p:nvSpPr>
        <p:spPr>
          <a:xfrm>
            <a:off x="13788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64" name="Text 260"/>
          <p:cNvSpPr/>
          <p:nvPr/>
        </p:nvSpPr>
        <p:spPr>
          <a:xfrm>
            <a:off x="12924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9 критериев</a:t>
            </a:r>
            <a:endParaRPr lang="en-US" sz="750" dirty="0"/>
          </a:p>
        </p:txBody>
      </p:sp>
      <p:sp>
        <p:nvSpPr>
          <p:cNvPr id="265" name="Shape 261"/>
          <p:cNvSpPr/>
          <p:nvPr/>
        </p:nvSpPr>
        <p:spPr>
          <a:xfrm>
            <a:off x="8341200" y="5790600"/>
            <a:ext cx="2088000" cy="1321200"/>
          </a:xfrm>
          <a:prstGeom prst="roundRect">
            <a:avLst>
              <a:gd name="adj" fmla="val 5537"/>
            </a:avLst>
          </a:prstGeom>
          <a:solidFill>
            <a:srgbClr val="F0F1F3"/>
          </a:solidFill>
          <a:ln/>
        </p:spPr>
        <p:txBody>
          <a:bodyPr/>
          <a:lstStyle/>
          <a:p>
            <a:endParaRPr lang="ru-RU"/>
          </a:p>
        </p:txBody>
      </p:sp>
      <p:sp>
        <p:nvSpPr>
          <p:cNvPr id="266" name="Shape 262"/>
          <p:cNvSpPr/>
          <p:nvPr/>
        </p:nvSpPr>
        <p:spPr>
          <a:xfrm>
            <a:off x="8341200" y="5790600"/>
            <a:ext cx="32400" cy="1321200"/>
          </a:xfrm>
          <a:prstGeom prst="rect">
            <a:avLst/>
          </a:prstGeom>
          <a:solidFill>
            <a:srgbClr val="002860"/>
          </a:solidFill>
          <a:ln/>
        </p:spPr>
        <p:txBody>
          <a:bodyPr/>
          <a:lstStyle/>
          <a:p>
            <a:endParaRPr lang="ru-RU"/>
          </a:p>
        </p:txBody>
      </p:sp>
      <p:sp>
        <p:nvSpPr>
          <p:cNvPr id="267" name="Shape 263"/>
          <p:cNvSpPr/>
          <p:nvPr/>
        </p:nvSpPr>
        <p:spPr>
          <a:xfrm>
            <a:off x="8442000" y="5862600"/>
            <a:ext cx="165600" cy="165600"/>
          </a:xfrm>
          <a:prstGeom prst="roundRect">
            <a:avLst>
              <a:gd name="adj" fmla="val 82826"/>
            </a:avLst>
          </a:prstGeom>
          <a:solidFill>
            <a:srgbClr val="002860"/>
          </a:solidFill>
          <a:ln/>
        </p:spPr>
        <p:txBody>
          <a:bodyPr/>
          <a:lstStyle/>
          <a:p>
            <a:endParaRPr lang="ru-RU"/>
          </a:p>
        </p:txBody>
      </p:sp>
      <p:sp>
        <p:nvSpPr>
          <p:cNvPr id="268" name="Text 264"/>
          <p:cNvSpPr/>
          <p:nvPr/>
        </p:nvSpPr>
        <p:spPr>
          <a:xfrm>
            <a:off x="8442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69" name="Text 265"/>
          <p:cNvSpPr/>
          <p:nvPr/>
        </p:nvSpPr>
        <p:spPr>
          <a:xfrm>
            <a:off x="86580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Основные риски проекта</a:t>
            </a:r>
            <a:endParaRPr lang="en-US" sz="850" dirty="0"/>
          </a:p>
        </p:txBody>
      </p:sp>
      <p:sp>
        <p:nvSpPr>
          <p:cNvPr id="270" name="Text 266"/>
          <p:cNvSpPr/>
          <p:nvPr/>
        </p:nvSpPr>
        <p:spPr>
          <a:xfrm>
            <a:off x="8449200" y="6021000"/>
            <a:ext cx="1890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основные риски проекта. Описание должно позволять оценить вероятность и влияние каждого риска.</a:t>
            </a:r>
            <a:endParaRPr lang="en-US" sz="750" dirty="0"/>
          </a:p>
        </p:txBody>
      </p:sp>
      <p:sp>
        <p:nvSpPr>
          <p:cNvPr id="271" name="Shape 267"/>
          <p:cNvSpPr/>
          <p:nvPr/>
        </p:nvSpPr>
        <p:spPr>
          <a:xfrm>
            <a:off x="9549469" y="5950127"/>
            <a:ext cx="909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272" name="Text 268"/>
          <p:cNvSpPr/>
          <p:nvPr/>
        </p:nvSpPr>
        <p:spPr>
          <a:xfrm>
            <a:off x="9520818" y="5937355"/>
            <a:ext cx="909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Ориентир: 10–25</a:t>
            </a:r>
            <a:endParaRPr lang="en-US" sz="700" dirty="0"/>
          </a:p>
        </p:txBody>
      </p:sp>
      <p:sp>
        <p:nvSpPr>
          <p:cNvPr id="273" name="Text 269"/>
          <p:cNvSpPr/>
          <p:nvPr/>
        </p:nvSpPr>
        <p:spPr>
          <a:xfrm>
            <a:off x="8449200" y="6361043"/>
            <a:ext cx="1974960" cy="747423"/>
          </a:xfrm>
          <a:prstGeom prst="rect">
            <a:avLst/>
          </a:prstGeom>
          <a:solidFill>
            <a:srgbClr val="FFFFFF"/>
          </a:solidFill>
          <a:ln w="9525">
            <a:solidFill>
              <a:srgbClr val="C9CFDA"/>
            </a:solidFill>
          </a:ln>
        </p:spPr>
        <p:txBody>
          <a:bodyPr wrap="square" lIns="25400" tIns="12700" rIns="25400" bIns="12700" rtlCol="0" anchor="t">
            <a:normAutofit fontScale="25000" lnSpcReduction="20000"/>
          </a:bodyPr>
          <a:lstStyle/>
          <a:p>
            <a:r>
              <a:rPr lang="ru-RU" sz="900" b="1" dirty="0"/>
              <a:t>Правовые/GR-риски</a:t>
            </a:r>
            <a:endParaRPr lang="ru-RU" sz="900" dirty="0"/>
          </a:p>
          <a:p>
            <a:pPr lvl="0"/>
            <a:r>
              <a:rPr lang="ru-RU" sz="900" b="1" dirty="0"/>
              <a:t>Отказ ДИТ Москвы от софинансирования или ВТБ - от кредита:</a:t>
            </a:r>
            <a:br>
              <a:rPr lang="ru-RU" sz="900" dirty="0"/>
            </a:br>
            <a:r>
              <a:rPr lang="ru-RU" sz="900" i="1" dirty="0"/>
              <a:t>Вероятность:</a:t>
            </a:r>
            <a:r>
              <a:rPr lang="ru-RU" sz="900" dirty="0"/>
              <a:t> Средняя </a:t>
            </a:r>
            <a:r>
              <a:rPr lang="ru-RU" sz="900" i="1" dirty="0"/>
              <a:t>(требует подтверждения в рамках ТЭО)</a:t>
            </a:r>
            <a:r>
              <a:rPr lang="ru-RU" sz="900" dirty="0"/>
              <a:t> </a:t>
            </a:r>
            <a:r>
              <a:rPr lang="ru-RU" sz="900" i="1" dirty="0"/>
              <a:t>Влияние:</a:t>
            </a:r>
            <a:r>
              <a:rPr lang="ru-RU" sz="900" dirty="0"/>
              <a:t> Блокировка старта I очереди.</a:t>
            </a:r>
          </a:p>
          <a:p>
            <a:pPr lvl="0"/>
            <a:r>
              <a:rPr lang="ru-RU" sz="900" b="1" dirty="0"/>
              <a:t>Недоверие собственников площадок к передаче данных:</a:t>
            </a:r>
            <a:br>
              <a:rPr lang="ru-RU" sz="900" dirty="0"/>
            </a:br>
            <a:r>
              <a:rPr lang="ru-RU" sz="900" i="1" dirty="0"/>
              <a:t>Вероятность:</a:t>
            </a:r>
            <a:r>
              <a:rPr lang="ru-RU" sz="900" dirty="0"/>
              <a:t> Высокая </a:t>
            </a:r>
            <a:r>
              <a:rPr lang="ru-RU" sz="900" i="1" dirty="0"/>
              <a:t>(основной риск бизнеса)</a:t>
            </a:r>
            <a:r>
              <a:rPr lang="ru-RU" sz="900" dirty="0"/>
              <a:t> </a:t>
            </a:r>
            <a:r>
              <a:rPr lang="ru-RU" sz="900" i="1" dirty="0"/>
              <a:t>Влияние:</a:t>
            </a:r>
            <a:r>
              <a:rPr lang="ru-RU" sz="900" dirty="0"/>
              <a:t> Невозможность сбора исторических данных → провал ИИ-модели прогноза.</a:t>
            </a:r>
          </a:p>
          <a:p>
            <a:r>
              <a:rPr lang="ru-RU" sz="900" b="1" dirty="0"/>
              <a:t>Технологические/IT-риски</a:t>
            </a:r>
            <a:endParaRPr lang="ru-RU" sz="900" dirty="0"/>
          </a:p>
          <a:p>
            <a:pPr lvl="0"/>
            <a:r>
              <a:rPr lang="ru-RU" sz="900" b="1" dirty="0"/>
              <a:t>Низкое качество исходных данных (*&lt;24 месяцев истории начислений):</a:t>
            </a:r>
            <a:br>
              <a:rPr lang="ru-RU" sz="900" dirty="0"/>
            </a:br>
            <a:r>
              <a:rPr lang="ru-RU" sz="900" i="1" dirty="0"/>
              <a:t>Вероятность:</a:t>
            </a:r>
            <a:r>
              <a:rPr lang="ru-RU" sz="900" dirty="0"/>
              <a:t> Средняя </a:t>
            </a:r>
            <a:r>
              <a:rPr lang="ru-RU" sz="900" i="1" dirty="0"/>
              <a:t>(зависит от добровольности подключения)</a:t>
            </a:r>
            <a:r>
              <a:rPr lang="ru-RU" sz="900" dirty="0"/>
              <a:t> </a:t>
            </a:r>
            <a:r>
              <a:rPr lang="ru-RU" sz="900" i="1" dirty="0"/>
              <a:t>Влияние:</a:t>
            </a:r>
            <a:r>
              <a:rPr lang="ru-RU" sz="900" dirty="0"/>
              <a:t> Снижение точности прогноза ниже целевого порога ≥80%.</a:t>
            </a:r>
          </a:p>
          <a:p>
            <a:pPr lvl="0"/>
            <a:r>
              <a:rPr lang="ru-RU" sz="900" b="1" dirty="0"/>
              <a:t>Сбой интеграции с РСО (</a:t>
            </a:r>
            <a:r>
              <a:rPr lang="ru-RU" sz="900" b="1" i="1" dirty="0"/>
              <a:t>МОЭК</a:t>
            </a:r>
            <a:r>
              <a:rPr lang="ru-RU" sz="900" b="1" dirty="0"/>
              <a:t>, </a:t>
            </a:r>
            <a:r>
              <a:rPr lang="ru-RU" sz="900" b="1" i="1" dirty="0"/>
              <a:t>Мосводоканал</a:t>
            </a:r>
            <a:r>
              <a:rPr lang="ru-RU" sz="900" b="1" dirty="0"/>
              <a:t>) из-за технических ограничений API:</a:t>
            </a:r>
            <a:br>
              <a:rPr lang="ru-RU" sz="900" dirty="0"/>
            </a:br>
            <a:r>
              <a:rPr lang="ru-RU" sz="900" i="1" dirty="0"/>
              <a:t>Вероятность:</a:t>
            </a:r>
            <a:r>
              <a:rPr lang="ru-RU" sz="900" dirty="0"/>
              <a:t> Низкая–Средняя </a:t>
            </a:r>
            <a:r>
              <a:rPr lang="ru-RU" sz="900" i="1" dirty="0"/>
              <a:t>Влияние:</a:t>
            </a:r>
            <a:r>
              <a:rPr lang="ru-RU" sz="900" dirty="0"/>
              <a:t> Задержка разработки MVP.</a:t>
            </a:r>
          </a:p>
          <a:p>
            <a:r>
              <a:rPr lang="ru-RU" sz="900" b="1" dirty="0"/>
              <a:t>Финансовые/Экономические риски</a:t>
            </a:r>
            <a:endParaRPr lang="ru-RU" sz="900" dirty="0"/>
          </a:p>
          <a:p>
            <a:pPr lvl="0"/>
            <a:r>
              <a:rPr lang="ru-RU" sz="900" b="1" dirty="0"/>
              <a:t>Задержка возврата инвестиций при низкой подписке резидентов после пилота:</a:t>
            </a:r>
            <a:br>
              <a:rPr lang="ru-RU" sz="900" dirty="0"/>
            </a:br>
            <a:r>
              <a:rPr lang="ru-RU" sz="900" i="1" dirty="0"/>
              <a:t>Вероятность:</a:t>
            </a:r>
            <a:r>
              <a:rPr lang="ru-RU" sz="900" dirty="0"/>
              <a:t> Средняя </a:t>
            </a:r>
            <a:r>
              <a:rPr lang="ru-RU" sz="900" i="1" dirty="0"/>
              <a:t>Влияние:</a:t>
            </a:r>
            <a:r>
              <a:rPr lang="ru-RU" sz="900" dirty="0"/>
              <a:t> Увеличение срока окупаемости &gt;4,5 лет; угроза невыполнения NPV &gt;35 млн руб.</a:t>
            </a:r>
          </a:p>
          <a:p>
            <a:pPr lvl="0"/>
            <a:r>
              <a:rPr lang="ru-RU" sz="900" b="1" dirty="0"/>
              <a:t>Рост стоимости IT-разработки выше заложенных 70 млн руб.:</a:t>
            </a:r>
            <a:br>
              <a:rPr lang="ru-RU" sz="900" dirty="0"/>
            </a:br>
            <a:r>
              <a:rPr lang="ru-RU" sz="900" i="1" dirty="0"/>
              <a:t>Вероятность:</a:t>
            </a:r>
            <a:r>
              <a:rPr lang="ru-RU" sz="900" dirty="0"/>
              <a:t> Средняя </a:t>
            </a:r>
            <a:r>
              <a:rPr lang="ru-RU" sz="900" i="1" dirty="0"/>
              <a:t>Влияние:</a:t>
            </a:r>
            <a:r>
              <a:rPr lang="ru-RU" sz="900" dirty="0"/>
              <a:t> Перерасход бюджета; активация резервного фонда.</a:t>
            </a:r>
          </a:p>
          <a:p>
            <a:r>
              <a:rPr lang="ru-RU" sz="900" b="1" dirty="0"/>
              <a:t>Организационные/HR-риски</a:t>
            </a:r>
            <a:endParaRPr lang="ru-RU" sz="900" dirty="0"/>
          </a:p>
          <a:p>
            <a:pPr lvl="0"/>
            <a:r>
              <a:rPr lang="ru-RU" sz="900" b="1" dirty="0"/>
              <a:t>Увольнение ключевых членов команды МИКС:</a:t>
            </a:r>
            <a:br>
              <a:rPr lang="ru-RU" sz="900" dirty="0"/>
            </a:br>
            <a:r>
              <a:rPr lang="ru-RU" sz="900" i="1" dirty="0"/>
              <a:t>Вероятность:</a:t>
            </a:r>
            <a:r>
              <a:rPr lang="ru-RU" sz="900" dirty="0"/>
              <a:t> Низкая </a:t>
            </a:r>
            <a:r>
              <a:rPr lang="ru-RU" sz="900" i="1" dirty="0"/>
              <a:t>(команда сформирована заранее)</a:t>
            </a:r>
            <a:r>
              <a:rPr lang="ru-RU" sz="900" dirty="0"/>
              <a:t> </a:t>
            </a:r>
            <a:r>
              <a:rPr lang="ru-RU" sz="900" i="1" dirty="0"/>
              <a:t>Влияние:</a:t>
            </a:r>
            <a:r>
              <a:rPr lang="ru-RU" sz="900" dirty="0"/>
              <a:t> Критическая задержка реализации этапов.</a:t>
            </a:r>
          </a:p>
          <a:p>
            <a:pPr lvl="0"/>
            <a:r>
              <a:rPr lang="ru-RU" sz="900" b="1" dirty="0"/>
              <a:t>Неэффективная фасилитация переговоров с якорными резидентами (</a:t>
            </a:r>
            <a:r>
              <a:rPr lang="ru-RU" sz="900" b="1" i="1" dirty="0"/>
              <a:t>ПИК</a:t>
            </a:r>
            <a:r>
              <a:rPr lang="ru-RU" sz="900" b="1" dirty="0"/>
              <a:t>, </a:t>
            </a:r>
            <a:r>
              <a:rPr lang="ru-RU" sz="900" b="1" i="1" dirty="0"/>
              <a:t>Очаково</a:t>
            </a:r>
            <a:r>
              <a:rPr lang="ru-RU" sz="900" b="1" dirty="0"/>
              <a:t>, </a:t>
            </a:r>
            <a:r>
              <a:rPr lang="ru-RU" sz="900" b="1" i="1" dirty="0"/>
              <a:t>Москвич</a:t>
            </a:r>
            <a:r>
              <a:rPr lang="ru-RU" sz="900" b="1" dirty="0"/>
              <a:t>):</a:t>
            </a:r>
            <a:br>
              <a:rPr lang="ru-RU" sz="900" dirty="0"/>
            </a:br>
            <a:r>
              <a:rPr lang="ru-RU" sz="900" i="1" dirty="0"/>
              <a:t>Вероятность:</a:t>
            </a:r>
            <a:r>
              <a:rPr lang="ru-RU" sz="900" dirty="0"/>
              <a:t> Средняя </a:t>
            </a:r>
            <a:r>
              <a:rPr lang="ru-RU" sz="900" i="1" dirty="0"/>
              <a:t>Влияние:</a:t>
            </a:r>
            <a:r>
              <a:rPr lang="ru-RU" sz="900" dirty="0"/>
              <a:t> Не достижение KPI по количеству подключённых предприятий.</a:t>
            </a:r>
          </a:p>
          <a:p>
            <a:r>
              <a:rPr lang="ru-RU" sz="900" b="1" dirty="0"/>
              <a:t>Операционные/ИБ-риски</a:t>
            </a:r>
            <a:endParaRPr lang="ru-RU" sz="900" dirty="0"/>
          </a:p>
          <a:p>
            <a:pPr lvl="0"/>
            <a:r>
              <a:rPr lang="ru-RU" sz="900" b="1" dirty="0"/>
              <a:t>Утечка обезличенных данных через уязвимости платформы:</a:t>
            </a:r>
            <a:br>
              <a:rPr lang="ru-RU" sz="900" dirty="0"/>
            </a:br>
            <a:r>
              <a:rPr lang="ru-RU" sz="900" i="1" dirty="0"/>
              <a:t>Вероятность:</a:t>
            </a:r>
            <a:r>
              <a:rPr lang="ru-RU" sz="900" dirty="0"/>
              <a:t> Низкая </a:t>
            </a:r>
            <a:r>
              <a:rPr lang="ru-RU" sz="900" i="1" dirty="0"/>
              <a:t>(DLP-система + разграничение доступа)</a:t>
            </a:r>
            <a:r>
              <a:rPr lang="ru-RU" sz="900" dirty="0"/>
              <a:t> </a:t>
            </a:r>
            <a:r>
              <a:rPr lang="ru-RU" sz="900" i="1" dirty="0"/>
              <a:t>Влияние:</a:t>
            </a:r>
            <a:r>
              <a:rPr lang="ru-RU" sz="900" dirty="0"/>
              <a:t> Потеря доверия участников; репутационный ущерб.</a:t>
            </a:r>
          </a:p>
          <a:p>
            <a:pPr lvl="0"/>
            <a:r>
              <a:rPr lang="ru-RU" sz="900" b="1" dirty="0"/>
              <a:t>Технические сбои в работе пилотной версии платформы:</a:t>
            </a:r>
            <a:br>
              <a:rPr lang="ru-RU" sz="900" dirty="0"/>
            </a:br>
            <a:r>
              <a:rPr lang="ru-RU" sz="900" i="1" dirty="0"/>
              <a:t>Вероятность:</a:t>
            </a:r>
            <a:r>
              <a:rPr lang="ru-RU" sz="900" dirty="0"/>
              <a:t> Средняя </a:t>
            </a:r>
            <a:r>
              <a:rPr lang="ru-RU" sz="900" i="1" dirty="0"/>
              <a:t>Влияние:</a:t>
            </a:r>
            <a:r>
              <a:rPr lang="ru-RU" sz="900" dirty="0"/>
              <a:t> Негативный опыт у якорных партнёров; снижение вероятности масштабирования.</a:t>
            </a:r>
          </a:p>
          <a:p>
            <a:r>
              <a:rPr lang="ru-RU" sz="900" b="1" dirty="0"/>
              <a:t>Внешние/Политические риски</a:t>
            </a:r>
            <a:endParaRPr lang="ru-RU" sz="900" dirty="0"/>
          </a:p>
          <a:p>
            <a:pPr lvl="0"/>
            <a:r>
              <a:rPr lang="ru-RU" sz="900" b="1" dirty="0"/>
              <a:t>Изменения в городской стратегии цифровизации промышленности:</a:t>
            </a:r>
            <a:br>
              <a:rPr lang="ru-RU" sz="900" dirty="0"/>
            </a:br>
            <a:r>
              <a:rPr lang="ru-RU" sz="900" i="1" dirty="0"/>
              <a:t>Вероятность:</a:t>
            </a:r>
            <a:r>
              <a:rPr lang="ru-RU" sz="900" dirty="0"/>
              <a:t> Низкая </a:t>
            </a:r>
            <a:r>
              <a:rPr lang="ru-RU" sz="900" i="1" dirty="0"/>
              <a:t>Влияние:</a:t>
            </a:r>
            <a:r>
              <a:rPr lang="ru-RU" sz="900" dirty="0"/>
              <a:t> Необходимость пересмотра архитектуры цифрового двойника.</a:t>
            </a:r>
          </a:p>
        </p:txBody>
      </p:sp>
      <p:sp>
        <p:nvSpPr>
          <p:cNvPr id="274" name="Shape 270"/>
          <p:cNvSpPr/>
          <p:nvPr/>
        </p:nvSpPr>
        <p:spPr>
          <a:xfrm>
            <a:off x="10494000" y="5790600"/>
            <a:ext cx="2088000" cy="1321200"/>
          </a:xfrm>
          <a:prstGeom prst="roundRect">
            <a:avLst>
              <a:gd name="adj" fmla="val 5537"/>
            </a:avLst>
          </a:prstGeom>
          <a:solidFill>
            <a:srgbClr val="F0F1F3"/>
          </a:solidFill>
          <a:ln/>
        </p:spPr>
        <p:txBody>
          <a:bodyPr/>
          <a:lstStyle/>
          <a:p>
            <a:endParaRPr lang="ru-RU"/>
          </a:p>
        </p:txBody>
      </p:sp>
      <p:sp>
        <p:nvSpPr>
          <p:cNvPr id="275" name="Shape 271"/>
          <p:cNvSpPr/>
          <p:nvPr/>
        </p:nvSpPr>
        <p:spPr>
          <a:xfrm>
            <a:off x="10494000" y="5790600"/>
            <a:ext cx="32400" cy="1321200"/>
          </a:xfrm>
          <a:prstGeom prst="rect">
            <a:avLst/>
          </a:prstGeom>
          <a:solidFill>
            <a:srgbClr val="002860"/>
          </a:solidFill>
          <a:ln/>
        </p:spPr>
        <p:txBody>
          <a:bodyPr/>
          <a:lstStyle/>
          <a:p>
            <a:endParaRPr lang="ru-RU"/>
          </a:p>
        </p:txBody>
      </p:sp>
      <p:sp>
        <p:nvSpPr>
          <p:cNvPr id="276" name="Shape 272"/>
          <p:cNvSpPr/>
          <p:nvPr/>
        </p:nvSpPr>
        <p:spPr>
          <a:xfrm>
            <a:off x="10594800" y="5862600"/>
            <a:ext cx="165600" cy="165600"/>
          </a:xfrm>
          <a:prstGeom prst="roundRect">
            <a:avLst>
              <a:gd name="adj" fmla="val 82826"/>
            </a:avLst>
          </a:prstGeom>
          <a:solidFill>
            <a:srgbClr val="002860"/>
          </a:solidFill>
          <a:ln/>
        </p:spPr>
        <p:txBody>
          <a:bodyPr/>
          <a:lstStyle/>
          <a:p>
            <a:endParaRPr lang="ru-RU"/>
          </a:p>
        </p:txBody>
      </p:sp>
      <p:sp>
        <p:nvSpPr>
          <p:cNvPr id="277" name="Text 273"/>
          <p:cNvSpPr/>
          <p:nvPr/>
        </p:nvSpPr>
        <p:spPr>
          <a:xfrm>
            <a:off x="105948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78" name="Text 274"/>
          <p:cNvSpPr/>
          <p:nvPr/>
        </p:nvSpPr>
        <p:spPr>
          <a:xfrm>
            <a:off x="108108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Реестр рисков</a:t>
            </a:r>
            <a:endParaRPr lang="en-US" sz="850" dirty="0"/>
          </a:p>
        </p:txBody>
      </p:sp>
      <p:sp>
        <p:nvSpPr>
          <p:cNvPr id="279" name="Text 275"/>
          <p:cNvSpPr/>
          <p:nvPr/>
        </p:nvSpPr>
        <p:spPr>
          <a:xfrm>
            <a:off x="10602000" y="60210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Сгруппируйте риски и исключите дублирование.</a:t>
            </a:r>
            <a:endParaRPr lang="en-US" sz="750" dirty="0"/>
          </a:p>
        </p:txBody>
      </p:sp>
      <p:sp>
        <p:nvSpPr>
          <p:cNvPr id="280" name="Text 276"/>
          <p:cNvSpPr/>
          <p:nvPr/>
        </p:nvSpPr>
        <p:spPr>
          <a:xfrm>
            <a:off x="10602000" y="6245225"/>
            <a:ext cx="1964650" cy="863600"/>
          </a:xfrm>
          <a:prstGeom prst="rect">
            <a:avLst/>
          </a:prstGeom>
          <a:solidFill>
            <a:srgbClr val="FFFFFF"/>
          </a:solidFill>
          <a:ln w="9525">
            <a:solidFill>
              <a:srgbClr val="C9CFDA"/>
            </a:solidFill>
          </a:ln>
        </p:spPr>
        <p:txBody>
          <a:bodyPr wrap="square" lIns="25400" tIns="12700" rIns="25400" bIns="12700" rtlCol="0" anchor="t">
            <a:normAutofit fontScale="40000" lnSpcReduction="20000"/>
          </a:bodyPr>
          <a:lstStyle/>
          <a:p>
            <a:r>
              <a:rPr lang="ru-RU" sz="800" b="1" dirty="0"/>
              <a:t>Категория А. Правовые/GR-риски</a:t>
            </a:r>
            <a:endParaRPr lang="ru-RU" sz="800" dirty="0"/>
          </a:p>
          <a:p>
            <a:pPr lvl="0"/>
            <a:r>
              <a:rPr lang="ru-RU" sz="800" b="1" dirty="0"/>
              <a:t>Отказ от финансирования:</a:t>
            </a:r>
            <a:r>
              <a:rPr lang="ru-RU" sz="800" dirty="0"/>
              <a:t> </a:t>
            </a:r>
            <a:r>
              <a:rPr lang="ru-RU" sz="800" i="1" dirty="0"/>
              <a:t>(Высокий)</a:t>
            </a:r>
            <a:r>
              <a:rPr lang="ru-RU" sz="800" dirty="0"/>
              <a:t> - ДИТ Москвы или ВТБ не подтверждают бюджет.</a:t>
            </a:r>
          </a:p>
          <a:p>
            <a:pPr lvl="0"/>
            <a:r>
              <a:rPr lang="ru-RU" sz="800" b="1" dirty="0"/>
              <a:t>Недоверие бизнеса к передаче данных:</a:t>
            </a:r>
            <a:r>
              <a:rPr lang="ru-RU" sz="800" dirty="0"/>
              <a:t> </a:t>
            </a:r>
            <a:r>
              <a:rPr lang="ru-RU" sz="800" i="1" dirty="0"/>
              <a:t>(Высокий)</a:t>
            </a:r>
            <a:r>
              <a:rPr lang="ru-RU" sz="800" dirty="0"/>
              <a:t> - собственники площадок отказываются участвовать в пилотном проекте из-за опасений за коммерческую тайну.</a:t>
            </a:r>
          </a:p>
          <a:p>
            <a:r>
              <a:rPr lang="ru-RU" sz="800" b="1" dirty="0"/>
              <a:t>Категория Б. Технологические/IT-риски</a:t>
            </a:r>
            <a:endParaRPr lang="ru-RU" sz="800" dirty="0"/>
          </a:p>
          <a:p>
            <a:pPr lvl="0"/>
            <a:r>
              <a:rPr lang="ru-RU" sz="800" b="1" dirty="0"/>
              <a:t>Низкое качество исходных данных:</a:t>
            </a:r>
            <a:r>
              <a:rPr lang="ru-RU" sz="800" dirty="0"/>
              <a:t> </a:t>
            </a:r>
            <a:r>
              <a:rPr lang="ru-RU" sz="800" i="1" dirty="0"/>
              <a:t>(Средний)</a:t>
            </a:r>
            <a:r>
              <a:rPr lang="ru-RU" sz="800" dirty="0"/>
              <a:t> - отсутствие 24‑месячной истории начислений у РСО (</a:t>
            </a:r>
            <a:r>
              <a:rPr lang="ru-RU" sz="800" i="1" dirty="0"/>
              <a:t>МОЭК</a:t>
            </a:r>
            <a:r>
              <a:rPr lang="ru-RU" sz="800" dirty="0"/>
              <a:t>, </a:t>
            </a:r>
            <a:r>
              <a:rPr lang="ru-RU" sz="800" i="1" dirty="0"/>
              <a:t>Мосводоканал</a:t>
            </a:r>
            <a:r>
              <a:rPr lang="ru-RU" sz="800" dirty="0"/>
              <a:t>) или собственников.</a:t>
            </a:r>
          </a:p>
          <a:p>
            <a:pPr lvl="0"/>
            <a:r>
              <a:rPr lang="ru-RU" sz="800" b="1" dirty="0"/>
              <a:t>Технические сбои интеграции API:</a:t>
            </a:r>
            <a:r>
              <a:rPr lang="ru-RU" sz="800" dirty="0"/>
              <a:t> </a:t>
            </a:r>
            <a:r>
              <a:rPr lang="ru-RU" sz="800" i="1" dirty="0"/>
              <a:t>(Низкий)</a:t>
            </a:r>
            <a:r>
              <a:rPr lang="ru-RU" sz="800" dirty="0"/>
              <a:t> - невозможность получения исторических данных через программные интерфейсы.</a:t>
            </a:r>
          </a:p>
          <a:p>
            <a:r>
              <a:rPr lang="ru-RU" sz="800" b="1" dirty="0"/>
              <a:t>Категория В. Финансовые/Экономические риски</a:t>
            </a:r>
            <a:endParaRPr lang="ru-RU" sz="800" dirty="0"/>
          </a:p>
          <a:p>
            <a:pPr lvl="0"/>
            <a:r>
              <a:rPr lang="ru-RU" sz="800" b="1" dirty="0"/>
              <a:t>Задержка возврата инвестиций:</a:t>
            </a:r>
            <a:r>
              <a:rPr lang="ru-RU" sz="800" dirty="0"/>
              <a:t> </a:t>
            </a:r>
            <a:r>
              <a:rPr lang="ru-RU" sz="800" i="1" dirty="0"/>
              <a:t>(Средний)</a:t>
            </a:r>
            <a:r>
              <a:rPr lang="ru-RU" sz="800" dirty="0"/>
              <a:t> - недостаточная подписка резидентов на аналитику после завершения пилота; NPV &lt;35 млн руб., IRR&lt;23%.</a:t>
            </a:r>
          </a:p>
          <a:p>
            <a:pPr lvl="0"/>
            <a:r>
              <a:rPr lang="ru-RU" sz="800" b="1" dirty="0"/>
              <a:t>Перерасход бюджета разработки:</a:t>
            </a:r>
            <a:r>
              <a:rPr lang="ru-RU" sz="800" dirty="0"/>
              <a:t> </a:t>
            </a:r>
            <a:r>
              <a:rPr lang="ru-RU" sz="800" i="1" dirty="0"/>
              <a:t>(Средний)</a:t>
            </a:r>
            <a:r>
              <a:rPr lang="ru-RU" sz="800" dirty="0"/>
              <a:t> - стоимость создания ПО превысит заложенные 70 млн руб.</a:t>
            </a:r>
          </a:p>
          <a:p>
            <a:r>
              <a:rPr lang="ru-RU" sz="800" b="1" dirty="0"/>
              <a:t>Категория Г. Организационные/HR-риски</a:t>
            </a:r>
            <a:endParaRPr lang="ru-RU" sz="800" dirty="0"/>
          </a:p>
          <a:p>
            <a:pPr lvl="0"/>
            <a:r>
              <a:rPr lang="ru-RU" sz="800" b="1" dirty="0"/>
              <a:t>Потеря ключевых членов команды МИКС:</a:t>
            </a:r>
            <a:r>
              <a:rPr lang="ru-RU" sz="800" dirty="0"/>
              <a:t> </a:t>
            </a:r>
            <a:r>
              <a:rPr lang="ru-RU" sz="800" i="1" dirty="0"/>
              <a:t>(Низкая)</a:t>
            </a:r>
            <a:endParaRPr lang="ru-RU" sz="800" dirty="0"/>
          </a:p>
          <a:p>
            <a:pPr lvl="0"/>
            <a:r>
              <a:rPr lang="ru-RU" sz="800" b="1" dirty="0"/>
              <a:t>Неэффективная фасилитация переговоров с якорными резидентами:</a:t>
            </a:r>
            <a:r>
              <a:rPr lang="ru-RU" sz="800" dirty="0"/>
              <a:t> </a:t>
            </a:r>
            <a:r>
              <a:rPr lang="ru-RU" sz="800" i="1" dirty="0"/>
              <a:t>(Средний)</a:t>
            </a:r>
            <a:r>
              <a:rPr lang="ru-RU" sz="800" dirty="0"/>
              <a:t> - ПИК, Очаково, Москвич не подключатся к платформе.</a:t>
            </a:r>
          </a:p>
          <a:p>
            <a:r>
              <a:rPr lang="ru-RU" sz="800" b="1" dirty="0"/>
              <a:t>Категория Д. Операционные/ИБ-риски</a:t>
            </a:r>
            <a:endParaRPr lang="ru-RU" sz="800" dirty="0"/>
          </a:p>
          <a:p>
            <a:pPr lvl="0"/>
            <a:r>
              <a:rPr lang="ru-RU" sz="800" b="1" dirty="0"/>
              <a:t>Утечка обезличенных данных:</a:t>
            </a:r>
            <a:r>
              <a:rPr lang="ru-RU" sz="800" dirty="0"/>
              <a:t> </a:t>
            </a:r>
            <a:r>
              <a:rPr lang="ru-RU" sz="800" i="1" dirty="0"/>
              <a:t>(Низкий)</a:t>
            </a:r>
            <a:r>
              <a:rPr lang="ru-RU" sz="800" dirty="0"/>
              <a:t> - нарушение конфиденциальности при работе платформы.</a:t>
            </a:r>
          </a:p>
          <a:p>
            <a:pPr lvl="0"/>
            <a:r>
              <a:rPr lang="ru-RU" sz="800" b="1" dirty="0"/>
              <a:t>Сбои в работе MVP:</a:t>
            </a:r>
            <a:r>
              <a:rPr lang="ru-RU" sz="800" dirty="0"/>
              <a:t> </a:t>
            </a:r>
            <a:r>
              <a:rPr lang="ru-RU" sz="800" i="1" dirty="0"/>
              <a:t>(Средний)</a:t>
            </a:r>
            <a:r>
              <a:rPr lang="ru-RU" sz="800" dirty="0"/>
              <a:t> - технические ошибки в пилотной версии негативно повлияют на восприятие проекта заказчиками.</a:t>
            </a:r>
          </a:p>
        </p:txBody>
      </p:sp>
      <p:sp>
        <p:nvSpPr>
          <p:cNvPr id="281" name="Shape 277"/>
          <p:cNvSpPr/>
          <p:nvPr/>
        </p:nvSpPr>
        <p:spPr>
          <a:xfrm>
            <a:off x="12646800" y="5790600"/>
            <a:ext cx="2088000" cy="1321200"/>
          </a:xfrm>
          <a:prstGeom prst="roundRect">
            <a:avLst>
              <a:gd name="adj" fmla="val 5537"/>
            </a:avLst>
          </a:prstGeom>
          <a:solidFill>
            <a:srgbClr val="F0F1F3"/>
          </a:solidFill>
          <a:ln/>
        </p:spPr>
        <p:txBody>
          <a:bodyPr/>
          <a:lstStyle/>
          <a:p>
            <a:endParaRPr lang="ru-RU"/>
          </a:p>
        </p:txBody>
      </p:sp>
      <p:sp>
        <p:nvSpPr>
          <p:cNvPr id="282" name="Shape 278"/>
          <p:cNvSpPr/>
          <p:nvPr/>
        </p:nvSpPr>
        <p:spPr>
          <a:xfrm>
            <a:off x="12646800" y="5790600"/>
            <a:ext cx="32400" cy="1321200"/>
          </a:xfrm>
          <a:prstGeom prst="rect">
            <a:avLst/>
          </a:prstGeom>
          <a:solidFill>
            <a:srgbClr val="002860"/>
          </a:solidFill>
          <a:ln/>
        </p:spPr>
        <p:txBody>
          <a:bodyPr/>
          <a:lstStyle/>
          <a:p>
            <a:endParaRPr lang="ru-RU"/>
          </a:p>
        </p:txBody>
      </p:sp>
      <p:sp>
        <p:nvSpPr>
          <p:cNvPr id="283" name="Shape 279"/>
          <p:cNvSpPr/>
          <p:nvPr/>
        </p:nvSpPr>
        <p:spPr>
          <a:xfrm>
            <a:off x="12747600" y="5862600"/>
            <a:ext cx="165600" cy="165600"/>
          </a:xfrm>
          <a:prstGeom prst="roundRect">
            <a:avLst>
              <a:gd name="adj" fmla="val 82826"/>
            </a:avLst>
          </a:prstGeom>
          <a:solidFill>
            <a:srgbClr val="002860"/>
          </a:solidFill>
          <a:ln/>
        </p:spPr>
        <p:txBody>
          <a:bodyPr/>
          <a:lstStyle/>
          <a:p>
            <a:endParaRPr lang="ru-RU"/>
          </a:p>
        </p:txBody>
      </p:sp>
      <p:sp>
        <p:nvSpPr>
          <p:cNvPr id="284" name="Text 280"/>
          <p:cNvSpPr/>
          <p:nvPr/>
        </p:nvSpPr>
        <p:spPr>
          <a:xfrm>
            <a:off x="127476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85" name="Text 281"/>
          <p:cNvSpPr/>
          <p:nvPr/>
        </p:nvSpPr>
        <p:spPr>
          <a:xfrm>
            <a:off x="129636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Анализ рисков</a:t>
            </a:r>
            <a:endParaRPr lang="en-US" sz="850" dirty="0"/>
          </a:p>
        </p:txBody>
      </p:sp>
      <p:sp>
        <p:nvSpPr>
          <p:cNvPr id="286" name="Text 282"/>
          <p:cNvSpPr/>
          <p:nvPr/>
        </p:nvSpPr>
        <p:spPr>
          <a:xfrm>
            <a:off x="12754800" y="6021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признаки повышения вероятности, вторичные и остаточные риски.</a:t>
            </a:r>
            <a:endParaRPr lang="en-US" sz="750" dirty="0"/>
          </a:p>
        </p:txBody>
      </p:sp>
      <p:sp>
        <p:nvSpPr>
          <p:cNvPr id="287" name="Text 283"/>
          <p:cNvSpPr/>
          <p:nvPr/>
        </p:nvSpPr>
        <p:spPr>
          <a:xfrm>
            <a:off x="12754799" y="6350000"/>
            <a:ext cx="1967675" cy="749300"/>
          </a:xfrm>
          <a:prstGeom prst="rect">
            <a:avLst/>
          </a:prstGeom>
          <a:solidFill>
            <a:srgbClr val="FFFFFF"/>
          </a:solidFill>
          <a:ln w="9525">
            <a:solidFill>
              <a:srgbClr val="C9CFDA"/>
            </a:solidFill>
          </a:ln>
        </p:spPr>
        <p:txBody>
          <a:bodyPr wrap="square" lIns="25400" tIns="12700" rIns="25400" bIns="12700" rtlCol="0" anchor="t">
            <a:noAutofit/>
          </a:bodyPr>
          <a:lstStyle/>
          <a:p>
            <a:r>
              <a:rPr lang="ru-RU" sz="240" b="1" dirty="0"/>
              <a:t>1. Признаки повышения вероятности</a:t>
            </a:r>
            <a:r>
              <a:rPr lang="ru-RU" sz="240" dirty="0"/>
              <a:t> </a:t>
            </a:r>
            <a:r>
              <a:rPr lang="ru-RU" sz="240" i="1" dirty="0"/>
              <a:t>(Что должно произойти, чтобы риск стал более вероятным?)</a:t>
            </a:r>
            <a:endParaRPr lang="ru-RU" sz="240" dirty="0"/>
          </a:p>
          <a:p>
            <a:pPr lvl="0"/>
            <a:r>
              <a:rPr lang="ru-RU" sz="240" b="1" dirty="0"/>
              <a:t>Правовые/GR-риски:</a:t>
            </a:r>
            <a:r>
              <a:rPr lang="ru-RU" sz="240" dirty="0"/>
              <a:t> Задержка согласования ТЭО или кредитного договора ВТБ; изменение приоритетов ДИТ Москвы.</a:t>
            </a:r>
          </a:p>
          <a:p>
            <a:pPr lvl="0"/>
            <a:r>
              <a:rPr lang="ru-RU" sz="240" b="1" dirty="0"/>
              <a:t>Технологические/IT-риски:</a:t>
            </a:r>
            <a:r>
              <a:rPr lang="ru-RU" sz="240" dirty="0"/>
              <a:t> Срыв сроков интеграции API с РСО (</a:t>
            </a:r>
            <a:r>
              <a:rPr lang="ru-RU" sz="240" i="1" dirty="0"/>
              <a:t>МОЭК</a:t>
            </a:r>
            <a:r>
              <a:rPr lang="ru-RU" sz="240" dirty="0"/>
              <a:t>, </a:t>
            </a:r>
            <a:r>
              <a:rPr lang="ru-RU" sz="240" i="1" dirty="0"/>
              <a:t>Мосводоканал</a:t>
            </a:r>
            <a:r>
              <a:rPr lang="ru-RU" sz="240" dirty="0"/>
              <a:t>) из-за бюрократии; отказ собственников предоставлять данные даже на добровольной основе.</a:t>
            </a:r>
          </a:p>
          <a:p>
            <a:pPr lvl="0"/>
            <a:r>
              <a:rPr lang="ru-RU" sz="240" b="1" dirty="0"/>
              <a:t>Финансовые/Экономические риски:</a:t>
            </a:r>
            <a:r>
              <a:rPr lang="ru-RU" sz="240" dirty="0"/>
              <a:t> Отсутствие интереса к подписке у предприятий после завершения пилота (отсутствие верифицированных матчей).</a:t>
            </a:r>
          </a:p>
          <a:p>
            <a:pPr lvl="0"/>
            <a:r>
              <a:rPr lang="ru-RU" sz="240" b="1" dirty="0"/>
              <a:t>Организационные/HR-риски:</a:t>
            </a:r>
            <a:r>
              <a:rPr lang="ru-RU" sz="240" dirty="0"/>
              <a:t> Перегрузка команды МИКС задачами по другим проектам Кубка; конфликт компетенций при фасилитации переговоров </a:t>
            </a:r>
            <a:endParaRPr lang="ru-RU" sz="240" i="1" dirty="0"/>
          </a:p>
          <a:p>
            <a:pPr lvl="0"/>
            <a:r>
              <a:rPr lang="ru-RU" sz="240" b="1" dirty="0"/>
              <a:t>Операционные/ИБ-риски:</a:t>
            </a:r>
            <a:r>
              <a:rPr lang="ru-RU" sz="240" dirty="0"/>
              <a:t> Обнаружение уязвимостей в DLP-системе до начала пилотного этапа.</a:t>
            </a:r>
          </a:p>
          <a:p>
            <a:r>
              <a:rPr lang="ru-RU" sz="240" b="1" dirty="0"/>
              <a:t>2. Вторичные риски</a:t>
            </a:r>
            <a:r>
              <a:rPr lang="ru-RU" sz="240" dirty="0"/>
              <a:t> </a:t>
            </a:r>
            <a:r>
              <a:rPr lang="ru-RU" sz="240" i="1" dirty="0"/>
              <a:t>(Какие новые риски могут возникнуть как следствие реализации первичного риска?)</a:t>
            </a:r>
            <a:endParaRPr lang="ru-RU" sz="240" dirty="0"/>
          </a:p>
          <a:p>
            <a:pPr lvl="0"/>
            <a:r>
              <a:rPr lang="ru-RU" sz="240" dirty="0"/>
              <a:t>Если собственники откажутся передавать данные → </a:t>
            </a:r>
            <a:r>
              <a:rPr lang="ru-RU" sz="240" b="1" dirty="0"/>
              <a:t>Вторичный риск:</a:t>
            </a:r>
            <a:r>
              <a:rPr lang="ru-RU" sz="240" dirty="0"/>
              <a:t> Невозможность построения ИИ-модели прогноза → провал KPI точности ≥80%.</a:t>
            </a:r>
          </a:p>
          <a:p>
            <a:pPr lvl="0"/>
            <a:r>
              <a:rPr lang="ru-RU" sz="240" dirty="0"/>
              <a:t>Если произойдёт утечка данных → </a:t>
            </a:r>
            <a:r>
              <a:rPr lang="ru-RU" sz="240" b="1" dirty="0"/>
              <a:t>Вторичный риск:</a:t>
            </a:r>
            <a:r>
              <a:rPr lang="ru-RU" sz="240" dirty="0"/>
              <a:t> Массовая потеря доверия участников → невозможность масштабирования проекта.</a:t>
            </a:r>
          </a:p>
          <a:p>
            <a:pPr lvl="0"/>
            <a:r>
              <a:rPr lang="ru-RU" sz="240" dirty="0"/>
              <a:t>Если команда потеряет ключевых членов → </a:t>
            </a:r>
            <a:r>
              <a:rPr lang="ru-RU" sz="240" b="1" dirty="0"/>
              <a:t>Вторичный риск:</a:t>
            </a:r>
            <a:r>
              <a:rPr lang="ru-RU" sz="240" dirty="0"/>
              <a:t> Нарушение календарного графика работ → задержка запуска MVP.</a:t>
            </a:r>
          </a:p>
          <a:p>
            <a:r>
              <a:rPr lang="ru-RU" sz="240" b="1" dirty="0"/>
              <a:t>3. Остаточные риски</a:t>
            </a:r>
            <a:r>
              <a:rPr lang="ru-RU" sz="240" dirty="0"/>
              <a:t> </a:t>
            </a:r>
            <a:r>
              <a:rPr lang="ru-RU" sz="240" i="1" dirty="0"/>
              <a:t>(Риски, которые останутся даже после применения мер реагирования)</a:t>
            </a:r>
            <a:endParaRPr lang="ru-RU" sz="240" dirty="0"/>
          </a:p>
          <a:p>
            <a:pPr lvl="0"/>
            <a:r>
              <a:rPr lang="ru-RU" sz="240" dirty="0"/>
              <a:t>Даже при наличии обезличивания и соглашений о конфиденциальности - </a:t>
            </a:r>
            <a:r>
              <a:rPr lang="ru-RU" sz="240" b="1" dirty="0"/>
              <a:t>остаточный риск:</a:t>
            </a:r>
            <a:r>
              <a:rPr lang="ru-RU" sz="240" dirty="0"/>
              <a:t> отдельные участники всё равно будут опасаться передачи данных. При внедрении DLP-системы - </a:t>
            </a:r>
            <a:r>
              <a:rPr lang="ru-RU" sz="240" b="1" dirty="0"/>
              <a:t>остаточный риск:</a:t>
            </a:r>
            <a:r>
              <a:rPr lang="ru-RU" sz="240" dirty="0"/>
              <a:t> ограниченная эффективность защиты от инсайдерских угроз внутри самой платформы </a:t>
            </a:r>
            <a:r>
              <a:rPr lang="ru-RU" sz="240" dirty="0" err="1"/>
              <a:t>МосПромТехЦифра</a:t>
            </a:r>
            <a:r>
              <a:rPr lang="ru-RU" sz="240" dirty="0"/>
              <a:t>.</a:t>
            </a:r>
          </a:p>
          <a:p>
            <a:pPr lvl="0"/>
            <a:r>
              <a:rPr lang="ru-RU" sz="240" dirty="0"/>
              <a:t>После подтверждения NPV &gt; 35 млн руб. - </a:t>
            </a:r>
            <a:r>
              <a:rPr lang="ru-RU" sz="240" b="1" dirty="0"/>
              <a:t>остаточный риск:</a:t>
            </a:r>
            <a:r>
              <a:rPr lang="ru-RU" sz="240" dirty="0"/>
              <a:t> низкая скорость роста базы резидентов после I очереди может замедлить окупаемость.</a:t>
            </a:r>
          </a:p>
        </p:txBody>
      </p:sp>
      <p:sp>
        <p:nvSpPr>
          <p:cNvPr id="288" name="Shape 284"/>
          <p:cNvSpPr/>
          <p:nvPr/>
        </p:nvSpPr>
        <p:spPr>
          <a:xfrm>
            <a:off x="8341200" y="7176600"/>
            <a:ext cx="2088000" cy="1134000"/>
          </a:xfrm>
          <a:prstGeom prst="roundRect">
            <a:avLst>
              <a:gd name="adj" fmla="val 6451"/>
            </a:avLst>
          </a:prstGeom>
          <a:solidFill>
            <a:srgbClr val="F0F1F3"/>
          </a:solidFill>
          <a:ln/>
        </p:spPr>
        <p:txBody>
          <a:bodyPr/>
          <a:lstStyle/>
          <a:p>
            <a:endParaRPr lang="ru-RU"/>
          </a:p>
        </p:txBody>
      </p:sp>
      <p:sp>
        <p:nvSpPr>
          <p:cNvPr id="289" name="Shape 285"/>
          <p:cNvSpPr/>
          <p:nvPr/>
        </p:nvSpPr>
        <p:spPr>
          <a:xfrm>
            <a:off x="8341200" y="7176600"/>
            <a:ext cx="32400" cy="1134000"/>
          </a:xfrm>
          <a:prstGeom prst="rect">
            <a:avLst/>
          </a:prstGeom>
          <a:solidFill>
            <a:srgbClr val="002860"/>
          </a:solidFill>
          <a:ln/>
        </p:spPr>
        <p:txBody>
          <a:bodyPr/>
          <a:lstStyle/>
          <a:p>
            <a:endParaRPr lang="ru-RU"/>
          </a:p>
        </p:txBody>
      </p:sp>
      <p:sp>
        <p:nvSpPr>
          <p:cNvPr id="290" name="Shape 286"/>
          <p:cNvSpPr/>
          <p:nvPr/>
        </p:nvSpPr>
        <p:spPr>
          <a:xfrm>
            <a:off x="8442000" y="7248600"/>
            <a:ext cx="165600" cy="165600"/>
          </a:xfrm>
          <a:prstGeom prst="roundRect">
            <a:avLst>
              <a:gd name="adj" fmla="val 82826"/>
            </a:avLst>
          </a:prstGeom>
          <a:solidFill>
            <a:srgbClr val="002860"/>
          </a:solidFill>
          <a:ln/>
        </p:spPr>
        <p:txBody>
          <a:bodyPr/>
          <a:lstStyle/>
          <a:p>
            <a:endParaRPr lang="ru-RU"/>
          </a:p>
        </p:txBody>
      </p:sp>
      <p:sp>
        <p:nvSpPr>
          <p:cNvPr id="291" name="Text 287"/>
          <p:cNvSpPr/>
          <p:nvPr/>
        </p:nvSpPr>
        <p:spPr>
          <a:xfrm>
            <a:off x="84420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92" name="Text 288"/>
          <p:cNvSpPr/>
          <p:nvPr/>
        </p:nvSpPr>
        <p:spPr>
          <a:xfrm>
            <a:off x="86580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Оценка рисков</a:t>
            </a:r>
            <a:endParaRPr lang="en-US" sz="850" dirty="0"/>
          </a:p>
        </p:txBody>
      </p:sp>
      <p:sp>
        <p:nvSpPr>
          <p:cNvPr id="293" name="Text 289"/>
          <p:cNvSpPr/>
          <p:nvPr/>
        </p:nvSpPr>
        <p:spPr>
          <a:xfrm>
            <a:off x="8449200" y="7407000"/>
            <a:ext cx="1890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качественную или количественную оценку рисков, их динамику и критерии пересмотра оценки.</a:t>
            </a:r>
            <a:endParaRPr lang="en-US" sz="750" dirty="0"/>
          </a:p>
        </p:txBody>
      </p:sp>
      <p:sp>
        <p:nvSpPr>
          <p:cNvPr id="294" name="Text 290"/>
          <p:cNvSpPr/>
          <p:nvPr/>
        </p:nvSpPr>
        <p:spPr>
          <a:xfrm>
            <a:off x="8449199" y="7750175"/>
            <a:ext cx="1980675" cy="561975"/>
          </a:xfrm>
          <a:prstGeom prst="rect">
            <a:avLst/>
          </a:prstGeom>
          <a:solidFill>
            <a:srgbClr val="FFFFFF"/>
          </a:solidFill>
          <a:ln w="9525">
            <a:solidFill>
              <a:srgbClr val="C9CFDA"/>
            </a:solidFill>
          </a:ln>
        </p:spPr>
        <p:txBody>
          <a:bodyPr wrap="square" lIns="25400" tIns="12700" rIns="25400" bIns="12700" rtlCol="0" anchor="t">
            <a:noAutofit/>
          </a:bodyPr>
          <a:lstStyle/>
          <a:p>
            <a:r>
              <a:rPr lang="ru-RU" sz="240" b="1" dirty="0"/>
              <a:t>1. Качественная оценка (Матрица вероятности‑влияния):</a:t>
            </a:r>
            <a:r>
              <a:rPr lang="ru-RU" sz="240" dirty="0"/>
              <a:t> </a:t>
            </a:r>
            <a:r>
              <a:rPr lang="ru-RU" sz="240" i="1" dirty="0"/>
              <a:t>(Используется стандартная матрица 5×5)</a:t>
            </a:r>
            <a:endParaRPr lang="ru-RU" sz="240" dirty="0"/>
          </a:p>
          <a:p>
            <a:pPr lvl="0"/>
            <a:r>
              <a:rPr lang="ru-RU" sz="240" b="1" dirty="0"/>
              <a:t>Высокий риск:</a:t>
            </a:r>
            <a:r>
              <a:rPr lang="ru-RU" sz="240" dirty="0"/>
              <a:t> </a:t>
            </a:r>
            <a:r>
              <a:rPr lang="ru-RU" sz="240" i="1" dirty="0"/>
              <a:t>(Красный)</a:t>
            </a:r>
            <a:r>
              <a:rPr lang="ru-RU" sz="240" dirty="0"/>
              <a:t> - Недоверие бизнеса к передаче данных; отказ ДИТ/ВТБ от финансирования.</a:t>
            </a:r>
          </a:p>
          <a:p>
            <a:pPr lvl="0"/>
            <a:r>
              <a:rPr lang="ru-RU" sz="240" b="1" dirty="0"/>
              <a:t>Средний риск:</a:t>
            </a:r>
            <a:r>
              <a:rPr lang="ru-RU" sz="240" dirty="0"/>
              <a:t> </a:t>
            </a:r>
            <a:r>
              <a:rPr lang="ru-RU" sz="240" i="1" dirty="0"/>
              <a:t>(Жёлтый)</a:t>
            </a:r>
            <a:r>
              <a:rPr lang="ru-RU" sz="240" dirty="0"/>
              <a:t> - Перерасход бюджета разработки ПО; сбои интеграции API с РСО (</a:t>
            </a:r>
            <a:r>
              <a:rPr lang="ru-RU" sz="240" i="1" dirty="0"/>
              <a:t>МОЭК</a:t>
            </a:r>
            <a:r>
              <a:rPr lang="ru-RU" sz="240" dirty="0"/>
              <a:t>, </a:t>
            </a:r>
            <a:r>
              <a:rPr lang="ru-RU" sz="240" i="1" dirty="0"/>
              <a:t>Мосводоканал</a:t>
            </a:r>
            <a:r>
              <a:rPr lang="ru-RU" sz="240" dirty="0"/>
              <a:t>); неэффективные переговоры с якорными резидентами.</a:t>
            </a:r>
          </a:p>
          <a:p>
            <a:pPr lvl="0"/>
            <a:r>
              <a:rPr lang="ru-RU" sz="240" b="1" dirty="0"/>
              <a:t>Низкий риск:</a:t>
            </a:r>
            <a:r>
              <a:rPr lang="ru-RU" sz="240" dirty="0"/>
              <a:t> </a:t>
            </a:r>
            <a:r>
              <a:rPr lang="ru-RU" sz="240" i="1" dirty="0"/>
              <a:t>(Зелёный)</a:t>
            </a:r>
            <a:r>
              <a:rPr lang="ru-RU" sz="240" dirty="0"/>
              <a:t> - Утечка обезличенных данных при наличии DLP-системы; смена городской стратегии цифровизации промышленности.</a:t>
            </a:r>
          </a:p>
          <a:p>
            <a:r>
              <a:rPr lang="ru-RU" sz="240" b="1" dirty="0"/>
              <a:t>2. Количественная оценка (для финансовых рисков):</a:t>
            </a:r>
            <a:r>
              <a:rPr lang="ru-RU" sz="240" dirty="0"/>
              <a:t> Для финансового риска «Задержка возврата инвестиций из-за низкой подписки резидентов после пилота»:</a:t>
            </a:r>
          </a:p>
          <a:p>
            <a:pPr lvl="0"/>
            <a:r>
              <a:rPr lang="ru-RU" sz="240" b="1" dirty="0"/>
              <a:t>Вероятность:</a:t>
            </a:r>
            <a:r>
              <a:rPr lang="ru-RU" sz="240" dirty="0"/>
              <a:t> Средняя </a:t>
            </a:r>
            <a:r>
              <a:rPr lang="ru-RU" sz="240" i="1" dirty="0"/>
              <a:t>(0,3–0,4)</a:t>
            </a:r>
            <a:r>
              <a:rPr lang="ru-RU" sz="240" dirty="0"/>
              <a:t>.</a:t>
            </a:r>
          </a:p>
          <a:p>
            <a:pPr lvl="0"/>
            <a:r>
              <a:rPr lang="ru-RU" sz="240" b="1" dirty="0"/>
              <a:t>Ущерб:</a:t>
            </a:r>
            <a:r>
              <a:rPr lang="ru-RU" sz="240" dirty="0"/>
              <a:t> Потеря NPV &gt;35 млн руб.; увеличение срока окупаемости до более чем 6 лет.</a:t>
            </a:r>
          </a:p>
          <a:p>
            <a:pPr lvl="0"/>
            <a:r>
              <a:rPr lang="ru-RU" sz="240" b="1" dirty="0"/>
              <a:t>Количественный показатель риска:</a:t>
            </a:r>
            <a:r>
              <a:rPr lang="ru-RU" sz="240" dirty="0"/>
              <a:t> Вероятность × Ущерб = Высокий уровень влияния на проект.</a:t>
            </a:r>
          </a:p>
          <a:p>
            <a:r>
              <a:rPr lang="ru-RU" sz="240" b="1" dirty="0"/>
              <a:t>3. Критерии пересмотра оценки:</a:t>
            </a:r>
            <a:r>
              <a:rPr lang="ru-RU" sz="240" dirty="0"/>
              <a:t> Риск‑регистр будет актуализироваться ежемесячно по следующим критериям:</a:t>
            </a:r>
          </a:p>
          <a:p>
            <a:pPr lvl="0"/>
            <a:r>
              <a:rPr lang="ru-RU" sz="240" dirty="0"/>
              <a:t>Изменение статуса переговоров с собственниками площадок → Пересмотр категории «Недоверие бизнеса».</a:t>
            </a:r>
          </a:p>
          <a:p>
            <a:pPr lvl="0"/>
            <a:r>
              <a:rPr lang="ru-RU" sz="240" dirty="0"/>
              <a:t>Подтверждение кредитного договора ВТБ → Смена статуса «Отказ от финансирования».</a:t>
            </a:r>
          </a:p>
          <a:p>
            <a:pPr lvl="0"/>
            <a:r>
              <a:rPr lang="ru-RU" sz="240" dirty="0"/>
              <a:t>Получение первых исторических данных от РСО → Пересмотр категорий IT-рисков.</a:t>
            </a:r>
          </a:p>
          <a:p>
            <a:pPr lvl="0"/>
            <a:r>
              <a:rPr lang="ru-RU" sz="240" dirty="0"/>
              <a:t>Проведение внутреннего аудита пилотной очереди → Анализ фактических KPI против плановых и корректировка оценок всех рисков.</a:t>
            </a:r>
          </a:p>
        </p:txBody>
      </p:sp>
      <p:sp>
        <p:nvSpPr>
          <p:cNvPr id="295" name="Shape 291"/>
          <p:cNvSpPr/>
          <p:nvPr/>
        </p:nvSpPr>
        <p:spPr>
          <a:xfrm>
            <a:off x="10494000" y="7176600"/>
            <a:ext cx="2088000" cy="1134000"/>
          </a:xfrm>
          <a:prstGeom prst="roundRect">
            <a:avLst>
              <a:gd name="adj" fmla="val 6451"/>
            </a:avLst>
          </a:prstGeom>
          <a:solidFill>
            <a:srgbClr val="F0F1F3"/>
          </a:solidFill>
          <a:ln/>
        </p:spPr>
        <p:txBody>
          <a:bodyPr/>
          <a:lstStyle/>
          <a:p>
            <a:endParaRPr lang="ru-RU"/>
          </a:p>
        </p:txBody>
      </p:sp>
      <p:sp>
        <p:nvSpPr>
          <p:cNvPr id="296" name="Shape 292"/>
          <p:cNvSpPr/>
          <p:nvPr/>
        </p:nvSpPr>
        <p:spPr>
          <a:xfrm>
            <a:off x="10494000" y="7176600"/>
            <a:ext cx="32400" cy="1134000"/>
          </a:xfrm>
          <a:prstGeom prst="rect">
            <a:avLst/>
          </a:prstGeom>
          <a:solidFill>
            <a:srgbClr val="002860"/>
          </a:solidFill>
          <a:ln/>
        </p:spPr>
        <p:txBody>
          <a:bodyPr/>
          <a:lstStyle/>
          <a:p>
            <a:endParaRPr lang="ru-RU"/>
          </a:p>
        </p:txBody>
      </p:sp>
      <p:sp>
        <p:nvSpPr>
          <p:cNvPr id="297" name="Shape 293"/>
          <p:cNvSpPr/>
          <p:nvPr/>
        </p:nvSpPr>
        <p:spPr>
          <a:xfrm>
            <a:off x="10594800" y="7248600"/>
            <a:ext cx="165600" cy="165600"/>
          </a:xfrm>
          <a:prstGeom prst="roundRect">
            <a:avLst>
              <a:gd name="adj" fmla="val 82826"/>
            </a:avLst>
          </a:prstGeom>
          <a:solidFill>
            <a:srgbClr val="002860"/>
          </a:solidFill>
          <a:ln/>
        </p:spPr>
        <p:txBody>
          <a:bodyPr/>
          <a:lstStyle/>
          <a:p>
            <a:endParaRPr lang="ru-RU"/>
          </a:p>
        </p:txBody>
      </p:sp>
      <p:sp>
        <p:nvSpPr>
          <p:cNvPr id="298" name="Text 294"/>
          <p:cNvSpPr/>
          <p:nvPr/>
        </p:nvSpPr>
        <p:spPr>
          <a:xfrm>
            <a:off x="105948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99" name="Text 295"/>
          <p:cNvSpPr/>
          <p:nvPr/>
        </p:nvSpPr>
        <p:spPr>
          <a:xfrm>
            <a:off x="108108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рисками</a:t>
            </a:r>
            <a:endParaRPr lang="en-US" sz="850" dirty="0"/>
          </a:p>
        </p:txBody>
      </p:sp>
      <p:sp>
        <p:nvSpPr>
          <p:cNvPr id="300" name="Text 296"/>
          <p:cNvSpPr/>
          <p:nvPr/>
        </p:nvSpPr>
        <p:spPr>
          <a:xfrm>
            <a:off x="10602000" y="7407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Опишите стратегию, меры до и после наступления риска, порядок мониторинга и ответственных.</a:t>
            </a:r>
            <a:endParaRPr lang="en-US" sz="750" dirty="0"/>
          </a:p>
        </p:txBody>
      </p:sp>
      <p:sp>
        <p:nvSpPr>
          <p:cNvPr id="301" name="Text 297"/>
          <p:cNvSpPr/>
          <p:nvPr/>
        </p:nvSpPr>
        <p:spPr>
          <a:xfrm>
            <a:off x="10601999" y="7740649"/>
            <a:ext cx="1974175" cy="635001"/>
          </a:xfrm>
          <a:prstGeom prst="rect">
            <a:avLst/>
          </a:prstGeom>
          <a:solidFill>
            <a:srgbClr val="FFFFFF"/>
          </a:solidFill>
          <a:ln w="9525">
            <a:solidFill>
              <a:srgbClr val="C9CFDA"/>
            </a:solidFill>
          </a:ln>
        </p:spPr>
        <p:txBody>
          <a:bodyPr wrap="square" lIns="25400" tIns="12700" rIns="25400" bIns="12700" rtlCol="0" anchor="t">
            <a:noAutofit/>
          </a:bodyPr>
          <a:lstStyle/>
          <a:p>
            <a:r>
              <a:rPr lang="ru-RU" sz="200" b="1" dirty="0"/>
              <a:t>1. Стратегия реагирования (до/после):</a:t>
            </a:r>
            <a:endParaRPr lang="ru-RU" sz="200" dirty="0"/>
          </a:p>
          <a:p>
            <a:pPr lvl="0"/>
            <a:r>
              <a:rPr lang="ru-RU" sz="200" b="1" dirty="0"/>
              <a:t>Высокий риск:</a:t>
            </a:r>
            <a:r>
              <a:rPr lang="ru-RU" sz="200" dirty="0"/>
              <a:t> </a:t>
            </a:r>
            <a:r>
              <a:rPr lang="ru-RU" sz="200" i="1" dirty="0"/>
              <a:t>(Недоверие бизнеса к передаче данных)</a:t>
            </a:r>
            <a:br>
              <a:rPr lang="ru-RU" sz="200" dirty="0"/>
            </a:br>
            <a:r>
              <a:rPr lang="ru-RU" sz="200" i="1" dirty="0"/>
              <a:t>До:</a:t>
            </a:r>
            <a:r>
              <a:rPr lang="ru-RU" sz="200" dirty="0"/>
              <a:t> Обезличивание данных; добровольное подключение; соглашения о конфиденциальности</a:t>
            </a:r>
            <a:br>
              <a:rPr lang="ru-RU" sz="200" dirty="0"/>
            </a:br>
            <a:r>
              <a:rPr lang="ru-RU" sz="200" i="1" dirty="0"/>
              <a:t>После:</a:t>
            </a:r>
            <a:r>
              <a:rPr lang="ru-RU" sz="200" dirty="0"/>
              <a:t> Проведение дополнительных разъяснений с собственниками площадок; запуск пилотного бенчмаркинга на обезличенных данных.</a:t>
            </a:r>
          </a:p>
          <a:p>
            <a:pPr lvl="0"/>
            <a:r>
              <a:rPr lang="ru-RU" sz="200" b="1" dirty="0"/>
              <a:t>Средний риск:</a:t>
            </a:r>
            <a:r>
              <a:rPr lang="ru-RU" sz="200" dirty="0"/>
              <a:t> </a:t>
            </a:r>
            <a:r>
              <a:rPr lang="ru-RU" sz="200" i="1" dirty="0"/>
              <a:t>(Перерасход бюджета разработки ПО)</a:t>
            </a:r>
            <a:br>
              <a:rPr lang="ru-RU" sz="200" dirty="0"/>
            </a:br>
            <a:r>
              <a:rPr lang="ru-RU" sz="200" i="1" dirty="0"/>
              <a:t>До:</a:t>
            </a:r>
            <a:r>
              <a:rPr lang="ru-RU" sz="200" dirty="0"/>
              <a:t> Резервный фонд в бюджете проекта; контроль затрат по WBS</a:t>
            </a:r>
            <a:br>
              <a:rPr lang="ru-RU" sz="200" dirty="0"/>
            </a:br>
            <a:r>
              <a:rPr lang="ru-RU" sz="200" i="1" dirty="0"/>
              <a:t>После:</a:t>
            </a:r>
            <a:r>
              <a:rPr lang="ru-RU" sz="200" dirty="0"/>
              <a:t> Приостановка второстепенных функций платформы; привлечение альтернативных источников финансирования.</a:t>
            </a:r>
          </a:p>
          <a:p>
            <a:pPr lvl="0"/>
            <a:r>
              <a:rPr lang="ru-RU" sz="200" b="1" dirty="0"/>
              <a:t>Низкий риск:</a:t>
            </a:r>
            <a:r>
              <a:rPr lang="ru-RU" sz="200" dirty="0"/>
              <a:t> </a:t>
            </a:r>
            <a:r>
              <a:rPr lang="ru-RU" sz="200" i="1" dirty="0"/>
              <a:t>(Утечка данных)</a:t>
            </a:r>
            <a:br>
              <a:rPr lang="ru-RU" sz="200" dirty="0"/>
            </a:br>
            <a:r>
              <a:rPr lang="ru-RU" sz="200" i="1" dirty="0"/>
              <a:t>До:</a:t>
            </a:r>
            <a:r>
              <a:rPr lang="ru-RU" sz="200" dirty="0"/>
              <a:t> Внедрение DLP-системы; разграничение доступа </a:t>
            </a:r>
            <a:br>
              <a:rPr lang="ru-RU" sz="200" dirty="0"/>
            </a:br>
            <a:r>
              <a:rPr lang="ru-RU" sz="200" i="1" dirty="0"/>
              <a:t>После:</a:t>
            </a:r>
            <a:r>
              <a:rPr lang="ru-RU" sz="200" dirty="0"/>
              <a:t> Локализация инцидента; аудит информационной безопасности.</a:t>
            </a:r>
          </a:p>
          <a:p>
            <a:r>
              <a:rPr lang="ru-RU" sz="200" b="1" dirty="0"/>
              <a:t>2. Порядок мониторинга:</a:t>
            </a:r>
            <a:endParaRPr lang="ru-RU" sz="200" dirty="0"/>
          </a:p>
          <a:p>
            <a:pPr lvl="0"/>
            <a:r>
              <a:rPr lang="ru-RU" sz="200" b="1" dirty="0"/>
              <a:t>Ежемесячный мониторинг:</a:t>
            </a:r>
            <a:r>
              <a:rPr lang="ru-RU" sz="200" dirty="0"/>
              <a:t> Команда МИКС проводит анализ актуальности рисков на основе фактических KPI пилота и статуса переговоров с РСО и якорными резидентами.</a:t>
            </a:r>
          </a:p>
          <a:p>
            <a:pPr lvl="0"/>
            <a:r>
              <a:rPr lang="ru-RU" sz="200" b="1" dirty="0"/>
              <a:t>Критические точки пересмотра:</a:t>
            </a:r>
            <a:r>
              <a:rPr lang="ru-RU" sz="200" dirty="0"/>
              <a:t> Подтверждение кредитного договора ВТБ; получение первых исторических данных от МОЭК; внутренний аудит результатов I очереди </a:t>
            </a:r>
            <a:r>
              <a:rPr lang="ru-RU" sz="200" i="1" dirty="0"/>
              <a:t>(30.06.2027)</a:t>
            </a:r>
            <a:r>
              <a:rPr lang="ru-RU" sz="200" dirty="0"/>
              <a:t>.</a:t>
            </a:r>
          </a:p>
          <a:p>
            <a:r>
              <a:rPr lang="ru-RU" sz="200" b="1" dirty="0"/>
              <a:t>3. Ответственные лица:</a:t>
            </a:r>
            <a:r>
              <a:rPr lang="ru-RU" sz="200" dirty="0"/>
              <a:t> </a:t>
            </a:r>
            <a:r>
              <a:rPr lang="ru-RU" sz="200" i="1" dirty="0"/>
              <a:t>(Назначены из состава команды МИКС согласно их компетенциям)</a:t>
            </a:r>
            <a:endParaRPr lang="ru-RU" sz="200" dirty="0"/>
          </a:p>
          <a:p>
            <a:pPr lvl="0"/>
            <a:r>
              <a:rPr lang="ru-RU" sz="200" b="1" dirty="0"/>
              <a:t>ДИТ Москвы / ВТБ (финансирование):</a:t>
            </a:r>
            <a:r>
              <a:rPr lang="ru-RU" sz="200" dirty="0"/>
              <a:t> Ольга Васильцова </a:t>
            </a:r>
          </a:p>
          <a:p>
            <a:pPr lvl="0"/>
            <a:r>
              <a:rPr lang="ru-RU" sz="200" b="1" dirty="0"/>
              <a:t>Собственники промплощадок / Якорные резиденты (доверие):</a:t>
            </a:r>
            <a:r>
              <a:rPr lang="ru-RU" sz="200" dirty="0"/>
              <a:t> Григорий </a:t>
            </a:r>
            <a:r>
              <a:rPr lang="ru-RU" sz="200" dirty="0" err="1"/>
              <a:t>Мелян</a:t>
            </a:r>
            <a:r>
              <a:rPr lang="ru-RU" sz="200" dirty="0"/>
              <a:t> + Роман </a:t>
            </a:r>
            <a:r>
              <a:rPr lang="ru-RU" sz="200" dirty="0" err="1"/>
              <a:t>Камелев</a:t>
            </a:r>
            <a:endParaRPr lang="ru-RU" sz="200" dirty="0"/>
          </a:p>
          <a:p>
            <a:pPr lvl="0"/>
            <a:r>
              <a:rPr lang="ru-RU" sz="200" b="1" dirty="0"/>
              <a:t>РСО (интеграция API):</a:t>
            </a:r>
            <a:r>
              <a:rPr lang="ru-RU" sz="200" dirty="0"/>
              <a:t> Евгений </a:t>
            </a:r>
            <a:r>
              <a:rPr lang="ru-RU" sz="200" dirty="0" err="1"/>
              <a:t>Бикбов</a:t>
            </a:r>
            <a:r>
              <a:rPr lang="ru-RU" sz="200" dirty="0"/>
              <a:t> </a:t>
            </a:r>
            <a:endParaRPr lang="ru-RU" sz="200" i="1" dirty="0"/>
          </a:p>
          <a:p>
            <a:pPr lvl="0"/>
            <a:r>
              <a:rPr lang="ru-RU" sz="200" b="1" dirty="0"/>
              <a:t>ИБ-риски:</a:t>
            </a:r>
            <a:r>
              <a:rPr lang="ru-RU" sz="200" dirty="0"/>
              <a:t> Вера </a:t>
            </a:r>
            <a:r>
              <a:rPr lang="ru-RU" sz="200" dirty="0" err="1"/>
              <a:t>Синиджук</a:t>
            </a:r>
            <a:endParaRPr lang="ru-RU" sz="200" dirty="0"/>
          </a:p>
        </p:txBody>
      </p:sp>
      <p:sp>
        <p:nvSpPr>
          <p:cNvPr id="302" name="Shape 298"/>
          <p:cNvSpPr/>
          <p:nvPr/>
        </p:nvSpPr>
        <p:spPr>
          <a:xfrm>
            <a:off x="12646800" y="7176600"/>
            <a:ext cx="2088000" cy="1134000"/>
          </a:xfrm>
          <a:prstGeom prst="roundRect">
            <a:avLst>
              <a:gd name="adj" fmla="val 6451"/>
            </a:avLst>
          </a:prstGeom>
          <a:solidFill>
            <a:srgbClr val="F0F1F3"/>
          </a:solidFill>
          <a:ln/>
        </p:spPr>
        <p:txBody>
          <a:bodyPr/>
          <a:lstStyle/>
          <a:p>
            <a:endParaRPr lang="ru-RU"/>
          </a:p>
        </p:txBody>
      </p:sp>
      <p:sp>
        <p:nvSpPr>
          <p:cNvPr id="303" name="Shape 299"/>
          <p:cNvSpPr/>
          <p:nvPr/>
        </p:nvSpPr>
        <p:spPr>
          <a:xfrm>
            <a:off x="12646800" y="7176600"/>
            <a:ext cx="32400" cy="1134000"/>
          </a:xfrm>
          <a:prstGeom prst="rect">
            <a:avLst/>
          </a:prstGeom>
          <a:solidFill>
            <a:srgbClr val="002860"/>
          </a:solidFill>
          <a:ln/>
        </p:spPr>
        <p:txBody>
          <a:bodyPr/>
          <a:lstStyle/>
          <a:p>
            <a:endParaRPr lang="ru-RU"/>
          </a:p>
        </p:txBody>
      </p:sp>
      <p:sp>
        <p:nvSpPr>
          <p:cNvPr id="304" name="Shape 300"/>
          <p:cNvSpPr/>
          <p:nvPr/>
        </p:nvSpPr>
        <p:spPr>
          <a:xfrm>
            <a:off x="12747600" y="7248600"/>
            <a:ext cx="165600" cy="165600"/>
          </a:xfrm>
          <a:prstGeom prst="roundRect">
            <a:avLst>
              <a:gd name="adj" fmla="val 82826"/>
            </a:avLst>
          </a:prstGeom>
          <a:solidFill>
            <a:srgbClr val="002860"/>
          </a:solidFill>
          <a:ln/>
        </p:spPr>
        <p:txBody>
          <a:bodyPr/>
          <a:lstStyle/>
          <a:p>
            <a:endParaRPr lang="ru-RU"/>
          </a:p>
        </p:txBody>
      </p:sp>
      <p:sp>
        <p:nvSpPr>
          <p:cNvPr id="305" name="Text 301"/>
          <p:cNvSpPr/>
          <p:nvPr/>
        </p:nvSpPr>
        <p:spPr>
          <a:xfrm>
            <a:off x="127476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306" name="Text 302"/>
          <p:cNvSpPr/>
          <p:nvPr/>
        </p:nvSpPr>
        <p:spPr>
          <a:xfrm>
            <a:off x="129636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Уровни полномочий</a:t>
            </a:r>
            <a:endParaRPr lang="en-US" sz="850" dirty="0"/>
          </a:p>
        </p:txBody>
      </p:sp>
      <p:sp>
        <p:nvSpPr>
          <p:cNvPr id="307" name="Text 303"/>
          <p:cNvSpPr/>
          <p:nvPr/>
        </p:nvSpPr>
        <p:spPr>
          <a:xfrm>
            <a:off x="12754800" y="74070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кто принимает решения при изменении сроков и бюджета.</a:t>
            </a:r>
            <a:endParaRPr lang="en-US" sz="750" dirty="0"/>
          </a:p>
        </p:txBody>
      </p:sp>
      <p:sp>
        <p:nvSpPr>
          <p:cNvPr id="308" name="Text 304"/>
          <p:cNvSpPr/>
          <p:nvPr/>
        </p:nvSpPr>
        <p:spPr>
          <a:xfrm>
            <a:off x="12754800" y="7632700"/>
            <a:ext cx="1970850" cy="685800"/>
          </a:xfrm>
          <a:prstGeom prst="rect">
            <a:avLst/>
          </a:prstGeom>
          <a:solidFill>
            <a:srgbClr val="FFFFFF"/>
          </a:solidFill>
          <a:ln w="9525">
            <a:solidFill>
              <a:srgbClr val="C9CFDA"/>
            </a:solidFill>
          </a:ln>
        </p:spPr>
        <p:txBody>
          <a:bodyPr wrap="square" lIns="25400" tIns="12700" rIns="25400" bIns="12700" rtlCol="0" anchor="t">
            <a:normAutofit fontScale="32500" lnSpcReduction="20000"/>
          </a:bodyPr>
          <a:lstStyle/>
          <a:p>
            <a:r>
              <a:rPr lang="ru-RU" sz="900" b="1" dirty="0"/>
              <a:t>Руководитель проекта (Ольга Васильцова):</a:t>
            </a:r>
            <a:endParaRPr lang="ru-RU" sz="900" dirty="0"/>
          </a:p>
          <a:p>
            <a:pPr lvl="0"/>
            <a:r>
              <a:rPr lang="ru-RU" sz="900" b="1" dirty="0"/>
              <a:t>Полномочия:</a:t>
            </a:r>
            <a:r>
              <a:rPr lang="ru-RU" sz="900" dirty="0"/>
              <a:t> Окончательное утверждение изменений в бюджете до 5 млн руб. </a:t>
            </a:r>
            <a:r>
              <a:rPr lang="ru-RU" sz="900" i="1" dirty="0"/>
              <a:t>(≈3% от общего объёма)</a:t>
            </a:r>
            <a:r>
              <a:rPr lang="ru-RU" sz="900" dirty="0"/>
              <a:t>; изменение сроков реализации этапов I очереди на срок не более 2 недель без потери KPI пилотной проверки (</a:t>
            </a:r>
            <a:r>
              <a:rPr lang="ru-RU" sz="900" i="1" dirty="0"/>
              <a:t>≤80% точность прогноза, ≤5 рабочих дней подбор ресурса</a:t>
            </a:r>
            <a:r>
              <a:rPr lang="ru-RU" sz="900" dirty="0"/>
              <a:t>) .</a:t>
            </a:r>
          </a:p>
          <a:p>
            <a:pPr lvl="0"/>
            <a:r>
              <a:rPr lang="ru-RU" sz="900" b="1" dirty="0"/>
              <a:t>Ответственность:</a:t>
            </a:r>
            <a:r>
              <a:rPr lang="ru-RU" sz="900" dirty="0"/>
              <a:t> Финансовый анализ последствий изменений; пересчёт NPV/IRR.</a:t>
            </a:r>
          </a:p>
          <a:p>
            <a:r>
              <a:rPr lang="ru-RU" sz="900" b="1" dirty="0"/>
              <a:t>Руководитель направления GR (Олег Курганский):</a:t>
            </a:r>
            <a:endParaRPr lang="ru-RU" sz="900" dirty="0"/>
          </a:p>
          <a:p>
            <a:pPr lvl="0"/>
            <a:r>
              <a:rPr lang="ru-RU" sz="900" b="1" dirty="0"/>
              <a:t>Полномочия:</a:t>
            </a:r>
            <a:r>
              <a:rPr lang="ru-RU" sz="900" dirty="0"/>
              <a:t> Внесение корректировок в график взаимодействия с ДИТ Москвы и ВТБ по вопросам финансирования и софинансирования; инициирование переговоров о продлении кредитного договора или изменения условий.</a:t>
            </a:r>
          </a:p>
          <a:p>
            <a:pPr lvl="0"/>
            <a:r>
              <a:rPr lang="ru-RU" sz="900" b="1" dirty="0"/>
              <a:t>Ответственность:</a:t>
            </a:r>
            <a:r>
              <a:rPr lang="ru-RU" sz="900" dirty="0"/>
              <a:t> Обеспечение основания для всех изменений.</a:t>
            </a:r>
          </a:p>
          <a:p>
            <a:r>
              <a:rPr lang="ru-RU" sz="900" b="1" dirty="0"/>
              <a:t>Технический руководитель (Олег Карцев / Евгений </a:t>
            </a:r>
            <a:r>
              <a:rPr lang="ru-RU" sz="900" b="1" dirty="0" err="1"/>
              <a:t>Бикбов</a:t>
            </a:r>
            <a:r>
              <a:rPr lang="ru-RU" sz="900" b="1" dirty="0"/>
              <a:t> / Юрий </a:t>
            </a:r>
            <a:r>
              <a:rPr lang="ru-RU" sz="900" b="1" dirty="0" err="1"/>
              <a:t>Югатов</a:t>
            </a:r>
            <a:r>
              <a:rPr lang="ru-RU" sz="900" b="1" dirty="0"/>
              <a:t>):</a:t>
            </a:r>
            <a:endParaRPr lang="ru-RU" sz="900" dirty="0"/>
          </a:p>
          <a:p>
            <a:pPr lvl="0"/>
            <a:r>
              <a:rPr lang="ru-RU" sz="900" b="1" dirty="0"/>
              <a:t>Полномочия:</a:t>
            </a:r>
            <a:r>
              <a:rPr lang="ru-RU" sz="900" dirty="0"/>
              <a:t> Изменения в календарном плане работ внутри выделенного этапа (например, перенос задач между </a:t>
            </a:r>
            <a:r>
              <a:rPr lang="ru-RU" sz="900" i="1" dirty="0"/>
              <a:t>«Разработка MVP»</a:t>
            </a:r>
            <a:r>
              <a:rPr lang="ru-RU" sz="900" dirty="0"/>
              <a:t> и </a:t>
            </a:r>
            <a:r>
              <a:rPr lang="ru-RU" sz="900" i="1" dirty="0"/>
              <a:t>«Пилотный запуск»</a:t>
            </a:r>
            <a:r>
              <a:rPr lang="ru-RU" sz="900" dirty="0"/>
              <a:t>, если это не влияет на сроки сдачи I очереди).</a:t>
            </a:r>
          </a:p>
          <a:p>
            <a:pPr lvl="0"/>
            <a:r>
              <a:rPr lang="ru-RU" sz="900" b="1" dirty="0"/>
              <a:t>Ответственность:</a:t>
            </a:r>
            <a:r>
              <a:rPr lang="ru-RU" sz="900" dirty="0"/>
              <a:t> Архитектура PLM/CAD; контроль календарных графиков.</a:t>
            </a:r>
          </a:p>
          <a:p>
            <a:r>
              <a:rPr lang="ru-RU" sz="900" b="1" dirty="0"/>
              <a:t>Команда МИКС (Совместное решение):</a:t>
            </a:r>
            <a:endParaRPr lang="ru-RU" sz="900" dirty="0"/>
          </a:p>
          <a:p>
            <a:pPr lvl="0"/>
            <a:r>
              <a:rPr lang="ru-RU" sz="900" b="1" dirty="0"/>
              <a:t>Полномочия:</a:t>
            </a:r>
            <a:r>
              <a:rPr lang="ru-RU" sz="900" dirty="0"/>
              <a:t> Принятие решений об изменениях, которые требуют перераспределения резервного фонда свыше 5 млн руб.; согласование новых стоп‑критериев масштабирования после завершения пилота.</a:t>
            </a:r>
          </a:p>
          <a:p>
            <a:pPr lvl="0"/>
            <a:r>
              <a:rPr lang="ru-RU" sz="900" b="1" dirty="0"/>
              <a:t>Ответственность:</a:t>
            </a:r>
            <a:r>
              <a:rPr lang="ru-RU" sz="900" dirty="0"/>
              <a:t> Согласованный консенсус всей команды перед внесением изменений в паспорт проекта.</a:t>
            </a:r>
          </a:p>
        </p:txBody>
      </p:sp>
      <p:sp>
        <p:nvSpPr>
          <p:cNvPr id="309" name="Shape 305"/>
          <p:cNvSpPr/>
          <p:nvPr/>
        </p:nvSpPr>
        <p:spPr>
          <a:xfrm>
            <a:off x="8341200" y="8375400"/>
            <a:ext cx="2088000" cy="1170000"/>
          </a:xfrm>
          <a:prstGeom prst="roundRect">
            <a:avLst>
              <a:gd name="adj" fmla="val 6252"/>
            </a:avLst>
          </a:prstGeom>
          <a:solidFill>
            <a:srgbClr val="F0F1F3"/>
          </a:solidFill>
          <a:ln/>
        </p:spPr>
        <p:txBody>
          <a:bodyPr/>
          <a:lstStyle/>
          <a:p>
            <a:endParaRPr lang="ru-RU"/>
          </a:p>
        </p:txBody>
      </p:sp>
      <p:sp>
        <p:nvSpPr>
          <p:cNvPr id="310" name="Shape 306"/>
          <p:cNvSpPr/>
          <p:nvPr/>
        </p:nvSpPr>
        <p:spPr>
          <a:xfrm>
            <a:off x="8341200" y="8375400"/>
            <a:ext cx="32400" cy="1170000"/>
          </a:xfrm>
          <a:prstGeom prst="rect">
            <a:avLst/>
          </a:prstGeom>
          <a:solidFill>
            <a:srgbClr val="002860"/>
          </a:solidFill>
          <a:ln/>
        </p:spPr>
        <p:txBody>
          <a:bodyPr/>
          <a:lstStyle/>
          <a:p>
            <a:endParaRPr lang="ru-RU"/>
          </a:p>
        </p:txBody>
      </p:sp>
      <p:sp>
        <p:nvSpPr>
          <p:cNvPr id="311" name="Shape 307"/>
          <p:cNvSpPr/>
          <p:nvPr/>
        </p:nvSpPr>
        <p:spPr>
          <a:xfrm>
            <a:off x="8442000" y="8447400"/>
            <a:ext cx="165600" cy="165600"/>
          </a:xfrm>
          <a:prstGeom prst="roundRect">
            <a:avLst>
              <a:gd name="adj" fmla="val 82826"/>
            </a:avLst>
          </a:prstGeom>
          <a:solidFill>
            <a:srgbClr val="002860"/>
          </a:solidFill>
          <a:ln/>
        </p:spPr>
        <p:txBody>
          <a:bodyPr/>
          <a:lstStyle/>
          <a:p>
            <a:endParaRPr lang="ru-RU"/>
          </a:p>
        </p:txBody>
      </p:sp>
      <p:sp>
        <p:nvSpPr>
          <p:cNvPr id="312" name="Text 308"/>
          <p:cNvSpPr/>
          <p:nvPr/>
        </p:nvSpPr>
        <p:spPr>
          <a:xfrm>
            <a:off x="84420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313" name="Text 309"/>
          <p:cNvSpPr/>
          <p:nvPr/>
        </p:nvSpPr>
        <p:spPr>
          <a:xfrm>
            <a:off x="8658000" y="8429400"/>
            <a:ext cx="1638000" cy="257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Последствия отказа от изменения</a:t>
            </a:r>
            <a:endParaRPr lang="en-US" sz="850" dirty="0"/>
          </a:p>
        </p:txBody>
      </p:sp>
      <p:sp>
        <p:nvSpPr>
          <p:cNvPr id="314" name="Text 310"/>
          <p:cNvSpPr/>
          <p:nvPr/>
        </p:nvSpPr>
        <p:spPr>
          <a:xfrm>
            <a:off x="8446025" y="8649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последствия отказа от изменения и несколько вариантов реализации изменения.</a:t>
            </a:r>
            <a:endParaRPr lang="en-US" sz="750" dirty="0"/>
          </a:p>
        </p:txBody>
      </p:sp>
      <p:sp>
        <p:nvSpPr>
          <p:cNvPr id="315" name="Text 311"/>
          <p:cNvSpPr/>
          <p:nvPr/>
        </p:nvSpPr>
        <p:spPr>
          <a:xfrm>
            <a:off x="8449199" y="8966188"/>
            <a:ext cx="1967975" cy="771625"/>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00" b="1" dirty="0"/>
              <a:t>Последствия отказа от изменения</a:t>
            </a:r>
          </a:p>
          <a:p>
            <a:r>
              <a:rPr lang="ru-RU" sz="300" b="1" dirty="0"/>
              <a:t>1. Ситуация:</a:t>
            </a:r>
            <a:r>
              <a:rPr lang="ru-RU" sz="300" dirty="0"/>
              <a:t> Задержка получения кредитных средств ВТБ (92,5 млн руб.) из-за затягивания ТЭО.</a:t>
            </a:r>
          </a:p>
          <a:p>
            <a:pPr lvl="0"/>
            <a:r>
              <a:rPr lang="ru-RU" sz="300" b="1" dirty="0"/>
              <a:t>Отказ от изменения:</a:t>
            </a:r>
            <a:r>
              <a:rPr lang="ru-RU" sz="300" dirty="0"/>
              <a:t> Продолжение работ только на бюджетные средства ДИТ Москвы </a:t>
            </a:r>
            <a:r>
              <a:rPr lang="ru-RU" sz="300" i="1" dirty="0"/>
              <a:t>(92,5 млн)</a:t>
            </a:r>
            <a:r>
              <a:rPr lang="ru-RU" sz="300" dirty="0"/>
              <a:t> без привлечения кредита.</a:t>
            </a:r>
          </a:p>
          <a:p>
            <a:pPr lvl="0"/>
            <a:r>
              <a:rPr lang="ru-RU" sz="300" b="1" dirty="0"/>
              <a:t>Последствия:</a:t>
            </a:r>
            <a:r>
              <a:rPr lang="ru-RU" sz="300" dirty="0"/>
              <a:t> Снижение качества MVP; невозможность закупки необходимого оборудования или лицензий для ИИ-модели прогноза; риск невыполнения KPI по точности ≥80%.</a:t>
            </a:r>
          </a:p>
          <a:p>
            <a:pPr lvl="0"/>
            <a:r>
              <a:rPr lang="ru-RU" sz="300" b="1" dirty="0"/>
              <a:t>Варианты реализации изменения: </a:t>
            </a:r>
            <a:r>
              <a:rPr lang="ru-RU" sz="300" dirty="0"/>
              <a:t>Перераспределить резервный фонд (</a:t>
            </a:r>
            <a:r>
              <a:rPr lang="ru-RU" sz="300" i="1" dirty="0"/>
              <a:t>25 млн</a:t>
            </a:r>
            <a:r>
              <a:rPr lang="ru-RU" sz="300" dirty="0"/>
              <a:t>) на закупку критических компонентов ПО. Уменьшить функционал MVP до базового реестра площадок без модуля </a:t>
            </a:r>
            <a:r>
              <a:rPr lang="ru-RU" sz="300" dirty="0" err="1"/>
              <a:t>матчинга</a:t>
            </a:r>
            <a:r>
              <a:rPr lang="ru-RU" sz="300" dirty="0"/>
              <a:t> спроса/предложения. Вести параллельные переговоры о привлечении альтернативных источников финансирования </a:t>
            </a:r>
            <a:r>
              <a:rPr lang="ru-RU" sz="300" i="1" dirty="0"/>
              <a:t>(</a:t>
            </a:r>
            <a:r>
              <a:rPr lang="ru-RU" sz="300" i="1" dirty="0" err="1"/>
              <a:t>инвестпортал</a:t>
            </a:r>
            <a:r>
              <a:rPr lang="ru-RU" sz="300" i="1" dirty="0"/>
              <a:t>)</a:t>
            </a:r>
            <a:r>
              <a:rPr lang="ru-RU" sz="300" dirty="0"/>
              <a:t>. </a:t>
            </a:r>
          </a:p>
          <a:p>
            <a:pPr lvl="0"/>
            <a:r>
              <a:rPr lang="ru-RU" sz="300" b="1" dirty="0"/>
              <a:t>2. Ситуация:</a:t>
            </a:r>
            <a:r>
              <a:rPr lang="ru-RU" sz="300" dirty="0"/>
              <a:t> Собственники промплощадок отказываются предоставлять данные даже в обезличенном виде.</a:t>
            </a:r>
          </a:p>
          <a:p>
            <a:pPr lvl="0"/>
            <a:r>
              <a:rPr lang="ru-RU" sz="300" b="1" dirty="0"/>
              <a:t>Отказ от изменения:</a:t>
            </a:r>
            <a:r>
              <a:rPr lang="ru-RU" sz="300" dirty="0"/>
              <a:t> Запуск платформы без исторических данных коммунальных начислений.</a:t>
            </a:r>
          </a:p>
          <a:p>
            <a:pPr lvl="0"/>
            <a:r>
              <a:rPr lang="ru-RU" sz="300" b="1" dirty="0"/>
              <a:t>Последствия:</a:t>
            </a:r>
            <a:r>
              <a:rPr lang="ru-RU" sz="300" dirty="0"/>
              <a:t> Невозможность построения ИИ‑модели сезонности; точность прогноза &lt;60%; провал ключевого стоп‑критерия масштабирования.</a:t>
            </a:r>
          </a:p>
          <a:p>
            <a:pPr lvl="0"/>
            <a:r>
              <a:rPr lang="ru-RU" sz="300" b="1" dirty="0"/>
              <a:t>Варианты реализации изменения: </a:t>
            </a:r>
            <a:r>
              <a:rPr lang="ru-RU" sz="300" dirty="0"/>
              <a:t>Построить модель на минимальном ресурсном паспорте без истории начисления. Провести дополнительные GR‑мероприятия для повышения доверия собственников. Использовать симуляционные данные для обучения модели с последующей верификацией на пилотной базе. </a:t>
            </a:r>
          </a:p>
        </p:txBody>
      </p:sp>
      <p:sp>
        <p:nvSpPr>
          <p:cNvPr id="316" name="Shape 312"/>
          <p:cNvSpPr/>
          <p:nvPr/>
        </p:nvSpPr>
        <p:spPr>
          <a:xfrm>
            <a:off x="10494000" y="8375400"/>
            <a:ext cx="2088000" cy="1170000"/>
          </a:xfrm>
          <a:prstGeom prst="roundRect">
            <a:avLst>
              <a:gd name="adj" fmla="val 6252"/>
            </a:avLst>
          </a:prstGeom>
          <a:solidFill>
            <a:srgbClr val="F0F1F3"/>
          </a:solidFill>
          <a:ln/>
        </p:spPr>
        <p:txBody>
          <a:bodyPr/>
          <a:lstStyle/>
          <a:p>
            <a:endParaRPr lang="ru-RU"/>
          </a:p>
        </p:txBody>
      </p:sp>
      <p:sp>
        <p:nvSpPr>
          <p:cNvPr id="317" name="Shape 313"/>
          <p:cNvSpPr/>
          <p:nvPr/>
        </p:nvSpPr>
        <p:spPr>
          <a:xfrm>
            <a:off x="10494000" y="8375400"/>
            <a:ext cx="32400" cy="1170000"/>
          </a:xfrm>
          <a:prstGeom prst="rect">
            <a:avLst/>
          </a:prstGeom>
          <a:solidFill>
            <a:srgbClr val="002860"/>
          </a:solidFill>
          <a:ln/>
        </p:spPr>
        <p:txBody>
          <a:bodyPr/>
          <a:lstStyle/>
          <a:p>
            <a:endParaRPr lang="ru-RU"/>
          </a:p>
        </p:txBody>
      </p:sp>
      <p:sp>
        <p:nvSpPr>
          <p:cNvPr id="318" name="Shape 314"/>
          <p:cNvSpPr/>
          <p:nvPr/>
        </p:nvSpPr>
        <p:spPr>
          <a:xfrm>
            <a:off x="10594800" y="8447400"/>
            <a:ext cx="165600" cy="165600"/>
          </a:xfrm>
          <a:prstGeom prst="roundRect">
            <a:avLst>
              <a:gd name="adj" fmla="val 82826"/>
            </a:avLst>
          </a:prstGeom>
          <a:solidFill>
            <a:srgbClr val="002860"/>
          </a:solidFill>
          <a:ln/>
        </p:spPr>
        <p:txBody>
          <a:bodyPr/>
          <a:lstStyle/>
          <a:p>
            <a:endParaRPr lang="ru-RU"/>
          </a:p>
        </p:txBody>
      </p:sp>
      <p:sp>
        <p:nvSpPr>
          <p:cNvPr id="319" name="Text 315"/>
          <p:cNvSpPr/>
          <p:nvPr/>
        </p:nvSpPr>
        <p:spPr>
          <a:xfrm>
            <a:off x="105948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320" name="Text 316"/>
          <p:cNvSpPr/>
          <p:nvPr/>
        </p:nvSpPr>
        <p:spPr>
          <a:xfrm>
            <a:off x="10810800" y="84294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Причины изменения</a:t>
            </a:r>
            <a:endParaRPr lang="en-US" sz="850" dirty="0"/>
          </a:p>
        </p:txBody>
      </p:sp>
      <p:sp>
        <p:nvSpPr>
          <p:cNvPr id="321" name="Text 317"/>
          <p:cNvSpPr/>
          <p:nvPr/>
        </p:nvSpPr>
        <p:spPr>
          <a:xfrm>
            <a:off x="10602000" y="86058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объективные и субъективные причины изменения.</a:t>
            </a:r>
            <a:endParaRPr lang="en-US" sz="750" dirty="0"/>
          </a:p>
        </p:txBody>
      </p:sp>
      <p:sp>
        <p:nvSpPr>
          <p:cNvPr id="322" name="Text 318"/>
          <p:cNvSpPr/>
          <p:nvPr/>
        </p:nvSpPr>
        <p:spPr>
          <a:xfrm>
            <a:off x="10602000" y="8829675"/>
            <a:ext cx="1977350" cy="787400"/>
          </a:xfrm>
          <a:prstGeom prst="rect">
            <a:avLst/>
          </a:prstGeom>
          <a:solidFill>
            <a:srgbClr val="FFFFFF"/>
          </a:solidFill>
          <a:ln w="9525">
            <a:solidFill>
              <a:srgbClr val="C9CFDA"/>
            </a:solidFill>
          </a:ln>
        </p:spPr>
        <p:txBody>
          <a:bodyPr wrap="square" lIns="25400" tIns="12700" rIns="25400" bIns="12700" rtlCol="0" anchor="t">
            <a:noAutofit/>
          </a:bodyPr>
          <a:lstStyle/>
          <a:p>
            <a:r>
              <a:rPr lang="ru-RU" sz="310" b="1" dirty="0"/>
              <a:t>Объективные (внешние) причины:</a:t>
            </a:r>
            <a:r>
              <a:rPr lang="ru-RU" sz="310" dirty="0"/>
              <a:t> </a:t>
            </a:r>
          </a:p>
          <a:p>
            <a:pPr lvl="0"/>
            <a:r>
              <a:rPr lang="ru-RU" sz="310" b="1" dirty="0"/>
              <a:t>Изменение условий финансирования:</a:t>
            </a:r>
            <a:r>
              <a:rPr lang="ru-RU" sz="310" dirty="0"/>
              <a:t> Задержка или изменение параметров кредитного договора ВТБ; пересмотр бюджетных лимитов ДИТ Москвы.</a:t>
            </a:r>
          </a:p>
          <a:p>
            <a:pPr lvl="0"/>
            <a:r>
              <a:rPr lang="ru-RU" sz="310" b="1" dirty="0"/>
              <a:t>Технические ограничения:</a:t>
            </a:r>
            <a:r>
              <a:rPr lang="ru-RU" sz="310" dirty="0"/>
              <a:t> Невозможность интеграции API с РСО (</a:t>
            </a:r>
            <a:r>
              <a:rPr lang="ru-RU" sz="310" i="1" dirty="0"/>
              <a:t>МОЭК, Мосводоканал</a:t>
            </a:r>
            <a:r>
              <a:rPr lang="ru-RU" sz="310" dirty="0"/>
              <a:t>) из-за технических ограничений со стороны ресурсоснабжающих организаций.</a:t>
            </a:r>
          </a:p>
          <a:p>
            <a:pPr lvl="0"/>
            <a:r>
              <a:rPr lang="ru-RU" sz="310" b="1" dirty="0"/>
              <a:t>Сдвиг KPI пилотной очереди:</a:t>
            </a:r>
            <a:r>
              <a:rPr lang="ru-RU" sz="310" dirty="0"/>
              <a:t> Фактические показатели по точности прогноза (&lt;80%) или количеству верифицированных матчей (&lt;30) не соответствуют целевым значениям после завершения I‑очереди. </a:t>
            </a:r>
            <a:r>
              <a:rPr lang="ru-RU" sz="310" i="1" dirty="0"/>
              <a:t>(Эти причины требуют корректировки бюджета, сроков или архитектуры платформы)</a:t>
            </a:r>
            <a:r>
              <a:rPr lang="ru-RU" sz="310" dirty="0"/>
              <a:t>.</a:t>
            </a:r>
          </a:p>
          <a:p>
            <a:r>
              <a:rPr lang="ru-RU" sz="310" b="1" dirty="0"/>
              <a:t>Субъективные (внутренние) причины:</a:t>
            </a:r>
            <a:r>
              <a:rPr lang="ru-RU" sz="310" dirty="0"/>
              <a:t> </a:t>
            </a:r>
          </a:p>
          <a:p>
            <a:pPr lvl="0"/>
            <a:r>
              <a:rPr lang="ru-RU" sz="310" b="1" dirty="0"/>
              <a:t>Перерасход ресурсов на разработку MVP:</a:t>
            </a:r>
            <a:r>
              <a:rPr lang="ru-RU" sz="310" dirty="0"/>
              <a:t> Увеличение стоимости создания ПО сверх заложенных 70 млн руб. из‑за сложности интеграции данных или необходимости закупки дополнительных лицензий.</a:t>
            </a:r>
          </a:p>
          <a:p>
            <a:pPr lvl="0"/>
            <a:r>
              <a:rPr lang="ru-RU" sz="310" b="1" dirty="0"/>
              <a:t>Конфликт компетенций при фасилитации переговоров:</a:t>
            </a:r>
            <a:r>
              <a:rPr lang="ru-RU" sz="310" dirty="0"/>
              <a:t> Неэффективная работа команды МИКС по привлечению якорных резидентов </a:t>
            </a:r>
            <a:r>
              <a:rPr lang="ru-RU" sz="310" i="1" dirty="0"/>
              <a:t>(ПИК, Очаково, Москвич)</a:t>
            </a:r>
            <a:r>
              <a:rPr lang="ru-RU" sz="310" dirty="0"/>
              <a:t> к платформе, что требует перераспределения ролей внутри команды.</a:t>
            </a:r>
          </a:p>
          <a:p>
            <a:pPr lvl="0"/>
            <a:r>
              <a:rPr lang="ru-RU" sz="310" b="1" dirty="0"/>
              <a:t>Обнаруженные уязвимости DLP-системы:</a:t>
            </a:r>
            <a:r>
              <a:rPr lang="ru-RU" sz="310" dirty="0"/>
              <a:t> Требует экстренного привлечения внешних экспертов по информационной безопасности до запуска пилота.</a:t>
            </a:r>
          </a:p>
        </p:txBody>
      </p:sp>
      <p:sp>
        <p:nvSpPr>
          <p:cNvPr id="323" name="Shape 319"/>
          <p:cNvSpPr/>
          <p:nvPr/>
        </p:nvSpPr>
        <p:spPr>
          <a:xfrm>
            <a:off x="12646800" y="8375400"/>
            <a:ext cx="2088000" cy="1170000"/>
          </a:xfrm>
          <a:prstGeom prst="roundRect">
            <a:avLst>
              <a:gd name="adj" fmla="val 6252"/>
            </a:avLst>
          </a:prstGeom>
          <a:solidFill>
            <a:srgbClr val="F0F1F3"/>
          </a:solidFill>
          <a:ln/>
        </p:spPr>
        <p:txBody>
          <a:bodyPr/>
          <a:lstStyle/>
          <a:p>
            <a:endParaRPr lang="ru-RU"/>
          </a:p>
        </p:txBody>
      </p:sp>
      <p:sp>
        <p:nvSpPr>
          <p:cNvPr id="324" name="Shape 320"/>
          <p:cNvSpPr/>
          <p:nvPr/>
        </p:nvSpPr>
        <p:spPr>
          <a:xfrm>
            <a:off x="12646800" y="8375400"/>
            <a:ext cx="32400" cy="1170000"/>
          </a:xfrm>
          <a:prstGeom prst="rect">
            <a:avLst/>
          </a:prstGeom>
          <a:solidFill>
            <a:srgbClr val="002860"/>
          </a:solidFill>
          <a:ln/>
        </p:spPr>
        <p:txBody>
          <a:bodyPr/>
          <a:lstStyle/>
          <a:p>
            <a:endParaRPr lang="ru-RU"/>
          </a:p>
        </p:txBody>
      </p:sp>
      <p:sp>
        <p:nvSpPr>
          <p:cNvPr id="325" name="Shape 321"/>
          <p:cNvSpPr/>
          <p:nvPr/>
        </p:nvSpPr>
        <p:spPr>
          <a:xfrm>
            <a:off x="12747600" y="8447400"/>
            <a:ext cx="165600" cy="165600"/>
          </a:xfrm>
          <a:prstGeom prst="roundRect">
            <a:avLst>
              <a:gd name="adj" fmla="val 82826"/>
            </a:avLst>
          </a:prstGeom>
          <a:solidFill>
            <a:srgbClr val="002860"/>
          </a:solidFill>
          <a:ln/>
        </p:spPr>
        <p:txBody>
          <a:bodyPr/>
          <a:lstStyle/>
          <a:p>
            <a:endParaRPr lang="ru-RU"/>
          </a:p>
        </p:txBody>
      </p:sp>
      <p:sp>
        <p:nvSpPr>
          <p:cNvPr id="326" name="Text 322"/>
          <p:cNvSpPr/>
          <p:nvPr/>
        </p:nvSpPr>
        <p:spPr>
          <a:xfrm>
            <a:off x="127476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327" name="Text 323"/>
          <p:cNvSpPr/>
          <p:nvPr/>
        </p:nvSpPr>
        <p:spPr>
          <a:xfrm>
            <a:off x="12963600" y="84294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Влияние изменения</a:t>
            </a:r>
            <a:endParaRPr lang="en-US" sz="850" dirty="0"/>
          </a:p>
        </p:txBody>
      </p:sp>
      <p:sp>
        <p:nvSpPr>
          <p:cNvPr id="328" name="Text 324"/>
          <p:cNvSpPr/>
          <p:nvPr/>
        </p:nvSpPr>
        <p:spPr>
          <a:xfrm>
            <a:off x="12754800" y="86058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изменения на бюджет, денежные средства и график. Обновите реестр рисков.</a:t>
            </a:r>
            <a:endParaRPr lang="en-US" sz="750" dirty="0"/>
          </a:p>
        </p:txBody>
      </p:sp>
      <p:sp>
        <p:nvSpPr>
          <p:cNvPr id="329" name="Text 325"/>
          <p:cNvSpPr/>
          <p:nvPr/>
        </p:nvSpPr>
        <p:spPr>
          <a:xfrm>
            <a:off x="12754800" y="8940799"/>
            <a:ext cx="1964500" cy="638176"/>
          </a:xfrm>
          <a:prstGeom prst="rect">
            <a:avLst/>
          </a:prstGeom>
          <a:solidFill>
            <a:srgbClr val="FFFFFF"/>
          </a:solidFill>
          <a:ln w="9525">
            <a:solidFill>
              <a:srgbClr val="C9CFDA"/>
            </a:solidFill>
          </a:ln>
        </p:spPr>
        <p:txBody>
          <a:bodyPr wrap="square" lIns="25400" tIns="12700" rIns="25400" bIns="12700" rtlCol="0" anchor="t">
            <a:noAutofit/>
          </a:bodyPr>
          <a:lstStyle/>
          <a:p>
            <a:r>
              <a:rPr lang="ru-RU" sz="250" b="1" dirty="0"/>
              <a:t>1. Пример влияния (на основе предыдущего примера):</a:t>
            </a:r>
            <a:endParaRPr lang="ru-RU" sz="250" dirty="0"/>
          </a:p>
          <a:p>
            <a:pPr lvl="0"/>
            <a:r>
              <a:rPr lang="ru-RU" sz="250" b="1" dirty="0"/>
              <a:t>Ситуация:</a:t>
            </a:r>
            <a:r>
              <a:rPr lang="ru-RU" sz="250" dirty="0"/>
              <a:t> Задержка получения кредитных средств ВТБ </a:t>
            </a:r>
            <a:r>
              <a:rPr lang="ru-RU" sz="250" i="1" dirty="0"/>
              <a:t>(92,5 млн руб.) из‑за затягивания ТЭО</a:t>
            </a:r>
            <a:r>
              <a:rPr lang="ru-RU" sz="250" dirty="0"/>
              <a:t>.</a:t>
            </a:r>
          </a:p>
          <a:p>
            <a:pPr lvl="0"/>
            <a:r>
              <a:rPr lang="ru-RU" sz="250" b="1" dirty="0"/>
              <a:t>Изменение бюджета:</a:t>
            </a:r>
            <a:br>
              <a:rPr lang="ru-RU" sz="250" dirty="0"/>
            </a:br>
            <a:r>
              <a:rPr lang="ru-RU" sz="250" dirty="0"/>
              <a:t>Резервный фонд (</a:t>
            </a:r>
            <a:r>
              <a:rPr lang="ru-RU" sz="250" i="1" dirty="0"/>
              <a:t>25 млн</a:t>
            </a:r>
            <a:r>
              <a:rPr lang="ru-RU" sz="250" dirty="0"/>
              <a:t>) перераспределяется на закупку критических компонентов ПО. </a:t>
            </a:r>
          </a:p>
          <a:p>
            <a:pPr lvl="0"/>
            <a:r>
              <a:rPr lang="ru-RU" sz="250" dirty="0"/>
              <a:t>Финансирование маркетинговой кампании пилота сокращается до минимально необходимого уровня </a:t>
            </a:r>
            <a:r>
              <a:rPr lang="ru-RU" sz="250" i="1" dirty="0"/>
              <a:t>(с 15 млн до 7–8 млн)</a:t>
            </a:r>
            <a:r>
              <a:rPr lang="ru-RU" sz="250" dirty="0"/>
              <a:t>. </a:t>
            </a:r>
            <a:endParaRPr lang="ru-RU" sz="250" i="1" dirty="0"/>
          </a:p>
          <a:p>
            <a:pPr lvl="0"/>
            <a:r>
              <a:rPr lang="ru-RU" sz="250" b="1" dirty="0"/>
              <a:t>Влияние на денежные потоки:</a:t>
            </a:r>
            <a:r>
              <a:rPr lang="ru-RU" sz="250" dirty="0"/>
              <a:t> Отложенный возврат инвестиций; NPV снижается до ≈30 млн руб.; IRR падает ниже целевого порога &gt;23%.</a:t>
            </a:r>
          </a:p>
          <a:p>
            <a:pPr lvl="0"/>
            <a:r>
              <a:rPr lang="ru-RU" sz="250" b="1" dirty="0"/>
              <a:t>Обновление реестра рисков:</a:t>
            </a:r>
            <a:r>
              <a:rPr lang="ru-RU" sz="250" dirty="0"/>
              <a:t> Повышается вероятность </a:t>
            </a:r>
            <a:r>
              <a:rPr lang="ru-RU" sz="250" i="1" dirty="0"/>
              <a:t>«Перерасхода ресурсов на разработку MVP»</a:t>
            </a:r>
            <a:r>
              <a:rPr lang="ru-RU" sz="250" dirty="0"/>
              <a:t>, так как резерв уже использован частично не по назначению.</a:t>
            </a:r>
          </a:p>
          <a:p>
            <a:r>
              <a:rPr lang="ru-RU" sz="250" b="1" dirty="0"/>
              <a:t>2. Общий алгоритм анализа влияния изменений:</a:t>
            </a:r>
            <a:r>
              <a:rPr lang="ru-RU" sz="250" dirty="0"/>
              <a:t> Для каждого изменения команда МИКС проводит анализ по трём направлениям:</a:t>
            </a:r>
          </a:p>
          <a:p>
            <a:pPr lvl="0"/>
            <a:r>
              <a:rPr lang="ru-RU" sz="250" b="1" dirty="0"/>
              <a:t>Бюджет:</a:t>
            </a:r>
            <a:r>
              <a:rPr lang="ru-RU" sz="250" dirty="0"/>
              <a:t> Пересчёт стоимости работ по WBS; проверка наличия резерва или альтернативных источников финансирования.</a:t>
            </a:r>
          </a:p>
          <a:p>
            <a:pPr lvl="0"/>
            <a:r>
              <a:rPr lang="ru-RU" sz="250" b="1" dirty="0"/>
              <a:t>Денежные средства:</a:t>
            </a:r>
            <a:r>
              <a:rPr lang="ru-RU" sz="250" dirty="0"/>
              <a:t> Перерасчет NPV/IRR; оценка срока окупаемости проекта.</a:t>
            </a:r>
          </a:p>
          <a:p>
            <a:pPr lvl="0"/>
            <a:r>
              <a:rPr lang="ru-RU" sz="250" b="1" dirty="0"/>
              <a:t>График:</a:t>
            </a:r>
            <a:r>
              <a:rPr lang="ru-RU" sz="250" dirty="0"/>
              <a:t> Анализ сдвигов контрольных точек </a:t>
            </a:r>
            <a:r>
              <a:rPr lang="ru-RU" sz="250" i="1" dirty="0"/>
              <a:t>(вехи)</a:t>
            </a:r>
            <a:r>
              <a:rPr lang="ru-RU" sz="250" dirty="0"/>
              <a:t>; пересмотр календарного плана </a:t>
            </a:r>
            <a:endParaRPr lang="ru-RU" sz="250" i="1" dirty="0"/>
          </a:p>
          <a:p>
            <a:pPr lvl="0"/>
            <a:r>
              <a:rPr lang="ru-RU" sz="250" b="1" dirty="0"/>
              <a:t>Критерий принятия решения о реализации изменения:</a:t>
            </a:r>
            <a:br>
              <a:rPr lang="ru-RU" sz="250" dirty="0"/>
            </a:br>
            <a:r>
              <a:rPr lang="ru-RU" sz="250" dirty="0"/>
              <a:t>Любое изменение, затрагивающее более чем </a:t>
            </a:r>
            <a:r>
              <a:rPr lang="ru-RU" sz="250" b="1" dirty="0"/>
              <a:t>5% бюджета</a:t>
            </a:r>
            <a:r>
              <a:rPr lang="ru-RU" sz="250" dirty="0"/>
              <a:t> или приводящее к задержке сроков сдачи I очереди более чем на </a:t>
            </a:r>
            <a:r>
              <a:rPr lang="ru-RU" sz="250" b="1" dirty="0"/>
              <a:t>2 недели</a:t>
            </a:r>
            <a:r>
              <a:rPr lang="ru-RU" sz="250" dirty="0"/>
              <a:t>, требует утверждения всей командой МИКС на общем совещании.</a:t>
            </a:r>
          </a:p>
        </p:txBody>
      </p:sp>
      <p:sp>
        <p:nvSpPr>
          <p:cNvPr id="330" name="Shape 326"/>
          <p:cNvSpPr/>
          <p:nvPr/>
        </p:nvSpPr>
        <p:spPr>
          <a:xfrm>
            <a:off x="288000" y="9766800"/>
            <a:ext cx="14544000" cy="684000"/>
          </a:xfrm>
          <a:prstGeom prst="roundRect">
            <a:avLst>
              <a:gd name="adj" fmla="val 13368"/>
            </a:avLst>
          </a:prstGeom>
          <a:solidFill>
            <a:srgbClr val="F0F1F3"/>
          </a:solidFill>
          <a:ln/>
        </p:spPr>
        <p:txBody>
          <a:bodyPr/>
          <a:lstStyle/>
          <a:p>
            <a:endParaRPr lang="ru-RU"/>
          </a:p>
        </p:txBody>
      </p:sp>
      <p:sp>
        <p:nvSpPr>
          <p:cNvPr id="331" name="Shape 327"/>
          <p:cNvSpPr/>
          <p:nvPr/>
        </p:nvSpPr>
        <p:spPr>
          <a:xfrm>
            <a:off x="288000" y="9766800"/>
            <a:ext cx="43200" cy="684000"/>
          </a:xfrm>
          <a:prstGeom prst="rect">
            <a:avLst/>
          </a:prstGeom>
          <a:solidFill>
            <a:srgbClr val="002860"/>
          </a:solidFill>
          <a:ln/>
        </p:spPr>
        <p:txBody>
          <a:bodyPr/>
          <a:lstStyle/>
          <a:p>
            <a:endParaRPr lang="ru-RU"/>
          </a:p>
        </p:txBody>
      </p:sp>
      <p:sp>
        <p:nvSpPr>
          <p:cNvPr id="332" name="Text 328"/>
          <p:cNvSpPr/>
          <p:nvPr/>
        </p:nvSpPr>
        <p:spPr>
          <a:xfrm>
            <a:off x="468000" y="9831600"/>
            <a:ext cx="6048000" cy="144000"/>
          </a:xfrm>
          <a:prstGeom prst="rect">
            <a:avLst/>
          </a:prstGeom>
          <a:noFill/>
          <a:ln/>
        </p:spPr>
        <p:txBody>
          <a:bodyPr wrap="square" lIns="0" tIns="0" rIns="0" bIns="0" rtlCol="0" anchor="t"/>
          <a:lstStyle/>
          <a:p>
            <a:pPr marL="0" indent="0" algn="l">
              <a:lnSpc>
                <a:spcPct val="100000"/>
              </a:lnSpc>
              <a:buNone/>
            </a:pPr>
            <a:r>
              <a:rPr lang="en-US" sz="850" b="1" dirty="0">
                <a:solidFill>
                  <a:srgbClr val="002860"/>
                </a:solidFill>
                <a:latin typeface="Arial" pitchFamily="34" charset="0"/>
                <a:ea typeface="Arial" pitchFamily="34" charset="-122"/>
                <a:cs typeface="Arial" pitchFamily="34" charset="-120"/>
              </a:rPr>
              <a:t>Контрольные сроки</a:t>
            </a:r>
            <a:endParaRPr lang="en-US" sz="850" dirty="0"/>
          </a:p>
        </p:txBody>
      </p:sp>
      <p:sp>
        <p:nvSpPr>
          <p:cNvPr id="333" name="Text 329"/>
          <p:cNvSpPr/>
          <p:nvPr/>
        </p:nvSpPr>
        <p:spPr>
          <a:xfrm>
            <a:off x="468000" y="9975600"/>
            <a:ext cx="6048000" cy="432000"/>
          </a:xfrm>
          <a:prstGeom prst="rect">
            <a:avLst/>
          </a:prstGeom>
          <a:noFill/>
          <a:ln/>
        </p:spPr>
        <p:txBody>
          <a:bodyPr wrap="square" lIns="0" tIns="0" rIns="0" bIns="0" rtlCol="0" anchor="t"/>
          <a:lstStyle/>
          <a:p>
            <a:pPr marL="0" indent="0" algn="l">
              <a:lnSpc>
                <a:spcPct val="100000"/>
              </a:lnSpc>
              <a:buNone/>
            </a:pPr>
            <a:r>
              <a:rPr lang="en-US" sz="750" dirty="0">
                <a:solidFill>
                  <a:srgbClr val="081838"/>
                </a:solidFill>
                <a:latin typeface="Arial" pitchFamily="34" charset="0"/>
                <a:ea typeface="Arial" pitchFamily="34" charset="-122"/>
                <a:cs typeface="Arial" pitchFamily="34" charset="-120"/>
              </a:rPr>
              <a:t>Паспорт версии 1.0 отправьте на Сайте Кубка до начала работы на станциях. Паспорт версии 2.0 отправьте не позднее завершения первого дня. После отправки версия 2.0 становится доступна другим командам для подготовки к дебатам.</a:t>
            </a:r>
            <a:endParaRPr lang="en-US" sz="750" dirty="0"/>
          </a:p>
        </p:txBody>
      </p:sp>
      <p:sp>
        <p:nvSpPr>
          <p:cNvPr id="334" name="Text 330"/>
          <p:cNvSpPr/>
          <p:nvPr/>
        </p:nvSpPr>
        <p:spPr>
          <a:xfrm>
            <a:off x="6732000" y="9831600"/>
            <a:ext cx="6048000" cy="144000"/>
          </a:xfrm>
          <a:prstGeom prst="rect">
            <a:avLst/>
          </a:prstGeom>
          <a:noFill/>
          <a:ln/>
        </p:spPr>
        <p:txBody>
          <a:bodyPr wrap="square" lIns="0" tIns="0" rIns="0" bIns="0" rtlCol="0" anchor="t"/>
          <a:lstStyle/>
          <a:p>
            <a:pPr marL="0" indent="0" algn="l">
              <a:lnSpc>
                <a:spcPct val="100000"/>
              </a:lnSpc>
              <a:buNone/>
            </a:pPr>
            <a:r>
              <a:rPr lang="en-US" sz="850" b="1" dirty="0">
                <a:solidFill>
                  <a:srgbClr val="002860"/>
                </a:solidFill>
                <a:latin typeface="Arial" pitchFamily="34" charset="0"/>
                <a:ea typeface="Arial" pitchFamily="34" charset="-122"/>
                <a:cs typeface="Arial" pitchFamily="34" charset="-120"/>
              </a:rPr>
              <a:t>Оценка</a:t>
            </a:r>
            <a:endParaRPr lang="en-US" sz="850" dirty="0"/>
          </a:p>
        </p:txBody>
      </p:sp>
      <p:sp>
        <p:nvSpPr>
          <p:cNvPr id="335" name="Text 331"/>
          <p:cNvSpPr/>
          <p:nvPr/>
        </p:nvSpPr>
        <p:spPr>
          <a:xfrm>
            <a:off x="6732000" y="9975600"/>
            <a:ext cx="6048000" cy="432000"/>
          </a:xfrm>
          <a:prstGeom prst="rect">
            <a:avLst/>
          </a:prstGeom>
          <a:noFill/>
          <a:ln/>
        </p:spPr>
        <p:txBody>
          <a:bodyPr wrap="square" lIns="0" tIns="0" rIns="0" bIns="0" rtlCol="0" anchor="t"/>
          <a:lstStyle/>
          <a:p>
            <a:pPr marL="0" indent="0" algn="l">
              <a:lnSpc>
                <a:spcPct val="100000"/>
              </a:lnSpc>
              <a:buNone/>
            </a:pPr>
            <a:r>
              <a:rPr lang="en-US" sz="750" dirty="0">
                <a:solidFill>
                  <a:srgbClr val="081838"/>
                </a:solidFill>
                <a:latin typeface="Arial" pitchFamily="34" charset="0"/>
                <a:ea typeface="Arial" pitchFamily="34" charset="-122"/>
                <a:cs typeface="Arial" pitchFamily="34" charset="-120"/>
              </a:rPr>
              <a:t>Эксперт учитывает актуальную версию паспорта и материалы команды. Баллы за станцию пересчитываются на шкалу до 7 баллов. Максимальный результат за пять станций — 35 баллов.</a:t>
            </a:r>
            <a:endParaRPr lang="en-US" sz="750" dirty="0"/>
          </a:p>
        </p:txBody>
      </p:sp>
      <p:sp>
        <p:nvSpPr>
          <p:cNvPr id="336" name="Shape 332"/>
          <p:cNvSpPr/>
          <p:nvPr/>
        </p:nvSpPr>
        <p:spPr>
          <a:xfrm>
            <a:off x="12996000" y="9838800"/>
            <a:ext cx="342000" cy="151200"/>
          </a:xfrm>
          <a:prstGeom prst="roundRect">
            <a:avLst>
              <a:gd name="adj" fmla="val 120952"/>
            </a:avLst>
          </a:prstGeom>
          <a:solidFill>
            <a:srgbClr val="2C4BE8"/>
          </a:solidFill>
          <a:ln/>
        </p:spPr>
        <p:txBody>
          <a:bodyPr/>
          <a:lstStyle/>
          <a:p>
            <a:endParaRPr lang="ru-RU"/>
          </a:p>
        </p:txBody>
      </p:sp>
      <p:sp>
        <p:nvSpPr>
          <p:cNvPr id="337" name="Text 333"/>
          <p:cNvSpPr/>
          <p:nvPr/>
        </p:nvSpPr>
        <p:spPr>
          <a:xfrm>
            <a:off x="12996000" y="98388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338" name="Text 334"/>
          <p:cNvSpPr/>
          <p:nvPr/>
        </p:nvSpPr>
        <p:spPr>
          <a:xfrm>
            <a:off x="12996000" y="10011600"/>
            <a:ext cx="1800000" cy="414000"/>
          </a:xfrm>
          <a:prstGeom prst="rect">
            <a:avLst/>
          </a:prstGeom>
          <a:noFill/>
          <a:ln/>
        </p:spPr>
        <p:txBody>
          <a:bodyPr wrap="square" lIns="0" tIns="0" rIns="0" bIns="0" rtlCol="0" anchor="t"/>
          <a:lstStyle/>
          <a:p>
            <a:pPr marL="0" indent="0" algn="l">
              <a:lnSpc>
                <a:spcPct val="98000"/>
              </a:lnSpc>
              <a:buNone/>
            </a:pPr>
            <a:r>
              <a:rPr lang="en-US" sz="700" dirty="0">
                <a:solidFill>
                  <a:srgbClr val="081838"/>
                </a:solidFill>
                <a:latin typeface="Arial" pitchFamily="34" charset="0"/>
                <a:ea typeface="Arial" pitchFamily="34" charset="-122"/>
                <a:cs typeface="Arial" pitchFamily="34" charset="-120"/>
              </a:rPr>
              <a:t>Отметка 1.0 — поле обязательно в версии 1.0 (до начала работы на станциях). Остальные поля заполняются к версии 2.0.</a:t>
            </a:r>
            <a:endParaRPr lang="en-US" sz="700" dirty="0"/>
          </a:p>
        </p:txBody>
      </p:sp>
      <p:sp>
        <p:nvSpPr>
          <p:cNvPr id="339" name="Text 335"/>
          <p:cNvSpPr/>
          <p:nvPr/>
        </p:nvSpPr>
        <p:spPr>
          <a:xfrm>
            <a:off x="288000" y="10472400"/>
            <a:ext cx="14544000" cy="115200"/>
          </a:xfrm>
          <a:prstGeom prst="rect">
            <a:avLst/>
          </a:prstGeom>
          <a:noFill/>
          <a:ln/>
        </p:spPr>
        <p:txBody>
          <a:bodyPr wrap="square" lIns="0" tIns="0" rIns="0" bIns="0" rtlCol="0" anchor="t"/>
          <a:lstStyle/>
          <a:p>
            <a:pPr marL="0" indent="0" algn="ctr">
              <a:lnSpc>
                <a:spcPct val="100000"/>
              </a:lnSpc>
              <a:buNone/>
            </a:pPr>
            <a:r>
              <a:rPr lang="en-US" sz="700" dirty="0">
                <a:solidFill>
                  <a:srgbClr val="3A4250"/>
                </a:solidFill>
                <a:latin typeface="Arial" pitchFamily="34" charset="0"/>
                <a:ea typeface="Arial" pitchFamily="34" charset="-122"/>
                <a:cs typeface="Arial" pitchFamily="34" charset="-120"/>
              </a:rPr>
              <a:t>Основание: Положение о проведении Открытого Кубка по управлению проектами — 2026 в Москве, редакция 5.0 от 3 сентября 2026 года, Приложение 2, пункт 2.5.</a:t>
            </a:r>
            <a:endParaRPr lang="en-US" sz="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413</TotalTime>
  <Words>5282</Words>
  <Application>Microsoft Macintosh PowerPoint</Application>
  <PresentationFormat>Произвольный</PresentationFormat>
  <Paragraphs>412</Paragraphs>
  <Slides>1</Slides>
  <Notes>1</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vt:i4>
      </vt:variant>
    </vt:vector>
  </HeadingPairs>
  <TitlesOfParts>
    <vt:vector size="3" baseType="lpstr">
      <vt:lpstr>Arial</vt:lpstr>
      <vt:lpstr>Office Theme</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Паспорт проекта «МосРесурс.Твин»</dc:title>
  <dc:subject>Цифровая платформа обмена производственными ресурсами Москвы</dc:subject>
  <dc:creator>Команда МИКС</dc:creator>
  <dc:description>Финансовая модель предварительная. Кредит ВТБ и доступ к данным требуют отдельных соглашений. ФНС не включена в базовый контур данных.</dc:description>
  <cp:lastModifiedBy>t66875</cp:lastModifiedBy>
  <cp:revision>7</cp:revision>
  <dcterms:created xsi:type="dcterms:W3CDTF">2026-09-03T15:42:28Z</dcterms:created>
  <dcterms:modified xsi:type="dcterms:W3CDTF">2026-09-05T00:37:14Z</dcterms:modified>
</cp:coreProperties>
</file>