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0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0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0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F0D4952-2E36-4150-9D5B-BE82996EE1F2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B101F85-2B6B-4D6A-AC8F-74CDBD1DA2E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A6D3DBD-1C04-4111-B4B8-421C0B390EB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5840" cy="6853320"/>
            <a:chOff x="27360" y="-720"/>
            <a:chExt cx="2355840" cy="685332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560" cy="44002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3840" cy="77796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-720"/>
            <a:ext cx="2355840" cy="6853320"/>
            <a:chOff x="27360" y="-720"/>
            <a:chExt cx="2355840" cy="6853320"/>
          </a:xfrm>
        </p:grpSpPr>
        <p:sp>
          <p:nvSpPr>
            <p:cNvPr id="80" name="CustomShape 15"/>
            <p:cNvSpPr/>
            <p:nvPr/>
          </p:nvSpPr>
          <p:spPr>
            <a:xfrm>
              <a:off x="27360" y="-720"/>
              <a:ext cx="493560" cy="44002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7360" y="-720"/>
            <a:ext cx="2355840" cy="6853320"/>
            <a:chOff x="27360" y="-720"/>
            <a:chExt cx="2355840" cy="6853320"/>
          </a:xfrm>
        </p:grpSpPr>
        <p:sp>
          <p:nvSpPr>
            <p:cNvPr id="146" name="CustomShape 15"/>
            <p:cNvSpPr/>
            <p:nvPr/>
          </p:nvSpPr>
          <p:spPr>
            <a:xfrm>
              <a:off x="27360" y="-720"/>
              <a:ext cx="493560" cy="440028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vk.com/video-46250222_456239558&amp;sa=D&amp;source=editors&amp;ust=1645969016131786&amp;usg=AOvVaw3Aln8a-EajdZMefPU6rGxa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589120" y="2514600"/>
            <a:ext cx="8914680" cy="22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2"/>
          <p:cNvSpPr/>
          <p:nvPr/>
        </p:nvSpPr>
        <p:spPr>
          <a:xfrm>
            <a:off x="2589120" y="4777200"/>
            <a:ext cx="8914680" cy="112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6" name="Рисунок 3"/>
          <p:cNvPicPr/>
          <p:nvPr/>
        </p:nvPicPr>
        <p:blipFill>
          <a:blip r:embed="rId2" cstate="print"/>
          <a:stretch/>
        </p:blipFill>
        <p:spPr>
          <a:xfrm>
            <a:off x="2211120" y="0"/>
            <a:ext cx="9292680" cy="6969600"/>
          </a:xfrm>
          <a:prstGeom prst="rect">
            <a:avLst/>
          </a:prstGeom>
          <a:ln>
            <a:noFill/>
          </a:ln>
        </p:spPr>
      </p:pic>
      <p:sp>
        <p:nvSpPr>
          <p:cNvPr id="207" name="CustomShape 3"/>
          <p:cNvSpPr/>
          <p:nvPr/>
        </p:nvSpPr>
        <p:spPr>
          <a:xfrm>
            <a:off x="531720" y="452952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48EE689-9E51-4E11-AFDE-80950FB88E19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230920" y="147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C240C"/>
                </a:solidFill>
                <a:latin typeface="Century Gothic"/>
              </a:rPr>
              <a:t>Предполагаемый результат  -это реализованные задачи программы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716840" y="1265040"/>
            <a:ext cx="10262880" cy="51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Предполагаемый результат является следствием поставленных задач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Результат должен быть раскрыт авторами максимально конкретно относительно знаний, умений, которые приобретает ребенок; личностных качеств, которые развиваются в ребенке; ценностных отношений, в которые включается подросток.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       По итогам реализации программы участники смены будут: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1" strike="noStrike" spc="-1">
                <a:solidFill>
                  <a:srgbClr val="404040"/>
                </a:solidFill>
                <a:latin typeface="Century Gothic"/>
              </a:rPr>
              <a:t>Понимать  и применять </a:t>
            </a: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 (ценности здорового образа жизни)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1" strike="noStrike" spc="-1">
                <a:solidFill>
                  <a:srgbClr val="404040"/>
                </a:solidFill>
                <a:latin typeface="Century Gothic"/>
              </a:rPr>
              <a:t>Знать</a:t>
            </a: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  ( содержание понятия…)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1" strike="noStrike" spc="-1">
                <a:solidFill>
                  <a:srgbClr val="404040"/>
                </a:solidFill>
                <a:latin typeface="Century Gothic"/>
              </a:rPr>
              <a:t>Уметь </a:t>
            </a: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 ( умение проводить народные/спортивные/подвижные игры)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1" strike="noStrike" spc="-1">
                <a:solidFill>
                  <a:srgbClr val="404040"/>
                </a:solidFill>
                <a:latin typeface="Century Gothic"/>
              </a:rPr>
              <a:t>Обладать  </a:t>
            </a: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( навыками самообслуживания,  опытом  самостоятельной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                         организации деятельности)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 </a:t>
            </a:r>
            <a:r>
              <a:rPr lang="ru-RU" sz="1800" b="1" strike="noStrike" spc="-1">
                <a:solidFill>
                  <a:srgbClr val="404040"/>
                </a:solidFill>
                <a:latin typeface="Century Gothic"/>
              </a:rPr>
              <a:t>Способны </a:t>
            </a:r>
            <a:r>
              <a:rPr lang="ru-RU" sz="1800" b="0" strike="noStrike" spc="-1">
                <a:solidFill>
                  <a:srgbClr val="404040"/>
                </a:solidFill>
                <a:latin typeface="Century Gothic"/>
              </a:rPr>
              <a:t> ( выстраивать общение и взаимодействие со сверстниками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F38834E-F786-46E5-A7B8-310AE63ACFA7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10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Table 1"/>
          <p:cNvGraphicFramePr/>
          <p:nvPr/>
        </p:nvGraphicFramePr>
        <p:xfrm>
          <a:off x="543240" y="97560"/>
          <a:ext cx="11485440" cy="6658560"/>
        </p:xfrm>
        <a:graphic>
          <a:graphicData uri="http://schemas.openxmlformats.org/drawingml/2006/table">
            <a:tbl>
              <a:tblPr/>
              <a:tblGrid>
                <a:gridCol w="5580000"/>
                <a:gridCol w="5905440"/>
              </a:tblGrid>
              <a:tr h="78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Задачи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Предполагаемый результат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1213560"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Познакомить участников смены                           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с основными принципами, направлениями,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формами работы волонтеров.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Приобретение новых знаний  в сфере добровольческой деятельности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1240920"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Расширить опыт общения, навыки    взаимодействия    со сверстниками и взрослыми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Умение выстраивать общение и взаимодействие со сверстниками и взрослыми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Доброжелательное отношение к сверстникам, уважительное отношение к взрослым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954720"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Укрепить здоровье детей и подростков посредством  спортивных и  оздоровительных мероприятий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Повышение ответственного отношения к своему здоровью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1527120"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Способствовать развитию творческих способностей детей и подростков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Приобретение и развитие компетенций в разных видах деятельности (творческой, организаторской, досуговой..)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 Включенность в активную творческую деятельность через игры, творческие выступления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933120"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Дать возможность участникам смены проявить себя, реализовать свой потенциал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Активное участие в выдвижении идей, организаторской деятельности, работе органов самоуправления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Table 1"/>
          <p:cNvGraphicFramePr/>
          <p:nvPr/>
        </p:nvGraphicFramePr>
        <p:xfrm>
          <a:off x="188640" y="258120"/>
          <a:ext cx="11955600" cy="6296760"/>
        </p:xfrm>
        <a:graphic>
          <a:graphicData uri="http://schemas.openxmlformats.org/drawingml/2006/table">
            <a:tbl>
              <a:tblPr/>
              <a:tblGrid>
                <a:gridCol w="3985200"/>
                <a:gridCol w="3985200"/>
                <a:gridCol w="3985200"/>
              </a:tblGrid>
              <a:tr h="868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Ожидаемый результат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Критерии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Способы диагностики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86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Приобретение новых знаний по теме «добровольчество»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Трансляция(использование) новых знаний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Метод неоконченного предложения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37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Активное участие детей и подростков в творческих программах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Степень вовлеченности  в активную жизнь лагеря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Наблюдение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Диагностика активности и заинтересованности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Выпуск спектаклей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Выставки работ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Концерты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Номера художественной самодеятельности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95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Повышение ответственного отношения к своему здоровью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Активность участия в спортивных, оздоровительных мероприятиях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Турнирные таблицы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Наличие наград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12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Умение  выстраивать общение и взаимодействие со сверстниками и взрослыми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Отсутствие конфликтов в отряде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Сплоченность отряда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Заботливое отношение к младшим, сверстникам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Наблюдение, анализ взаимодействия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Анкеты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8AD7530-62F1-4261-9B15-E4F2717ADA15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13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1098000" y="787680"/>
            <a:ext cx="10872720" cy="66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         Детям предлагается прослушать утверждения и оценить степень согласия с их содержанием по следующей шкале: 4 – совершенно согласен, 3 – в основном согласен, 2 – трудно сказать, 1 – в основном не согласен, 0 – совершенно не согласен.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1. Я жду наступление нового дня в лагере с радостью.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2. В детском лагере у меня обычно хорошее настроение.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3. У нас хорошие воспитатели.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4. Ко всем взрослым в нашем лагере можно обратиться за советом и помощью в любое время.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5. У меня есть любимый взрослый в нашем лагере.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6. В отряде я всегда могу свободно высказывать своё мнение.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7. У меня есть любимые занятия в нашем лагере.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8. Когда смена закончится, я буду скучать по нашему лагерю.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Обработка полученных данных.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600" b="0" i="1" strike="noStrike" spc="-1" dirty="0">
                <a:solidFill>
                  <a:srgbClr val="000080"/>
                </a:solidFill>
                <a:latin typeface="Georgia"/>
                <a:ea typeface="DejaVu Sans"/>
              </a:rPr>
              <a:t>Показателем удовлетворённости детей (У) является частное от деления общей суммы баллов на общее количество ответов. У=(общая сумма баллов)/(общее количество ответов). Если У больше 3, то можно констатировать высокую степень удовлетворённости, если же У больше 2, но меньше 3, то это — средняя и низкая степени удовлетворённости детей жизнью в лагере.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dirty="0"/>
              <a:t/>
            </a:r>
            <a:br>
              <a:rPr dirty="0"/>
            </a:br>
            <a:endParaRPr lang="ru-RU" sz="1600" b="0" strike="noStrike" spc="-1" dirty="0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4302720" y="291240"/>
            <a:ext cx="37638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C240C"/>
                </a:solidFill>
                <a:latin typeface="Century Gothic"/>
                <a:ea typeface="DejaVu Sans"/>
              </a:rPr>
              <a:t>МЕТОДИКА «ВЫБОР»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83110DD-A5B1-420A-BCFA-51862FC1E9D8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14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1956240" y="1183320"/>
            <a:ext cx="9221040" cy="543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   Для того чтобы сделать жизнь в нашем лагере более интересной, мы просим тебя ответить на некоторые вопросы: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1. Твои ожидания от лагеря?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2. Есть ли у тебя идеи, как сделать жизнь в нашем лагере интересной и радостной для всех?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3. В каких делах ты хочешь участвовать?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4. Какие творческие объединения и мастерские хочешь посещать?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5. Чему ты хотел бы научиться за время пребывания в лагере?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6. Чему ты мог бы научить других?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7. Интересна ли тебе история, культура, природа родного края?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8. Можешь ли ты подготовить и провести экскурсию?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9. Умеешь ли ты брать интервью, готовить репортажи?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10. Есть ли у тебя навыки экологического поведения в природе?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4566960" y="615960"/>
            <a:ext cx="33292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C240C"/>
                </a:solidFill>
                <a:latin typeface="Century Gothic"/>
                <a:ea typeface="DejaVu Sans"/>
              </a:rPr>
              <a:t>ВХОДНАЯ АНКЕТА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0EA13B8-27D7-4338-BADD-2CC5E9C43C08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15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1955520" y="624960"/>
            <a:ext cx="9352440" cy="603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1. </a:t>
            </a: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Что ты ожидал(а) от лагеря?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2. Что тебе особенно понравилось в лагере?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3. Самое важное событие в лагере?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4. Что тебе не понравилось?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5. В чем лагерь не оправдал твоих ожиданий?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6. Было ли скучно в лагере?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7. Ты пойдёшь на следующий год в лагерь? Если нет, то почему?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8. Тебе хотелось бы остаться на вторую смену?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9. Что из того, чему ты научился в лагере, ты сможешь использовать в своей повседневной жизни уже сейчас?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10. Нравится ли тебе, как кормят и готовят в лагере? Поставь оценку повару (от «пятёрки» до «двойки»).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11. Какую оценку ты бы поставил за организацию досуга в лагере?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4302000" y="225000"/>
            <a:ext cx="342972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C240C"/>
                </a:solidFill>
                <a:latin typeface="Century Gothic"/>
                <a:ea typeface="DejaVu Sans"/>
              </a:rPr>
              <a:t>ИТОГОВАЯ АНКЕТА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37D39C0-0091-4007-97F2-93AA09F67476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16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670040" y="1635480"/>
            <a:ext cx="10207080" cy="46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12. Какие мастерские и творческие объединения ты посещал с интересом?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13. Появились ли у тебя друзья среди ребят, среди взрослых?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14. Чему ты научился в лагере?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15. Что нового узнал?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16. В каких проектах ты принял участие?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000" b="0" i="1" strike="noStrike" spc="-1">
                <a:solidFill>
                  <a:srgbClr val="000080"/>
                </a:solidFill>
                <a:latin typeface="Georgia"/>
                <a:ea typeface="DejaVu Sans"/>
              </a:rPr>
              <a:t>17. В течение смены я (подчеркни верные утверждения): подготовил и провел экскурсию, подготовил репортаж для телегазеты, участвовал в театре народных сказок, подготовил викторину по сказкам А. С. Пушкина, ухаживал за растениями на пришкольном участке, разработал маршрут экологической тропы по пришкольному участку, был организатором весёлых стартов.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4517640" y="685800"/>
            <a:ext cx="342972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C240C"/>
                </a:solidFill>
                <a:latin typeface="Century Gothic"/>
                <a:ea typeface="DejaVu Sans"/>
              </a:rPr>
              <a:t>ИТОГОВАЯ АНКЕТА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7C240C"/>
                </a:solidFill>
                <a:latin typeface="Century Gothic"/>
                <a:ea typeface="DejaVu Sans"/>
              </a:rPr>
              <a:t>продолжение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557360" y="281880"/>
            <a:ext cx="8596080" cy="91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7C240C"/>
                </a:solidFill>
                <a:latin typeface="Century Gothic"/>
              </a:rPr>
              <a:t>Содержание программы, механизмы реализации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069560" y="1311120"/>
            <a:ext cx="11015280" cy="50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marL="343080" indent="-342360">
              <a:lnSpc>
                <a:spcPct val="17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6400" b="0" strike="noStrike" spc="-1" dirty="0">
                <a:solidFill>
                  <a:srgbClr val="404040"/>
                </a:solidFill>
                <a:latin typeface="Century Gothic"/>
              </a:rPr>
              <a:t> Игровая модель смены (модель должна соответствовать целевой установке программы, понятной и интересной для участников, логично выстроенной и многогранной, чтобы позволить каждому ребенку найти свою «нишу» и проявить себя в ходе реализации программы)</a:t>
            </a:r>
            <a:endParaRPr lang="ru-RU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6400" b="0" strike="noStrike" spc="-1" dirty="0" smtClean="0">
                <a:solidFill>
                  <a:srgbClr val="404040"/>
                </a:solidFill>
                <a:latin typeface="Century Gothic"/>
              </a:rPr>
              <a:t>Словарь </a:t>
            </a:r>
            <a:r>
              <a:rPr lang="ru-RU" sz="6400" b="0" strike="noStrike" spc="-1" dirty="0">
                <a:solidFill>
                  <a:srgbClr val="404040"/>
                </a:solidFill>
                <a:latin typeface="Century Gothic"/>
              </a:rPr>
              <a:t>терминов смены </a:t>
            </a:r>
            <a:endParaRPr lang="ru-RU" sz="6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6400" b="0" strike="noStrike" spc="-1" dirty="0" smtClean="0">
                <a:solidFill>
                  <a:srgbClr val="404040"/>
                </a:solidFill>
                <a:latin typeface="Century Gothic"/>
              </a:rPr>
              <a:t>Модель </a:t>
            </a:r>
            <a:r>
              <a:rPr lang="ru-RU" sz="6400" b="0" strike="noStrike" spc="-1" dirty="0">
                <a:solidFill>
                  <a:srgbClr val="404040"/>
                </a:solidFill>
                <a:latin typeface="Century Gothic"/>
              </a:rPr>
              <a:t>самоуправления (структура с/у, органы с/у: советы, штабы…, содержание их работы)</a:t>
            </a:r>
            <a:endParaRPr lang="ru-RU" sz="6400" b="0" strike="noStrike" spc="-1" dirty="0">
              <a:latin typeface="Arial"/>
            </a:endParaRPr>
          </a:p>
          <a:p>
            <a:pPr marL="343080" indent="-342360">
              <a:lnSpc>
                <a:spcPct val="17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6400" b="0" strike="noStrike" spc="-1" dirty="0" smtClean="0">
                <a:solidFill>
                  <a:srgbClr val="404040"/>
                </a:solidFill>
                <a:latin typeface="Century Gothic"/>
              </a:rPr>
              <a:t>Система </a:t>
            </a:r>
            <a:r>
              <a:rPr lang="ru-RU" sz="6400" b="0" strike="noStrike" spc="-1" dirty="0">
                <a:solidFill>
                  <a:srgbClr val="404040"/>
                </a:solidFill>
                <a:latin typeface="Century Gothic"/>
              </a:rPr>
              <a:t>мотивации и стимулирования (Система стимулирования должна стать частью игровой модели программы. Она обычно выстраивается как своеобразный алгоритм личностного роста участника программы: оцениваются знания, умения, позиция, достижения, личностные качества ребенка и, основываясь на этой оценке, ребенок получает общественное признание, различные игровые звания, отличительные знаки, продвигаясь по «лестнице роста»)</a:t>
            </a:r>
            <a:endParaRPr lang="ru-RU" sz="64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endParaRPr lang="ru-RU" sz="6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6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800" b="0" strike="noStrike" spc="-1" dirty="0">
                <a:solidFill>
                  <a:srgbClr val="404040"/>
                </a:solidFill>
                <a:latin typeface="Century Gothic"/>
              </a:rPr>
              <a:t>                                                   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0B07A28-D4FE-441E-974E-A898E0C9B942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17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2328480" y="4478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C240C"/>
                </a:solidFill>
                <a:latin typeface="Century Gothic"/>
              </a:rPr>
              <a:t>Карты личностного роста ребенка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55" name="Объект 3"/>
          <p:cNvPicPr/>
          <p:nvPr/>
        </p:nvPicPr>
        <p:blipFill>
          <a:blip r:embed="rId2" cstate="print"/>
          <a:srcRect b="1535"/>
          <a:stretch/>
        </p:blipFill>
        <p:spPr>
          <a:xfrm>
            <a:off x="5576040" y="1332000"/>
            <a:ext cx="6575760" cy="493560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4"/>
          <p:cNvPicPr/>
          <p:nvPr/>
        </p:nvPicPr>
        <p:blipFill>
          <a:blip r:embed="rId3" cstate="print"/>
          <a:srcRect l="3613" t="22278" r="8626"/>
          <a:stretch/>
        </p:blipFill>
        <p:spPr>
          <a:xfrm>
            <a:off x="198360" y="1332000"/>
            <a:ext cx="5375520" cy="459432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FCFD88B-54C5-4B3D-9384-D33F29D670E3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18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2186640" y="494640"/>
            <a:ext cx="8911080" cy="9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8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100" b="1" strike="noStrike" spc="-1">
                <a:solidFill>
                  <a:srgbClr val="7C240C"/>
                </a:solidFill>
                <a:latin typeface="Century Gothic"/>
              </a:rPr>
              <a:t>Содержание программы</a:t>
            </a:r>
            <a:r>
              <a:t/>
            </a:r>
            <a:br/>
            <a:r>
              <a:rPr lang="ru-RU" sz="3100" b="1" strike="noStrike" spc="-1">
                <a:solidFill>
                  <a:srgbClr val="7C240C"/>
                </a:solidFill>
                <a:latin typeface="Century Gothic"/>
              </a:rPr>
              <a:t> </a:t>
            </a:r>
            <a:r>
              <a:rPr lang="ru-RU" sz="2000" b="0" strike="noStrike" spc="-1">
                <a:solidFill>
                  <a:srgbClr val="FF0000"/>
                </a:solidFill>
                <a:latin typeface="Century Gothic"/>
              </a:rPr>
              <a:t>может быть представлено через описание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1423440" y="1526760"/>
            <a:ext cx="10437120" cy="533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5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strike="noStrike" spc="-1">
                <a:solidFill>
                  <a:srgbClr val="404040"/>
                </a:solidFill>
                <a:latin typeface="Century Gothic"/>
              </a:rPr>
              <a:t>по периодам смены </a:t>
            </a: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(подготовительный, организационный, основной с перечнем ключевых мероприятий, которые должны соответствовать реализации цели программы, заключительный, аналитико-рефлексивный)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strike="noStrike" spc="-1">
                <a:solidFill>
                  <a:srgbClr val="404040"/>
                </a:solidFill>
                <a:latin typeface="Century Gothic"/>
              </a:rPr>
              <a:t>по направлениям </a:t>
            </a: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(тематическим "линиям"),  например, физкультурно-оздоровительное, творческое, интеллектуальное и т.п.</a:t>
            </a:r>
            <a:endParaRPr lang="ru-RU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strike="noStrike" spc="-1">
                <a:solidFill>
                  <a:srgbClr val="404040"/>
                </a:solidFill>
                <a:latin typeface="Century Gothic"/>
              </a:rPr>
              <a:t>по модулям </a:t>
            </a: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(если модули выделены)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Century Gothic"/>
              </a:rPr>
              <a:t>!!!!</a:t>
            </a: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   </a:t>
            </a:r>
            <a:r>
              <a:rPr lang="ru-RU" sz="2000" b="1" i="1" strike="noStrike" spc="-1">
                <a:solidFill>
                  <a:srgbClr val="404040"/>
                </a:solidFill>
                <a:latin typeface="Century Gothic"/>
              </a:rPr>
              <a:t>Содержание должно соответствовать целевой установке программы,  возрасту, специфике и другим особенностям контингента детей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90D269F-8BEE-47CE-9B44-FD6D386C4DB1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19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2329200" y="68976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A65E12"/>
                </a:solidFill>
                <a:latin typeface="Century Gothic"/>
              </a:rPr>
              <a:t>Спасибо за помощь в подготовке  презентации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559496" y="1196752"/>
            <a:ext cx="10402560" cy="553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1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400" spc="-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Приложение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400" spc="-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к письму </a:t>
            </a:r>
            <a:r>
              <a:rPr lang="ru-RU" sz="2400" spc="-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2400" spc="-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России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400" spc="-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от 26 октября 2012 г. N 09-260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400" spc="-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МЕТОДИЧЕСКИЕ РЕКОМЕНДАЦИИ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2400" spc="-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ПО ОРГАНИЗАЦИИ ОТДЫХА И ОЗДОРОВЛЕНИЯ ДЕТЕЙ (В </a:t>
            </a:r>
            <a:r>
              <a:rPr lang="ru-RU" sz="2400" spc="-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ЧАСТИ СОЗДАНИЯ АВТОРСКИХ </a:t>
            </a:r>
            <a:r>
              <a:rPr lang="ru-RU" sz="2400" spc="-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ПРОГРАММ РАБОТЫ ПЕДАГОГИЧЕСКИХ КАДРОВ)</a:t>
            </a:r>
          </a:p>
          <a:p>
            <a:pPr>
              <a:lnSpc>
                <a:spcPct val="170000"/>
              </a:lnSpc>
              <a:spcBef>
                <a:spcPts val="601"/>
              </a:spcBef>
            </a:pP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3000" b="0" strike="noStrike" spc="-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Организация и проведение профильных смен </a:t>
            </a:r>
            <a:endParaRPr lang="ru-RU" sz="3000" b="0" strike="noStrike" spc="-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3000" b="0" strike="noStrike" spc="-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и других форм </a:t>
            </a:r>
            <a:r>
              <a:rPr lang="ru-RU" sz="3000" b="0" strike="noStrike" spc="-1" dirty="0" err="1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профилизации</a:t>
            </a:r>
            <a:r>
              <a:rPr lang="ru-RU" sz="3000" b="0" strike="noStrike" spc="-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детского отдыха </a:t>
            </a:r>
            <a:endParaRPr lang="ru-RU" sz="3000" b="0" strike="noStrike" spc="-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3000" b="0" strike="noStrike" spc="-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в организациях отдыха детей и их оздоровления</a:t>
            </a:r>
            <a:endParaRPr lang="ru-RU" sz="3000" b="0" strike="noStrike" spc="-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3000" b="0" strike="noStrike" spc="-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(методические рекомендации для организаторов детского отдыха – </a:t>
            </a:r>
            <a:r>
              <a:rPr lang="ru-RU" sz="3000" b="0" strike="noStrike" spc="-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ГАУ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ru-RU" sz="3000" b="0" strike="noStrike" spc="-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0" strike="noStrike" spc="-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«Содействие детскому отдыху», 2021)</a:t>
            </a:r>
            <a:endParaRPr lang="ru-RU" sz="3000" b="0" strike="noStrike" spc="-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spcBef>
                <a:spcPts val="1001"/>
              </a:spcBef>
            </a:pPr>
            <a:r>
              <a:rPr lang="ru-RU" sz="1100" b="0" strike="noStrike" spc="-1" dirty="0">
                <a:solidFill>
                  <a:srgbClr val="404040"/>
                </a:solidFill>
                <a:latin typeface="Century Gothic"/>
              </a:rPr>
              <a:t> </a:t>
            </a:r>
            <a:endParaRPr lang="ru-RU" sz="11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600" b="0" strike="noStrike" spc="-1" dirty="0">
                <a:solidFill>
                  <a:srgbClr val="404040"/>
                </a:solidFill>
                <a:latin typeface="+mj-lt"/>
              </a:rPr>
              <a:t>Методические четверги ФЦДЮТК(Федеральный центр детско-юношеского туризма и краеведения)  </a:t>
            </a:r>
            <a:r>
              <a:rPr lang="ru-RU" sz="2600" b="0" u="sng" strike="noStrike" spc="-1" dirty="0">
                <a:solidFill>
                  <a:srgbClr val="FB4A18"/>
                </a:solidFill>
                <a:uFillTx/>
                <a:latin typeface="+mj-lt"/>
                <a:hlinkClick r:id="rId2"/>
              </a:rPr>
              <a:t>https://vk.com/video-46250222_456239558</a:t>
            </a:r>
            <a:endParaRPr lang="ru-RU" sz="2600" b="0" strike="noStrike" spc="-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A3F50C6-F4F0-4FFA-BF46-877DE3AD3517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2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2354760" y="97920"/>
            <a:ext cx="8911080" cy="15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100" b="1" strike="noStrike" spc="-1" dirty="0">
                <a:solidFill>
                  <a:srgbClr val="7C240C"/>
                </a:solidFill>
                <a:latin typeface="Century Gothic"/>
              </a:rPr>
              <a:t>Ресурсное обеспечение программы</a:t>
            </a:r>
            <a:r>
              <a:rPr dirty="0"/>
              <a:t/>
            </a:r>
            <a:br>
              <a:rPr dirty="0"/>
            </a:br>
            <a:r>
              <a:rPr lang="ru-RU" sz="2000" b="0" strike="noStrike" spc="-1" dirty="0">
                <a:solidFill>
                  <a:srgbClr val="FF0000"/>
                </a:solidFill>
                <a:latin typeface="Century Gothic"/>
              </a:rPr>
              <a:t>Необходимо прописать ресурсы, которые непосредственно относятся  к содержанию программы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1544040" y="1302480"/>
            <a:ext cx="10532160" cy="56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500" lnSpcReduction="10000"/>
          </a:bodyPr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200" b="1" strike="noStrike" spc="-1" dirty="0">
                <a:solidFill>
                  <a:srgbClr val="A65E12"/>
                </a:solidFill>
                <a:latin typeface="Century Gothic"/>
              </a:rPr>
              <a:t>Кадровое :</a:t>
            </a:r>
            <a:endParaRPr lang="ru-RU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1900" b="0" strike="noStrike" spc="-1" dirty="0">
                <a:solidFill>
                  <a:srgbClr val="404040"/>
                </a:solidFill>
                <a:latin typeface="Century Gothic"/>
              </a:rPr>
              <a:t>Зам. директора по воспитательной работе</a:t>
            </a:r>
            <a:endParaRPr lang="ru-RU" sz="19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1900" b="0" strike="noStrike" spc="-1" dirty="0">
                <a:solidFill>
                  <a:srgbClr val="404040"/>
                </a:solidFill>
                <a:latin typeface="Century Gothic"/>
              </a:rPr>
              <a:t>Руководитель программы</a:t>
            </a:r>
            <a:endParaRPr lang="ru-RU" sz="19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1900" b="0" strike="noStrike" spc="-1" dirty="0">
                <a:solidFill>
                  <a:srgbClr val="404040"/>
                </a:solidFill>
                <a:latin typeface="Century Gothic"/>
              </a:rPr>
              <a:t>Педагог-организатор</a:t>
            </a:r>
            <a:endParaRPr lang="ru-RU" sz="19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1900" b="0" strike="noStrike" spc="-1" dirty="0">
                <a:solidFill>
                  <a:srgbClr val="404040"/>
                </a:solidFill>
                <a:latin typeface="Century Gothic"/>
              </a:rPr>
              <a:t>Вожатый</a:t>
            </a:r>
            <a:endParaRPr lang="ru-RU" sz="19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1900" b="0" strike="noStrike" spc="-1" dirty="0">
                <a:solidFill>
                  <a:srgbClr val="404040"/>
                </a:solidFill>
                <a:latin typeface="Century Gothic"/>
              </a:rPr>
              <a:t>Педагоги дополнительного образования</a:t>
            </a:r>
            <a:endParaRPr lang="ru-RU" sz="19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1900" b="0" strike="noStrike" spc="-1" dirty="0">
                <a:solidFill>
                  <a:srgbClr val="404040"/>
                </a:solidFill>
                <a:latin typeface="Century Gothic"/>
              </a:rPr>
              <a:t>Руководитель физкультурно-оздоровительной работы</a:t>
            </a:r>
            <a:endParaRPr lang="ru-RU" sz="19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1900" b="0" strike="noStrike" spc="-1" dirty="0">
                <a:solidFill>
                  <a:srgbClr val="404040"/>
                </a:solidFill>
                <a:latin typeface="Century Gothic"/>
              </a:rPr>
              <a:t>Партнеры программы/ сетевое взаимодействие/</a:t>
            </a:r>
            <a:endParaRPr lang="ru-RU" sz="19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9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200" b="1" strike="noStrike" spc="-1" dirty="0">
                <a:solidFill>
                  <a:srgbClr val="A65E12"/>
                </a:solidFill>
                <a:latin typeface="Century Gothic"/>
              </a:rPr>
              <a:t>Материально-техническое:</a:t>
            </a:r>
            <a:endParaRPr lang="ru-RU" sz="2200" b="0" strike="noStrike" spc="-1" dirty="0">
              <a:latin typeface="Arial"/>
            </a:endParaRPr>
          </a:p>
          <a:p>
            <a:pPr marL="343080" indent="-342360">
              <a:lnSpc>
                <a:spcPct val="16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1900" b="0" strike="noStrike" spc="-1" dirty="0">
                <a:solidFill>
                  <a:srgbClr val="000000"/>
                </a:solidFill>
                <a:latin typeface="Century Gothic"/>
              </a:rPr>
              <a:t>Перечислить то, что необходимо для реализации программы: специальные материалы, оборудование, наградная продукция ( сертификаты, знаки отличия, призы и т.п.),  печатная продукция ( маршрутные листы, памятки, карты наблюдений, тетрадки личностного роста и т.п.), игровые атрибуты и реквизит</a:t>
            </a:r>
            <a:endParaRPr lang="ru-RU" sz="1900" b="0" strike="noStrike" spc="-1" dirty="0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7B72853-C177-47FA-8AFE-9F065E9A4537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20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505880" y="1476000"/>
            <a:ext cx="10230120" cy="51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6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</a:rPr>
              <a:t>Информационно-методические семинары с педагогами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</a:rPr>
              <a:t>Описание информационной среды лагеря (отрядные уголки, наличие информационных стендов, пресс-центра, лагерного радио и/или ТВ) 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</a:rPr>
              <a:t>Рекомендации по работе с детьми разных возрастов, различных категорий, в различных ситуациях</a:t>
            </a:r>
            <a:endParaRPr lang="ru-RU" sz="24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</a:rPr>
              <a:t>Отображение деятельности летнего лагеря на сайте организации, в социальных сетях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1878840" y="829800"/>
            <a:ext cx="7806240" cy="6756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629080" lvl="5" indent="-342360">
              <a:lnSpc>
                <a:spcPct val="9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strike="noStrike" spc="-1" dirty="0">
                <a:solidFill>
                  <a:srgbClr val="A65E12"/>
                </a:solidFill>
                <a:latin typeface="Century Gothic"/>
                <a:ea typeface="DejaVu Sans"/>
              </a:rPr>
              <a:t>Информационно-методическое: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5ED6146-624B-49A5-99BD-27DC725E3219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21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235600" y="78768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C240C"/>
                </a:solidFill>
                <a:latin typeface="Century Gothic"/>
              </a:rPr>
              <a:t>Список литературы и интернет-ресурсов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973520" y="1821240"/>
            <a:ext cx="943524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0" strike="noStrike" spc="-1">
                <a:solidFill>
                  <a:srgbClr val="404040"/>
                </a:solidFill>
                <a:latin typeface="Century Gothic"/>
              </a:rPr>
              <a:t>Нормативные документы, которые учитываются при разработке программы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0" strike="noStrike" spc="-1">
                <a:solidFill>
                  <a:srgbClr val="404040"/>
                </a:solidFill>
                <a:latin typeface="Century Gothic"/>
              </a:rPr>
              <a:t>Литература, используемая при разработке программы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0" strike="noStrike" spc="-1">
                <a:solidFill>
                  <a:srgbClr val="404040"/>
                </a:solidFill>
                <a:latin typeface="Century Gothic"/>
              </a:rPr>
              <a:t>Литература для подготовки педагогов  к смене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0" strike="noStrike" spc="-1">
                <a:solidFill>
                  <a:srgbClr val="404040"/>
                </a:solidFill>
                <a:latin typeface="Century Gothic"/>
              </a:rPr>
              <a:t>Литература для детей и подростков- участников смены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0" strike="noStrike" spc="-1">
                <a:solidFill>
                  <a:srgbClr val="404040"/>
                </a:solidFill>
                <a:latin typeface="Century Gothic"/>
              </a:rPr>
              <a:t>Интернет-ресурсы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00C81BE-3063-49B7-908C-2B60154A63E2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22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503080" y="787680"/>
            <a:ext cx="77752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C240C"/>
                </a:solidFill>
                <a:latin typeface="Century Gothic"/>
              </a:rPr>
              <a:t>Приложение к программе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2503080" y="18403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0" i="1" strike="noStrike" spc="-1">
                <a:solidFill>
                  <a:srgbClr val="404040"/>
                </a:solidFill>
                <a:latin typeface="Century Gothic"/>
              </a:rPr>
              <a:t>План- сетка , мероприятия в которой расставлены в соответствии с логикой смены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2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b="0" i="1" strike="noStrike" spc="-1">
                <a:solidFill>
                  <a:srgbClr val="404040"/>
                </a:solidFill>
                <a:latin typeface="Century Gothic"/>
              </a:rPr>
              <a:t>Диагностические материалы, используемые  для  оценки эффективности реализуемой программы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AE4F187-0EF9-495E-8A23-8FB2C42DB82D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23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294280" y="8928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A65E12"/>
                </a:solidFill>
                <a:latin typeface="Century Gothic"/>
              </a:rPr>
              <a:t>Программа организации отдыха и оздоровления детей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518120" y="1449360"/>
            <a:ext cx="10463040" cy="53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500" lnSpcReduction="10000"/>
          </a:bodyPr>
          <a:lstStyle/>
          <a:p>
            <a:pPr>
              <a:lnSpc>
                <a:spcPct val="16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latin typeface="Century Gothic"/>
              </a:rPr>
              <a:t>   </a:t>
            </a:r>
            <a:r>
              <a:rPr lang="ru-RU" sz="2100" b="1" strike="noStrike" spc="-1" dirty="0">
                <a:solidFill>
                  <a:srgbClr val="404040"/>
                </a:solidFill>
                <a:latin typeface="Century Gothic"/>
              </a:rPr>
              <a:t>Программа</a:t>
            </a:r>
            <a:r>
              <a:rPr lang="ru-RU" sz="2100" b="0" strike="noStrike" spc="-1" dirty="0">
                <a:solidFill>
                  <a:srgbClr val="404040"/>
                </a:solidFill>
                <a:latin typeface="Century Gothic"/>
              </a:rPr>
              <a:t> (от греч. — пред, греч. — запись) — термин, в переводе означающий «</a:t>
            </a:r>
            <a:r>
              <a:rPr lang="ru-RU" sz="2100" b="0" i="1" strike="noStrike" spc="-1" dirty="0">
                <a:solidFill>
                  <a:srgbClr val="404040"/>
                </a:solidFill>
                <a:latin typeface="Century Gothic"/>
              </a:rPr>
              <a:t>предписание</a:t>
            </a:r>
            <a:r>
              <a:rPr lang="ru-RU" sz="2100" b="0" strike="noStrike" spc="-1" dirty="0">
                <a:solidFill>
                  <a:srgbClr val="404040"/>
                </a:solidFill>
                <a:latin typeface="Century Gothic"/>
              </a:rPr>
              <a:t>», то есть заданную последовательность действий.</a:t>
            </a:r>
            <a:endParaRPr lang="ru-RU" sz="2100" b="0" strike="noStrike" spc="-1" dirty="0">
              <a:latin typeface="Arial"/>
            </a:endParaRPr>
          </a:p>
          <a:p>
            <a:pPr>
              <a:lnSpc>
                <a:spcPct val="160000"/>
              </a:lnSpc>
            </a:pPr>
            <a:endParaRPr lang="ru-RU" sz="2100" b="0" strike="noStrike" spc="-1" dirty="0">
              <a:latin typeface="Arial"/>
            </a:endParaRPr>
          </a:p>
          <a:p>
            <a:pPr marL="343080" indent="-342360">
              <a:lnSpc>
                <a:spcPct val="16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ru-RU" sz="2100" b="0" strike="noStrike" spc="-1" dirty="0">
                <a:solidFill>
                  <a:srgbClr val="404040"/>
                </a:solidFill>
                <a:latin typeface="Century Gothic"/>
              </a:rPr>
              <a:t>Программа лагеря – смысловое ядро бытия в лагере, главный аргумент,  «оправдание» самого явления – лагерь</a:t>
            </a:r>
            <a:endParaRPr lang="ru-RU" sz="2100" b="0" strike="noStrike" spc="-1" dirty="0">
              <a:latin typeface="Arial"/>
            </a:endParaRPr>
          </a:p>
          <a:p>
            <a:pPr>
              <a:lnSpc>
                <a:spcPct val="160000"/>
              </a:lnSpc>
            </a:pPr>
            <a:endParaRPr lang="ru-RU" sz="2100" b="0" strike="noStrike" spc="-1" dirty="0">
              <a:latin typeface="Arial"/>
            </a:endParaRPr>
          </a:p>
          <a:p>
            <a:pPr marL="343080" indent="-342360">
              <a:lnSpc>
                <a:spcPct val="16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ru-RU" sz="2100" b="0" strike="noStrike" spc="-1" dirty="0">
                <a:solidFill>
                  <a:srgbClr val="404040"/>
                </a:solidFill>
                <a:latin typeface="Century Gothic"/>
              </a:rPr>
              <a:t>Программа помогает всем участникам педагогического процесса(администрация, педагоги, сотрудники лагеря и дети) осознать цель их совместных действий и скоординировать совместную деятельность так, чтобы детям лучше </a:t>
            </a:r>
            <a:r>
              <a:rPr lang="ru-RU" sz="2100" b="0" strike="noStrike" spc="-1" dirty="0" err="1">
                <a:solidFill>
                  <a:srgbClr val="404040"/>
                </a:solidFill>
                <a:latin typeface="Century Gothic"/>
              </a:rPr>
              <a:t>отдыхалось</a:t>
            </a:r>
            <a:r>
              <a:rPr lang="ru-RU" sz="2100" b="0" strike="noStrike" spc="-1" dirty="0">
                <a:solidFill>
                  <a:srgbClr val="404040"/>
                </a:solidFill>
                <a:latin typeface="Century Gothic"/>
              </a:rPr>
              <a:t>, а педагогической команде лагеря осмысленно работалось</a:t>
            </a:r>
            <a:endParaRPr lang="ru-RU" sz="2100" b="0" strike="noStrike" spc="-1" dirty="0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17F6D79-CF59-49BD-B1E7-62EE90DD38BA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3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EA90F8D-4CE8-4EA2-8AEF-1833E9C62D71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4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449720" y="189720"/>
            <a:ext cx="9143280" cy="77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7C240C"/>
                </a:solidFill>
                <a:latin typeface="Century Gothic"/>
                <a:ea typeface="DejaVu Sans"/>
              </a:rPr>
              <a:t>Пояснительная  записка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1553400" y="858240"/>
            <a:ext cx="10439640" cy="57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Актуальность программы для:</a:t>
            </a:r>
            <a:endParaRPr lang="ru-RU" sz="20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общества –как программа ориентирована на решение общественных проблем</a:t>
            </a:r>
            <a:endParaRPr lang="ru-RU" sz="20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государства –как программа отражает стратегические </a:t>
            </a:r>
            <a:r>
              <a:rPr lang="ru-RU" sz="20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цели  </a:t>
            </a: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государства в области образования и </a:t>
            </a:r>
            <a:r>
              <a:rPr lang="ru-RU" sz="20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воспитания, способствует решению общественных проблем </a:t>
            </a:r>
          </a:p>
          <a:p>
            <a:pPr marL="343080" indent="-342360">
              <a:lnSpc>
                <a:spcPct val="100000"/>
              </a:lnSpc>
              <a:spcBef>
                <a:spcPts val="6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лагеря </a:t>
            </a: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– как программа работает на развитие лагеря </a:t>
            </a:r>
            <a:endParaRPr lang="ru-RU" sz="20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01"/>
              </a:spcBef>
              <a:buClr>
                <a:srgbClr val="A5301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детей и подростков – как деятельность, предлагаемая в программе, соответствует их интересам, потребностям, возрастным особенностям, какие возможности открывает для их развития</a:t>
            </a:r>
            <a:endParaRPr lang="ru-RU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Новизна (нововведение</a:t>
            </a: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) </a:t>
            </a:r>
            <a:r>
              <a:rPr lang="ru-RU" sz="20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: чем отличается программа от предшествующих, </a:t>
            </a: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наличие новых подходов, форм, приемов…, обоснованность использования инноваций, их доступность</a:t>
            </a:r>
            <a:endParaRPr lang="ru-RU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Преемственность программы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8A1CD63-7319-4385-BB2F-4103504551B2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5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586160" y="497880"/>
            <a:ext cx="10319040" cy="11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500" b="1" strike="noStrike" spc="-1">
                <a:solidFill>
                  <a:srgbClr val="7C240C"/>
                </a:solidFill>
                <a:latin typeface="Century Gothic"/>
                <a:ea typeface="DejaVu Sans"/>
              </a:rPr>
              <a:t>Цель — это идеальный образ ожидаемого результата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1586160" y="1667520"/>
            <a:ext cx="10048320" cy="66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Формулировка цели должна отображать конечный результат реализации программы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- Цель -это способ решения проблемы, описанной в пояснительной  записке программы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-  Цель не должна расходиться с  содержанием пояснительной записки, содержанием программы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613800" y="63360"/>
            <a:ext cx="10514880" cy="5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7C240C"/>
                </a:solidFill>
                <a:latin typeface="Century Gothic"/>
              </a:rPr>
              <a:t>Формула (конструктор ) построения цели</a:t>
            </a:r>
            <a:endParaRPr lang="ru-RU" sz="3600" b="0" strike="noStrike" spc="-1">
              <a:latin typeface="Arial"/>
            </a:endParaRPr>
          </a:p>
        </p:txBody>
      </p:sp>
      <p:graphicFrame>
        <p:nvGraphicFramePr>
          <p:cNvPr id="224" name="Table 2"/>
          <p:cNvGraphicFramePr/>
          <p:nvPr/>
        </p:nvGraphicFramePr>
        <p:xfrm>
          <a:off x="420120" y="550800"/>
          <a:ext cx="11603880" cy="5730120"/>
        </p:xfrm>
        <a:graphic>
          <a:graphicData uri="http://schemas.openxmlformats.org/drawingml/2006/table">
            <a:tbl>
              <a:tblPr/>
              <a:tblGrid>
                <a:gridCol w="3239280"/>
                <a:gridCol w="3225240"/>
                <a:gridCol w="2237760"/>
                <a:gridCol w="2901600"/>
              </a:tblGrid>
              <a:tr h="205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Century Gothic"/>
                        </a:rPr>
                        <a:t>отглагольное существительное, управляющее педагогической деятельностью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предмет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педагогической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деятельности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объект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педагогической деятельности                                              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ведущее средство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65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      Приобщение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Социальный опыт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дети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подростки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Проектная деятельность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37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    Вовлечение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Гражданская позиция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Краеведение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82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    Развитие(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количественные и качественные изменения личности от одной возрастной ступени к другой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Творческие способности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Театральная деятельность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91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    Формирование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 (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это процесс становления  человека как существа социального</a:t>
                      </a: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Культурное наследие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Игровая деятельность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88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Усвоение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Позитивный опыт общения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Спортивно-оздоровительная деятельность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  <p:sp>
        <p:nvSpPr>
          <p:cNvPr id="225" name="CustomShape 3"/>
          <p:cNvSpPr/>
          <p:nvPr/>
        </p:nvSpPr>
        <p:spPr>
          <a:xfrm>
            <a:off x="1329480" y="6184080"/>
            <a:ext cx="106693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800" b="1" i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Пример цели </a:t>
            </a:r>
            <a:r>
              <a:rPr lang="ru-RU" sz="1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: Приобщение детей и подростков к ценностям здорового образа жизни посредством включения их в спортивно-оздоровительную деятельность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115E0B3-A47F-4858-BB13-8C38D8B02440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7</a:t>
            </a:fld>
            <a:endParaRPr lang="ru-RU" sz="2000" b="0" strike="noStrike" spc="-1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479600" y="2015280"/>
            <a:ext cx="10490760" cy="47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- Цель должна быть достижима в рамках лагерной смены и должна лежать в области возможностей педагогического коллектива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ru-RU" sz="2800" b="0" strike="noStrike" spc="-1">
                <a:solidFill>
                  <a:srgbClr val="FF0000"/>
                </a:solidFill>
                <a:latin typeface="Century Gothic"/>
                <a:ea typeface="DejaVu Sans"/>
              </a:rPr>
              <a:t>???</a:t>
            </a:r>
            <a:r>
              <a:rPr lang="ru-RU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Возможно ли достичь цель программы за смену? Будет ли виден результат?   </a:t>
            </a:r>
            <a:endParaRPr lang="ru-RU" sz="2800" b="0" strike="noStrike" spc="-1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lang="ru-RU" sz="28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Формулировка цели должна быть понятной и лаконичной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28" name="Picture 6" descr="vnimanie.png."/>
          <p:cNvPicPr/>
          <p:nvPr/>
        </p:nvPicPr>
        <p:blipFill>
          <a:blip r:embed="rId2" cstate="print"/>
          <a:stretch/>
        </p:blipFill>
        <p:spPr>
          <a:xfrm>
            <a:off x="2136600" y="222120"/>
            <a:ext cx="2744640" cy="185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7C240C"/>
                </a:solidFill>
                <a:latin typeface="Century Gothic"/>
              </a:rPr>
              <a:t>Задачи </a:t>
            </a:r>
            <a:r>
              <a:rPr lang="ru-RU" sz="3200" b="1" strike="noStrike" spc="-1">
                <a:solidFill>
                  <a:srgbClr val="7C240C"/>
                </a:solidFill>
                <a:latin typeface="Century Gothic"/>
              </a:rPr>
              <a:t>показывают, что нужно сделать, чтобы достичь цели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203480" y="1905120"/>
            <a:ext cx="10529640" cy="46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500"/>
          </a:bodyPr>
          <a:lstStyle/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i="1" strike="noStrike" spc="-1">
                <a:solidFill>
                  <a:srgbClr val="404040"/>
                </a:solidFill>
                <a:latin typeface="Century Gothic"/>
              </a:rPr>
              <a:t>1 правило. </a:t>
            </a: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Задача - это конкретизация цели программы. Поэтому задачи не могут быть шире по содержанию и смыслу, чем цель.</a:t>
            </a:r>
            <a:endParaRPr lang="ru-RU" sz="2000" b="0" strike="noStrike" spc="-1">
              <a:latin typeface="Arial"/>
            </a:endParaRPr>
          </a:p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i="1" strike="noStrike" spc="-1">
                <a:solidFill>
                  <a:srgbClr val="404040"/>
                </a:solidFill>
                <a:latin typeface="Century Gothic"/>
              </a:rPr>
              <a:t>2 правило. </a:t>
            </a: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Задача - это ответ на вопрос: "Что делать?". Поэтому она не просто начинается с глагола неопределенной формы, но и всем своим содержанием показывает, что именно необходимо сделать, чтобы данный этап программы был реализован, какие виды деятельности требуют осуществления, с помощью каких средств должна идти работа.</a:t>
            </a:r>
            <a:endParaRPr lang="ru-RU" sz="2000" b="0" strike="noStrike" spc="-1">
              <a:latin typeface="Arial"/>
            </a:endParaRPr>
          </a:p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i="1" strike="noStrike" spc="-1">
                <a:solidFill>
                  <a:srgbClr val="404040"/>
                </a:solidFill>
                <a:latin typeface="Century Gothic"/>
              </a:rPr>
              <a:t>3 правило</a:t>
            </a:r>
            <a:r>
              <a:rPr lang="ru-RU" sz="2000" b="0" strike="noStrike" spc="-1">
                <a:solidFill>
                  <a:srgbClr val="404040"/>
                </a:solidFill>
                <a:latin typeface="Century Gothic"/>
              </a:rPr>
              <a:t>. Задачи - это этапы достижения цели. Поэтому они могут представлять как алгоритм действий по достижению цели, так и смысловые направления, реализация которых предполагает достижение цели.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7FA26B5-EC5B-4E48-A28C-0C11CDA11BE6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8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094840" y="696600"/>
            <a:ext cx="8914680" cy="59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5000"/>
          </a:bodyPr>
          <a:lstStyle/>
          <a:p>
            <a:pPr algn="just">
              <a:lnSpc>
                <a:spcPct val="150000"/>
              </a:lnSpc>
              <a:spcBef>
                <a:spcPts val="1001"/>
              </a:spcBef>
            </a:pPr>
            <a:r>
              <a:rPr lang="ru-RU" sz="1800" b="1" strike="noStrike" spc="-1" dirty="0">
                <a:solidFill>
                  <a:srgbClr val="9E4E48"/>
                </a:solidFill>
                <a:latin typeface="Century Gothic"/>
              </a:rPr>
              <a:t>Цель: </a:t>
            </a: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</a:rPr>
              <a:t>Создание педагогических условий для развития лидерского потенциала  детей и подростков через включение их в социально значимую деятельность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ru-RU" sz="2000" b="1" strike="noStrike" spc="-1" dirty="0">
                <a:solidFill>
                  <a:srgbClr val="9E4E48"/>
                </a:solidFill>
                <a:latin typeface="Century Gothic"/>
              </a:rPr>
              <a:t>Задачи:</a:t>
            </a:r>
            <a:endParaRPr lang="ru-RU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</a:rPr>
              <a:t>- Организовать деятельность, направленную на демонстрацию подростками лидерских знаний и умений;</a:t>
            </a:r>
            <a:endParaRPr lang="ru-RU" sz="2000" b="0" strike="noStrike" spc="-1" dirty="0">
              <a:latin typeface="Arial"/>
            </a:endParaRPr>
          </a:p>
          <a:p>
            <a:pPr marL="343080" indent="-342360" algn="just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</a:rPr>
              <a:t>- Организовать деятельность, направленную на расширение знаний и умений в организации социально значимой деятельности;</a:t>
            </a:r>
            <a:endParaRPr lang="ru-RU" sz="20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0" strike="noStrike" spc="-1" dirty="0" smtClean="0">
                <a:solidFill>
                  <a:srgbClr val="404040"/>
                </a:solidFill>
                <a:latin typeface="Century Gothic"/>
              </a:rPr>
              <a:t>- </a:t>
            </a:r>
            <a:r>
              <a:rPr lang="ru-RU" sz="2000" b="0" strike="noStrike" spc="-1" dirty="0">
                <a:solidFill>
                  <a:srgbClr val="404040"/>
                </a:solidFill>
                <a:latin typeface="Century Gothic"/>
              </a:rPr>
              <a:t>Способствовать осознанию подростками собственных личностных изменений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DECFE85-9C67-4097-92EB-8ED15D1C9D1A}" type="slidenum">
              <a:rPr lang="ru-RU" sz="2000" b="0" strike="noStrike" spc="-1">
                <a:solidFill>
                  <a:srgbClr val="FEFFFF"/>
                </a:solidFill>
                <a:latin typeface="Century Gothic"/>
              </a:rPr>
              <a:pPr algn="r">
                <a:lnSpc>
                  <a:spcPct val="100000"/>
                </a:lnSpc>
              </a:pPr>
              <a:t>9</a:t>
            </a:fld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2246</TotalTime>
  <Words>1694</Words>
  <Application>Microsoft Office PowerPoint</Application>
  <PresentationFormat>Произвольный</PresentationFormat>
  <Paragraphs>250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Анатолий</cp:lastModifiedBy>
  <cp:revision>176</cp:revision>
  <cp:lastPrinted>2022-03-13T07:17:08Z</cp:lastPrinted>
  <dcterms:created xsi:type="dcterms:W3CDTF">2022-02-22T08:56:35Z</dcterms:created>
  <dcterms:modified xsi:type="dcterms:W3CDTF">2022-04-27T17:09:43Z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