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5" r:id="rId3"/>
    <p:sldId id="258" r:id="rId4"/>
    <p:sldId id="266" r:id="rId5"/>
    <p:sldId id="267" r:id="rId6"/>
    <p:sldId id="268" r:id="rId7"/>
    <p:sldId id="259" r:id="rId8"/>
    <p:sldId id="260" r:id="rId9"/>
    <p:sldId id="263" r:id="rId10"/>
    <p:sldId id="261" r:id="rId11"/>
    <p:sldId id="262" r:id="rId12"/>
    <p:sldId id="264"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E94DFB-E9D1-4147-B423-4C2436F84BA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E94DFB-E9D1-4147-B423-4C2436F84BA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E94DFB-E9D1-4147-B423-4C2436F84BA6}"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E94DFB-E9D1-4147-B423-4C2436F84BA6}"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E94DFB-E9D1-4147-B423-4C2436F84BA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E94DFB-E9D1-4147-B423-4C2436F84BA6}"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1E94DFB-E9D1-4147-B423-4C2436F84BA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1E94DFB-E9D1-4147-B423-4C2436F84BA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1E94DFB-E9D1-4147-B423-4C2436F84BA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E94DFB-E9D1-4147-B423-4C2436F84BA6}"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26E79BB-71AF-4D44-AB8D-15ECD3C283F3}" type="datetimeFigureOut">
              <a:rPr lang="ru-RU" smtClean="0"/>
              <a:pPr/>
              <a:t>11.03.2019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E94DFB-E9D1-4147-B423-4C2436F84BA6}"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26E79BB-71AF-4D44-AB8D-15ECD3C283F3}" type="datetimeFigureOut">
              <a:rPr lang="ru-RU" smtClean="0"/>
              <a:pPr/>
              <a:t>11.03.2019</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1E94DFB-E9D1-4147-B423-4C2436F84BA6}"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204864"/>
            <a:ext cx="8640959" cy="4392488"/>
          </a:xfrm>
        </p:spPr>
        <p:txBody>
          <a:bodyPr>
            <a:normAutofit/>
          </a:bodyPr>
          <a:lstStyle/>
          <a:p>
            <a:pPr marL="0" indent="0">
              <a:buNone/>
            </a:pPr>
            <a:endParaRPr lang="ru-RU" sz="1200" dirty="0" smtClean="0"/>
          </a:p>
          <a:p>
            <a:pPr marL="0" indent="0">
              <a:buNone/>
            </a:pPr>
            <a:r>
              <a:rPr lang="ru-RU" sz="1800" b="1" dirty="0"/>
              <a:t>Все начинается с... Идеи</a:t>
            </a:r>
          </a:p>
          <a:p>
            <a:pPr marL="0" indent="0">
              <a:buNone/>
            </a:pPr>
            <a:r>
              <a:rPr lang="ru-RU" sz="1400" b="1" dirty="0" smtClean="0"/>
              <a:t>Где ее взять ?</a:t>
            </a:r>
          </a:p>
          <a:p>
            <a:r>
              <a:rPr lang="ru-RU" sz="1400" dirty="0" smtClean="0"/>
              <a:t> </a:t>
            </a:r>
            <a:r>
              <a:rPr lang="ru-RU" sz="1400" dirty="0"/>
              <a:t>Возникает проблема, потребность, заказ или все одновременно.</a:t>
            </a:r>
          </a:p>
          <a:p>
            <a:pPr algn="just"/>
            <a:r>
              <a:rPr lang="ru-RU" sz="1400" dirty="0" smtClean="0"/>
              <a:t> </a:t>
            </a:r>
            <a:r>
              <a:rPr lang="ru-RU" sz="1400" dirty="0"/>
              <a:t>Происходит погружение в материал, связанный с проблемой, изучение существующего опыта, поиск возможных способов решения проблемы.</a:t>
            </a:r>
          </a:p>
          <a:p>
            <a:endParaRPr lang="ru-RU" sz="1400" dirty="0"/>
          </a:p>
          <a:p>
            <a:pPr marL="0" indent="0" algn="just">
              <a:buNone/>
            </a:pPr>
            <a:r>
              <a:rPr lang="ru-RU" sz="1400" b="1" dirty="0" smtClean="0"/>
              <a:t>       Актуальность программы </a:t>
            </a:r>
            <a:r>
              <a:rPr lang="ru-RU" sz="1400" dirty="0" smtClean="0"/>
              <a:t>-  обозначается </a:t>
            </a:r>
            <a:r>
              <a:rPr lang="ru-RU" sz="1400" dirty="0"/>
              <a:t>назначение педагогической идеи, то есть для решения какой проблемы, выполнения какого общественного заказа, реализации какой потребности и т.д. создается данная программа</a:t>
            </a:r>
            <a:r>
              <a:rPr lang="ru-RU" sz="1400" dirty="0" smtClean="0"/>
              <a:t>.  </a:t>
            </a:r>
            <a:r>
              <a:rPr lang="ru-RU" sz="1400" dirty="0"/>
              <a:t>Каковы причины появления данной программы?</a:t>
            </a:r>
            <a:endParaRPr lang="ru-RU" sz="1400" dirty="0" smtClean="0"/>
          </a:p>
          <a:p>
            <a:pPr marL="0" indent="0">
              <a:buNone/>
            </a:pPr>
            <a:r>
              <a:rPr lang="ru-RU" sz="1400" b="1" dirty="0" smtClean="0"/>
              <a:t>Новизна</a:t>
            </a:r>
            <a:r>
              <a:rPr lang="ru-RU" sz="1400" dirty="0" smtClean="0"/>
              <a:t> </a:t>
            </a:r>
            <a:r>
              <a:rPr lang="ru-RU" sz="1400" dirty="0"/>
              <a:t>отражается анализ предыдущего опыта работы в данном направлении. </a:t>
            </a:r>
            <a:endParaRPr lang="ru-RU" sz="1400" dirty="0" smtClean="0"/>
          </a:p>
          <a:p>
            <a:pPr marL="0" indent="0">
              <a:buNone/>
            </a:pPr>
            <a:r>
              <a:rPr lang="ru-RU" sz="1400" b="1" dirty="0" smtClean="0"/>
              <a:t>Понятийный аппарат </a:t>
            </a:r>
            <a:r>
              <a:rPr lang="ru-RU" sz="1400" dirty="0" smtClean="0"/>
              <a:t>программы  ( клубная , театральная деятельность….)</a:t>
            </a:r>
            <a:endParaRPr lang="ru-RU" sz="1400" dirty="0" smtClean="0"/>
          </a:p>
          <a:p>
            <a:pPr marL="0" indent="0">
              <a:buNone/>
            </a:pPr>
            <a:endParaRPr lang="ru-RU" sz="1400" dirty="0" smtClean="0"/>
          </a:p>
          <a:p>
            <a:pPr algn="r"/>
            <a:r>
              <a:rPr lang="ru-RU" sz="1400" dirty="0" smtClean="0"/>
              <a:t>Существует один распространенный недостаток, когда вместо </a:t>
            </a:r>
          </a:p>
          <a:p>
            <a:pPr marL="0" indent="0" algn="r">
              <a:buNone/>
            </a:pPr>
            <a:r>
              <a:rPr lang="ru-RU" sz="1400" dirty="0" smtClean="0"/>
              <a:t>обоснования актуальности конкретной темы (профиля) указывается</a:t>
            </a:r>
          </a:p>
          <a:p>
            <a:pPr marL="0" indent="0" algn="r">
              <a:buNone/>
            </a:pPr>
            <a:r>
              <a:rPr lang="ru-RU" sz="1400" dirty="0" smtClean="0"/>
              <a:t> на актуальность организации летнего отдыха школьников в целом.</a:t>
            </a:r>
          </a:p>
          <a:p>
            <a:pPr marL="0" indent="0">
              <a:buNone/>
            </a:pPr>
            <a:endParaRPr lang="ru-RU" dirty="0" smtClean="0"/>
          </a:p>
          <a:p>
            <a:endParaRPr lang="ru-RU" dirty="0"/>
          </a:p>
        </p:txBody>
      </p:sp>
      <p:sp>
        <p:nvSpPr>
          <p:cNvPr id="2" name="Заголовок 1"/>
          <p:cNvSpPr>
            <a:spLocks noGrp="1"/>
          </p:cNvSpPr>
          <p:nvPr>
            <p:ph type="title"/>
          </p:nvPr>
        </p:nvSpPr>
        <p:spPr/>
        <p:txBody>
          <a:bodyPr/>
          <a:lstStyle/>
          <a:p>
            <a:r>
              <a:rPr lang="ru-RU" dirty="0" smtClean="0"/>
              <a:t>Пояснительная записка</a:t>
            </a:r>
            <a:endParaRPr lang="ru-RU" dirty="0"/>
          </a:p>
        </p:txBody>
      </p:sp>
    </p:spTree>
    <p:extLst>
      <p:ext uri="{BB962C8B-B14F-4D97-AF65-F5344CB8AC3E}">
        <p14:creationId xmlns:p14="http://schemas.microsoft.com/office/powerpoint/2010/main" xmlns="" val="2896642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564904"/>
            <a:ext cx="8568951" cy="4032448"/>
          </a:xfrm>
        </p:spPr>
        <p:txBody>
          <a:bodyPr>
            <a:normAutofit/>
          </a:bodyPr>
          <a:lstStyle/>
          <a:p>
            <a:pPr algn="just">
              <a:lnSpc>
                <a:spcPct val="150000"/>
              </a:lnSpc>
            </a:pPr>
            <a:r>
              <a:rPr lang="ru-RU" sz="1400" dirty="0"/>
              <a:t>Данный раздел включает в себя содержание программы, расписанное </a:t>
            </a:r>
            <a:r>
              <a:rPr lang="ru-RU" sz="1400" b="1" dirty="0"/>
              <a:t>по этапам </a:t>
            </a:r>
            <a:r>
              <a:rPr lang="ru-RU" sz="1400" dirty="0"/>
              <a:t>(определенным временным отрезкам), иногда </a:t>
            </a:r>
            <a:r>
              <a:rPr lang="ru-RU" sz="1400" b="1" dirty="0"/>
              <a:t>по направлениям </a:t>
            </a:r>
            <a:r>
              <a:rPr lang="ru-RU" sz="1400" dirty="0"/>
              <a:t>(тематическим "линиям"). Ключевые направления программы (например, физкультурно-оздоровительное, творческое, интеллектуальное и т.п.) можно расписать в рамках каждого этапа. И, наоборот, каждое ключевое направление программы можно разделить на этапы. В любом случае, для лучшего понимания содержания программы стоит придерживаться этапного описания. Задачи этапов программы должны соответствовать задачам традиционных этапов логики развития смены: </a:t>
            </a:r>
            <a:r>
              <a:rPr lang="ru-RU" sz="1400" b="1" i="1" dirty="0"/>
              <a:t>организационного, основного, итогового.</a:t>
            </a:r>
          </a:p>
          <a:p>
            <a:pPr algn="just">
              <a:lnSpc>
                <a:spcPct val="150000"/>
              </a:lnSpc>
            </a:pPr>
            <a:r>
              <a:rPr lang="ru-RU" sz="1400" dirty="0"/>
              <a:t>Подробное описание содержания каждого этапа программы необходимо для того, чтобы представитель административной группы, отрядный </a:t>
            </a:r>
            <a:r>
              <a:rPr lang="ru-RU" sz="1400" dirty="0" smtClean="0"/>
              <a:t>педагог </a:t>
            </a:r>
            <a:r>
              <a:rPr lang="ru-RU" sz="1400" dirty="0"/>
              <a:t>представляли, ЧТО и КОГДА необходимо делать в ходе реализации программы.</a:t>
            </a:r>
          </a:p>
          <a:p>
            <a:pPr algn="just">
              <a:lnSpc>
                <a:spcPct val="150000"/>
              </a:lnSpc>
            </a:pPr>
            <a:r>
              <a:rPr lang="ru-RU" sz="1400" dirty="0"/>
              <a:t>В практике написания авторских программ данный раздел становится самым объемным, так как его содержание требует очень подробного, детального изложения.</a:t>
            </a:r>
          </a:p>
          <a:p>
            <a:endParaRPr lang="ru-RU" sz="1400" dirty="0"/>
          </a:p>
        </p:txBody>
      </p:sp>
      <p:sp>
        <p:nvSpPr>
          <p:cNvPr id="2" name="Заголовок 1"/>
          <p:cNvSpPr>
            <a:spLocks noGrp="1"/>
          </p:cNvSpPr>
          <p:nvPr>
            <p:ph type="title"/>
          </p:nvPr>
        </p:nvSpPr>
        <p:spPr/>
        <p:txBody>
          <a:bodyPr>
            <a:normAutofit/>
          </a:bodyPr>
          <a:lstStyle/>
          <a:p>
            <a:r>
              <a:rPr lang="ru-RU" sz="2400" dirty="0" smtClean="0"/>
              <a:t>Содержание и средства реализации программы</a:t>
            </a:r>
            <a:endParaRPr lang="ru-RU" sz="2400" dirty="0"/>
          </a:p>
        </p:txBody>
      </p:sp>
    </p:spTree>
    <p:extLst>
      <p:ext uri="{BB962C8B-B14F-4D97-AF65-F5344CB8AC3E}">
        <p14:creationId xmlns:p14="http://schemas.microsoft.com/office/powerpoint/2010/main" xmlns="" val="5279882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44824"/>
            <a:ext cx="8640959" cy="4968552"/>
          </a:xfrm>
        </p:spPr>
        <p:txBody>
          <a:bodyPr>
            <a:normAutofit/>
          </a:bodyPr>
          <a:lstStyle/>
          <a:p>
            <a:pPr algn="just"/>
            <a:r>
              <a:rPr lang="ru-RU" sz="1400" dirty="0"/>
              <a:t>Модель игрового взаимодействия. Игровая модель доносит в понятной для ребенка форме основные смыслы программы. Появляется она после того, как продумано содержание программы, и часто находит свое отражение в названии программы.</a:t>
            </a:r>
          </a:p>
          <a:p>
            <a:pPr marL="0" indent="0">
              <a:buNone/>
            </a:pPr>
            <a:r>
              <a:rPr lang="ru-RU" sz="1400" dirty="0" smtClean="0"/>
              <a:t>Характеристики </a:t>
            </a:r>
            <a:r>
              <a:rPr lang="ru-RU" sz="1400" dirty="0"/>
              <a:t>игровой модели взаимодействия следующие:</a:t>
            </a:r>
          </a:p>
          <a:p>
            <a:pPr algn="just"/>
            <a:r>
              <a:rPr lang="ru-RU" sz="1400" dirty="0"/>
              <a:t>- игровая модель должна соответствовать целевой установке программы и предполагаемым результатам, отражающим развитие подростка;</a:t>
            </a:r>
          </a:p>
          <a:p>
            <a:pPr algn="just"/>
            <a:r>
              <a:rPr lang="ru-RU" sz="1400" dirty="0"/>
              <a:t>- игровая модель программы должна быть понятной и интересной для подростков - участников программы;</a:t>
            </a:r>
          </a:p>
          <a:p>
            <a:pPr algn="just"/>
            <a:r>
              <a:rPr lang="ru-RU" sz="1400" dirty="0"/>
              <a:t>- игровая модель должна быть логично выстроенной и многогранной, чтобы позволить каждому ребенку найти свою "нишу" и проявить себя в ходе реализации программы.</a:t>
            </a:r>
          </a:p>
          <a:p>
            <a:pPr algn="just"/>
            <a:r>
              <a:rPr lang="ru-RU" sz="1400" b="1" dirty="0"/>
              <a:t>Система стимулирования </a:t>
            </a:r>
            <a:r>
              <a:rPr lang="ru-RU" sz="1400" dirty="0"/>
              <a:t>должна стать частью игровой модели программы. Она обычно выстраивается как своеобразный алгоритм личностного роста подростка: оцениваются знания, умения, позиция, достижения, личностные качества подростка и, основываясь на этой оценке, подросток получает общественное признание, различные игровые звания, отличительные знаки, продвигаясь по "лестнице роста". Расти может не только отдельно взятый подросток, но и коллектив, но успех коллектива все равно должен зависеть от успеха каждого подростка в нем. Самое главное - четко обозначить критерии оценки: что должен знать, уметь, делать, как относиться к окружающим и так далее. Чем четче обозначены критерии, тем понятнее они будут и педагогам, и ребятам.</a:t>
            </a:r>
          </a:p>
          <a:p>
            <a:endParaRPr lang="ru-RU" sz="1400" dirty="0"/>
          </a:p>
        </p:txBody>
      </p:sp>
      <p:sp>
        <p:nvSpPr>
          <p:cNvPr id="2" name="Заголовок 1"/>
          <p:cNvSpPr>
            <a:spLocks noGrp="1"/>
          </p:cNvSpPr>
          <p:nvPr>
            <p:ph type="title"/>
          </p:nvPr>
        </p:nvSpPr>
        <p:spPr/>
        <p:txBody>
          <a:bodyPr/>
          <a:lstStyle/>
          <a:p>
            <a:r>
              <a:rPr lang="ru-RU" dirty="0" smtClean="0"/>
              <a:t>Игровая модель</a:t>
            </a:r>
            <a:endParaRPr lang="ru-RU" dirty="0"/>
          </a:p>
        </p:txBody>
      </p:sp>
    </p:spTree>
    <p:extLst>
      <p:ext uri="{BB962C8B-B14F-4D97-AF65-F5344CB8AC3E}">
        <p14:creationId xmlns:p14="http://schemas.microsoft.com/office/powerpoint/2010/main" xmlns="" val="15125590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ru-RU" sz="1400" dirty="0" smtClean="0"/>
              <a:t>отбор-тестирование детей и подростков, отдыхающих в оздоровительном лагере (тесты для изучения интеллектуальных, творческих, лидерских способностей детей);</a:t>
            </a:r>
          </a:p>
          <a:p>
            <a:r>
              <a:rPr lang="ru-RU" sz="1400" dirty="0" smtClean="0"/>
              <a:t>вводная диагностика для изучения ожиданий детей от смены в лагере;</a:t>
            </a:r>
          </a:p>
          <a:p>
            <a:r>
              <a:rPr lang="ru-RU" sz="1400" dirty="0" smtClean="0"/>
              <a:t>вводная диагностика родителей для изучения показателей здоровья и особенностей личности детей – отдыхающих лагеря;</a:t>
            </a:r>
          </a:p>
          <a:p>
            <a:r>
              <a:rPr lang="ru-RU" sz="1400" dirty="0" smtClean="0"/>
              <a:t>текущая диагностика пребывания в лагере, ощущений от времяпрепровождения, эмоциональных состояний детей;</a:t>
            </a:r>
          </a:p>
          <a:p>
            <a:r>
              <a:rPr lang="ru-RU" sz="1400" dirty="0" smtClean="0"/>
              <a:t>заключительная экспресс-диагностика для изучения результативности образовательно-воспитательного процесса в лагере</a:t>
            </a:r>
          </a:p>
        </p:txBody>
      </p:sp>
      <p:sp>
        <p:nvSpPr>
          <p:cNvPr id="3" name="Заголовок 2"/>
          <p:cNvSpPr>
            <a:spLocks noGrp="1"/>
          </p:cNvSpPr>
          <p:nvPr>
            <p:ph type="title"/>
          </p:nvPr>
        </p:nvSpPr>
        <p:spPr/>
        <p:txBody>
          <a:bodyPr/>
          <a:lstStyle/>
          <a:p>
            <a:r>
              <a:rPr lang="ru-RU" dirty="0"/>
              <a:t>. Способы проверки результатов</a:t>
            </a:r>
          </a:p>
        </p:txBody>
      </p:sp>
    </p:spTree>
    <p:extLst>
      <p:ext uri="{BB962C8B-B14F-4D97-AF65-F5344CB8AC3E}">
        <p14:creationId xmlns:p14="http://schemas.microsoft.com/office/powerpoint/2010/main" xmlns="" val="562094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72067" y="1556792"/>
            <a:ext cx="7408333" cy="4569371"/>
          </a:xfrm>
        </p:spPr>
        <p:txBody>
          <a:bodyPr/>
          <a:lstStyle/>
          <a:p>
            <a:r>
              <a:rPr lang="ru-RU" dirty="0" smtClean="0"/>
              <a:t>- по направленности (</a:t>
            </a:r>
            <a:r>
              <a:rPr lang="ru-RU" i="1" dirty="0" smtClean="0"/>
              <a:t>комплексная</a:t>
            </a:r>
            <a:r>
              <a:rPr lang="ru-RU" dirty="0" smtClean="0"/>
              <a:t> –разноплановая деятельность: научно-техническая, физкультурно-спортивная, художественно-эстетическая, туристско-краеведческая, эколого-биологическая, военно-патриотическая, социально-педагогическая)</a:t>
            </a:r>
          </a:p>
          <a:p>
            <a:r>
              <a:rPr lang="ru-RU" i="1" dirty="0" smtClean="0"/>
              <a:t>Профильная</a:t>
            </a:r>
          </a:p>
          <a:p>
            <a:r>
              <a:rPr lang="ru-RU" i="1" dirty="0" smtClean="0"/>
              <a:t>- </a:t>
            </a:r>
            <a:r>
              <a:rPr lang="ru-RU" dirty="0" smtClean="0"/>
              <a:t>по продолжительности реализации (долгосрочная, краткосрочная)</a:t>
            </a:r>
          </a:p>
          <a:p>
            <a:r>
              <a:rPr lang="ru-RU" dirty="0" smtClean="0"/>
              <a:t>-авторская,  адаптированная</a:t>
            </a:r>
            <a:endParaRPr lang="ru-RU" dirty="0"/>
          </a:p>
        </p:txBody>
      </p:sp>
      <p:sp>
        <p:nvSpPr>
          <p:cNvPr id="3" name="Заголовок 2"/>
          <p:cNvSpPr>
            <a:spLocks noGrp="1"/>
          </p:cNvSpPr>
          <p:nvPr>
            <p:ph type="title"/>
          </p:nvPr>
        </p:nvSpPr>
        <p:spPr/>
        <p:txBody>
          <a:bodyPr>
            <a:normAutofit fontScale="90000"/>
          </a:bodyPr>
          <a:lstStyle/>
          <a:p>
            <a:r>
              <a:rPr lang="ru-RU" dirty="0" smtClean="0"/>
              <a:t>Программы :</a:t>
            </a:r>
            <a:br>
              <a:rPr lang="ru-RU" dirty="0" smtClean="0"/>
            </a:b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1" y="1700808"/>
            <a:ext cx="8640960" cy="5040560"/>
          </a:xfrm>
        </p:spPr>
        <p:txBody>
          <a:bodyPr>
            <a:normAutofit/>
          </a:bodyPr>
          <a:lstStyle/>
          <a:p>
            <a:pPr>
              <a:buNone/>
            </a:pPr>
            <a:r>
              <a:rPr lang="ru-RU" sz="1600" dirty="0" smtClean="0"/>
              <a:t> </a:t>
            </a:r>
            <a:r>
              <a:rPr lang="ru-RU" sz="1600" b="1" dirty="0" smtClean="0"/>
              <a:t>Цель </a:t>
            </a:r>
            <a:r>
              <a:rPr lang="ru-RU" sz="1600" b="1" dirty="0"/>
              <a:t>- </a:t>
            </a:r>
            <a:r>
              <a:rPr lang="ru-RU" sz="1600" b="1" i="1" dirty="0"/>
              <a:t>это конкретизация педагогической идеи</a:t>
            </a:r>
            <a:r>
              <a:rPr lang="ru-RU" sz="1600" b="1" i="1" dirty="0" smtClean="0"/>
              <a:t>.</a:t>
            </a:r>
          </a:p>
          <a:p>
            <a:pPr algn="just">
              <a:buNone/>
            </a:pPr>
            <a:r>
              <a:rPr lang="ru-RU" sz="1600" dirty="0" smtClean="0"/>
              <a:t>- </a:t>
            </a:r>
            <a:r>
              <a:rPr lang="ru-RU" sz="1600" dirty="0"/>
              <a:t>Формулировка цели должна отображать конечный результат реализации программы.</a:t>
            </a:r>
          </a:p>
          <a:p>
            <a:pPr algn="just">
              <a:buNone/>
            </a:pPr>
            <a:r>
              <a:rPr lang="ru-RU" sz="1600" dirty="0"/>
              <a:t>- Цель должна быть достижима в рамках лагерной смены и должна лежать в области возможностей педагогического коллектива, то есть на достижение цели должны быть интеллектуальные, административные и другие ресурсы.</a:t>
            </a:r>
          </a:p>
          <a:p>
            <a:pPr>
              <a:buNone/>
            </a:pPr>
            <a:r>
              <a:rPr lang="ru-RU" sz="1600" dirty="0"/>
              <a:t>- Формулировка цели должна быть понятной и лаконичной.</a:t>
            </a:r>
          </a:p>
          <a:p>
            <a:pPr algn="just">
              <a:buNone/>
            </a:pPr>
            <a:r>
              <a:rPr lang="ru-RU" sz="1600" dirty="0"/>
              <a:t>- Цель не должна расходиться с актуальностью, понятийным аппаратом, содержанием </a:t>
            </a:r>
            <a:r>
              <a:rPr lang="ru-RU" sz="1600" dirty="0" smtClean="0"/>
              <a:t>программы</a:t>
            </a:r>
            <a:r>
              <a:rPr lang="ru-RU" sz="1600" dirty="0"/>
              <a:t>.</a:t>
            </a:r>
          </a:p>
          <a:p>
            <a:pPr>
              <a:buNone/>
            </a:pPr>
            <a:r>
              <a:rPr lang="ru-RU" sz="1600" b="1" dirty="0" smtClean="0"/>
              <a:t>«Формула" </a:t>
            </a:r>
            <a:r>
              <a:rPr lang="ru-RU" sz="1600" dirty="0" smtClean="0"/>
              <a:t>построения </a:t>
            </a:r>
            <a:r>
              <a:rPr lang="ru-RU" sz="1600" dirty="0"/>
              <a:t>цели:</a:t>
            </a:r>
          </a:p>
          <a:p>
            <a:pPr algn="just"/>
            <a:r>
              <a:rPr lang="ru-RU" sz="1600" dirty="0"/>
              <a:t>ЦЕЛЬ = глагол или словосочетание, управляющее педагогической деятельностью + предмет педагогического взаимодействия + объект педагогической деятельности + ведущее средство.</a:t>
            </a:r>
          </a:p>
          <a:p>
            <a:pPr algn="just"/>
            <a:r>
              <a:rPr lang="ru-RU" sz="1600" dirty="0"/>
              <a:t>Глаголом или словосочетанием, управляющим педагогической деятельностью, могут быть следующие слова: "формирование", "развитие", "актуализация", "обогащение", "приобщение", "совершенствование", "обеспечение", "содействие", "вовлечение" и т.д.</a:t>
            </a:r>
          </a:p>
          <a:p>
            <a:pPr marL="0" indent="0" algn="just">
              <a:buNone/>
            </a:pPr>
            <a:r>
              <a:rPr lang="ru-RU" sz="1600" b="1" dirty="0" smtClean="0"/>
              <a:t> </a:t>
            </a:r>
            <a:r>
              <a:rPr lang="ru-RU" sz="2000" b="1" dirty="0"/>
              <a:t>«Создание педагогических условий для развития лидерского потенциала через включение в социально значимую </a:t>
            </a:r>
            <a:r>
              <a:rPr lang="ru-RU" sz="2000" b="1" dirty="0" smtClean="0"/>
              <a:t>деятельность»</a:t>
            </a:r>
            <a:endParaRPr lang="ru-RU" sz="2000" b="1" dirty="0"/>
          </a:p>
        </p:txBody>
      </p:sp>
      <p:sp>
        <p:nvSpPr>
          <p:cNvPr id="2" name="Заголовок 1"/>
          <p:cNvSpPr>
            <a:spLocks noGrp="1"/>
          </p:cNvSpPr>
          <p:nvPr>
            <p:ph type="title"/>
          </p:nvPr>
        </p:nvSpPr>
        <p:spPr/>
        <p:txBody>
          <a:bodyPr/>
          <a:lstStyle/>
          <a:p>
            <a:r>
              <a:rPr lang="ru-RU" dirty="0" smtClean="0"/>
              <a:t>цель</a:t>
            </a:r>
            <a:endParaRPr lang="ru-RU" dirty="0"/>
          </a:p>
        </p:txBody>
      </p:sp>
    </p:spTree>
    <p:extLst>
      <p:ext uri="{BB962C8B-B14F-4D97-AF65-F5344CB8AC3E}">
        <p14:creationId xmlns:p14="http://schemas.microsoft.com/office/powerpoint/2010/main" xmlns="" val="33924383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27584" y="1556792"/>
            <a:ext cx="7408333" cy="4602824"/>
          </a:xfrm>
        </p:spPr>
        <p:txBody>
          <a:bodyPr>
            <a:normAutofit fontScale="92500"/>
          </a:bodyPr>
          <a:lstStyle/>
          <a:p>
            <a:r>
              <a:rPr lang="ru-RU" dirty="0" smtClean="0"/>
              <a:t>Ошибка 1. Формулировка цели не связана с педагогической идеей, раскрытой в пояснительной записке </a:t>
            </a:r>
            <a:r>
              <a:rPr lang="ru-RU" sz="2500" dirty="0" smtClean="0"/>
              <a:t>программы и/или с содержанием программы.</a:t>
            </a:r>
          </a:p>
          <a:p>
            <a:r>
              <a:rPr lang="ru-RU" sz="2500" dirty="0" smtClean="0"/>
              <a:t>Так, например, в актуальности программы много и подробно рассказано о важности и ценности сохранения и укрепления здоровья, а цель программы сформулирована как раскрытие личностного потенциала ребенка. Или, например, цель указывает на актуализацию ценности здорового образа жизни, а средства программы ограничены лишь спортивными мероприятиями, что не позволяет раскрыть ценностные смыслы программы.</a:t>
            </a:r>
          </a:p>
          <a:p>
            <a:endParaRPr lang="ru-RU" sz="2500" dirty="0"/>
          </a:p>
        </p:txBody>
      </p:sp>
      <p:sp>
        <p:nvSpPr>
          <p:cNvPr id="3" name="Заголовок 2"/>
          <p:cNvSpPr>
            <a:spLocks noGrp="1"/>
          </p:cNvSpPr>
          <p:nvPr>
            <p:ph type="title"/>
          </p:nvPr>
        </p:nvSpPr>
        <p:spPr/>
        <p:txBody>
          <a:bodyPr/>
          <a:lstStyle/>
          <a:p>
            <a:r>
              <a:rPr lang="ru-RU" dirty="0" smtClean="0"/>
              <a:t>Стараемся не допустить</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72067" y="1700808"/>
            <a:ext cx="7408333" cy="4425355"/>
          </a:xfrm>
        </p:spPr>
        <p:txBody>
          <a:bodyPr>
            <a:normAutofit fontScale="62500" lnSpcReduction="20000"/>
          </a:bodyPr>
          <a:lstStyle/>
          <a:p>
            <a:r>
              <a:rPr lang="ru-RU" sz="2900" dirty="0" smtClean="0"/>
              <a:t>Ошибка 2. Цель непонятно или неграмотно сформулирована, глобальна, не отображает конечный результат программы, не соответствует ее временным рамкам.</a:t>
            </a:r>
          </a:p>
          <a:p>
            <a:r>
              <a:rPr lang="ru-RU" sz="2900" dirty="0" smtClean="0"/>
              <a:t>Например, цель: "воспитание готовности подростков к достойному и самоотверженному служению обществу и государству, к выполнению обязанностей по защите Отечества", имеет большое количество смыслов и весьма длительный период достижения.</a:t>
            </a:r>
          </a:p>
          <a:p>
            <a:r>
              <a:rPr lang="ru-RU" sz="2900" dirty="0" smtClean="0"/>
              <a:t>Цель, формулировка которой звучит как "воспитание толерантного отношения подростков, способствующего развитию культуры здорового образа жизни", непонятна. В цели представлены два смысловых понятия "толерантное отношение" и "культура здорового образа жизни", которые являются понятиями разного уровня, одно не может вытекать из другого. В этом случае они не могут быть использованы в одной цели.</a:t>
            </a:r>
          </a:p>
          <a:p>
            <a:r>
              <a:rPr lang="ru-RU" sz="2900" dirty="0" smtClean="0"/>
              <a:t>Формулировка цели: "формирование культуры мира у подрастающего поколения" глобальна и не показывает результата, который предполагают достичь авторы программы.</a:t>
            </a:r>
          </a:p>
          <a:p>
            <a:endParaRPr lang="ru-RU" dirty="0"/>
          </a:p>
        </p:txBody>
      </p:sp>
      <p:sp>
        <p:nvSpPr>
          <p:cNvPr id="3" name="Заголовок 2"/>
          <p:cNvSpPr>
            <a:spLocks noGrp="1"/>
          </p:cNvSpPr>
          <p:nvPr>
            <p:ph type="title"/>
          </p:nvPr>
        </p:nvSpPr>
        <p:spPr>
          <a:xfrm>
            <a:off x="457200" y="338328"/>
            <a:ext cx="8229600" cy="858424"/>
          </a:xfrm>
        </p:spPr>
        <p:txBody>
          <a:bodyPr/>
          <a:lstStyle/>
          <a:p>
            <a:r>
              <a:rPr lang="ru-RU" dirty="0" smtClean="0"/>
              <a:t>И этого не делаем…</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r>
              <a:rPr lang="ru-RU" dirty="0" smtClean="0"/>
              <a:t>Ошибка 3. Длинная формулировка цели. Это ведет к снижению восприятия сути цели, увеличению смыслов, которые могут быть не предусмотрены даже самим автором.</a:t>
            </a:r>
          </a:p>
          <a:p>
            <a:r>
              <a:rPr lang="ru-RU" dirty="0" smtClean="0"/>
              <a:t>Так, например, формулировка цели "формирование отношения к "миру без опасности" как ценности жизни, создание в детских общественных объединениях вариативных моделей программы, успешно реализуемых в любых социально-экономических условиях с учетом региональных, природно-климатических условий; создание условий для получения каждым ребенком знаний и умений безопасной жизнедеятельности, формирование ответственного подхода к обеспечению собственной безопасности, вовлечение в защиту собственного жизненного пространства" - имеет множество глобальных смыслов. В данном случае не понятно, какой смысл является приоритетным.</a:t>
            </a:r>
          </a:p>
          <a:p>
            <a:endParaRPr lang="ru-RU" dirty="0" smtClean="0"/>
          </a:p>
          <a:p>
            <a:endParaRPr lang="ru-RU" dirty="0"/>
          </a:p>
        </p:txBody>
      </p:sp>
      <p:sp>
        <p:nvSpPr>
          <p:cNvPr id="3" name="Заголовок 2"/>
          <p:cNvSpPr>
            <a:spLocks noGrp="1"/>
          </p:cNvSpPr>
          <p:nvPr>
            <p:ph type="title"/>
          </p:nvPr>
        </p:nvSpPr>
        <p:spPr/>
        <p:txBody>
          <a:bodyPr/>
          <a:lstStyle/>
          <a:p>
            <a:r>
              <a:rPr lang="ru-RU" dirty="0" smtClean="0"/>
              <a:t>Так тем более не делаем…</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132856"/>
            <a:ext cx="8640960" cy="4536504"/>
          </a:xfrm>
        </p:spPr>
        <p:txBody>
          <a:bodyPr>
            <a:noAutofit/>
          </a:bodyPr>
          <a:lstStyle/>
          <a:p>
            <a:pPr algn="just"/>
            <a:r>
              <a:rPr lang="ru-RU" sz="1400" b="1" i="1" dirty="0"/>
              <a:t>1 правило. </a:t>
            </a:r>
            <a:r>
              <a:rPr lang="ru-RU" sz="1400" dirty="0"/>
              <a:t>Задача - это конкретизация цели программы. Поэтому задачи не могут быть шире по содержанию и смыслу, чем цель.</a:t>
            </a:r>
          </a:p>
          <a:p>
            <a:pPr algn="just"/>
            <a:r>
              <a:rPr lang="ru-RU" sz="1400" b="1" i="1" dirty="0"/>
              <a:t>2 правило. </a:t>
            </a:r>
            <a:r>
              <a:rPr lang="ru-RU" sz="1400" dirty="0"/>
              <a:t>Задача - это ответ на вопрос: "Что делать?". Поэтому она не просто начинается с глагола неопределенной формы, но и всем своим содержанием показывает, что именно необходимо сделать, чтобы данный этап программы был реализован, какие виды деятельности требуют осуществления, с помощью каких средств должна идти работа.</a:t>
            </a:r>
          </a:p>
          <a:p>
            <a:pPr algn="just"/>
            <a:r>
              <a:rPr lang="ru-RU" sz="1400" b="1" i="1" dirty="0"/>
              <a:t>3 правило</a:t>
            </a:r>
            <a:r>
              <a:rPr lang="ru-RU" sz="1400" dirty="0"/>
              <a:t>. Задачи - это этапы достижения цели. Поэтому они могут представлять как алгоритм действий по достижению цели, так и смысловые направления, реализация которых предполагает достижение цели.</a:t>
            </a:r>
          </a:p>
          <a:p>
            <a:pPr marL="0" indent="0" algn="just">
              <a:buNone/>
            </a:pPr>
            <a:r>
              <a:rPr lang="ru-RU" sz="1400" dirty="0" smtClean="0"/>
              <a:t> </a:t>
            </a:r>
            <a:r>
              <a:rPr lang="ru-RU" sz="1400" b="1" dirty="0" smtClean="0"/>
              <a:t>Цель: </a:t>
            </a:r>
            <a:r>
              <a:rPr lang="ru-RU" sz="1400" dirty="0" smtClean="0"/>
              <a:t>«Создание </a:t>
            </a:r>
            <a:r>
              <a:rPr lang="ru-RU" sz="1400" dirty="0"/>
              <a:t>педагогических условий для развития лидерского потенциала через включение в социально </a:t>
            </a:r>
            <a:r>
              <a:rPr lang="ru-RU" sz="1400"/>
              <a:t>значимую </a:t>
            </a:r>
            <a:r>
              <a:rPr lang="ru-RU" sz="1400" smtClean="0"/>
              <a:t>деятельность»</a:t>
            </a:r>
            <a:endParaRPr lang="ru-RU" sz="1400" dirty="0" smtClean="0"/>
          </a:p>
          <a:p>
            <a:pPr marL="0" indent="0">
              <a:buNone/>
            </a:pPr>
            <a:r>
              <a:rPr lang="ru-RU" sz="1400" b="1" dirty="0" smtClean="0"/>
              <a:t>Задачи:</a:t>
            </a:r>
            <a:endParaRPr lang="ru-RU" sz="1400" b="1" dirty="0"/>
          </a:p>
          <a:p>
            <a:r>
              <a:rPr lang="ru-RU" sz="1400" dirty="0" smtClean="0"/>
              <a:t>- Организовать деятельность, направленную на демонстрацию подростками </a:t>
            </a:r>
            <a:r>
              <a:rPr lang="ru-RU" sz="1400" dirty="0"/>
              <a:t>лидерских знаний и умений;</a:t>
            </a:r>
          </a:p>
          <a:p>
            <a:pPr algn="just"/>
            <a:r>
              <a:rPr lang="ru-RU" sz="1400" dirty="0"/>
              <a:t>- Организовать деятельность, направленную на расширение знаний и умений в организации социально значимой деятельности;</a:t>
            </a:r>
          </a:p>
          <a:p>
            <a:pPr algn="just"/>
            <a:r>
              <a:rPr lang="ru-RU" sz="1400" dirty="0"/>
              <a:t>- Организовать совместную деятельность, направленную на развитие лидерских способностей подростков;</a:t>
            </a:r>
          </a:p>
          <a:p>
            <a:r>
              <a:rPr lang="ru-RU" sz="1400" dirty="0"/>
              <a:t>- Способствовать осознанию подростками собственных личностных изменений;</a:t>
            </a:r>
          </a:p>
          <a:p>
            <a:endParaRPr lang="ru-RU" sz="1400" dirty="0"/>
          </a:p>
        </p:txBody>
      </p:sp>
      <p:sp>
        <p:nvSpPr>
          <p:cNvPr id="2" name="Заголовок 1"/>
          <p:cNvSpPr>
            <a:spLocks noGrp="1"/>
          </p:cNvSpPr>
          <p:nvPr>
            <p:ph type="title"/>
          </p:nvPr>
        </p:nvSpPr>
        <p:spPr/>
        <p:txBody>
          <a:bodyPr/>
          <a:lstStyle/>
          <a:p>
            <a:r>
              <a:rPr lang="ru-RU" dirty="0" smtClean="0"/>
              <a:t>Задачи</a:t>
            </a:r>
            <a:endParaRPr lang="ru-RU" dirty="0"/>
          </a:p>
        </p:txBody>
      </p:sp>
    </p:spTree>
    <p:extLst>
      <p:ext uri="{BB962C8B-B14F-4D97-AF65-F5344CB8AC3E}">
        <p14:creationId xmlns:p14="http://schemas.microsoft.com/office/powerpoint/2010/main" xmlns="" val="3643551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564904"/>
            <a:ext cx="8640960" cy="3888432"/>
          </a:xfrm>
        </p:spPr>
        <p:txBody>
          <a:bodyPr>
            <a:normAutofit fontScale="92500" lnSpcReduction="10000"/>
          </a:bodyPr>
          <a:lstStyle/>
          <a:p>
            <a:pPr>
              <a:lnSpc>
                <a:spcPct val="110000"/>
              </a:lnSpc>
            </a:pPr>
            <a:r>
              <a:rPr lang="ru-RU" sz="1400" dirty="0"/>
              <a:t>Предполагаемый результат является следствием поставленных </a:t>
            </a:r>
            <a:r>
              <a:rPr lang="ru-RU" sz="1400" dirty="0" smtClean="0"/>
              <a:t>задач</a:t>
            </a:r>
          </a:p>
          <a:p>
            <a:pPr>
              <a:lnSpc>
                <a:spcPct val="110000"/>
              </a:lnSpc>
            </a:pPr>
            <a:r>
              <a:rPr lang="ru-RU" sz="1400" dirty="0" smtClean="0"/>
              <a:t>Результат </a:t>
            </a:r>
            <a:r>
              <a:rPr lang="ru-RU" sz="1400" dirty="0"/>
              <a:t>должен быть раскрыт авторами максимально конкретно относительно знаний, умений, которые приобретает ребенок; личностных качеств, которые развиваются в ребенке; ценностных отношений, в которые включается подросток.</a:t>
            </a:r>
          </a:p>
          <a:p>
            <a:pPr>
              <a:lnSpc>
                <a:spcPct val="110000"/>
              </a:lnSpc>
            </a:pPr>
            <a:r>
              <a:rPr lang="ru-RU" sz="1400" dirty="0" smtClean="0"/>
              <a:t>Если </a:t>
            </a:r>
            <a:r>
              <a:rPr lang="ru-RU" sz="1400" dirty="0"/>
              <a:t>продолжать в логике рассмотренного выше примера цели "создание педагогических условий для развития лидерского потенциала подростков через включение в социально значимую деятельность", то предполагаемый результат может быть следующим:</a:t>
            </a:r>
          </a:p>
          <a:p>
            <a:pPr algn="just">
              <a:lnSpc>
                <a:spcPct val="110000"/>
              </a:lnSpc>
            </a:pPr>
            <a:r>
              <a:rPr lang="ru-RU" sz="1400" dirty="0"/>
              <a:t>- Приобретенные подростками знания и умения в организации социально-значимой деятельности (перечисление конкретных знаний и умений).</a:t>
            </a:r>
          </a:p>
          <a:p>
            <a:pPr>
              <a:lnSpc>
                <a:spcPct val="110000"/>
              </a:lnSpc>
            </a:pPr>
            <a:r>
              <a:rPr lang="ru-RU" sz="1400" dirty="0"/>
              <a:t>- Приобретенный опыт в организации социально значимой деятельности.</a:t>
            </a:r>
          </a:p>
          <a:p>
            <a:pPr>
              <a:lnSpc>
                <a:spcPct val="110000"/>
              </a:lnSpc>
            </a:pPr>
            <a:r>
              <a:rPr lang="ru-RU" sz="1400" dirty="0"/>
              <a:t>- Понимание подростком собственных личностных изменений, планирование им дальнейших перспектив своего развития.</a:t>
            </a:r>
          </a:p>
          <a:p>
            <a:pPr>
              <a:lnSpc>
                <a:spcPct val="110000"/>
              </a:lnSpc>
            </a:pPr>
            <a:r>
              <a:rPr lang="ru-RU" sz="1400" dirty="0"/>
              <a:t>- и т.д.</a:t>
            </a:r>
          </a:p>
          <a:p>
            <a:pPr>
              <a:lnSpc>
                <a:spcPct val="110000"/>
              </a:lnSpc>
            </a:pPr>
            <a:r>
              <a:rPr lang="ru-RU" sz="1400" dirty="0"/>
              <a:t>Итак, предполагаемый результат программы - это ее реализованные задачи.</a:t>
            </a:r>
          </a:p>
          <a:p>
            <a:pPr>
              <a:lnSpc>
                <a:spcPct val="110000"/>
              </a:lnSpc>
            </a:pPr>
            <a:r>
              <a:rPr lang="ru-RU" sz="1400" b="1" dirty="0"/>
              <a:t/>
            </a:r>
            <a:br>
              <a:rPr lang="ru-RU" sz="1400" b="1" dirty="0"/>
            </a:br>
            <a:endParaRPr lang="ru-RU" sz="1400" dirty="0"/>
          </a:p>
        </p:txBody>
      </p:sp>
      <p:sp>
        <p:nvSpPr>
          <p:cNvPr id="2" name="Заголовок 1"/>
          <p:cNvSpPr>
            <a:spLocks noGrp="1"/>
          </p:cNvSpPr>
          <p:nvPr>
            <p:ph type="title"/>
          </p:nvPr>
        </p:nvSpPr>
        <p:spPr/>
        <p:txBody>
          <a:bodyPr/>
          <a:lstStyle/>
          <a:p>
            <a:r>
              <a:rPr lang="ru-RU" dirty="0" smtClean="0"/>
              <a:t>Предполагаемые результаты</a:t>
            </a:r>
            <a:endParaRPr lang="ru-RU" dirty="0"/>
          </a:p>
        </p:txBody>
      </p:sp>
    </p:spTree>
    <p:extLst>
      <p:ext uri="{BB962C8B-B14F-4D97-AF65-F5344CB8AC3E}">
        <p14:creationId xmlns:p14="http://schemas.microsoft.com/office/powerpoint/2010/main" xmlns="" val="14894932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9" y="2923514"/>
            <a:ext cx="3888432" cy="3450696"/>
          </a:xfrm>
        </p:spPr>
        <p:txBody>
          <a:bodyPr>
            <a:normAutofit/>
          </a:bodyPr>
          <a:lstStyle/>
          <a:p>
            <a:pPr algn="just"/>
            <a:r>
              <a:rPr lang="ru-RU" sz="1400" dirty="0"/>
              <a:t>Организовать деятельность, направленную на демонстрацию подростками лидерских знаний и умений;</a:t>
            </a:r>
          </a:p>
          <a:p>
            <a:pPr algn="just"/>
            <a:r>
              <a:rPr lang="ru-RU" sz="1400" dirty="0" smtClean="0"/>
              <a:t>- Организовать </a:t>
            </a:r>
            <a:r>
              <a:rPr lang="ru-RU" sz="1400" dirty="0"/>
              <a:t>деятельность, направленную на расширение знаний и умений в организации социально значимой деятельности;</a:t>
            </a:r>
          </a:p>
          <a:p>
            <a:pPr algn="just"/>
            <a:r>
              <a:rPr lang="ru-RU" sz="1400" dirty="0"/>
              <a:t>- Организовать совместную деятельность, направленную на развитие лидерских способностей подростков;</a:t>
            </a:r>
          </a:p>
          <a:p>
            <a:pPr algn="just"/>
            <a:r>
              <a:rPr lang="ru-RU" sz="1400" dirty="0"/>
              <a:t>- Способствовать осознанию подростками собственных личностных изменений</a:t>
            </a:r>
            <a:r>
              <a:rPr lang="ru-RU" sz="1400" dirty="0" smtClean="0"/>
              <a:t>;</a:t>
            </a:r>
            <a:endParaRPr lang="ru-RU" sz="1400" dirty="0"/>
          </a:p>
        </p:txBody>
      </p:sp>
      <p:sp>
        <p:nvSpPr>
          <p:cNvPr id="5" name="TextBox 4"/>
          <p:cNvSpPr txBox="1"/>
          <p:nvPr/>
        </p:nvSpPr>
        <p:spPr>
          <a:xfrm>
            <a:off x="4572000" y="2924944"/>
            <a:ext cx="4102077" cy="2831544"/>
          </a:xfrm>
          <a:prstGeom prst="rect">
            <a:avLst/>
          </a:prstGeom>
          <a:noFill/>
        </p:spPr>
        <p:txBody>
          <a:bodyPr wrap="square" rtlCol="0">
            <a:spAutoFit/>
          </a:bodyPr>
          <a:lstStyle/>
          <a:p>
            <a:pPr marL="274320" indent="-274320" algn="just">
              <a:lnSpc>
                <a:spcPct val="110000"/>
              </a:lnSpc>
              <a:spcBef>
                <a:spcPct val="20000"/>
              </a:spcBef>
              <a:buClr>
                <a:schemeClr val="accent1"/>
              </a:buClr>
              <a:buSzPct val="100000"/>
              <a:buFont typeface="Symbol" pitchFamily="18" charset="2"/>
              <a:buChar char=""/>
            </a:pPr>
            <a:r>
              <a:rPr lang="ru-RU" sz="1400" dirty="0"/>
              <a:t>- </a:t>
            </a:r>
            <a:r>
              <a:rPr lang="ru-RU" sz="1400" dirty="0">
                <a:solidFill>
                  <a:schemeClr val="tx2"/>
                </a:solidFill>
              </a:rPr>
              <a:t>Приобретенные подростками знания и умения в организации социально-значимой деятельности (перечисление конкретных знаний и умений).</a:t>
            </a:r>
          </a:p>
          <a:p>
            <a:pPr marL="274320" indent="-274320" algn="just">
              <a:lnSpc>
                <a:spcPct val="110000"/>
              </a:lnSpc>
              <a:spcBef>
                <a:spcPct val="20000"/>
              </a:spcBef>
              <a:buClr>
                <a:schemeClr val="accent1"/>
              </a:buClr>
              <a:buSzPct val="100000"/>
              <a:buFont typeface="Symbol" pitchFamily="18" charset="2"/>
              <a:buChar char=""/>
            </a:pPr>
            <a:r>
              <a:rPr lang="ru-RU" sz="1400" dirty="0">
                <a:solidFill>
                  <a:schemeClr val="tx2"/>
                </a:solidFill>
              </a:rPr>
              <a:t>- Приобретенный опыт в организации социально значимой деятельности.</a:t>
            </a:r>
          </a:p>
          <a:p>
            <a:pPr marL="274320" indent="-274320" algn="just">
              <a:lnSpc>
                <a:spcPct val="110000"/>
              </a:lnSpc>
              <a:spcBef>
                <a:spcPct val="20000"/>
              </a:spcBef>
              <a:buClr>
                <a:schemeClr val="accent1"/>
              </a:buClr>
              <a:buSzPct val="100000"/>
              <a:buFont typeface="Symbol" pitchFamily="18" charset="2"/>
              <a:buChar char=""/>
            </a:pPr>
            <a:r>
              <a:rPr lang="ru-RU" sz="1400" dirty="0">
                <a:solidFill>
                  <a:schemeClr val="tx2"/>
                </a:solidFill>
              </a:rPr>
              <a:t>- Понимание подростком собственных личностных изменений, планирование им дальнейших перспектив своего развития.</a:t>
            </a:r>
          </a:p>
          <a:p>
            <a:pPr marL="274320" indent="-274320">
              <a:lnSpc>
                <a:spcPct val="110000"/>
              </a:lnSpc>
              <a:spcBef>
                <a:spcPct val="20000"/>
              </a:spcBef>
              <a:buClr>
                <a:schemeClr val="accent1"/>
              </a:buClr>
              <a:buSzPct val="100000"/>
              <a:buFont typeface="Symbol" pitchFamily="18" charset="2"/>
              <a:buChar char=""/>
            </a:pPr>
            <a:r>
              <a:rPr lang="ru-RU" sz="1400" dirty="0">
                <a:solidFill>
                  <a:schemeClr val="tx2"/>
                </a:solidFill>
              </a:rPr>
              <a:t>- и т.д.</a:t>
            </a:r>
          </a:p>
          <a:p>
            <a:pPr marL="274320" indent="-274320">
              <a:spcBef>
                <a:spcPct val="20000"/>
              </a:spcBef>
              <a:buClr>
                <a:schemeClr val="accent1"/>
              </a:buClr>
              <a:buSzPct val="100000"/>
              <a:buFont typeface="Symbol" pitchFamily="18" charset="2"/>
              <a:buChar char=""/>
            </a:pPr>
            <a:endParaRPr lang="ru-RU" sz="1300" dirty="0">
              <a:solidFill>
                <a:schemeClr val="tx2"/>
              </a:solidFill>
            </a:endParaRPr>
          </a:p>
        </p:txBody>
      </p:sp>
      <p:sp>
        <p:nvSpPr>
          <p:cNvPr id="6" name="TextBox 5"/>
          <p:cNvSpPr txBox="1"/>
          <p:nvPr/>
        </p:nvSpPr>
        <p:spPr>
          <a:xfrm>
            <a:off x="1965727" y="2236802"/>
            <a:ext cx="974947" cy="400110"/>
          </a:xfrm>
          <a:prstGeom prst="rect">
            <a:avLst/>
          </a:prstGeom>
          <a:noFill/>
        </p:spPr>
        <p:txBody>
          <a:bodyPr wrap="none" rtlCol="0">
            <a:spAutoFit/>
          </a:bodyPr>
          <a:lstStyle/>
          <a:p>
            <a:r>
              <a:rPr lang="ru-RU" sz="2000" b="1" i="1" dirty="0">
                <a:solidFill>
                  <a:schemeClr val="tx2"/>
                </a:solidFill>
              </a:rPr>
              <a:t>Задачи</a:t>
            </a:r>
          </a:p>
        </p:txBody>
      </p:sp>
      <p:sp>
        <p:nvSpPr>
          <p:cNvPr id="7" name="TextBox 6"/>
          <p:cNvSpPr txBox="1"/>
          <p:nvPr/>
        </p:nvSpPr>
        <p:spPr>
          <a:xfrm>
            <a:off x="5915196" y="2298358"/>
            <a:ext cx="1678665" cy="400110"/>
          </a:xfrm>
          <a:prstGeom prst="rect">
            <a:avLst/>
          </a:prstGeom>
          <a:noFill/>
        </p:spPr>
        <p:txBody>
          <a:bodyPr wrap="none" rtlCol="0">
            <a:spAutoFit/>
          </a:bodyPr>
          <a:lstStyle/>
          <a:p>
            <a:r>
              <a:rPr lang="ru-RU" sz="1600" b="1" i="1" dirty="0" smtClean="0"/>
              <a:t> </a:t>
            </a:r>
            <a:r>
              <a:rPr lang="ru-RU" sz="2000" b="1" i="1" dirty="0">
                <a:solidFill>
                  <a:schemeClr val="tx2"/>
                </a:solidFill>
              </a:rPr>
              <a:t>Результаты</a:t>
            </a:r>
          </a:p>
        </p:txBody>
      </p:sp>
    </p:spTree>
    <p:extLst>
      <p:ext uri="{BB962C8B-B14F-4D97-AF65-F5344CB8AC3E}">
        <p14:creationId xmlns:p14="http://schemas.microsoft.com/office/powerpoint/2010/main" xmlns="" val="35847590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1948</TotalTime>
  <Words>1517</Words>
  <Application>Microsoft Office PowerPoint</Application>
  <PresentationFormat>Экран (4:3)</PresentationFormat>
  <Paragraphs>87</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Волна</vt:lpstr>
      <vt:lpstr>Пояснительная записка</vt:lpstr>
      <vt:lpstr>Программы : </vt:lpstr>
      <vt:lpstr>цель</vt:lpstr>
      <vt:lpstr>Стараемся не допустить</vt:lpstr>
      <vt:lpstr>И этого не делаем…</vt:lpstr>
      <vt:lpstr>Так тем более не делаем…</vt:lpstr>
      <vt:lpstr>Задачи</vt:lpstr>
      <vt:lpstr>Предполагаемые результаты</vt:lpstr>
      <vt:lpstr>Слайд 9</vt:lpstr>
      <vt:lpstr>Содержание и средства реализации программы</vt:lpstr>
      <vt:lpstr>Игровая модель</vt:lpstr>
      <vt:lpstr>. Способы проверки результатов</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Анатолий</dc:creator>
  <cp:lastModifiedBy>RePack by SPecialiST</cp:lastModifiedBy>
  <cp:revision>29</cp:revision>
  <dcterms:created xsi:type="dcterms:W3CDTF">2019-01-24T02:55:46Z</dcterms:created>
  <dcterms:modified xsi:type="dcterms:W3CDTF">2019-03-12T05:34:08Z</dcterms:modified>
</cp:coreProperties>
</file>