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embeddedFontLst>
    <p:embeddedFont>
      <p:font typeface="Montserrat" panose="02000505000000020004" pitchFamily="2" charset="0"/>
      <p:regular r:id="rId15"/>
      <p:bold r:id="rId16"/>
      <p:italic r:id="rId17"/>
      <p:boldItalic r:id="rId18"/>
    </p:embeddedFont>
    <p:embeddedFont>
      <p:font typeface="Montserrat SemiBold" panose="00000700000000000000" pitchFamily="2" charset="-52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19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5cbf9c8523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5cbf9c8523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5cbf9c8523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5cbf9c8523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5cbf9c8523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5cbf9c8523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5d9d773139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5d9d773139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5cbf9c8523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5cbf9c8523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2ED9707B-8A78-6C3C-8A9C-C460909AD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5cbf9c8523_0_18:notes">
            <a:extLst>
              <a:ext uri="{FF2B5EF4-FFF2-40B4-BE49-F238E27FC236}">
                <a16:creationId xmlns:a16="http://schemas.microsoft.com/office/drawing/2014/main" id="{ADFEE8DE-1C50-59EC-0708-B220461BC5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5cbf9c8523_0_18:notes">
            <a:extLst>
              <a:ext uri="{FF2B5EF4-FFF2-40B4-BE49-F238E27FC236}">
                <a16:creationId xmlns:a16="http://schemas.microsoft.com/office/drawing/2014/main" id="{B6BF3F6F-472F-9649-855B-1747D244C9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999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5cbf9c8523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5cbf9c8523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5cbf9c8523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5cbf9c8523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5ea2b79c6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5ea2b79c6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5cbf9c8523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5cbf9c8523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5d9d773139_5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5d9d773139_5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5d9d773139_5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5d9d773139_5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 rot="5400000">
            <a:off x="655600" y="-663900"/>
            <a:ext cx="5160300" cy="64713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4C930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647150" y="1572000"/>
            <a:ext cx="4840800" cy="240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4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Директ Маркетинг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FFFFFF"/>
                </a:solidFill>
                <a:sym typeface="Montserrat"/>
              </a:rPr>
              <a:t>д</a:t>
            </a:r>
            <a:r>
              <a:rPr lang="ru" sz="3600" b="1" dirty="0">
                <a:solidFill>
                  <a:srgbClr val="FFFFFF"/>
                </a:solidFill>
                <a:sym typeface="Montserrat"/>
              </a:rPr>
              <a:t>ля рассылок из 1С</a:t>
            </a:r>
            <a:endParaRPr sz="3600" dirty="0">
              <a:solidFill>
                <a:schemeClr val="dk2"/>
              </a:solidFill>
            </a:endParaRPr>
          </a:p>
        </p:txBody>
      </p:sp>
      <p:pic>
        <p:nvPicPr>
          <p:cNvPr id="56" name="Google Shape;56;p13" title="Phone.png"/>
          <p:cNvPicPr preferRelativeResize="0"/>
          <p:nvPr/>
        </p:nvPicPr>
        <p:blipFill rotWithShape="1">
          <a:blip r:embed="rId3">
            <a:alphaModFix/>
          </a:blip>
          <a:srcRect l="24792" t="18152" r="5583" b="19808"/>
          <a:stretch/>
        </p:blipFill>
        <p:spPr>
          <a:xfrm>
            <a:off x="5487950" y="695493"/>
            <a:ext cx="3664326" cy="4895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81547" y="-8403"/>
            <a:ext cx="1556900" cy="131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5725" y="3959379"/>
            <a:ext cx="1556900" cy="1184121"/>
          </a:xfrm>
          <a:prstGeom prst="rect">
            <a:avLst/>
          </a:prstGeom>
          <a:solidFill>
            <a:srgbClr val="4C930B"/>
          </a:solidFill>
          <a:ln>
            <a:noFill/>
          </a:ln>
        </p:spPr>
      </p:pic>
      <p:pic>
        <p:nvPicPr>
          <p:cNvPr id="59" name="Google Shape;59;p13" title="logo (3) 1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41826" y="280901"/>
            <a:ext cx="1090475" cy="25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1"/>
          <p:cNvSpPr/>
          <p:nvPr/>
        </p:nvSpPr>
        <p:spPr>
          <a:xfrm rot="10800000">
            <a:off x="317566" y="1362878"/>
            <a:ext cx="4150200" cy="1429200"/>
          </a:xfrm>
          <a:prstGeom prst="round2SameRect">
            <a:avLst>
              <a:gd name="adj1" fmla="val 16667"/>
              <a:gd name="adj2" fmla="val 0"/>
            </a:avLst>
          </a:prstGeom>
          <a:noFill/>
          <a:ln w="9525" cap="flat" cmpd="sng">
            <a:solidFill>
              <a:srgbClr val="5FB7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1"/>
          <p:cNvSpPr txBox="1">
            <a:spLocks noGrp="1"/>
          </p:cNvSpPr>
          <p:nvPr>
            <p:ph type="title"/>
          </p:nvPr>
        </p:nvSpPr>
        <p:spPr>
          <a:xfrm>
            <a:off x="311700" y="134475"/>
            <a:ext cx="8520600" cy="58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Версии</a:t>
            </a:r>
            <a:endParaRPr sz="2200"/>
          </a:p>
        </p:txBody>
      </p:sp>
      <p:sp>
        <p:nvSpPr>
          <p:cNvPr id="226" name="Google Shape;226;p21"/>
          <p:cNvSpPr/>
          <p:nvPr/>
        </p:nvSpPr>
        <p:spPr>
          <a:xfrm>
            <a:off x="311691" y="851228"/>
            <a:ext cx="4160700" cy="5088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5FB70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1"/>
          <p:cNvSpPr txBox="1">
            <a:spLocks noGrp="1"/>
          </p:cNvSpPr>
          <p:nvPr>
            <p:ph type="body" idx="1"/>
          </p:nvPr>
        </p:nvSpPr>
        <p:spPr>
          <a:xfrm>
            <a:off x="533415" y="904664"/>
            <a:ext cx="31476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СТАРТ</a:t>
            </a:r>
            <a:endParaRPr sz="14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8" name="Google Shape;228;p21"/>
          <p:cNvSpPr txBox="1"/>
          <p:nvPr/>
        </p:nvSpPr>
        <p:spPr>
          <a:xfrm>
            <a:off x="384341" y="1405353"/>
            <a:ext cx="4083300" cy="13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Без ограничений по числу пользователей и сообщений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Email через учетную запись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SMS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Напоминания</a:t>
            </a: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в 1С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 более 2-х активных сценариев рассылки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 программный робот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9" name="Google Shape;229;p21" title="logo (3) 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41826" y="280901"/>
            <a:ext cx="1090475" cy="25642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1"/>
          <p:cNvSpPr/>
          <p:nvPr/>
        </p:nvSpPr>
        <p:spPr>
          <a:xfrm>
            <a:off x="3861366" y="993153"/>
            <a:ext cx="52800" cy="242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1"/>
          <p:cNvSpPr/>
          <p:nvPr/>
        </p:nvSpPr>
        <p:spPr>
          <a:xfrm>
            <a:off x="3989716" y="993153"/>
            <a:ext cx="52800" cy="2421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21"/>
          <p:cNvSpPr/>
          <p:nvPr/>
        </p:nvSpPr>
        <p:spPr>
          <a:xfrm>
            <a:off x="4118066" y="993153"/>
            <a:ext cx="52800" cy="2421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1"/>
          <p:cNvSpPr/>
          <p:nvPr/>
        </p:nvSpPr>
        <p:spPr>
          <a:xfrm>
            <a:off x="4246416" y="993153"/>
            <a:ext cx="52800" cy="242100"/>
          </a:xfrm>
          <a:prstGeom prst="roundRect">
            <a:avLst>
              <a:gd name="adj" fmla="val 16667"/>
            </a:avLst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1"/>
          <p:cNvSpPr/>
          <p:nvPr/>
        </p:nvSpPr>
        <p:spPr>
          <a:xfrm rot="10800000">
            <a:off x="4677475" y="1362878"/>
            <a:ext cx="4150200" cy="1429200"/>
          </a:xfrm>
          <a:prstGeom prst="round2SameRect">
            <a:avLst>
              <a:gd name="adj1" fmla="val 16667"/>
              <a:gd name="adj2" fmla="val 0"/>
            </a:avLst>
          </a:prstGeom>
          <a:noFill/>
          <a:ln w="9525" cap="flat" cmpd="sng">
            <a:solidFill>
              <a:srgbClr val="4D990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1"/>
          <p:cNvSpPr/>
          <p:nvPr/>
        </p:nvSpPr>
        <p:spPr>
          <a:xfrm>
            <a:off x="4671600" y="851228"/>
            <a:ext cx="4160700" cy="5088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4D99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21"/>
          <p:cNvSpPr txBox="1">
            <a:spLocks noGrp="1"/>
          </p:cNvSpPr>
          <p:nvPr>
            <p:ph type="body" idx="1"/>
          </p:nvPr>
        </p:nvSpPr>
        <p:spPr>
          <a:xfrm>
            <a:off x="4893324" y="904664"/>
            <a:ext cx="31476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ПРОФ</a:t>
            </a:r>
            <a:endParaRPr sz="14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7" name="Google Shape;237;p21"/>
          <p:cNvSpPr txBox="1"/>
          <p:nvPr/>
        </p:nvSpPr>
        <p:spPr>
          <a:xfrm>
            <a:off x="4744250" y="1405353"/>
            <a:ext cx="4083300" cy="13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Без ограничений по количеству рассылок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Email сервисы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Отслеживание и сбор статистики Email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MAX</a:t>
            </a:r>
            <a:endParaRPr lang="ru"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WhatsApp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Telegram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8" name="Google Shape;238;p21"/>
          <p:cNvSpPr/>
          <p:nvPr/>
        </p:nvSpPr>
        <p:spPr>
          <a:xfrm>
            <a:off x="8221275" y="993153"/>
            <a:ext cx="52800" cy="242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21"/>
          <p:cNvSpPr/>
          <p:nvPr/>
        </p:nvSpPr>
        <p:spPr>
          <a:xfrm>
            <a:off x="8349625" y="993153"/>
            <a:ext cx="52800" cy="242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21"/>
          <p:cNvSpPr/>
          <p:nvPr/>
        </p:nvSpPr>
        <p:spPr>
          <a:xfrm>
            <a:off x="8477975" y="993153"/>
            <a:ext cx="52800" cy="2421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1"/>
          <p:cNvSpPr/>
          <p:nvPr/>
        </p:nvSpPr>
        <p:spPr>
          <a:xfrm>
            <a:off x="8606325" y="993153"/>
            <a:ext cx="52800" cy="2421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21"/>
          <p:cNvSpPr/>
          <p:nvPr/>
        </p:nvSpPr>
        <p:spPr>
          <a:xfrm rot="10800000">
            <a:off x="317566" y="3497125"/>
            <a:ext cx="4150200" cy="1429200"/>
          </a:xfrm>
          <a:prstGeom prst="round2SameRect">
            <a:avLst>
              <a:gd name="adj1" fmla="val 16667"/>
              <a:gd name="adj2" fmla="val 0"/>
            </a:avLst>
          </a:prstGeom>
          <a:noFill/>
          <a:ln w="9525" cap="flat" cmpd="sng">
            <a:solidFill>
              <a:srgbClr val="458A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1"/>
          <p:cNvSpPr/>
          <p:nvPr/>
        </p:nvSpPr>
        <p:spPr>
          <a:xfrm>
            <a:off x="311691" y="2985475"/>
            <a:ext cx="4160700" cy="5088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458A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1"/>
          <p:cNvSpPr txBox="1">
            <a:spLocks noGrp="1"/>
          </p:cNvSpPr>
          <p:nvPr>
            <p:ph type="body" idx="1"/>
          </p:nvPr>
        </p:nvSpPr>
        <p:spPr>
          <a:xfrm>
            <a:off x="533415" y="3038911"/>
            <a:ext cx="31476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ПРОФ+</a:t>
            </a:r>
            <a:endParaRPr sz="14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5" name="Google Shape;245;p21"/>
          <p:cNvSpPr txBox="1"/>
          <p:nvPr/>
        </p:nvSpPr>
        <p:spPr>
          <a:xfrm>
            <a:off x="384341" y="3539600"/>
            <a:ext cx="4083300" cy="13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Без ограничений по количеству программных роботов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Настройка 2-х рассылок при покупке</a:t>
            </a:r>
            <a:endParaRPr lang="en-US"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Внедрение «под ключ»: установка, настройка, обучение использованию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6" name="Google Shape;246;p21"/>
          <p:cNvSpPr/>
          <p:nvPr/>
        </p:nvSpPr>
        <p:spPr>
          <a:xfrm>
            <a:off x="3861366" y="3127400"/>
            <a:ext cx="52800" cy="242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21"/>
          <p:cNvSpPr/>
          <p:nvPr/>
        </p:nvSpPr>
        <p:spPr>
          <a:xfrm>
            <a:off x="3989716" y="3127400"/>
            <a:ext cx="52800" cy="242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1"/>
          <p:cNvSpPr/>
          <p:nvPr/>
        </p:nvSpPr>
        <p:spPr>
          <a:xfrm>
            <a:off x="4118066" y="3127400"/>
            <a:ext cx="52800" cy="242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21"/>
          <p:cNvSpPr/>
          <p:nvPr/>
        </p:nvSpPr>
        <p:spPr>
          <a:xfrm>
            <a:off x="4246416" y="3127400"/>
            <a:ext cx="52800" cy="2421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1"/>
          <p:cNvSpPr/>
          <p:nvPr/>
        </p:nvSpPr>
        <p:spPr>
          <a:xfrm rot="10800000">
            <a:off x="4677475" y="3497125"/>
            <a:ext cx="4150200" cy="1429200"/>
          </a:xfrm>
          <a:prstGeom prst="round2SameRect">
            <a:avLst>
              <a:gd name="adj1" fmla="val 16667"/>
              <a:gd name="adj2" fmla="val 0"/>
            </a:avLst>
          </a:prstGeom>
          <a:noFill/>
          <a:ln w="9525" cap="flat" cmpd="sng">
            <a:solidFill>
              <a:srgbClr val="326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1"/>
          <p:cNvSpPr/>
          <p:nvPr/>
        </p:nvSpPr>
        <p:spPr>
          <a:xfrm>
            <a:off x="4671600" y="2985475"/>
            <a:ext cx="4160700" cy="5088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326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1"/>
          <p:cNvSpPr txBox="1">
            <a:spLocks noGrp="1"/>
          </p:cNvSpPr>
          <p:nvPr>
            <p:ph type="body" idx="1"/>
          </p:nvPr>
        </p:nvSpPr>
        <p:spPr>
          <a:xfrm>
            <a:off x="4893324" y="3038911"/>
            <a:ext cx="31476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КОРП</a:t>
            </a:r>
            <a:endParaRPr sz="14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3" name="Google Shape;253;p21"/>
          <p:cNvSpPr txBox="1"/>
          <p:nvPr/>
        </p:nvSpPr>
        <p:spPr>
          <a:xfrm>
            <a:off x="4744250" y="3539600"/>
            <a:ext cx="4083300" cy="13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RFM-анализ и повторные продажи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Сопровождение ответственного пользователя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Приоритетное обслуживание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4" name="Google Shape;254;p21"/>
          <p:cNvSpPr/>
          <p:nvPr/>
        </p:nvSpPr>
        <p:spPr>
          <a:xfrm>
            <a:off x="8221275" y="3127400"/>
            <a:ext cx="52800" cy="242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1"/>
          <p:cNvSpPr/>
          <p:nvPr/>
        </p:nvSpPr>
        <p:spPr>
          <a:xfrm>
            <a:off x="8349625" y="3127400"/>
            <a:ext cx="52800" cy="242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1"/>
          <p:cNvSpPr/>
          <p:nvPr/>
        </p:nvSpPr>
        <p:spPr>
          <a:xfrm>
            <a:off x="8477975" y="3127400"/>
            <a:ext cx="52800" cy="242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1"/>
          <p:cNvSpPr/>
          <p:nvPr/>
        </p:nvSpPr>
        <p:spPr>
          <a:xfrm>
            <a:off x="8606325" y="3127400"/>
            <a:ext cx="52800" cy="242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8" name="Google Shape;25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7278" y="134473"/>
            <a:ext cx="579684" cy="41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8" y="4496300"/>
            <a:ext cx="819943" cy="58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2"/>
          <p:cNvSpPr txBox="1">
            <a:spLocks noGrp="1"/>
          </p:cNvSpPr>
          <p:nvPr>
            <p:ph type="title"/>
          </p:nvPr>
        </p:nvSpPr>
        <p:spPr>
          <a:xfrm>
            <a:off x="311700" y="134475"/>
            <a:ext cx="8520600" cy="45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 dirty="0">
                <a:latin typeface="Montserrat"/>
                <a:ea typeface="Montserrat"/>
                <a:cs typeface="Montserrat"/>
                <a:sym typeface="Montserrat"/>
              </a:rPr>
              <a:t>Тарифы</a:t>
            </a:r>
            <a:endParaRPr sz="2200" dirty="0"/>
          </a:p>
        </p:txBody>
      </p:sp>
      <p:pic>
        <p:nvPicPr>
          <p:cNvPr id="265" name="Google Shape;265;p22" title="logo (3) 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41826" y="280901"/>
            <a:ext cx="1090475" cy="256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6" name="Google Shape;266;p22"/>
          <p:cNvGrpSpPr/>
          <p:nvPr/>
        </p:nvGrpSpPr>
        <p:grpSpPr>
          <a:xfrm>
            <a:off x="304725" y="962200"/>
            <a:ext cx="1999550" cy="3954600"/>
            <a:chOff x="304725" y="848850"/>
            <a:chExt cx="1999550" cy="3954600"/>
          </a:xfrm>
        </p:grpSpPr>
        <p:sp>
          <p:nvSpPr>
            <p:cNvPr id="267" name="Google Shape;267;p22"/>
            <p:cNvSpPr/>
            <p:nvPr/>
          </p:nvSpPr>
          <p:spPr>
            <a:xfrm>
              <a:off x="307775" y="848850"/>
              <a:ext cx="1996500" cy="3954600"/>
            </a:xfrm>
            <a:prstGeom prst="roundRect">
              <a:avLst>
                <a:gd name="adj" fmla="val 16667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68" name="Google Shape;268;p22"/>
            <p:cNvSpPr/>
            <p:nvPr/>
          </p:nvSpPr>
          <p:spPr>
            <a:xfrm>
              <a:off x="304725" y="848850"/>
              <a:ext cx="1996500" cy="990600"/>
            </a:xfrm>
            <a:prstGeom prst="roundRect">
              <a:avLst>
                <a:gd name="adj" fmla="val 16667"/>
              </a:avLst>
            </a:prstGeom>
            <a:solidFill>
              <a:srgbClr val="5FB7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69" name="Google Shape;269;p22"/>
            <p:cNvSpPr txBox="1"/>
            <p:nvPr/>
          </p:nvSpPr>
          <p:spPr>
            <a:xfrm>
              <a:off x="364856" y="928471"/>
              <a:ext cx="1595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СТАРТ</a:t>
              </a:r>
              <a:endPara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70" name="Google Shape;270;p22"/>
            <p:cNvSpPr txBox="1"/>
            <p:nvPr/>
          </p:nvSpPr>
          <p:spPr>
            <a:xfrm>
              <a:off x="366601" y="1220776"/>
              <a:ext cx="1873500" cy="6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9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Автоматизируйте основные сценарии рассылок и уведомлений</a:t>
              </a:r>
              <a:endParaRPr sz="9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71" name="Google Shape;271;p22"/>
            <p:cNvSpPr txBox="1"/>
            <p:nvPr/>
          </p:nvSpPr>
          <p:spPr>
            <a:xfrm>
              <a:off x="367207" y="1851989"/>
              <a:ext cx="17211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800" b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0 </a:t>
              </a:r>
              <a:r>
                <a:rPr lang="ru" sz="1000" b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₽/навсегда</a:t>
              </a:r>
              <a:endParaRPr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72" name="Google Shape;272;p22"/>
            <p:cNvSpPr txBox="1"/>
            <p:nvPr/>
          </p:nvSpPr>
          <p:spPr>
            <a:xfrm>
              <a:off x="387900" y="2224610"/>
              <a:ext cx="1852200" cy="21236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179999" lvl="0" indent="-14714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Char char="➔"/>
              </a:pPr>
              <a:r>
                <a:rPr lang="ru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Неограниченное количество пользователей и сообщений</a:t>
              </a: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89999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14714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Char char="➔"/>
              </a:pPr>
              <a:r>
                <a:rPr lang="ru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Набор готовых к использованию настроек</a:t>
              </a: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89999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14714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Char char="➔"/>
              </a:pPr>
              <a:r>
                <a:rPr lang="ru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Email через учётную запись</a:t>
              </a: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89999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14714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Char char="➔"/>
              </a:pPr>
              <a:r>
                <a:rPr lang="en-US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SMS</a:t>
              </a:r>
              <a:r>
                <a:rPr lang="ru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сервисы</a:t>
              </a:r>
            </a:p>
            <a:p>
              <a:pPr marL="179999" lvl="0" indent="-14714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Char char="➔"/>
              </a:pPr>
              <a:endParaRPr lang="ru"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14714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Char char="➔"/>
              </a:pPr>
              <a:r>
                <a:rPr lang="ru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До 2 сценариев рассылки</a:t>
              </a:r>
            </a:p>
            <a:p>
              <a:pPr marL="32850" lvl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</a:pPr>
              <a:endParaRPr lang="ru"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73" name="Google Shape;273;p22"/>
          <p:cNvGrpSpPr/>
          <p:nvPr/>
        </p:nvGrpSpPr>
        <p:grpSpPr>
          <a:xfrm>
            <a:off x="2460151" y="668271"/>
            <a:ext cx="2018765" cy="4248529"/>
            <a:chOff x="285510" y="554921"/>
            <a:chExt cx="2018765" cy="4248529"/>
          </a:xfrm>
        </p:grpSpPr>
        <p:sp>
          <p:nvSpPr>
            <p:cNvPr id="274" name="Google Shape;274;p22"/>
            <p:cNvSpPr/>
            <p:nvPr/>
          </p:nvSpPr>
          <p:spPr>
            <a:xfrm>
              <a:off x="307775" y="848850"/>
              <a:ext cx="1996500" cy="3954600"/>
            </a:xfrm>
            <a:prstGeom prst="roundRect">
              <a:avLst>
                <a:gd name="adj" fmla="val 16667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75" name="Google Shape;275;p22"/>
            <p:cNvSpPr txBox="1"/>
            <p:nvPr/>
          </p:nvSpPr>
          <p:spPr>
            <a:xfrm>
              <a:off x="418004" y="2273750"/>
              <a:ext cx="16719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900" b="1" dirty="0">
                  <a:solidFill>
                    <a:srgbClr val="4C930B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Все функции СТАРТ</a:t>
              </a:r>
              <a:endParaRPr sz="900" b="1" dirty="0">
                <a:solidFill>
                  <a:srgbClr val="4C930B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dirty="0">
                <a:solidFill>
                  <a:schemeClr val="dk2"/>
                </a:solidFill>
              </a:endParaRPr>
            </a:p>
          </p:txBody>
        </p:sp>
        <p:sp>
          <p:nvSpPr>
            <p:cNvPr id="276" name="Google Shape;276;p22"/>
            <p:cNvSpPr/>
            <p:nvPr/>
          </p:nvSpPr>
          <p:spPr>
            <a:xfrm>
              <a:off x="304725" y="848850"/>
              <a:ext cx="1996500" cy="990600"/>
            </a:xfrm>
            <a:prstGeom prst="roundRect">
              <a:avLst>
                <a:gd name="adj" fmla="val 16667"/>
              </a:avLst>
            </a:prstGeom>
            <a:solidFill>
              <a:srgbClr val="4D99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77" name="Google Shape;277;p22"/>
            <p:cNvSpPr txBox="1"/>
            <p:nvPr/>
          </p:nvSpPr>
          <p:spPr>
            <a:xfrm>
              <a:off x="364856" y="928471"/>
              <a:ext cx="1595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ПРОФ</a:t>
              </a:r>
              <a:endPara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78" name="Google Shape;278;p22"/>
            <p:cNvSpPr txBox="1"/>
            <p:nvPr/>
          </p:nvSpPr>
          <p:spPr>
            <a:xfrm>
              <a:off x="366601" y="1220776"/>
              <a:ext cx="18735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9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Все необходимое для рассылок из 1С </a:t>
              </a:r>
              <a:endParaRPr sz="9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79" name="Google Shape;279;p22"/>
            <p:cNvSpPr txBox="1"/>
            <p:nvPr/>
          </p:nvSpPr>
          <p:spPr>
            <a:xfrm>
              <a:off x="427630" y="1849546"/>
              <a:ext cx="1721100" cy="5847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800" b="1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1 700 </a:t>
              </a:r>
              <a:r>
                <a:rPr lang="ru" sz="1000" b="1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₽/мес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8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Оплачивается ежегодно</a:t>
              </a:r>
              <a:endParaRPr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80" name="Google Shape;280;p22"/>
            <p:cNvSpPr txBox="1"/>
            <p:nvPr/>
          </p:nvSpPr>
          <p:spPr>
            <a:xfrm>
              <a:off x="387900" y="2468825"/>
              <a:ext cx="1852200" cy="22621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179999" lvl="0" indent="-14714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Char char="➔"/>
              </a:pPr>
              <a:r>
                <a:rPr lang="ru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Техническая поддержка Email без рекламного баннера</a:t>
              </a:r>
            </a:p>
            <a:p>
              <a:pPr marL="32850" lvl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</a:pPr>
              <a:r>
                <a:rPr lang="ru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    &gt;2 активных рассылок</a:t>
              </a: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89999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14714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Char char="➔"/>
              </a:pPr>
              <a:r>
                <a:rPr lang="ru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Email сервисы</a:t>
              </a: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89999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14714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Char char="➔"/>
              </a:pPr>
              <a:r>
                <a:rPr lang="ru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Отслеживание и сбор статистики </a:t>
              </a:r>
              <a:r>
                <a:rPr lang="en-US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</a:t>
              </a:r>
              <a:r>
                <a:rPr lang="ru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mail</a:t>
              </a: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89999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14714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Char char="➔"/>
              </a:pPr>
              <a:r>
                <a:rPr lang="en-US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MAX</a:t>
              </a:r>
            </a:p>
            <a:p>
              <a:pPr marL="179999" lvl="0" indent="-14714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Char char="➔"/>
              </a:pPr>
              <a:endParaRPr lang="en-US"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14714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Char char="➔"/>
              </a:pPr>
              <a:r>
                <a:rPr lang="ru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WhatsApp</a:t>
              </a: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89999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14714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Char char="➔"/>
              </a:pPr>
              <a:r>
                <a:rPr lang="ru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Telegram</a:t>
              </a: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281" name="Google Shape;281;p22"/>
            <p:cNvGrpSpPr/>
            <p:nvPr/>
          </p:nvGrpSpPr>
          <p:grpSpPr>
            <a:xfrm>
              <a:off x="1020924" y="554921"/>
              <a:ext cx="1179000" cy="412921"/>
              <a:chOff x="1101143" y="602988"/>
              <a:chExt cx="1179000" cy="412921"/>
            </a:xfrm>
          </p:grpSpPr>
          <p:sp>
            <p:nvSpPr>
              <p:cNvPr id="282" name="Google Shape;282;p22"/>
              <p:cNvSpPr/>
              <p:nvPr/>
            </p:nvSpPr>
            <p:spPr>
              <a:xfrm>
                <a:off x="1133350" y="668275"/>
                <a:ext cx="1106700" cy="310800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22"/>
              <p:cNvSpPr txBox="1"/>
              <p:nvPr/>
            </p:nvSpPr>
            <p:spPr>
              <a:xfrm>
                <a:off x="1451800" y="602988"/>
                <a:ext cx="4698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800" b="1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-40%</a:t>
                </a:r>
                <a:endParaRPr sz="800" b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4" name="Google Shape;284;p22"/>
              <p:cNvSpPr txBox="1"/>
              <p:nvPr/>
            </p:nvSpPr>
            <p:spPr>
              <a:xfrm>
                <a:off x="1101143" y="723409"/>
                <a:ext cx="1179000" cy="29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700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все следующие годы</a:t>
                </a:r>
                <a:endParaRPr sz="7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285" name="Google Shape;285;p22"/>
            <p:cNvGrpSpPr/>
            <p:nvPr/>
          </p:nvGrpSpPr>
          <p:grpSpPr>
            <a:xfrm>
              <a:off x="285510" y="554921"/>
              <a:ext cx="711600" cy="412912"/>
              <a:chOff x="542403" y="602988"/>
              <a:chExt cx="711600" cy="412912"/>
            </a:xfrm>
          </p:grpSpPr>
          <p:sp>
            <p:nvSpPr>
              <p:cNvPr id="286" name="Google Shape;286;p22"/>
              <p:cNvSpPr/>
              <p:nvPr/>
            </p:nvSpPr>
            <p:spPr>
              <a:xfrm>
                <a:off x="574999" y="668275"/>
                <a:ext cx="654900" cy="310800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22"/>
              <p:cNvSpPr txBox="1"/>
              <p:nvPr/>
            </p:nvSpPr>
            <p:spPr>
              <a:xfrm>
                <a:off x="655375" y="602988"/>
                <a:ext cx="4698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800" b="1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-20%</a:t>
                </a:r>
                <a:endParaRPr sz="800" b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8" name="Google Shape;288;p22"/>
              <p:cNvSpPr txBox="1"/>
              <p:nvPr/>
            </p:nvSpPr>
            <p:spPr>
              <a:xfrm>
                <a:off x="542403" y="723400"/>
                <a:ext cx="711600" cy="29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700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второй год</a:t>
                </a:r>
                <a:endParaRPr sz="7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  <p:grpSp>
        <p:nvGrpSpPr>
          <p:cNvPr id="289" name="Google Shape;289;p22"/>
          <p:cNvGrpSpPr/>
          <p:nvPr/>
        </p:nvGrpSpPr>
        <p:grpSpPr>
          <a:xfrm>
            <a:off x="4634793" y="670431"/>
            <a:ext cx="2018765" cy="4248529"/>
            <a:chOff x="285510" y="554921"/>
            <a:chExt cx="2018765" cy="4248529"/>
          </a:xfrm>
        </p:grpSpPr>
        <p:sp>
          <p:nvSpPr>
            <p:cNvPr id="290" name="Google Shape;290;p22"/>
            <p:cNvSpPr/>
            <p:nvPr/>
          </p:nvSpPr>
          <p:spPr>
            <a:xfrm>
              <a:off x="307775" y="848850"/>
              <a:ext cx="1996500" cy="3954600"/>
            </a:xfrm>
            <a:prstGeom prst="roundRect">
              <a:avLst>
                <a:gd name="adj" fmla="val 16667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91" name="Google Shape;291;p22"/>
            <p:cNvSpPr txBox="1"/>
            <p:nvPr/>
          </p:nvSpPr>
          <p:spPr>
            <a:xfrm>
              <a:off x="398535" y="2273197"/>
              <a:ext cx="16719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900" b="1" dirty="0">
                  <a:solidFill>
                    <a:srgbClr val="4C930B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Все функции ПРОФ</a:t>
              </a:r>
              <a:endParaRPr sz="900" b="1" dirty="0">
                <a:solidFill>
                  <a:srgbClr val="4C930B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dirty="0">
                <a:solidFill>
                  <a:schemeClr val="dk2"/>
                </a:solidFill>
              </a:endParaRPr>
            </a:p>
          </p:txBody>
        </p:sp>
        <p:sp>
          <p:nvSpPr>
            <p:cNvPr id="292" name="Google Shape;292;p22"/>
            <p:cNvSpPr/>
            <p:nvPr/>
          </p:nvSpPr>
          <p:spPr>
            <a:xfrm>
              <a:off x="304725" y="848850"/>
              <a:ext cx="1996500" cy="990600"/>
            </a:xfrm>
            <a:prstGeom prst="roundRect">
              <a:avLst>
                <a:gd name="adj" fmla="val 16667"/>
              </a:avLst>
            </a:prstGeom>
            <a:solidFill>
              <a:srgbClr val="458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93" name="Google Shape;293;p22"/>
            <p:cNvSpPr txBox="1"/>
            <p:nvPr/>
          </p:nvSpPr>
          <p:spPr>
            <a:xfrm>
              <a:off x="364856" y="928471"/>
              <a:ext cx="1595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ПРОФ+</a:t>
              </a:r>
              <a:endPara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94" name="Google Shape;294;p22"/>
            <p:cNvSpPr txBox="1"/>
            <p:nvPr/>
          </p:nvSpPr>
          <p:spPr>
            <a:xfrm>
              <a:off x="366601" y="1220776"/>
              <a:ext cx="1873500" cy="6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9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Внедрение под ключ.</a:t>
              </a:r>
              <a:endParaRPr sz="9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9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Полная автоматизация рутинных действий</a:t>
              </a:r>
              <a:endParaRPr sz="9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95" name="Google Shape;295;p22"/>
            <p:cNvSpPr txBox="1"/>
            <p:nvPr/>
          </p:nvSpPr>
          <p:spPr>
            <a:xfrm>
              <a:off x="387900" y="1869341"/>
              <a:ext cx="1721100" cy="5847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800" b="1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2 700 </a:t>
              </a:r>
              <a:r>
                <a:rPr lang="ru" sz="1000" b="1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₽/мес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8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Оплачивается ежегодно</a:t>
              </a:r>
              <a:endParaRPr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96" name="Google Shape;296;p22"/>
            <p:cNvSpPr txBox="1"/>
            <p:nvPr/>
          </p:nvSpPr>
          <p:spPr>
            <a:xfrm>
              <a:off x="387900" y="2468825"/>
              <a:ext cx="1852200" cy="115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179999" lvl="0" indent="-14714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Char char="➔"/>
              </a:pPr>
              <a:r>
                <a:rPr lang="ru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Настройка 2-х рассылок по Вашим сценариям при покупке</a:t>
              </a: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89999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14714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Char char="➔"/>
              </a:pPr>
              <a:r>
                <a:rPr lang="ru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Программные роботы для автоматических действий в программе</a:t>
              </a: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297" name="Google Shape;297;p22"/>
            <p:cNvGrpSpPr/>
            <p:nvPr/>
          </p:nvGrpSpPr>
          <p:grpSpPr>
            <a:xfrm>
              <a:off x="1020924" y="554921"/>
              <a:ext cx="1179000" cy="412921"/>
              <a:chOff x="1101143" y="602988"/>
              <a:chExt cx="1179000" cy="412921"/>
            </a:xfrm>
          </p:grpSpPr>
          <p:sp>
            <p:nvSpPr>
              <p:cNvPr id="298" name="Google Shape;298;p22"/>
              <p:cNvSpPr/>
              <p:nvPr/>
            </p:nvSpPr>
            <p:spPr>
              <a:xfrm>
                <a:off x="1133350" y="668275"/>
                <a:ext cx="1106700" cy="310800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22"/>
              <p:cNvSpPr txBox="1"/>
              <p:nvPr/>
            </p:nvSpPr>
            <p:spPr>
              <a:xfrm>
                <a:off x="1451800" y="602988"/>
                <a:ext cx="4698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800" b="1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-40%</a:t>
                </a:r>
                <a:endParaRPr sz="800" b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0" name="Google Shape;300;p22"/>
              <p:cNvSpPr txBox="1"/>
              <p:nvPr/>
            </p:nvSpPr>
            <p:spPr>
              <a:xfrm>
                <a:off x="1101143" y="723409"/>
                <a:ext cx="1179000" cy="29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700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все следующие годы</a:t>
                </a:r>
                <a:endParaRPr sz="7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301" name="Google Shape;301;p22"/>
            <p:cNvGrpSpPr/>
            <p:nvPr/>
          </p:nvGrpSpPr>
          <p:grpSpPr>
            <a:xfrm>
              <a:off x="285510" y="554921"/>
              <a:ext cx="711600" cy="412912"/>
              <a:chOff x="542403" y="602988"/>
              <a:chExt cx="711600" cy="412912"/>
            </a:xfrm>
          </p:grpSpPr>
          <p:sp>
            <p:nvSpPr>
              <p:cNvPr id="302" name="Google Shape;302;p22"/>
              <p:cNvSpPr/>
              <p:nvPr/>
            </p:nvSpPr>
            <p:spPr>
              <a:xfrm>
                <a:off x="574999" y="668275"/>
                <a:ext cx="654900" cy="310800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22"/>
              <p:cNvSpPr txBox="1"/>
              <p:nvPr/>
            </p:nvSpPr>
            <p:spPr>
              <a:xfrm>
                <a:off x="655375" y="602988"/>
                <a:ext cx="4698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800" b="1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-20%</a:t>
                </a:r>
                <a:endParaRPr sz="800" b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4" name="Google Shape;304;p22"/>
              <p:cNvSpPr txBox="1"/>
              <p:nvPr/>
            </p:nvSpPr>
            <p:spPr>
              <a:xfrm>
                <a:off x="542403" y="723400"/>
                <a:ext cx="711600" cy="29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700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второй год</a:t>
                </a:r>
                <a:endParaRPr sz="7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  <p:grpSp>
        <p:nvGrpSpPr>
          <p:cNvPr id="305" name="Google Shape;305;p22"/>
          <p:cNvGrpSpPr/>
          <p:nvPr/>
        </p:nvGrpSpPr>
        <p:grpSpPr>
          <a:xfrm>
            <a:off x="6809435" y="670431"/>
            <a:ext cx="2018765" cy="4248529"/>
            <a:chOff x="285510" y="554921"/>
            <a:chExt cx="2018765" cy="4248529"/>
          </a:xfrm>
        </p:grpSpPr>
        <p:sp>
          <p:nvSpPr>
            <p:cNvPr id="306" name="Google Shape;306;p22"/>
            <p:cNvSpPr/>
            <p:nvPr/>
          </p:nvSpPr>
          <p:spPr>
            <a:xfrm>
              <a:off x="307775" y="848850"/>
              <a:ext cx="1996500" cy="3954600"/>
            </a:xfrm>
            <a:prstGeom prst="roundRect">
              <a:avLst>
                <a:gd name="adj" fmla="val 16667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307" name="Google Shape;307;p22"/>
            <p:cNvSpPr txBox="1"/>
            <p:nvPr/>
          </p:nvSpPr>
          <p:spPr>
            <a:xfrm>
              <a:off x="381951" y="2278296"/>
              <a:ext cx="16719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900" b="1" dirty="0">
                  <a:solidFill>
                    <a:srgbClr val="4C930B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Все функции ПРОФ+</a:t>
              </a:r>
              <a:endParaRPr sz="900" b="1" dirty="0">
                <a:solidFill>
                  <a:srgbClr val="4C930B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dirty="0">
                <a:solidFill>
                  <a:schemeClr val="dk2"/>
                </a:solidFill>
              </a:endParaRPr>
            </a:p>
          </p:txBody>
        </p:sp>
        <p:sp>
          <p:nvSpPr>
            <p:cNvPr id="308" name="Google Shape;308;p22"/>
            <p:cNvSpPr/>
            <p:nvPr/>
          </p:nvSpPr>
          <p:spPr>
            <a:xfrm>
              <a:off x="304725" y="848850"/>
              <a:ext cx="1996500" cy="990600"/>
            </a:xfrm>
            <a:prstGeom prst="roundRect">
              <a:avLst>
                <a:gd name="adj" fmla="val 16667"/>
              </a:avLst>
            </a:prstGeom>
            <a:solidFill>
              <a:srgbClr val="326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309" name="Google Shape;309;p22"/>
            <p:cNvSpPr txBox="1"/>
            <p:nvPr/>
          </p:nvSpPr>
          <p:spPr>
            <a:xfrm>
              <a:off x="364856" y="928471"/>
              <a:ext cx="1595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КОРП</a:t>
              </a:r>
              <a:endPara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0" name="Google Shape;310;p22"/>
            <p:cNvSpPr txBox="1"/>
            <p:nvPr/>
          </p:nvSpPr>
          <p:spPr>
            <a:xfrm>
              <a:off x="366601" y="1220776"/>
              <a:ext cx="18735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9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Автоматизация повторных продаж и VIP подддержка</a:t>
              </a:r>
              <a:endParaRPr sz="9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1" name="Google Shape;311;p22"/>
            <p:cNvSpPr txBox="1"/>
            <p:nvPr/>
          </p:nvSpPr>
          <p:spPr>
            <a:xfrm>
              <a:off x="357351" y="1873367"/>
              <a:ext cx="1721100" cy="5847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800" b="1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5 000 </a:t>
              </a:r>
              <a:r>
                <a:rPr lang="ru" sz="1000" b="1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₽/мес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8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Оплачивается ежегодно</a:t>
              </a:r>
              <a:endParaRPr sz="8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2" name="Google Shape;312;p22"/>
            <p:cNvSpPr txBox="1"/>
            <p:nvPr/>
          </p:nvSpPr>
          <p:spPr>
            <a:xfrm>
              <a:off x="387900" y="2468825"/>
              <a:ext cx="1852200" cy="156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179999" lvl="0" indent="-14714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Char char="➔"/>
              </a:pPr>
              <a:r>
                <a:rPr lang="ru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RFM-анализ, повторные продажи</a:t>
              </a: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89999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14714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Char char="➔"/>
              </a:pPr>
              <a:r>
                <a:rPr lang="ru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Сопровождение маркетолога / ответственного пользователя</a:t>
              </a: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89999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9999" lvl="0" indent="-14714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Montserrat"/>
                <a:buChar char="➔"/>
              </a:pPr>
              <a:r>
                <a:rPr lang="ru" sz="9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Приоритетное обслуживание</a:t>
              </a:r>
              <a:endParaRPr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313" name="Google Shape;313;p22"/>
            <p:cNvGrpSpPr/>
            <p:nvPr/>
          </p:nvGrpSpPr>
          <p:grpSpPr>
            <a:xfrm>
              <a:off x="1020924" y="554921"/>
              <a:ext cx="1179000" cy="412921"/>
              <a:chOff x="1101143" y="602988"/>
              <a:chExt cx="1179000" cy="412921"/>
            </a:xfrm>
          </p:grpSpPr>
          <p:sp>
            <p:nvSpPr>
              <p:cNvPr id="314" name="Google Shape;314;p22"/>
              <p:cNvSpPr/>
              <p:nvPr/>
            </p:nvSpPr>
            <p:spPr>
              <a:xfrm>
                <a:off x="1133350" y="668275"/>
                <a:ext cx="1106700" cy="310800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22"/>
              <p:cNvSpPr txBox="1"/>
              <p:nvPr/>
            </p:nvSpPr>
            <p:spPr>
              <a:xfrm>
                <a:off x="1451800" y="602988"/>
                <a:ext cx="4698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800" b="1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-40%</a:t>
                </a:r>
                <a:endParaRPr sz="800" b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16" name="Google Shape;316;p22"/>
              <p:cNvSpPr txBox="1"/>
              <p:nvPr/>
            </p:nvSpPr>
            <p:spPr>
              <a:xfrm>
                <a:off x="1101143" y="723409"/>
                <a:ext cx="1179000" cy="29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700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все следующие годы</a:t>
                </a:r>
                <a:endParaRPr sz="7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317" name="Google Shape;317;p22"/>
            <p:cNvGrpSpPr/>
            <p:nvPr/>
          </p:nvGrpSpPr>
          <p:grpSpPr>
            <a:xfrm>
              <a:off x="285510" y="554921"/>
              <a:ext cx="711600" cy="412912"/>
              <a:chOff x="542403" y="602988"/>
              <a:chExt cx="711600" cy="412912"/>
            </a:xfrm>
          </p:grpSpPr>
          <p:sp>
            <p:nvSpPr>
              <p:cNvPr id="318" name="Google Shape;318;p22"/>
              <p:cNvSpPr/>
              <p:nvPr/>
            </p:nvSpPr>
            <p:spPr>
              <a:xfrm>
                <a:off x="574999" y="668275"/>
                <a:ext cx="654900" cy="310800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22"/>
              <p:cNvSpPr txBox="1"/>
              <p:nvPr/>
            </p:nvSpPr>
            <p:spPr>
              <a:xfrm>
                <a:off x="655375" y="602988"/>
                <a:ext cx="4698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800" b="1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-20%</a:t>
                </a:r>
                <a:endParaRPr sz="800" b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20" name="Google Shape;320;p22"/>
              <p:cNvSpPr txBox="1"/>
              <p:nvPr/>
            </p:nvSpPr>
            <p:spPr>
              <a:xfrm>
                <a:off x="542403" y="723400"/>
                <a:ext cx="711600" cy="29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700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второй год</a:t>
                </a:r>
                <a:endParaRPr sz="7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6900"/>
        </a:solid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3"/>
          <p:cNvSpPr/>
          <p:nvPr/>
        </p:nvSpPr>
        <p:spPr>
          <a:xfrm rot="-5400000">
            <a:off x="3342662" y="-680250"/>
            <a:ext cx="5143500" cy="65040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23"/>
          <p:cNvSpPr txBox="1">
            <a:spLocks noGrp="1"/>
          </p:cNvSpPr>
          <p:nvPr>
            <p:ph type="title"/>
          </p:nvPr>
        </p:nvSpPr>
        <p:spPr>
          <a:xfrm>
            <a:off x="2971693" y="243958"/>
            <a:ext cx="6168300" cy="45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latin typeface="Montserrat"/>
                <a:ea typeface="Montserrat"/>
                <a:cs typeface="Montserrat"/>
                <a:sym typeface="Montserrat"/>
              </a:rPr>
              <a:t>О программе и компании</a:t>
            </a:r>
            <a:endParaRPr sz="2200"/>
          </a:p>
        </p:txBody>
      </p:sp>
      <p:sp>
        <p:nvSpPr>
          <p:cNvPr id="327" name="Google Shape;327;p23"/>
          <p:cNvSpPr txBox="1"/>
          <p:nvPr/>
        </p:nvSpPr>
        <p:spPr>
          <a:xfrm>
            <a:off x="3073793" y="763133"/>
            <a:ext cx="5722800" cy="2825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69999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ru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Поставляется в виде расширения, не влияет на обновления</a:t>
            </a:r>
          </a:p>
          <a:p>
            <a:pPr marL="269999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endParaRPr lang="ru" sz="1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69999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ru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Встраивается в </a:t>
            </a:r>
            <a:r>
              <a:rPr lang="ru" sz="11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любую</a:t>
            </a:r>
            <a:r>
              <a:rPr lang="ru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конфигурацию 1С, в том числе Бухгалтерия, УТ 11, КА2, </a:t>
            </a:r>
            <a:r>
              <a:rPr lang="en-US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ERP</a:t>
            </a:r>
            <a:r>
              <a:rPr lang="ru-RU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УНФ, Розница, ЖКХ и т.д.</a:t>
            </a:r>
            <a:endParaRPr lang="ru" sz="1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69999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endParaRPr lang="ru" sz="1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69999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ru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Гарантируется бесперебойная работа на актуальных релизах типовых конфигураций</a:t>
            </a:r>
          </a:p>
          <a:p>
            <a:pPr marL="269999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endParaRPr lang="ru" sz="1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69999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ru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Работает в 3</a:t>
            </a:r>
            <a:r>
              <a:rPr lang="en-US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ru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0+ компаний по всей стране</a:t>
            </a:r>
          </a:p>
          <a:p>
            <a:pPr marL="269999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endParaRPr lang="ru" sz="1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69999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rabicPeriod"/>
            </a:pPr>
            <a:r>
              <a:rPr lang="ru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При настройке рассылок и роботов:</a:t>
            </a:r>
            <a:endParaRPr lang="ru-RU" sz="1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300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lphaLcPeriod"/>
            </a:pPr>
            <a:r>
              <a:rPr lang="ru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Сформулируйте задачу в свободной форме</a:t>
            </a:r>
            <a:endParaRPr sz="1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300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lphaLcPeriod"/>
            </a:pPr>
            <a:r>
              <a:rPr lang="ru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Мы произведем настройки</a:t>
            </a:r>
            <a:endParaRPr sz="1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30000" lvl="0" indent="-298450">
              <a:lnSpc>
                <a:spcPct val="115000"/>
              </a:lnSpc>
              <a:buClr>
                <a:schemeClr val="dk1"/>
              </a:buClr>
              <a:buSzPts val="1100"/>
              <a:buFont typeface="Montserrat"/>
              <a:buAutoNum type="alphaLcPeriod"/>
            </a:pPr>
            <a:r>
              <a:rPr lang="ru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Подключимся удаленно, обучим использованию и вместе проверим</a:t>
            </a:r>
            <a:endParaRPr sz="1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300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AutoNum type="alphaLcPeriod"/>
            </a:pPr>
            <a:r>
              <a:rPr lang="ru" sz="1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При необходимости доработаем</a:t>
            </a:r>
            <a:endParaRPr sz="1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8" name="Google Shape;328;p23"/>
          <p:cNvSpPr/>
          <p:nvPr/>
        </p:nvSpPr>
        <p:spPr>
          <a:xfrm>
            <a:off x="3073793" y="3832000"/>
            <a:ext cx="5620500" cy="1010100"/>
          </a:xfrm>
          <a:prstGeom prst="roundRect">
            <a:avLst>
              <a:gd name="adj" fmla="val 16667"/>
            </a:avLst>
          </a:prstGeom>
          <a:solidFill>
            <a:srgbClr val="F0EA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F0EAE1"/>
              </a:highlight>
            </a:endParaRPr>
          </a:p>
        </p:txBody>
      </p:sp>
      <p:sp>
        <p:nvSpPr>
          <p:cNvPr id="329" name="Google Shape;329;p23"/>
          <p:cNvSpPr txBox="1"/>
          <p:nvPr/>
        </p:nvSpPr>
        <p:spPr>
          <a:xfrm>
            <a:off x="3220943" y="3968427"/>
            <a:ext cx="25659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i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Програм Лайн – аккредитованная ИТ компания, работает с 2014 года</a:t>
            </a:r>
            <a:endParaRPr sz="11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30" name="Google Shape;330;p23"/>
          <p:cNvGrpSpPr/>
          <p:nvPr/>
        </p:nvGrpSpPr>
        <p:grpSpPr>
          <a:xfrm>
            <a:off x="6346117" y="3959111"/>
            <a:ext cx="1747797" cy="323100"/>
            <a:chOff x="728925" y="4312925"/>
            <a:chExt cx="1747797" cy="323100"/>
          </a:xfrm>
        </p:grpSpPr>
        <p:sp>
          <p:nvSpPr>
            <p:cNvPr id="331" name="Google Shape;331;p23"/>
            <p:cNvSpPr txBox="1"/>
            <p:nvPr/>
          </p:nvSpPr>
          <p:spPr>
            <a:xfrm>
              <a:off x="884021" y="4312925"/>
              <a:ext cx="15927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90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+ 7 (963) 641-64-22  </a:t>
              </a:r>
              <a:endParaRPr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pic>
          <p:nvPicPr>
            <p:cNvPr id="332" name="Google Shape;332;p23" title="Phone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28925" y="4397773"/>
              <a:ext cx="155875" cy="1558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33" name="Google Shape;333;p23"/>
          <p:cNvGrpSpPr/>
          <p:nvPr/>
        </p:nvGrpSpPr>
        <p:grpSpPr>
          <a:xfrm>
            <a:off x="6346118" y="4175878"/>
            <a:ext cx="2348107" cy="323100"/>
            <a:chOff x="2565250" y="4312925"/>
            <a:chExt cx="2348107" cy="323100"/>
          </a:xfrm>
        </p:grpSpPr>
        <p:sp>
          <p:nvSpPr>
            <p:cNvPr id="334" name="Google Shape;334;p23"/>
            <p:cNvSpPr txBox="1"/>
            <p:nvPr/>
          </p:nvSpPr>
          <p:spPr>
            <a:xfrm>
              <a:off x="2725157" y="4312925"/>
              <a:ext cx="21882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90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support@program-line.ru</a:t>
              </a:r>
              <a:endParaRPr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pic>
          <p:nvPicPr>
            <p:cNvPr id="335" name="Google Shape;335;p23" title="Mail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565250" y="4413726"/>
              <a:ext cx="155875" cy="1558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36" name="Google Shape;336;p23"/>
          <p:cNvGrpSpPr/>
          <p:nvPr/>
        </p:nvGrpSpPr>
        <p:grpSpPr>
          <a:xfrm>
            <a:off x="6345343" y="4392646"/>
            <a:ext cx="1371471" cy="323100"/>
            <a:chOff x="3685350" y="4335250"/>
            <a:chExt cx="1371471" cy="323100"/>
          </a:xfrm>
        </p:grpSpPr>
        <p:sp>
          <p:nvSpPr>
            <p:cNvPr id="337" name="Google Shape;337;p23"/>
            <p:cNvSpPr txBox="1"/>
            <p:nvPr/>
          </p:nvSpPr>
          <p:spPr>
            <a:xfrm>
              <a:off x="3841221" y="4335250"/>
              <a:ext cx="12156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90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program-line.ru </a:t>
              </a:r>
              <a:endParaRPr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pic>
          <p:nvPicPr>
            <p:cNvPr id="338" name="Google Shape;338;p23" title="Globe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685350" y="4436058"/>
              <a:ext cx="155875" cy="1558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39" name="Google Shape;339;p23" title="illustration.png"/>
          <p:cNvPicPr preferRelativeResize="0"/>
          <p:nvPr/>
        </p:nvPicPr>
        <p:blipFill rotWithShape="1">
          <a:blip r:embed="rId6">
            <a:alphaModFix/>
          </a:blip>
          <a:srcRect t="29" b="19"/>
          <a:stretch/>
        </p:blipFill>
        <p:spPr>
          <a:xfrm rot="-834598">
            <a:off x="-1023004" y="772847"/>
            <a:ext cx="4560184" cy="4557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23" title="logo (3) 1.png"/>
          <p:cNvPicPr preferRelativeResize="0"/>
          <p:nvPr/>
        </p:nvPicPr>
        <p:blipFill rotWithShape="1">
          <a:blip r:embed="rId7">
            <a:alphaModFix/>
          </a:blip>
          <a:srcRect b="10"/>
          <a:stretch/>
        </p:blipFill>
        <p:spPr>
          <a:xfrm>
            <a:off x="316705" y="357101"/>
            <a:ext cx="1090475" cy="25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/>
          <p:nvPr/>
        </p:nvSpPr>
        <p:spPr>
          <a:xfrm>
            <a:off x="4675500" y="1151400"/>
            <a:ext cx="4156800" cy="3682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311700" y="142875"/>
            <a:ext cx="8520600" cy="8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 dirty="0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Избавляем от типичных болей</a:t>
            </a:r>
            <a:br>
              <a:rPr lang="ru" sz="2200" b="1" dirty="0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200" b="1" dirty="0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и </a:t>
            </a:r>
            <a:r>
              <a:rPr lang="ru-RU" sz="2200" b="1" dirty="0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улучшаем</a:t>
            </a:r>
            <a:r>
              <a:rPr lang="ru" sz="2200" b="1" dirty="0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 сервис</a:t>
            </a:r>
            <a:endParaRPr sz="2200" dirty="0"/>
          </a:p>
        </p:txBody>
      </p:sp>
      <p:sp>
        <p:nvSpPr>
          <p:cNvPr id="65" name="Google Shape;65;p14"/>
          <p:cNvSpPr/>
          <p:nvPr/>
        </p:nvSpPr>
        <p:spPr>
          <a:xfrm>
            <a:off x="311700" y="1151400"/>
            <a:ext cx="4156800" cy="3682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4836739" y="1395730"/>
            <a:ext cx="2807100" cy="4014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Клиентскому сервису</a:t>
            </a:r>
            <a:endParaRPr sz="1200" dirty="0"/>
          </a:p>
        </p:txBody>
      </p:sp>
      <p:sp>
        <p:nvSpPr>
          <p:cNvPr id="68" name="Google Shape;68;p14"/>
          <p:cNvSpPr txBox="1"/>
          <p:nvPr/>
        </p:nvSpPr>
        <p:spPr>
          <a:xfrm>
            <a:off x="4683689" y="1873625"/>
            <a:ext cx="4000500" cy="28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Сообщить о статусе заказа</a:t>
            </a: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Напомнить об оплате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Разослать прайс-листы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Сообщить о начислении и списании бонусов</a:t>
            </a: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Уведомить о поступлении оплаты</a:t>
            </a: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Поздравить с первой покупкой и получить отзыв</a:t>
            </a: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Поздравить с Днем рождения</a:t>
            </a: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Напомнить о записи на услугу</a:t>
            </a: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Проинформировать об акциях и скидках</a:t>
            </a: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Предложить новые товары и услуги</a:t>
            </a: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>
            <a:off x="478551" y="1420376"/>
            <a:ext cx="2807100" cy="3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Бухгалтеру</a:t>
            </a:r>
            <a:endParaRPr sz="12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327805" y="1873625"/>
            <a:ext cx="4000500" cy="28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Каждый документ отправить отдельно: открыть, вывести на печать, отправить – час за часом, день за днем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Если писем много, бесплатная почта не отправит</a:t>
            </a: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Отправляем вслепую – не знаем, получил/прочитал ли адресат письма</a:t>
            </a: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Отправка в мессенджеры из 1С недоступна</a:t>
            </a: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Периодические услуги каждый конец месяца превращают в марафон: создать и разослать счета и УПД</a:t>
            </a:r>
          </a:p>
          <a:p>
            <a:pPr marL="457200" lvl="0" indent="-292100">
              <a:lnSpc>
                <a:spcPct val="115000"/>
              </a:lnSpc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Вручную собрать дебиторскую задолженность</a:t>
            </a: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Вручную контролировать и напоминать контрагентам о закрывающих документах</a:t>
            </a: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Отвлекаться на вопросы менеджеров об оплате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3" name="Google Shape;73;p14" title="logo (3) 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41826" y="280901"/>
            <a:ext cx="1090475" cy="25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F6CA1A8C-7BFF-FECC-907E-48D553789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>
            <a:extLst>
              <a:ext uri="{FF2B5EF4-FFF2-40B4-BE49-F238E27FC236}">
                <a16:creationId xmlns:a16="http://schemas.microsoft.com/office/drawing/2014/main" id="{9DE28B87-FEE9-9ABE-A0E0-BE97C7FD0058}"/>
              </a:ext>
            </a:extLst>
          </p:cNvPr>
          <p:cNvSpPr/>
          <p:nvPr/>
        </p:nvSpPr>
        <p:spPr>
          <a:xfrm>
            <a:off x="4675500" y="1151400"/>
            <a:ext cx="4156800" cy="3682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4">
            <a:extLst>
              <a:ext uri="{FF2B5EF4-FFF2-40B4-BE49-F238E27FC236}">
                <a16:creationId xmlns:a16="http://schemas.microsoft.com/office/drawing/2014/main" id="{7AE1FF42-9EE3-60FC-F54E-A06C978318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142875"/>
            <a:ext cx="8520600" cy="8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 dirty="0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Полный набор инструментов </a:t>
            </a:r>
            <a:endParaRPr sz="2200" b="1" dirty="0">
              <a:solidFill>
                <a:srgbClr val="26262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 dirty="0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для </a:t>
            </a:r>
            <a:r>
              <a:rPr lang="ru" sz="2200" b="1" dirty="0">
                <a:solidFill>
                  <a:srgbClr val="4C930B"/>
                </a:solidFill>
                <a:latin typeface="Montserrat"/>
                <a:ea typeface="Montserrat"/>
                <a:cs typeface="Montserrat"/>
                <a:sym typeface="Montserrat"/>
              </a:rPr>
              <a:t>качественных рассылок</a:t>
            </a:r>
            <a:r>
              <a:rPr lang="ru" sz="2200" b="1" dirty="0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 из 1С</a:t>
            </a:r>
            <a:endParaRPr sz="2200" dirty="0"/>
          </a:p>
        </p:txBody>
      </p:sp>
      <p:sp>
        <p:nvSpPr>
          <p:cNvPr id="65" name="Google Shape;65;p14">
            <a:extLst>
              <a:ext uri="{FF2B5EF4-FFF2-40B4-BE49-F238E27FC236}">
                <a16:creationId xmlns:a16="http://schemas.microsoft.com/office/drawing/2014/main" id="{F74E7F72-6D74-8C4A-4F52-21CFDB53F348}"/>
              </a:ext>
            </a:extLst>
          </p:cNvPr>
          <p:cNvSpPr/>
          <p:nvPr/>
        </p:nvSpPr>
        <p:spPr>
          <a:xfrm>
            <a:off x="311700" y="1151400"/>
            <a:ext cx="4156800" cy="3682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>
            <a:extLst>
              <a:ext uri="{FF2B5EF4-FFF2-40B4-BE49-F238E27FC236}">
                <a16:creationId xmlns:a16="http://schemas.microsoft.com/office/drawing/2014/main" id="{D16CB788-4106-5607-6D00-28A62A583E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553289" y="1295825"/>
            <a:ext cx="2807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Отслеживание писем и сбор статистики в 1С</a:t>
            </a:r>
            <a:endParaRPr sz="1200" dirty="0"/>
          </a:p>
        </p:txBody>
      </p:sp>
      <p:pic>
        <p:nvPicPr>
          <p:cNvPr id="67" name="Google Shape;67;p14">
            <a:extLst>
              <a:ext uri="{FF2B5EF4-FFF2-40B4-BE49-F238E27FC236}">
                <a16:creationId xmlns:a16="http://schemas.microsoft.com/office/drawing/2014/main" id="{7E701BC0-2FAA-C07C-BAAE-7347EF2ECA2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8282" y="1391250"/>
            <a:ext cx="352225" cy="35222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>
            <a:extLst>
              <a:ext uri="{FF2B5EF4-FFF2-40B4-BE49-F238E27FC236}">
                <a16:creationId xmlns:a16="http://schemas.microsoft.com/office/drawing/2014/main" id="{11DB1133-33E9-5850-5B7D-2BDD27A5D081}"/>
              </a:ext>
            </a:extLst>
          </p:cNvPr>
          <p:cNvSpPr txBox="1"/>
          <p:nvPr/>
        </p:nvSpPr>
        <p:spPr>
          <a:xfrm>
            <a:off x="4683689" y="1873625"/>
            <a:ext cx="4000500" cy="28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Чтение, Переходы по ссылкам, Отписка – отслеживается всегда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Доставка, Отказ, Жалоба на спам – дополнительно отслеживается при отправке через сервис рассылки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Детальная статистика по каждому сообщению и сводный отчет с укрупненными данными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Использование: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19999" lvl="0" indent="-158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Контроль актуальности контактной информации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19999" lvl="0" indent="-158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Связь  другим способом с тем, кто не прочитал сообщение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19999" lvl="0" indent="-158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Организация каскадных рассылок: отправить недоставленное сообщение по более дорогому каналу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19999" lvl="0" indent="-158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Сегментация клиентов по вовлеченности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" name="Google Shape;70;p14">
            <a:extLst>
              <a:ext uri="{FF2B5EF4-FFF2-40B4-BE49-F238E27FC236}">
                <a16:creationId xmlns:a16="http://schemas.microsoft.com/office/drawing/2014/main" id="{5DBCB941-8F59-62CF-F005-0C74EC6F0F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43886" y="1391250"/>
            <a:ext cx="2807100" cy="3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Различные способы доставки</a:t>
            </a:r>
            <a:endParaRPr sz="12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" name="Google Shape;71;p14">
            <a:extLst>
              <a:ext uri="{FF2B5EF4-FFF2-40B4-BE49-F238E27FC236}">
                <a16:creationId xmlns:a16="http://schemas.microsoft.com/office/drawing/2014/main" id="{DE71F76F-DF46-E760-B210-93008C660E21}"/>
              </a:ext>
            </a:extLst>
          </p:cNvPr>
          <p:cNvSpPr txBox="1"/>
          <p:nvPr/>
        </p:nvSpPr>
        <p:spPr>
          <a:xfrm>
            <a:off x="327805" y="1873625"/>
            <a:ext cx="4000500" cy="28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Email через учетную запись – стандартный способ коммуникации, не отвлекает адресатов «сию секунду»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Email через сервис рассылки – любое количество писем, без попадания в спам, с детальным трекингом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SMS – интеграция с большим числом популярных сервисов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MAX, </a:t>
            </a: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WhatsApp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Telegram</a:t>
            </a: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– интеграция с сервисом Green API</a:t>
            </a: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отправка по номеру телефона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Telegram боты – с обратной связью, возврат информации по команде пользователя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Напоминания в 1С, Обсуждения в Системе взаимодействия – для оперативного информирования сотрудников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2" name="Google Shape;72;p14">
            <a:extLst>
              <a:ext uri="{FF2B5EF4-FFF2-40B4-BE49-F238E27FC236}">
                <a16:creationId xmlns:a16="http://schemas.microsoft.com/office/drawing/2014/main" id="{112242C7-BBFA-82C3-A2B9-58EDF41633C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308" y="1397226"/>
            <a:ext cx="352225" cy="346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 title="logo (3) 1.png">
            <a:extLst>
              <a:ext uri="{FF2B5EF4-FFF2-40B4-BE49-F238E27FC236}">
                <a16:creationId xmlns:a16="http://schemas.microsoft.com/office/drawing/2014/main" id="{38FA1D52-580B-5910-8B4F-4008F2FF24D0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41826" y="280901"/>
            <a:ext cx="1090475" cy="256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0244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311700" y="134475"/>
            <a:ext cx="8520600" cy="8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200" b="1" dirty="0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Полный набор инструментов </a:t>
            </a:r>
            <a:endParaRPr sz="2200" b="1" dirty="0">
              <a:solidFill>
                <a:srgbClr val="26262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200" b="1" dirty="0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для </a:t>
            </a:r>
            <a:r>
              <a:rPr lang="ru" sz="2200" b="1" dirty="0">
                <a:solidFill>
                  <a:srgbClr val="4C930B"/>
                </a:solidFill>
                <a:latin typeface="Montserrat"/>
                <a:ea typeface="Montserrat"/>
                <a:cs typeface="Montserrat"/>
                <a:sym typeface="Montserrat"/>
              </a:rPr>
              <a:t>качественных рассылок</a:t>
            </a:r>
            <a:r>
              <a:rPr lang="ru" sz="2200" b="1" dirty="0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 из 1С</a:t>
            </a:r>
            <a:endParaRPr sz="2200" dirty="0"/>
          </a:p>
        </p:txBody>
      </p:sp>
      <p:sp>
        <p:nvSpPr>
          <p:cNvPr id="79" name="Google Shape;79;p15"/>
          <p:cNvSpPr/>
          <p:nvPr/>
        </p:nvSpPr>
        <p:spPr>
          <a:xfrm>
            <a:off x="311700" y="2369475"/>
            <a:ext cx="4156800" cy="2505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311700" y="1076275"/>
            <a:ext cx="8520600" cy="1134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975" y="1265469"/>
            <a:ext cx="352225" cy="346457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 txBox="1">
            <a:spLocks noGrp="1"/>
          </p:cNvSpPr>
          <p:nvPr>
            <p:ph type="body" idx="1"/>
          </p:nvPr>
        </p:nvSpPr>
        <p:spPr>
          <a:xfrm>
            <a:off x="1102275" y="1271588"/>
            <a:ext cx="915300" cy="36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Роботы</a:t>
            </a: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83" name="Google Shape;83;p15"/>
          <p:cNvSpPr txBox="1"/>
          <p:nvPr/>
        </p:nvSpPr>
        <p:spPr>
          <a:xfrm>
            <a:off x="2361650" y="1200700"/>
            <a:ext cx="6269700" cy="7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Программная обработка транзакций и триггеров</a:t>
            </a:r>
            <a:endParaRPr sz="1000" dirty="0">
              <a:solidFill>
                <a:schemeClr val="dk1"/>
              </a:solidFill>
            </a:endParaRPr>
          </a:p>
          <a:p>
            <a:pPr marL="1651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Примеры: генерация счетов на оплату, закрывающих документов, актов сверки по контрагентам с просроченной задолженностью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84" name="Google Shape;84;p15"/>
          <p:cNvSpPr txBox="1">
            <a:spLocks noGrp="1"/>
          </p:cNvSpPr>
          <p:nvPr>
            <p:ph type="body" idx="1"/>
          </p:nvPr>
        </p:nvSpPr>
        <p:spPr>
          <a:xfrm>
            <a:off x="1050016" y="2455075"/>
            <a:ext cx="3219300" cy="7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Любые сценарии рассылок и уведомлений, автоматические и ручные</a:t>
            </a:r>
            <a:endParaRPr sz="12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" name="Google Shape;85;p15"/>
          <p:cNvSpPr txBox="1"/>
          <p:nvPr/>
        </p:nvSpPr>
        <p:spPr>
          <a:xfrm>
            <a:off x="386600" y="3202650"/>
            <a:ext cx="4000500" cy="15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Транзакционные – инициируются событиями в ИБ или по команде пользователя</a:t>
            </a:r>
            <a:endParaRPr sz="1000" dirty="0">
              <a:solidFill>
                <a:schemeClr val="dk1"/>
              </a:solidFill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Триггерные – система проверяет необходимость отправки, запускаются по расписанию или вручную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Массовые – отправляются по динамическим спискам адресатов в заданное время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" name="Google Shape;86;p15"/>
          <p:cNvSpPr/>
          <p:nvPr/>
        </p:nvSpPr>
        <p:spPr>
          <a:xfrm>
            <a:off x="4675500" y="2369475"/>
            <a:ext cx="4156800" cy="2505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body" idx="1"/>
          </p:nvPr>
        </p:nvSpPr>
        <p:spPr>
          <a:xfrm>
            <a:off x="5430625" y="2531275"/>
            <a:ext cx="3219300" cy="4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Гибкая адресация</a:t>
            </a: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" name="Google Shape;88;p15"/>
          <p:cNvSpPr txBox="1"/>
          <p:nvPr/>
        </p:nvSpPr>
        <p:spPr>
          <a:xfrm>
            <a:off x="4750400" y="3034548"/>
            <a:ext cx="4000500" cy="17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Адресаты определяются динамически, исходя из контекста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Внешние и внутренние контакты – контрагенты (партнеры), контактные лица, сотрудники и т.д.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Динамические списки рассылки – новый контрагент, или контрагент, условия взаимодействия с которым изменились, автоматически попадет или будет исключен из нужных списков рассылки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9" name="Google Shape;8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1586" y="2570738"/>
            <a:ext cx="352225" cy="346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86470" y="2570750"/>
            <a:ext cx="352225" cy="346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5" title="logo (3) 1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41826" y="280901"/>
            <a:ext cx="1090475" cy="25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 txBox="1">
            <a:spLocks noGrp="1"/>
          </p:cNvSpPr>
          <p:nvPr>
            <p:ph type="title"/>
          </p:nvPr>
        </p:nvSpPr>
        <p:spPr>
          <a:xfrm>
            <a:off x="311700" y="134475"/>
            <a:ext cx="8520600" cy="8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Полный набор инструментов </a:t>
            </a:r>
            <a:endParaRPr sz="2200" b="1">
              <a:solidFill>
                <a:srgbClr val="26262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для </a:t>
            </a:r>
            <a:r>
              <a:rPr lang="ru" sz="2200" b="1">
                <a:solidFill>
                  <a:srgbClr val="4C930B"/>
                </a:solidFill>
                <a:latin typeface="Montserrat"/>
                <a:ea typeface="Montserrat"/>
                <a:cs typeface="Montserrat"/>
                <a:sym typeface="Montserrat"/>
              </a:rPr>
              <a:t>качественных рассылок</a:t>
            </a:r>
            <a:r>
              <a:rPr lang="ru" sz="2200" b="1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 из 1С</a:t>
            </a:r>
            <a:endParaRPr sz="2200"/>
          </a:p>
        </p:txBody>
      </p:sp>
      <p:sp>
        <p:nvSpPr>
          <p:cNvPr id="97" name="Google Shape;97;p16"/>
          <p:cNvSpPr/>
          <p:nvPr/>
        </p:nvSpPr>
        <p:spPr>
          <a:xfrm>
            <a:off x="311700" y="2369475"/>
            <a:ext cx="4156800" cy="2505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6"/>
          <p:cNvSpPr/>
          <p:nvPr/>
        </p:nvSpPr>
        <p:spPr>
          <a:xfrm>
            <a:off x="311700" y="1076275"/>
            <a:ext cx="8520600" cy="1134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Google Shape;9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975" y="1265469"/>
            <a:ext cx="352225" cy="346457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6"/>
          <p:cNvSpPr txBox="1">
            <a:spLocks noGrp="1"/>
          </p:cNvSpPr>
          <p:nvPr>
            <p:ph type="body" idx="1"/>
          </p:nvPr>
        </p:nvSpPr>
        <p:spPr>
          <a:xfrm>
            <a:off x="1102275" y="1195400"/>
            <a:ext cx="1335000" cy="76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Список</a:t>
            </a: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«Запрет отправки»</a:t>
            </a: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01" name="Google Shape;101;p16"/>
          <p:cNvSpPr txBox="1"/>
          <p:nvPr/>
        </p:nvSpPr>
        <p:spPr>
          <a:xfrm>
            <a:off x="2361650" y="1200700"/>
            <a:ext cx="6269700" cy="8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Обеспечивает обратную связь – автоматически записывает адрес при проблемах в доставке или жалобах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651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Работает на контроль репутации домена-отправителя против попадания в спам листы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102" name="Google Shape;102;p16"/>
          <p:cNvSpPr txBox="1">
            <a:spLocks noGrp="1"/>
          </p:cNvSpPr>
          <p:nvPr>
            <p:ph type="body" idx="1"/>
          </p:nvPr>
        </p:nvSpPr>
        <p:spPr>
          <a:xfrm>
            <a:off x="1050025" y="2455075"/>
            <a:ext cx="2866500" cy="5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Мощный шаблонизатор сообщений</a:t>
            </a: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3" name="Google Shape;103;p16"/>
          <p:cNvSpPr txBox="1"/>
          <p:nvPr/>
        </p:nvSpPr>
        <p:spPr>
          <a:xfrm>
            <a:off x="389850" y="2933575"/>
            <a:ext cx="4000500" cy="18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 – подстановка в шаблоны любых полей ИБ, встроенные функции преобразования текста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Шаблоны в виде HTML, чтобы хорошо выглядеть на разных устройствах и в различных почтовых клиентах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Таблицы в теле писем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Вложение печатных форм, файлов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Проверка шаблонов «на месте» и перед отправкой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4" name="Google Shape;104;p16"/>
          <p:cNvSpPr/>
          <p:nvPr/>
        </p:nvSpPr>
        <p:spPr>
          <a:xfrm>
            <a:off x="4675500" y="2369475"/>
            <a:ext cx="4156800" cy="2505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body" idx="1"/>
          </p:nvPr>
        </p:nvSpPr>
        <p:spPr>
          <a:xfrm>
            <a:off x="5430625" y="2455075"/>
            <a:ext cx="3219300" cy="50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RFM-анализ для организации повторных продаж</a:t>
            </a: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" name="Google Shape;106;p16"/>
          <p:cNvSpPr txBox="1"/>
          <p:nvPr/>
        </p:nvSpPr>
        <p:spPr>
          <a:xfrm>
            <a:off x="4750400" y="2958348"/>
            <a:ext cx="4000500" cy="17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Сегментация клиентов по методике RFM – давности, частоте и сумме покупок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Отслеживание переходов клиентов между сегментами и пробуждение засыпающих клиентов с помощью автоматических рассылок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7" name="Google Shape;10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6470" y="2570750"/>
            <a:ext cx="352225" cy="346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9970" y="2570750"/>
            <a:ext cx="352225" cy="346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6" title="logo (3) 1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41826" y="280901"/>
            <a:ext cx="1090475" cy="25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/>
          <p:nvPr/>
        </p:nvSpPr>
        <p:spPr>
          <a:xfrm>
            <a:off x="0" y="2084100"/>
            <a:ext cx="9144000" cy="3059400"/>
          </a:xfrm>
          <a:prstGeom prst="rect">
            <a:avLst/>
          </a:prstGeom>
          <a:solidFill>
            <a:srgbClr val="326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5" name="Google Shape;115;p17" title="Group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31453">
            <a:off x="2750980" y="-80443"/>
            <a:ext cx="847863" cy="440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7" title="Group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99422">
            <a:off x="5276186" y="636059"/>
            <a:ext cx="1255430" cy="182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7" title="xsrjP0_1_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961482">
            <a:off x="3521359" y="303675"/>
            <a:ext cx="584222" cy="51042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7"/>
          <p:cNvSpPr/>
          <p:nvPr/>
        </p:nvSpPr>
        <p:spPr>
          <a:xfrm>
            <a:off x="0" y="705975"/>
            <a:ext cx="9144000" cy="3059400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326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7"/>
          <p:cNvSpPr txBox="1">
            <a:spLocks noGrp="1"/>
          </p:cNvSpPr>
          <p:nvPr>
            <p:ph type="title"/>
          </p:nvPr>
        </p:nvSpPr>
        <p:spPr>
          <a:xfrm>
            <a:off x="304693" y="108367"/>
            <a:ext cx="6168300" cy="45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latin typeface="Montserrat"/>
                <a:ea typeface="Montserrat"/>
                <a:cs typeface="Montserrat"/>
                <a:sym typeface="Montserrat"/>
              </a:rPr>
              <a:t>Отзывы</a:t>
            </a:r>
            <a:endParaRPr sz="2200"/>
          </a:p>
        </p:txBody>
      </p:sp>
      <p:pic>
        <p:nvPicPr>
          <p:cNvPr id="120" name="Google Shape;120;p17" title="logo (3) 1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41826" y="280901"/>
            <a:ext cx="1090475" cy="25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7" title="Group-1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510584">
            <a:off x="6235468" y="-80550"/>
            <a:ext cx="701834" cy="51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7" title="Vector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613388">
            <a:off x="4663475" y="44556"/>
            <a:ext cx="268772" cy="2547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" name="Google Shape;123;p17"/>
          <p:cNvGrpSpPr/>
          <p:nvPr/>
        </p:nvGrpSpPr>
        <p:grpSpPr>
          <a:xfrm>
            <a:off x="3169605" y="600849"/>
            <a:ext cx="2737577" cy="2278727"/>
            <a:chOff x="153693" y="829449"/>
            <a:chExt cx="2737577" cy="2278727"/>
          </a:xfrm>
        </p:grpSpPr>
        <p:sp>
          <p:nvSpPr>
            <p:cNvPr id="124" name="Google Shape;124;p17"/>
            <p:cNvSpPr/>
            <p:nvPr/>
          </p:nvSpPr>
          <p:spPr>
            <a:xfrm>
              <a:off x="277970" y="1226400"/>
              <a:ext cx="2613300" cy="1246800"/>
            </a:xfrm>
            <a:prstGeom prst="wedgeRectCallout">
              <a:avLst>
                <a:gd name="adj1" fmla="val -20833"/>
                <a:gd name="adj2" fmla="val 625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7"/>
            <p:cNvSpPr txBox="1"/>
            <p:nvPr/>
          </p:nvSpPr>
          <p:spPr>
            <a:xfrm>
              <a:off x="311700" y="1303916"/>
              <a:ext cx="2546100" cy="101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8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Хочу поблагодарить Вашу команду разработчиков за отличный продукт! Честно говоря, начав настраивать оповещения, я получил больше, чем ожидал. Степень универсальности настроек очень крутая!</a:t>
              </a:r>
              <a:endParaRPr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126" name="Google Shape;126;p17"/>
            <p:cNvGrpSpPr/>
            <p:nvPr/>
          </p:nvGrpSpPr>
          <p:grpSpPr>
            <a:xfrm>
              <a:off x="210820" y="2631718"/>
              <a:ext cx="2613245" cy="476459"/>
              <a:chOff x="743455" y="3917520"/>
              <a:chExt cx="1874100" cy="476459"/>
            </a:xfrm>
          </p:grpSpPr>
          <p:sp>
            <p:nvSpPr>
              <p:cNvPr id="127" name="Google Shape;127;p17"/>
              <p:cNvSpPr txBox="1"/>
              <p:nvPr/>
            </p:nvSpPr>
            <p:spPr>
              <a:xfrm>
                <a:off x="743455" y="3917520"/>
                <a:ext cx="18741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800" b="1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Александр Беспалов</a:t>
                </a:r>
                <a:endParaRPr sz="8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8" name="Google Shape;128;p17"/>
              <p:cNvSpPr txBox="1"/>
              <p:nvPr/>
            </p:nvSpPr>
            <p:spPr>
              <a:xfrm>
                <a:off x="743455" y="4086179"/>
                <a:ext cx="18741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800">
                    <a:solidFill>
                      <a:srgbClr val="E3E3E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Специалист по внедрению ИС</a:t>
                </a:r>
                <a:endParaRPr sz="800">
                  <a:solidFill>
                    <a:srgbClr val="E3E3E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sp>
          <p:nvSpPr>
            <p:cNvPr id="129" name="Google Shape;129;p17"/>
            <p:cNvSpPr txBox="1"/>
            <p:nvPr/>
          </p:nvSpPr>
          <p:spPr>
            <a:xfrm>
              <a:off x="153693" y="829449"/>
              <a:ext cx="563100" cy="104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600" b="1">
                  <a:solidFill>
                    <a:srgbClr val="5FB70D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“</a:t>
              </a:r>
              <a:endParaRPr sz="5600" b="1">
                <a:solidFill>
                  <a:srgbClr val="5FB70D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30" name="Google Shape;130;p17"/>
          <p:cNvGrpSpPr/>
          <p:nvPr/>
        </p:nvGrpSpPr>
        <p:grpSpPr>
          <a:xfrm>
            <a:off x="6091949" y="600849"/>
            <a:ext cx="2737565" cy="2287692"/>
            <a:chOff x="60124" y="829449"/>
            <a:chExt cx="2737565" cy="2287692"/>
          </a:xfrm>
        </p:grpSpPr>
        <p:sp>
          <p:nvSpPr>
            <p:cNvPr id="131" name="Google Shape;131;p17"/>
            <p:cNvSpPr/>
            <p:nvPr/>
          </p:nvSpPr>
          <p:spPr>
            <a:xfrm>
              <a:off x="184388" y="1226400"/>
              <a:ext cx="2613300" cy="1251000"/>
            </a:xfrm>
            <a:prstGeom prst="wedgeRectCallout">
              <a:avLst>
                <a:gd name="adj1" fmla="val -20833"/>
                <a:gd name="adj2" fmla="val 625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7"/>
            <p:cNvSpPr txBox="1"/>
            <p:nvPr/>
          </p:nvSpPr>
          <p:spPr>
            <a:xfrm>
              <a:off x="218131" y="1303916"/>
              <a:ext cx="2546100" cy="11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8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Выражаем благодарность за автоматизацию рассылки счетов из 1С. Не знаю, как мы жили без Вашей программы. Гораздо проще стало собирать абонентку — клиенты сами ответными письмами отправляют платежки, бухгалтерия не теряет время на обзвоны</a:t>
              </a:r>
              <a:endParaRPr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133" name="Google Shape;133;p17"/>
            <p:cNvGrpSpPr/>
            <p:nvPr/>
          </p:nvGrpSpPr>
          <p:grpSpPr>
            <a:xfrm>
              <a:off x="117251" y="2640682"/>
              <a:ext cx="2613245" cy="476459"/>
              <a:chOff x="676352" y="3926485"/>
              <a:chExt cx="1874100" cy="476459"/>
            </a:xfrm>
          </p:grpSpPr>
          <p:sp>
            <p:nvSpPr>
              <p:cNvPr id="134" name="Google Shape;134;p17"/>
              <p:cNvSpPr txBox="1"/>
              <p:nvPr/>
            </p:nvSpPr>
            <p:spPr>
              <a:xfrm>
                <a:off x="676352" y="3926485"/>
                <a:ext cx="18741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800" b="1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Александр</a:t>
                </a:r>
                <a:endParaRPr sz="8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5" name="Google Shape;135;p17"/>
              <p:cNvSpPr txBox="1"/>
              <p:nvPr/>
            </p:nvSpPr>
            <p:spPr>
              <a:xfrm>
                <a:off x="676352" y="4095143"/>
                <a:ext cx="18741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800">
                    <a:solidFill>
                      <a:srgbClr val="E3E3E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Компания Администратор Профи</a:t>
                </a:r>
                <a:endParaRPr sz="800">
                  <a:solidFill>
                    <a:srgbClr val="E3E3E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sp>
          <p:nvSpPr>
            <p:cNvPr id="136" name="Google Shape;136;p17"/>
            <p:cNvSpPr txBox="1"/>
            <p:nvPr/>
          </p:nvSpPr>
          <p:spPr>
            <a:xfrm>
              <a:off x="60124" y="829449"/>
              <a:ext cx="563100" cy="104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600" b="1">
                  <a:solidFill>
                    <a:srgbClr val="5FB70D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“</a:t>
              </a:r>
              <a:endParaRPr sz="5600" b="1">
                <a:solidFill>
                  <a:srgbClr val="5FB70D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37" name="Google Shape;137;p17"/>
          <p:cNvGrpSpPr/>
          <p:nvPr/>
        </p:nvGrpSpPr>
        <p:grpSpPr>
          <a:xfrm>
            <a:off x="197519" y="2789040"/>
            <a:ext cx="2737565" cy="2287692"/>
            <a:chOff x="60124" y="829449"/>
            <a:chExt cx="2737565" cy="2287692"/>
          </a:xfrm>
        </p:grpSpPr>
        <p:sp>
          <p:nvSpPr>
            <p:cNvPr id="138" name="Google Shape;138;p17"/>
            <p:cNvSpPr/>
            <p:nvPr/>
          </p:nvSpPr>
          <p:spPr>
            <a:xfrm>
              <a:off x="184388" y="1226400"/>
              <a:ext cx="2613300" cy="1251000"/>
            </a:xfrm>
            <a:prstGeom prst="wedgeRectCallout">
              <a:avLst>
                <a:gd name="adj1" fmla="val -20833"/>
                <a:gd name="adj2" fmla="val 625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7"/>
            <p:cNvSpPr txBox="1"/>
            <p:nvPr/>
          </p:nvSpPr>
          <p:spPr>
            <a:xfrm>
              <a:off x="218131" y="1303916"/>
              <a:ext cx="2546100" cy="11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8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Работа выполнена профессионально. Реализованы необходимые для нашей компании процессы. Эта система сделала клиентов более заинтересованными в нашем продукте. Очень простое и удобное управление программой. Я рекомендую 100%</a:t>
              </a:r>
              <a:endParaRPr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140" name="Google Shape;140;p17"/>
            <p:cNvGrpSpPr/>
            <p:nvPr/>
          </p:nvGrpSpPr>
          <p:grpSpPr>
            <a:xfrm>
              <a:off x="117251" y="2640682"/>
              <a:ext cx="2613245" cy="476459"/>
              <a:chOff x="676352" y="3926485"/>
              <a:chExt cx="1874100" cy="476459"/>
            </a:xfrm>
          </p:grpSpPr>
          <p:sp>
            <p:nvSpPr>
              <p:cNvPr id="141" name="Google Shape;141;p17"/>
              <p:cNvSpPr txBox="1"/>
              <p:nvPr/>
            </p:nvSpPr>
            <p:spPr>
              <a:xfrm>
                <a:off x="676352" y="3926485"/>
                <a:ext cx="18741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800" b="1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Karolis Sakalčik</a:t>
                </a:r>
                <a:endParaRPr sz="8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2" name="Google Shape;142;p17"/>
              <p:cNvSpPr txBox="1"/>
              <p:nvPr/>
            </p:nvSpPr>
            <p:spPr>
              <a:xfrm>
                <a:off x="676352" y="4095143"/>
                <a:ext cx="18741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800">
                    <a:solidFill>
                      <a:srgbClr val="E3E3E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Компания MB "Sferinis kinas" (Литва)</a:t>
                </a:r>
                <a:endParaRPr sz="800">
                  <a:solidFill>
                    <a:srgbClr val="E3E3E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sp>
          <p:nvSpPr>
            <p:cNvPr id="143" name="Google Shape;143;p17"/>
            <p:cNvSpPr txBox="1"/>
            <p:nvPr/>
          </p:nvSpPr>
          <p:spPr>
            <a:xfrm>
              <a:off x="60124" y="829449"/>
              <a:ext cx="563100" cy="104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600" b="1">
                  <a:solidFill>
                    <a:srgbClr val="5FB70D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“</a:t>
              </a:r>
              <a:endParaRPr sz="5600" b="1">
                <a:solidFill>
                  <a:srgbClr val="5FB70D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44" name="Google Shape;144;p17"/>
          <p:cNvGrpSpPr/>
          <p:nvPr/>
        </p:nvGrpSpPr>
        <p:grpSpPr>
          <a:xfrm>
            <a:off x="187310" y="600849"/>
            <a:ext cx="2737565" cy="2270323"/>
            <a:chOff x="187310" y="829449"/>
            <a:chExt cx="2737565" cy="2270323"/>
          </a:xfrm>
        </p:grpSpPr>
        <p:sp>
          <p:nvSpPr>
            <p:cNvPr id="145" name="Google Shape;145;p17"/>
            <p:cNvSpPr/>
            <p:nvPr/>
          </p:nvSpPr>
          <p:spPr>
            <a:xfrm>
              <a:off x="311575" y="1226400"/>
              <a:ext cx="2613300" cy="1267800"/>
            </a:xfrm>
            <a:prstGeom prst="wedgeRectCallout">
              <a:avLst>
                <a:gd name="adj1" fmla="val -20833"/>
                <a:gd name="adj2" fmla="val 625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7"/>
            <p:cNvSpPr txBox="1"/>
            <p:nvPr/>
          </p:nvSpPr>
          <p:spPr>
            <a:xfrm>
              <a:off x="345318" y="1303916"/>
              <a:ext cx="2546100" cy="11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8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Раньше мы выгружали списки клиентов из 1С в Excel и всем отправляли одинаковую рекламу. Теперь наши рассылки сегментированы и автоматически формируются в 1С, здесь же мы видим обратную связь. Мы получили ощутимый рост входящих обращений</a:t>
              </a:r>
              <a:endParaRPr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147" name="Google Shape;147;p17"/>
            <p:cNvGrpSpPr/>
            <p:nvPr/>
          </p:nvGrpSpPr>
          <p:grpSpPr>
            <a:xfrm>
              <a:off x="244438" y="2623313"/>
              <a:ext cx="2613245" cy="476459"/>
              <a:chOff x="767564" y="3909115"/>
              <a:chExt cx="1874100" cy="476459"/>
            </a:xfrm>
          </p:grpSpPr>
          <p:sp>
            <p:nvSpPr>
              <p:cNvPr id="148" name="Google Shape;148;p17"/>
              <p:cNvSpPr txBox="1"/>
              <p:nvPr/>
            </p:nvSpPr>
            <p:spPr>
              <a:xfrm>
                <a:off x="767564" y="3909115"/>
                <a:ext cx="18741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800" b="1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Любовь Судакова</a:t>
                </a:r>
                <a:endParaRPr sz="8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9" name="Google Shape;149;p17"/>
              <p:cNvSpPr txBox="1"/>
              <p:nvPr/>
            </p:nvSpPr>
            <p:spPr>
              <a:xfrm>
                <a:off x="767564" y="4077774"/>
                <a:ext cx="18741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800">
                    <a:solidFill>
                      <a:srgbClr val="E3E3E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Руководитель контактного центра ГК КАМИ</a:t>
                </a:r>
                <a:endParaRPr sz="800">
                  <a:solidFill>
                    <a:srgbClr val="E3E3E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sp>
          <p:nvSpPr>
            <p:cNvPr id="150" name="Google Shape;150;p17"/>
            <p:cNvSpPr txBox="1"/>
            <p:nvPr/>
          </p:nvSpPr>
          <p:spPr>
            <a:xfrm>
              <a:off x="187310" y="829449"/>
              <a:ext cx="563100" cy="104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600" b="1">
                  <a:solidFill>
                    <a:srgbClr val="5FB70D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“</a:t>
              </a:r>
              <a:endParaRPr sz="5600" b="1">
                <a:solidFill>
                  <a:srgbClr val="5FB70D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51" name="Google Shape;151;p17"/>
          <p:cNvGrpSpPr/>
          <p:nvPr/>
        </p:nvGrpSpPr>
        <p:grpSpPr>
          <a:xfrm>
            <a:off x="6091207" y="2779601"/>
            <a:ext cx="2737565" cy="2287692"/>
            <a:chOff x="60124" y="829449"/>
            <a:chExt cx="2737565" cy="2287692"/>
          </a:xfrm>
        </p:grpSpPr>
        <p:sp>
          <p:nvSpPr>
            <p:cNvPr id="152" name="Google Shape;152;p17"/>
            <p:cNvSpPr/>
            <p:nvPr/>
          </p:nvSpPr>
          <p:spPr>
            <a:xfrm>
              <a:off x="184388" y="1226400"/>
              <a:ext cx="2613300" cy="1251000"/>
            </a:xfrm>
            <a:prstGeom prst="wedgeRectCallout">
              <a:avLst>
                <a:gd name="adj1" fmla="val -20833"/>
                <a:gd name="adj2" fmla="val 625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7"/>
            <p:cNvSpPr txBox="1"/>
            <p:nvPr/>
          </p:nvSpPr>
          <p:spPr>
            <a:xfrm>
              <a:off x="218131" y="1303916"/>
              <a:ext cx="2546100" cy="11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8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Понравилась программа. Настроил уведомления с помощью данной программы о прибытии определенного товара на склад для менеджеров, работает отлично. Отмечу, очень легко настраиваются уведомления. Работает на УПП 1.3.61 отлично.</a:t>
              </a:r>
              <a:endParaRPr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154" name="Google Shape;154;p17"/>
            <p:cNvGrpSpPr/>
            <p:nvPr/>
          </p:nvGrpSpPr>
          <p:grpSpPr>
            <a:xfrm>
              <a:off x="117251" y="2640682"/>
              <a:ext cx="2613245" cy="476459"/>
              <a:chOff x="676352" y="3926485"/>
              <a:chExt cx="1874100" cy="476459"/>
            </a:xfrm>
          </p:grpSpPr>
          <p:sp>
            <p:nvSpPr>
              <p:cNvPr id="155" name="Google Shape;155;p17"/>
              <p:cNvSpPr txBox="1"/>
              <p:nvPr/>
            </p:nvSpPr>
            <p:spPr>
              <a:xfrm>
                <a:off x="676352" y="3926485"/>
                <a:ext cx="18741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800" b="1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Дмитрий Ульянов</a:t>
                </a:r>
                <a:endParaRPr sz="8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6" name="Google Shape;156;p17"/>
              <p:cNvSpPr txBox="1"/>
              <p:nvPr/>
            </p:nvSpPr>
            <p:spPr>
              <a:xfrm>
                <a:off x="676352" y="4095143"/>
                <a:ext cx="18741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800">
                    <a:solidFill>
                      <a:srgbClr val="E3E3E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Руководитель отдела 1С ГК КАМИ</a:t>
                </a:r>
                <a:endParaRPr sz="800">
                  <a:solidFill>
                    <a:srgbClr val="E3E3E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sp>
          <p:nvSpPr>
            <p:cNvPr id="157" name="Google Shape;157;p17"/>
            <p:cNvSpPr txBox="1"/>
            <p:nvPr/>
          </p:nvSpPr>
          <p:spPr>
            <a:xfrm>
              <a:off x="60124" y="829449"/>
              <a:ext cx="563100" cy="104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600" b="1">
                  <a:solidFill>
                    <a:srgbClr val="5FB70D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“</a:t>
              </a:r>
              <a:endParaRPr sz="5600" b="1">
                <a:solidFill>
                  <a:srgbClr val="5FB70D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3174910" y="2788564"/>
            <a:ext cx="2737565" cy="2287692"/>
            <a:chOff x="60124" y="829449"/>
            <a:chExt cx="2737565" cy="2287692"/>
          </a:xfrm>
        </p:grpSpPr>
        <p:sp>
          <p:nvSpPr>
            <p:cNvPr id="159" name="Google Shape;159;p17"/>
            <p:cNvSpPr/>
            <p:nvPr/>
          </p:nvSpPr>
          <p:spPr>
            <a:xfrm>
              <a:off x="184388" y="1226400"/>
              <a:ext cx="2613300" cy="1251000"/>
            </a:xfrm>
            <a:prstGeom prst="wedgeRectCallout">
              <a:avLst>
                <a:gd name="adj1" fmla="val -20833"/>
                <a:gd name="adj2" fmla="val 625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7"/>
            <p:cNvSpPr txBox="1"/>
            <p:nvPr/>
          </p:nvSpPr>
          <p:spPr>
            <a:xfrm>
              <a:off x="218131" y="1303916"/>
              <a:ext cx="2546100" cy="11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8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Только начали пользоваться.</a:t>
              </a:r>
              <a:endParaRPr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8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Достаточно понятно и удобно.</a:t>
              </a:r>
              <a:endParaRPr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8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При интеграции возникли вопросы по настройке и функциональности - разработчики добавили функцию печати с факсимиле и ответили на вопросы по настройке модуля. Огромное спасибо.                                               </a:t>
              </a:r>
              <a:endParaRPr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161" name="Google Shape;161;p17"/>
            <p:cNvGrpSpPr/>
            <p:nvPr/>
          </p:nvGrpSpPr>
          <p:grpSpPr>
            <a:xfrm>
              <a:off x="117251" y="2640682"/>
              <a:ext cx="2613245" cy="476459"/>
              <a:chOff x="676352" y="3926485"/>
              <a:chExt cx="1874100" cy="476459"/>
            </a:xfrm>
          </p:grpSpPr>
          <p:sp>
            <p:nvSpPr>
              <p:cNvPr id="162" name="Google Shape;162;p17"/>
              <p:cNvSpPr txBox="1"/>
              <p:nvPr/>
            </p:nvSpPr>
            <p:spPr>
              <a:xfrm>
                <a:off x="676352" y="3926485"/>
                <a:ext cx="18741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800" b="1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Сергей Лебедь</a:t>
                </a:r>
                <a:endParaRPr sz="8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3" name="Google Shape;163;p17"/>
              <p:cNvSpPr txBox="1"/>
              <p:nvPr/>
            </p:nvSpPr>
            <p:spPr>
              <a:xfrm>
                <a:off x="676352" y="4095143"/>
                <a:ext cx="18741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" sz="800">
                    <a:solidFill>
                      <a:srgbClr val="E3E3E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Соучредитель ООО “Гигаком Системс”</a:t>
                </a:r>
                <a:endParaRPr sz="800">
                  <a:solidFill>
                    <a:srgbClr val="E3E3E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sp>
          <p:nvSpPr>
            <p:cNvPr id="164" name="Google Shape;164;p17"/>
            <p:cNvSpPr txBox="1"/>
            <p:nvPr/>
          </p:nvSpPr>
          <p:spPr>
            <a:xfrm>
              <a:off x="60124" y="829449"/>
              <a:ext cx="563100" cy="104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600" b="1">
                  <a:solidFill>
                    <a:srgbClr val="5FB70D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“</a:t>
              </a:r>
              <a:endParaRPr sz="5600" b="1">
                <a:solidFill>
                  <a:srgbClr val="5FB70D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AE1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8"/>
          <p:cNvSpPr txBox="1">
            <a:spLocks noGrp="1"/>
          </p:cNvSpPr>
          <p:nvPr>
            <p:ph type="title"/>
          </p:nvPr>
        </p:nvSpPr>
        <p:spPr>
          <a:xfrm>
            <a:off x="311700" y="134475"/>
            <a:ext cx="8520600" cy="45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 dirty="0">
                <a:latin typeface="Montserrat"/>
                <a:ea typeface="Montserrat"/>
                <a:cs typeface="Montserrat"/>
                <a:sym typeface="Montserrat"/>
              </a:rPr>
              <a:t>Примеры использования</a:t>
            </a:r>
            <a:endParaRPr sz="2200" dirty="0"/>
          </a:p>
        </p:txBody>
      </p:sp>
      <p:sp>
        <p:nvSpPr>
          <p:cNvPr id="170" name="Google Shape;170;p18"/>
          <p:cNvSpPr/>
          <p:nvPr/>
        </p:nvSpPr>
        <p:spPr>
          <a:xfrm>
            <a:off x="360825" y="848850"/>
            <a:ext cx="1923300" cy="4059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pic>
        <p:nvPicPr>
          <p:cNvPr id="171" name="Google Shape;17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91725" y="976100"/>
            <a:ext cx="1476375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925" y="976100"/>
            <a:ext cx="1595650" cy="159565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173" name="Google Shape;173;p18"/>
          <p:cNvSpPr txBox="1"/>
          <p:nvPr/>
        </p:nvSpPr>
        <p:spPr>
          <a:xfrm>
            <a:off x="435725" y="2655225"/>
            <a:ext cx="1158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Клиентам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174" name="Google Shape;174;p18"/>
          <p:cNvSpPr txBox="1"/>
          <p:nvPr/>
        </p:nvSpPr>
        <p:spPr>
          <a:xfrm>
            <a:off x="432075" y="2986925"/>
            <a:ext cx="1852200" cy="17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Рассылка счетов, УПД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Статусы заказов, отправка и прохождение доставки</a:t>
            </a:r>
            <a:endParaRPr sz="9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Получение платежа</a:t>
            </a:r>
            <a:endParaRPr sz="9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Напоминания об оплате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Маркетинговая информация</a:t>
            </a:r>
            <a:endParaRPr sz="9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2"/>
              </a:solidFill>
            </a:endParaRPr>
          </a:p>
        </p:txBody>
      </p:sp>
      <p:sp>
        <p:nvSpPr>
          <p:cNvPr id="175" name="Google Shape;175;p18"/>
          <p:cNvSpPr/>
          <p:nvPr/>
        </p:nvSpPr>
        <p:spPr>
          <a:xfrm>
            <a:off x="2513475" y="848850"/>
            <a:ext cx="1923300" cy="4059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76" name="Google Shape;176;p18"/>
          <p:cNvSpPr txBox="1"/>
          <p:nvPr/>
        </p:nvSpPr>
        <p:spPr>
          <a:xfrm>
            <a:off x="2588375" y="2655225"/>
            <a:ext cx="1529700" cy="397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Бухгалтеру</a:t>
            </a:r>
            <a:endParaRPr sz="12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7" name="Google Shape;177;p18"/>
          <p:cNvSpPr txBox="1"/>
          <p:nvPr/>
        </p:nvSpPr>
        <p:spPr>
          <a:xfrm>
            <a:off x="2584725" y="2986925"/>
            <a:ext cx="1852200" cy="17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Формирование документов с помощью роботов</a:t>
            </a:r>
            <a:endParaRPr sz="9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Рассылка счетов, закрывающих документов, актов сверки</a:t>
            </a:r>
            <a:endParaRPr sz="9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Напоминания об оплате счетов, задолженности, просроченной задолженности</a:t>
            </a:r>
            <a:endParaRPr sz="9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2"/>
              </a:solidFill>
            </a:endParaRPr>
          </a:p>
        </p:txBody>
      </p:sp>
      <p:pic>
        <p:nvPicPr>
          <p:cNvPr id="178" name="Google Shape;17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53349" y="976073"/>
            <a:ext cx="1595650" cy="1595677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8"/>
          <p:cNvSpPr/>
          <p:nvPr/>
        </p:nvSpPr>
        <p:spPr>
          <a:xfrm>
            <a:off x="4658638" y="848850"/>
            <a:ext cx="1923300" cy="4059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80" name="Google Shape;180;p18"/>
          <p:cNvSpPr txBox="1"/>
          <p:nvPr/>
        </p:nvSpPr>
        <p:spPr>
          <a:xfrm>
            <a:off x="4733550" y="2655225"/>
            <a:ext cx="17211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Менеджерам по продажам</a:t>
            </a: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" name="Google Shape;181;p18"/>
          <p:cNvSpPr txBox="1"/>
          <p:nvPr/>
        </p:nvSpPr>
        <p:spPr>
          <a:xfrm>
            <a:off x="4729900" y="3209925"/>
            <a:ext cx="1852200" cy="10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Поступление оплаты по счету</a:t>
            </a:r>
            <a:endParaRPr sz="9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Поступление товара под заказ клиента</a:t>
            </a:r>
            <a:endParaRPr sz="9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Изменение цен</a:t>
            </a:r>
            <a:endParaRPr sz="9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2"/>
              </a:solidFill>
            </a:endParaRPr>
          </a:p>
        </p:txBody>
      </p:sp>
      <p:pic>
        <p:nvPicPr>
          <p:cNvPr id="182" name="Google Shape;182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94775" y="976100"/>
            <a:ext cx="1595650" cy="159565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8"/>
          <p:cNvSpPr/>
          <p:nvPr/>
        </p:nvSpPr>
        <p:spPr>
          <a:xfrm>
            <a:off x="6803663" y="848850"/>
            <a:ext cx="1923300" cy="4059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84" name="Google Shape;184;p18"/>
          <p:cNvSpPr txBox="1"/>
          <p:nvPr/>
        </p:nvSpPr>
        <p:spPr>
          <a:xfrm>
            <a:off x="6878575" y="2655225"/>
            <a:ext cx="1721100" cy="397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Всем сотрудникам</a:t>
            </a:r>
            <a:endParaRPr sz="12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5" name="Google Shape;185;p18"/>
          <p:cNvSpPr txBox="1"/>
          <p:nvPr/>
        </p:nvSpPr>
        <p:spPr>
          <a:xfrm>
            <a:off x="6875075" y="3024525"/>
            <a:ext cx="1852200" cy="5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Согласование документов</a:t>
            </a:r>
            <a:endParaRPr sz="9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Напоминание об отпуске</a:t>
            </a:r>
            <a:endParaRPr sz="9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2"/>
              </a:solidFill>
            </a:endParaRPr>
          </a:p>
        </p:txBody>
      </p:sp>
      <p:pic>
        <p:nvPicPr>
          <p:cNvPr id="186" name="Google Shape;186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36200" y="976100"/>
            <a:ext cx="1595650" cy="159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8" title="logo (3) 1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41826" y="280901"/>
            <a:ext cx="1090475" cy="25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6900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9"/>
          <p:cNvSpPr txBox="1">
            <a:spLocks noGrp="1"/>
          </p:cNvSpPr>
          <p:nvPr>
            <p:ph type="title"/>
          </p:nvPr>
        </p:nvSpPr>
        <p:spPr>
          <a:xfrm>
            <a:off x="304693" y="167758"/>
            <a:ext cx="6168300" cy="45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Выгоды от использования</a:t>
            </a:r>
            <a:endParaRPr sz="2200">
              <a:solidFill>
                <a:schemeClr val="lt1"/>
              </a:solidFill>
            </a:endParaRPr>
          </a:p>
        </p:txBody>
      </p:sp>
      <p:pic>
        <p:nvPicPr>
          <p:cNvPr id="193" name="Google Shape;193;p19" title="logo (3) 1.png"/>
          <p:cNvPicPr preferRelativeResize="0"/>
          <p:nvPr/>
        </p:nvPicPr>
        <p:blipFill rotWithShape="1">
          <a:blip r:embed="rId3">
            <a:alphaModFix/>
          </a:blip>
          <a:srcRect b="10"/>
          <a:stretch/>
        </p:blipFill>
        <p:spPr>
          <a:xfrm>
            <a:off x="7741830" y="308726"/>
            <a:ext cx="1090475" cy="256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4" name="Google Shape;194;p19"/>
          <p:cNvGrpSpPr/>
          <p:nvPr/>
        </p:nvGrpSpPr>
        <p:grpSpPr>
          <a:xfrm>
            <a:off x="311700" y="1226400"/>
            <a:ext cx="4163700" cy="1479300"/>
            <a:chOff x="311700" y="1074000"/>
            <a:chExt cx="4163700" cy="1479300"/>
          </a:xfrm>
        </p:grpSpPr>
        <p:sp>
          <p:nvSpPr>
            <p:cNvPr id="195" name="Google Shape;195;p19"/>
            <p:cNvSpPr/>
            <p:nvPr/>
          </p:nvSpPr>
          <p:spPr>
            <a:xfrm>
              <a:off x="311700" y="1074000"/>
              <a:ext cx="4163700" cy="1479300"/>
            </a:xfrm>
            <a:prstGeom prst="roundRect">
              <a:avLst>
                <a:gd name="adj" fmla="val 16667"/>
              </a:avLst>
            </a:prstGeom>
            <a:solidFill>
              <a:srgbClr val="F0E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9"/>
            <p:cNvSpPr txBox="1"/>
            <p:nvPr/>
          </p:nvSpPr>
          <p:spPr>
            <a:xfrm>
              <a:off x="457100" y="1219325"/>
              <a:ext cx="1938300" cy="12464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000" b="1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Сообщения доходят быстро</a:t>
              </a:r>
              <a:r>
                <a:rPr lang="ru" sz="10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0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MAX, </a:t>
              </a:r>
              <a:r>
                <a:rPr lang="ru" sz="10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WhatsApp, Telegram – по статистике прочитано 98% сообщений, возрастает вероятность своевременной оплаты.</a:t>
              </a:r>
              <a:endParaRPr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97" name="Google Shape;197;p19"/>
          <p:cNvGrpSpPr/>
          <p:nvPr/>
        </p:nvGrpSpPr>
        <p:grpSpPr>
          <a:xfrm>
            <a:off x="4675500" y="1226400"/>
            <a:ext cx="4163700" cy="1479300"/>
            <a:chOff x="311700" y="1074000"/>
            <a:chExt cx="4163700" cy="1479300"/>
          </a:xfrm>
        </p:grpSpPr>
        <p:sp>
          <p:nvSpPr>
            <p:cNvPr id="198" name="Google Shape;198;p19"/>
            <p:cNvSpPr/>
            <p:nvPr/>
          </p:nvSpPr>
          <p:spPr>
            <a:xfrm>
              <a:off x="311700" y="1074000"/>
              <a:ext cx="4163700" cy="1479300"/>
            </a:xfrm>
            <a:prstGeom prst="roundRect">
              <a:avLst>
                <a:gd name="adj" fmla="val 16667"/>
              </a:avLst>
            </a:prstGeom>
            <a:solidFill>
              <a:srgbClr val="F0E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9"/>
            <p:cNvSpPr txBox="1"/>
            <p:nvPr/>
          </p:nvSpPr>
          <p:spPr>
            <a:xfrm>
              <a:off x="457100" y="1202500"/>
              <a:ext cx="1936200" cy="12464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000" b="1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Документы формируются и отправляются сами </a:t>
              </a:r>
              <a:r>
                <a:rPr lang="ru" sz="10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Сэкономленные нервы и 0 шансов забыть отправить документы, довольные сервисом клиенты.</a:t>
              </a:r>
              <a:endParaRPr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200" name="Google Shape;200;p19" title="7070651_3432669 (1) 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65727" y="971275"/>
            <a:ext cx="1719473" cy="1658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9" title="4957415_2593168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42800" y="1097900"/>
            <a:ext cx="1863701" cy="1443699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9"/>
          <p:cNvSpPr txBox="1"/>
          <p:nvPr/>
        </p:nvSpPr>
        <p:spPr>
          <a:xfrm>
            <a:off x="1722900" y="4395550"/>
            <a:ext cx="5698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Система возьмёт на себя до 90% ручной отправки документов и напоминаний</a:t>
            </a:r>
            <a:r>
              <a:rPr lang="ru" sz="18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8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3" name="Google Shape;203;p19"/>
          <p:cNvSpPr txBox="1"/>
          <p:nvPr/>
        </p:nvSpPr>
        <p:spPr>
          <a:xfrm>
            <a:off x="1252200" y="3548341"/>
            <a:ext cx="66396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более 10 часов в месяц / 120 часов в год</a:t>
            </a:r>
            <a:endParaRPr sz="24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экономии рабочего времени на рутине</a:t>
            </a:r>
            <a:endParaRPr sz="24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4" name="Google Shape;204;p19" title="Group 12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438297">
            <a:off x="4410231" y="3122056"/>
            <a:ext cx="341989" cy="341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6900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0"/>
          <p:cNvSpPr txBox="1">
            <a:spLocks noGrp="1"/>
          </p:cNvSpPr>
          <p:nvPr>
            <p:ph type="title"/>
          </p:nvPr>
        </p:nvSpPr>
        <p:spPr>
          <a:xfrm>
            <a:off x="304693" y="167758"/>
            <a:ext cx="6168300" cy="45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Выгоды от использования</a:t>
            </a:r>
            <a:endParaRPr sz="2200">
              <a:solidFill>
                <a:schemeClr val="lt1"/>
              </a:solidFill>
            </a:endParaRPr>
          </a:p>
        </p:txBody>
      </p:sp>
      <p:pic>
        <p:nvPicPr>
          <p:cNvPr id="210" name="Google Shape;210;p20" title="logo (3) 1.png"/>
          <p:cNvPicPr preferRelativeResize="0"/>
          <p:nvPr/>
        </p:nvPicPr>
        <p:blipFill rotWithShape="1">
          <a:blip r:embed="rId3">
            <a:alphaModFix/>
          </a:blip>
          <a:srcRect b="10"/>
          <a:stretch/>
        </p:blipFill>
        <p:spPr>
          <a:xfrm>
            <a:off x="7741830" y="308726"/>
            <a:ext cx="1090475" cy="256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1" name="Google Shape;211;p20"/>
          <p:cNvGrpSpPr/>
          <p:nvPr/>
        </p:nvGrpSpPr>
        <p:grpSpPr>
          <a:xfrm>
            <a:off x="311700" y="1226353"/>
            <a:ext cx="4163700" cy="2538923"/>
            <a:chOff x="311700" y="1074000"/>
            <a:chExt cx="4163700" cy="1479300"/>
          </a:xfrm>
        </p:grpSpPr>
        <p:sp>
          <p:nvSpPr>
            <p:cNvPr id="212" name="Google Shape;212;p20"/>
            <p:cNvSpPr/>
            <p:nvPr/>
          </p:nvSpPr>
          <p:spPr>
            <a:xfrm>
              <a:off x="311700" y="1074000"/>
              <a:ext cx="4163700" cy="1479300"/>
            </a:xfrm>
            <a:prstGeom prst="roundRect">
              <a:avLst>
                <a:gd name="adj" fmla="val 16667"/>
              </a:avLst>
            </a:prstGeom>
            <a:solidFill>
              <a:srgbClr val="F0E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0"/>
            <p:cNvSpPr txBox="1"/>
            <p:nvPr/>
          </p:nvSpPr>
          <p:spPr>
            <a:xfrm>
              <a:off x="457100" y="1155340"/>
              <a:ext cx="2265900" cy="9324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000" b="1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Оплаты приходят быстрее</a:t>
              </a:r>
              <a:r>
                <a:rPr lang="ru" sz="10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— на 20–30% меньше просрочек</a:t>
              </a:r>
              <a:endParaRPr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10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Вы видите: письмо доставлено, открыто или проигнорировано Точная статистика в 1С даёт контроль и позволяет не работать вслепую.</a:t>
              </a:r>
              <a:endParaRPr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14" name="Google Shape;214;p20"/>
          <p:cNvGrpSpPr/>
          <p:nvPr/>
        </p:nvGrpSpPr>
        <p:grpSpPr>
          <a:xfrm>
            <a:off x="4675500" y="1226398"/>
            <a:ext cx="4163700" cy="2538923"/>
            <a:chOff x="311700" y="1074000"/>
            <a:chExt cx="4163700" cy="1479300"/>
          </a:xfrm>
        </p:grpSpPr>
        <p:sp>
          <p:nvSpPr>
            <p:cNvPr id="215" name="Google Shape;215;p20"/>
            <p:cNvSpPr/>
            <p:nvPr/>
          </p:nvSpPr>
          <p:spPr>
            <a:xfrm>
              <a:off x="311700" y="1074000"/>
              <a:ext cx="4163700" cy="1479300"/>
            </a:xfrm>
            <a:prstGeom prst="roundRect">
              <a:avLst>
                <a:gd name="adj" fmla="val 16667"/>
              </a:avLst>
            </a:prstGeom>
            <a:solidFill>
              <a:srgbClr val="F0E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0"/>
            <p:cNvSpPr txBox="1"/>
            <p:nvPr/>
          </p:nvSpPr>
          <p:spPr>
            <a:xfrm>
              <a:off x="457100" y="1158106"/>
              <a:ext cx="1911000" cy="8293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000" b="1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Запуск за 10 минут</a:t>
              </a:r>
              <a:r>
                <a:rPr lang="ru" sz="10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— без программиста и изменений в 1С </a:t>
              </a:r>
              <a:endParaRPr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0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Можно начать сегодня, не мешает обновлениям, работает стабильно.</a:t>
              </a:r>
              <a:endParaRPr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217" name="Google Shape;217;p20" title="7140420_7140420 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23000" y="1731400"/>
            <a:ext cx="1577424" cy="1680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0" title="13316116_5215765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90880" y="1731399"/>
            <a:ext cx="1752520" cy="175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0"/>
          <p:cNvSpPr txBox="1"/>
          <p:nvPr/>
        </p:nvSpPr>
        <p:spPr>
          <a:xfrm>
            <a:off x="1177200" y="4141306"/>
            <a:ext cx="67896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Работайте спокойно — отправка будет автоматической. Попробуйте бесплатно</a:t>
            </a:r>
            <a:endParaRPr sz="24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1357</Words>
  <Application>Microsoft Office PowerPoint</Application>
  <PresentationFormat>Экран (16:9)</PresentationFormat>
  <Paragraphs>235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Montserrat</vt:lpstr>
      <vt:lpstr>Montserrat SemiBold</vt:lpstr>
      <vt:lpstr>Simple Light</vt:lpstr>
      <vt:lpstr>Презентация PowerPoint</vt:lpstr>
      <vt:lpstr>Избавляем от типичных болей и улучшаем сервис</vt:lpstr>
      <vt:lpstr>Полный набор инструментов  для качественных рассылок из 1С</vt:lpstr>
      <vt:lpstr>Полный набор инструментов  для качественных рассылок из 1С</vt:lpstr>
      <vt:lpstr>Полный набор инструментов  для качественных рассылок из 1С</vt:lpstr>
      <vt:lpstr>Отзывы</vt:lpstr>
      <vt:lpstr>Примеры использования</vt:lpstr>
      <vt:lpstr>Выгоды от использования</vt:lpstr>
      <vt:lpstr>Выгоды от использования</vt:lpstr>
      <vt:lpstr>Версии</vt:lpstr>
      <vt:lpstr>Тарифы</vt:lpstr>
      <vt:lpstr>О программе и компании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Егор Перминов</cp:lastModifiedBy>
  <cp:revision>36</cp:revision>
  <dcterms:modified xsi:type="dcterms:W3CDTF">2026-04-04T18:32:54Z</dcterms:modified>
</cp:coreProperties>
</file>