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3716000" cx="2438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Tahoma"/>
      <p:regular r:id="rId24"/>
      <p:bold r:id="rId25"/>
    </p:embeddedFont>
    <p:embeddedFont>
      <p:font typeface="Montserrat Light"/>
      <p:regular r:id="rId26"/>
      <p:bold r:id="rId27"/>
      <p:italic r:id="rId28"/>
      <p:boldItalic r:id="rId29"/>
    </p:embeddedFont>
    <p:embeddedFont>
      <p:font typeface="Helvetica Neue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69E636-5FB2-45A7-8640-9FC388129D31}">
  <a:tblStyle styleId="{6769E636-5FB2-45A7-8640-9FC388129D31}" styleName="Table_0">
    <a:wholeTbl>
      <a:tcTxStyle b="on" i="off">
        <a:font>
          <a:latin typeface="Avenir Next Demi Bold"/>
          <a:ea typeface="Avenir Next Demi Bold"/>
          <a:cs typeface="Avenir Next Demi Bold"/>
        </a:font>
        <a:srgbClr val="810092"/>
      </a:tcTxStyle>
      <a:tcStyle>
        <a:tcBdr>
          <a:lef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CAD5E6"/>
          </a:solidFill>
        </a:fill>
      </a:tcStyle>
    </a:wholeTbl>
    <a:band1H>
      <a:tcTxStyle/>
    </a:band1H>
    <a:band2H>
      <a:tcTxStyle b="off" i="off"/>
      <a:tcStyle>
        <a:fill>
          <a:solidFill>
            <a:srgbClr val="E6EBF3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n" i="off">
        <a:font>
          <a:latin typeface="Avenir Next Demi Bold"/>
          <a:ea typeface="Avenir Next Demi Bold"/>
          <a:cs typeface="Avenir Next Demi Bold"/>
        </a:font>
        <a:srgbClr val="929292"/>
      </a:tcTxStyle>
      <a:tcStyle>
        <a:tcBdr>
          <a:lef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929292"/>
      </a:tcTxStyle>
      <a:tcStyle>
        <a:tcBdr>
          <a:lef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381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venir Next Demi Bold"/>
          <a:ea typeface="Avenir Next Demi Bold"/>
          <a:cs typeface="Avenir Next Demi Bold"/>
        </a:font>
        <a:srgbClr val="929292"/>
      </a:tcTxStyle>
      <a:tcStyle>
        <a:tcBdr>
          <a:lef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381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92929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Tahoma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Light-regular.fntdata"/><Relationship Id="rId25" Type="http://schemas.openxmlformats.org/officeDocument/2006/relationships/font" Target="fonts/Tahoma-bold.fntdata"/><Relationship Id="rId28" Type="http://schemas.openxmlformats.org/officeDocument/2006/relationships/font" Target="fonts/MontserratLight-italic.fntdata"/><Relationship Id="rId27" Type="http://schemas.openxmlformats.org/officeDocument/2006/relationships/font" Target="fonts/Montserrat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Ligh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11600"/>
              <a:buFont typeface="Avenir"/>
              <a:buNone/>
              <a:defRPr sz="11600">
                <a:solidFill>
                  <a:srgbClr val="00E8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1270000" y="12160429"/>
            <a:ext cx="21844000" cy="69405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None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44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444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4445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4445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2" type="body"/>
          </p:nvPr>
        </p:nvSpPr>
        <p:spPr>
          <a:xfrm>
            <a:off x="1270000" y="6985000"/>
            <a:ext cx="21844000" cy="25123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venir"/>
              <a:buNone/>
              <a:defRPr sz="6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нформационное сообщение">
  <p:cSld name="Информационное сообщение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sz="8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sz="8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sz="8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sz="8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sz="8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ажный факт">
  <p:cSld name="Важный факт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" type="body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venir"/>
              <a:buNone/>
              <a:defRPr b="1" sz="22400">
                <a:solidFill>
                  <a:srgbClr val="00E8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venir"/>
              <a:buNone/>
              <a:defRPr b="1" sz="22400">
                <a:solidFill>
                  <a:srgbClr val="00E8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venir"/>
              <a:buNone/>
              <a:defRPr b="1" sz="22400">
                <a:solidFill>
                  <a:srgbClr val="00E8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venir"/>
              <a:buNone/>
              <a:defRPr b="1" sz="22400">
                <a:solidFill>
                  <a:srgbClr val="00E8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22400"/>
              <a:buFont typeface="Avenir"/>
              <a:buNone/>
              <a:defRPr b="1" sz="22400">
                <a:solidFill>
                  <a:srgbClr val="00E8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2"/>
          <p:cNvSpPr txBox="1"/>
          <p:nvPr>
            <p:ph idx="2" type="body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400"/>
              <a:buFont typeface="Avenir"/>
              <a:buNone/>
              <a:defRPr sz="4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">
  <p:cSld name="Цитата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1270000" y="11155085"/>
            <a:ext cx="21844000" cy="832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00"/>
              <a:buFont typeface="Avenir"/>
              <a:buNone/>
              <a:defRPr sz="4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953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00"/>
              <a:buFont typeface="Avenir"/>
              <a:buChar char="•"/>
              <a:defRPr sz="4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4953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00"/>
              <a:buFont typeface="Avenir"/>
              <a:buChar char="•"/>
              <a:defRPr sz="4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4953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00"/>
              <a:buFont typeface="Avenir"/>
              <a:buChar char="•"/>
              <a:defRPr sz="4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4953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200"/>
              <a:buFont typeface="Avenir"/>
              <a:buChar char="•"/>
              <a:defRPr sz="4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2" type="body"/>
          </p:nvPr>
        </p:nvSpPr>
        <p:spPr>
          <a:xfrm>
            <a:off x="1270000" y="4659369"/>
            <a:ext cx="21844000" cy="4394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ото (3 шт.)">
  <p:cSld name="Фото (3 шт.)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>
            <p:ph idx="2" type="pic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/>
          <p:nvPr>
            <p:ph idx="3" type="pic"/>
          </p:nvPr>
        </p:nvSpPr>
        <p:spPr>
          <a:xfrm>
            <a:off x="12192000" y="-641352"/>
            <a:ext cx="12192000" cy="8128002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4"/>
          <p:cNvSpPr/>
          <p:nvPr>
            <p:ph idx="4" type="pic"/>
          </p:nvPr>
        </p:nvSpPr>
        <p:spPr>
          <a:xfrm>
            <a:off x="-2" y="-2258501"/>
            <a:ext cx="12166602" cy="18233004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ото">
  <p:cSld name="Фото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>
            <p:ph idx="2" type="pic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">
  <p:cSld name="Пустой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1270080" y="3289320"/>
            <a:ext cx="21843720" cy="387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8FF"/>
              </a:buClr>
              <a:buSzPts val="11600"/>
              <a:buFont typeface="Avenir"/>
              <a:buNone/>
              <a:defRPr sz="11600">
                <a:solidFill>
                  <a:srgbClr val="00E8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1270080" y="12160439"/>
            <a:ext cx="21843720" cy="6937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None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None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None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None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None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17475200" y="12331780"/>
            <a:ext cx="368493" cy="380921"/>
          </a:xfrm>
          <a:prstGeom prst="rect">
            <a:avLst/>
          </a:prstGeom>
          <a:noFill/>
          <a:ln>
            <a:noFill/>
          </a:ln>
        </p:spPr>
        <p:txBody>
          <a:bodyPr anchorCtr="0" anchor="b" bIns="50750" lIns="50750" spcFirstLastPara="1" rIns="50750" wrap="square" tIns="507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2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 фото">
  <p:cSld name="Заголовок и фото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>
            <p:ph idx="2" type="pic"/>
          </p:nvPr>
        </p:nvSpPr>
        <p:spPr>
          <a:xfrm>
            <a:off x="0" y="-762000"/>
            <a:ext cx="24384000" cy="1524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1270000" y="12166600"/>
            <a:ext cx="21844000" cy="6940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None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444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444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4445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4445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00"/>
              <a:buFont typeface="Avenir"/>
              <a:buChar char="•"/>
              <a:defRPr sz="3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Avenir"/>
              <a:buNone/>
              <a:defRPr sz="116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3" type="body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6400"/>
              <a:buFont typeface="Avenir"/>
              <a:buNone/>
              <a:defRPr sz="6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 фото (вариант)">
  <p:cSld name="Заголовок и фото (вариант)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>
            <p:ph idx="2" type="pic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venir"/>
              <a:buNone/>
              <a:defRPr sz="5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venir"/>
              <a:buNone/>
              <a:defRPr sz="5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venir"/>
              <a:buNone/>
              <a:defRPr sz="5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venir"/>
              <a:buNone/>
              <a:defRPr sz="5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400"/>
              <a:buFont typeface="Avenir"/>
              <a:buNone/>
              <a:defRPr sz="54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ункты">
  <p:cSld name="Заголовок и пункты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None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588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588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588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58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нкты">
  <p:cSld name="Пункты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" type="body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ункты и фото">
  <p:cSld name="Заголовок, пункты и фото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>
            <p:ph idx="2" type="pic"/>
          </p:nvPr>
        </p:nvSpPr>
        <p:spPr>
          <a:xfrm>
            <a:off x="12204700" y="-2277534"/>
            <a:ext cx="12192000" cy="18271069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3" type="body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None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аздел">
  <p:cSld name="Раздел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1600"/>
              <a:buFont typeface="Avenir"/>
              <a:buNone/>
              <a:defRPr sz="11600">
                <a:solidFill>
                  <a:srgbClr val="00FF00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type="title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None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588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588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588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58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вестка дня">
  <p:cSld name="Повестка дня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None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588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588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588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58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5200"/>
              <a:buFont typeface="Avenir"/>
              <a:buChar char="•"/>
              <a:defRPr sz="5200">
                <a:solidFill>
                  <a:srgbClr val="D5D5D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0"/>
          <p:cNvSpPr txBox="1"/>
          <p:nvPr>
            <p:ph idx="2" type="body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Avenir"/>
              <a:buNone/>
              <a:defRPr sz="5500"/>
            </a:lvl1pPr>
            <a:lvl2pPr indent="-342900" lvl="1" marL="914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sz="2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533400" lvl="0" marL="457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5334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533400" lvl="2" marL="1371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533400" lvl="3" marL="18288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533400" lvl="4" marL="22860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533400" lvl="5" marL="27432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533400" lvl="6" marL="3200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533400" lvl="7" marL="36576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533400" lvl="8" marL="41148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venir"/>
              <a:buChar char="•"/>
              <a:defRPr b="0" i="0" sz="4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venir"/>
              <a:buNone/>
              <a:defRPr b="1" i="0" sz="8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966447" y="13065507"/>
            <a:ext cx="438405" cy="482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venir"/>
              <a:buNone/>
              <a:defRPr b="0" i="0" sz="22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jp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44.png"/><Relationship Id="rId9" Type="http://schemas.openxmlformats.org/officeDocument/2006/relationships/image" Target="../media/image31.png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19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40.png"/><Relationship Id="rId9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17.png"/><Relationship Id="rId7" Type="http://schemas.openxmlformats.org/officeDocument/2006/relationships/image" Target="../media/image22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32.jpg"/><Relationship Id="rId9" Type="http://schemas.openxmlformats.org/officeDocument/2006/relationships/image" Target="../media/image39.jpg"/><Relationship Id="rId5" Type="http://schemas.openxmlformats.org/officeDocument/2006/relationships/image" Target="../media/image30.png"/><Relationship Id="rId6" Type="http://schemas.openxmlformats.org/officeDocument/2006/relationships/image" Target="../media/image41.jpg"/><Relationship Id="rId7" Type="http://schemas.openxmlformats.org/officeDocument/2006/relationships/image" Target="../media/image35.jpg"/><Relationship Id="rId8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3.png"/><Relationship Id="rId5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.jpg" id="80" name="Google Shape;80;p18"/>
          <p:cNvPicPr preferRelativeResize="0"/>
          <p:nvPr/>
        </p:nvPicPr>
        <p:blipFill rotWithShape="1">
          <a:blip r:embed="rId3">
            <a:alphaModFix/>
          </a:blip>
          <a:srcRect b="4186" l="0" r="0" t="11034"/>
          <a:stretch/>
        </p:blipFill>
        <p:spPr>
          <a:xfrm>
            <a:off x="-105573" y="-93266"/>
            <a:ext cx="24595146" cy="139025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1047816" y="5816599"/>
            <a:ext cx="7891230" cy="2438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Создание, управление –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всех этапах жизненного цикла объекта, от проектирования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 эксплуатации</a:t>
            </a:r>
            <a:endParaRPr/>
          </a:p>
        </p:txBody>
      </p:sp>
      <p:sp>
        <p:nvSpPr>
          <p:cNvPr id="82" name="Google Shape;82;p18"/>
          <p:cNvSpPr txBox="1"/>
          <p:nvPr/>
        </p:nvSpPr>
        <p:spPr>
          <a:xfrm>
            <a:off x="1047816" y="3236218"/>
            <a:ext cx="10147167" cy="204851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"/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Цифровой</a:t>
            </a:r>
            <a:b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US" sz="6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двойник здания</a:t>
            </a:r>
            <a:endParaRPr/>
          </a:p>
        </p:txBody>
      </p:sp>
      <p:grpSp>
        <p:nvGrpSpPr>
          <p:cNvPr id="83" name="Google Shape;83;p18"/>
          <p:cNvGrpSpPr/>
          <p:nvPr/>
        </p:nvGrpSpPr>
        <p:grpSpPr>
          <a:xfrm>
            <a:off x="1031272" y="930928"/>
            <a:ext cx="2697925" cy="776204"/>
            <a:chOff x="0" y="-1"/>
            <a:chExt cx="2697924" cy="776203"/>
          </a:xfrm>
        </p:grpSpPr>
        <p:pic>
          <p:nvPicPr>
            <p:cNvPr descr="pasted-image.pdf" id="84" name="Google Shape;84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97372" y="211027"/>
              <a:ext cx="1600552" cy="3541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" name="Google Shape;85;p18"/>
            <p:cNvGrpSpPr/>
            <p:nvPr/>
          </p:nvGrpSpPr>
          <p:grpSpPr>
            <a:xfrm>
              <a:off x="0" y="-1"/>
              <a:ext cx="792081" cy="776203"/>
              <a:chOff x="0" y="-1"/>
              <a:chExt cx="792080" cy="776202"/>
            </a:xfrm>
          </p:grpSpPr>
          <p:grpSp>
            <p:nvGrpSpPr>
              <p:cNvPr id="86" name="Google Shape;86;p18"/>
              <p:cNvGrpSpPr/>
              <p:nvPr/>
            </p:nvGrpSpPr>
            <p:grpSpPr>
              <a:xfrm>
                <a:off x="17149" y="-1"/>
                <a:ext cx="406166" cy="340107"/>
                <a:chOff x="-1" y="-1"/>
                <a:chExt cx="406164" cy="340106"/>
              </a:xfrm>
            </p:grpSpPr>
            <p:sp>
              <p:nvSpPr>
                <p:cNvPr id="87" name="Google Shape;87;p18"/>
                <p:cNvSpPr/>
                <p:nvPr/>
              </p:nvSpPr>
              <p:spPr>
                <a:xfrm>
                  <a:off x="2682" y="-1"/>
                  <a:ext cx="345478" cy="265777"/>
                </a:xfrm>
                <a:custGeom>
                  <a:rect b="b" l="l" r="r" t="t"/>
                  <a:pathLst>
                    <a:path extrusionOk="0" h="21600" w="21600">
                      <a:moveTo>
                        <a:pt x="21600" y="0"/>
                      </a:moveTo>
                      <a:cubicBezTo>
                        <a:pt x="17898" y="1280"/>
                        <a:pt x="13458" y="4250"/>
                        <a:pt x="9182" y="8586"/>
                      </a:cubicBezTo>
                      <a:cubicBezTo>
                        <a:pt x="5085" y="12743"/>
                        <a:pt x="1890" y="17390"/>
                        <a:pt x="0" y="21600"/>
                      </a:cubicBezTo>
                      <a:cubicBezTo>
                        <a:pt x="3323" y="9269"/>
                        <a:pt x="11952" y="1008"/>
                        <a:pt x="21600" y="0"/>
                      </a:cubicBezTo>
                      <a:close/>
                    </a:path>
                  </a:pathLst>
                </a:custGeom>
                <a:solidFill>
                  <a:srgbClr val="0F6FC6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18"/>
                <p:cNvSpPr/>
                <p:nvPr/>
              </p:nvSpPr>
              <p:spPr>
                <a:xfrm>
                  <a:off x="-1" y="756"/>
                  <a:ext cx="406164" cy="339349"/>
                </a:xfrm>
                <a:custGeom>
                  <a:rect b="b" l="l" r="r" t="t"/>
                  <a:pathLst>
                    <a:path extrusionOk="0" h="18922" w="19302">
                      <a:moveTo>
                        <a:pt x="12533" y="13757"/>
                      </a:moveTo>
                      <a:cubicBezTo>
                        <a:pt x="7450" y="18410"/>
                        <a:pt x="2035" y="20261"/>
                        <a:pt x="443" y="17887"/>
                      </a:cubicBezTo>
                      <a:cubicBezTo>
                        <a:pt x="-1149" y="15513"/>
                        <a:pt x="1685" y="9813"/>
                        <a:pt x="6772" y="5161"/>
                      </a:cubicBezTo>
                      <a:cubicBezTo>
                        <a:pt x="11856" y="508"/>
                        <a:pt x="17271" y="-1339"/>
                        <a:pt x="18859" y="1035"/>
                      </a:cubicBezTo>
                      <a:cubicBezTo>
                        <a:pt x="20451" y="3409"/>
                        <a:pt x="17617" y="9109"/>
                        <a:pt x="12533" y="13757"/>
                      </a:cubicBezTo>
                      <a:close/>
                    </a:path>
                  </a:pathLst>
                </a:custGeom>
                <a:solidFill>
                  <a:srgbClr val="0B5395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18"/>
                <p:cNvSpPr/>
                <p:nvPr/>
              </p:nvSpPr>
              <p:spPr>
                <a:xfrm>
                  <a:off x="56" y="793"/>
                  <a:ext cx="392238" cy="330299"/>
                </a:xfrm>
                <a:custGeom>
                  <a:rect b="b" l="l" r="r" t="t"/>
                  <a:pathLst>
                    <a:path extrusionOk="0" h="20301" w="20348">
                      <a:moveTo>
                        <a:pt x="1043" y="20301"/>
                      </a:moveTo>
                      <a:cubicBezTo>
                        <a:pt x="826" y="20141"/>
                        <a:pt x="639" y="19945"/>
                        <a:pt x="482" y="19709"/>
                      </a:cubicBezTo>
                      <a:cubicBezTo>
                        <a:pt x="-1252" y="17098"/>
                        <a:pt x="1837" y="10817"/>
                        <a:pt x="7391" y="5689"/>
                      </a:cubicBezTo>
                      <a:cubicBezTo>
                        <a:pt x="12707" y="776"/>
                        <a:pt x="18355" y="-1299"/>
                        <a:pt x="20348" y="836"/>
                      </a:cubicBezTo>
                      <a:cubicBezTo>
                        <a:pt x="18121" y="-808"/>
                        <a:pt x="12767" y="1298"/>
                        <a:pt x="7706" y="5970"/>
                      </a:cubicBezTo>
                      <a:cubicBezTo>
                        <a:pt x="2156" y="11098"/>
                        <a:pt x="-938" y="17379"/>
                        <a:pt x="800" y="19995"/>
                      </a:cubicBezTo>
                      <a:cubicBezTo>
                        <a:pt x="873" y="20106"/>
                        <a:pt x="953" y="20206"/>
                        <a:pt x="1043" y="20301"/>
                      </a:cubicBezTo>
                      <a:close/>
                    </a:path>
                  </a:pathLst>
                </a:custGeom>
                <a:solidFill>
                  <a:srgbClr val="073763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0" name="Google Shape;90;p18"/>
              <p:cNvGrpSpPr/>
              <p:nvPr/>
            </p:nvGrpSpPr>
            <p:grpSpPr>
              <a:xfrm>
                <a:off x="0" y="5637"/>
                <a:ext cx="629266" cy="548151"/>
                <a:chOff x="0" y="0"/>
                <a:chExt cx="629265" cy="548150"/>
              </a:xfrm>
            </p:grpSpPr>
            <p:sp>
              <p:nvSpPr>
                <p:cNvPr id="91" name="Google Shape;91;p18"/>
                <p:cNvSpPr/>
                <p:nvPr/>
              </p:nvSpPr>
              <p:spPr>
                <a:xfrm>
                  <a:off x="13463" y="39937"/>
                  <a:ext cx="615668" cy="508213"/>
                </a:xfrm>
                <a:custGeom>
                  <a:rect b="b" l="l" r="r" t="t"/>
                  <a:pathLst>
                    <a:path extrusionOk="0" h="21241" w="19127">
                      <a:moveTo>
                        <a:pt x="38" y="18319"/>
                      </a:moveTo>
                      <a:cubicBezTo>
                        <a:pt x="122" y="17586"/>
                        <a:pt x="389" y="16921"/>
                        <a:pt x="590" y="16079"/>
                      </a:cubicBezTo>
                      <a:cubicBezTo>
                        <a:pt x="3791" y="19724"/>
                        <a:pt x="17151" y="4036"/>
                        <a:pt x="15736" y="101"/>
                      </a:cubicBezTo>
                      <a:cubicBezTo>
                        <a:pt x="16629" y="-117"/>
                        <a:pt x="18047" y="-56"/>
                        <a:pt x="18752" y="1053"/>
                      </a:cubicBezTo>
                      <a:cubicBezTo>
                        <a:pt x="21294" y="5775"/>
                        <a:pt x="10318" y="19632"/>
                        <a:pt x="3582" y="21087"/>
                      </a:cubicBezTo>
                      <a:cubicBezTo>
                        <a:pt x="1750" y="21483"/>
                        <a:pt x="-306" y="21302"/>
                        <a:pt x="38" y="18319"/>
                      </a:cubicBezTo>
                      <a:close/>
                    </a:path>
                  </a:pathLst>
                </a:custGeom>
                <a:solidFill>
                  <a:srgbClr val="00587A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18"/>
                <p:cNvSpPr/>
                <p:nvPr/>
              </p:nvSpPr>
              <p:spPr>
                <a:xfrm>
                  <a:off x="18278" y="69706"/>
                  <a:ext cx="610987" cy="478156"/>
                </a:xfrm>
                <a:custGeom>
                  <a:rect b="b" l="l" r="r" t="t"/>
                  <a:pathLst>
                    <a:path extrusionOk="0" h="21437" w="19671">
                      <a:moveTo>
                        <a:pt x="19385" y="0"/>
                      </a:moveTo>
                      <a:cubicBezTo>
                        <a:pt x="21600" y="5256"/>
                        <a:pt x="10447" y="19731"/>
                        <a:pt x="3560" y="21271"/>
                      </a:cubicBezTo>
                      <a:cubicBezTo>
                        <a:pt x="2097" y="21600"/>
                        <a:pt x="493" y="21556"/>
                        <a:pt x="0" y="20053"/>
                      </a:cubicBezTo>
                      <a:cubicBezTo>
                        <a:pt x="604" y="21249"/>
                        <a:pt x="2078" y="21264"/>
                        <a:pt x="3434" y="20960"/>
                      </a:cubicBezTo>
                      <a:cubicBezTo>
                        <a:pt x="10185" y="19450"/>
                        <a:pt x="21041" y="5508"/>
                        <a:pt x="19385" y="0"/>
                      </a:cubicBezTo>
                      <a:close/>
                    </a:path>
                  </a:pathLst>
                </a:custGeom>
                <a:solidFill>
                  <a:srgbClr val="073763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93;p18"/>
                <p:cNvSpPr/>
                <p:nvPr/>
              </p:nvSpPr>
              <p:spPr>
                <a:xfrm>
                  <a:off x="0" y="0"/>
                  <a:ext cx="617341" cy="523689"/>
                </a:xfrm>
                <a:custGeom>
                  <a:rect b="b" l="l" r="r" t="t"/>
                  <a:pathLst>
                    <a:path extrusionOk="0" h="21065" w="21048">
                      <a:moveTo>
                        <a:pt x="12683" y="384"/>
                      </a:moveTo>
                      <a:cubicBezTo>
                        <a:pt x="15230" y="-532"/>
                        <a:pt x="18917" y="184"/>
                        <a:pt x="21048" y="2602"/>
                      </a:cubicBezTo>
                      <a:cubicBezTo>
                        <a:pt x="18046" y="-535"/>
                        <a:pt x="10371" y="5125"/>
                        <a:pt x="8173" y="7146"/>
                      </a:cubicBezTo>
                      <a:cubicBezTo>
                        <a:pt x="3654" y="11307"/>
                        <a:pt x="-306" y="17676"/>
                        <a:pt x="724" y="21065"/>
                      </a:cubicBezTo>
                      <a:cubicBezTo>
                        <a:pt x="-552" y="17548"/>
                        <a:pt x="-35" y="13784"/>
                        <a:pt x="1450" y="10696"/>
                      </a:cubicBezTo>
                      <a:cubicBezTo>
                        <a:pt x="3783" y="5853"/>
                        <a:pt x="8234" y="1988"/>
                        <a:pt x="12683" y="384"/>
                      </a:cubicBezTo>
                      <a:close/>
                    </a:path>
                  </a:pathLst>
                </a:custGeom>
                <a:solidFill>
                  <a:srgbClr val="0075A2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94;p18"/>
                <p:cNvSpPr/>
                <p:nvPr/>
              </p:nvSpPr>
              <p:spPr>
                <a:xfrm>
                  <a:off x="11725" y="35712"/>
                  <a:ext cx="605525" cy="487734"/>
                </a:xfrm>
                <a:custGeom>
                  <a:rect b="b" l="l" r="r" t="t"/>
                  <a:pathLst>
                    <a:path extrusionOk="0" h="19621" w="20880">
                      <a:moveTo>
                        <a:pt x="20086" y="397"/>
                      </a:moveTo>
                      <a:cubicBezTo>
                        <a:pt x="20369" y="630"/>
                        <a:pt x="20634" y="883"/>
                        <a:pt x="20880" y="1158"/>
                      </a:cubicBezTo>
                      <a:cubicBezTo>
                        <a:pt x="17841" y="-1979"/>
                        <a:pt x="10079" y="3682"/>
                        <a:pt x="7858" y="5703"/>
                      </a:cubicBezTo>
                      <a:cubicBezTo>
                        <a:pt x="3285" y="9861"/>
                        <a:pt x="-720" y="16234"/>
                        <a:pt x="325" y="19621"/>
                      </a:cubicBezTo>
                      <a:cubicBezTo>
                        <a:pt x="206" y="19303"/>
                        <a:pt x="105" y="18981"/>
                        <a:pt x="17" y="18659"/>
                      </a:cubicBezTo>
                      <a:cubicBezTo>
                        <a:pt x="-285" y="15128"/>
                        <a:pt x="3475" y="9356"/>
                        <a:pt x="7726" y="5490"/>
                      </a:cubicBezTo>
                      <a:cubicBezTo>
                        <a:pt x="9799" y="3603"/>
                        <a:pt x="16680" y="-1444"/>
                        <a:pt x="20086" y="397"/>
                      </a:cubicBezTo>
                      <a:close/>
                    </a:path>
                  </a:pathLst>
                </a:custGeom>
                <a:solidFill>
                  <a:srgbClr val="003B51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" name="Google Shape;95;p18"/>
              <p:cNvSpPr/>
              <p:nvPr/>
            </p:nvSpPr>
            <p:spPr>
              <a:xfrm>
                <a:off x="110375" y="170590"/>
                <a:ext cx="638519" cy="530545"/>
              </a:xfrm>
              <a:custGeom>
                <a:rect b="b" l="l" r="r" t="t"/>
                <a:pathLst>
                  <a:path extrusionOk="0" h="20815" w="20016">
                    <a:moveTo>
                      <a:pt x="12462" y="14403"/>
                    </a:moveTo>
                    <a:cubicBezTo>
                      <a:pt x="10483" y="16333"/>
                      <a:pt x="6708" y="19108"/>
                      <a:pt x="3956" y="20334"/>
                    </a:cubicBezTo>
                    <a:cubicBezTo>
                      <a:pt x="1674" y="21345"/>
                      <a:pt x="-999" y="21089"/>
                      <a:pt x="375" y="16330"/>
                    </a:cubicBezTo>
                    <a:cubicBezTo>
                      <a:pt x="423" y="16189"/>
                      <a:pt x="477" y="16048"/>
                      <a:pt x="534" y="15904"/>
                    </a:cubicBezTo>
                    <a:cubicBezTo>
                      <a:pt x="2852" y="15523"/>
                      <a:pt x="6349" y="13459"/>
                      <a:pt x="9743" y="10147"/>
                    </a:cubicBezTo>
                    <a:cubicBezTo>
                      <a:pt x="13137" y="6834"/>
                      <a:pt x="15569" y="3118"/>
                      <a:pt x="16429" y="404"/>
                    </a:cubicBezTo>
                    <a:cubicBezTo>
                      <a:pt x="16555" y="369"/>
                      <a:pt x="16324" y="75"/>
                      <a:pt x="16444" y="49"/>
                    </a:cubicBezTo>
                    <a:cubicBezTo>
                      <a:pt x="18501" y="-255"/>
                      <a:pt x="19715" y="904"/>
                      <a:pt x="19972" y="2209"/>
                    </a:cubicBezTo>
                    <a:cubicBezTo>
                      <a:pt x="20601" y="5416"/>
                      <a:pt x="14190" y="12713"/>
                      <a:pt x="12462" y="14403"/>
                    </a:cubicBezTo>
                    <a:close/>
                  </a:path>
                </a:pathLst>
              </a:custGeom>
              <a:solidFill>
                <a:srgbClr val="06757A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8"/>
              <p:cNvSpPr/>
              <p:nvPr/>
            </p:nvSpPr>
            <p:spPr>
              <a:xfrm>
                <a:off x="125747" y="194973"/>
                <a:ext cx="625374" cy="507592"/>
              </a:xfrm>
              <a:custGeom>
                <a:rect b="b" l="l" r="r" t="t"/>
                <a:pathLst>
                  <a:path extrusionOk="0" h="21311" w="20973">
                    <a:moveTo>
                      <a:pt x="12888" y="14449"/>
                    </a:moveTo>
                    <a:cubicBezTo>
                      <a:pt x="10773" y="16514"/>
                      <a:pt x="6731" y="19487"/>
                      <a:pt x="3786" y="20795"/>
                    </a:cubicBezTo>
                    <a:cubicBezTo>
                      <a:pt x="2344" y="21436"/>
                      <a:pt x="756" y="21600"/>
                      <a:pt x="0" y="20583"/>
                    </a:cubicBezTo>
                    <a:cubicBezTo>
                      <a:pt x="802" y="21405"/>
                      <a:pt x="2286" y="21223"/>
                      <a:pt x="3638" y="20621"/>
                    </a:cubicBezTo>
                    <a:cubicBezTo>
                      <a:pt x="6583" y="19312"/>
                      <a:pt x="10624" y="16343"/>
                      <a:pt x="12740" y="14274"/>
                    </a:cubicBezTo>
                    <a:cubicBezTo>
                      <a:pt x="14591" y="12470"/>
                      <a:pt x="21452" y="4661"/>
                      <a:pt x="20779" y="1229"/>
                    </a:cubicBezTo>
                    <a:cubicBezTo>
                      <a:pt x="20691" y="788"/>
                      <a:pt x="20504" y="366"/>
                      <a:pt x="20218" y="0"/>
                    </a:cubicBezTo>
                    <a:cubicBezTo>
                      <a:pt x="20589" y="401"/>
                      <a:pt x="20825" y="890"/>
                      <a:pt x="20927" y="1401"/>
                    </a:cubicBezTo>
                    <a:cubicBezTo>
                      <a:pt x="21600" y="4832"/>
                      <a:pt x="14740" y="12641"/>
                      <a:pt x="12888" y="14449"/>
                    </a:cubicBezTo>
                    <a:close/>
                  </a:path>
                </a:pathLst>
              </a:custGeom>
              <a:solidFill>
                <a:srgbClr val="044E51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8"/>
              <p:cNvSpPr/>
              <p:nvPr/>
            </p:nvSpPr>
            <p:spPr>
              <a:xfrm>
                <a:off x="246900" y="336333"/>
                <a:ext cx="535474" cy="439868"/>
              </a:xfrm>
              <a:custGeom>
                <a:rect b="b" l="l" r="r" t="t"/>
                <a:pathLst>
                  <a:path extrusionOk="0" h="19649" w="19118">
                    <a:moveTo>
                      <a:pt x="0" y="16815"/>
                    </a:moveTo>
                    <a:cubicBezTo>
                      <a:pt x="26" y="16665"/>
                      <a:pt x="20" y="16461"/>
                      <a:pt x="56" y="16308"/>
                    </a:cubicBezTo>
                    <a:cubicBezTo>
                      <a:pt x="5109" y="16206"/>
                      <a:pt x="15769" y="6190"/>
                      <a:pt x="16976" y="3"/>
                    </a:cubicBezTo>
                    <a:cubicBezTo>
                      <a:pt x="17093" y="-1"/>
                      <a:pt x="17210" y="-1"/>
                      <a:pt x="17322" y="3"/>
                    </a:cubicBezTo>
                    <a:cubicBezTo>
                      <a:pt x="21600" y="2499"/>
                      <a:pt x="17550" y="10045"/>
                      <a:pt x="12332" y="14997"/>
                    </a:cubicBezTo>
                    <a:cubicBezTo>
                      <a:pt x="7191" y="19876"/>
                      <a:pt x="1550" y="21599"/>
                      <a:pt x="0" y="16815"/>
                    </a:cubicBezTo>
                    <a:close/>
                  </a:path>
                </a:pathLst>
              </a:custGeom>
              <a:solidFill>
                <a:srgbClr val="087457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8"/>
              <p:cNvSpPr/>
              <p:nvPr/>
            </p:nvSpPr>
            <p:spPr>
              <a:xfrm>
                <a:off x="153147" y="144256"/>
                <a:ext cx="506224" cy="506224"/>
              </a:xfrm>
              <a:prstGeom prst="ellipse">
                <a:avLst/>
              </a:prstGeom>
              <a:gradFill>
                <a:gsLst>
                  <a:gs pos="0">
                    <a:srgbClr val="8DFF78"/>
                  </a:gs>
                  <a:gs pos="100000">
                    <a:srgbClr val="08B3FF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8"/>
              <p:cNvSpPr/>
              <p:nvPr/>
            </p:nvSpPr>
            <p:spPr>
              <a:xfrm>
                <a:off x="41138" y="81783"/>
                <a:ext cx="707567" cy="611154"/>
              </a:xfrm>
              <a:custGeom>
                <a:rect b="b" l="l" r="r" t="t"/>
                <a:pathLst>
                  <a:path extrusionOk="0" h="19718" w="21129">
                    <a:moveTo>
                      <a:pt x="926" y="11896"/>
                    </a:moveTo>
                    <a:cubicBezTo>
                      <a:pt x="2555" y="8832"/>
                      <a:pt x="5504" y="5640"/>
                      <a:pt x="8674" y="3390"/>
                    </a:cubicBezTo>
                    <a:cubicBezTo>
                      <a:pt x="11108" y="1661"/>
                      <a:pt x="16753" y="-1882"/>
                      <a:pt x="19131" y="1245"/>
                    </a:cubicBezTo>
                    <a:cubicBezTo>
                      <a:pt x="19930" y="2297"/>
                      <a:pt x="20562" y="3358"/>
                      <a:pt x="21129" y="4635"/>
                    </a:cubicBezTo>
                    <a:cubicBezTo>
                      <a:pt x="20023" y="2142"/>
                      <a:pt x="14011" y="4271"/>
                      <a:pt x="9418" y="8151"/>
                    </a:cubicBezTo>
                    <a:cubicBezTo>
                      <a:pt x="4822" y="12028"/>
                      <a:pt x="911" y="17531"/>
                      <a:pt x="2797" y="19718"/>
                    </a:cubicBezTo>
                    <a:cubicBezTo>
                      <a:pt x="2188" y="19265"/>
                      <a:pt x="1652" y="18518"/>
                      <a:pt x="1119" y="17791"/>
                    </a:cubicBezTo>
                    <a:cubicBezTo>
                      <a:pt x="-190" y="16010"/>
                      <a:pt x="-471" y="14425"/>
                      <a:pt x="926" y="11896"/>
                    </a:cubicBezTo>
                    <a:close/>
                  </a:path>
                </a:pathLst>
              </a:custGeom>
              <a:solidFill>
                <a:srgbClr val="089CA2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8"/>
              <p:cNvSpPr/>
              <p:nvPr/>
            </p:nvSpPr>
            <p:spPr>
              <a:xfrm>
                <a:off x="111834" y="186019"/>
                <a:ext cx="636993" cy="506918"/>
              </a:xfrm>
              <a:custGeom>
                <a:rect b="b" l="l" r="r" t="t"/>
                <a:pathLst>
                  <a:path extrusionOk="0" h="20245" w="20290">
                    <a:moveTo>
                      <a:pt x="20000" y="851"/>
                    </a:moveTo>
                    <a:cubicBezTo>
                      <a:pt x="20100" y="1085"/>
                      <a:pt x="20196" y="1326"/>
                      <a:pt x="20290" y="1577"/>
                    </a:cubicBezTo>
                    <a:cubicBezTo>
                      <a:pt x="19121" y="-1254"/>
                      <a:pt x="12699" y="1059"/>
                      <a:pt x="7810" y="5858"/>
                    </a:cubicBezTo>
                    <a:cubicBezTo>
                      <a:pt x="2920" y="10654"/>
                      <a:pt x="-1279" y="17538"/>
                      <a:pt x="733" y="20245"/>
                    </a:cubicBezTo>
                    <a:cubicBezTo>
                      <a:pt x="639" y="20167"/>
                      <a:pt x="472" y="20007"/>
                      <a:pt x="381" y="19916"/>
                    </a:cubicBezTo>
                    <a:cubicBezTo>
                      <a:pt x="-1310" y="17078"/>
                      <a:pt x="2894" y="10162"/>
                      <a:pt x="7614" y="5535"/>
                    </a:cubicBezTo>
                    <a:cubicBezTo>
                      <a:pt x="12334" y="913"/>
                      <a:pt x="18294" y="-1355"/>
                      <a:pt x="20000" y="851"/>
                    </a:cubicBezTo>
                    <a:close/>
                  </a:path>
                </a:pathLst>
              </a:custGeom>
              <a:solidFill>
                <a:srgbClr val="044E51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8"/>
              <p:cNvSpPr/>
              <p:nvPr/>
            </p:nvSpPr>
            <p:spPr>
              <a:xfrm>
                <a:off x="177990" y="249579"/>
                <a:ext cx="614090" cy="525790"/>
              </a:xfrm>
              <a:custGeom>
                <a:rect b="b" l="l" r="r" t="t"/>
                <a:pathLst>
                  <a:path extrusionOk="0" h="21361" w="20886">
                    <a:moveTo>
                      <a:pt x="3" y="17645"/>
                    </a:moveTo>
                    <a:cubicBezTo>
                      <a:pt x="-36" y="16468"/>
                      <a:pt x="318" y="15355"/>
                      <a:pt x="1025" y="13834"/>
                    </a:cubicBezTo>
                    <a:cubicBezTo>
                      <a:pt x="2159" y="11401"/>
                      <a:pt x="4154" y="8691"/>
                      <a:pt x="6709" y="6199"/>
                    </a:cubicBezTo>
                    <a:cubicBezTo>
                      <a:pt x="6901" y="6010"/>
                      <a:pt x="7096" y="5824"/>
                      <a:pt x="7297" y="5639"/>
                    </a:cubicBezTo>
                    <a:cubicBezTo>
                      <a:pt x="7639" y="5317"/>
                      <a:pt x="7985" y="5009"/>
                      <a:pt x="8330" y="4714"/>
                    </a:cubicBezTo>
                    <a:cubicBezTo>
                      <a:pt x="10902" y="2520"/>
                      <a:pt x="13515" y="1009"/>
                      <a:pt x="15694" y="360"/>
                    </a:cubicBezTo>
                    <a:cubicBezTo>
                      <a:pt x="16973" y="-22"/>
                      <a:pt x="18101" y="-111"/>
                      <a:pt x="18979" y="144"/>
                    </a:cubicBezTo>
                    <a:cubicBezTo>
                      <a:pt x="21564" y="903"/>
                      <a:pt x="20954" y="5828"/>
                      <a:pt x="20394" y="7942"/>
                    </a:cubicBezTo>
                    <a:cubicBezTo>
                      <a:pt x="20411" y="7425"/>
                      <a:pt x="20422" y="7007"/>
                      <a:pt x="20073" y="6477"/>
                    </a:cubicBezTo>
                    <a:cubicBezTo>
                      <a:pt x="17079" y="1930"/>
                      <a:pt x="2318" y="16051"/>
                      <a:pt x="5179" y="20399"/>
                    </a:cubicBezTo>
                    <a:cubicBezTo>
                      <a:pt x="5533" y="20932"/>
                      <a:pt x="5801" y="21254"/>
                      <a:pt x="6249" y="21343"/>
                    </a:cubicBezTo>
                    <a:cubicBezTo>
                      <a:pt x="4349" y="21489"/>
                      <a:pt x="112" y="20760"/>
                      <a:pt x="3" y="17645"/>
                    </a:cubicBezTo>
                    <a:close/>
                  </a:path>
                </a:pathLst>
              </a:custGeom>
              <a:solidFill>
                <a:srgbClr val="0B9B74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18"/>
              <p:cNvSpPr/>
              <p:nvPr/>
            </p:nvSpPr>
            <p:spPr>
              <a:xfrm>
                <a:off x="311576" y="377689"/>
                <a:ext cx="472941" cy="397665"/>
              </a:xfrm>
              <a:custGeom>
                <a:rect b="b" l="l" r="r" t="t"/>
                <a:pathLst>
                  <a:path extrusionOk="0" h="17499" w="18614">
                    <a:moveTo>
                      <a:pt x="18614" y="1803"/>
                    </a:moveTo>
                    <a:cubicBezTo>
                      <a:pt x="18527" y="2241"/>
                      <a:pt x="18433" y="2635"/>
                      <a:pt x="18340" y="2966"/>
                    </a:cubicBezTo>
                    <a:cubicBezTo>
                      <a:pt x="18359" y="2406"/>
                      <a:pt x="18372" y="1953"/>
                      <a:pt x="17966" y="1376"/>
                    </a:cubicBezTo>
                    <a:cubicBezTo>
                      <a:pt x="14504" y="-3549"/>
                      <a:pt x="-2577" y="11748"/>
                      <a:pt x="734" y="16454"/>
                    </a:cubicBezTo>
                    <a:cubicBezTo>
                      <a:pt x="1141" y="17035"/>
                      <a:pt x="1453" y="17384"/>
                      <a:pt x="1972" y="17480"/>
                    </a:cubicBezTo>
                    <a:cubicBezTo>
                      <a:pt x="1769" y="17495"/>
                      <a:pt x="1544" y="17502"/>
                      <a:pt x="1299" y="17498"/>
                    </a:cubicBezTo>
                    <a:cubicBezTo>
                      <a:pt x="986" y="17319"/>
                      <a:pt x="738" y="17017"/>
                      <a:pt x="438" y="16590"/>
                    </a:cubicBezTo>
                    <a:cubicBezTo>
                      <a:pt x="-2986" y="11720"/>
                      <a:pt x="14678" y="-4098"/>
                      <a:pt x="18259" y="999"/>
                    </a:cubicBezTo>
                    <a:cubicBezTo>
                      <a:pt x="18462" y="1286"/>
                      <a:pt x="18566" y="1548"/>
                      <a:pt x="18614" y="1803"/>
                    </a:cubicBezTo>
                    <a:close/>
                  </a:path>
                </a:pathLst>
              </a:custGeom>
              <a:solidFill>
                <a:srgbClr val="054E3A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3" name="Google Shape;103;p18"/>
              <p:cNvGrpSpPr/>
              <p:nvPr/>
            </p:nvGrpSpPr>
            <p:grpSpPr>
              <a:xfrm>
                <a:off x="433739" y="497785"/>
                <a:ext cx="326156" cy="273752"/>
                <a:chOff x="0" y="-1"/>
                <a:chExt cx="326154" cy="273751"/>
              </a:xfrm>
            </p:grpSpPr>
            <p:sp>
              <p:nvSpPr>
                <p:cNvPr id="104" name="Google Shape;104;p18"/>
                <p:cNvSpPr/>
                <p:nvPr/>
              </p:nvSpPr>
              <p:spPr>
                <a:xfrm>
                  <a:off x="0" y="-1"/>
                  <a:ext cx="321430" cy="267786"/>
                </a:xfrm>
                <a:custGeom>
                  <a:rect b="b" l="l" r="r" t="t"/>
                  <a:pathLst>
                    <a:path extrusionOk="0" h="18944" w="19364">
                      <a:moveTo>
                        <a:pt x="12438" y="13563"/>
                      </a:moveTo>
                      <a:cubicBezTo>
                        <a:pt x="7311" y="18277"/>
                        <a:pt x="1927" y="20274"/>
                        <a:pt x="402" y="18012"/>
                      </a:cubicBezTo>
                      <a:cubicBezTo>
                        <a:pt x="-1118" y="15755"/>
                        <a:pt x="1808" y="10100"/>
                        <a:pt x="6931" y="5380"/>
                      </a:cubicBezTo>
                      <a:cubicBezTo>
                        <a:pt x="12053" y="665"/>
                        <a:pt x="17442" y="-1326"/>
                        <a:pt x="18962" y="930"/>
                      </a:cubicBezTo>
                      <a:cubicBezTo>
                        <a:pt x="20482" y="3187"/>
                        <a:pt x="17561" y="8848"/>
                        <a:pt x="12438" y="13563"/>
                      </a:cubicBezTo>
                      <a:close/>
                    </a:path>
                  </a:pathLst>
                </a:custGeom>
                <a:solidFill>
                  <a:srgbClr val="3F7E2A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18"/>
                <p:cNvSpPr/>
                <p:nvPr/>
              </p:nvSpPr>
              <p:spPr>
                <a:xfrm>
                  <a:off x="4785" y="6025"/>
                  <a:ext cx="321369" cy="267725"/>
                </a:xfrm>
                <a:custGeom>
                  <a:rect b="b" l="l" r="r" t="t"/>
                  <a:pathLst>
                    <a:path extrusionOk="0" h="18944" w="19364">
                      <a:moveTo>
                        <a:pt x="12438" y="13564"/>
                      </a:moveTo>
                      <a:cubicBezTo>
                        <a:pt x="7311" y="18279"/>
                        <a:pt x="1927" y="20270"/>
                        <a:pt x="402" y="18014"/>
                      </a:cubicBezTo>
                      <a:cubicBezTo>
                        <a:pt x="-1118" y="15751"/>
                        <a:pt x="1808" y="10096"/>
                        <a:pt x="6931" y="5381"/>
                      </a:cubicBezTo>
                      <a:cubicBezTo>
                        <a:pt x="12053" y="667"/>
                        <a:pt x="17442" y="-1330"/>
                        <a:pt x="18962" y="932"/>
                      </a:cubicBezTo>
                      <a:cubicBezTo>
                        <a:pt x="20482" y="3189"/>
                        <a:pt x="17561" y="8844"/>
                        <a:pt x="12438" y="13564"/>
                      </a:cubicBezTo>
                      <a:close/>
                    </a:path>
                  </a:pathLst>
                </a:custGeom>
                <a:solidFill>
                  <a:srgbClr val="54A838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6" name="Google Shape;106;p18"/>
          <p:cNvGrpSpPr/>
          <p:nvPr/>
        </p:nvGrpSpPr>
        <p:grpSpPr>
          <a:xfrm>
            <a:off x="596169" y="12008870"/>
            <a:ext cx="1942531" cy="988732"/>
            <a:chOff x="0" y="0"/>
            <a:chExt cx="1942529" cy="988730"/>
          </a:xfrm>
        </p:grpSpPr>
        <p:sp>
          <p:nvSpPr>
            <p:cNvPr id="107" name="Google Shape;107;p18"/>
            <p:cNvSpPr txBox="1"/>
            <p:nvPr/>
          </p:nvSpPr>
          <p:spPr>
            <a:xfrm>
              <a:off x="0" y="0"/>
              <a:ext cx="1942529" cy="52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r">
                <a:lnSpc>
                  <a:spcPct val="2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Montserrat"/>
                <a:buNone/>
              </a:pPr>
              <a:r>
                <a:rPr b="0" i="0" lang="en-US" sz="27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bimit.ru</a:t>
              </a:r>
              <a:endParaRPr/>
            </a:p>
          </p:txBody>
        </p:sp>
        <p:pic>
          <p:nvPicPr>
            <p:cNvPr descr="pasted-image.pdf" id="108" name="Google Shape;108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03695" y="468029"/>
              <a:ext cx="408047" cy="5207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218" name="Google Shape;218;p27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12720942" y="9536403"/>
            <a:ext cx="3255806" cy="255611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Получение гранта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(20 млн) от РФРИТ на разработку продукта</a:t>
            </a:r>
            <a:endParaRPr/>
          </a:p>
        </p:txBody>
      </p:sp>
      <p:sp>
        <p:nvSpPr>
          <p:cNvPr id="220" name="Google Shape;220;p27"/>
          <p:cNvSpPr txBox="1"/>
          <p:nvPr/>
        </p:nvSpPr>
        <p:spPr>
          <a:xfrm>
            <a:off x="8730215" y="9536403"/>
            <a:ext cx="3180266" cy="41736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Отбор и участие</a:t>
            </a:r>
            <a:b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программе АСИ «100 лидеров развития технологий России»</a:t>
            </a:r>
            <a:endParaRPr/>
          </a:p>
        </p:txBody>
      </p:sp>
      <p:sp>
        <p:nvSpPr>
          <p:cNvPr id="221" name="Google Shape;221;p27"/>
          <p:cNvSpPr txBox="1"/>
          <p:nvPr/>
        </p:nvSpPr>
        <p:spPr>
          <a:xfrm>
            <a:off x="16977709" y="9536403"/>
            <a:ext cx="2697924" cy="237027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Участие</a:t>
            </a:r>
            <a:b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ПМЭФ 2022</a:t>
            </a:r>
            <a:b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деловой программе АСИ</a:t>
            </a:r>
            <a:endParaRPr/>
          </a:p>
        </p:txBody>
      </p:sp>
      <p:sp>
        <p:nvSpPr>
          <p:cNvPr id="222" name="Google Shape;222;p27"/>
          <p:cNvSpPr txBox="1"/>
          <p:nvPr/>
        </p:nvSpPr>
        <p:spPr>
          <a:xfrm>
            <a:off x="775056" y="9536404"/>
            <a:ext cx="3387370" cy="431827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Участие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акселерационных программах АСИ, Московский инновационный кластер, Сколково</a:t>
            </a:r>
            <a:endParaRPr/>
          </a:p>
        </p:txBody>
      </p:sp>
      <p:sp>
        <p:nvSpPr>
          <p:cNvPr id="223" name="Google Shape;223;p27"/>
          <p:cNvSpPr txBox="1"/>
          <p:nvPr/>
        </p:nvSpPr>
        <p:spPr>
          <a:xfrm>
            <a:off x="21010026" y="9536403"/>
            <a:ext cx="2476631" cy="373695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Участие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выставке ИННОПРОМ 2023, г. Екатеринбург</a:t>
            </a:r>
            <a:endParaRPr/>
          </a:p>
        </p:txBody>
      </p:sp>
      <p:cxnSp>
        <p:nvCxnSpPr>
          <p:cNvPr id="224" name="Google Shape;224;p27"/>
          <p:cNvCxnSpPr/>
          <p:nvPr/>
        </p:nvCxnSpPr>
        <p:spPr>
          <a:xfrm>
            <a:off x="-73223" y="7890540"/>
            <a:ext cx="24530448" cy="1"/>
          </a:xfrm>
          <a:prstGeom prst="straightConnector1">
            <a:avLst/>
          </a:prstGeom>
          <a:noFill/>
          <a:ln cap="flat" cmpd="sng" w="114300">
            <a:solidFill>
              <a:srgbClr val="A7A7A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Агентство_стратегических_инициатив_LOGO.png" id="225" name="Google Shape;22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1325" y="5396204"/>
            <a:ext cx="3180265" cy="1320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spief2022_ru_wb.png" id="226" name="Google Shape;22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00009" y="5399085"/>
            <a:ext cx="3330004" cy="1340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_logo.png" id="227" name="Google Shape;227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47069" y="5014306"/>
            <a:ext cx="1942529" cy="1593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bid1617714128159.png" id="228" name="Google Shape;22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433560" y="5034526"/>
            <a:ext cx="2607214" cy="221344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/>
          <p:nvPr/>
        </p:nvSpPr>
        <p:spPr>
          <a:xfrm>
            <a:off x="2082800" y="7593106"/>
            <a:ext cx="594868" cy="5948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venir"/>
              <a:buNone/>
            </a:pPr>
            <a:r>
              <a:t/>
            </a:r>
            <a:endParaRPr b="1" i="0" sz="2400" u="none" cap="none" strike="noStrike">
              <a:solidFill>
                <a:srgbClr val="92929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792035" y="8493817"/>
            <a:ext cx="3918092" cy="77620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Montserrat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ноябрь 2021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Montserrat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ноябрь 2022</a:t>
            </a:r>
            <a:endParaRPr/>
          </a:p>
        </p:txBody>
      </p:sp>
      <p:sp>
        <p:nvSpPr>
          <p:cNvPr id="231" name="Google Shape;231;p27"/>
          <p:cNvSpPr/>
          <p:nvPr/>
        </p:nvSpPr>
        <p:spPr>
          <a:xfrm>
            <a:off x="9398776" y="7555707"/>
            <a:ext cx="594869" cy="5948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venir"/>
              <a:buNone/>
            </a:pPr>
            <a:r>
              <a:t/>
            </a:r>
            <a:endParaRPr b="1" i="0" sz="2400" u="none" cap="none" strike="noStrike">
              <a:solidFill>
                <a:srgbClr val="92929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8750345" y="8456418"/>
            <a:ext cx="1942530" cy="4827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Montserrat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апрель 2022</a:t>
            </a:r>
            <a:endParaRPr/>
          </a:p>
        </p:txBody>
      </p:sp>
      <p:sp>
        <p:nvSpPr>
          <p:cNvPr id="233" name="Google Shape;233;p27"/>
          <p:cNvSpPr/>
          <p:nvPr/>
        </p:nvSpPr>
        <p:spPr>
          <a:xfrm>
            <a:off x="13603253" y="7555707"/>
            <a:ext cx="594868" cy="5948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venir"/>
              <a:buNone/>
            </a:pPr>
            <a:r>
              <a:t/>
            </a:r>
            <a:endParaRPr b="1" i="0" sz="2400" u="none" cap="none" strike="noStrike">
              <a:solidFill>
                <a:srgbClr val="92929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13188788" y="8456418"/>
            <a:ext cx="1384625" cy="4827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Montserrat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май 2022</a:t>
            </a:r>
            <a:endParaRPr/>
          </a:p>
        </p:txBody>
      </p:sp>
      <p:sp>
        <p:nvSpPr>
          <p:cNvPr id="235" name="Google Shape;235;p27"/>
          <p:cNvSpPr/>
          <p:nvPr/>
        </p:nvSpPr>
        <p:spPr>
          <a:xfrm>
            <a:off x="17526930" y="7555707"/>
            <a:ext cx="594868" cy="5948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venir"/>
              <a:buNone/>
            </a:pPr>
            <a:r>
              <a:t/>
            </a:r>
            <a:endParaRPr b="1" i="0" sz="2400" u="none" cap="none" strike="noStrike">
              <a:solidFill>
                <a:srgbClr val="92929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17006036" y="8456418"/>
            <a:ext cx="1636656" cy="4827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Montserrat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июнь 2022</a:t>
            </a:r>
            <a:endParaRPr/>
          </a:p>
        </p:txBody>
      </p:sp>
      <p:sp>
        <p:nvSpPr>
          <p:cNvPr id="237" name="Google Shape;237;p27"/>
          <p:cNvSpPr/>
          <p:nvPr/>
        </p:nvSpPr>
        <p:spPr>
          <a:xfrm>
            <a:off x="21548613" y="7555707"/>
            <a:ext cx="594868" cy="5948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venir"/>
              <a:buNone/>
            </a:pPr>
            <a:r>
              <a:t/>
            </a:r>
            <a:endParaRPr b="1" i="0" sz="2400" u="none" cap="none" strike="noStrike">
              <a:solidFill>
                <a:srgbClr val="92929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21027719" y="8456418"/>
            <a:ext cx="1636656" cy="4827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Montserrat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июнь 2023</a:t>
            </a:r>
            <a:endParaRPr/>
          </a:p>
        </p:txBody>
      </p:sp>
      <p:cxnSp>
        <p:nvCxnSpPr>
          <p:cNvPr id="239" name="Google Shape;239;p27"/>
          <p:cNvCxnSpPr/>
          <p:nvPr/>
        </p:nvCxnSpPr>
        <p:spPr>
          <a:xfrm flipH="1" rot="10800000">
            <a:off x="2380233" y="6949979"/>
            <a:ext cx="1" cy="988731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0" name="Google Shape;240;p27"/>
          <p:cNvCxnSpPr/>
          <p:nvPr/>
        </p:nvCxnSpPr>
        <p:spPr>
          <a:xfrm flipH="1" rot="10800000">
            <a:off x="9696210" y="6949979"/>
            <a:ext cx="1" cy="988731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p27"/>
          <p:cNvCxnSpPr/>
          <p:nvPr/>
        </p:nvCxnSpPr>
        <p:spPr>
          <a:xfrm flipH="1" rot="10800000">
            <a:off x="13900687" y="6949979"/>
            <a:ext cx="1" cy="988731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p27"/>
          <p:cNvCxnSpPr/>
          <p:nvPr/>
        </p:nvCxnSpPr>
        <p:spPr>
          <a:xfrm flipH="1" rot="10800000">
            <a:off x="17824362" y="6949979"/>
            <a:ext cx="1" cy="988731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" name="Google Shape;243;p27"/>
          <p:cNvSpPr/>
          <p:nvPr/>
        </p:nvSpPr>
        <p:spPr>
          <a:xfrm flipH="1">
            <a:off x="13959135" y="661096"/>
            <a:ext cx="10479874" cy="3164979"/>
          </a:xfrm>
          <a:prstGeom prst="rightArrow">
            <a:avLst>
              <a:gd fmla="val 70120" name="adj1"/>
              <a:gd fmla="val 67387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0092"/>
              </a:buClr>
              <a:buSzPts val="2400"/>
              <a:buFont typeface="Avenir"/>
              <a:buNone/>
            </a:pPr>
            <a:r>
              <a:t/>
            </a:r>
            <a:endParaRPr b="1" i="0" sz="2400" u="none" cap="none" strike="noStrike">
              <a:solidFill>
                <a:srgbClr val="81009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4" name="Google Shape;244;p27"/>
          <p:cNvSpPr txBox="1"/>
          <p:nvPr/>
        </p:nvSpPr>
        <p:spPr>
          <a:xfrm>
            <a:off x="16347769" y="1355937"/>
            <a:ext cx="7028680" cy="17408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Montserrat"/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Выручка: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Montserrat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2022 г – 15,5 млн руб.</a:t>
            </a: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5488309" y="7593106"/>
            <a:ext cx="594869" cy="5948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Avenir"/>
              <a:buNone/>
            </a:pPr>
            <a:r>
              <a:t/>
            </a:r>
            <a:endParaRPr b="1" i="0" sz="2400" u="none" cap="none" strike="noStrike">
              <a:solidFill>
                <a:srgbClr val="92929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6" name="Google Shape;246;p27"/>
          <p:cNvSpPr txBox="1"/>
          <p:nvPr/>
        </p:nvSpPr>
        <p:spPr>
          <a:xfrm>
            <a:off x="5099245" y="8493817"/>
            <a:ext cx="2171312" cy="77620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Montserrat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ноябрь 2021</a:t>
            </a:r>
            <a:b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21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февраль 2022</a:t>
            </a:r>
            <a:endParaRPr/>
          </a:p>
        </p:txBody>
      </p:sp>
      <p:cxnSp>
        <p:nvCxnSpPr>
          <p:cNvPr id="247" name="Google Shape;247;p27"/>
          <p:cNvCxnSpPr/>
          <p:nvPr/>
        </p:nvCxnSpPr>
        <p:spPr>
          <a:xfrm flipH="1" rot="10800000">
            <a:off x="5785743" y="6949979"/>
            <a:ext cx="1" cy="988731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w3w39z1aicrwwstf76z16pmoxyy17v3.png" id="248" name="Google Shape;248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18012" y="5304077"/>
            <a:ext cx="5529323" cy="176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 txBox="1"/>
          <p:nvPr/>
        </p:nvSpPr>
        <p:spPr>
          <a:xfrm>
            <a:off x="4712056" y="9575862"/>
            <a:ext cx="3387370" cy="431827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Онлайн-курс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«Теория и практика применения BIM-технологий</a:t>
            </a:r>
            <a:b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строительстве</a:t>
            </a:r>
            <a:endParaRPr/>
          </a:p>
        </p:txBody>
      </p:sp>
      <p:sp>
        <p:nvSpPr>
          <p:cNvPr id="250" name="Google Shape;250;p27"/>
          <p:cNvSpPr txBox="1"/>
          <p:nvPr/>
        </p:nvSpPr>
        <p:spPr>
          <a:xfrm>
            <a:off x="985845" y="1265666"/>
            <a:ext cx="11528193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Traction</a:t>
            </a:r>
            <a:endParaRPr/>
          </a:p>
        </p:txBody>
      </p:sp>
      <p:pic>
        <p:nvPicPr>
          <p:cNvPr descr="Изображение" id="251" name="Google Shape;251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491625" y="5626022"/>
            <a:ext cx="2778951" cy="1124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256" name="Google Shape;256;p28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8"/>
          <p:cNvSpPr txBox="1"/>
          <p:nvPr/>
        </p:nvSpPr>
        <p:spPr>
          <a:xfrm>
            <a:off x="1011805" y="4697704"/>
            <a:ext cx="12479181" cy="475717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фреймворка BIMIT эксплуатация</a:t>
            </a:r>
            <a:b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отраслевую промышленную IoT платформу Росатома </a:t>
            </a:r>
            <a:endParaRPr/>
          </a:p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Проект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«Индустриально-технологический парк Синергия» с ООО «Алабуга Девелопмент»</a:t>
            </a:r>
            <a:endParaRPr/>
          </a:p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«Умная» поликлиника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с УКС Правительства УР</a:t>
            </a:r>
            <a:endParaRPr/>
          </a:p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соц. объекта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с УКС Пермского края</a:t>
            </a:r>
            <a:endParaRPr/>
          </a:p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объекта 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 Сбер Девелопмент</a:t>
            </a:r>
            <a:endParaRPr/>
          </a:p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промышленных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объекта </a:t>
            </a:r>
            <a:endParaRPr/>
          </a:p>
        </p:txBody>
      </p:sp>
      <p:pic>
        <p:nvPicPr>
          <p:cNvPr descr="industrial_light.png" id="258" name="Google Shape;2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34417" y="-13430647"/>
            <a:ext cx="14654808" cy="14654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59" name="Google Shape;25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4290" y="10346183"/>
            <a:ext cx="2881615" cy="1024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60" name="Google Shape;260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9485" y="12066742"/>
            <a:ext cx="3965153" cy="722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61" name="Google Shape;261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67806" y="10366580"/>
            <a:ext cx="3357731" cy="1042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62" name="Google Shape;262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106167" y="9825972"/>
            <a:ext cx="3679900" cy="1495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63" name="Google Shape;263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47318" y="12070252"/>
            <a:ext cx="3024386" cy="7155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64" name="Google Shape;264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21201" y="10549477"/>
            <a:ext cx="3922249" cy="617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265" name="Google Shape;265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449353" y="10387057"/>
            <a:ext cx="3664800" cy="94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8"/>
          <p:cNvSpPr txBox="1"/>
          <p:nvPr/>
        </p:nvSpPr>
        <p:spPr>
          <a:xfrm>
            <a:off x="985845" y="1265666"/>
            <a:ext cx="11528193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Пилоты и клиенты</a:t>
            </a:r>
            <a:endParaRPr/>
          </a:p>
        </p:txBody>
      </p:sp>
      <p:sp>
        <p:nvSpPr>
          <p:cNvPr id="267" name="Google Shape;267;p28"/>
          <p:cNvSpPr txBox="1"/>
          <p:nvPr/>
        </p:nvSpPr>
        <p:spPr>
          <a:xfrm>
            <a:off x="15893955" y="4697704"/>
            <a:ext cx="5525037" cy="225636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Госэкспертизы</a:t>
            </a:r>
            <a:endParaRPr/>
          </a:p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Госзаказчики</a:t>
            </a:r>
            <a:endParaRPr/>
          </a:p>
          <a:p>
            <a:pPr indent="-5143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0"/>
              <a:buFont typeface="Montserrat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Девелоперы</a:t>
            </a:r>
            <a:endParaRPr/>
          </a:p>
        </p:txBody>
      </p:sp>
      <p:sp>
        <p:nvSpPr>
          <p:cNvPr id="268" name="Google Shape;268;p28"/>
          <p:cNvSpPr txBox="1"/>
          <p:nvPr/>
        </p:nvSpPr>
        <p:spPr>
          <a:xfrm>
            <a:off x="985845" y="3526266"/>
            <a:ext cx="3525506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Пилоты</a:t>
            </a:r>
            <a:endParaRPr/>
          </a:p>
        </p:txBody>
      </p:sp>
      <p:sp>
        <p:nvSpPr>
          <p:cNvPr id="269" name="Google Shape;269;p28"/>
          <p:cNvSpPr txBox="1"/>
          <p:nvPr/>
        </p:nvSpPr>
        <p:spPr>
          <a:xfrm>
            <a:off x="15895645" y="3526266"/>
            <a:ext cx="3525506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Клиенты</a:t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>
            <a:off x="10804383" y="11970818"/>
            <a:ext cx="5829863" cy="914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5100"/>
              <a:buFont typeface="Arial"/>
              <a:buNone/>
            </a:pPr>
            <a:r>
              <a:rPr b="0" i="0" lang="en-US" sz="5100" u="none" cap="none" strike="noStrike">
                <a:solidFill>
                  <a:srgbClr val="434444"/>
                </a:solidFill>
                <a:latin typeface="Arial"/>
                <a:ea typeface="Arial"/>
                <a:cs typeface="Arial"/>
                <a:sym typeface="Arial"/>
              </a:rPr>
              <a:t>Карелгосэкспертиза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275" name="Google Shape;275;p29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/>
          <p:nvPr/>
        </p:nvSpPr>
        <p:spPr>
          <a:xfrm>
            <a:off x="985845" y="2891266"/>
            <a:ext cx="11693690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endParaRPr/>
          </a:p>
        </p:txBody>
      </p:sp>
      <p:sp>
        <p:nvSpPr>
          <p:cNvPr id="277" name="Google Shape;277;p29"/>
          <p:cNvSpPr txBox="1"/>
          <p:nvPr/>
        </p:nvSpPr>
        <p:spPr>
          <a:xfrm>
            <a:off x="11128017" y="8712179"/>
            <a:ext cx="1777403" cy="172939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Сергей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Миляев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CTO</a:t>
            </a:r>
            <a:endParaRPr/>
          </a:p>
        </p:txBody>
      </p:sp>
      <p:sp>
        <p:nvSpPr>
          <p:cNvPr id="278" name="Google Shape;278;p29"/>
          <p:cNvSpPr txBox="1"/>
          <p:nvPr/>
        </p:nvSpPr>
        <p:spPr>
          <a:xfrm>
            <a:off x="10131805" y="10994400"/>
            <a:ext cx="3769109" cy="173574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Tahoma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rPr>
              <a:t>20-летний опыт внедрения BIM и автоматизации бизнес-процессов</a:t>
            </a:r>
            <a:br>
              <a:rPr b="0" i="0" lang="en-US" sz="2100" u="none" cap="none" strike="noStrike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en-US" sz="2100" u="none" cap="none" strike="noStrike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rPr>
              <a:t>в девелоперских компаниях</a:t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1772586" y="8712179"/>
            <a:ext cx="2404109" cy="172939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Александр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Репин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CEO</a:t>
            </a:r>
            <a:endParaRPr/>
          </a:p>
        </p:txBody>
      </p:sp>
      <p:sp>
        <p:nvSpPr>
          <p:cNvPr id="280" name="Google Shape;280;p29"/>
          <p:cNvSpPr txBox="1"/>
          <p:nvPr/>
        </p:nvSpPr>
        <p:spPr>
          <a:xfrm>
            <a:off x="1125518" y="10994400"/>
            <a:ext cx="3698605" cy="214849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Tahoma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rPr>
              <a:t>15-летний опыт проектных работ и 12-летний опыт администрирования. Выпускник бизнес школы «Сколково»</a:t>
            </a:r>
            <a:endParaRPr/>
          </a:p>
        </p:txBody>
      </p:sp>
      <p:sp>
        <p:nvSpPr>
          <p:cNvPr id="281" name="Google Shape;281;p29"/>
          <p:cNvSpPr txBox="1"/>
          <p:nvPr/>
        </p:nvSpPr>
        <p:spPr>
          <a:xfrm>
            <a:off x="6321146" y="8712179"/>
            <a:ext cx="2404109" cy="172939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Александр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Буланкин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CIO</a:t>
            </a:r>
            <a:endParaRPr/>
          </a:p>
        </p:txBody>
      </p:sp>
      <p:sp>
        <p:nvSpPr>
          <p:cNvPr id="282" name="Google Shape;282;p29"/>
          <p:cNvSpPr txBox="1"/>
          <p:nvPr/>
        </p:nvSpPr>
        <p:spPr>
          <a:xfrm>
            <a:off x="5778250" y="10994400"/>
            <a:ext cx="3489901" cy="173574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Tahoma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rPr>
              <a:t>25 лет опыта в разработке информационных систем. Более 150 реализованных проектов IT</a:t>
            </a:r>
            <a:endParaRPr/>
          </a:p>
        </p:txBody>
      </p:sp>
      <p:sp>
        <p:nvSpPr>
          <p:cNvPr id="283" name="Google Shape;283;p29"/>
          <p:cNvSpPr txBox="1"/>
          <p:nvPr/>
        </p:nvSpPr>
        <p:spPr>
          <a:xfrm>
            <a:off x="14872026" y="8711820"/>
            <a:ext cx="3489898" cy="172939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Алексей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Дрогомирецкий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Senior Engineer</a:t>
            </a:r>
            <a:endParaRPr/>
          </a:p>
        </p:txBody>
      </p:sp>
      <p:sp>
        <p:nvSpPr>
          <p:cNvPr id="284" name="Google Shape;284;p29"/>
          <p:cNvSpPr txBox="1"/>
          <p:nvPr/>
        </p:nvSpPr>
        <p:spPr>
          <a:xfrm>
            <a:off x="14955222" y="10994400"/>
            <a:ext cx="3323148" cy="9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Tahoma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rPr>
              <a:t>7 лет опыта BIM-проектирования</a:t>
            </a:r>
            <a:endParaRPr/>
          </a:p>
        </p:txBody>
      </p:sp>
      <p:grpSp>
        <p:nvGrpSpPr>
          <p:cNvPr id="285" name="Google Shape;285;p29"/>
          <p:cNvGrpSpPr/>
          <p:nvPr/>
        </p:nvGrpSpPr>
        <p:grpSpPr>
          <a:xfrm rot="-31386">
            <a:off x="10226632" y="4903179"/>
            <a:ext cx="3579803" cy="3617903"/>
            <a:chOff x="0" y="0"/>
            <a:chExt cx="3579801" cy="3617901"/>
          </a:xfrm>
        </p:grpSpPr>
        <p:pic>
          <p:nvPicPr>
            <p:cNvPr descr="изображение_viber_2020-12-25_11-29-43.jpg" id="286" name="Google Shape;286;p29"/>
            <p:cNvPicPr preferRelativeResize="0"/>
            <p:nvPr/>
          </p:nvPicPr>
          <p:blipFill rotWithShape="1">
            <a:blip r:embed="rId4">
              <a:alphaModFix/>
            </a:blip>
            <a:srcRect b="19275" l="14093" r="14091" t="8919"/>
            <a:stretch/>
          </p:blipFill>
          <p:spPr>
            <a:xfrm>
              <a:off x="203200" y="203200"/>
              <a:ext cx="3173402" cy="3173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изображение_viber_2020-12-25_11-29-43.jpg" id="287" name="Google Shape;287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3579801" cy="36179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8" name="Google Shape;288;p29"/>
          <p:cNvGrpSpPr/>
          <p:nvPr/>
        </p:nvGrpSpPr>
        <p:grpSpPr>
          <a:xfrm rot="73187">
            <a:off x="1184334" y="4915054"/>
            <a:ext cx="3579803" cy="3617903"/>
            <a:chOff x="0" y="-1"/>
            <a:chExt cx="3579801" cy="3617902"/>
          </a:xfrm>
        </p:grpSpPr>
        <p:pic>
          <p:nvPicPr>
            <p:cNvPr descr="Picture Placeholder 6" id="289" name="Google Shape;289;p29"/>
            <p:cNvPicPr preferRelativeResize="0"/>
            <p:nvPr/>
          </p:nvPicPr>
          <p:blipFill rotWithShape="1">
            <a:blip r:embed="rId6">
              <a:alphaModFix/>
            </a:blip>
            <a:srcRect b="41891" l="33265" r="40084" t="36795"/>
            <a:stretch/>
          </p:blipFill>
          <p:spPr>
            <a:xfrm>
              <a:off x="203200" y="203199"/>
              <a:ext cx="3173402" cy="3173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 Placeholder 6" id="290" name="Google Shape;290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-1"/>
              <a:ext cx="3579801" cy="36179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1" name="Google Shape;291;p29"/>
          <p:cNvGrpSpPr/>
          <p:nvPr/>
        </p:nvGrpSpPr>
        <p:grpSpPr>
          <a:xfrm rot="36832">
            <a:off x="5733088" y="4915058"/>
            <a:ext cx="3579804" cy="3617903"/>
            <a:chOff x="0" y="0"/>
            <a:chExt cx="3579802" cy="3617901"/>
          </a:xfrm>
        </p:grpSpPr>
        <p:pic>
          <p:nvPicPr>
            <p:cNvPr descr="изображение_viber_2020-12-25_11-45-12.jpg" id="292" name="Google Shape;292;p29"/>
            <p:cNvPicPr preferRelativeResize="0"/>
            <p:nvPr/>
          </p:nvPicPr>
          <p:blipFill rotWithShape="1">
            <a:blip r:embed="rId7">
              <a:alphaModFix/>
            </a:blip>
            <a:srcRect b="13507" l="13507" r="13507" t="13507"/>
            <a:stretch/>
          </p:blipFill>
          <p:spPr>
            <a:xfrm>
              <a:off x="203200" y="203200"/>
              <a:ext cx="3173402" cy="3173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изображение_viber_2020-12-25_11-45-12.jpg" id="293" name="Google Shape;293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3579802" cy="36179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4" name="Google Shape;294;p29"/>
          <p:cNvGrpSpPr/>
          <p:nvPr/>
        </p:nvGrpSpPr>
        <p:grpSpPr>
          <a:xfrm rot="18338">
            <a:off x="14826975" y="4914698"/>
            <a:ext cx="3579803" cy="3617903"/>
            <a:chOff x="0" y="0"/>
            <a:chExt cx="3579801" cy="3617901"/>
          </a:xfrm>
        </p:grpSpPr>
        <p:pic>
          <p:nvPicPr>
            <p:cNvPr descr="Дрогомирецкий.jpg" id="295" name="Google Shape;295;p29"/>
            <p:cNvPicPr preferRelativeResize="0"/>
            <p:nvPr/>
          </p:nvPicPr>
          <p:blipFill rotWithShape="1">
            <a:blip r:embed="rId8">
              <a:alphaModFix/>
            </a:blip>
            <a:srcRect b="5559" l="20916" r="24922" t="4120"/>
            <a:stretch/>
          </p:blipFill>
          <p:spPr>
            <a:xfrm>
              <a:off x="203200" y="203199"/>
              <a:ext cx="3173401" cy="3173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Дрогомирецкий.jpg" id="296" name="Google Shape;296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3579801" cy="36179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97" name="Google Shape;297;p29"/>
          <p:cNvCxnSpPr/>
          <p:nvPr/>
        </p:nvCxnSpPr>
        <p:spPr>
          <a:xfrm flipH="1">
            <a:off x="1779260" y="10667520"/>
            <a:ext cx="2391842" cy="2"/>
          </a:xfrm>
          <a:prstGeom prst="straightConnector1">
            <a:avLst/>
          </a:prstGeom>
          <a:noFill/>
          <a:ln cap="flat" cmpd="sng" w="284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98" name="Google Shape;298;p29"/>
          <p:cNvCxnSpPr/>
          <p:nvPr/>
        </p:nvCxnSpPr>
        <p:spPr>
          <a:xfrm flipH="1">
            <a:off x="6327280" y="10667520"/>
            <a:ext cx="2391842" cy="2"/>
          </a:xfrm>
          <a:prstGeom prst="straightConnector1">
            <a:avLst/>
          </a:prstGeom>
          <a:noFill/>
          <a:ln cap="flat" cmpd="sng" w="284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99" name="Google Shape;299;p29"/>
          <p:cNvCxnSpPr/>
          <p:nvPr/>
        </p:nvCxnSpPr>
        <p:spPr>
          <a:xfrm flipH="1">
            <a:off x="15421595" y="10666800"/>
            <a:ext cx="2391842" cy="2"/>
          </a:xfrm>
          <a:prstGeom prst="straightConnector1">
            <a:avLst/>
          </a:prstGeom>
          <a:noFill/>
          <a:ln cap="flat" cmpd="sng" w="284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00" name="Google Shape;300;p29"/>
          <p:cNvCxnSpPr/>
          <p:nvPr/>
        </p:nvCxnSpPr>
        <p:spPr>
          <a:xfrm flipH="1">
            <a:off x="10820979" y="10667520"/>
            <a:ext cx="2391842" cy="2"/>
          </a:xfrm>
          <a:prstGeom prst="straightConnector1">
            <a:avLst/>
          </a:prstGeom>
          <a:noFill/>
          <a:ln cap="flat" cmpd="sng" w="284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01" name="Google Shape;301;p29"/>
          <p:cNvSpPr txBox="1"/>
          <p:nvPr/>
        </p:nvSpPr>
        <p:spPr>
          <a:xfrm>
            <a:off x="20259955" y="8711820"/>
            <a:ext cx="2159339" cy="172939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Вера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ahoma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Березина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ahoma"/>
              <a:buNone/>
            </a:pPr>
            <a:r>
              <a:rPr b="0" i="0" lang="en-US" sz="3000" u="none" cap="none" strike="noStrik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COO</a:t>
            </a:r>
            <a:endParaRPr/>
          </a:p>
        </p:txBody>
      </p:sp>
      <p:sp>
        <p:nvSpPr>
          <p:cNvPr id="302" name="Google Shape;302;p29"/>
          <p:cNvSpPr txBox="1"/>
          <p:nvPr/>
        </p:nvSpPr>
        <p:spPr>
          <a:xfrm>
            <a:off x="19426172" y="10994400"/>
            <a:ext cx="3826546" cy="1735749"/>
          </a:xfrm>
          <a:prstGeom prst="rect">
            <a:avLst/>
          </a:prstGeom>
          <a:noFill/>
          <a:ln>
            <a:noFill/>
          </a:ln>
        </p:spPr>
        <p:txBody>
          <a:bodyPr anchorCtr="0" anchor="t" bIns="89975" lIns="89975" spcFirstLastPara="1" rIns="89975" wrap="square" tIns="89975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100"/>
              <a:buFont typeface="Tahoma"/>
              <a:buNone/>
            </a:pPr>
            <a:r>
              <a:rPr b="0" i="0" lang="en-US" sz="2100" u="none" cap="none" strike="noStrike">
                <a:solidFill>
                  <a:srgbClr val="535353"/>
                </a:solidFill>
                <a:latin typeface="Tahoma"/>
                <a:ea typeface="Tahoma"/>
                <a:cs typeface="Tahoma"/>
                <a:sym typeface="Tahoma"/>
              </a:rPr>
              <a:t>17-летний опыт продвижения и продаж, запуск цифровой платформы для проектирования</a:t>
            </a:r>
            <a:endParaRPr/>
          </a:p>
        </p:txBody>
      </p:sp>
      <p:cxnSp>
        <p:nvCxnSpPr>
          <p:cNvPr id="303" name="Google Shape;303;p29"/>
          <p:cNvCxnSpPr/>
          <p:nvPr/>
        </p:nvCxnSpPr>
        <p:spPr>
          <a:xfrm flipH="1">
            <a:off x="20144243" y="10666800"/>
            <a:ext cx="2391842" cy="2"/>
          </a:xfrm>
          <a:prstGeom prst="straightConnector1">
            <a:avLst/>
          </a:prstGeom>
          <a:noFill/>
          <a:ln cap="flat" cmpd="sng" w="28425">
            <a:solidFill>
              <a:schemeClr val="accent2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304" name="Google Shape;304;p29"/>
          <p:cNvGrpSpPr/>
          <p:nvPr/>
        </p:nvGrpSpPr>
        <p:grpSpPr>
          <a:xfrm rot="-46536">
            <a:off x="19552106" y="4930192"/>
            <a:ext cx="3616903" cy="3580174"/>
            <a:chOff x="0" y="-1"/>
            <a:chExt cx="3616901" cy="3580173"/>
          </a:xfrm>
        </p:grpSpPr>
        <p:pic>
          <p:nvPicPr>
            <p:cNvPr descr="изображение_viber_2021-12-14_16-31-04-811.jpg" id="305" name="Google Shape;305;p29"/>
            <p:cNvPicPr preferRelativeResize="0"/>
            <p:nvPr/>
          </p:nvPicPr>
          <p:blipFill rotWithShape="1">
            <a:blip r:embed="rId9">
              <a:alphaModFix/>
            </a:blip>
            <a:srcRect b="52439" l="25104" r="49788" t="14862"/>
            <a:stretch/>
          </p:blipFill>
          <p:spPr>
            <a:xfrm>
              <a:off x="203200" y="203200"/>
              <a:ext cx="3210501" cy="3135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изображение_viber_2021-12-14_16-31-04-811.jpg" id="306" name="Google Shape;306;p2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0" y="-1"/>
              <a:ext cx="3616901" cy="35801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311" name="Google Shape;311;p30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0"/>
          <p:cNvSpPr txBox="1"/>
          <p:nvPr/>
        </p:nvSpPr>
        <p:spPr>
          <a:xfrm>
            <a:off x="1176905" y="10401167"/>
            <a:ext cx="10083544" cy="232490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Разработка (ФОТ)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Маркетинг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</a:t>
            </a:r>
            <a:endParaRPr/>
          </a:p>
        </p:txBody>
      </p:sp>
      <p:pic>
        <p:nvPicPr>
          <p:cNvPr descr="Gold.png" id="313" name="Google Shape;31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2780" y="0"/>
            <a:ext cx="13716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/>
        </p:nvSpPr>
        <p:spPr>
          <a:xfrm>
            <a:off x="1062605" y="4301857"/>
            <a:ext cx="10665363" cy="165788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00"/>
              <a:buFont typeface="Montserrat"/>
              <a:buNone/>
            </a:pPr>
            <a:r>
              <a:rPr b="0" i="0" lang="en-US" sz="8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40 млн руб.</a:t>
            </a:r>
            <a:endParaRPr/>
          </a:p>
        </p:txBody>
      </p:sp>
      <p:sp>
        <p:nvSpPr>
          <p:cNvPr id="315" name="Google Shape;315;p30"/>
          <p:cNvSpPr txBox="1"/>
          <p:nvPr/>
        </p:nvSpPr>
        <p:spPr>
          <a:xfrm>
            <a:off x="985845" y="1265666"/>
            <a:ext cx="11528193" cy="241808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Запрос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 инвестиции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320" name="Google Shape;320;p31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1"/>
          <p:cNvSpPr txBox="1"/>
          <p:nvPr/>
        </p:nvSpPr>
        <p:spPr>
          <a:xfrm>
            <a:off x="1492271" y="7052288"/>
            <a:ext cx="8390161" cy="12192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Montserrat"/>
              <a:buNone/>
            </a:pPr>
            <a:r>
              <a:rPr b="1" i="0" lang="en-US" sz="7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Будем знакомы!</a:t>
            </a:r>
            <a:endParaRPr/>
          </a:p>
        </p:txBody>
      </p:sp>
      <p:grpSp>
        <p:nvGrpSpPr>
          <p:cNvPr id="322" name="Google Shape;322;p31"/>
          <p:cNvGrpSpPr/>
          <p:nvPr/>
        </p:nvGrpSpPr>
        <p:grpSpPr>
          <a:xfrm>
            <a:off x="1386872" y="1565926"/>
            <a:ext cx="4111100" cy="1182780"/>
            <a:chOff x="0" y="-3"/>
            <a:chExt cx="4111098" cy="1182779"/>
          </a:xfrm>
        </p:grpSpPr>
        <p:pic>
          <p:nvPicPr>
            <p:cNvPr descr="pasted-image.pdf" id="323" name="Google Shape;323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72176" y="321564"/>
              <a:ext cx="2438922" cy="53964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4" name="Google Shape;324;p31"/>
            <p:cNvGrpSpPr/>
            <p:nvPr/>
          </p:nvGrpSpPr>
          <p:grpSpPr>
            <a:xfrm>
              <a:off x="0" y="-3"/>
              <a:ext cx="1206973" cy="1182779"/>
              <a:chOff x="0" y="-2"/>
              <a:chExt cx="1206972" cy="1182777"/>
            </a:xfrm>
          </p:grpSpPr>
          <p:grpSp>
            <p:nvGrpSpPr>
              <p:cNvPr id="325" name="Google Shape;325;p31"/>
              <p:cNvGrpSpPr/>
              <p:nvPr/>
            </p:nvGrpSpPr>
            <p:grpSpPr>
              <a:xfrm>
                <a:off x="26132" y="-2"/>
                <a:ext cx="618915" cy="518254"/>
                <a:chOff x="-2" y="-1"/>
                <a:chExt cx="618913" cy="518252"/>
              </a:xfrm>
            </p:grpSpPr>
            <p:sp>
              <p:nvSpPr>
                <p:cNvPr id="326" name="Google Shape;326;p31"/>
                <p:cNvSpPr/>
                <p:nvPr/>
              </p:nvSpPr>
              <p:spPr>
                <a:xfrm>
                  <a:off x="4087" y="-1"/>
                  <a:ext cx="526440" cy="404990"/>
                </a:xfrm>
                <a:custGeom>
                  <a:rect b="b" l="l" r="r" t="t"/>
                  <a:pathLst>
                    <a:path extrusionOk="0" h="21600" w="21600">
                      <a:moveTo>
                        <a:pt x="21600" y="0"/>
                      </a:moveTo>
                      <a:cubicBezTo>
                        <a:pt x="17898" y="1280"/>
                        <a:pt x="13458" y="4250"/>
                        <a:pt x="9182" y="8586"/>
                      </a:cubicBezTo>
                      <a:cubicBezTo>
                        <a:pt x="5085" y="12743"/>
                        <a:pt x="1890" y="17390"/>
                        <a:pt x="0" y="21600"/>
                      </a:cubicBezTo>
                      <a:cubicBezTo>
                        <a:pt x="3323" y="9269"/>
                        <a:pt x="11952" y="1008"/>
                        <a:pt x="21600" y="0"/>
                      </a:cubicBezTo>
                      <a:close/>
                    </a:path>
                  </a:pathLst>
                </a:custGeom>
                <a:solidFill>
                  <a:srgbClr val="0F6FC6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1"/>
                <p:cNvSpPr/>
                <p:nvPr/>
              </p:nvSpPr>
              <p:spPr>
                <a:xfrm>
                  <a:off x="-2" y="1152"/>
                  <a:ext cx="618913" cy="517099"/>
                </a:xfrm>
                <a:custGeom>
                  <a:rect b="b" l="l" r="r" t="t"/>
                  <a:pathLst>
                    <a:path extrusionOk="0" h="18922" w="19302">
                      <a:moveTo>
                        <a:pt x="12533" y="13757"/>
                      </a:moveTo>
                      <a:cubicBezTo>
                        <a:pt x="7450" y="18410"/>
                        <a:pt x="2035" y="20261"/>
                        <a:pt x="443" y="17887"/>
                      </a:cubicBezTo>
                      <a:cubicBezTo>
                        <a:pt x="-1149" y="15513"/>
                        <a:pt x="1685" y="9813"/>
                        <a:pt x="6772" y="5161"/>
                      </a:cubicBezTo>
                      <a:cubicBezTo>
                        <a:pt x="11856" y="508"/>
                        <a:pt x="17271" y="-1339"/>
                        <a:pt x="18859" y="1035"/>
                      </a:cubicBezTo>
                      <a:cubicBezTo>
                        <a:pt x="20451" y="3409"/>
                        <a:pt x="17617" y="9109"/>
                        <a:pt x="12533" y="13757"/>
                      </a:cubicBezTo>
                      <a:close/>
                    </a:path>
                  </a:pathLst>
                </a:custGeom>
                <a:solidFill>
                  <a:srgbClr val="0B5395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1"/>
                <p:cNvSpPr/>
                <p:nvPr/>
              </p:nvSpPr>
              <p:spPr>
                <a:xfrm>
                  <a:off x="85" y="1209"/>
                  <a:ext cx="597692" cy="503309"/>
                </a:xfrm>
                <a:custGeom>
                  <a:rect b="b" l="l" r="r" t="t"/>
                  <a:pathLst>
                    <a:path extrusionOk="0" h="20301" w="20348">
                      <a:moveTo>
                        <a:pt x="1043" y="20301"/>
                      </a:moveTo>
                      <a:cubicBezTo>
                        <a:pt x="826" y="20141"/>
                        <a:pt x="639" y="19945"/>
                        <a:pt x="482" y="19709"/>
                      </a:cubicBezTo>
                      <a:cubicBezTo>
                        <a:pt x="-1252" y="17098"/>
                        <a:pt x="1837" y="10817"/>
                        <a:pt x="7391" y="5689"/>
                      </a:cubicBezTo>
                      <a:cubicBezTo>
                        <a:pt x="12707" y="776"/>
                        <a:pt x="18355" y="-1299"/>
                        <a:pt x="20348" y="836"/>
                      </a:cubicBezTo>
                      <a:cubicBezTo>
                        <a:pt x="18121" y="-808"/>
                        <a:pt x="12767" y="1298"/>
                        <a:pt x="7706" y="5970"/>
                      </a:cubicBezTo>
                      <a:cubicBezTo>
                        <a:pt x="2156" y="11098"/>
                        <a:pt x="-938" y="17379"/>
                        <a:pt x="800" y="19995"/>
                      </a:cubicBezTo>
                      <a:cubicBezTo>
                        <a:pt x="873" y="20106"/>
                        <a:pt x="953" y="20206"/>
                        <a:pt x="1043" y="20301"/>
                      </a:cubicBezTo>
                      <a:close/>
                    </a:path>
                  </a:pathLst>
                </a:custGeom>
                <a:solidFill>
                  <a:srgbClr val="073763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9" name="Google Shape;329;p31"/>
              <p:cNvGrpSpPr/>
              <p:nvPr/>
            </p:nvGrpSpPr>
            <p:grpSpPr>
              <a:xfrm>
                <a:off x="0" y="8589"/>
                <a:ext cx="958875" cy="835274"/>
                <a:chOff x="0" y="0"/>
                <a:chExt cx="958874" cy="835272"/>
              </a:xfrm>
            </p:grpSpPr>
            <p:sp>
              <p:nvSpPr>
                <p:cNvPr id="330" name="Google Shape;330;p31"/>
                <p:cNvSpPr/>
                <p:nvPr/>
              </p:nvSpPr>
              <p:spPr>
                <a:xfrm>
                  <a:off x="20515" y="60857"/>
                  <a:ext cx="938155" cy="774415"/>
                </a:xfrm>
                <a:custGeom>
                  <a:rect b="b" l="l" r="r" t="t"/>
                  <a:pathLst>
                    <a:path extrusionOk="0" h="21241" w="19127">
                      <a:moveTo>
                        <a:pt x="38" y="18319"/>
                      </a:moveTo>
                      <a:cubicBezTo>
                        <a:pt x="122" y="17586"/>
                        <a:pt x="389" y="16921"/>
                        <a:pt x="590" y="16079"/>
                      </a:cubicBezTo>
                      <a:cubicBezTo>
                        <a:pt x="3791" y="19724"/>
                        <a:pt x="17151" y="4036"/>
                        <a:pt x="15736" y="101"/>
                      </a:cubicBezTo>
                      <a:cubicBezTo>
                        <a:pt x="16629" y="-117"/>
                        <a:pt x="18047" y="-56"/>
                        <a:pt x="18752" y="1053"/>
                      </a:cubicBezTo>
                      <a:cubicBezTo>
                        <a:pt x="21294" y="5775"/>
                        <a:pt x="10318" y="19632"/>
                        <a:pt x="3582" y="21087"/>
                      </a:cubicBezTo>
                      <a:cubicBezTo>
                        <a:pt x="1750" y="21483"/>
                        <a:pt x="-306" y="21302"/>
                        <a:pt x="38" y="18319"/>
                      </a:cubicBezTo>
                      <a:close/>
                    </a:path>
                  </a:pathLst>
                </a:custGeom>
                <a:solidFill>
                  <a:srgbClr val="00587A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31"/>
                <p:cNvSpPr/>
                <p:nvPr/>
              </p:nvSpPr>
              <p:spPr>
                <a:xfrm>
                  <a:off x="27853" y="106219"/>
                  <a:ext cx="931021" cy="728613"/>
                </a:xfrm>
                <a:custGeom>
                  <a:rect b="b" l="l" r="r" t="t"/>
                  <a:pathLst>
                    <a:path extrusionOk="0" h="21437" w="19671">
                      <a:moveTo>
                        <a:pt x="19385" y="0"/>
                      </a:moveTo>
                      <a:cubicBezTo>
                        <a:pt x="21600" y="5256"/>
                        <a:pt x="10447" y="19731"/>
                        <a:pt x="3560" y="21271"/>
                      </a:cubicBezTo>
                      <a:cubicBezTo>
                        <a:pt x="2097" y="21600"/>
                        <a:pt x="493" y="21556"/>
                        <a:pt x="0" y="20053"/>
                      </a:cubicBezTo>
                      <a:cubicBezTo>
                        <a:pt x="604" y="21249"/>
                        <a:pt x="2078" y="21264"/>
                        <a:pt x="3434" y="20960"/>
                      </a:cubicBezTo>
                      <a:cubicBezTo>
                        <a:pt x="10185" y="19450"/>
                        <a:pt x="21041" y="5508"/>
                        <a:pt x="19385" y="0"/>
                      </a:cubicBezTo>
                      <a:close/>
                    </a:path>
                  </a:pathLst>
                </a:custGeom>
                <a:solidFill>
                  <a:srgbClr val="073763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31"/>
                <p:cNvSpPr/>
                <p:nvPr/>
              </p:nvSpPr>
              <p:spPr>
                <a:xfrm>
                  <a:off x="0" y="0"/>
                  <a:ext cx="940704" cy="797998"/>
                </a:xfrm>
                <a:custGeom>
                  <a:rect b="b" l="l" r="r" t="t"/>
                  <a:pathLst>
                    <a:path extrusionOk="0" h="21065" w="21048">
                      <a:moveTo>
                        <a:pt x="12683" y="384"/>
                      </a:moveTo>
                      <a:cubicBezTo>
                        <a:pt x="15230" y="-532"/>
                        <a:pt x="18917" y="184"/>
                        <a:pt x="21048" y="2602"/>
                      </a:cubicBezTo>
                      <a:cubicBezTo>
                        <a:pt x="18046" y="-535"/>
                        <a:pt x="10371" y="5125"/>
                        <a:pt x="8173" y="7146"/>
                      </a:cubicBezTo>
                      <a:cubicBezTo>
                        <a:pt x="3654" y="11307"/>
                        <a:pt x="-306" y="17676"/>
                        <a:pt x="724" y="21065"/>
                      </a:cubicBezTo>
                      <a:cubicBezTo>
                        <a:pt x="-552" y="17548"/>
                        <a:pt x="-35" y="13784"/>
                        <a:pt x="1450" y="10696"/>
                      </a:cubicBezTo>
                      <a:cubicBezTo>
                        <a:pt x="3783" y="5853"/>
                        <a:pt x="8234" y="1988"/>
                        <a:pt x="12683" y="384"/>
                      </a:cubicBezTo>
                      <a:close/>
                    </a:path>
                  </a:pathLst>
                </a:custGeom>
                <a:solidFill>
                  <a:srgbClr val="0075A2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31"/>
                <p:cNvSpPr/>
                <p:nvPr/>
              </p:nvSpPr>
              <p:spPr>
                <a:xfrm>
                  <a:off x="17866" y="54418"/>
                  <a:ext cx="922699" cy="743209"/>
                </a:xfrm>
                <a:custGeom>
                  <a:rect b="b" l="l" r="r" t="t"/>
                  <a:pathLst>
                    <a:path extrusionOk="0" h="19621" w="20880">
                      <a:moveTo>
                        <a:pt x="20086" y="397"/>
                      </a:moveTo>
                      <a:cubicBezTo>
                        <a:pt x="20369" y="630"/>
                        <a:pt x="20634" y="883"/>
                        <a:pt x="20880" y="1158"/>
                      </a:cubicBezTo>
                      <a:cubicBezTo>
                        <a:pt x="17841" y="-1979"/>
                        <a:pt x="10079" y="3682"/>
                        <a:pt x="7858" y="5703"/>
                      </a:cubicBezTo>
                      <a:cubicBezTo>
                        <a:pt x="3285" y="9861"/>
                        <a:pt x="-720" y="16234"/>
                        <a:pt x="325" y="19621"/>
                      </a:cubicBezTo>
                      <a:cubicBezTo>
                        <a:pt x="206" y="19303"/>
                        <a:pt x="105" y="18981"/>
                        <a:pt x="17" y="18659"/>
                      </a:cubicBezTo>
                      <a:cubicBezTo>
                        <a:pt x="-285" y="15128"/>
                        <a:pt x="3475" y="9356"/>
                        <a:pt x="7726" y="5490"/>
                      </a:cubicBezTo>
                      <a:cubicBezTo>
                        <a:pt x="9799" y="3603"/>
                        <a:pt x="16680" y="-1444"/>
                        <a:pt x="20086" y="397"/>
                      </a:cubicBezTo>
                      <a:close/>
                    </a:path>
                  </a:pathLst>
                </a:custGeom>
                <a:solidFill>
                  <a:srgbClr val="003B51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4" name="Google Shape;334;p31"/>
              <p:cNvSpPr/>
              <p:nvPr/>
            </p:nvSpPr>
            <p:spPr>
              <a:xfrm>
                <a:off x="168190" y="259946"/>
                <a:ext cx="972976" cy="808444"/>
              </a:xfrm>
              <a:custGeom>
                <a:rect b="b" l="l" r="r" t="t"/>
                <a:pathLst>
                  <a:path extrusionOk="0" h="20815" w="20016">
                    <a:moveTo>
                      <a:pt x="12462" y="14403"/>
                    </a:moveTo>
                    <a:cubicBezTo>
                      <a:pt x="10483" y="16333"/>
                      <a:pt x="6708" y="19108"/>
                      <a:pt x="3956" y="20334"/>
                    </a:cubicBezTo>
                    <a:cubicBezTo>
                      <a:pt x="1674" y="21345"/>
                      <a:pt x="-999" y="21089"/>
                      <a:pt x="375" y="16330"/>
                    </a:cubicBezTo>
                    <a:cubicBezTo>
                      <a:pt x="423" y="16189"/>
                      <a:pt x="477" y="16048"/>
                      <a:pt x="534" y="15904"/>
                    </a:cubicBezTo>
                    <a:cubicBezTo>
                      <a:pt x="2852" y="15523"/>
                      <a:pt x="6349" y="13459"/>
                      <a:pt x="9743" y="10147"/>
                    </a:cubicBezTo>
                    <a:cubicBezTo>
                      <a:pt x="13137" y="6834"/>
                      <a:pt x="15569" y="3118"/>
                      <a:pt x="16429" y="404"/>
                    </a:cubicBezTo>
                    <a:cubicBezTo>
                      <a:pt x="16555" y="369"/>
                      <a:pt x="16324" y="75"/>
                      <a:pt x="16444" y="49"/>
                    </a:cubicBezTo>
                    <a:cubicBezTo>
                      <a:pt x="18501" y="-255"/>
                      <a:pt x="19715" y="904"/>
                      <a:pt x="19972" y="2209"/>
                    </a:cubicBezTo>
                    <a:cubicBezTo>
                      <a:pt x="20601" y="5416"/>
                      <a:pt x="14190" y="12713"/>
                      <a:pt x="12462" y="14403"/>
                    </a:cubicBezTo>
                    <a:close/>
                  </a:path>
                </a:pathLst>
              </a:custGeom>
              <a:solidFill>
                <a:srgbClr val="06757A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1"/>
              <p:cNvSpPr/>
              <p:nvPr/>
            </p:nvSpPr>
            <p:spPr>
              <a:xfrm>
                <a:off x="191613" y="297100"/>
                <a:ext cx="952946" cy="773469"/>
              </a:xfrm>
              <a:custGeom>
                <a:rect b="b" l="l" r="r" t="t"/>
                <a:pathLst>
                  <a:path extrusionOk="0" h="21311" w="20973">
                    <a:moveTo>
                      <a:pt x="12888" y="14449"/>
                    </a:moveTo>
                    <a:cubicBezTo>
                      <a:pt x="10773" y="16514"/>
                      <a:pt x="6731" y="19487"/>
                      <a:pt x="3786" y="20795"/>
                    </a:cubicBezTo>
                    <a:cubicBezTo>
                      <a:pt x="2344" y="21436"/>
                      <a:pt x="756" y="21600"/>
                      <a:pt x="0" y="20583"/>
                    </a:cubicBezTo>
                    <a:cubicBezTo>
                      <a:pt x="802" y="21405"/>
                      <a:pt x="2286" y="21223"/>
                      <a:pt x="3638" y="20621"/>
                    </a:cubicBezTo>
                    <a:cubicBezTo>
                      <a:pt x="6583" y="19312"/>
                      <a:pt x="10624" y="16343"/>
                      <a:pt x="12740" y="14274"/>
                    </a:cubicBezTo>
                    <a:cubicBezTo>
                      <a:pt x="14591" y="12470"/>
                      <a:pt x="21452" y="4661"/>
                      <a:pt x="20779" y="1229"/>
                    </a:cubicBezTo>
                    <a:cubicBezTo>
                      <a:pt x="20691" y="788"/>
                      <a:pt x="20504" y="366"/>
                      <a:pt x="20218" y="0"/>
                    </a:cubicBezTo>
                    <a:cubicBezTo>
                      <a:pt x="20589" y="401"/>
                      <a:pt x="20825" y="890"/>
                      <a:pt x="20927" y="1401"/>
                    </a:cubicBezTo>
                    <a:cubicBezTo>
                      <a:pt x="21600" y="4832"/>
                      <a:pt x="14740" y="12641"/>
                      <a:pt x="12888" y="14449"/>
                    </a:cubicBezTo>
                    <a:close/>
                  </a:path>
                </a:pathLst>
              </a:custGeom>
              <a:solidFill>
                <a:srgbClr val="044E51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1"/>
              <p:cNvSpPr/>
              <p:nvPr/>
            </p:nvSpPr>
            <p:spPr>
              <a:xfrm>
                <a:off x="376227" y="512505"/>
                <a:ext cx="815954" cy="670270"/>
              </a:xfrm>
              <a:custGeom>
                <a:rect b="b" l="l" r="r" t="t"/>
                <a:pathLst>
                  <a:path extrusionOk="0" h="19649" w="19118">
                    <a:moveTo>
                      <a:pt x="0" y="16815"/>
                    </a:moveTo>
                    <a:cubicBezTo>
                      <a:pt x="26" y="16665"/>
                      <a:pt x="20" y="16461"/>
                      <a:pt x="56" y="16308"/>
                    </a:cubicBezTo>
                    <a:cubicBezTo>
                      <a:pt x="5109" y="16206"/>
                      <a:pt x="15769" y="6190"/>
                      <a:pt x="16976" y="3"/>
                    </a:cubicBezTo>
                    <a:cubicBezTo>
                      <a:pt x="17093" y="-1"/>
                      <a:pt x="17210" y="-1"/>
                      <a:pt x="17322" y="3"/>
                    </a:cubicBezTo>
                    <a:cubicBezTo>
                      <a:pt x="21600" y="2499"/>
                      <a:pt x="17550" y="10045"/>
                      <a:pt x="12332" y="14997"/>
                    </a:cubicBezTo>
                    <a:cubicBezTo>
                      <a:pt x="7191" y="19876"/>
                      <a:pt x="1550" y="21599"/>
                      <a:pt x="0" y="16815"/>
                    </a:cubicBezTo>
                    <a:close/>
                  </a:path>
                </a:pathLst>
              </a:custGeom>
              <a:solidFill>
                <a:srgbClr val="087457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1"/>
              <p:cNvSpPr/>
              <p:nvPr/>
            </p:nvSpPr>
            <p:spPr>
              <a:xfrm>
                <a:off x="233366" y="219817"/>
                <a:ext cx="771384" cy="771384"/>
              </a:xfrm>
              <a:prstGeom prst="ellipse">
                <a:avLst/>
              </a:prstGeom>
              <a:gradFill>
                <a:gsLst>
                  <a:gs pos="0">
                    <a:srgbClr val="8DFF78"/>
                  </a:gs>
                  <a:gs pos="100000">
                    <a:srgbClr val="08B3FF"/>
                  </a:gs>
                </a:gsLst>
                <a:lin ang="0" scaled="0"/>
              </a:gra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1"/>
              <p:cNvSpPr/>
              <p:nvPr/>
            </p:nvSpPr>
            <p:spPr>
              <a:xfrm>
                <a:off x="62687" y="124622"/>
                <a:ext cx="1078190" cy="931276"/>
              </a:xfrm>
              <a:custGeom>
                <a:rect b="b" l="l" r="r" t="t"/>
                <a:pathLst>
                  <a:path extrusionOk="0" h="19718" w="21129">
                    <a:moveTo>
                      <a:pt x="926" y="11896"/>
                    </a:moveTo>
                    <a:cubicBezTo>
                      <a:pt x="2555" y="8832"/>
                      <a:pt x="5504" y="5640"/>
                      <a:pt x="8674" y="3390"/>
                    </a:cubicBezTo>
                    <a:cubicBezTo>
                      <a:pt x="11108" y="1661"/>
                      <a:pt x="16753" y="-1882"/>
                      <a:pt x="19131" y="1245"/>
                    </a:cubicBezTo>
                    <a:cubicBezTo>
                      <a:pt x="19930" y="2297"/>
                      <a:pt x="20562" y="3358"/>
                      <a:pt x="21129" y="4635"/>
                    </a:cubicBezTo>
                    <a:cubicBezTo>
                      <a:pt x="20023" y="2142"/>
                      <a:pt x="14011" y="4271"/>
                      <a:pt x="9418" y="8151"/>
                    </a:cubicBezTo>
                    <a:cubicBezTo>
                      <a:pt x="4822" y="12028"/>
                      <a:pt x="911" y="17531"/>
                      <a:pt x="2797" y="19718"/>
                    </a:cubicBezTo>
                    <a:cubicBezTo>
                      <a:pt x="2188" y="19265"/>
                      <a:pt x="1652" y="18518"/>
                      <a:pt x="1119" y="17791"/>
                    </a:cubicBezTo>
                    <a:cubicBezTo>
                      <a:pt x="-190" y="16010"/>
                      <a:pt x="-471" y="14425"/>
                      <a:pt x="926" y="11896"/>
                    </a:cubicBezTo>
                    <a:close/>
                  </a:path>
                </a:pathLst>
              </a:custGeom>
              <a:solidFill>
                <a:srgbClr val="089CA2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31"/>
              <p:cNvSpPr/>
              <p:nvPr/>
            </p:nvSpPr>
            <p:spPr>
              <a:xfrm>
                <a:off x="170413" y="283456"/>
                <a:ext cx="970650" cy="772441"/>
              </a:xfrm>
              <a:custGeom>
                <a:rect b="b" l="l" r="r" t="t"/>
                <a:pathLst>
                  <a:path extrusionOk="0" h="20245" w="20290">
                    <a:moveTo>
                      <a:pt x="20000" y="851"/>
                    </a:moveTo>
                    <a:cubicBezTo>
                      <a:pt x="20100" y="1085"/>
                      <a:pt x="20196" y="1326"/>
                      <a:pt x="20290" y="1577"/>
                    </a:cubicBezTo>
                    <a:cubicBezTo>
                      <a:pt x="19121" y="-1254"/>
                      <a:pt x="12699" y="1059"/>
                      <a:pt x="7810" y="5858"/>
                    </a:cubicBezTo>
                    <a:cubicBezTo>
                      <a:pt x="2920" y="10654"/>
                      <a:pt x="-1279" y="17538"/>
                      <a:pt x="733" y="20245"/>
                    </a:cubicBezTo>
                    <a:cubicBezTo>
                      <a:pt x="639" y="20167"/>
                      <a:pt x="472" y="20007"/>
                      <a:pt x="381" y="19916"/>
                    </a:cubicBezTo>
                    <a:cubicBezTo>
                      <a:pt x="-1310" y="17078"/>
                      <a:pt x="2894" y="10162"/>
                      <a:pt x="7614" y="5535"/>
                    </a:cubicBezTo>
                    <a:cubicBezTo>
                      <a:pt x="12334" y="913"/>
                      <a:pt x="18294" y="-1355"/>
                      <a:pt x="20000" y="851"/>
                    </a:cubicBezTo>
                    <a:close/>
                  </a:path>
                </a:pathLst>
              </a:custGeom>
              <a:solidFill>
                <a:srgbClr val="044E51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31"/>
              <p:cNvSpPr/>
              <p:nvPr/>
            </p:nvSpPr>
            <p:spPr>
              <a:xfrm>
                <a:off x="271222" y="380309"/>
                <a:ext cx="935750" cy="801199"/>
              </a:xfrm>
              <a:custGeom>
                <a:rect b="b" l="l" r="r" t="t"/>
                <a:pathLst>
                  <a:path extrusionOk="0" h="21361" w="20886">
                    <a:moveTo>
                      <a:pt x="3" y="17645"/>
                    </a:moveTo>
                    <a:cubicBezTo>
                      <a:pt x="-36" y="16468"/>
                      <a:pt x="318" y="15355"/>
                      <a:pt x="1025" y="13834"/>
                    </a:cubicBezTo>
                    <a:cubicBezTo>
                      <a:pt x="2159" y="11401"/>
                      <a:pt x="4154" y="8691"/>
                      <a:pt x="6709" y="6199"/>
                    </a:cubicBezTo>
                    <a:cubicBezTo>
                      <a:pt x="6901" y="6010"/>
                      <a:pt x="7096" y="5824"/>
                      <a:pt x="7297" y="5639"/>
                    </a:cubicBezTo>
                    <a:cubicBezTo>
                      <a:pt x="7639" y="5317"/>
                      <a:pt x="7985" y="5009"/>
                      <a:pt x="8330" y="4714"/>
                    </a:cubicBezTo>
                    <a:cubicBezTo>
                      <a:pt x="10902" y="2520"/>
                      <a:pt x="13515" y="1009"/>
                      <a:pt x="15694" y="360"/>
                    </a:cubicBezTo>
                    <a:cubicBezTo>
                      <a:pt x="16973" y="-22"/>
                      <a:pt x="18101" y="-111"/>
                      <a:pt x="18979" y="144"/>
                    </a:cubicBezTo>
                    <a:cubicBezTo>
                      <a:pt x="21564" y="903"/>
                      <a:pt x="20954" y="5828"/>
                      <a:pt x="20394" y="7942"/>
                    </a:cubicBezTo>
                    <a:cubicBezTo>
                      <a:pt x="20411" y="7425"/>
                      <a:pt x="20422" y="7007"/>
                      <a:pt x="20073" y="6477"/>
                    </a:cubicBezTo>
                    <a:cubicBezTo>
                      <a:pt x="17079" y="1930"/>
                      <a:pt x="2318" y="16051"/>
                      <a:pt x="5179" y="20399"/>
                    </a:cubicBezTo>
                    <a:cubicBezTo>
                      <a:pt x="5533" y="20932"/>
                      <a:pt x="5801" y="21254"/>
                      <a:pt x="6249" y="21343"/>
                    </a:cubicBezTo>
                    <a:cubicBezTo>
                      <a:pt x="4349" y="21489"/>
                      <a:pt x="112" y="20760"/>
                      <a:pt x="3" y="17645"/>
                    </a:cubicBezTo>
                    <a:close/>
                  </a:path>
                </a:pathLst>
              </a:custGeom>
              <a:solidFill>
                <a:srgbClr val="0B9B74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31"/>
              <p:cNvSpPr/>
              <p:nvPr/>
            </p:nvSpPr>
            <p:spPr>
              <a:xfrm>
                <a:off x="474781" y="575523"/>
                <a:ext cx="720667" cy="605962"/>
              </a:xfrm>
              <a:custGeom>
                <a:rect b="b" l="l" r="r" t="t"/>
                <a:pathLst>
                  <a:path extrusionOk="0" h="17499" w="18614">
                    <a:moveTo>
                      <a:pt x="18614" y="1803"/>
                    </a:moveTo>
                    <a:cubicBezTo>
                      <a:pt x="18527" y="2241"/>
                      <a:pt x="18433" y="2635"/>
                      <a:pt x="18340" y="2966"/>
                    </a:cubicBezTo>
                    <a:cubicBezTo>
                      <a:pt x="18359" y="2406"/>
                      <a:pt x="18372" y="1953"/>
                      <a:pt x="17966" y="1376"/>
                    </a:cubicBezTo>
                    <a:cubicBezTo>
                      <a:pt x="14504" y="-3549"/>
                      <a:pt x="-2577" y="11748"/>
                      <a:pt x="734" y="16454"/>
                    </a:cubicBezTo>
                    <a:cubicBezTo>
                      <a:pt x="1141" y="17035"/>
                      <a:pt x="1453" y="17384"/>
                      <a:pt x="1972" y="17480"/>
                    </a:cubicBezTo>
                    <a:cubicBezTo>
                      <a:pt x="1769" y="17495"/>
                      <a:pt x="1544" y="17502"/>
                      <a:pt x="1299" y="17498"/>
                    </a:cubicBezTo>
                    <a:cubicBezTo>
                      <a:pt x="986" y="17319"/>
                      <a:pt x="738" y="17017"/>
                      <a:pt x="438" y="16590"/>
                    </a:cubicBezTo>
                    <a:cubicBezTo>
                      <a:pt x="-2986" y="11720"/>
                      <a:pt x="14678" y="-4098"/>
                      <a:pt x="18259" y="999"/>
                    </a:cubicBezTo>
                    <a:cubicBezTo>
                      <a:pt x="18462" y="1286"/>
                      <a:pt x="18566" y="1548"/>
                      <a:pt x="18614" y="1803"/>
                    </a:cubicBezTo>
                    <a:close/>
                  </a:path>
                </a:pathLst>
              </a:custGeom>
              <a:solidFill>
                <a:srgbClr val="054E3A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2" name="Google Shape;342;p31"/>
              <p:cNvGrpSpPr/>
              <p:nvPr/>
            </p:nvGrpSpPr>
            <p:grpSpPr>
              <a:xfrm>
                <a:off x="660933" y="758526"/>
                <a:ext cx="496995" cy="417142"/>
                <a:chOff x="0" y="-1"/>
                <a:chExt cx="496994" cy="417141"/>
              </a:xfrm>
            </p:grpSpPr>
            <p:sp>
              <p:nvSpPr>
                <p:cNvPr id="343" name="Google Shape;343;p31"/>
                <p:cNvSpPr/>
                <p:nvPr/>
              </p:nvSpPr>
              <p:spPr>
                <a:xfrm>
                  <a:off x="0" y="-1"/>
                  <a:ext cx="489795" cy="408051"/>
                </a:xfrm>
                <a:custGeom>
                  <a:rect b="b" l="l" r="r" t="t"/>
                  <a:pathLst>
                    <a:path extrusionOk="0" h="18944" w="19364">
                      <a:moveTo>
                        <a:pt x="12438" y="13563"/>
                      </a:moveTo>
                      <a:cubicBezTo>
                        <a:pt x="7311" y="18277"/>
                        <a:pt x="1927" y="20274"/>
                        <a:pt x="402" y="18012"/>
                      </a:cubicBezTo>
                      <a:cubicBezTo>
                        <a:pt x="-1118" y="15755"/>
                        <a:pt x="1808" y="10100"/>
                        <a:pt x="6931" y="5380"/>
                      </a:cubicBezTo>
                      <a:cubicBezTo>
                        <a:pt x="12053" y="665"/>
                        <a:pt x="17442" y="-1326"/>
                        <a:pt x="18962" y="930"/>
                      </a:cubicBezTo>
                      <a:cubicBezTo>
                        <a:pt x="20482" y="3187"/>
                        <a:pt x="17561" y="8848"/>
                        <a:pt x="12438" y="13563"/>
                      </a:cubicBezTo>
                      <a:close/>
                    </a:path>
                  </a:pathLst>
                </a:custGeom>
                <a:solidFill>
                  <a:srgbClr val="3F7E2A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1"/>
                <p:cNvSpPr/>
                <p:nvPr/>
              </p:nvSpPr>
              <p:spPr>
                <a:xfrm>
                  <a:off x="7291" y="9182"/>
                  <a:ext cx="489703" cy="407958"/>
                </a:xfrm>
                <a:custGeom>
                  <a:rect b="b" l="l" r="r" t="t"/>
                  <a:pathLst>
                    <a:path extrusionOk="0" h="18944" w="19364">
                      <a:moveTo>
                        <a:pt x="12438" y="13564"/>
                      </a:moveTo>
                      <a:cubicBezTo>
                        <a:pt x="7311" y="18279"/>
                        <a:pt x="1927" y="20270"/>
                        <a:pt x="402" y="18014"/>
                      </a:cubicBezTo>
                      <a:cubicBezTo>
                        <a:pt x="-1118" y="15751"/>
                        <a:pt x="1808" y="10096"/>
                        <a:pt x="6931" y="5381"/>
                      </a:cubicBezTo>
                      <a:cubicBezTo>
                        <a:pt x="12053" y="667"/>
                        <a:pt x="17442" y="-1330"/>
                        <a:pt x="18962" y="932"/>
                      </a:cubicBezTo>
                      <a:cubicBezTo>
                        <a:pt x="20482" y="3189"/>
                        <a:pt x="17561" y="8844"/>
                        <a:pt x="12438" y="13564"/>
                      </a:cubicBezTo>
                      <a:close/>
                    </a:path>
                  </a:pathLst>
                </a:custGeom>
                <a:solidFill>
                  <a:srgbClr val="54A838"/>
                </a:solidFill>
                <a:ln>
                  <a:noFill/>
                </a:ln>
              </p:spPr>
              <p:txBody>
                <a:bodyPr anchorCtr="0" anchor="t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5" name="Google Shape;345;p31"/>
          <p:cNvSpPr txBox="1"/>
          <p:nvPr/>
        </p:nvSpPr>
        <p:spPr>
          <a:xfrm>
            <a:off x="1585701" y="10914991"/>
            <a:ext cx="6175798" cy="148844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200"/>
              <a:buFont typeface="Montserrat"/>
              <a:buNone/>
            </a:pPr>
            <a:r>
              <a:rPr b="0" i="0" lang="en-US" sz="42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bimit.ru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200"/>
              <a:buFont typeface="Montserrat"/>
              <a:buNone/>
            </a:pPr>
            <a:r>
              <a:rPr b="0" i="0" lang="en-US" sz="42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info@bimit.ru</a:t>
            </a:r>
            <a:endParaRPr/>
          </a:p>
        </p:txBody>
      </p:sp>
      <p:sp>
        <p:nvSpPr>
          <p:cNvPr id="346" name="Google Shape;346;p31"/>
          <p:cNvSpPr txBox="1"/>
          <p:nvPr/>
        </p:nvSpPr>
        <p:spPr>
          <a:xfrm>
            <a:off x="1492271" y="8355847"/>
            <a:ext cx="11340828" cy="169418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Montserrat Light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Александр Репин</a:t>
            </a:r>
            <a:br>
              <a:rPr b="0" i="0" lang="en-US" sz="5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b="0" i="0" lang="en-US" sz="5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СЕО</a:t>
            </a:r>
            <a:endParaRPr/>
          </a:p>
        </p:txBody>
      </p:sp>
      <p:pic>
        <p:nvPicPr>
          <p:cNvPr descr="Изображение" id="347" name="Google Shape;34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71701" y="7346600"/>
            <a:ext cx="5623128" cy="562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113" name="Google Shape;113;p19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ld_comp.png" id="114" name="Google Shape;114;p19"/>
          <p:cNvPicPr preferRelativeResize="0"/>
          <p:nvPr/>
        </p:nvPicPr>
        <p:blipFill rotWithShape="1">
          <a:blip r:embed="rId4">
            <a:alphaModFix/>
          </a:blip>
          <a:srcRect b="7668" l="0" r="24040" t="14953"/>
          <a:stretch/>
        </p:blipFill>
        <p:spPr>
          <a:xfrm>
            <a:off x="7631048" y="2094719"/>
            <a:ext cx="16760522" cy="1138228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985845" y="1265666"/>
            <a:ext cx="8423639" cy="241808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Проблемы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отрасли</a:t>
            </a: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1009670" y="4910365"/>
            <a:ext cx="3102130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4867D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/>
          </a:p>
        </p:txBody>
      </p:sp>
      <p:sp>
        <p:nvSpPr>
          <p:cNvPr id="117" name="Google Shape;117;p19"/>
          <p:cNvSpPr txBox="1"/>
          <p:nvPr/>
        </p:nvSpPr>
        <p:spPr>
          <a:xfrm>
            <a:off x="1009670" y="6370866"/>
            <a:ext cx="3102130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4867D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90%</a:t>
            </a:r>
            <a:endParaRPr/>
          </a:p>
        </p:txBody>
      </p:sp>
      <p:sp>
        <p:nvSpPr>
          <p:cNvPr id="118" name="Google Shape;118;p19"/>
          <p:cNvSpPr txBox="1"/>
          <p:nvPr/>
        </p:nvSpPr>
        <p:spPr>
          <a:xfrm>
            <a:off x="1009670" y="7932966"/>
            <a:ext cx="3102130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4867D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1009670" y="9477085"/>
            <a:ext cx="3102130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4867D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2838470" y="4699982"/>
            <a:ext cx="8632087" cy="853440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Изменение стоимости 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строительства (перерасход бюджета)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Затягивание сроков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t/>
            </a:r>
            <a:endParaRPr b="1" i="0" sz="3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Коллизии</a:t>
            </a:r>
            <a:b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(недопустимые пересечения)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Финансовые потери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заказчика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Низкий рост производительности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труда – в среднем по отраслям</a:t>
            </a:r>
            <a:b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US" sz="33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2%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в год, в стройке – </a:t>
            </a:r>
            <a:r>
              <a:rPr b="1" i="0" lang="en-US" sz="33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1 %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grpSp>
        <p:nvGrpSpPr>
          <p:cNvPr id="121" name="Google Shape;121;p19"/>
          <p:cNvGrpSpPr/>
          <p:nvPr/>
        </p:nvGrpSpPr>
        <p:grpSpPr>
          <a:xfrm>
            <a:off x="-63699" y="6235412"/>
            <a:ext cx="4828537" cy="4294984"/>
            <a:chOff x="0" y="0"/>
            <a:chExt cx="4828536" cy="4294983"/>
          </a:xfrm>
        </p:grpSpPr>
        <p:cxnSp>
          <p:nvCxnSpPr>
            <p:cNvPr id="122" name="Google Shape;122;p19"/>
            <p:cNvCxnSpPr/>
            <p:nvPr/>
          </p:nvCxnSpPr>
          <p:spPr>
            <a:xfrm rot="10800000">
              <a:off x="0" y="0"/>
              <a:ext cx="4828536" cy="1"/>
            </a:xfrm>
            <a:prstGeom prst="straightConnector1">
              <a:avLst/>
            </a:prstGeom>
            <a:noFill/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123" name="Google Shape;123;p19"/>
            <p:cNvCxnSpPr/>
            <p:nvPr/>
          </p:nvCxnSpPr>
          <p:spPr>
            <a:xfrm rot="10800000">
              <a:off x="0" y="1234330"/>
              <a:ext cx="4828536" cy="4"/>
            </a:xfrm>
            <a:prstGeom prst="straightConnector1">
              <a:avLst/>
            </a:prstGeom>
            <a:noFill/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124" name="Google Shape;124;p19"/>
            <p:cNvCxnSpPr/>
            <p:nvPr/>
          </p:nvCxnSpPr>
          <p:spPr>
            <a:xfrm rot="10800000">
              <a:off x="0" y="3113879"/>
              <a:ext cx="4828536" cy="4"/>
            </a:xfrm>
            <a:prstGeom prst="straightConnector1">
              <a:avLst/>
            </a:prstGeom>
            <a:noFill/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125" name="Google Shape;125;p19"/>
            <p:cNvCxnSpPr/>
            <p:nvPr/>
          </p:nvCxnSpPr>
          <p:spPr>
            <a:xfrm rot="10800000">
              <a:off x="0" y="4294979"/>
              <a:ext cx="4828536" cy="4"/>
            </a:xfrm>
            <a:prstGeom prst="straightConnector1">
              <a:avLst/>
            </a:prstGeom>
            <a:noFill/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130" name="Google Shape;130;p20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1b.png" id="131" name="Google Shape;131;p20"/>
          <p:cNvPicPr preferRelativeResize="0"/>
          <p:nvPr/>
        </p:nvPicPr>
        <p:blipFill rotWithShape="1">
          <a:blip r:embed="rId4">
            <a:alphaModFix/>
          </a:blip>
          <a:srcRect b="8420" l="21409" r="0" t="15467"/>
          <a:stretch/>
        </p:blipFill>
        <p:spPr>
          <a:xfrm>
            <a:off x="12527489" y="3469612"/>
            <a:ext cx="15427692" cy="9960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985845" y="1265666"/>
            <a:ext cx="8423639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endParaRPr/>
          </a:p>
        </p:txBody>
      </p:sp>
      <p:sp>
        <p:nvSpPr>
          <p:cNvPr id="133" name="Google Shape;133;p20"/>
          <p:cNvSpPr txBox="1"/>
          <p:nvPr/>
        </p:nvSpPr>
        <p:spPr>
          <a:xfrm>
            <a:off x="1009670" y="5040630"/>
            <a:ext cx="3102130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4867D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endParaRPr/>
          </a:p>
        </p:txBody>
      </p:sp>
      <p:sp>
        <p:nvSpPr>
          <p:cNvPr id="134" name="Google Shape;134;p20"/>
          <p:cNvSpPr txBox="1"/>
          <p:nvPr/>
        </p:nvSpPr>
        <p:spPr>
          <a:xfrm>
            <a:off x="2838470" y="4855698"/>
            <a:ext cx="9468600" cy="792480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Сокращение сроков 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проектирования, ускорение коммуникации и согласований</a:t>
            </a:r>
            <a:endParaRPr b="1" i="0" sz="2400" u="none" cap="none" strike="noStrik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t/>
            </a:r>
            <a:endParaRPr b="1" i="0" sz="2400" u="none" cap="none" strike="noStrik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Выгрузка объёмов из модели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– более точный расчёт смет (меньше «сюрпризов»)</a:t>
            </a:r>
            <a:b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Уменьшение количества ошибок 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(обнаружение до стройки)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Прозрачность всех процессов</a:t>
            </a: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–</a:t>
            </a:r>
            <a:b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понятны для заказчика,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ими управлять</a:t>
            </a:r>
            <a:endParaRPr/>
          </a:p>
        </p:txBody>
      </p:sp>
      <p:grpSp>
        <p:nvGrpSpPr>
          <p:cNvPr id="135" name="Google Shape;135;p20"/>
          <p:cNvGrpSpPr/>
          <p:nvPr/>
        </p:nvGrpSpPr>
        <p:grpSpPr>
          <a:xfrm>
            <a:off x="-89099" y="6452883"/>
            <a:ext cx="4133411" cy="4219419"/>
            <a:chOff x="0" y="0"/>
            <a:chExt cx="4133409" cy="4219417"/>
          </a:xfrm>
        </p:grpSpPr>
        <p:cxnSp>
          <p:nvCxnSpPr>
            <p:cNvPr id="136" name="Google Shape;136;p20"/>
            <p:cNvCxnSpPr/>
            <p:nvPr/>
          </p:nvCxnSpPr>
          <p:spPr>
            <a:xfrm rot="10800000">
              <a:off x="0" y="0"/>
              <a:ext cx="4133409" cy="1"/>
            </a:xfrm>
            <a:prstGeom prst="straightConnector1">
              <a:avLst/>
            </a:prstGeom>
            <a:noFill/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137" name="Google Shape;137;p20"/>
            <p:cNvCxnSpPr/>
            <p:nvPr/>
          </p:nvCxnSpPr>
          <p:spPr>
            <a:xfrm rot="10800000">
              <a:off x="0" y="2353745"/>
              <a:ext cx="4133409" cy="3"/>
            </a:xfrm>
            <a:prstGeom prst="straightConnector1">
              <a:avLst/>
            </a:prstGeom>
            <a:noFill/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  <p:cxnSp>
          <p:nvCxnSpPr>
            <p:cNvPr id="138" name="Google Shape;138;p20"/>
            <p:cNvCxnSpPr/>
            <p:nvPr/>
          </p:nvCxnSpPr>
          <p:spPr>
            <a:xfrm rot="10800000">
              <a:off x="0" y="4219414"/>
              <a:ext cx="4133409" cy="3"/>
            </a:xfrm>
            <a:prstGeom prst="straightConnector1">
              <a:avLst/>
            </a:prstGeom>
            <a:noFill/>
            <a:ln cap="flat" cmpd="sng" w="25400">
              <a:solidFill>
                <a:srgbClr val="929292"/>
              </a:solidFill>
              <a:prstDash val="solid"/>
              <a:miter lim="400000"/>
              <a:headEnd len="sm" w="sm" type="none"/>
              <a:tailEnd len="sm" w="sm" type="none"/>
            </a:ln>
          </p:spPr>
        </p:cxnSp>
      </p:grpSp>
      <p:sp>
        <p:nvSpPr>
          <p:cNvPr id="139" name="Google Shape;139;p20"/>
          <p:cNvSpPr txBox="1"/>
          <p:nvPr/>
        </p:nvSpPr>
        <p:spPr>
          <a:xfrm>
            <a:off x="1009670" y="9269730"/>
            <a:ext cx="3102130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4867D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1009670" y="11428730"/>
            <a:ext cx="3102130" cy="889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4867D"/>
              </a:buClr>
              <a:buSzPts val="5100"/>
              <a:buFont typeface="Montserrat"/>
              <a:buNone/>
            </a:pPr>
            <a:r>
              <a:rPr b="1" i="0" lang="en-US" sz="5100" u="none" cap="none" strike="noStrike">
                <a:solidFill>
                  <a:srgbClr val="04867D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145" name="Google Shape;145;p21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985845" y="592566"/>
            <a:ext cx="11680891" cy="10033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Montserrat"/>
              <a:buNone/>
            </a:pPr>
            <a:r>
              <a:rPr b="1" i="0" lang="en-US" sz="5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Бимит </a:t>
            </a:r>
            <a:r>
              <a:rPr b="0" i="0" lang="en-US" sz="5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 30 секунд</a:t>
            </a:r>
            <a:endParaRPr/>
          </a:p>
        </p:txBody>
      </p:sp>
      <p:pic>
        <p:nvPicPr>
          <p:cNvPr descr="bimit_30sec.mp4" id="147" name="Google Shape;14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108107"/>
            <a:ext cx="24384000" cy="11621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152" name="Google Shape;152;p22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struction.png" id="153" name="Google Shape;15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6077" y="3339355"/>
            <a:ext cx="6375053" cy="6375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wPoly.png" id="154" name="Google Shape;15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61818" y="3435042"/>
            <a:ext cx="6577496" cy="657749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7926367" y="9386570"/>
            <a:ext cx="4531673" cy="1117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СМР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 трлн руб.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12898602" y="9386570"/>
            <a:ext cx="4531673" cy="1117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BIM-технологии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4,6 млрд руб. </a:t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18663763" y="9386570"/>
            <a:ext cx="4531672" cy="16256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Рост на 50%</a:t>
            </a:r>
            <a:b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 2025 году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b="0" i="0" lang="en-US" sz="3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гос. регулирование</a:t>
            </a:r>
            <a:endParaRPr/>
          </a:p>
        </p:txBody>
      </p:sp>
      <p:sp>
        <p:nvSpPr>
          <p:cNvPr id="158" name="Google Shape;158;p22"/>
          <p:cNvSpPr txBox="1"/>
          <p:nvPr/>
        </p:nvSpPr>
        <p:spPr>
          <a:xfrm>
            <a:off x="1962170" y="9325749"/>
            <a:ext cx="3447709" cy="28270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TAM $5 млрд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BIM в мире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SAM ₽4,6 млрд</a:t>
            </a:r>
            <a:r>
              <a:rPr b="0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BIM в РФ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SOM ₽200 млн</a:t>
            </a:r>
            <a:endParaRPr/>
          </a:p>
        </p:txBody>
      </p:sp>
      <p:pic>
        <p:nvPicPr>
          <p:cNvPr descr="Изображение" id="159" name="Google Shape;15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8149" y="4056415"/>
            <a:ext cx="4686933" cy="468693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/>
        </p:nvSpPr>
        <p:spPr>
          <a:xfrm>
            <a:off x="985845" y="1265666"/>
            <a:ext cx="8423639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Рынок</a:t>
            </a:r>
            <a:endParaRPr/>
          </a:p>
        </p:txBody>
      </p:sp>
      <p:sp>
        <p:nvSpPr>
          <p:cNvPr id="161" name="Google Shape;161;p22"/>
          <p:cNvSpPr txBox="1"/>
          <p:nvPr/>
        </p:nvSpPr>
        <p:spPr>
          <a:xfrm>
            <a:off x="17867681" y="12205970"/>
            <a:ext cx="5869836" cy="5207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Источник: </a:t>
            </a:r>
            <a:r>
              <a:rPr b="0" i="0" lang="en-US" sz="2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McKinsey Analytics*</a:t>
            </a:r>
            <a:endParaRPr/>
          </a:p>
        </p:txBody>
      </p:sp>
      <p:pic>
        <p:nvPicPr>
          <p:cNvPr descr="Arrow%20Up%20Right.I07.2k.png" id="162" name="Google Shape;16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513850" y="3435041"/>
            <a:ext cx="6577497" cy="657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167" name="Google Shape;167;p23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1221027" y="10300072"/>
            <a:ext cx="10656159" cy="2739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69D9B"/>
              </a:buClr>
              <a:buSzPts val="2739"/>
              <a:buFont typeface="Montserrat"/>
              <a:buNone/>
            </a:pPr>
            <a:r>
              <a:rPr b="1" i="0" lang="en-US" sz="2739" u="none" cap="none" strike="noStrike">
                <a:solidFill>
                  <a:srgbClr val="469D9B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 BIMIT</a:t>
            </a:r>
            <a:endParaRPr/>
          </a:p>
          <a:p>
            <a:pPr indent="-365243" lvl="0" marL="31623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5752"/>
              <a:buFont typeface="Montserrat"/>
              <a:buChar char="•"/>
            </a:pPr>
            <a:r>
              <a:rPr b="0" i="0" lang="en-US" sz="273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бесшовная передача данных в одном ПО на всех этапах </a:t>
            </a:r>
            <a:endParaRPr/>
          </a:p>
          <a:p>
            <a:pPr indent="-365243" lvl="0" marL="31623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5752"/>
              <a:buFont typeface="Montserrat"/>
              <a:buChar char="•"/>
            </a:pPr>
            <a:r>
              <a:rPr b="0" i="0" lang="en-US" sz="273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работа с большими моделями</a:t>
            </a:r>
            <a:endParaRPr/>
          </a:p>
          <a:p>
            <a:pPr indent="-365243" lvl="0" marL="316230" marR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5752"/>
              <a:buFont typeface="Montserrat"/>
              <a:buChar char="•"/>
            </a:pPr>
            <a:r>
              <a:rPr b="0" i="0" lang="en-US" sz="273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встроенная система плагинов </a:t>
            </a:r>
            <a:endParaRPr/>
          </a:p>
        </p:txBody>
      </p:sp>
      <p:pic>
        <p:nvPicPr>
          <p:cNvPr descr="Изображение" id="169" name="Google Shape;16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5014" y="4179042"/>
            <a:ext cx="3153743" cy="846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70" name="Google Shape;17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8512" y="5674490"/>
            <a:ext cx="3025532" cy="954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71" name="Google Shape;17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52535" y="5787318"/>
            <a:ext cx="3363289" cy="728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72" name="Google Shape;172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77962" y="5787318"/>
            <a:ext cx="3699255" cy="7288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73" name="Google Shape;173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0917" y="7328361"/>
            <a:ext cx="3400511" cy="519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74" name="Google Shape;174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80598" y="4112658"/>
            <a:ext cx="3009621" cy="979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75" name="Google Shape;175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99055" y="4305676"/>
            <a:ext cx="1871245" cy="5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/>
        </p:nvSpPr>
        <p:spPr>
          <a:xfrm>
            <a:off x="985845" y="1265666"/>
            <a:ext cx="8423639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</a:t>
            </a:r>
            <a:endParaRPr/>
          </a:p>
        </p:txBody>
      </p:sp>
      <p:pic>
        <p:nvPicPr>
          <p:cNvPr descr="Chess%20Queens.H01.2k.png" id="177" name="Google Shape;177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628104" y="-1"/>
            <a:ext cx="15176014" cy="15176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182" name="Google Shape;182;p24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3" name="Google Shape;183;p24"/>
          <p:cNvGraphicFramePr/>
          <p:nvPr/>
        </p:nvGraphicFramePr>
        <p:xfrm>
          <a:off x="1217221" y="3280946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{6769E636-5FB2-45A7-8640-9FC388129D31}</a:tableStyleId>
              </a:tblPr>
              <a:tblGrid>
                <a:gridCol w="6250175"/>
                <a:gridCol w="3073325"/>
                <a:gridCol w="2963325"/>
                <a:gridCol w="2914800"/>
                <a:gridCol w="2209550"/>
                <a:gridCol w="2212800"/>
                <a:gridCol w="2212800"/>
              </a:tblGrid>
              <a:tr h="173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700"/>
                        <a:buFont typeface="Montserrat"/>
                        <a:buNone/>
                      </a:pPr>
                      <a:r>
                        <a:rPr b="1" lang="en-US" sz="27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Продукт / услуга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ADC0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700"/>
                        <a:buFont typeface="Montserrat"/>
                        <a:buNone/>
                      </a:pPr>
                      <a:r>
                        <a:rPr b="1" lang="en-US" sz="27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Стоимость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B85AE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700"/>
                        <a:buFont typeface="Montserrat"/>
                        <a:buNone/>
                      </a:pPr>
                      <a:r>
                        <a:rPr b="1" lang="en-US" sz="27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Количество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6A8B"/>
                    </a:solidFill>
                  </a:tcPr>
                </a:tc>
                <a:tc hMerge="1"/>
                <a:tc hMerge="1"/>
              </a:tr>
              <a:tr h="10439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Подписка / год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 пользователей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26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300 000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360 000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396 000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43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«Коробка»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990 000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  <a:tr h="1732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Модуль «Эксплуатация»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 запросу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t/>
                      </a:r>
                      <a:endParaRPr b="0" sz="27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0439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Консалтинг, внедрение BIM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 gridSpan="3"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500 000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 rowSpan="2" hMerge="1"/>
                <a:tc rowSpan="2"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2023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2024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  <a:tr h="1043975">
                <a:tc vMerge="1"/>
                <a:tc gridSpan="3" vMerge="1"/>
                <a:tc hMerge="1" vMerge="1"/>
                <a:tc hMerge="1"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Montserrat"/>
                        <a:buNone/>
                      </a:pPr>
                      <a:r>
                        <a:rPr b="0" lang="en-US" sz="27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/>
                    </a:p>
                  </a:txBody>
                  <a:tcPr marT="50800" marB="50800" marR="50800" marL="50800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184" name="Google Shape;184;p24"/>
          <p:cNvSpPr txBox="1"/>
          <p:nvPr/>
        </p:nvSpPr>
        <p:spPr>
          <a:xfrm>
            <a:off x="985845" y="1265666"/>
            <a:ext cx="11528193" cy="13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Бизнес-</a:t>
            </a:r>
            <a:r>
              <a:rPr b="1" i="0" lang="en-US" sz="7800" u="none" cap="small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модель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189" name="Google Shape;189;p25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1085870" y="6640830"/>
            <a:ext cx="2588727" cy="11633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Прямые </a:t>
            </a:r>
            <a:r>
              <a:rPr b="0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продажи </a:t>
            </a:r>
            <a:endParaRPr/>
          </a:p>
        </p:txBody>
      </p:sp>
      <p:sp>
        <p:nvSpPr>
          <p:cNvPr id="191" name="Google Shape;191;p25"/>
          <p:cNvSpPr txBox="1"/>
          <p:nvPr/>
        </p:nvSpPr>
        <p:spPr>
          <a:xfrm>
            <a:off x="5465991" y="6640830"/>
            <a:ext cx="3641285" cy="5842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Дистрибьюторы</a:t>
            </a:r>
            <a:endParaRPr/>
          </a:p>
        </p:txBody>
      </p:sp>
      <p:sp>
        <p:nvSpPr>
          <p:cNvPr id="192" name="Google Shape;192;p25"/>
          <p:cNvSpPr txBox="1"/>
          <p:nvPr/>
        </p:nvSpPr>
        <p:spPr>
          <a:xfrm>
            <a:off x="10527330" y="6640830"/>
            <a:ext cx="3329340" cy="232156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Участие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отраслевых мероприятиях,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сообществах</a:t>
            </a:r>
            <a:endParaRPr/>
          </a:p>
        </p:txBody>
      </p:sp>
      <p:sp>
        <p:nvSpPr>
          <p:cNvPr id="193" name="Google Shape;193;p25"/>
          <p:cNvSpPr txBox="1"/>
          <p:nvPr/>
        </p:nvSpPr>
        <p:spPr>
          <a:xfrm>
            <a:off x="959895" y="10298430"/>
            <a:ext cx="3329341" cy="174244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Привлечение </a:t>
            </a:r>
            <a:r>
              <a:rPr b="0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мер поддержки</a:t>
            </a:r>
            <a:endParaRPr/>
          </a:p>
        </p:txBody>
      </p:sp>
      <p:sp>
        <p:nvSpPr>
          <p:cNvPr id="194" name="Google Shape;194;p25"/>
          <p:cNvSpPr txBox="1"/>
          <p:nvPr/>
        </p:nvSpPr>
        <p:spPr>
          <a:xfrm>
            <a:off x="5353690" y="10298430"/>
            <a:ext cx="3641284" cy="11633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Партнёрства</a:t>
            </a:r>
            <a:r>
              <a:rPr b="0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(коллаборации)</a:t>
            </a: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10527330" y="10298430"/>
            <a:ext cx="3329340" cy="11633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Пилотные</a:t>
            </a:r>
            <a:r>
              <a:rPr b="0" i="0" lang="en-US" sz="3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проекты</a:t>
            </a:r>
            <a:endParaRPr/>
          </a:p>
        </p:txBody>
      </p:sp>
      <p:pic>
        <p:nvPicPr>
          <p:cNvPr descr="bimit_bag.png" id="196" name="Google Shape;196;p25"/>
          <p:cNvPicPr preferRelativeResize="0"/>
          <p:nvPr/>
        </p:nvPicPr>
        <p:blipFill rotWithShape="1">
          <a:blip r:embed="rId4">
            <a:alphaModFix/>
          </a:blip>
          <a:srcRect b="5093" l="29915" r="0" t="6340"/>
          <a:stretch/>
        </p:blipFill>
        <p:spPr>
          <a:xfrm>
            <a:off x="14608874" y="579652"/>
            <a:ext cx="15894162" cy="13391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25"/>
          <p:cNvGrpSpPr/>
          <p:nvPr/>
        </p:nvGrpSpPr>
        <p:grpSpPr>
          <a:xfrm>
            <a:off x="1069311" y="6024115"/>
            <a:ext cx="13022418" cy="185641"/>
            <a:chOff x="0" y="-1"/>
            <a:chExt cx="13022416" cy="185640"/>
          </a:xfrm>
        </p:grpSpPr>
        <p:sp>
          <p:nvSpPr>
            <p:cNvPr id="198" name="Google Shape;198;p25"/>
            <p:cNvSpPr/>
            <p:nvPr/>
          </p:nvSpPr>
          <p:spPr>
            <a:xfrm>
              <a:off x="0" y="0"/>
              <a:ext cx="3110508" cy="185639"/>
            </a:xfrm>
            <a:prstGeom prst="rect">
              <a:avLst/>
            </a:prstGeom>
            <a:solidFill>
              <a:srgbClr val="42BEB5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2400"/>
                <a:buFont typeface="Avenir"/>
                <a:buNone/>
              </a:pPr>
              <a:r>
                <a:t/>
              </a:r>
              <a:endParaRPr b="1" i="0" sz="2400" u="none" cap="none" strike="noStrike">
                <a:solidFill>
                  <a:srgbClr val="92929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4393794" y="-1"/>
              <a:ext cx="3647056" cy="1856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2400"/>
                <a:buFont typeface="Avenir"/>
                <a:buNone/>
              </a:pPr>
              <a:r>
                <a:t/>
              </a:r>
              <a:endParaRPr b="1" i="0" sz="2400" u="none" cap="none" strike="noStrike">
                <a:solidFill>
                  <a:srgbClr val="92929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9375360" y="-1"/>
              <a:ext cx="3647056" cy="185640"/>
            </a:xfrm>
            <a:prstGeom prst="rect">
              <a:avLst/>
            </a:prstGeom>
            <a:solidFill>
              <a:srgbClr val="04867D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2400"/>
                <a:buFont typeface="Avenir"/>
                <a:buNone/>
              </a:pPr>
              <a:r>
                <a:t/>
              </a:r>
              <a:endParaRPr b="1" i="0" sz="2400" u="none" cap="none" strike="noStrike">
                <a:solidFill>
                  <a:srgbClr val="92929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201" name="Google Shape;201;p25"/>
          <p:cNvGrpSpPr/>
          <p:nvPr/>
        </p:nvGrpSpPr>
        <p:grpSpPr>
          <a:xfrm>
            <a:off x="993111" y="9768092"/>
            <a:ext cx="13022418" cy="185641"/>
            <a:chOff x="0" y="-1"/>
            <a:chExt cx="13022417" cy="185640"/>
          </a:xfrm>
        </p:grpSpPr>
        <p:sp>
          <p:nvSpPr>
            <p:cNvPr id="202" name="Google Shape;202;p25"/>
            <p:cNvSpPr/>
            <p:nvPr/>
          </p:nvSpPr>
          <p:spPr>
            <a:xfrm>
              <a:off x="0" y="0"/>
              <a:ext cx="3110508" cy="185639"/>
            </a:xfrm>
            <a:prstGeom prst="rect">
              <a:avLst/>
            </a:prstGeom>
            <a:solidFill>
              <a:srgbClr val="3E98CB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2400"/>
                <a:buFont typeface="Avenir"/>
                <a:buNone/>
              </a:pPr>
              <a:r>
                <a:t/>
              </a:r>
              <a:endParaRPr b="1" i="0" sz="2400" u="none" cap="none" strike="noStrike">
                <a:solidFill>
                  <a:srgbClr val="92929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4393794" y="-1"/>
              <a:ext cx="3647056" cy="185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2400"/>
                <a:buFont typeface="Avenir"/>
                <a:buNone/>
              </a:pPr>
              <a:r>
                <a:t/>
              </a:r>
              <a:endParaRPr b="1" i="0" sz="2400" u="none" cap="none" strike="noStrike">
                <a:solidFill>
                  <a:srgbClr val="92929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9375361" y="-1"/>
              <a:ext cx="3647056" cy="185640"/>
            </a:xfrm>
            <a:prstGeom prst="rect">
              <a:avLst/>
            </a:prstGeom>
            <a:solidFill>
              <a:srgbClr val="005E94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9292"/>
                </a:buClr>
                <a:buSzPts val="2400"/>
                <a:buFont typeface="Avenir"/>
                <a:buNone/>
              </a:pPr>
              <a:r>
                <a:t/>
              </a:r>
              <a:endParaRPr b="1" i="0" sz="2400" u="none" cap="none" strike="noStrike">
                <a:solidFill>
                  <a:srgbClr val="92929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05" name="Google Shape;205;p25"/>
          <p:cNvSpPr txBox="1"/>
          <p:nvPr/>
        </p:nvSpPr>
        <p:spPr>
          <a:xfrm>
            <a:off x="985845" y="1265666"/>
            <a:ext cx="11528193" cy="241808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Go-to-market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стратегия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_michael_april_back.jpg" id="210" name="Google Shape;210;p26"/>
          <p:cNvPicPr preferRelativeResize="0"/>
          <p:nvPr/>
        </p:nvPicPr>
        <p:blipFill rotWithShape="1">
          <a:blip r:embed="rId3">
            <a:alphaModFix/>
          </a:blip>
          <a:srcRect b="18778" l="0" r="0" t="10716"/>
          <a:stretch/>
        </p:blipFill>
        <p:spPr>
          <a:xfrm>
            <a:off x="-73297" y="-59795"/>
            <a:ext cx="24530595" cy="13835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fe.png" id="211" name="Google Shape;21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20067" y="649833"/>
            <a:ext cx="11324383" cy="113243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2" name="Google Shape;212;p26"/>
          <p:cNvGraphicFramePr/>
          <p:nvPr/>
        </p:nvGraphicFramePr>
        <p:xfrm>
          <a:off x="1123950" y="480060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{6769E636-5FB2-45A7-8640-9FC388129D31}</a:tableStyleId>
              </a:tblPr>
              <a:tblGrid>
                <a:gridCol w="4000100"/>
                <a:gridCol w="2702050"/>
                <a:gridCol w="4715350"/>
              </a:tblGrid>
              <a:tr h="137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000"/>
                        <a:buFont typeface="Montserrat"/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Показатели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2BE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000"/>
                        <a:buFont typeface="Montserrat"/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Период,</a:t>
                      </a:r>
                      <a:b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мес.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000"/>
                        <a:buFont typeface="Montserrat"/>
                        <a:buNone/>
                      </a:pP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Стоимость,</a:t>
                      </a:r>
                      <a:b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b="1" lang="en-US" sz="30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руб. / кол-во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4867D"/>
                    </a:solidFill>
                  </a:tcPr>
                </a:tc>
              </a:tr>
              <a:tr h="747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ARPU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 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30 000 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3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LTV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t/>
                      </a:r>
                      <a:endParaRPr b="0" sz="30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360 000 - 540 000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  <a:tr h="994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Life-Time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12-18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t/>
                      </a:r>
                      <a:endParaRPr b="0" sz="30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Average Price 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30 000 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  <a:tr h="845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Buyers 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t/>
                      </a:r>
                      <a:endParaRPr b="0" sz="30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САС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17 000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  <a:tr h="853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Margin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t/>
                      </a:r>
                      <a:endParaRPr b="0" sz="30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20,9%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3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Revenue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Montserrat"/>
                        <a:buNone/>
                      </a:pPr>
                      <a:r>
                        <a:rPr lang="en-US" sz="30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210 000</a:t>
                      </a:r>
                      <a:endParaRPr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13" name="Google Shape;213;p26"/>
          <p:cNvSpPr txBox="1"/>
          <p:nvPr/>
        </p:nvSpPr>
        <p:spPr>
          <a:xfrm>
            <a:off x="985845" y="1265666"/>
            <a:ext cx="11528193" cy="241808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Юнит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Montserrat"/>
              <a:buNone/>
            </a:pPr>
            <a:r>
              <a:rPr b="1" i="0" lang="en-US" sz="7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экономика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929292"/>
      </a:dk1>
      <a:lt1>
        <a:srgbClr val="810092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2_ColorGradient">
  <a:themeElements>
    <a:clrScheme name="22_Color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