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theme/theme2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  <p:sldMasterId id="2147483804" r:id="rId14"/>
    <p:sldMasterId id="2147483816" r:id="rId15"/>
    <p:sldMasterId id="2147483828" r:id="rId16"/>
    <p:sldMasterId id="2147483840" r:id="rId17"/>
    <p:sldMasterId id="2147483852" r:id="rId18"/>
    <p:sldMasterId id="2147483864" r:id="rId19"/>
    <p:sldMasterId id="2147483876" r:id="rId20"/>
    <p:sldMasterId id="2147483888" r:id="rId21"/>
    <p:sldMasterId id="2147483900" r:id="rId22"/>
    <p:sldMasterId id="2147483912" r:id="rId23"/>
    <p:sldMasterId id="2147483924" r:id="rId24"/>
    <p:sldMasterId id="2147483936" r:id="rId25"/>
    <p:sldMasterId id="2147483948" r:id="rId26"/>
  </p:sldMasterIdLst>
  <p:notesMasterIdLst>
    <p:notesMasterId r:id="rId68"/>
  </p:notesMasterIdLst>
  <p:sldIdLst>
    <p:sldId id="282" r:id="rId27"/>
    <p:sldId id="325" r:id="rId28"/>
    <p:sldId id="326" r:id="rId29"/>
    <p:sldId id="285" r:id="rId30"/>
    <p:sldId id="286" r:id="rId31"/>
    <p:sldId id="327" r:id="rId32"/>
    <p:sldId id="288" r:id="rId33"/>
    <p:sldId id="328" r:id="rId34"/>
    <p:sldId id="329" r:id="rId35"/>
    <p:sldId id="330" r:id="rId36"/>
    <p:sldId id="331" r:id="rId37"/>
    <p:sldId id="332" r:id="rId38"/>
    <p:sldId id="333" r:id="rId39"/>
    <p:sldId id="334" r:id="rId40"/>
    <p:sldId id="335" r:id="rId41"/>
    <p:sldId id="336" r:id="rId42"/>
    <p:sldId id="337" r:id="rId43"/>
    <p:sldId id="338" r:id="rId44"/>
    <p:sldId id="339" r:id="rId45"/>
    <p:sldId id="321" r:id="rId46"/>
    <p:sldId id="301" r:id="rId47"/>
    <p:sldId id="302" r:id="rId48"/>
    <p:sldId id="303" r:id="rId49"/>
    <p:sldId id="304" r:id="rId50"/>
    <p:sldId id="323" r:id="rId51"/>
    <p:sldId id="305" r:id="rId52"/>
    <p:sldId id="306" r:id="rId53"/>
    <p:sldId id="340" r:id="rId54"/>
    <p:sldId id="341" r:id="rId55"/>
    <p:sldId id="342" r:id="rId56"/>
    <p:sldId id="343" r:id="rId57"/>
    <p:sldId id="344" r:id="rId58"/>
    <p:sldId id="345" r:id="rId59"/>
    <p:sldId id="346" r:id="rId60"/>
    <p:sldId id="347" r:id="rId61"/>
    <p:sldId id="348" r:id="rId62"/>
    <p:sldId id="349" r:id="rId63"/>
    <p:sldId id="350" r:id="rId64"/>
    <p:sldId id="351" r:id="rId65"/>
    <p:sldId id="352" r:id="rId66"/>
    <p:sldId id="353" r:id="rId67"/>
  </p:sldIdLst>
  <p:sldSz cx="9144000" cy="6858000" type="screen4x3"/>
  <p:notesSz cx="6724650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FF99"/>
    <a:srgbClr val="CCFF99"/>
    <a:srgbClr val="FFCCFF"/>
    <a:srgbClr val="FFFF00"/>
    <a:srgbClr val="FF33CC"/>
    <a:srgbClr val="008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852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6.xml"/><Relationship Id="rId47" Type="http://schemas.openxmlformats.org/officeDocument/2006/relationships/slide" Target="slides/slide21.xml"/><Relationship Id="rId63" Type="http://schemas.openxmlformats.org/officeDocument/2006/relationships/slide" Target="slides/slide37.xml"/><Relationship Id="rId68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6.xml"/><Relationship Id="rId37" Type="http://schemas.openxmlformats.org/officeDocument/2006/relationships/slide" Target="slides/slide11.xml"/><Relationship Id="rId40" Type="http://schemas.openxmlformats.org/officeDocument/2006/relationships/slide" Target="slides/slide14.xml"/><Relationship Id="rId45" Type="http://schemas.openxmlformats.org/officeDocument/2006/relationships/slide" Target="slides/slide19.xml"/><Relationship Id="rId53" Type="http://schemas.openxmlformats.org/officeDocument/2006/relationships/slide" Target="slides/slide27.xml"/><Relationship Id="rId58" Type="http://schemas.openxmlformats.org/officeDocument/2006/relationships/slide" Target="slides/slide32.xml"/><Relationship Id="rId66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5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1.xml"/><Relationship Id="rId30" Type="http://schemas.openxmlformats.org/officeDocument/2006/relationships/slide" Target="slides/slide4.xml"/><Relationship Id="rId35" Type="http://schemas.openxmlformats.org/officeDocument/2006/relationships/slide" Target="slides/slide9.xml"/><Relationship Id="rId43" Type="http://schemas.openxmlformats.org/officeDocument/2006/relationships/slide" Target="slides/slide17.xml"/><Relationship Id="rId48" Type="http://schemas.openxmlformats.org/officeDocument/2006/relationships/slide" Target="slides/slide22.xml"/><Relationship Id="rId56" Type="http://schemas.openxmlformats.org/officeDocument/2006/relationships/slide" Target="slides/slide30.xml"/><Relationship Id="rId64" Type="http://schemas.openxmlformats.org/officeDocument/2006/relationships/slide" Target="slides/slide38.xml"/><Relationship Id="rId69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5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7.xml"/><Relationship Id="rId38" Type="http://schemas.openxmlformats.org/officeDocument/2006/relationships/slide" Target="slides/slide12.xml"/><Relationship Id="rId46" Type="http://schemas.openxmlformats.org/officeDocument/2006/relationships/slide" Target="slides/slide20.xml"/><Relationship Id="rId59" Type="http://schemas.openxmlformats.org/officeDocument/2006/relationships/slide" Target="slides/slide33.xml"/><Relationship Id="rId67" Type="http://schemas.openxmlformats.org/officeDocument/2006/relationships/slide" Target="slides/slide41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5.xml"/><Relationship Id="rId54" Type="http://schemas.openxmlformats.org/officeDocument/2006/relationships/slide" Target="slides/slide28.xml"/><Relationship Id="rId62" Type="http://schemas.openxmlformats.org/officeDocument/2006/relationships/slide" Target="slides/slide36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2.xml"/><Relationship Id="rId36" Type="http://schemas.openxmlformats.org/officeDocument/2006/relationships/slide" Target="slides/slide10.xml"/><Relationship Id="rId49" Type="http://schemas.openxmlformats.org/officeDocument/2006/relationships/slide" Target="slides/slide23.xml"/><Relationship Id="rId57" Type="http://schemas.openxmlformats.org/officeDocument/2006/relationships/slide" Target="slides/slide31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5.xml"/><Relationship Id="rId44" Type="http://schemas.openxmlformats.org/officeDocument/2006/relationships/slide" Target="slides/slide18.xml"/><Relationship Id="rId52" Type="http://schemas.openxmlformats.org/officeDocument/2006/relationships/slide" Target="slides/slide26.xml"/><Relationship Id="rId60" Type="http://schemas.openxmlformats.org/officeDocument/2006/relationships/slide" Target="slides/slide34.xml"/><Relationship Id="rId65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3.xml"/><Relationship Id="rId34" Type="http://schemas.openxmlformats.org/officeDocument/2006/relationships/slide" Target="slides/slide8.xml"/><Relationship Id="rId50" Type="http://schemas.openxmlformats.org/officeDocument/2006/relationships/slide" Target="slides/slide24.xml"/><Relationship Id="rId55" Type="http://schemas.openxmlformats.org/officeDocument/2006/relationships/slide" Target="slides/slide29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6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39.xml"/><Relationship Id="rId5" Type="http://schemas.openxmlformats.org/officeDocument/2006/relationships/slide" Target="slides/slide29.xml"/><Relationship Id="rId4" Type="http://schemas.openxmlformats.org/officeDocument/2006/relationships/slide" Target="slides/slide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29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92538" y="0"/>
            <a:ext cx="29591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68350"/>
            <a:ext cx="4919662" cy="3689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9638" y="4687888"/>
            <a:ext cx="4930775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51975"/>
            <a:ext cx="28829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92538" y="9451975"/>
            <a:ext cx="29591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0AB0A49-F9BC-427A-B071-77A2BDC1C6D3}" type="slidenum">
              <a:rPr lang="en-US" altLang="de-DE"/>
              <a:pPr>
                <a:defRPr/>
              </a:pPr>
              <a:t>‹#›</a:t>
            </a:fld>
            <a:endParaRPr lang="en-US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BBF22C2-C7B2-499F-8BDE-C5DB7EB05D28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03518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9D9339-6769-4219-ACF9-4C521B7523B9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704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D836521-8642-4C5E-B3DD-D74417266FD3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20917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097162-ECE8-4C50-937E-03F3CE7006E9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68896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16EB3-ED14-4592-88F2-D934DBC990DF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59192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BBBB75-EB36-4DAB-BFDB-9BE01D95C435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91629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64B9D3-257B-44E2-A44C-87011A94B098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13089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786865-3480-46BE-82E2-B179BF25E9CE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7372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A8B6CD-C58F-4D61-B669-0FB4E93C2FE7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76390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7E2148A-8FAF-44E2-AB6C-D04A16B1D2B5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73536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161834-3AD6-4CAF-8C08-C6E79E4ACD50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0279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9D6454E-D136-4B8B-B61D-DCDD01960A7F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33160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D89E7E4-4498-44E8-862C-7A6A16718521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92672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4C4CF8-7F7C-43A4-8C98-A8724C754A10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70124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441B99-0E00-443C-B8FA-5E188041FF79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31997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1DA1F1-0A93-4AD2-AE5D-7C9EE92F5DD0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50434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B5826A-78BC-46CD-9D1D-34FCF5C66A12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55175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6F9ED7-1A24-4A5E-95A7-ED3A5E659FA0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3972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4D4836-EAD2-41CA-8C3F-9594C5116958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5477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870256-C9A6-490D-8301-B121ED8CC536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5862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799D35-0259-401A-8530-E1DC6B2FC072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59883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E9395D-B9E5-412A-B0F7-052EB2AC68F7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37172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7980A5-E573-4A0A-B6CB-F2AF031E76A2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3011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68F34E-24B8-407D-B9C1-8E4DCD9D737A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3450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B5DD18-38C2-4CD1-A21F-A81B2088DD55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461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C4953-ECD5-4067-8CD8-119BFCDF6532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46052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C15AC-A5FE-4E55-8637-E7ECD7BAC336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6283678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88914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75568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764540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644322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49105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805814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109771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734263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518972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943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01DB3-A96C-4DE6-A26B-A65634F8320F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1994908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766193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643846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810408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773201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048287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691910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301165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906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857932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1748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167768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664472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053782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975193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619536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08423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066541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386600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142838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268989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4615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309651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271785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778030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084683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35579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500517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88374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129059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292682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796105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5659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384258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51598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674059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810510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131634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287015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538548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721591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52661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916146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28157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675086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353908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426900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569342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025294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277243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58053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263555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69284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420308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0687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801507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022169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738521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255286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756467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264369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379004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2299167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551892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2030500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11384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2691878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10323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594452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415331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308366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062070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02600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1132264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2908768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5024322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59362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5915335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867756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359519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5159274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0607818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747593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522154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861664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177304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8715546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01015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0455609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2284037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5246681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4443451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526381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101015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662203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5964509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4034518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595497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4551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BF614-EDE6-48E4-86C1-2194D23B12DB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229191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6778401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2280411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714360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8477661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5157341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156640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8761897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6612575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597412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5536883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28301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4005704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3260442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8144011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7971341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108514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0841049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8994592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956122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1726397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3044728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16546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2659378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6357242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740318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846929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7126453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4203664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4308315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0257377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2690420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7862091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99749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4935052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8481815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3895193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6100984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2469638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2645909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8058021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5206073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9945786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9323765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74837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1367766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8482551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9179217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4288247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7337280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8162635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7537852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9806306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1144430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293451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09448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7333665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8206619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1983528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8680548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1557862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3653808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0953042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7043729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7674423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0811278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15336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8898506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2918573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031359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4479059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9882488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0805390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2112142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3442797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6684879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7654126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17096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1526488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2492872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6927614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3480217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8303193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4258306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4266154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4675310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2494582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3192487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49669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6352794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8386838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9455985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4499344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2435535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3720629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1424405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75254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234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8501C-68B5-46CC-96E9-1D39F720BFFA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01761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72688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88947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75342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72487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98660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07465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013607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06648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45956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4678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72F0E-75BB-405A-91AD-CD5A357CD8E3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951112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50543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834680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42821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79132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93892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97898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012558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06889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13219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0059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B9B62-0570-4DD5-8D5E-ED144FA0934B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556478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29021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015445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802158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590473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42352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868413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74486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510027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06101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3787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47F0D-075A-477F-9B28-0651171BAA82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923718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964093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409353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876750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05888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091770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857656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294780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206249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23473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3549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10EC1-EC71-42F0-836A-B6F4A22D38A3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7867711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861713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07736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616523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31210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320478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57278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312514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756658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69878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5040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7CB4B-C626-4D54-A276-DA27483DD5BB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2980139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221878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820079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959976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159573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748144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204912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726443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611343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508265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5097C7-8179-4E9F-91FC-ED7E9FA1D2C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526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41EDA-918F-43BA-A0D8-818872FB1619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998565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1D9AD-C022-45E0-8F03-A4AF6C0494D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47360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A3DB0E-F89B-4B65-AFF8-275414993D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2984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20F5-A8CC-48ED-A5F6-E456CD59BC6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083478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2A6E1E-30FF-4021-BDC9-753564F301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254736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1493FC-2FD1-4C8B-952F-B3F2987819F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133036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3A57D-D3AA-4F09-9545-2A906879516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604146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02E20-4825-45B3-936D-E06DC45059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85320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00D4C2-823E-4257-93FA-58F2F3B7F1B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51941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F250-1BA1-456C-9EA8-E76558B800B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514150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CDDADD-A63D-4B38-B5DE-68BC9C75D25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8813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C4E4E02-CE72-49D4-8106-AD33C536AC51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7335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8438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6586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079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1798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5447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588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6348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871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224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8694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361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94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2545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056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3743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8481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4305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787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8437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9536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7886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0401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8048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1B2602-907C-490C-A1CD-1953CCE3E07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9571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5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7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8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8CD0F69-8770-41CF-BB9C-F1C3E1C4045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de-DE" altLang="en-US" sz="1400" smtClean="0"/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1143000" y="2489200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2209800"/>
          </a:xfrm>
        </p:spPr>
        <p:txBody>
          <a:bodyPr/>
          <a:lstStyle/>
          <a:p>
            <a:endParaRPr lang="de-DE" altLang="en-US" smtClean="0"/>
          </a:p>
          <a:p>
            <a:endParaRPr lang="de-DE" altLang="en-US" smtClean="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2843512" cy="2876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>
                <a:solidFill>
                  <a:srgbClr val="FF0000"/>
                </a:solidFill>
              </a:rPr>
              <a:t>5.	</a:t>
            </a:r>
            <a:r>
              <a:rPr lang="de-AT" altLang="en-US" sz="3200" smtClean="0">
                <a:solidFill>
                  <a:srgbClr val="FF0000"/>
                </a:solidFill>
              </a:rPr>
              <a:t>Symbol Table</a:t>
            </a:r>
            <a:endParaRPr lang="de-AT" altLang="en-US" sz="3200">
              <a:solidFill>
                <a:srgbClr val="FF0000"/>
              </a:solidFill>
            </a:endParaRP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5.1	</a:t>
            </a:r>
            <a:r>
              <a:rPr lang="de-AT" altLang="en-US" smtClean="0">
                <a:solidFill>
                  <a:srgbClr val="FF0000"/>
                </a:solidFill>
              </a:rPr>
              <a:t>Overview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5.2	</a:t>
            </a:r>
            <a:r>
              <a:rPr lang="de-AT" altLang="en-US" smtClean="0"/>
              <a:t>Objects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5.3	Scopes</a:t>
            </a:r>
          </a:p>
          <a:p>
            <a:pPr>
              <a:buFontTx/>
              <a:buNone/>
            </a:pPr>
            <a:r>
              <a:rPr lang="de-AT" altLang="en-US"/>
              <a:t>	5.4	</a:t>
            </a:r>
            <a:r>
              <a:rPr lang="de-AT" altLang="en-US" smtClean="0"/>
              <a:t>Types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5.5	</a:t>
            </a:r>
            <a:r>
              <a:rPr lang="de-AT" altLang="en-US" smtClean="0"/>
              <a:t>Universe</a:t>
            </a:r>
            <a:endParaRPr lang="de-AT" altLang="en-US"/>
          </a:p>
        </p:txBody>
      </p:sp>
      <p:sp>
        <p:nvSpPr>
          <p:cNvPr id="3078" name="TextBox 5"/>
          <p:cNvSpPr txBox="1">
            <a:spLocks noChangeArrowheads="1"/>
          </p:cNvSpPr>
          <p:nvPr/>
        </p:nvSpPr>
        <p:spPr bwMode="auto">
          <a:xfrm>
            <a:off x="763588" y="6175375"/>
            <a:ext cx="4886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400">
                <a:cs typeface="Times New Roman" panose="02020603050405020304" pitchFamily="18" charset="0"/>
              </a:rPr>
              <a:t>© </a:t>
            </a:r>
            <a:r>
              <a:rPr lang="en-US" altLang="de-DE" sz="1400" smtClean="0">
                <a:cs typeface="Times New Roman" panose="02020603050405020304" pitchFamily="18" charset="0"/>
              </a:rPr>
              <a:t>2024. </a:t>
            </a:r>
            <a:r>
              <a:rPr lang="en-US" altLang="de-DE" sz="1400">
                <a:cs typeface="Times New Roman" panose="02020603050405020304" pitchFamily="18" charset="0"/>
              </a:rPr>
              <a:t>This work is licensed under a CC BY-NC-SA 4.0 license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de-DE" sz="1400">
                <a:cs typeface="Times New Roman" panose="02020603050405020304" pitchFamily="18" charset="0"/>
              </a:rPr>
              <a:t>Hanspeter Mössenböck, Institut für Systemsoftware, JKU</a:t>
            </a:r>
          </a:p>
        </p:txBody>
      </p:sp>
      <p:pic>
        <p:nvPicPr>
          <p:cNvPr id="3079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6223000"/>
            <a:ext cx="12271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4BB715-F08E-4C2A-AA87-FAB229DF5EEA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Global </a:t>
            </a:r>
            <a:r>
              <a:rPr lang="de-AT" altLang="en-US" smtClean="0"/>
              <a:t>variables</a:t>
            </a:r>
            <a:endParaRPr lang="de-AT" altLang="en-US" smtClean="0"/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1103313" y="2132013"/>
            <a:ext cx="1263650" cy="13684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program Prog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char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Person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{ ... }</a:t>
            </a:r>
          </a:p>
        </p:txBody>
      </p:sp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696913" y="1333500"/>
            <a:ext cx="731230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Global variables are stored in the </a:t>
            </a:r>
            <a:r>
              <a:rPr kumimoji="0" lang="de-AT" altLang="en-US" sz="1800" b="1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global data area</a:t>
            </a: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of the MicroJava VM</a:t>
            </a:r>
          </a:p>
        </p:txBody>
      </p:sp>
      <p:sp>
        <p:nvSpPr>
          <p:cNvPr id="18438" name="Rectangle 5"/>
          <p:cNvSpPr>
            <a:spLocks noChangeArrowheads="1"/>
          </p:cNvSpPr>
          <p:nvPr/>
        </p:nvSpPr>
        <p:spPr bwMode="auto">
          <a:xfrm>
            <a:off x="3594100" y="2146300"/>
            <a:ext cx="901700" cy="16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39" name="Text Box 6"/>
          <p:cNvSpPr txBox="1">
            <a:spLocks noChangeArrowheads="1"/>
          </p:cNvSpPr>
          <p:nvPr/>
        </p:nvSpPr>
        <p:spPr bwMode="auto">
          <a:xfrm>
            <a:off x="3287713" y="1827213"/>
            <a:ext cx="148698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gobal data area</a:t>
            </a:r>
          </a:p>
        </p:txBody>
      </p:sp>
      <p:sp>
        <p:nvSpPr>
          <p:cNvPr id="18440" name="Line 7"/>
          <p:cNvSpPr>
            <a:spLocks noChangeShapeType="1"/>
          </p:cNvSpPr>
          <p:nvPr/>
        </p:nvSpPr>
        <p:spPr bwMode="auto">
          <a:xfrm>
            <a:off x="3594100" y="23749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41" name="Line 10"/>
          <p:cNvSpPr>
            <a:spLocks noChangeShapeType="1"/>
          </p:cNvSpPr>
          <p:nvPr/>
        </p:nvSpPr>
        <p:spPr bwMode="auto">
          <a:xfrm>
            <a:off x="4305300" y="23749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42" name="Text Box 11"/>
          <p:cNvSpPr txBox="1">
            <a:spLocks noChangeArrowheads="1"/>
          </p:cNvSpPr>
          <p:nvPr/>
        </p:nvSpPr>
        <p:spPr bwMode="auto">
          <a:xfrm>
            <a:off x="3414713" y="21447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sp>
        <p:nvSpPr>
          <p:cNvPr id="18443" name="Text Box 12"/>
          <p:cNvSpPr txBox="1">
            <a:spLocks noChangeArrowheads="1"/>
          </p:cNvSpPr>
          <p:nvPr/>
        </p:nvSpPr>
        <p:spPr bwMode="auto">
          <a:xfrm>
            <a:off x="3986213" y="21447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</a:p>
        </p:txBody>
      </p:sp>
      <p:sp>
        <p:nvSpPr>
          <p:cNvPr id="18444" name="Line 13"/>
          <p:cNvSpPr>
            <a:spLocks noChangeShapeType="1"/>
          </p:cNvSpPr>
          <p:nvPr/>
        </p:nvSpPr>
        <p:spPr bwMode="auto">
          <a:xfrm>
            <a:off x="3594100" y="26035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45" name="Line 14"/>
          <p:cNvSpPr>
            <a:spLocks noChangeShapeType="1"/>
          </p:cNvSpPr>
          <p:nvPr/>
        </p:nvSpPr>
        <p:spPr bwMode="auto">
          <a:xfrm>
            <a:off x="4305300" y="26035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46" name="Text Box 15"/>
          <p:cNvSpPr txBox="1">
            <a:spLocks noChangeArrowheads="1"/>
          </p:cNvSpPr>
          <p:nvPr/>
        </p:nvSpPr>
        <p:spPr bwMode="auto">
          <a:xfrm>
            <a:off x="3414713" y="23733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18447" name="Text Box 16"/>
          <p:cNvSpPr txBox="1">
            <a:spLocks noChangeArrowheads="1"/>
          </p:cNvSpPr>
          <p:nvPr/>
        </p:nvSpPr>
        <p:spPr bwMode="auto">
          <a:xfrm>
            <a:off x="3986213" y="23733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</a:t>
            </a:r>
          </a:p>
        </p:txBody>
      </p:sp>
      <p:sp>
        <p:nvSpPr>
          <p:cNvPr id="18448" name="Line 17"/>
          <p:cNvSpPr>
            <a:spLocks noChangeShapeType="1"/>
          </p:cNvSpPr>
          <p:nvPr/>
        </p:nvSpPr>
        <p:spPr bwMode="auto">
          <a:xfrm>
            <a:off x="3594100" y="28321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49" name="Line 18"/>
          <p:cNvSpPr>
            <a:spLocks noChangeShapeType="1"/>
          </p:cNvSpPr>
          <p:nvPr/>
        </p:nvSpPr>
        <p:spPr bwMode="auto">
          <a:xfrm>
            <a:off x="4305300" y="28321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50" name="Text Box 19"/>
          <p:cNvSpPr txBox="1">
            <a:spLocks noChangeArrowheads="1"/>
          </p:cNvSpPr>
          <p:nvPr/>
        </p:nvSpPr>
        <p:spPr bwMode="auto">
          <a:xfrm>
            <a:off x="3414713" y="26019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18451" name="Text Box 20"/>
          <p:cNvSpPr txBox="1">
            <a:spLocks noChangeArrowheads="1"/>
          </p:cNvSpPr>
          <p:nvPr/>
        </p:nvSpPr>
        <p:spPr bwMode="auto">
          <a:xfrm>
            <a:off x="3986213" y="26019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</a:t>
            </a:r>
          </a:p>
        </p:txBody>
      </p:sp>
      <p:sp>
        <p:nvSpPr>
          <p:cNvPr id="18452" name="Line 21"/>
          <p:cNvSpPr>
            <a:spLocks noChangeShapeType="1"/>
          </p:cNvSpPr>
          <p:nvPr/>
        </p:nvSpPr>
        <p:spPr bwMode="auto">
          <a:xfrm>
            <a:off x="3594100" y="30607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53" name="Line 22"/>
          <p:cNvSpPr>
            <a:spLocks noChangeShapeType="1"/>
          </p:cNvSpPr>
          <p:nvPr/>
        </p:nvSpPr>
        <p:spPr bwMode="auto">
          <a:xfrm>
            <a:off x="4305300" y="30607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54" name="Text Box 23"/>
          <p:cNvSpPr txBox="1">
            <a:spLocks noChangeArrowheads="1"/>
          </p:cNvSpPr>
          <p:nvPr/>
        </p:nvSpPr>
        <p:spPr bwMode="auto">
          <a:xfrm>
            <a:off x="3414713" y="28305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18455" name="Text Box 24"/>
          <p:cNvSpPr txBox="1">
            <a:spLocks noChangeArrowheads="1"/>
          </p:cNvSpPr>
          <p:nvPr/>
        </p:nvSpPr>
        <p:spPr bwMode="auto">
          <a:xfrm>
            <a:off x="3986213" y="28305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</a:t>
            </a:r>
          </a:p>
        </p:txBody>
      </p:sp>
      <p:sp>
        <p:nvSpPr>
          <p:cNvPr id="18456" name="Line 25"/>
          <p:cNvSpPr>
            <a:spLocks noChangeShapeType="1"/>
          </p:cNvSpPr>
          <p:nvPr/>
        </p:nvSpPr>
        <p:spPr bwMode="auto">
          <a:xfrm>
            <a:off x="3594100" y="32893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57" name="Line 26"/>
          <p:cNvSpPr>
            <a:spLocks noChangeShapeType="1"/>
          </p:cNvSpPr>
          <p:nvPr/>
        </p:nvSpPr>
        <p:spPr bwMode="auto">
          <a:xfrm>
            <a:off x="4305300" y="32893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58" name="Text Box 27"/>
          <p:cNvSpPr txBox="1">
            <a:spLocks noChangeArrowheads="1"/>
          </p:cNvSpPr>
          <p:nvPr/>
        </p:nvSpPr>
        <p:spPr bwMode="auto">
          <a:xfrm>
            <a:off x="3414713" y="30591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18459" name="Text Box 28"/>
          <p:cNvSpPr txBox="1">
            <a:spLocks noChangeArrowheads="1"/>
          </p:cNvSpPr>
          <p:nvPr/>
        </p:nvSpPr>
        <p:spPr bwMode="auto">
          <a:xfrm>
            <a:off x="3986213" y="30591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</a:t>
            </a:r>
          </a:p>
        </p:txBody>
      </p:sp>
      <p:sp>
        <p:nvSpPr>
          <p:cNvPr id="18460" name="Line 29"/>
          <p:cNvSpPr>
            <a:spLocks noChangeShapeType="1"/>
          </p:cNvSpPr>
          <p:nvPr/>
        </p:nvSpPr>
        <p:spPr bwMode="auto">
          <a:xfrm>
            <a:off x="3594100" y="35179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61" name="Line 30"/>
          <p:cNvSpPr>
            <a:spLocks noChangeShapeType="1"/>
          </p:cNvSpPr>
          <p:nvPr/>
        </p:nvSpPr>
        <p:spPr bwMode="auto">
          <a:xfrm>
            <a:off x="4305300" y="35179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62" name="Text Box 33"/>
          <p:cNvSpPr txBox="1">
            <a:spLocks noChangeArrowheads="1"/>
          </p:cNvSpPr>
          <p:nvPr/>
        </p:nvSpPr>
        <p:spPr bwMode="auto">
          <a:xfrm>
            <a:off x="3414713" y="33004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</a:t>
            </a:r>
          </a:p>
        </p:txBody>
      </p:sp>
      <p:sp>
        <p:nvSpPr>
          <p:cNvPr id="18463" name="Text Box 34"/>
          <p:cNvSpPr txBox="1">
            <a:spLocks noChangeArrowheads="1"/>
          </p:cNvSpPr>
          <p:nvPr/>
        </p:nvSpPr>
        <p:spPr bwMode="auto">
          <a:xfrm>
            <a:off x="3414713" y="3529013"/>
            <a:ext cx="1476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</p:txBody>
      </p:sp>
      <p:sp>
        <p:nvSpPr>
          <p:cNvPr id="18464" name="Line 35"/>
          <p:cNvSpPr>
            <a:spLocks noChangeShapeType="1"/>
          </p:cNvSpPr>
          <p:nvPr/>
        </p:nvSpPr>
        <p:spPr bwMode="auto">
          <a:xfrm>
            <a:off x="4241800" y="2959100"/>
            <a:ext cx="800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65" name="Text Box 36"/>
          <p:cNvSpPr txBox="1">
            <a:spLocks noChangeArrowheads="1"/>
          </p:cNvSpPr>
          <p:nvPr/>
        </p:nvSpPr>
        <p:spPr bwMode="auto">
          <a:xfrm>
            <a:off x="785813" y="4151313"/>
            <a:ext cx="5931730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Each variable occupies 1 word (4 bytes)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Addresses are word numbers relative to the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global data area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Addresses are allocated sequentially in the order of the declarations</a:t>
            </a:r>
          </a:p>
        </p:txBody>
      </p:sp>
    </p:spTree>
    <p:extLst>
      <p:ext uri="{BB962C8B-B14F-4D97-AF65-F5344CB8AC3E}">
        <p14:creationId xmlns:p14="http://schemas.microsoft.com/office/powerpoint/2010/main" val="287274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D779A9-A3BF-4F5B-A84C-A1CCDE259240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Local </a:t>
            </a:r>
            <a:r>
              <a:rPr lang="de-AT" altLang="en-US" smtClean="0"/>
              <a:t>variables</a:t>
            </a:r>
            <a:endParaRPr lang="de-AT" altLang="en-US" smtClean="0"/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1103313" y="2894013"/>
            <a:ext cx="1130300" cy="13684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void foo()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char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Person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{ ... }</a:t>
            </a:r>
          </a:p>
        </p:txBody>
      </p:sp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696913" y="1333500"/>
            <a:ext cx="7072312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Local variables are stored in a "stack frame" on the method call stack</a:t>
            </a:r>
          </a:p>
        </p:txBody>
      </p:sp>
      <p:sp>
        <p:nvSpPr>
          <p:cNvPr id="20486" name="Rectangle 5"/>
          <p:cNvSpPr>
            <a:spLocks noChangeArrowheads="1"/>
          </p:cNvSpPr>
          <p:nvPr/>
        </p:nvSpPr>
        <p:spPr bwMode="auto">
          <a:xfrm>
            <a:off x="3937000" y="3263900"/>
            <a:ext cx="901700" cy="1155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87" name="Text Box 6"/>
          <p:cNvSpPr txBox="1">
            <a:spLocks noChangeArrowheads="1"/>
          </p:cNvSpPr>
          <p:nvPr/>
        </p:nvSpPr>
        <p:spPr bwMode="auto">
          <a:xfrm>
            <a:off x="4049713" y="1814513"/>
            <a:ext cx="6000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stack</a:t>
            </a:r>
          </a:p>
        </p:txBody>
      </p:sp>
      <p:sp>
        <p:nvSpPr>
          <p:cNvPr id="20488" name="Line 7"/>
          <p:cNvSpPr>
            <a:spLocks noChangeShapeType="1"/>
          </p:cNvSpPr>
          <p:nvPr/>
        </p:nvSpPr>
        <p:spPr bwMode="auto">
          <a:xfrm>
            <a:off x="3937000" y="34925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89" name="Line 8"/>
          <p:cNvSpPr>
            <a:spLocks noChangeShapeType="1"/>
          </p:cNvSpPr>
          <p:nvPr/>
        </p:nvSpPr>
        <p:spPr bwMode="auto">
          <a:xfrm>
            <a:off x="4648200" y="34925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90" name="Text Box 9"/>
          <p:cNvSpPr txBox="1">
            <a:spLocks noChangeArrowheads="1"/>
          </p:cNvSpPr>
          <p:nvPr/>
        </p:nvSpPr>
        <p:spPr bwMode="auto">
          <a:xfrm>
            <a:off x="3757613" y="32623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sp>
        <p:nvSpPr>
          <p:cNvPr id="20491" name="Text Box 10"/>
          <p:cNvSpPr txBox="1">
            <a:spLocks noChangeArrowheads="1"/>
          </p:cNvSpPr>
          <p:nvPr/>
        </p:nvSpPr>
        <p:spPr bwMode="auto">
          <a:xfrm>
            <a:off x="4329113" y="32623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</a:p>
        </p:txBody>
      </p:sp>
      <p:sp>
        <p:nvSpPr>
          <p:cNvPr id="20492" name="Line 11"/>
          <p:cNvSpPr>
            <a:spLocks noChangeShapeType="1"/>
          </p:cNvSpPr>
          <p:nvPr/>
        </p:nvSpPr>
        <p:spPr bwMode="auto">
          <a:xfrm>
            <a:off x="3937000" y="37211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93" name="Line 12"/>
          <p:cNvSpPr>
            <a:spLocks noChangeShapeType="1"/>
          </p:cNvSpPr>
          <p:nvPr/>
        </p:nvSpPr>
        <p:spPr bwMode="auto">
          <a:xfrm>
            <a:off x="4648200" y="37211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94" name="Text Box 13"/>
          <p:cNvSpPr txBox="1">
            <a:spLocks noChangeArrowheads="1"/>
          </p:cNvSpPr>
          <p:nvPr/>
        </p:nvSpPr>
        <p:spPr bwMode="auto">
          <a:xfrm>
            <a:off x="3757613" y="34909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20495" name="Text Box 14"/>
          <p:cNvSpPr txBox="1">
            <a:spLocks noChangeArrowheads="1"/>
          </p:cNvSpPr>
          <p:nvPr/>
        </p:nvSpPr>
        <p:spPr bwMode="auto">
          <a:xfrm>
            <a:off x="4329113" y="34909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</a:t>
            </a:r>
          </a:p>
        </p:txBody>
      </p:sp>
      <p:sp>
        <p:nvSpPr>
          <p:cNvPr id="20496" name="Line 15"/>
          <p:cNvSpPr>
            <a:spLocks noChangeShapeType="1"/>
          </p:cNvSpPr>
          <p:nvPr/>
        </p:nvSpPr>
        <p:spPr bwMode="auto">
          <a:xfrm>
            <a:off x="3937000" y="39497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97" name="Line 16"/>
          <p:cNvSpPr>
            <a:spLocks noChangeShapeType="1"/>
          </p:cNvSpPr>
          <p:nvPr/>
        </p:nvSpPr>
        <p:spPr bwMode="auto">
          <a:xfrm>
            <a:off x="4648200" y="39497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98" name="Text Box 17"/>
          <p:cNvSpPr txBox="1">
            <a:spLocks noChangeArrowheads="1"/>
          </p:cNvSpPr>
          <p:nvPr/>
        </p:nvSpPr>
        <p:spPr bwMode="auto">
          <a:xfrm>
            <a:off x="3757613" y="37195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20499" name="Text Box 18"/>
          <p:cNvSpPr txBox="1">
            <a:spLocks noChangeArrowheads="1"/>
          </p:cNvSpPr>
          <p:nvPr/>
        </p:nvSpPr>
        <p:spPr bwMode="auto">
          <a:xfrm>
            <a:off x="4329113" y="37195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</a:t>
            </a:r>
          </a:p>
        </p:txBody>
      </p:sp>
      <p:sp>
        <p:nvSpPr>
          <p:cNvPr id="20500" name="Line 19"/>
          <p:cNvSpPr>
            <a:spLocks noChangeShapeType="1"/>
          </p:cNvSpPr>
          <p:nvPr/>
        </p:nvSpPr>
        <p:spPr bwMode="auto">
          <a:xfrm>
            <a:off x="3937000" y="41783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01" name="Line 20"/>
          <p:cNvSpPr>
            <a:spLocks noChangeShapeType="1"/>
          </p:cNvSpPr>
          <p:nvPr/>
        </p:nvSpPr>
        <p:spPr bwMode="auto">
          <a:xfrm>
            <a:off x="4648200" y="41783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02" name="Text Box 21"/>
          <p:cNvSpPr txBox="1">
            <a:spLocks noChangeArrowheads="1"/>
          </p:cNvSpPr>
          <p:nvPr/>
        </p:nvSpPr>
        <p:spPr bwMode="auto">
          <a:xfrm>
            <a:off x="3757613" y="39481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20503" name="Text Box 22"/>
          <p:cNvSpPr txBox="1">
            <a:spLocks noChangeArrowheads="1"/>
          </p:cNvSpPr>
          <p:nvPr/>
        </p:nvSpPr>
        <p:spPr bwMode="auto">
          <a:xfrm>
            <a:off x="4329113" y="39481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</a:t>
            </a:r>
          </a:p>
        </p:txBody>
      </p:sp>
      <p:sp>
        <p:nvSpPr>
          <p:cNvPr id="20504" name="Text Box 25"/>
          <p:cNvSpPr txBox="1">
            <a:spLocks noChangeArrowheads="1"/>
          </p:cNvSpPr>
          <p:nvPr/>
        </p:nvSpPr>
        <p:spPr bwMode="auto">
          <a:xfrm>
            <a:off x="3757613" y="41767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20505" name="Text Box 26"/>
          <p:cNvSpPr txBox="1">
            <a:spLocks noChangeArrowheads="1"/>
          </p:cNvSpPr>
          <p:nvPr/>
        </p:nvSpPr>
        <p:spPr bwMode="auto">
          <a:xfrm>
            <a:off x="4329113" y="41767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</a:t>
            </a:r>
          </a:p>
        </p:txBody>
      </p:sp>
      <p:sp>
        <p:nvSpPr>
          <p:cNvPr id="20506" name="Text Box 32"/>
          <p:cNvSpPr txBox="1">
            <a:spLocks noChangeArrowheads="1"/>
          </p:cNvSpPr>
          <p:nvPr/>
        </p:nvSpPr>
        <p:spPr bwMode="auto">
          <a:xfrm>
            <a:off x="785813" y="5116513"/>
            <a:ext cx="5932487" cy="83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Each variable occupies 1 word (4 bytes)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Addresses are word numbers relative to the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frame pointer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Addresses are allocated sequentially in the order of the declarations</a:t>
            </a:r>
          </a:p>
        </p:txBody>
      </p:sp>
      <p:sp>
        <p:nvSpPr>
          <p:cNvPr id="20507" name="Line 33"/>
          <p:cNvSpPr>
            <a:spLocks noChangeShapeType="1"/>
          </p:cNvSpPr>
          <p:nvPr/>
        </p:nvSpPr>
        <p:spPr bwMode="auto">
          <a:xfrm>
            <a:off x="3937000" y="3060700"/>
            <a:ext cx="0" cy="156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08" name="Line 34"/>
          <p:cNvSpPr>
            <a:spLocks noChangeShapeType="1"/>
          </p:cNvSpPr>
          <p:nvPr/>
        </p:nvSpPr>
        <p:spPr bwMode="auto">
          <a:xfrm>
            <a:off x="4838700" y="3060700"/>
            <a:ext cx="0" cy="156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09" name="Line 35"/>
          <p:cNvSpPr>
            <a:spLocks noChangeShapeType="1"/>
          </p:cNvSpPr>
          <p:nvPr/>
        </p:nvSpPr>
        <p:spPr bwMode="auto">
          <a:xfrm>
            <a:off x="3683000" y="3276600"/>
            <a:ext cx="25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10" name="Text Box 36"/>
          <p:cNvSpPr txBox="1">
            <a:spLocks noChangeArrowheads="1"/>
          </p:cNvSpPr>
          <p:nvPr/>
        </p:nvSpPr>
        <p:spPr bwMode="auto">
          <a:xfrm>
            <a:off x="2411413" y="3084513"/>
            <a:ext cx="1295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frame pointer</a:t>
            </a:r>
          </a:p>
        </p:txBody>
      </p:sp>
      <p:sp>
        <p:nvSpPr>
          <p:cNvPr id="20511" name="Line 37"/>
          <p:cNvSpPr>
            <a:spLocks noChangeShapeType="1"/>
          </p:cNvSpPr>
          <p:nvPr/>
        </p:nvSpPr>
        <p:spPr bwMode="auto">
          <a:xfrm>
            <a:off x="3683000" y="4419600"/>
            <a:ext cx="25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12" name="Text Box 38"/>
          <p:cNvSpPr txBox="1">
            <a:spLocks noChangeArrowheads="1"/>
          </p:cNvSpPr>
          <p:nvPr/>
        </p:nvSpPr>
        <p:spPr bwMode="auto">
          <a:xfrm>
            <a:off x="2411413" y="4227513"/>
            <a:ext cx="12398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stack pointer</a:t>
            </a:r>
          </a:p>
        </p:txBody>
      </p:sp>
      <p:sp>
        <p:nvSpPr>
          <p:cNvPr id="20513" name="AutoShape 39"/>
          <p:cNvSpPr>
            <a:spLocks/>
          </p:cNvSpPr>
          <p:nvPr/>
        </p:nvSpPr>
        <p:spPr bwMode="auto">
          <a:xfrm>
            <a:off x="4902200" y="3302000"/>
            <a:ext cx="88900" cy="1117600"/>
          </a:xfrm>
          <a:prstGeom prst="rightBrace">
            <a:avLst>
              <a:gd name="adj1" fmla="val 10476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14" name="Text Box 40"/>
          <p:cNvSpPr txBox="1">
            <a:spLocks noChangeArrowheads="1"/>
          </p:cNvSpPr>
          <p:nvPr/>
        </p:nvSpPr>
        <p:spPr bwMode="auto">
          <a:xfrm>
            <a:off x="5103813" y="3554413"/>
            <a:ext cx="1958975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stack frame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of the current method</a:t>
            </a:r>
          </a:p>
        </p:txBody>
      </p:sp>
      <p:sp>
        <p:nvSpPr>
          <p:cNvPr id="20515" name="AutoShape 42"/>
          <p:cNvSpPr>
            <a:spLocks/>
          </p:cNvSpPr>
          <p:nvPr/>
        </p:nvSpPr>
        <p:spPr bwMode="auto">
          <a:xfrm>
            <a:off x="4876800" y="2908300"/>
            <a:ext cx="101600" cy="355600"/>
          </a:xfrm>
          <a:prstGeom prst="rightBrace">
            <a:avLst>
              <a:gd name="adj1" fmla="val 291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16" name="Text Box 43"/>
          <p:cNvSpPr txBox="1">
            <a:spLocks noChangeArrowheads="1"/>
          </p:cNvSpPr>
          <p:nvPr/>
        </p:nvSpPr>
        <p:spPr bwMode="auto">
          <a:xfrm>
            <a:off x="5091113" y="2919413"/>
            <a:ext cx="16827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frame of the caller</a:t>
            </a:r>
          </a:p>
        </p:txBody>
      </p:sp>
      <p:sp>
        <p:nvSpPr>
          <p:cNvPr id="20517" name="Rectangle 44"/>
          <p:cNvSpPr>
            <a:spLocks noChangeArrowheads="1"/>
          </p:cNvSpPr>
          <p:nvPr/>
        </p:nvSpPr>
        <p:spPr bwMode="auto">
          <a:xfrm>
            <a:off x="3937000" y="2882900"/>
            <a:ext cx="901700" cy="3810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18" name="Rectangle 45"/>
          <p:cNvSpPr>
            <a:spLocks noChangeArrowheads="1"/>
          </p:cNvSpPr>
          <p:nvPr/>
        </p:nvSpPr>
        <p:spPr bwMode="auto">
          <a:xfrm>
            <a:off x="3937000" y="2501900"/>
            <a:ext cx="901700" cy="3810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19" name="Rectangle 46"/>
          <p:cNvSpPr>
            <a:spLocks noChangeArrowheads="1"/>
          </p:cNvSpPr>
          <p:nvPr/>
        </p:nvSpPr>
        <p:spPr bwMode="auto">
          <a:xfrm>
            <a:off x="3937000" y="2120900"/>
            <a:ext cx="9017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20" name="AutoShape 47"/>
          <p:cNvSpPr>
            <a:spLocks/>
          </p:cNvSpPr>
          <p:nvPr/>
        </p:nvSpPr>
        <p:spPr bwMode="auto">
          <a:xfrm>
            <a:off x="4876800" y="2501900"/>
            <a:ext cx="101600" cy="355600"/>
          </a:xfrm>
          <a:prstGeom prst="rightBrace">
            <a:avLst>
              <a:gd name="adj1" fmla="val 291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21" name="Text Box 48"/>
          <p:cNvSpPr txBox="1">
            <a:spLocks noChangeArrowheads="1"/>
          </p:cNvSpPr>
          <p:nvPr/>
        </p:nvSpPr>
        <p:spPr bwMode="auto">
          <a:xfrm>
            <a:off x="5091113" y="2513013"/>
            <a:ext cx="23034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frame of the caller's caller</a:t>
            </a:r>
          </a:p>
        </p:txBody>
      </p:sp>
    </p:spTree>
    <p:extLst>
      <p:ext uri="{BB962C8B-B14F-4D97-AF65-F5344CB8AC3E}">
        <p14:creationId xmlns:p14="http://schemas.microsoft.com/office/powerpoint/2010/main" val="265928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8C8AF1-9CA8-4E5A-BFCA-1010A2B3948E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Entering </a:t>
            </a:r>
            <a:r>
              <a:rPr lang="de-AT" altLang="en-US" smtClean="0"/>
              <a:t>names </a:t>
            </a:r>
            <a:r>
              <a:rPr lang="de-AT" altLang="en-US" smtClean="0"/>
              <a:t>into </a:t>
            </a:r>
            <a:r>
              <a:rPr lang="de-AT" altLang="en-US" smtClean="0"/>
              <a:t>the </a:t>
            </a:r>
            <a:r>
              <a:rPr lang="de-AT" altLang="en-US" smtClean="0"/>
              <a:t>symbol table</a:t>
            </a:r>
            <a:endParaRPr lang="de-AT" altLang="en-US" smtClean="0"/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709613" y="1308100"/>
            <a:ext cx="6016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following method is called whenever a name is declared</a:t>
            </a: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1128713" y="1928813"/>
            <a:ext cx="3248025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Obj obj = Tab.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insert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(kind, name, type);</a:t>
            </a:r>
          </a:p>
        </p:txBody>
      </p:sp>
      <p:sp>
        <p:nvSpPr>
          <p:cNvPr id="305157" name="Text Box 5"/>
          <p:cNvSpPr txBox="1">
            <a:spLocks noChangeArrowheads="1"/>
          </p:cNvSpPr>
          <p:nvPr/>
        </p:nvSpPr>
        <p:spPr bwMode="auto">
          <a:xfrm>
            <a:off x="1077913" y="2474913"/>
            <a:ext cx="5470525" cy="155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creates a new object node with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kind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name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type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checks if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name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is already declared (if so =&gt; error message)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assigns consecutive addresses to variables and fields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enters the declaration level for variables (0 = global, 1 = local)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appends the new node to the end of the symbol table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returns the new node to the caller</a:t>
            </a:r>
          </a:p>
        </p:txBody>
      </p:sp>
      <p:grpSp>
        <p:nvGrpSpPr>
          <p:cNvPr id="305160" name="Group 8"/>
          <p:cNvGrpSpPr>
            <a:grpSpLocks/>
          </p:cNvGrpSpPr>
          <p:nvPr/>
        </p:nvGrpSpPr>
        <p:grpSpPr bwMode="auto">
          <a:xfrm>
            <a:off x="709613" y="4305300"/>
            <a:ext cx="5351462" cy="1868488"/>
            <a:chOff x="447" y="2712"/>
            <a:chExt cx="3371" cy="1177"/>
          </a:xfrm>
        </p:grpSpPr>
        <p:sp>
          <p:nvSpPr>
            <p:cNvPr id="22536" name="Text Box 6"/>
            <p:cNvSpPr txBox="1">
              <a:spLocks noChangeArrowheads="1"/>
            </p:cNvSpPr>
            <p:nvPr/>
          </p:nvSpPr>
          <p:spPr bwMode="auto">
            <a:xfrm>
              <a:off x="447" y="2712"/>
              <a:ext cx="179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 for calling </a:t>
              </a:r>
              <a:r>
                <a:rPr kumimoji="0" lang="de-AT" altLang="en-US" sz="1800" b="1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insert()</a:t>
              </a:r>
            </a:p>
          </p:txBody>
        </p:sp>
        <p:sp>
          <p:nvSpPr>
            <p:cNvPr id="22537" name="Text Box 7"/>
            <p:cNvSpPr txBox="1">
              <a:spLocks noChangeArrowheads="1"/>
            </p:cNvSpPr>
            <p:nvPr/>
          </p:nvSpPr>
          <p:spPr bwMode="auto">
            <a:xfrm>
              <a:off x="711" y="3015"/>
              <a:ext cx="3107" cy="87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1905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1905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1905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1905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1905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905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905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905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905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905000" algn="l"/>
                </a:tabLst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VarDecl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905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=	Type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type&gt;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905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ident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name&gt;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(.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Tab.insert(Obj.Var, name, type);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905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{ "," ident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name&gt;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(.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Tab.insert(Obj.Var, name, type);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905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905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";" 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722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157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D0123F3-4860-4462-9427-139B88284238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Predeclared </a:t>
            </a:r>
            <a:r>
              <a:rPr lang="de-AT" altLang="en-US" smtClean="0"/>
              <a:t>names</a:t>
            </a:r>
            <a:endParaRPr lang="de-AT" altLang="en-US" smtClean="0"/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747713" y="1384300"/>
            <a:ext cx="45815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Which names are predeclared in MicroJava?</a:t>
            </a:r>
          </a:p>
        </p:txBody>
      </p:sp>
      <p:sp>
        <p:nvSpPr>
          <p:cNvPr id="24581" name="Text Box 4"/>
          <p:cNvSpPr txBox="1">
            <a:spLocks noChangeArrowheads="1"/>
          </p:cNvSpPr>
          <p:nvPr/>
        </p:nvSpPr>
        <p:spPr bwMode="auto">
          <a:xfrm>
            <a:off x="798513" y="1776413"/>
            <a:ext cx="38227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tabLst>
                <a:tab pos="190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905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Standard types: 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char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905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Standard constant: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null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905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Standard methods: 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ord(ch)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chr(i)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len(arr)</a:t>
            </a:r>
          </a:p>
        </p:txBody>
      </p:sp>
      <p:grpSp>
        <p:nvGrpSpPr>
          <p:cNvPr id="306215" name="Group 39"/>
          <p:cNvGrpSpPr>
            <a:grpSpLocks/>
          </p:cNvGrpSpPr>
          <p:nvPr/>
        </p:nvGrpSpPr>
        <p:grpSpPr bwMode="auto">
          <a:xfrm>
            <a:off x="747713" y="2781300"/>
            <a:ext cx="5426075" cy="3481388"/>
            <a:chOff x="471" y="1752"/>
            <a:chExt cx="3418" cy="2193"/>
          </a:xfrm>
        </p:grpSpPr>
        <p:sp>
          <p:nvSpPr>
            <p:cNvPr id="24583" name="Text Box 5"/>
            <p:cNvSpPr txBox="1">
              <a:spLocks noChangeArrowheads="1"/>
            </p:cNvSpPr>
            <p:nvPr/>
          </p:nvSpPr>
          <p:spPr bwMode="auto">
            <a:xfrm>
              <a:off x="471" y="1752"/>
              <a:ext cx="341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Predeclared names are also stored in the symbol table</a:t>
              </a:r>
            </a:p>
          </p:txBody>
        </p:sp>
        <p:sp>
          <p:nvSpPr>
            <p:cNvPr id="24584" name="Text Box 6"/>
            <p:cNvSpPr txBox="1">
              <a:spLocks noChangeArrowheads="1"/>
            </p:cNvSpPr>
            <p:nvPr/>
          </p:nvSpPr>
          <p:spPr bwMode="auto">
            <a:xfrm>
              <a:off x="511" y="2165"/>
              <a:ext cx="364" cy="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kind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name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adr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nPars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locals</a:t>
              </a:r>
            </a:p>
          </p:txBody>
        </p:sp>
        <p:sp>
          <p:nvSpPr>
            <p:cNvPr id="24585" name="Text Box 7"/>
            <p:cNvSpPr txBox="1">
              <a:spLocks noChangeArrowheads="1"/>
            </p:cNvSpPr>
            <p:nvPr/>
          </p:nvSpPr>
          <p:spPr bwMode="auto">
            <a:xfrm>
              <a:off x="919" y="2165"/>
              <a:ext cx="327" cy="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Type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"int"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</p:txBody>
        </p:sp>
        <p:sp>
          <p:nvSpPr>
            <p:cNvPr id="24586" name="Rectangle 8"/>
            <p:cNvSpPr>
              <a:spLocks noChangeArrowheads="1"/>
            </p:cNvSpPr>
            <p:nvPr/>
          </p:nvSpPr>
          <p:spPr bwMode="auto">
            <a:xfrm>
              <a:off x="904" y="2168"/>
              <a:ext cx="352" cy="7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587" name="Line 9"/>
            <p:cNvSpPr>
              <a:spLocks noChangeShapeType="1"/>
            </p:cNvSpPr>
            <p:nvPr/>
          </p:nvSpPr>
          <p:spPr bwMode="auto">
            <a:xfrm>
              <a:off x="1256" y="2288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588" name="Text Box 10"/>
            <p:cNvSpPr txBox="1">
              <a:spLocks noChangeArrowheads="1"/>
            </p:cNvSpPr>
            <p:nvPr/>
          </p:nvSpPr>
          <p:spPr bwMode="auto">
            <a:xfrm>
              <a:off x="1407" y="2165"/>
              <a:ext cx="368" cy="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Type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"char"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</p:txBody>
        </p:sp>
        <p:sp>
          <p:nvSpPr>
            <p:cNvPr id="24589" name="Rectangle 11"/>
            <p:cNvSpPr>
              <a:spLocks noChangeArrowheads="1"/>
            </p:cNvSpPr>
            <p:nvPr/>
          </p:nvSpPr>
          <p:spPr bwMode="auto">
            <a:xfrm>
              <a:off x="1392" y="2168"/>
              <a:ext cx="352" cy="7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590" name="Line 12"/>
            <p:cNvSpPr>
              <a:spLocks noChangeShapeType="1"/>
            </p:cNvSpPr>
            <p:nvPr/>
          </p:nvSpPr>
          <p:spPr bwMode="auto">
            <a:xfrm>
              <a:off x="1744" y="2288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591" name="Text Box 13"/>
            <p:cNvSpPr txBox="1">
              <a:spLocks noChangeArrowheads="1"/>
            </p:cNvSpPr>
            <p:nvPr/>
          </p:nvSpPr>
          <p:spPr bwMode="auto">
            <a:xfrm>
              <a:off x="1895" y="2165"/>
              <a:ext cx="330" cy="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Con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"null"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</p:txBody>
        </p:sp>
        <p:sp>
          <p:nvSpPr>
            <p:cNvPr id="24592" name="Rectangle 14"/>
            <p:cNvSpPr>
              <a:spLocks noChangeArrowheads="1"/>
            </p:cNvSpPr>
            <p:nvPr/>
          </p:nvSpPr>
          <p:spPr bwMode="auto">
            <a:xfrm>
              <a:off x="1880" y="2168"/>
              <a:ext cx="352" cy="7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593" name="Line 15"/>
            <p:cNvSpPr>
              <a:spLocks noChangeShapeType="1"/>
            </p:cNvSpPr>
            <p:nvPr/>
          </p:nvSpPr>
          <p:spPr bwMode="auto">
            <a:xfrm>
              <a:off x="2232" y="2288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594" name="Text Box 19"/>
            <p:cNvSpPr txBox="1">
              <a:spLocks noChangeArrowheads="1"/>
            </p:cNvSpPr>
            <p:nvPr/>
          </p:nvSpPr>
          <p:spPr bwMode="auto">
            <a:xfrm>
              <a:off x="2391" y="2165"/>
              <a:ext cx="327" cy="6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Meth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"ord"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4595" name="Rectangle 20"/>
            <p:cNvSpPr>
              <a:spLocks noChangeArrowheads="1"/>
            </p:cNvSpPr>
            <p:nvPr/>
          </p:nvSpPr>
          <p:spPr bwMode="auto">
            <a:xfrm>
              <a:off x="2376" y="2168"/>
              <a:ext cx="352" cy="7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596" name="Line 21"/>
            <p:cNvSpPr>
              <a:spLocks noChangeShapeType="1"/>
            </p:cNvSpPr>
            <p:nvPr/>
          </p:nvSpPr>
          <p:spPr bwMode="auto">
            <a:xfrm>
              <a:off x="2728" y="2288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597" name="Text Box 22"/>
            <p:cNvSpPr txBox="1">
              <a:spLocks noChangeArrowheads="1"/>
            </p:cNvSpPr>
            <p:nvPr/>
          </p:nvSpPr>
          <p:spPr bwMode="auto">
            <a:xfrm>
              <a:off x="2879" y="2165"/>
              <a:ext cx="327" cy="6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Meth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"chr"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4598" name="Rectangle 23"/>
            <p:cNvSpPr>
              <a:spLocks noChangeArrowheads="1"/>
            </p:cNvSpPr>
            <p:nvPr/>
          </p:nvSpPr>
          <p:spPr bwMode="auto">
            <a:xfrm>
              <a:off x="2864" y="2168"/>
              <a:ext cx="352" cy="7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599" name="Line 24"/>
            <p:cNvSpPr>
              <a:spLocks noChangeShapeType="1"/>
            </p:cNvSpPr>
            <p:nvPr/>
          </p:nvSpPr>
          <p:spPr bwMode="auto">
            <a:xfrm>
              <a:off x="3216" y="2288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600" name="Text Box 25"/>
            <p:cNvSpPr txBox="1">
              <a:spLocks noChangeArrowheads="1"/>
            </p:cNvSpPr>
            <p:nvPr/>
          </p:nvSpPr>
          <p:spPr bwMode="auto">
            <a:xfrm>
              <a:off x="3367" y="2165"/>
              <a:ext cx="327" cy="6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Meth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"len"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4601" name="Rectangle 26"/>
            <p:cNvSpPr>
              <a:spLocks noChangeArrowheads="1"/>
            </p:cNvSpPr>
            <p:nvPr/>
          </p:nvSpPr>
          <p:spPr bwMode="auto">
            <a:xfrm>
              <a:off x="3352" y="2168"/>
              <a:ext cx="352" cy="7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602" name="Line 27"/>
            <p:cNvSpPr>
              <a:spLocks noChangeShapeType="1"/>
            </p:cNvSpPr>
            <p:nvPr/>
          </p:nvSpPr>
          <p:spPr bwMode="auto">
            <a:xfrm>
              <a:off x="3704" y="2288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603" name="Line 28"/>
            <p:cNvSpPr>
              <a:spLocks noChangeShapeType="1"/>
            </p:cNvSpPr>
            <p:nvPr/>
          </p:nvSpPr>
          <p:spPr bwMode="auto">
            <a:xfrm>
              <a:off x="3800" y="2240"/>
              <a:ext cx="0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604" name="Text Box 29"/>
            <p:cNvSpPr txBox="1">
              <a:spLocks noChangeArrowheads="1"/>
            </p:cNvSpPr>
            <p:nvPr/>
          </p:nvSpPr>
          <p:spPr bwMode="auto">
            <a:xfrm>
              <a:off x="1983" y="3197"/>
              <a:ext cx="358" cy="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kind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name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adr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level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locals</a:t>
              </a:r>
            </a:p>
          </p:txBody>
        </p:sp>
        <p:sp>
          <p:nvSpPr>
            <p:cNvPr id="24605" name="Text Box 30"/>
            <p:cNvSpPr txBox="1">
              <a:spLocks noChangeArrowheads="1"/>
            </p:cNvSpPr>
            <p:nvPr/>
          </p:nvSpPr>
          <p:spPr bwMode="auto">
            <a:xfrm>
              <a:off x="2391" y="3197"/>
              <a:ext cx="283" cy="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"ch"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</p:txBody>
        </p:sp>
        <p:sp>
          <p:nvSpPr>
            <p:cNvPr id="24606" name="Rectangle 31"/>
            <p:cNvSpPr>
              <a:spLocks noChangeArrowheads="1"/>
            </p:cNvSpPr>
            <p:nvPr/>
          </p:nvSpPr>
          <p:spPr bwMode="auto">
            <a:xfrm>
              <a:off x="2376" y="3200"/>
              <a:ext cx="352" cy="7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607" name="Line 32"/>
            <p:cNvSpPr>
              <a:spLocks noChangeShapeType="1"/>
            </p:cNvSpPr>
            <p:nvPr/>
          </p:nvSpPr>
          <p:spPr bwMode="auto">
            <a:xfrm>
              <a:off x="2528" y="2840"/>
              <a:ext cx="0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608" name="Text Box 33"/>
            <p:cNvSpPr txBox="1">
              <a:spLocks noChangeArrowheads="1"/>
            </p:cNvSpPr>
            <p:nvPr/>
          </p:nvSpPr>
          <p:spPr bwMode="auto">
            <a:xfrm>
              <a:off x="2879" y="3197"/>
              <a:ext cx="263" cy="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"i"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</p:txBody>
        </p:sp>
        <p:sp>
          <p:nvSpPr>
            <p:cNvPr id="24609" name="Rectangle 34"/>
            <p:cNvSpPr>
              <a:spLocks noChangeArrowheads="1"/>
            </p:cNvSpPr>
            <p:nvPr/>
          </p:nvSpPr>
          <p:spPr bwMode="auto">
            <a:xfrm>
              <a:off x="2864" y="3200"/>
              <a:ext cx="352" cy="7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610" name="Line 35"/>
            <p:cNvSpPr>
              <a:spLocks noChangeShapeType="1"/>
            </p:cNvSpPr>
            <p:nvPr/>
          </p:nvSpPr>
          <p:spPr bwMode="auto">
            <a:xfrm>
              <a:off x="3016" y="2840"/>
              <a:ext cx="0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611" name="Text Box 36"/>
            <p:cNvSpPr txBox="1">
              <a:spLocks noChangeArrowheads="1"/>
            </p:cNvSpPr>
            <p:nvPr/>
          </p:nvSpPr>
          <p:spPr bwMode="auto">
            <a:xfrm>
              <a:off x="3375" y="3197"/>
              <a:ext cx="299" cy="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"arr"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</p:txBody>
        </p:sp>
        <p:sp>
          <p:nvSpPr>
            <p:cNvPr id="24612" name="Rectangle 37"/>
            <p:cNvSpPr>
              <a:spLocks noChangeArrowheads="1"/>
            </p:cNvSpPr>
            <p:nvPr/>
          </p:nvSpPr>
          <p:spPr bwMode="auto">
            <a:xfrm>
              <a:off x="3360" y="3200"/>
              <a:ext cx="352" cy="7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613" name="Line 38"/>
            <p:cNvSpPr>
              <a:spLocks noChangeShapeType="1"/>
            </p:cNvSpPr>
            <p:nvPr/>
          </p:nvSpPr>
          <p:spPr bwMode="auto">
            <a:xfrm>
              <a:off x="3512" y="2840"/>
              <a:ext cx="0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63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FEA2CC1-389B-4B6A-8C95-0118A26EEA28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Alternative</a:t>
            </a:r>
            <a:r>
              <a:rPr lang="de-AT" altLang="en-US" smtClean="0"/>
              <a:t>: </a:t>
            </a:r>
            <a:r>
              <a:rPr lang="de-AT" altLang="en-US" smtClean="0"/>
              <a:t>keywords instead of names</a:t>
            </a:r>
            <a:endParaRPr lang="de-AT" altLang="en-US" smtClean="0"/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09613" y="1346200"/>
            <a:ext cx="5248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</a:t>
            </a: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and </a:t>
            </a:r>
            <a:r>
              <a:rPr kumimoji="0" lang="de-AT" altLang="en-US" sz="1800" b="1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char</a:t>
            </a: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could also be implemented as keywords</a:t>
            </a:r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709613" y="1763713"/>
            <a:ext cx="4235753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would require a special treatment in the grammar</a:t>
            </a:r>
          </a:p>
        </p:txBody>
      </p:sp>
      <p:sp>
        <p:nvSpPr>
          <p:cNvPr id="26630" name="Text Box 5"/>
          <p:cNvSpPr txBox="1">
            <a:spLocks noChangeArrowheads="1"/>
          </p:cNvSpPr>
          <p:nvPr/>
        </p:nvSpPr>
        <p:spPr bwMode="auto">
          <a:xfrm>
            <a:off x="976313" y="2265363"/>
            <a:ext cx="5017312" cy="956288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524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524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524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524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ident&lt;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name&gt;	(. Obj x = Tab.find(name); type = x.type;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|	"int"	(. type = Tab.intType;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|	"char"	(. type = Tab.charType; .)</a:t>
            </a:r>
            <a:r>
              <a:rPr kumimoji="0" lang="de-AT" altLang="en-US" sz="1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</a:p>
        </p:txBody>
      </p:sp>
      <p:grpSp>
        <p:nvGrpSpPr>
          <p:cNvPr id="307209" name="Group 9"/>
          <p:cNvGrpSpPr>
            <a:grpSpLocks/>
          </p:cNvGrpSpPr>
          <p:nvPr/>
        </p:nvGrpSpPr>
        <p:grpSpPr bwMode="auto">
          <a:xfrm>
            <a:off x="709613" y="3746330"/>
            <a:ext cx="5794375" cy="1579563"/>
            <a:chOff x="447" y="2416"/>
            <a:chExt cx="3650" cy="995"/>
          </a:xfrm>
        </p:grpSpPr>
        <p:sp>
          <p:nvSpPr>
            <p:cNvPr id="26632" name="Text Box 6"/>
            <p:cNvSpPr txBox="1">
              <a:spLocks noChangeArrowheads="1"/>
            </p:cNvSpPr>
            <p:nvPr/>
          </p:nvSpPr>
          <p:spPr bwMode="auto">
            <a:xfrm>
              <a:off x="447" y="2416"/>
              <a:ext cx="365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It is simpler to have them predeclared in the symbol table</a:t>
              </a:r>
            </a:p>
          </p:txBody>
        </p:sp>
        <p:sp>
          <p:nvSpPr>
            <p:cNvPr id="26633" name="Text Box 7"/>
            <p:cNvSpPr txBox="1">
              <a:spLocks noChangeArrowheads="1"/>
            </p:cNvSpPr>
            <p:nvPr/>
          </p:nvSpPr>
          <p:spPr bwMode="auto">
            <a:xfrm>
              <a:off x="615" y="2755"/>
              <a:ext cx="3192" cy="33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1524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1524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1524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1524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Type&lt;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type&gt;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=	ident&lt;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name&gt;	(. Obj x = Tab.find(name); type = x.type; .).</a:t>
              </a:r>
            </a:p>
          </p:txBody>
        </p:sp>
        <p:sp>
          <p:nvSpPr>
            <p:cNvPr id="26634" name="Text Box 8"/>
            <p:cNvSpPr txBox="1">
              <a:spLocks noChangeArrowheads="1"/>
            </p:cNvSpPr>
            <p:nvPr/>
          </p:nvSpPr>
          <p:spPr bwMode="auto">
            <a:xfrm>
              <a:off x="575" y="3199"/>
              <a:ext cx="311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uniform treatment of predeclared and user-declared names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902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8CD0F69-8770-41CF-BB9C-F1C3E1C4045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de-DE" altLang="en-US" sz="1400" smtClean="0"/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1143000" y="3379849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2843512" cy="2876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5.	</a:t>
            </a:r>
            <a:r>
              <a:rPr lang="de-AT" altLang="en-US" sz="3200" smtClean="0"/>
              <a:t>Symbol Table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5.1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5.2	</a:t>
            </a:r>
            <a:r>
              <a:rPr lang="de-AT" altLang="en-US" smtClean="0"/>
              <a:t>Objects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5.3	Scopes</a:t>
            </a:r>
          </a:p>
          <a:p>
            <a:pPr>
              <a:buFontTx/>
              <a:buNone/>
            </a:pPr>
            <a:r>
              <a:rPr lang="de-AT" altLang="en-US"/>
              <a:t>	5.4	</a:t>
            </a:r>
            <a:r>
              <a:rPr lang="de-AT" altLang="en-US" smtClean="0"/>
              <a:t>Types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5.5	</a:t>
            </a:r>
            <a:r>
              <a:rPr lang="de-AT" altLang="en-US" smtClean="0"/>
              <a:t>Universe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41703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234B73-1C33-4876-9121-A7028AE6E34C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800" smtClean="0"/>
              <a:t>Scope </a:t>
            </a:r>
            <a:r>
              <a:rPr lang="de-AT" altLang="en-US" sz="2800" smtClean="0"/>
              <a:t>= </a:t>
            </a:r>
            <a:r>
              <a:rPr lang="de-AT" altLang="en-US" sz="2800" smtClean="0"/>
              <a:t>range </a:t>
            </a:r>
            <a:r>
              <a:rPr lang="de-AT" altLang="en-US" sz="2800" smtClean="0"/>
              <a:t>in which </a:t>
            </a:r>
            <a:r>
              <a:rPr lang="de-AT" altLang="en-US" sz="2800" smtClean="0"/>
              <a:t>a </a:t>
            </a:r>
            <a:r>
              <a:rPr lang="de-AT" altLang="en-US" sz="2800" smtClean="0"/>
              <a:t>name </a:t>
            </a:r>
            <a:r>
              <a:rPr lang="de-AT" altLang="en-US" sz="2800" smtClean="0"/>
              <a:t>is </a:t>
            </a:r>
            <a:r>
              <a:rPr lang="de-AT" altLang="en-US" sz="2800" smtClean="0"/>
              <a:t>valid</a:t>
            </a:r>
            <a:endParaRPr lang="de-AT" altLang="en-US" sz="2800" smtClean="0"/>
          </a:p>
        </p:txBody>
      </p:sp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709613" y="1244600"/>
            <a:ext cx="4359275" cy="140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tabLst>
                <a:tab pos="1625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625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625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625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625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25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25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25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25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Tx/>
              <a:buFontTx/>
              <a:buNone/>
              <a:tabLst>
                <a:tab pos="16256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There are separate scopes (object lists) for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625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program	contains global names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625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each method	contains local names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625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each class	contains fields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625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"universe"	contains the predeclared names</a:t>
            </a: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722313" y="2806700"/>
            <a:ext cx="7829550" cy="3568700"/>
            <a:chOff x="722313" y="2806700"/>
            <a:chExt cx="7829550" cy="3568700"/>
          </a:xfrm>
        </p:grpSpPr>
        <p:sp>
          <p:nvSpPr>
            <p:cNvPr id="30748" name="Rectangle 14"/>
            <p:cNvSpPr>
              <a:spLocks noChangeArrowheads="1"/>
            </p:cNvSpPr>
            <p:nvPr/>
          </p:nvSpPr>
          <p:spPr bwMode="auto">
            <a:xfrm>
              <a:off x="4025901" y="4800600"/>
              <a:ext cx="457200" cy="33020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49" name="Rectangle 13"/>
            <p:cNvSpPr>
              <a:spLocks noChangeArrowheads="1"/>
            </p:cNvSpPr>
            <p:nvPr/>
          </p:nvSpPr>
          <p:spPr bwMode="auto">
            <a:xfrm>
              <a:off x="800101" y="3263900"/>
              <a:ext cx="1701800" cy="3111500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rgbClr val="FFCC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50" name="Rectangle 12"/>
            <p:cNvSpPr>
              <a:spLocks noChangeArrowheads="1"/>
            </p:cNvSpPr>
            <p:nvPr/>
          </p:nvSpPr>
          <p:spPr bwMode="auto">
            <a:xfrm>
              <a:off x="914401" y="3924300"/>
              <a:ext cx="1460500" cy="23241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51" name="Freeform 11"/>
            <p:cNvSpPr>
              <a:spLocks/>
            </p:cNvSpPr>
            <p:nvPr/>
          </p:nvSpPr>
          <p:spPr bwMode="auto">
            <a:xfrm>
              <a:off x="1079501" y="4432300"/>
              <a:ext cx="1206500" cy="1295400"/>
            </a:xfrm>
            <a:custGeom>
              <a:avLst/>
              <a:gdLst>
                <a:gd name="T0" fmla="*/ 0 w 760"/>
                <a:gd name="T1" fmla="*/ 2147483646 h 816"/>
                <a:gd name="T2" fmla="*/ 2147483646 w 760"/>
                <a:gd name="T3" fmla="*/ 2147483646 h 816"/>
                <a:gd name="T4" fmla="*/ 2147483646 w 760"/>
                <a:gd name="T5" fmla="*/ 0 h 816"/>
                <a:gd name="T6" fmla="*/ 2147483646 w 760"/>
                <a:gd name="T7" fmla="*/ 0 h 816"/>
                <a:gd name="T8" fmla="*/ 2147483646 w 760"/>
                <a:gd name="T9" fmla="*/ 2147483646 h 816"/>
                <a:gd name="T10" fmla="*/ 0 w 760"/>
                <a:gd name="T11" fmla="*/ 2147483646 h 816"/>
                <a:gd name="T12" fmla="*/ 0 w 760"/>
                <a:gd name="T13" fmla="*/ 2147483646 h 8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60" h="816">
                  <a:moveTo>
                    <a:pt x="0" y="160"/>
                  </a:moveTo>
                  <a:lnTo>
                    <a:pt x="408" y="160"/>
                  </a:lnTo>
                  <a:lnTo>
                    <a:pt x="408" y="0"/>
                  </a:lnTo>
                  <a:lnTo>
                    <a:pt x="760" y="0"/>
                  </a:lnTo>
                  <a:lnTo>
                    <a:pt x="760" y="816"/>
                  </a:lnTo>
                  <a:lnTo>
                    <a:pt x="0" y="816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FFFF99"/>
            </a:solidFill>
            <a:ln w="9525" cap="flat" cmpd="sng">
              <a:solidFill>
                <a:srgbClr val="FFFF99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52" name="Text Box 4"/>
            <p:cNvSpPr txBox="1">
              <a:spLocks noChangeArrowheads="1"/>
            </p:cNvSpPr>
            <p:nvPr/>
          </p:nvSpPr>
          <p:spPr bwMode="auto">
            <a:xfrm>
              <a:off x="722313" y="2806700"/>
              <a:ext cx="1044575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</a:t>
              </a:r>
            </a:p>
          </p:txBody>
        </p:sp>
        <p:sp>
          <p:nvSpPr>
            <p:cNvPr id="30753" name="Text Box 5"/>
            <p:cNvSpPr txBox="1">
              <a:spLocks noChangeArrowheads="1"/>
            </p:cNvSpPr>
            <p:nvPr/>
          </p:nvSpPr>
          <p:spPr bwMode="auto">
            <a:xfrm>
              <a:off x="4062413" y="4811713"/>
              <a:ext cx="396875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"x"</a:t>
              </a:r>
            </a:p>
          </p:txBody>
        </p:sp>
        <p:sp>
          <p:nvSpPr>
            <p:cNvPr id="30754" name="Text Box 6"/>
            <p:cNvSpPr txBox="1">
              <a:spLocks noChangeArrowheads="1"/>
            </p:cNvSpPr>
            <p:nvPr/>
          </p:nvSpPr>
          <p:spPr bwMode="auto">
            <a:xfrm>
              <a:off x="874713" y="3630613"/>
              <a:ext cx="1435100" cy="2605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program P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int a, b;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void m  (int x)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int b, c;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30755" name="Rectangle 20"/>
            <p:cNvSpPr>
              <a:spLocks noChangeArrowheads="1"/>
            </p:cNvSpPr>
            <p:nvPr/>
          </p:nvSpPr>
          <p:spPr bwMode="auto">
            <a:xfrm>
              <a:off x="4889501" y="4800600"/>
              <a:ext cx="457200" cy="33020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56" name="Text Box 21"/>
            <p:cNvSpPr txBox="1">
              <a:spLocks noChangeArrowheads="1"/>
            </p:cNvSpPr>
            <p:nvPr/>
          </p:nvSpPr>
          <p:spPr bwMode="auto">
            <a:xfrm>
              <a:off x="4926013" y="4811713"/>
              <a:ext cx="4064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"b"</a:t>
              </a:r>
            </a:p>
          </p:txBody>
        </p:sp>
        <p:sp>
          <p:nvSpPr>
            <p:cNvPr id="30757" name="Line 22"/>
            <p:cNvSpPr>
              <a:spLocks noChangeShapeType="1"/>
            </p:cNvSpPr>
            <p:nvPr/>
          </p:nvSpPr>
          <p:spPr bwMode="auto">
            <a:xfrm>
              <a:off x="4483101" y="4927600"/>
              <a:ext cx="381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58" name="Rectangle 23"/>
            <p:cNvSpPr>
              <a:spLocks noChangeArrowheads="1"/>
            </p:cNvSpPr>
            <p:nvPr/>
          </p:nvSpPr>
          <p:spPr bwMode="auto">
            <a:xfrm>
              <a:off x="5753101" y="4800600"/>
              <a:ext cx="457200" cy="33020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59" name="Text Box 24"/>
            <p:cNvSpPr txBox="1">
              <a:spLocks noChangeArrowheads="1"/>
            </p:cNvSpPr>
            <p:nvPr/>
          </p:nvSpPr>
          <p:spPr bwMode="auto">
            <a:xfrm>
              <a:off x="5789613" y="4811713"/>
              <a:ext cx="396875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"c"</a:t>
              </a:r>
            </a:p>
          </p:txBody>
        </p:sp>
        <p:sp>
          <p:nvSpPr>
            <p:cNvPr id="30760" name="Line 25"/>
            <p:cNvSpPr>
              <a:spLocks noChangeShapeType="1"/>
            </p:cNvSpPr>
            <p:nvPr/>
          </p:nvSpPr>
          <p:spPr bwMode="auto">
            <a:xfrm>
              <a:off x="5346701" y="4927600"/>
              <a:ext cx="381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61" name="Rectangle 26"/>
            <p:cNvSpPr>
              <a:spLocks noChangeArrowheads="1"/>
            </p:cNvSpPr>
            <p:nvPr/>
          </p:nvSpPr>
          <p:spPr bwMode="auto">
            <a:xfrm>
              <a:off x="4025901" y="4025900"/>
              <a:ext cx="457200" cy="3302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62" name="Text Box 27"/>
            <p:cNvSpPr txBox="1">
              <a:spLocks noChangeArrowheads="1"/>
            </p:cNvSpPr>
            <p:nvPr/>
          </p:nvSpPr>
          <p:spPr bwMode="auto">
            <a:xfrm>
              <a:off x="4062413" y="4037013"/>
              <a:ext cx="4064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"a"</a:t>
              </a:r>
            </a:p>
          </p:txBody>
        </p:sp>
        <p:sp>
          <p:nvSpPr>
            <p:cNvPr id="30763" name="Rectangle 33"/>
            <p:cNvSpPr>
              <a:spLocks noChangeArrowheads="1"/>
            </p:cNvSpPr>
            <p:nvPr/>
          </p:nvSpPr>
          <p:spPr bwMode="auto">
            <a:xfrm>
              <a:off x="4889501" y="4025900"/>
              <a:ext cx="457200" cy="3302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64" name="Text Box 34"/>
            <p:cNvSpPr txBox="1">
              <a:spLocks noChangeArrowheads="1"/>
            </p:cNvSpPr>
            <p:nvPr/>
          </p:nvSpPr>
          <p:spPr bwMode="auto">
            <a:xfrm>
              <a:off x="4926013" y="4037013"/>
              <a:ext cx="4064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"b"</a:t>
              </a:r>
            </a:p>
          </p:txBody>
        </p:sp>
        <p:sp>
          <p:nvSpPr>
            <p:cNvPr id="30765" name="Line 35"/>
            <p:cNvSpPr>
              <a:spLocks noChangeShapeType="1"/>
            </p:cNvSpPr>
            <p:nvPr/>
          </p:nvSpPr>
          <p:spPr bwMode="auto">
            <a:xfrm>
              <a:off x="4483101" y="4152900"/>
              <a:ext cx="381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66" name="Rectangle 36"/>
            <p:cNvSpPr>
              <a:spLocks noChangeArrowheads="1"/>
            </p:cNvSpPr>
            <p:nvPr/>
          </p:nvSpPr>
          <p:spPr bwMode="auto">
            <a:xfrm>
              <a:off x="5753101" y="4025900"/>
              <a:ext cx="457200" cy="3302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67" name="Text Box 37"/>
            <p:cNvSpPr txBox="1">
              <a:spLocks noChangeArrowheads="1"/>
            </p:cNvSpPr>
            <p:nvPr/>
          </p:nvSpPr>
          <p:spPr bwMode="auto">
            <a:xfrm>
              <a:off x="5789613" y="4037013"/>
              <a:ext cx="455613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"m"</a:t>
              </a:r>
            </a:p>
          </p:txBody>
        </p:sp>
        <p:sp>
          <p:nvSpPr>
            <p:cNvPr id="30768" name="Line 38"/>
            <p:cNvSpPr>
              <a:spLocks noChangeShapeType="1"/>
            </p:cNvSpPr>
            <p:nvPr/>
          </p:nvSpPr>
          <p:spPr bwMode="auto">
            <a:xfrm>
              <a:off x="5346701" y="4152900"/>
              <a:ext cx="381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69" name="Rectangle 41"/>
            <p:cNvSpPr>
              <a:spLocks noChangeArrowheads="1"/>
            </p:cNvSpPr>
            <p:nvPr/>
          </p:nvSpPr>
          <p:spPr bwMode="auto">
            <a:xfrm>
              <a:off x="4025901" y="3238500"/>
              <a:ext cx="457200" cy="330200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70" name="Text Box 42"/>
            <p:cNvSpPr txBox="1">
              <a:spLocks noChangeArrowheads="1"/>
            </p:cNvSpPr>
            <p:nvPr/>
          </p:nvSpPr>
          <p:spPr bwMode="auto">
            <a:xfrm>
              <a:off x="4011613" y="3249613"/>
              <a:ext cx="4953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"int"</a:t>
              </a:r>
            </a:p>
          </p:txBody>
        </p:sp>
        <p:sp>
          <p:nvSpPr>
            <p:cNvPr id="30771" name="Rectangle 47"/>
            <p:cNvSpPr>
              <a:spLocks noChangeArrowheads="1"/>
            </p:cNvSpPr>
            <p:nvPr/>
          </p:nvSpPr>
          <p:spPr bwMode="auto">
            <a:xfrm>
              <a:off x="4889501" y="3238500"/>
              <a:ext cx="558800" cy="330200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72" name="Text Box 48"/>
            <p:cNvSpPr txBox="1">
              <a:spLocks noChangeArrowheads="1"/>
            </p:cNvSpPr>
            <p:nvPr/>
          </p:nvSpPr>
          <p:spPr bwMode="auto">
            <a:xfrm>
              <a:off x="4837113" y="3249613"/>
              <a:ext cx="652463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"char"</a:t>
              </a:r>
            </a:p>
          </p:txBody>
        </p:sp>
        <p:sp>
          <p:nvSpPr>
            <p:cNvPr id="30773" name="Line 49"/>
            <p:cNvSpPr>
              <a:spLocks noChangeShapeType="1"/>
            </p:cNvSpPr>
            <p:nvPr/>
          </p:nvSpPr>
          <p:spPr bwMode="auto">
            <a:xfrm>
              <a:off x="4483101" y="3365500"/>
              <a:ext cx="381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74" name="Rectangle 50"/>
            <p:cNvSpPr>
              <a:spLocks noChangeArrowheads="1"/>
            </p:cNvSpPr>
            <p:nvPr/>
          </p:nvSpPr>
          <p:spPr bwMode="auto">
            <a:xfrm>
              <a:off x="5753101" y="3238500"/>
              <a:ext cx="457200" cy="330200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75" name="Text Box 51"/>
            <p:cNvSpPr txBox="1">
              <a:spLocks noChangeArrowheads="1"/>
            </p:cNvSpPr>
            <p:nvPr/>
          </p:nvSpPr>
          <p:spPr bwMode="auto">
            <a:xfrm>
              <a:off x="5713413" y="3249613"/>
              <a:ext cx="5842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"null"</a:t>
              </a:r>
            </a:p>
          </p:txBody>
        </p:sp>
        <p:sp>
          <p:nvSpPr>
            <p:cNvPr id="30776" name="Line 52"/>
            <p:cNvSpPr>
              <a:spLocks noChangeShapeType="1"/>
            </p:cNvSpPr>
            <p:nvPr/>
          </p:nvSpPr>
          <p:spPr bwMode="auto">
            <a:xfrm>
              <a:off x="5461001" y="3365500"/>
              <a:ext cx="2667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77" name="Line 54"/>
            <p:cNvSpPr>
              <a:spLocks noChangeShapeType="1"/>
            </p:cNvSpPr>
            <p:nvPr/>
          </p:nvSpPr>
          <p:spPr bwMode="auto">
            <a:xfrm>
              <a:off x="6223001" y="3365500"/>
              <a:ext cx="2667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78" name="Text Box 55"/>
            <p:cNvSpPr txBox="1">
              <a:spLocks noChangeArrowheads="1"/>
            </p:cNvSpPr>
            <p:nvPr/>
          </p:nvSpPr>
          <p:spPr bwMode="auto">
            <a:xfrm>
              <a:off x="6310313" y="4646613"/>
              <a:ext cx="2241550" cy="581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scope m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(all names declared in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</a:t>
              </a:r>
            </a:p>
          </p:txBody>
        </p:sp>
        <p:sp>
          <p:nvSpPr>
            <p:cNvPr id="30779" name="Text Box 56"/>
            <p:cNvSpPr txBox="1">
              <a:spLocks noChangeArrowheads="1"/>
            </p:cNvSpPr>
            <p:nvPr/>
          </p:nvSpPr>
          <p:spPr bwMode="auto">
            <a:xfrm>
              <a:off x="6310313" y="3897313"/>
              <a:ext cx="2219325" cy="581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scope P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(all names declared in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</a:t>
              </a:r>
            </a:p>
          </p:txBody>
        </p:sp>
        <p:sp>
          <p:nvSpPr>
            <p:cNvPr id="30780" name="Text Box 57"/>
            <p:cNvSpPr txBox="1">
              <a:spLocks noChangeArrowheads="1"/>
            </p:cNvSpPr>
            <p:nvPr/>
          </p:nvSpPr>
          <p:spPr bwMode="auto">
            <a:xfrm>
              <a:off x="6450013" y="3059113"/>
              <a:ext cx="1839913" cy="581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universe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(predeclared names)</a:t>
              </a:r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805113" y="3149600"/>
            <a:ext cx="1195387" cy="2614613"/>
            <a:chOff x="2805113" y="3149600"/>
            <a:chExt cx="1195388" cy="2614613"/>
          </a:xfrm>
        </p:grpSpPr>
        <p:sp>
          <p:nvSpPr>
            <p:cNvPr id="30728" name="Rectangle 15"/>
            <p:cNvSpPr>
              <a:spLocks noChangeArrowheads="1"/>
            </p:cNvSpPr>
            <p:nvPr/>
          </p:nvSpPr>
          <p:spPr bwMode="auto">
            <a:xfrm>
              <a:off x="2870201" y="4800600"/>
              <a:ext cx="457200" cy="33020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29" name="Rectangle 16"/>
            <p:cNvSpPr>
              <a:spLocks noChangeArrowheads="1"/>
            </p:cNvSpPr>
            <p:nvPr/>
          </p:nvSpPr>
          <p:spPr bwMode="auto">
            <a:xfrm>
              <a:off x="2870201" y="4800600"/>
              <a:ext cx="228600" cy="15240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30" name="Rectangle 17"/>
            <p:cNvSpPr>
              <a:spLocks noChangeArrowheads="1"/>
            </p:cNvSpPr>
            <p:nvPr/>
          </p:nvSpPr>
          <p:spPr bwMode="auto">
            <a:xfrm>
              <a:off x="3098801" y="4800600"/>
              <a:ext cx="228600" cy="15240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31" name="Text Box 18"/>
            <p:cNvSpPr txBox="1">
              <a:spLocks noChangeArrowheads="1"/>
            </p:cNvSpPr>
            <p:nvPr/>
          </p:nvSpPr>
          <p:spPr bwMode="auto">
            <a:xfrm>
              <a:off x="3325813" y="4837113"/>
              <a:ext cx="6350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locals</a:t>
              </a:r>
            </a:p>
          </p:txBody>
        </p:sp>
        <p:sp>
          <p:nvSpPr>
            <p:cNvPr id="30732" name="Line 19"/>
            <p:cNvSpPr>
              <a:spLocks noChangeShapeType="1"/>
            </p:cNvSpPr>
            <p:nvPr/>
          </p:nvSpPr>
          <p:spPr bwMode="auto">
            <a:xfrm>
              <a:off x="3213101" y="4889500"/>
              <a:ext cx="787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33" name="Rectangle 28"/>
            <p:cNvSpPr>
              <a:spLocks noChangeArrowheads="1"/>
            </p:cNvSpPr>
            <p:nvPr/>
          </p:nvSpPr>
          <p:spPr bwMode="auto">
            <a:xfrm>
              <a:off x="2870201" y="4025900"/>
              <a:ext cx="457200" cy="33020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34" name="Rectangle 29"/>
            <p:cNvSpPr>
              <a:spLocks noChangeArrowheads="1"/>
            </p:cNvSpPr>
            <p:nvPr/>
          </p:nvSpPr>
          <p:spPr bwMode="auto">
            <a:xfrm>
              <a:off x="2870201" y="4025900"/>
              <a:ext cx="228600" cy="15240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35" name="Rectangle 30"/>
            <p:cNvSpPr>
              <a:spLocks noChangeArrowheads="1"/>
            </p:cNvSpPr>
            <p:nvPr/>
          </p:nvSpPr>
          <p:spPr bwMode="auto">
            <a:xfrm>
              <a:off x="3098801" y="4025900"/>
              <a:ext cx="228600" cy="15240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36" name="Line 32"/>
            <p:cNvSpPr>
              <a:spLocks noChangeShapeType="1"/>
            </p:cNvSpPr>
            <p:nvPr/>
          </p:nvSpPr>
          <p:spPr bwMode="auto">
            <a:xfrm>
              <a:off x="3213101" y="4114800"/>
              <a:ext cx="787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37" name="Line 39"/>
            <p:cNvSpPr>
              <a:spLocks noChangeShapeType="1"/>
            </p:cNvSpPr>
            <p:nvPr/>
          </p:nvSpPr>
          <p:spPr bwMode="auto">
            <a:xfrm flipV="1">
              <a:off x="2984501" y="4356100"/>
              <a:ext cx="0" cy="520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38" name="Text Box 40"/>
            <p:cNvSpPr txBox="1">
              <a:spLocks noChangeArrowheads="1"/>
            </p:cNvSpPr>
            <p:nvPr/>
          </p:nvSpPr>
          <p:spPr bwMode="auto">
            <a:xfrm>
              <a:off x="2932113" y="4443413"/>
              <a:ext cx="5842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outer</a:t>
              </a:r>
            </a:p>
          </p:txBody>
        </p:sp>
        <p:sp>
          <p:nvSpPr>
            <p:cNvPr id="30739" name="Rectangle 43"/>
            <p:cNvSpPr>
              <a:spLocks noChangeArrowheads="1"/>
            </p:cNvSpPr>
            <p:nvPr/>
          </p:nvSpPr>
          <p:spPr bwMode="auto">
            <a:xfrm>
              <a:off x="2870201" y="3238500"/>
              <a:ext cx="457200" cy="33020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40" name="Rectangle 44"/>
            <p:cNvSpPr>
              <a:spLocks noChangeArrowheads="1"/>
            </p:cNvSpPr>
            <p:nvPr/>
          </p:nvSpPr>
          <p:spPr bwMode="auto">
            <a:xfrm>
              <a:off x="2870201" y="3238500"/>
              <a:ext cx="228600" cy="15240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41" name="Rectangle 45"/>
            <p:cNvSpPr>
              <a:spLocks noChangeArrowheads="1"/>
            </p:cNvSpPr>
            <p:nvPr/>
          </p:nvSpPr>
          <p:spPr bwMode="auto">
            <a:xfrm>
              <a:off x="3098801" y="3238500"/>
              <a:ext cx="228600" cy="15240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42" name="Line 46"/>
            <p:cNvSpPr>
              <a:spLocks noChangeShapeType="1"/>
            </p:cNvSpPr>
            <p:nvPr/>
          </p:nvSpPr>
          <p:spPr bwMode="auto">
            <a:xfrm>
              <a:off x="3213101" y="3327400"/>
              <a:ext cx="787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43" name="Line 53"/>
            <p:cNvSpPr>
              <a:spLocks noChangeShapeType="1"/>
            </p:cNvSpPr>
            <p:nvPr/>
          </p:nvSpPr>
          <p:spPr bwMode="auto">
            <a:xfrm flipV="1">
              <a:off x="2984501" y="3568700"/>
              <a:ext cx="0" cy="520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44" name="Line 59"/>
            <p:cNvSpPr>
              <a:spLocks noChangeShapeType="1"/>
            </p:cNvSpPr>
            <p:nvPr/>
          </p:nvSpPr>
          <p:spPr bwMode="auto">
            <a:xfrm flipV="1">
              <a:off x="2984501" y="5130800"/>
              <a:ext cx="0" cy="279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45" name="Text Box 60"/>
            <p:cNvSpPr txBox="1">
              <a:spLocks noChangeArrowheads="1"/>
            </p:cNvSpPr>
            <p:nvPr/>
          </p:nvSpPr>
          <p:spPr bwMode="auto">
            <a:xfrm>
              <a:off x="2805113" y="5459413"/>
              <a:ext cx="930275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curScope</a:t>
              </a:r>
            </a:p>
          </p:txBody>
        </p:sp>
        <p:sp>
          <p:nvSpPr>
            <p:cNvPr id="30746" name="Line 61"/>
            <p:cNvSpPr>
              <a:spLocks noChangeShapeType="1"/>
            </p:cNvSpPr>
            <p:nvPr/>
          </p:nvSpPr>
          <p:spPr bwMode="auto">
            <a:xfrm flipV="1">
              <a:off x="2997201" y="3162300"/>
              <a:ext cx="0" cy="1651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47" name="Line 62"/>
            <p:cNvSpPr>
              <a:spLocks noChangeShapeType="1"/>
            </p:cNvSpPr>
            <p:nvPr/>
          </p:nvSpPr>
          <p:spPr bwMode="auto">
            <a:xfrm>
              <a:off x="2921001" y="3149600"/>
              <a:ext cx="1651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309311" name="Text Box 63"/>
          <p:cNvSpPr txBox="1">
            <a:spLocks noChangeArrowheads="1"/>
          </p:cNvSpPr>
          <p:nvPr/>
        </p:nvSpPr>
        <p:spPr bwMode="auto">
          <a:xfrm>
            <a:off x="3998913" y="5586413"/>
            <a:ext cx="499427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Searching for a name always starts in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curScope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If not found, the search continues in the next outer scope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Example: search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and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null</a:t>
            </a:r>
          </a:p>
        </p:txBody>
      </p:sp>
    </p:spTree>
    <p:extLst>
      <p:ext uri="{BB962C8B-B14F-4D97-AF65-F5344CB8AC3E}">
        <p14:creationId xmlns:p14="http://schemas.microsoft.com/office/powerpoint/2010/main" val="249827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31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A87208-7891-4C0F-8E09-0C10A7B08148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Scope </a:t>
            </a:r>
            <a:r>
              <a:rPr lang="de-AT" altLang="en-US" smtClean="0"/>
              <a:t>nodes</a:t>
            </a:r>
            <a:endParaRPr lang="de-AT" altLang="en-US" smtClean="0"/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760413" y="1370013"/>
            <a:ext cx="6294437" cy="11557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762000" algn="l"/>
                <a:tab pos="1524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762000" algn="l"/>
                <a:tab pos="1524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762000" algn="l"/>
                <a:tab pos="1524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762000" algn="l"/>
                <a:tab pos="1524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7620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7620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7620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7620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7620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Scope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Scope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outer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to the next outer scope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Obj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locals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to the objects in this scope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nVars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number of variables in this scope (for address allocation)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grpSp>
        <p:nvGrpSpPr>
          <p:cNvPr id="310283" name="Group 11"/>
          <p:cNvGrpSpPr>
            <a:grpSpLocks/>
          </p:cNvGrpSpPr>
          <p:nvPr/>
        </p:nvGrpSpPr>
        <p:grpSpPr bwMode="auto">
          <a:xfrm>
            <a:off x="671513" y="2895600"/>
            <a:ext cx="8534402" cy="1811338"/>
            <a:chOff x="423" y="1824"/>
            <a:chExt cx="5376" cy="1141"/>
          </a:xfrm>
        </p:grpSpPr>
        <p:sp>
          <p:nvSpPr>
            <p:cNvPr id="32778" name="Text Box 4"/>
            <p:cNvSpPr txBox="1">
              <a:spLocks noChangeArrowheads="1"/>
            </p:cNvSpPr>
            <p:nvPr/>
          </p:nvSpPr>
          <p:spPr bwMode="auto">
            <a:xfrm>
              <a:off x="423" y="1824"/>
              <a:ext cx="181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Method for opening a scope</a:t>
              </a:r>
            </a:p>
          </p:txBody>
        </p:sp>
        <p:sp>
          <p:nvSpPr>
            <p:cNvPr id="32779" name="Text Box 5"/>
            <p:cNvSpPr txBox="1">
              <a:spLocks noChangeArrowheads="1"/>
            </p:cNvSpPr>
            <p:nvPr/>
          </p:nvSpPr>
          <p:spPr bwMode="auto">
            <a:xfrm>
              <a:off x="663" y="2103"/>
              <a:ext cx="2105" cy="86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openScope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 // in class Tab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Scope s = new Scope();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s.outer = curScope;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curScope = s;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curLevel++;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32780" name="Text Box 6"/>
            <p:cNvSpPr txBox="1">
              <a:spLocks noChangeArrowheads="1"/>
            </p:cNvSpPr>
            <p:nvPr/>
          </p:nvSpPr>
          <p:spPr bwMode="auto">
            <a:xfrm>
              <a:off x="2831" y="2079"/>
              <a:ext cx="2968" cy="8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called at the beginning of a method or class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links the new scope with the existing ones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new scope becomes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curScope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Tab.insert()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always creates objects in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curScope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curScope, curLevel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: global variables of symbol table</a:t>
              </a:r>
            </a:p>
          </p:txBody>
        </p:sp>
      </p:grpSp>
      <p:grpSp>
        <p:nvGrpSpPr>
          <p:cNvPr id="310284" name="Group 12"/>
          <p:cNvGrpSpPr>
            <a:grpSpLocks/>
          </p:cNvGrpSpPr>
          <p:nvPr/>
        </p:nvGrpSpPr>
        <p:grpSpPr bwMode="auto">
          <a:xfrm>
            <a:off x="671513" y="5105400"/>
            <a:ext cx="7216775" cy="1385888"/>
            <a:chOff x="423" y="3216"/>
            <a:chExt cx="4546" cy="873"/>
          </a:xfrm>
        </p:grpSpPr>
        <p:sp>
          <p:nvSpPr>
            <p:cNvPr id="32775" name="Text Box 7"/>
            <p:cNvSpPr txBox="1">
              <a:spLocks noChangeArrowheads="1"/>
            </p:cNvSpPr>
            <p:nvPr/>
          </p:nvSpPr>
          <p:spPr bwMode="auto">
            <a:xfrm>
              <a:off x="423" y="3216"/>
              <a:ext cx="175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Method for closing a scope</a:t>
              </a:r>
            </a:p>
          </p:txBody>
        </p:sp>
        <p:sp>
          <p:nvSpPr>
            <p:cNvPr id="32776" name="Text Box 8"/>
            <p:cNvSpPr txBox="1">
              <a:spLocks noChangeArrowheads="1"/>
            </p:cNvSpPr>
            <p:nvPr/>
          </p:nvSpPr>
          <p:spPr bwMode="auto">
            <a:xfrm>
              <a:off x="663" y="3495"/>
              <a:ext cx="2124" cy="594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closeScope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 // in class Tab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curScope = curScope.outer;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curLevel--;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32777" name="Text Box 9"/>
            <p:cNvSpPr txBox="1">
              <a:spLocks noChangeArrowheads="1"/>
            </p:cNvSpPr>
            <p:nvPr/>
          </p:nvSpPr>
          <p:spPr bwMode="auto">
            <a:xfrm>
              <a:off x="2831" y="3471"/>
              <a:ext cx="2138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called at the end of a method or class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next outer scope becomes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curScope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236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5FB8E5-123F-4C7E-BB50-DB94D22DE193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Opening </a:t>
            </a:r>
            <a:r>
              <a:rPr lang="de-AT" altLang="en-US" smtClean="0"/>
              <a:t>and </a:t>
            </a:r>
            <a:r>
              <a:rPr lang="de-AT" altLang="en-US" smtClean="0"/>
              <a:t>closing </a:t>
            </a:r>
            <a:r>
              <a:rPr lang="de-AT" altLang="en-US" smtClean="0"/>
              <a:t>a </a:t>
            </a:r>
            <a:r>
              <a:rPr lang="de-AT" altLang="en-US" smtClean="0"/>
              <a:t>scope</a:t>
            </a:r>
            <a:endParaRPr lang="de-AT" altLang="en-US" smtClean="0"/>
          </a:p>
        </p:txBody>
      </p:sp>
      <p:sp>
        <p:nvSpPr>
          <p:cNvPr id="34820" name="Text Box 3"/>
          <p:cNvSpPr txBox="1">
            <a:spLocks noChangeArrowheads="1"/>
          </p:cNvSpPr>
          <p:nvPr/>
        </p:nvSpPr>
        <p:spPr bwMode="auto">
          <a:xfrm>
            <a:off x="785813" y="1458913"/>
            <a:ext cx="5907087" cy="2249487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8161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8161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8161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8161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8161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8161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8161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8161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8161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MethodDecl	(. Struct type; String name;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Type&lt;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ident&lt;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name&gt;	(.	curMethod = Tab.insert(Obj.Meth, name, type);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Tab.openScope();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"(" ... ")"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"{"	(. curMethod.locals = Tab.curScope.locals;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"}"	(.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Tab.closeScope();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8161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.</a:t>
            </a:r>
          </a:p>
        </p:txBody>
      </p:sp>
      <p:sp>
        <p:nvSpPr>
          <p:cNvPr id="34821" name="Text Box 4"/>
          <p:cNvSpPr txBox="1">
            <a:spLocks noChangeArrowheads="1"/>
          </p:cNvSpPr>
          <p:nvPr/>
        </p:nvSpPr>
        <p:spPr bwMode="auto">
          <a:xfrm>
            <a:off x="735013" y="4216400"/>
            <a:ext cx="7887393" cy="1559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Note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method name is entered in the method's enclosing scope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curMethod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is a global variable of type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Obj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After processing the declarations the scope's local objects are assigned to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curMethod.locals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Scopes are also opened and closed for classes</a:t>
            </a:r>
          </a:p>
        </p:txBody>
      </p:sp>
    </p:spTree>
    <p:extLst>
      <p:ext uri="{BB962C8B-B14F-4D97-AF65-F5344CB8AC3E}">
        <p14:creationId xmlns:p14="http://schemas.microsoft.com/office/powerpoint/2010/main" val="260487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999BE75-7AD2-44C4-966B-7356014A8C8A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Entering </a:t>
            </a:r>
            <a:r>
              <a:rPr lang="de-AT" altLang="en-US" smtClean="0"/>
              <a:t>names </a:t>
            </a:r>
            <a:r>
              <a:rPr lang="de-AT" altLang="en-US" smtClean="0"/>
              <a:t>into </a:t>
            </a:r>
            <a:r>
              <a:rPr lang="de-AT" altLang="en-US" smtClean="0"/>
              <a:t>a </a:t>
            </a:r>
            <a:r>
              <a:rPr lang="de-AT" altLang="en-US" smtClean="0"/>
              <a:t>scope</a:t>
            </a:r>
            <a:endParaRPr lang="de-AT" altLang="en-US" smtClean="0"/>
          </a:p>
        </p:txBody>
      </p:sp>
      <p:sp>
        <p:nvSpPr>
          <p:cNvPr id="36868" name="Text Box 3"/>
          <p:cNvSpPr txBox="1">
            <a:spLocks noChangeArrowheads="1"/>
          </p:cNvSpPr>
          <p:nvPr/>
        </p:nvSpPr>
        <p:spPr bwMode="auto">
          <a:xfrm>
            <a:off x="735013" y="1611313"/>
            <a:ext cx="6168974" cy="4834273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2197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2197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2197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2197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2197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197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197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197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197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 Tab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Scope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curScope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current scope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int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curLevel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current declaration level (0 = global, 1 = local)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</a:t>
            </a:r>
            <a:endParaRPr kumimoji="0" lang="de-AT" altLang="en-US" sz="1400" b="0" i="1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</a:t>
            </a:r>
            <a:endParaRPr kumimoji="0" lang="de-AT" altLang="en-US" sz="1400" b="0" i="1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197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sp>
        <p:nvSpPr>
          <p:cNvPr id="36869" name="Text Box 4"/>
          <p:cNvSpPr txBox="1">
            <a:spLocks noChangeArrowheads="1"/>
          </p:cNvSpPr>
          <p:nvPr/>
        </p:nvSpPr>
        <p:spPr bwMode="auto">
          <a:xfrm>
            <a:off x="684213" y="1154113"/>
            <a:ext cx="33305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Names are always entered in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curScope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28384" y="2525225"/>
            <a:ext cx="5290551" cy="3539430"/>
          </a:xfrm>
          <a:prstGeom prst="rect">
            <a:avLst/>
          </a:prstGeom>
          <a:solidFill>
            <a:srgbClr val="FFFF99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static Obj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insert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(int kind, String name, Struct type)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//--- </a:t>
            </a: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create object node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Obj obj = new Obj(kind, name, type);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if (kind == Obj.Var)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obj.adr = curScope.nVars; curScope.nVars++;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obj.level = curLevel;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//--- </a:t>
            </a: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append object node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Obj p = curScope.locals, last = null;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while (p != null)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if (p.name.equals(name)) error(name + " declared twice");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last = p; p = p.next;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if (last == null) curScope.locals = obj; else last.next = obj;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return obj;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9390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5F4D10-6442-4E98-8AB8-8B8CF7ABEAF2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Tasks </a:t>
            </a:r>
            <a:r>
              <a:rPr lang="en-US" altLang="en-US" smtClean="0"/>
              <a:t>of the Symbol Table</a:t>
            </a:r>
          </a:p>
        </p:txBody>
      </p:sp>
      <p:sp>
        <p:nvSpPr>
          <p:cNvPr id="6148" name="Text Box 24"/>
          <p:cNvSpPr txBox="1">
            <a:spLocks noChangeArrowheads="1"/>
          </p:cNvSpPr>
          <p:nvPr/>
        </p:nvSpPr>
        <p:spPr bwMode="auto">
          <a:xfrm>
            <a:off x="708025" y="1320800"/>
            <a:ext cx="529886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1. Maintain all declared names and their properties</a:t>
            </a:r>
            <a:endParaRPr kumimoji="0" lang="de-AT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9" name="Text Box 111"/>
          <p:cNvSpPr txBox="1">
            <a:spLocks noChangeArrowheads="1"/>
          </p:cNvSpPr>
          <p:nvPr/>
        </p:nvSpPr>
        <p:spPr bwMode="auto">
          <a:xfrm>
            <a:off x="989013" y="1674813"/>
            <a:ext cx="3836987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type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value (for named constants)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address (for variables, fields and methods)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parameters (for methods)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</a:t>
            </a:r>
          </a:p>
        </p:txBody>
      </p:sp>
      <p:grpSp>
        <p:nvGrpSpPr>
          <p:cNvPr id="44167" name="Group 135"/>
          <p:cNvGrpSpPr>
            <a:grpSpLocks/>
          </p:cNvGrpSpPr>
          <p:nvPr/>
        </p:nvGrpSpPr>
        <p:grpSpPr bwMode="auto">
          <a:xfrm>
            <a:off x="708025" y="3101975"/>
            <a:ext cx="4273550" cy="703263"/>
            <a:chOff x="446" y="1954"/>
            <a:chExt cx="2692" cy="443"/>
          </a:xfrm>
        </p:grpSpPr>
        <p:sp>
          <p:nvSpPr>
            <p:cNvPr id="6156" name="Text Box 126"/>
            <p:cNvSpPr txBox="1">
              <a:spLocks noChangeArrowheads="1"/>
            </p:cNvSpPr>
            <p:nvPr/>
          </p:nvSpPr>
          <p:spPr bwMode="auto">
            <a:xfrm>
              <a:off x="446" y="1954"/>
              <a:ext cx="2329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</a:tabLst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2. Retrieve the properties of a name</a:t>
              </a:r>
              <a:endPara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157" name="Text Box 127"/>
            <p:cNvSpPr txBox="1">
              <a:spLocks noChangeArrowheads="1"/>
            </p:cNvSpPr>
            <p:nvPr/>
          </p:nvSpPr>
          <p:spPr bwMode="auto">
            <a:xfrm>
              <a:off x="623" y="2182"/>
              <a:ext cx="251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Mapping: name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(type, value, address, ...)</a:t>
              </a:r>
            </a:p>
          </p:txBody>
        </p:sp>
      </p:grpSp>
      <p:grpSp>
        <p:nvGrpSpPr>
          <p:cNvPr id="44165" name="Group 133"/>
          <p:cNvGrpSpPr>
            <a:grpSpLocks/>
          </p:cNvGrpSpPr>
          <p:nvPr/>
        </p:nvGrpSpPr>
        <p:grpSpPr bwMode="auto">
          <a:xfrm>
            <a:off x="708025" y="4635500"/>
            <a:ext cx="5027613" cy="1779588"/>
            <a:chOff x="446" y="2728"/>
            <a:chExt cx="3167" cy="1121"/>
          </a:xfrm>
        </p:grpSpPr>
        <p:sp>
          <p:nvSpPr>
            <p:cNvPr id="6153" name="Text Box 128"/>
            <p:cNvSpPr txBox="1">
              <a:spLocks noChangeArrowheads="1"/>
            </p:cNvSpPr>
            <p:nvPr/>
          </p:nvSpPr>
          <p:spPr bwMode="auto">
            <a:xfrm>
              <a:off x="446" y="2728"/>
              <a:ext cx="186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</a:tabLst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Contents of the symbol table</a:t>
              </a:r>
              <a:endPara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154" name="Text Box 129"/>
            <p:cNvSpPr txBox="1">
              <a:spLocks noChangeArrowheads="1"/>
            </p:cNvSpPr>
            <p:nvPr/>
          </p:nvSpPr>
          <p:spPr bwMode="auto">
            <a:xfrm>
              <a:off x="455" y="2951"/>
              <a:ext cx="2827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Object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nodes: information about declared names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Structure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nodes: information about type structures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Scope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nodes: for managing the visibility of names</a:t>
              </a:r>
            </a:p>
          </p:txBody>
        </p:sp>
        <p:sp>
          <p:nvSpPr>
            <p:cNvPr id="6155" name="Text Box 130"/>
            <p:cNvSpPr txBox="1">
              <a:spLocks noChangeArrowheads="1"/>
            </p:cNvSpPr>
            <p:nvPr/>
          </p:nvSpPr>
          <p:spPr bwMode="auto">
            <a:xfrm>
              <a:off x="471" y="3479"/>
              <a:ext cx="3142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=&gt; most suitably implemented as a dynamic data structure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(linked list, binary tree, hash table)</a:t>
              </a:r>
            </a:p>
          </p:txBody>
        </p:sp>
      </p:grpSp>
      <p:sp>
        <p:nvSpPr>
          <p:cNvPr id="44166" name="Text Box 134"/>
          <p:cNvSpPr txBox="1">
            <a:spLocks noChangeArrowheads="1"/>
          </p:cNvSpPr>
          <p:nvPr/>
        </p:nvSpPr>
        <p:spPr bwMode="auto">
          <a:xfrm>
            <a:off x="708025" y="3892550"/>
            <a:ext cx="292834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3. Manage scopes for names</a:t>
            </a:r>
            <a:endParaRPr kumimoji="0" lang="de-AT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823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16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CC47EDB-0561-43A0-A849-85F3B8802EC8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de-DE" altLang="en-US" sz="1400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</a:t>
            </a:r>
            <a:endParaRPr lang="de-AT" altLang="en-US" smtClean="0"/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5803900" y="17018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1509" name="Text Box 8"/>
          <p:cNvSpPr txBox="1">
            <a:spLocks noChangeArrowheads="1"/>
          </p:cNvSpPr>
          <p:nvPr/>
        </p:nvSpPr>
        <p:spPr bwMode="auto">
          <a:xfrm>
            <a:off x="5789613" y="1712913"/>
            <a:ext cx="495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"int"</a:t>
            </a: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4648200" y="1701800"/>
            <a:ext cx="457200" cy="330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4648200" y="17018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1512" name="Rectangle 11"/>
          <p:cNvSpPr>
            <a:spLocks noChangeArrowheads="1"/>
          </p:cNvSpPr>
          <p:nvPr/>
        </p:nvSpPr>
        <p:spPr bwMode="auto">
          <a:xfrm>
            <a:off x="4876800" y="17018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1513" name="Line 12"/>
          <p:cNvSpPr>
            <a:spLocks noChangeShapeType="1"/>
          </p:cNvSpPr>
          <p:nvPr/>
        </p:nvSpPr>
        <p:spPr bwMode="auto">
          <a:xfrm>
            <a:off x="4991100" y="1790700"/>
            <a:ext cx="78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1514" name="Rectangle 13"/>
          <p:cNvSpPr>
            <a:spLocks noChangeArrowheads="1"/>
          </p:cNvSpPr>
          <p:nvPr/>
        </p:nvSpPr>
        <p:spPr bwMode="auto">
          <a:xfrm>
            <a:off x="6667500" y="1701800"/>
            <a:ext cx="5588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1515" name="Text Box 14"/>
          <p:cNvSpPr txBox="1">
            <a:spLocks noChangeArrowheads="1"/>
          </p:cNvSpPr>
          <p:nvPr/>
        </p:nvSpPr>
        <p:spPr bwMode="auto">
          <a:xfrm>
            <a:off x="6615113" y="1712913"/>
            <a:ext cx="652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"char"</a:t>
            </a:r>
          </a:p>
        </p:txBody>
      </p:sp>
      <p:sp>
        <p:nvSpPr>
          <p:cNvPr id="21516" name="Line 15"/>
          <p:cNvSpPr>
            <a:spLocks noChangeShapeType="1"/>
          </p:cNvSpPr>
          <p:nvPr/>
        </p:nvSpPr>
        <p:spPr bwMode="auto">
          <a:xfrm>
            <a:off x="6261100" y="1828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1517" name="Rectangle 16"/>
          <p:cNvSpPr>
            <a:spLocks noChangeArrowheads="1"/>
          </p:cNvSpPr>
          <p:nvPr/>
        </p:nvSpPr>
        <p:spPr bwMode="auto">
          <a:xfrm>
            <a:off x="7531100" y="17018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1518" name="Text Box 17"/>
          <p:cNvSpPr txBox="1">
            <a:spLocks noChangeArrowheads="1"/>
          </p:cNvSpPr>
          <p:nvPr/>
        </p:nvSpPr>
        <p:spPr bwMode="auto">
          <a:xfrm>
            <a:off x="7491413" y="1712913"/>
            <a:ext cx="584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"null"</a:t>
            </a:r>
          </a:p>
        </p:txBody>
      </p:sp>
      <p:sp>
        <p:nvSpPr>
          <p:cNvPr id="21519" name="Line 18"/>
          <p:cNvSpPr>
            <a:spLocks noChangeShapeType="1"/>
          </p:cNvSpPr>
          <p:nvPr/>
        </p:nvSpPr>
        <p:spPr bwMode="auto">
          <a:xfrm>
            <a:off x="7239000" y="1828800"/>
            <a:ext cx="26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1520" name="Line 20"/>
          <p:cNvSpPr>
            <a:spLocks noChangeShapeType="1"/>
          </p:cNvSpPr>
          <p:nvPr/>
        </p:nvSpPr>
        <p:spPr bwMode="auto">
          <a:xfrm>
            <a:off x="8001000" y="1828800"/>
            <a:ext cx="26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1521" name="Line 21"/>
          <p:cNvSpPr>
            <a:spLocks noChangeShapeType="1"/>
          </p:cNvSpPr>
          <p:nvPr/>
        </p:nvSpPr>
        <p:spPr bwMode="auto">
          <a:xfrm flipV="1">
            <a:off x="4762500" y="203200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1522" name="Text Box 22"/>
          <p:cNvSpPr txBox="1">
            <a:spLocks noChangeArrowheads="1"/>
          </p:cNvSpPr>
          <p:nvPr/>
        </p:nvSpPr>
        <p:spPr bwMode="auto">
          <a:xfrm>
            <a:off x="4583113" y="2360613"/>
            <a:ext cx="930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latin typeface="Arial" panose="020B0604020202020204" pitchFamily="34" charset="0"/>
              </a:rPr>
              <a:t>curScope</a:t>
            </a:r>
          </a:p>
        </p:txBody>
      </p:sp>
      <p:sp>
        <p:nvSpPr>
          <p:cNvPr id="21523" name="Line 23"/>
          <p:cNvSpPr>
            <a:spLocks noChangeShapeType="1"/>
          </p:cNvSpPr>
          <p:nvPr/>
        </p:nvSpPr>
        <p:spPr bwMode="auto">
          <a:xfrm flipV="1">
            <a:off x="4775200" y="1625600"/>
            <a:ext cx="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1524" name="Line 24"/>
          <p:cNvSpPr>
            <a:spLocks noChangeShapeType="1"/>
          </p:cNvSpPr>
          <p:nvPr/>
        </p:nvSpPr>
        <p:spPr bwMode="auto">
          <a:xfrm>
            <a:off x="4699000" y="1612900"/>
            <a:ext cx="165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D790898-230C-4DF5-93F6-0C300585853E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de-DE" altLang="en-US" sz="1400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</a:t>
            </a:r>
            <a:endParaRPr lang="de-AT" altLang="en-US" smtClean="0"/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785813" y="1662113"/>
            <a:ext cx="1485900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program P</a:t>
            </a:r>
          </a:p>
        </p:txBody>
      </p:sp>
      <p:sp>
        <p:nvSpPr>
          <p:cNvPr id="22533" name="Rectangle 25"/>
          <p:cNvSpPr>
            <a:spLocks noChangeArrowheads="1"/>
          </p:cNvSpPr>
          <p:nvPr/>
        </p:nvSpPr>
        <p:spPr bwMode="auto">
          <a:xfrm>
            <a:off x="4648200" y="2489200"/>
            <a:ext cx="457200" cy="330200"/>
          </a:xfrm>
          <a:prstGeom prst="rect">
            <a:avLst/>
          </a:prstGeom>
          <a:solidFill>
            <a:srgbClr val="CC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2534" name="Rectangle 26"/>
          <p:cNvSpPr>
            <a:spLocks noChangeArrowheads="1"/>
          </p:cNvSpPr>
          <p:nvPr/>
        </p:nvSpPr>
        <p:spPr bwMode="auto">
          <a:xfrm>
            <a:off x="4648200" y="24892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2535" name="Rectangle 27"/>
          <p:cNvSpPr>
            <a:spLocks noChangeArrowheads="1"/>
          </p:cNvSpPr>
          <p:nvPr/>
        </p:nvSpPr>
        <p:spPr bwMode="auto">
          <a:xfrm>
            <a:off x="4876800" y="24892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2536" name="Rectangle 37"/>
          <p:cNvSpPr>
            <a:spLocks noChangeArrowheads="1"/>
          </p:cNvSpPr>
          <p:nvPr/>
        </p:nvSpPr>
        <p:spPr bwMode="auto">
          <a:xfrm>
            <a:off x="5803900" y="17018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2537" name="Text Box 38"/>
          <p:cNvSpPr txBox="1">
            <a:spLocks noChangeArrowheads="1"/>
          </p:cNvSpPr>
          <p:nvPr/>
        </p:nvSpPr>
        <p:spPr bwMode="auto">
          <a:xfrm>
            <a:off x="5789613" y="1712913"/>
            <a:ext cx="495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"int"</a:t>
            </a:r>
          </a:p>
        </p:txBody>
      </p:sp>
      <p:sp>
        <p:nvSpPr>
          <p:cNvPr id="22538" name="Rectangle 39"/>
          <p:cNvSpPr>
            <a:spLocks noChangeArrowheads="1"/>
          </p:cNvSpPr>
          <p:nvPr/>
        </p:nvSpPr>
        <p:spPr bwMode="auto">
          <a:xfrm>
            <a:off x="4648200" y="1701800"/>
            <a:ext cx="457200" cy="330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2539" name="Rectangle 40"/>
          <p:cNvSpPr>
            <a:spLocks noChangeArrowheads="1"/>
          </p:cNvSpPr>
          <p:nvPr/>
        </p:nvSpPr>
        <p:spPr bwMode="auto">
          <a:xfrm>
            <a:off x="4648200" y="17018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2540" name="Rectangle 41"/>
          <p:cNvSpPr>
            <a:spLocks noChangeArrowheads="1"/>
          </p:cNvSpPr>
          <p:nvPr/>
        </p:nvSpPr>
        <p:spPr bwMode="auto">
          <a:xfrm>
            <a:off x="4876800" y="17018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2541" name="Line 42"/>
          <p:cNvSpPr>
            <a:spLocks noChangeShapeType="1"/>
          </p:cNvSpPr>
          <p:nvPr/>
        </p:nvSpPr>
        <p:spPr bwMode="auto">
          <a:xfrm>
            <a:off x="4991100" y="1790700"/>
            <a:ext cx="78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2542" name="Rectangle 43"/>
          <p:cNvSpPr>
            <a:spLocks noChangeArrowheads="1"/>
          </p:cNvSpPr>
          <p:nvPr/>
        </p:nvSpPr>
        <p:spPr bwMode="auto">
          <a:xfrm>
            <a:off x="6667500" y="1701800"/>
            <a:ext cx="5588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2543" name="Text Box 44"/>
          <p:cNvSpPr txBox="1">
            <a:spLocks noChangeArrowheads="1"/>
          </p:cNvSpPr>
          <p:nvPr/>
        </p:nvSpPr>
        <p:spPr bwMode="auto">
          <a:xfrm>
            <a:off x="6615113" y="1712913"/>
            <a:ext cx="652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"char"</a:t>
            </a:r>
          </a:p>
        </p:txBody>
      </p:sp>
      <p:sp>
        <p:nvSpPr>
          <p:cNvPr id="22544" name="Line 45"/>
          <p:cNvSpPr>
            <a:spLocks noChangeShapeType="1"/>
          </p:cNvSpPr>
          <p:nvPr/>
        </p:nvSpPr>
        <p:spPr bwMode="auto">
          <a:xfrm>
            <a:off x="6261100" y="1828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2545" name="Rectangle 46"/>
          <p:cNvSpPr>
            <a:spLocks noChangeArrowheads="1"/>
          </p:cNvSpPr>
          <p:nvPr/>
        </p:nvSpPr>
        <p:spPr bwMode="auto">
          <a:xfrm>
            <a:off x="7531100" y="17018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2546" name="Text Box 47"/>
          <p:cNvSpPr txBox="1">
            <a:spLocks noChangeArrowheads="1"/>
          </p:cNvSpPr>
          <p:nvPr/>
        </p:nvSpPr>
        <p:spPr bwMode="auto">
          <a:xfrm>
            <a:off x="7491413" y="1712913"/>
            <a:ext cx="584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"null"</a:t>
            </a:r>
          </a:p>
        </p:txBody>
      </p:sp>
      <p:sp>
        <p:nvSpPr>
          <p:cNvPr id="22547" name="Line 48"/>
          <p:cNvSpPr>
            <a:spLocks noChangeShapeType="1"/>
          </p:cNvSpPr>
          <p:nvPr/>
        </p:nvSpPr>
        <p:spPr bwMode="auto">
          <a:xfrm>
            <a:off x="7239000" y="1828800"/>
            <a:ext cx="26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2548" name="Line 49"/>
          <p:cNvSpPr>
            <a:spLocks noChangeShapeType="1"/>
          </p:cNvSpPr>
          <p:nvPr/>
        </p:nvSpPr>
        <p:spPr bwMode="auto">
          <a:xfrm flipV="1">
            <a:off x="4762500" y="2032000"/>
            <a:ext cx="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2549" name="Line 50"/>
          <p:cNvSpPr>
            <a:spLocks noChangeShapeType="1"/>
          </p:cNvSpPr>
          <p:nvPr/>
        </p:nvSpPr>
        <p:spPr bwMode="auto">
          <a:xfrm>
            <a:off x="8001000" y="1828800"/>
            <a:ext cx="26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2550" name="Line 54"/>
          <p:cNvSpPr>
            <a:spLocks noChangeShapeType="1"/>
          </p:cNvSpPr>
          <p:nvPr/>
        </p:nvSpPr>
        <p:spPr bwMode="auto">
          <a:xfrm flipV="1">
            <a:off x="4762500" y="283210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2551" name="Text Box 55"/>
          <p:cNvSpPr txBox="1">
            <a:spLocks noChangeArrowheads="1"/>
          </p:cNvSpPr>
          <p:nvPr/>
        </p:nvSpPr>
        <p:spPr bwMode="auto">
          <a:xfrm>
            <a:off x="4583113" y="3160713"/>
            <a:ext cx="930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latin typeface="Arial" panose="020B0604020202020204" pitchFamily="34" charset="0"/>
              </a:rPr>
              <a:t>curScope</a:t>
            </a:r>
          </a:p>
        </p:txBody>
      </p:sp>
      <p:sp>
        <p:nvSpPr>
          <p:cNvPr id="22552" name="Line 56"/>
          <p:cNvSpPr>
            <a:spLocks noChangeShapeType="1"/>
          </p:cNvSpPr>
          <p:nvPr/>
        </p:nvSpPr>
        <p:spPr bwMode="auto">
          <a:xfrm flipV="1">
            <a:off x="4775200" y="1625600"/>
            <a:ext cx="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2553" name="Line 57"/>
          <p:cNvSpPr>
            <a:spLocks noChangeShapeType="1"/>
          </p:cNvSpPr>
          <p:nvPr/>
        </p:nvSpPr>
        <p:spPr bwMode="auto">
          <a:xfrm>
            <a:off x="4699000" y="1612900"/>
            <a:ext cx="165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2554" name="Text Box 58"/>
          <p:cNvSpPr txBox="1">
            <a:spLocks noChangeArrowheads="1"/>
          </p:cNvSpPr>
          <p:nvPr/>
        </p:nvSpPr>
        <p:spPr bwMode="auto">
          <a:xfrm>
            <a:off x="2563813" y="2513013"/>
            <a:ext cx="1598612" cy="3048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Tab.openScope();</a:t>
            </a:r>
          </a:p>
        </p:txBody>
      </p:sp>
      <p:sp>
        <p:nvSpPr>
          <p:cNvPr id="22555" name="Line 59"/>
          <p:cNvSpPr>
            <a:spLocks noChangeShapeType="1"/>
          </p:cNvSpPr>
          <p:nvPr/>
        </p:nvSpPr>
        <p:spPr bwMode="auto">
          <a:xfrm>
            <a:off x="4991100" y="256540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2556" name="Line 60"/>
          <p:cNvSpPr>
            <a:spLocks noChangeShapeType="1"/>
          </p:cNvSpPr>
          <p:nvPr/>
        </p:nvSpPr>
        <p:spPr bwMode="auto">
          <a:xfrm>
            <a:off x="5207000" y="2501900"/>
            <a:ext cx="0" cy="12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9867476-465F-4886-AE03-43D294C095E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de-DE" altLang="en-US" sz="1400" smtClean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</a:t>
            </a:r>
            <a:endParaRPr lang="de-AT" altLang="en-US" smtClean="0"/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785813" y="1662113"/>
            <a:ext cx="1485900" cy="7302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program P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int a, b;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{</a:t>
            </a:r>
          </a:p>
        </p:txBody>
      </p:sp>
      <p:sp>
        <p:nvSpPr>
          <p:cNvPr id="23557" name="Rectangle 4"/>
          <p:cNvSpPr>
            <a:spLocks noChangeArrowheads="1"/>
          </p:cNvSpPr>
          <p:nvPr/>
        </p:nvSpPr>
        <p:spPr bwMode="auto">
          <a:xfrm>
            <a:off x="5803900" y="2489200"/>
            <a:ext cx="457200" cy="330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58" name="Text Box 5"/>
          <p:cNvSpPr txBox="1">
            <a:spLocks noChangeArrowheads="1"/>
          </p:cNvSpPr>
          <p:nvPr/>
        </p:nvSpPr>
        <p:spPr bwMode="auto">
          <a:xfrm>
            <a:off x="5840413" y="2500313"/>
            <a:ext cx="406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"a"</a:t>
            </a:r>
          </a:p>
        </p:txBody>
      </p:sp>
      <p:sp>
        <p:nvSpPr>
          <p:cNvPr id="23559" name="Rectangle 6"/>
          <p:cNvSpPr>
            <a:spLocks noChangeArrowheads="1"/>
          </p:cNvSpPr>
          <p:nvPr/>
        </p:nvSpPr>
        <p:spPr bwMode="auto">
          <a:xfrm>
            <a:off x="4648200" y="2489200"/>
            <a:ext cx="457200" cy="330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60" name="Rectangle 7"/>
          <p:cNvSpPr>
            <a:spLocks noChangeArrowheads="1"/>
          </p:cNvSpPr>
          <p:nvPr/>
        </p:nvSpPr>
        <p:spPr bwMode="auto">
          <a:xfrm>
            <a:off x="4648200" y="24892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61" name="Rectangle 8"/>
          <p:cNvSpPr>
            <a:spLocks noChangeArrowheads="1"/>
          </p:cNvSpPr>
          <p:nvPr/>
        </p:nvSpPr>
        <p:spPr bwMode="auto">
          <a:xfrm>
            <a:off x="4876800" y="24892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62" name="Line 9"/>
          <p:cNvSpPr>
            <a:spLocks noChangeShapeType="1"/>
          </p:cNvSpPr>
          <p:nvPr/>
        </p:nvSpPr>
        <p:spPr bwMode="auto">
          <a:xfrm>
            <a:off x="4991100" y="2578100"/>
            <a:ext cx="78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63" name="Rectangle 10"/>
          <p:cNvSpPr>
            <a:spLocks noChangeArrowheads="1"/>
          </p:cNvSpPr>
          <p:nvPr/>
        </p:nvSpPr>
        <p:spPr bwMode="auto">
          <a:xfrm>
            <a:off x="6667500" y="2489200"/>
            <a:ext cx="457200" cy="330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64" name="Text Box 11"/>
          <p:cNvSpPr txBox="1">
            <a:spLocks noChangeArrowheads="1"/>
          </p:cNvSpPr>
          <p:nvPr/>
        </p:nvSpPr>
        <p:spPr bwMode="auto">
          <a:xfrm>
            <a:off x="6704013" y="2500313"/>
            <a:ext cx="406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"b"</a:t>
            </a:r>
          </a:p>
        </p:txBody>
      </p:sp>
      <p:sp>
        <p:nvSpPr>
          <p:cNvPr id="23565" name="Line 12"/>
          <p:cNvSpPr>
            <a:spLocks noChangeShapeType="1"/>
          </p:cNvSpPr>
          <p:nvPr/>
        </p:nvSpPr>
        <p:spPr bwMode="auto">
          <a:xfrm>
            <a:off x="6261100" y="2616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66" name="Rectangle 13"/>
          <p:cNvSpPr>
            <a:spLocks noChangeArrowheads="1"/>
          </p:cNvSpPr>
          <p:nvPr/>
        </p:nvSpPr>
        <p:spPr bwMode="auto">
          <a:xfrm>
            <a:off x="5803900" y="17018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67" name="Text Box 14"/>
          <p:cNvSpPr txBox="1">
            <a:spLocks noChangeArrowheads="1"/>
          </p:cNvSpPr>
          <p:nvPr/>
        </p:nvSpPr>
        <p:spPr bwMode="auto">
          <a:xfrm>
            <a:off x="5789613" y="1712913"/>
            <a:ext cx="495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"int"</a:t>
            </a:r>
          </a:p>
        </p:txBody>
      </p:sp>
      <p:sp>
        <p:nvSpPr>
          <p:cNvPr id="23568" name="Rectangle 15"/>
          <p:cNvSpPr>
            <a:spLocks noChangeArrowheads="1"/>
          </p:cNvSpPr>
          <p:nvPr/>
        </p:nvSpPr>
        <p:spPr bwMode="auto">
          <a:xfrm>
            <a:off x="4648200" y="1701800"/>
            <a:ext cx="457200" cy="330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69" name="Rectangle 16"/>
          <p:cNvSpPr>
            <a:spLocks noChangeArrowheads="1"/>
          </p:cNvSpPr>
          <p:nvPr/>
        </p:nvSpPr>
        <p:spPr bwMode="auto">
          <a:xfrm>
            <a:off x="4648200" y="17018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70" name="Rectangle 17"/>
          <p:cNvSpPr>
            <a:spLocks noChangeArrowheads="1"/>
          </p:cNvSpPr>
          <p:nvPr/>
        </p:nvSpPr>
        <p:spPr bwMode="auto">
          <a:xfrm>
            <a:off x="4876800" y="17018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71" name="Line 18"/>
          <p:cNvSpPr>
            <a:spLocks noChangeShapeType="1"/>
          </p:cNvSpPr>
          <p:nvPr/>
        </p:nvSpPr>
        <p:spPr bwMode="auto">
          <a:xfrm>
            <a:off x="4991100" y="1790700"/>
            <a:ext cx="78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72" name="Rectangle 19"/>
          <p:cNvSpPr>
            <a:spLocks noChangeArrowheads="1"/>
          </p:cNvSpPr>
          <p:nvPr/>
        </p:nvSpPr>
        <p:spPr bwMode="auto">
          <a:xfrm>
            <a:off x="6667500" y="1701800"/>
            <a:ext cx="5588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73" name="Text Box 20"/>
          <p:cNvSpPr txBox="1">
            <a:spLocks noChangeArrowheads="1"/>
          </p:cNvSpPr>
          <p:nvPr/>
        </p:nvSpPr>
        <p:spPr bwMode="auto">
          <a:xfrm>
            <a:off x="6615113" y="1712913"/>
            <a:ext cx="652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"char"</a:t>
            </a:r>
          </a:p>
        </p:txBody>
      </p:sp>
      <p:sp>
        <p:nvSpPr>
          <p:cNvPr id="23574" name="Line 21"/>
          <p:cNvSpPr>
            <a:spLocks noChangeShapeType="1"/>
          </p:cNvSpPr>
          <p:nvPr/>
        </p:nvSpPr>
        <p:spPr bwMode="auto">
          <a:xfrm>
            <a:off x="6261100" y="1828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75" name="Rectangle 22"/>
          <p:cNvSpPr>
            <a:spLocks noChangeArrowheads="1"/>
          </p:cNvSpPr>
          <p:nvPr/>
        </p:nvSpPr>
        <p:spPr bwMode="auto">
          <a:xfrm>
            <a:off x="7531100" y="17018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76" name="Text Box 23"/>
          <p:cNvSpPr txBox="1">
            <a:spLocks noChangeArrowheads="1"/>
          </p:cNvSpPr>
          <p:nvPr/>
        </p:nvSpPr>
        <p:spPr bwMode="auto">
          <a:xfrm>
            <a:off x="7491413" y="1712913"/>
            <a:ext cx="584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"null"</a:t>
            </a:r>
          </a:p>
        </p:txBody>
      </p:sp>
      <p:sp>
        <p:nvSpPr>
          <p:cNvPr id="23577" name="Line 24"/>
          <p:cNvSpPr>
            <a:spLocks noChangeShapeType="1"/>
          </p:cNvSpPr>
          <p:nvPr/>
        </p:nvSpPr>
        <p:spPr bwMode="auto">
          <a:xfrm>
            <a:off x="7239000" y="1828800"/>
            <a:ext cx="26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78" name="Line 25"/>
          <p:cNvSpPr>
            <a:spLocks noChangeShapeType="1"/>
          </p:cNvSpPr>
          <p:nvPr/>
        </p:nvSpPr>
        <p:spPr bwMode="auto">
          <a:xfrm flipV="1">
            <a:off x="4762500" y="2032000"/>
            <a:ext cx="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79" name="Line 26"/>
          <p:cNvSpPr>
            <a:spLocks noChangeShapeType="1"/>
          </p:cNvSpPr>
          <p:nvPr/>
        </p:nvSpPr>
        <p:spPr bwMode="auto">
          <a:xfrm>
            <a:off x="8001000" y="1828800"/>
            <a:ext cx="26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80" name="Line 27"/>
          <p:cNvSpPr>
            <a:spLocks noChangeShapeType="1"/>
          </p:cNvSpPr>
          <p:nvPr/>
        </p:nvSpPr>
        <p:spPr bwMode="auto">
          <a:xfrm flipV="1">
            <a:off x="4762500" y="283210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81" name="Text Box 28"/>
          <p:cNvSpPr txBox="1">
            <a:spLocks noChangeArrowheads="1"/>
          </p:cNvSpPr>
          <p:nvPr/>
        </p:nvSpPr>
        <p:spPr bwMode="auto">
          <a:xfrm>
            <a:off x="4583113" y="3160713"/>
            <a:ext cx="930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latin typeface="Arial" panose="020B0604020202020204" pitchFamily="34" charset="0"/>
              </a:rPr>
              <a:t>curScope</a:t>
            </a:r>
          </a:p>
        </p:txBody>
      </p:sp>
      <p:sp>
        <p:nvSpPr>
          <p:cNvPr id="23582" name="Line 29"/>
          <p:cNvSpPr>
            <a:spLocks noChangeShapeType="1"/>
          </p:cNvSpPr>
          <p:nvPr/>
        </p:nvSpPr>
        <p:spPr bwMode="auto">
          <a:xfrm flipV="1">
            <a:off x="4775200" y="1625600"/>
            <a:ext cx="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83" name="Line 30"/>
          <p:cNvSpPr>
            <a:spLocks noChangeShapeType="1"/>
          </p:cNvSpPr>
          <p:nvPr/>
        </p:nvSpPr>
        <p:spPr bwMode="auto">
          <a:xfrm>
            <a:off x="4699000" y="1612900"/>
            <a:ext cx="165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84" name="Text Box 31"/>
          <p:cNvSpPr txBox="1">
            <a:spLocks noChangeArrowheads="1"/>
          </p:cNvSpPr>
          <p:nvPr/>
        </p:nvSpPr>
        <p:spPr bwMode="auto">
          <a:xfrm>
            <a:off x="2563813" y="2398713"/>
            <a:ext cx="1852612" cy="51752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Tab.insert(..., "a", ...);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Tab.insert(..., "b", ...);</a:t>
            </a:r>
          </a:p>
        </p:txBody>
      </p:sp>
      <p:sp>
        <p:nvSpPr>
          <p:cNvPr id="23585" name="Line 32"/>
          <p:cNvSpPr>
            <a:spLocks noChangeShapeType="1"/>
          </p:cNvSpPr>
          <p:nvPr/>
        </p:nvSpPr>
        <p:spPr bwMode="auto">
          <a:xfrm>
            <a:off x="520700" y="2286000"/>
            <a:ext cx="25400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640D326-3994-4A54-958A-4A6CBB50734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de-DE" altLang="en-US" sz="1400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</a:t>
            </a:r>
            <a:endParaRPr lang="de-AT" altLang="en-US" smtClean="0"/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785813" y="1662113"/>
            <a:ext cx="1485900" cy="942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program P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int a, b;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void m()</a:t>
            </a:r>
          </a:p>
        </p:txBody>
      </p:sp>
      <p:sp>
        <p:nvSpPr>
          <p:cNvPr id="24581" name="Rectangle 4"/>
          <p:cNvSpPr>
            <a:spLocks noChangeArrowheads="1"/>
          </p:cNvSpPr>
          <p:nvPr/>
        </p:nvSpPr>
        <p:spPr bwMode="auto">
          <a:xfrm>
            <a:off x="5803900" y="24892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582" name="Text Box 5"/>
          <p:cNvSpPr txBox="1">
            <a:spLocks noChangeArrowheads="1"/>
          </p:cNvSpPr>
          <p:nvPr/>
        </p:nvSpPr>
        <p:spPr bwMode="auto">
          <a:xfrm>
            <a:off x="5840413" y="2500313"/>
            <a:ext cx="406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"a"</a:t>
            </a:r>
          </a:p>
        </p:txBody>
      </p:sp>
      <p:sp>
        <p:nvSpPr>
          <p:cNvPr id="24583" name="Rectangle 6"/>
          <p:cNvSpPr>
            <a:spLocks noChangeArrowheads="1"/>
          </p:cNvSpPr>
          <p:nvPr/>
        </p:nvSpPr>
        <p:spPr bwMode="auto">
          <a:xfrm>
            <a:off x="4648200" y="2489200"/>
            <a:ext cx="457200" cy="330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584" name="Rectangle 7"/>
          <p:cNvSpPr>
            <a:spLocks noChangeArrowheads="1"/>
          </p:cNvSpPr>
          <p:nvPr/>
        </p:nvSpPr>
        <p:spPr bwMode="auto">
          <a:xfrm>
            <a:off x="4648200" y="24892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585" name="Rectangle 8"/>
          <p:cNvSpPr>
            <a:spLocks noChangeArrowheads="1"/>
          </p:cNvSpPr>
          <p:nvPr/>
        </p:nvSpPr>
        <p:spPr bwMode="auto">
          <a:xfrm>
            <a:off x="4876800" y="24892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586" name="Line 9"/>
          <p:cNvSpPr>
            <a:spLocks noChangeShapeType="1"/>
          </p:cNvSpPr>
          <p:nvPr/>
        </p:nvSpPr>
        <p:spPr bwMode="auto">
          <a:xfrm>
            <a:off x="4991100" y="2578100"/>
            <a:ext cx="78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587" name="Rectangle 10"/>
          <p:cNvSpPr>
            <a:spLocks noChangeArrowheads="1"/>
          </p:cNvSpPr>
          <p:nvPr/>
        </p:nvSpPr>
        <p:spPr bwMode="auto">
          <a:xfrm>
            <a:off x="6667500" y="24892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588" name="Text Box 11"/>
          <p:cNvSpPr txBox="1">
            <a:spLocks noChangeArrowheads="1"/>
          </p:cNvSpPr>
          <p:nvPr/>
        </p:nvSpPr>
        <p:spPr bwMode="auto">
          <a:xfrm>
            <a:off x="6704013" y="2500313"/>
            <a:ext cx="406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"b"</a:t>
            </a:r>
          </a:p>
        </p:txBody>
      </p:sp>
      <p:sp>
        <p:nvSpPr>
          <p:cNvPr id="24589" name="Line 12"/>
          <p:cNvSpPr>
            <a:spLocks noChangeShapeType="1"/>
          </p:cNvSpPr>
          <p:nvPr/>
        </p:nvSpPr>
        <p:spPr bwMode="auto">
          <a:xfrm>
            <a:off x="6261100" y="2616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590" name="Rectangle 13"/>
          <p:cNvSpPr>
            <a:spLocks noChangeArrowheads="1"/>
          </p:cNvSpPr>
          <p:nvPr/>
        </p:nvSpPr>
        <p:spPr bwMode="auto">
          <a:xfrm>
            <a:off x="5803900" y="17018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591" name="Text Box 14"/>
          <p:cNvSpPr txBox="1">
            <a:spLocks noChangeArrowheads="1"/>
          </p:cNvSpPr>
          <p:nvPr/>
        </p:nvSpPr>
        <p:spPr bwMode="auto">
          <a:xfrm>
            <a:off x="5789613" y="1712913"/>
            <a:ext cx="495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"int"</a:t>
            </a:r>
          </a:p>
        </p:txBody>
      </p:sp>
      <p:sp>
        <p:nvSpPr>
          <p:cNvPr id="24592" name="Rectangle 15"/>
          <p:cNvSpPr>
            <a:spLocks noChangeArrowheads="1"/>
          </p:cNvSpPr>
          <p:nvPr/>
        </p:nvSpPr>
        <p:spPr bwMode="auto">
          <a:xfrm>
            <a:off x="4648200" y="1701800"/>
            <a:ext cx="457200" cy="330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593" name="Rectangle 16"/>
          <p:cNvSpPr>
            <a:spLocks noChangeArrowheads="1"/>
          </p:cNvSpPr>
          <p:nvPr/>
        </p:nvSpPr>
        <p:spPr bwMode="auto">
          <a:xfrm>
            <a:off x="4648200" y="17018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594" name="Rectangle 17"/>
          <p:cNvSpPr>
            <a:spLocks noChangeArrowheads="1"/>
          </p:cNvSpPr>
          <p:nvPr/>
        </p:nvSpPr>
        <p:spPr bwMode="auto">
          <a:xfrm>
            <a:off x="4876800" y="17018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595" name="Line 18"/>
          <p:cNvSpPr>
            <a:spLocks noChangeShapeType="1"/>
          </p:cNvSpPr>
          <p:nvPr/>
        </p:nvSpPr>
        <p:spPr bwMode="auto">
          <a:xfrm>
            <a:off x="4991100" y="1790700"/>
            <a:ext cx="78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596" name="Rectangle 19"/>
          <p:cNvSpPr>
            <a:spLocks noChangeArrowheads="1"/>
          </p:cNvSpPr>
          <p:nvPr/>
        </p:nvSpPr>
        <p:spPr bwMode="auto">
          <a:xfrm>
            <a:off x="6667500" y="1701800"/>
            <a:ext cx="5588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597" name="Text Box 20"/>
          <p:cNvSpPr txBox="1">
            <a:spLocks noChangeArrowheads="1"/>
          </p:cNvSpPr>
          <p:nvPr/>
        </p:nvSpPr>
        <p:spPr bwMode="auto">
          <a:xfrm>
            <a:off x="6615113" y="1712913"/>
            <a:ext cx="652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"char"</a:t>
            </a:r>
          </a:p>
        </p:txBody>
      </p:sp>
      <p:sp>
        <p:nvSpPr>
          <p:cNvPr id="24598" name="Line 21"/>
          <p:cNvSpPr>
            <a:spLocks noChangeShapeType="1"/>
          </p:cNvSpPr>
          <p:nvPr/>
        </p:nvSpPr>
        <p:spPr bwMode="auto">
          <a:xfrm>
            <a:off x="6261100" y="1828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599" name="Rectangle 22"/>
          <p:cNvSpPr>
            <a:spLocks noChangeArrowheads="1"/>
          </p:cNvSpPr>
          <p:nvPr/>
        </p:nvSpPr>
        <p:spPr bwMode="auto">
          <a:xfrm>
            <a:off x="7531100" y="17018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600" name="Text Box 23"/>
          <p:cNvSpPr txBox="1">
            <a:spLocks noChangeArrowheads="1"/>
          </p:cNvSpPr>
          <p:nvPr/>
        </p:nvSpPr>
        <p:spPr bwMode="auto">
          <a:xfrm>
            <a:off x="7491413" y="1712913"/>
            <a:ext cx="584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"null"</a:t>
            </a:r>
          </a:p>
        </p:txBody>
      </p:sp>
      <p:sp>
        <p:nvSpPr>
          <p:cNvPr id="24601" name="Line 24"/>
          <p:cNvSpPr>
            <a:spLocks noChangeShapeType="1"/>
          </p:cNvSpPr>
          <p:nvPr/>
        </p:nvSpPr>
        <p:spPr bwMode="auto">
          <a:xfrm>
            <a:off x="7239000" y="1828800"/>
            <a:ext cx="26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602" name="Line 25"/>
          <p:cNvSpPr>
            <a:spLocks noChangeShapeType="1"/>
          </p:cNvSpPr>
          <p:nvPr/>
        </p:nvSpPr>
        <p:spPr bwMode="auto">
          <a:xfrm flipV="1">
            <a:off x="4762500" y="2032000"/>
            <a:ext cx="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603" name="Line 26"/>
          <p:cNvSpPr>
            <a:spLocks noChangeShapeType="1"/>
          </p:cNvSpPr>
          <p:nvPr/>
        </p:nvSpPr>
        <p:spPr bwMode="auto">
          <a:xfrm>
            <a:off x="8001000" y="1828800"/>
            <a:ext cx="26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604" name="Line 27"/>
          <p:cNvSpPr>
            <a:spLocks noChangeShapeType="1"/>
          </p:cNvSpPr>
          <p:nvPr/>
        </p:nvSpPr>
        <p:spPr bwMode="auto">
          <a:xfrm flipV="1">
            <a:off x="4762500" y="360680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605" name="Text Box 28"/>
          <p:cNvSpPr txBox="1">
            <a:spLocks noChangeArrowheads="1"/>
          </p:cNvSpPr>
          <p:nvPr/>
        </p:nvSpPr>
        <p:spPr bwMode="auto">
          <a:xfrm>
            <a:off x="4583113" y="3935413"/>
            <a:ext cx="930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latin typeface="Arial" panose="020B0604020202020204" pitchFamily="34" charset="0"/>
              </a:rPr>
              <a:t>curScope</a:t>
            </a:r>
          </a:p>
        </p:txBody>
      </p:sp>
      <p:sp>
        <p:nvSpPr>
          <p:cNvPr id="24606" name="Line 29"/>
          <p:cNvSpPr>
            <a:spLocks noChangeShapeType="1"/>
          </p:cNvSpPr>
          <p:nvPr/>
        </p:nvSpPr>
        <p:spPr bwMode="auto">
          <a:xfrm flipV="1">
            <a:off x="4775200" y="1625600"/>
            <a:ext cx="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607" name="Line 30"/>
          <p:cNvSpPr>
            <a:spLocks noChangeShapeType="1"/>
          </p:cNvSpPr>
          <p:nvPr/>
        </p:nvSpPr>
        <p:spPr bwMode="auto">
          <a:xfrm>
            <a:off x="4699000" y="1612900"/>
            <a:ext cx="165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608" name="Text Box 31"/>
          <p:cNvSpPr txBox="1">
            <a:spLocks noChangeArrowheads="1"/>
          </p:cNvSpPr>
          <p:nvPr/>
        </p:nvSpPr>
        <p:spPr bwMode="auto">
          <a:xfrm>
            <a:off x="2563813" y="2398713"/>
            <a:ext cx="1901825" cy="51752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Tab.insert(..., "m", ...);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Tab.openScope();</a:t>
            </a:r>
          </a:p>
        </p:txBody>
      </p:sp>
      <p:sp>
        <p:nvSpPr>
          <p:cNvPr id="24609" name="Rectangle 32"/>
          <p:cNvSpPr>
            <a:spLocks noChangeArrowheads="1"/>
          </p:cNvSpPr>
          <p:nvPr/>
        </p:nvSpPr>
        <p:spPr bwMode="auto">
          <a:xfrm>
            <a:off x="7531100" y="2489200"/>
            <a:ext cx="457200" cy="330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610" name="Text Box 33"/>
          <p:cNvSpPr txBox="1">
            <a:spLocks noChangeArrowheads="1"/>
          </p:cNvSpPr>
          <p:nvPr/>
        </p:nvSpPr>
        <p:spPr bwMode="auto">
          <a:xfrm>
            <a:off x="7567613" y="2500313"/>
            <a:ext cx="4556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"m"</a:t>
            </a:r>
          </a:p>
        </p:txBody>
      </p:sp>
      <p:sp>
        <p:nvSpPr>
          <p:cNvPr id="24611" name="Line 34"/>
          <p:cNvSpPr>
            <a:spLocks noChangeShapeType="1"/>
          </p:cNvSpPr>
          <p:nvPr/>
        </p:nvSpPr>
        <p:spPr bwMode="auto">
          <a:xfrm>
            <a:off x="7124700" y="2616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612" name="Rectangle 35"/>
          <p:cNvSpPr>
            <a:spLocks noChangeArrowheads="1"/>
          </p:cNvSpPr>
          <p:nvPr/>
        </p:nvSpPr>
        <p:spPr bwMode="auto">
          <a:xfrm>
            <a:off x="4648200" y="3276600"/>
            <a:ext cx="457200" cy="330200"/>
          </a:xfrm>
          <a:prstGeom prst="rect">
            <a:avLst/>
          </a:prstGeom>
          <a:solidFill>
            <a:srgbClr val="CC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613" name="Rectangle 36"/>
          <p:cNvSpPr>
            <a:spLocks noChangeArrowheads="1"/>
          </p:cNvSpPr>
          <p:nvPr/>
        </p:nvSpPr>
        <p:spPr bwMode="auto">
          <a:xfrm>
            <a:off x="4648200" y="32766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614" name="Rectangle 37"/>
          <p:cNvSpPr>
            <a:spLocks noChangeArrowheads="1"/>
          </p:cNvSpPr>
          <p:nvPr/>
        </p:nvSpPr>
        <p:spPr bwMode="auto">
          <a:xfrm>
            <a:off x="4876800" y="32766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615" name="Line 38"/>
          <p:cNvSpPr>
            <a:spLocks noChangeShapeType="1"/>
          </p:cNvSpPr>
          <p:nvPr/>
        </p:nvSpPr>
        <p:spPr bwMode="auto">
          <a:xfrm flipV="1">
            <a:off x="4762500" y="2819400"/>
            <a:ext cx="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616" name="Line 39"/>
          <p:cNvSpPr>
            <a:spLocks noChangeShapeType="1"/>
          </p:cNvSpPr>
          <p:nvPr/>
        </p:nvSpPr>
        <p:spPr bwMode="auto">
          <a:xfrm>
            <a:off x="5016500" y="3352800"/>
            <a:ext cx="203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617" name="Line 40"/>
          <p:cNvSpPr>
            <a:spLocks noChangeShapeType="1"/>
          </p:cNvSpPr>
          <p:nvPr/>
        </p:nvSpPr>
        <p:spPr bwMode="auto">
          <a:xfrm>
            <a:off x="5219700" y="3289300"/>
            <a:ext cx="0" cy="12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618" name="Line 41"/>
          <p:cNvSpPr>
            <a:spLocks noChangeShapeType="1"/>
          </p:cNvSpPr>
          <p:nvPr/>
        </p:nvSpPr>
        <p:spPr bwMode="auto">
          <a:xfrm>
            <a:off x="520700" y="2476500"/>
            <a:ext cx="25400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619" name="Line 42"/>
          <p:cNvSpPr>
            <a:spLocks noChangeShapeType="1"/>
          </p:cNvSpPr>
          <p:nvPr/>
        </p:nvSpPr>
        <p:spPr bwMode="auto">
          <a:xfrm flipH="1">
            <a:off x="7981950" y="2400300"/>
            <a:ext cx="123825" cy="8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620" name="Text Box 43"/>
          <p:cNvSpPr txBox="1">
            <a:spLocks noChangeArrowheads="1"/>
          </p:cNvSpPr>
          <p:nvPr/>
        </p:nvSpPr>
        <p:spPr bwMode="auto">
          <a:xfrm>
            <a:off x="7983538" y="2106613"/>
            <a:ext cx="10175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latin typeface="Arial" panose="020B0604020202020204" pitchFamily="34" charset="0"/>
              </a:rPr>
              <a:t>curMethod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4738375-903C-4282-9FE9-5396BB543C7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de-DE" altLang="en-US" sz="1400" smtClean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</a:t>
            </a:r>
            <a:endParaRPr lang="de-AT" altLang="en-US" smtClean="0"/>
          </a:p>
        </p:txBody>
      </p:sp>
      <p:sp>
        <p:nvSpPr>
          <p:cNvPr id="25604" name="Text Box 3"/>
          <p:cNvSpPr txBox="1">
            <a:spLocks noChangeArrowheads="1"/>
          </p:cNvSpPr>
          <p:nvPr/>
        </p:nvSpPr>
        <p:spPr bwMode="auto">
          <a:xfrm>
            <a:off x="785813" y="1662113"/>
            <a:ext cx="1485900" cy="11557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program P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int a, b;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void m()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		int x, y;</a:t>
            </a:r>
          </a:p>
        </p:txBody>
      </p:sp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5803900" y="24892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06" name="Text Box 5"/>
          <p:cNvSpPr txBox="1">
            <a:spLocks noChangeArrowheads="1"/>
          </p:cNvSpPr>
          <p:nvPr/>
        </p:nvSpPr>
        <p:spPr bwMode="auto">
          <a:xfrm>
            <a:off x="5840413" y="2500313"/>
            <a:ext cx="406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"a"</a:t>
            </a:r>
          </a:p>
        </p:txBody>
      </p:sp>
      <p:sp>
        <p:nvSpPr>
          <p:cNvPr id="25607" name="Rectangle 6"/>
          <p:cNvSpPr>
            <a:spLocks noChangeArrowheads="1"/>
          </p:cNvSpPr>
          <p:nvPr/>
        </p:nvSpPr>
        <p:spPr bwMode="auto">
          <a:xfrm>
            <a:off x="4648200" y="2489200"/>
            <a:ext cx="457200" cy="330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08" name="Rectangle 7"/>
          <p:cNvSpPr>
            <a:spLocks noChangeArrowheads="1"/>
          </p:cNvSpPr>
          <p:nvPr/>
        </p:nvSpPr>
        <p:spPr bwMode="auto">
          <a:xfrm>
            <a:off x="4648200" y="24892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09" name="Rectangle 8"/>
          <p:cNvSpPr>
            <a:spLocks noChangeArrowheads="1"/>
          </p:cNvSpPr>
          <p:nvPr/>
        </p:nvSpPr>
        <p:spPr bwMode="auto">
          <a:xfrm>
            <a:off x="4876800" y="24892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10" name="Line 9"/>
          <p:cNvSpPr>
            <a:spLocks noChangeShapeType="1"/>
          </p:cNvSpPr>
          <p:nvPr/>
        </p:nvSpPr>
        <p:spPr bwMode="auto">
          <a:xfrm>
            <a:off x="4991100" y="2578100"/>
            <a:ext cx="78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11" name="Rectangle 10"/>
          <p:cNvSpPr>
            <a:spLocks noChangeArrowheads="1"/>
          </p:cNvSpPr>
          <p:nvPr/>
        </p:nvSpPr>
        <p:spPr bwMode="auto">
          <a:xfrm>
            <a:off x="6667500" y="24892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12" name="Text Box 11"/>
          <p:cNvSpPr txBox="1">
            <a:spLocks noChangeArrowheads="1"/>
          </p:cNvSpPr>
          <p:nvPr/>
        </p:nvSpPr>
        <p:spPr bwMode="auto">
          <a:xfrm>
            <a:off x="6704013" y="2500313"/>
            <a:ext cx="406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"b"</a:t>
            </a:r>
          </a:p>
        </p:txBody>
      </p:sp>
      <p:sp>
        <p:nvSpPr>
          <p:cNvPr id="25613" name="Line 12"/>
          <p:cNvSpPr>
            <a:spLocks noChangeShapeType="1"/>
          </p:cNvSpPr>
          <p:nvPr/>
        </p:nvSpPr>
        <p:spPr bwMode="auto">
          <a:xfrm>
            <a:off x="6261100" y="2616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14" name="Rectangle 13"/>
          <p:cNvSpPr>
            <a:spLocks noChangeArrowheads="1"/>
          </p:cNvSpPr>
          <p:nvPr/>
        </p:nvSpPr>
        <p:spPr bwMode="auto">
          <a:xfrm>
            <a:off x="5803900" y="17018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15" name="Text Box 14"/>
          <p:cNvSpPr txBox="1">
            <a:spLocks noChangeArrowheads="1"/>
          </p:cNvSpPr>
          <p:nvPr/>
        </p:nvSpPr>
        <p:spPr bwMode="auto">
          <a:xfrm>
            <a:off x="5789613" y="1712913"/>
            <a:ext cx="495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"int"</a:t>
            </a:r>
          </a:p>
        </p:txBody>
      </p:sp>
      <p:sp>
        <p:nvSpPr>
          <p:cNvPr id="25616" name="Rectangle 15"/>
          <p:cNvSpPr>
            <a:spLocks noChangeArrowheads="1"/>
          </p:cNvSpPr>
          <p:nvPr/>
        </p:nvSpPr>
        <p:spPr bwMode="auto">
          <a:xfrm>
            <a:off x="4648200" y="1701800"/>
            <a:ext cx="457200" cy="330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17" name="Rectangle 16"/>
          <p:cNvSpPr>
            <a:spLocks noChangeArrowheads="1"/>
          </p:cNvSpPr>
          <p:nvPr/>
        </p:nvSpPr>
        <p:spPr bwMode="auto">
          <a:xfrm>
            <a:off x="4648200" y="17018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18" name="Rectangle 17"/>
          <p:cNvSpPr>
            <a:spLocks noChangeArrowheads="1"/>
          </p:cNvSpPr>
          <p:nvPr/>
        </p:nvSpPr>
        <p:spPr bwMode="auto">
          <a:xfrm>
            <a:off x="4876800" y="17018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19" name="Line 18"/>
          <p:cNvSpPr>
            <a:spLocks noChangeShapeType="1"/>
          </p:cNvSpPr>
          <p:nvPr/>
        </p:nvSpPr>
        <p:spPr bwMode="auto">
          <a:xfrm>
            <a:off x="4991100" y="1790700"/>
            <a:ext cx="78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20" name="Rectangle 19"/>
          <p:cNvSpPr>
            <a:spLocks noChangeArrowheads="1"/>
          </p:cNvSpPr>
          <p:nvPr/>
        </p:nvSpPr>
        <p:spPr bwMode="auto">
          <a:xfrm>
            <a:off x="6667500" y="1701800"/>
            <a:ext cx="5588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21" name="Text Box 20"/>
          <p:cNvSpPr txBox="1">
            <a:spLocks noChangeArrowheads="1"/>
          </p:cNvSpPr>
          <p:nvPr/>
        </p:nvSpPr>
        <p:spPr bwMode="auto">
          <a:xfrm>
            <a:off x="6615113" y="1712913"/>
            <a:ext cx="652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"char"</a:t>
            </a:r>
          </a:p>
        </p:txBody>
      </p:sp>
      <p:sp>
        <p:nvSpPr>
          <p:cNvPr id="25622" name="Line 21"/>
          <p:cNvSpPr>
            <a:spLocks noChangeShapeType="1"/>
          </p:cNvSpPr>
          <p:nvPr/>
        </p:nvSpPr>
        <p:spPr bwMode="auto">
          <a:xfrm>
            <a:off x="6261100" y="1828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23" name="Rectangle 22"/>
          <p:cNvSpPr>
            <a:spLocks noChangeArrowheads="1"/>
          </p:cNvSpPr>
          <p:nvPr/>
        </p:nvSpPr>
        <p:spPr bwMode="auto">
          <a:xfrm>
            <a:off x="7531100" y="17018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24" name="Text Box 23"/>
          <p:cNvSpPr txBox="1">
            <a:spLocks noChangeArrowheads="1"/>
          </p:cNvSpPr>
          <p:nvPr/>
        </p:nvSpPr>
        <p:spPr bwMode="auto">
          <a:xfrm>
            <a:off x="7491413" y="1712913"/>
            <a:ext cx="584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"null"</a:t>
            </a:r>
          </a:p>
        </p:txBody>
      </p:sp>
      <p:sp>
        <p:nvSpPr>
          <p:cNvPr id="25625" name="Line 24"/>
          <p:cNvSpPr>
            <a:spLocks noChangeShapeType="1"/>
          </p:cNvSpPr>
          <p:nvPr/>
        </p:nvSpPr>
        <p:spPr bwMode="auto">
          <a:xfrm>
            <a:off x="7239000" y="1828800"/>
            <a:ext cx="26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26" name="Line 25"/>
          <p:cNvSpPr>
            <a:spLocks noChangeShapeType="1"/>
          </p:cNvSpPr>
          <p:nvPr/>
        </p:nvSpPr>
        <p:spPr bwMode="auto">
          <a:xfrm flipV="1">
            <a:off x="4762500" y="2032000"/>
            <a:ext cx="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27" name="Line 26"/>
          <p:cNvSpPr>
            <a:spLocks noChangeShapeType="1"/>
          </p:cNvSpPr>
          <p:nvPr/>
        </p:nvSpPr>
        <p:spPr bwMode="auto">
          <a:xfrm>
            <a:off x="8001000" y="1828800"/>
            <a:ext cx="26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28" name="Line 27"/>
          <p:cNvSpPr>
            <a:spLocks noChangeShapeType="1"/>
          </p:cNvSpPr>
          <p:nvPr/>
        </p:nvSpPr>
        <p:spPr bwMode="auto">
          <a:xfrm flipV="1">
            <a:off x="4762500" y="360680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29" name="Text Box 28"/>
          <p:cNvSpPr txBox="1">
            <a:spLocks noChangeArrowheads="1"/>
          </p:cNvSpPr>
          <p:nvPr/>
        </p:nvSpPr>
        <p:spPr bwMode="auto">
          <a:xfrm>
            <a:off x="4583113" y="3935413"/>
            <a:ext cx="930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latin typeface="Arial" panose="020B0604020202020204" pitchFamily="34" charset="0"/>
              </a:rPr>
              <a:t>curScope</a:t>
            </a:r>
          </a:p>
        </p:txBody>
      </p:sp>
      <p:sp>
        <p:nvSpPr>
          <p:cNvPr id="25630" name="Line 29"/>
          <p:cNvSpPr>
            <a:spLocks noChangeShapeType="1"/>
          </p:cNvSpPr>
          <p:nvPr/>
        </p:nvSpPr>
        <p:spPr bwMode="auto">
          <a:xfrm flipV="1">
            <a:off x="4775200" y="1625600"/>
            <a:ext cx="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31" name="Line 30"/>
          <p:cNvSpPr>
            <a:spLocks noChangeShapeType="1"/>
          </p:cNvSpPr>
          <p:nvPr/>
        </p:nvSpPr>
        <p:spPr bwMode="auto">
          <a:xfrm>
            <a:off x="4699000" y="1612900"/>
            <a:ext cx="165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32" name="Text Box 31"/>
          <p:cNvSpPr txBox="1">
            <a:spLocks noChangeArrowheads="1"/>
          </p:cNvSpPr>
          <p:nvPr/>
        </p:nvSpPr>
        <p:spPr bwMode="auto">
          <a:xfrm>
            <a:off x="2563813" y="3198813"/>
            <a:ext cx="1843087" cy="51752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Tab.insert(..., "x", ...);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Tab.insert(..., "y", ...);</a:t>
            </a:r>
          </a:p>
        </p:txBody>
      </p:sp>
      <p:sp>
        <p:nvSpPr>
          <p:cNvPr id="25633" name="Rectangle 32"/>
          <p:cNvSpPr>
            <a:spLocks noChangeArrowheads="1"/>
          </p:cNvSpPr>
          <p:nvPr/>
        </p:nvSpPr>
        <p:spPr bwMode="auto">
          <a:xfrm>
            <a:off x="7531100" y="24892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34" name="Text Box 33"/>
          <p:cNvSpPr txBox="1">
            <a:spLocks noChangeArrowheads="1"/>
          </p:cNvSpPr>
          <p:nvPr/>
        </p:nvSpPr>
        <p:spPr bwMode="auto">
          <a:xfrm>
            <a:off x="7567613" y="2500313"/>
            <a:ext cx="4556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"m"</a:t>
            </a:r>
          </a:p>
        </p:txBody>
      </p:sp>
      <p:sp>
        <p:nvSpPr>
          <p:cNvPr id="25635" name="Line 34"/>
          <p:cNvSpPr>
            <a:spLocks noChangeShapeType="1"/>
          </p:cNvSpPr>
          <p:nvPr/>
        </p:nvSpPr>
        <p:spPr bwMode="auto">
          <a:xfrm>
            <a:off x="7124700" y="2616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36" name="Rectangle 35"/>
          <p:cNvSpPr>
            <a:spLocks noChangeArrowheads="1"/>
          </p:cNvSpPr>
          <p:nvPr/>
        </p:nvSpPr>
        <p:spPr bwMode="auto">
          <a:xfrm>
            <a:off x="4648200" y="3276600"/>
            <a:ext cx="457200" cy="330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37" name="Rectangle 36"/>
          <p:cNvSpPr>
            <a:spLocks noChangeArrowheads="1"/>
          </p:cNvSpPr>
          <p:nvPr/>
        </p:nvSpPr>
        <p:spPr bwMode="auto">
          <a:xfrm>
            <a:off x="4648200" y="32766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38" name="Rectangle 37"/>
          <p:cNvSpPr>
            <a:spLocks noChangeArrowheads="1"/>
          </p:cNvSpPr>
          <p:nvPr/>
        </p:nvSpPr>
        <p:spPr bwMode="auto">
          <a:xfrm>
            <a:off x="4876800" y="32766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39" name="Line 38"/>
          <p:cNvSpPr>
            <a:spLocks noChangeShapeType="1"/>
          </p:cNvSpPr>
          <p:nvPr/>
        </p:nvSpPr>
        <p:spPr bwMode="auto">
          <a:xfrm flipV="1">
            <a:off x="4762500" y="2819400"/>
            <a:ext cx="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40" name="Rectangle 41"/>
          <p:cNvSpPr>
            <a:spLocks noChangeArrowheads="1"/>
          </p:cNvSpPr>
          <p:nvPr/>
        </p:nvSpPr>
        <p:spPr bwMode="auto">
          <a:xfrm>
            <a:off x="5803900" y="3276600"/>
            <a:ext cx="457200" cy="330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41" name="Text Box 42"/>
          <p:cNvSpPr txBox="1">
            <a:spLocks noChangeArrowheads="1"/>
          </p:cNvSpPr>
          <p:nvPr/>
        </p:nvSpPr>
        <p:spPr bwMode="auto">
          <a:xfrm>
            <a:off x="5840413" y="3287713"/>
            <a:ext cx="396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"x"</a:t>
            </a:r>
          </a:p>
        </p:txBody>
      </p:sp>
      <p:sp>
        <p:nvSpPr>
          <p:cNvPr id="25642" name="Line 44"/>
          <p:cNvSpPr>
            <a:spLocks noChangeShapeType="1"/>
          </p:cNvSpPr>
          <p:nvPr/>
        </p:nvSpPr>
        <p:spPr bwMode="auto">
          <a:xfrm>
            <a:off x="4991100" y="3365500"/>
            <a:ext cx="78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43" name="Rectangle 45"/>
          <p:cNvSpPr>
            <a:spLocks noChangeArrowheads="1"/>
          </p:cNvSpPr>
          <p:nvPr/>
        </p:nvSpPr>
        <p:spPr bwMode="auto">
          <a:xfrm>
            <a:off x="6667500" y="3276600"/>
            <a:ext cx="457200" cy="330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44" name="Text Box 46"/>
          <p:cNvSpPr txBox="1">
            <a:spLocks noChangeArrowheads="1"/>
          </p:cNvSpPr>
          <p:nvPr/>
        </p:nvSpPr>
        <p:spPr bwMode="auto">
          <a:xfrm>
            <a:off x="6704013" y="3287713"/>
            <a:ext cx="396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"y"</a:t>
            </a:r>
          </a:p>
        </p:txBody>
      </p:sp>
      <p:sp>
        <p:nvSpPr>
          <p:cNvPr id="25645" name="Line 47"/>
          <p:cNvSpPr>
            <a:spLocks noChangeShapeType="1"/>
          </p:cNvSpPr>
          <p:nvPr/>
        </p:nvSpPr>
        <p:spPr bwMode="auto">
          <a:xfrm>
            <a:off x="6261100" y="3403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46" name="Line 48"/>
          <p:cNvSpPr>
            <a:spLocks noChangeShapeType="1"/>
          </p:cNvSpPr>
          <p:nvPr/>
        </p:nvSpPr>
        <p:spPr bwMode="auto">
          <a:xfrm>
            <a:off x="520700" y="2667000"/>
            <a:ext cx="25400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47" name="Line 49"/>
          <p:cNvSpPr>
            <a:spLocks noChangeShapeType="1"/>
          </p:cNvSpPr>
          <p:nvPr/>
        </p:nvSpPr>
        <p:spPr bwMode="auto">
          <a:xfrm flipH="1">
            <a:off x="7981950" y="2400300"/>
            <a:ext cx="123825" cy="8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48" name="Text Box 50"/>
          <p:cNvSpPr txBox="1">
            <a:spLocks noChangeArrowheads="1"/>
          </p:cNvSpPr>
          <p:nvPr/>
        </p:nvSpPr>
        <p:spPr bwMode="auto">
          <a:xfrm>
            <a:off x="7983538" y="2106613"/>
            <a:ext cx="10175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latin typeface="Arial" panose="020B0604020202020204" pitchFamily="34" charset="0"/>
              </a:rPr>
              <a:t>curMethod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5E3E2D0-06DF-4F0B-8CFD-E2DF2E33FA5A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de-DE" altLang="en-US" sz="1400" smtClean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</a:t>
            </a:r>
            <a:endParaRPr lang="de-AT" altLang="en-US" smtClean="0"/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85813" y="1662113"/>
            <a:ext cx="1485900" cy="13874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program P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int a, b;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void m()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int x, y;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	{</a:t>
            </a:r>
          </a:p>
        </p:txBody>
      </p:sp>
      <p:sp>
        <p:nvSpPr>
          <p:cNvPr id="26629" name="Rectangle 4"/>
          <p:cNvSpPr>
            <a:spLocks noChangeArrowheads="1"/>
          </p:cNvSpPr>
          <p:nvPr/>
        </p:nvSpPr>
        <p:spPr bwMode="auto">
          <a:xfrm>
            <a:off x="5803900" y="24892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30" name="Text Box 5"/>
          <p:cNvSpPr txBox="1">
            <a:spLocks noChangeArrowheads="1"/>
          </p:cNvSpPr>
          <p:nvPr/>
        </p:nvSpPr>
        <p:spPr bwMode="auto">
          <a:xfrm>
            <a:off x="5840413" y="2500313"/>
            <a:ext cx="406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"a"</a:t>
            </a:r>
          </a:p>
        </p:txBody>
      </p:sp>
      <p:sp>
        <p:nvSpPr>
          <p:cNvPr id="26631" name="Rectangle 6"/>
          <p:cNvSpPr>
            <a:spLocks noChangeArrowheads="1"/>
          </p:cNvSpPr>
          <p:nvPr/>
        </p:nvSpPr>
        <p:spPr bwMode="auto">
          <a:xfrm>
            <a:off x="4648200" y="2489200"/>
            <a:ext cx="457200" cy="330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32" name="Rectangle 7"/>
          <p:cNvSpPr>
            <a:spLocks noChangeArrowheads="1"/>
          </p:cNvSpPr>
          <p:nvPr/>
        </p:nvSpPr>
        <p:spPr bwMode="auto">
          <a:xfrm>
            <a:off x="4648200" y="24892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33" name="Rectangle 8"/>
          <p:cNvSpPr>
            <a:spLocks noChangeArrowheads="1"/>
          </p:cNvSpPr>
          <p:nvPr/>
        </p:nvSpPr>
        <p:spPr bwMode="auto">
          <a:xfrm>
            <a:off x="4876800" y="24892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34" name="Line 9"/>
          <p:cNvSpPr>
            <a:spLocks noChangeShapeType="1"/>
          </p:cNvSpPr>
          <p:nvPr/>
        </p:nvSpPr>
        <p:spPr bwMode="auto">
          <a:xfrm>
            <a:off x="4991100" y="2578100"/>
            <a:ext cx="78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35" name="Rectangle 10"/>
          <p:cNvSpPr>
            <a:spLocks noChangeArrowheads="1"/>
          </p:cNvSpPr>
          <p:nvPr/>
        </p:nvSpPr>
        <p:spPr bwMode="auto">
          <a:xfrm>
            <a:off x="6667500" y="24892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36" name="Text Box 11"/>
          <p:cNvSpPr txBox="1">
            <a:spLocks noChangeArrowheads="1"/>
          </p:cNvSpPr>
          <p:nvPr/>
        </p:nvSpPr>
        <p:spPr bwMode="auto">
          <a:xfrm>
            <a:off x="6704013" y="2500313"/>
            <a:ext cx="406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"b"</a:t>
            </a:r>
          </a:p>
        </p:txBody>
      </p:sp>
      <p:sp>
        <p:nvSpPr>
          <p:cNvPr id="26637" name="Line 12"/>
          <p:cNvSpPr>
            <a:spLocks noChangeShapeType="1"/>
          </p:cNvSpPr>
          <p:nvPr/>
        </p:nvSpPr>
        <p:spPr bwMode="auto">
          <a:xfrm>
            <a:off x="6261100" y="2616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38" name="Rectangle 13"/>
          <p:cNvSpPr>
            <a:spLocks noChangeArrowheads="1"/>
          </p:cNvSpPr>
          <p:nvPr/>
        </p:nvSpPr>
        <p:spPr bwMode="auto">
          <a:xfrm>
            <a:off x="5803900" y="17018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39" name="Text Box 14"/>
          <p:cNvSpPr txBox="1">
            <a:spLocks noChangeArrowheads="1"/>
          </p:cNvSpPr>
          <p:nvPr/>
        </p:nvSpPr>
        <p:spPr bwMode="auto">
          <a:xfrm>
            <a:off x="5789613" y="1712913"/>
            <a:ext cx="495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"int"</a:t>
            </a:r>
          </a:p>
        </p:txBody>
      </p:sp>
      <p:sp>
        <p:nvSpPr>
          <p:cNvPr id="26640" name="Rectangle 15"/>
          <p:cNvSpPr>
            <a:spLocks noChangeArrowheads="1"/>
          </p:cNvSpPr>
          <p:nvPr/>
        </p:nvSpPr>
        <p:spPr bwMode="auto">
          <a:xfrm>
            <a:off x="4648200" y="1701800"/>
            <a:ext cx="457200" cy="330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41" name="Rectangle 16"/>
          <p:cNvSpPr>
            <a:spLocks noChangeArrowheads="1"/>
          </p:cNvSpPr>
          <p:nvPr/>
        </p:nvSpPr>
        <p:spPr bwMode="auto">
          <a:xfrm>
            <a:off x="4648200" y="17018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42" name="Rectangle 17"/>
          <p:cNvSpPr>
            <a:spLocks noChangeArrowheads="1"/>
          </p:cNvSpPr>
          <p:nvPr/>
        </p:nvSpPr>
        <p:spPr bwMode="auto">
          <a:xfrm>
            <a:off x="4876800" y="17018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43" name="Line 18"/>
          <p:cNvSpPr>
            <a:spLocks noChangeShapeType="1"/>
          </p:cNvSpPr>
          <p:nvPr/>
        </p:nvSpPr>
        <p:spPr bwMode="auto">
          <a:xfrm>
            <a:off x="4991100" y="1790700"/>
            <a:ext cx="78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44" name="Rectangle 19"/>
          <p:cNvSpPr>
            <a:spLocks noChangeArrowheads="1"/>
          </p:cNvSpPr>
          <p:nvPr/>
        </p:nvSpPr>
        <p:spPr bwMode="auto">
          <a:xfrm>
            <a:off x="6667500" y="1701800"/>
            <a:ext cx="5588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45" name="Text Box 20"/>
          <p:cNvSpPr txBox="1">
            <a:spLocks noChangeArrowheads="1"/>
          </p:cNvSpPr>
          <p:nvPr/>
        </p:nvSpPr>
        <p:spPr bwMode="auto">
          <a:xfrm>
            <a:off x="6615113" y="1712913"/>
            <a:ext cx="652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"char"</a:t>
            </a:r>
          </a:p>
        </p:txBody>
      </p:sp>
      <p:sp>
        <p:nvSpPr>
          <p:cNvPr id="26646" name="Line 21"/>
          <p:cNvSpPr>
            <a:spLocks noChangeShapeType="1"/>
          </p:cNvSpPr>
          <p:nvPr/>
        </p:nvSpPr>
        <p:spPr bwMode="auto">
          <a:xfrm>
            <a:off x="6261100" y="1828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47" name="Rectangle 22"/>
          <p:cNvSpPr>
            <a:spLocks noChangeArrowheads="1"/>
          </p:cNvSpPr>
          <p:nvPr/>
        </p:nvSpPr>
        <p:spPr bwMode="auto">
          <a:xfrm>
            <a:off x="7531100" y="17018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48" name="Text Box 23"/>
          <p:cNvSpPr txBox="1">
            <a:spLocks noChangeArrowheads="1"/>
          </p:cNvSpPr>
          <p:nvPr/>
        </p:nvSpPr>
        <p:spPr bwMode="auto">
          <a:xfrm>
            <a:off x="7491413" y="1712913"/>
            <a:ext cx="584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"null"</a:t>
            </a:r>
          </a:p>
        </p:txBody>
      </p:sp>
      <p:sp>
        <p:nvSpPr>
          <p:cNvPr id="26649" name="Line 24"/>
          <p:cNvSpPr>
            <a:spLocks noChangeShapeType="1"/>
          </p:cNvSpPr>
          <p:nvPr/>
        </p:nvSpPr>
        <p:spPr bwMode="auto">
          <a:xfrm>
            <a:off x="7239000" y="1828800"/>
            <a:ext cx="26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50" name="Line 25"/>
          <p:cNvSpPr>
            <a:spLocks noChangeShapeType="1"/>
          </p:cNvSpPr>
          <p:nvPr/>
        </p:nvSpPr>
        <p:spPr bwMode="auto">
          <a:xfrm flipV="1">
            <a:off x="4762500" y="2032000"/>
            <a:ext cx="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51" name="Line 26"/>
          <p:cNvSpPr>
            <a:spLocks noChangeShapeType="1"/>
          </p:cNvSpPr>
          <p:nvPr/>
        </p:nvSpPr>
        <p:spPr bwMode="auto">
          <a:xfrm>
            <a:off x="8001000" y="1828800"/>
            <a:ext cx="26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52" name="Line 27"/>
          <p:cNvSpPr>
            <a:spLocks noChangeShapeType="1"/>
          </p:cNvSpPr>
          <p:nvPr/>
        </p:nvSpPr>
        <p:spPr bwMode="auto">
          <a:xfrm flipV="1">
            <a:off x="4762500" y="360680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53" name="Text Box 28"/>
          <p:cNvSpPr txBox="1">
            <a:spLocks noChangeArrowheads="1"/>
          </p:cNvSpPr>
          <p:nvPr/>
        </p:nvSpPr>
        <p:spPr bwMode="auto">
          <a:xfrm>
            <a:off x="4583113" y="3935413"/>
            <a:ext cx="930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latin typeface="Arial" panose="020B0604020202020204" pitchFamily="34" charset="0"/>
              </a:rPr>
              <a:t>curScope</a:t>
            </a:r>
          </a:p>
        </p:txBody>
      </p:sp>
      <p:sp>
        <p:nvSpPr>
          <p:cNvPr id="26654" name="Line 29"/>
          <p:cNvSpPr>
            <a:spLocks noChangeShapeType="1"/>
          </p:cNvSpPr>
          <p:nvPr/>
        </p:nvSpPr>
        <p:spPr bwMode="auto">
          <a:xfrm flipV="1">
            <a:off x="4775200" y="1625600"/>
            <a:ext cx="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55" name="Line 30"/>
          <p:cNvSpPr>
            <a:spLocks noChangeShapeType="1"/>
          </p:cNvSpPr>
          <p:nvPr/>
        </p:nvSpPr>
        <p:spPr bwMode="auto">
          <a:xfrm>
            <a:off x="4699000" y="1612900"/>
            <a:ext cx="165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56" name="Text Box 31"/>
          <p:cNvSpPr txBox="1">
            <a:spLocks noChangeArrowheads="1"/>
          </p:cNvSpPr>
          <p:nvPr/>
        </p:nvSpPr>
        <p:spPr bwMode="auto">
          <a:xfrm>
            <a:off x="2563813" y="3198813"/>
            <a:ext cx="1979612" cy="525462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curMethod.locals =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    Tab.curScope.locals</a:t>
            </a:r>
          </a:p>
        </p:txBody>
      </p:sp>
      <p:sp>
        <p:nvSpPr>
          <p:cNvPr id="26657" name="Rectangle 32"/>
          <p:cNvSpPr>
            <a:spLocks noChangeArrowheads="1"/>
          </p:cNvSpPr>
          <p:nvPr/>
        </p:nvSpPr>
        <p:spPr bwMode="auto">
          <a:xfrm>
            <a:off x="7531100" y="24892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58" name="Text Box 33"/>
          <p:cNvSpPr txBox="1">
            <a:spLocks noChangeArrowheads="1"/>
          </p:cNvSpPr>
          <p:nvPr/>
        </p:nvSpPr>
        <p:spPr bwMode="auto">
          <a:xfrm>
            <a:off x="7567613" y="2500313"/>
            <a:ext cx="4556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"m"</a:t>
            </a:r>
          </a:p>
        </p:txBody>
      </p:sp>
      <p:sp>
        <p:nvSpPr>
          <p:cNvPr id="26659" name="Line 34"/>
          <p:cNvSpPr>
            <a:spLocks noChangeShapeType="1"/>
          </p:cNvSpPr>
          <p:nvPr/>
        </p:nvSpPr>
        <p:spPr bwMode="auto">
          <a:xfrm>
            <a:off x="7124700" y="2616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60" name="Rectangle 35"/>
          <p:cNvSpPr>
            <a:spLocks noChangeArrowheads="1"/>
          </p:cNvSpPr>
          <p:nvPr/>
        </p:nvSpPr>
        <p:spPr bwMode="auto">
          <a:xfrm>
            <a:off x="4648200" y="3276600"/>
            <a:ext cx="457200" cy="330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61" name="Rectangle 36"/>
          <p:cNvSpPr>
            <a:spLocks noChangeArrowheads="1"/>
          </p:cNvSpPr>
          <p:nvPr/>
        </p:nvSpPr>
        <p:spPr bwMode="auto">
          <a:xfrm>
            <a:off x="4648200" y="32766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62" name="Rectangle 37"/>
          <p:cNvSpPr>
            <a:spLocks noChangeArrowheads="1"/>
          </p:cNvSpPr>
          <p:nvPr/>
        </p:nvSpPr>
        <p:spPr bwMode="auto">
          <a:xfrm>
            <a:off x="4876800" y="32766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63" name="Line 38"/>
          <p:cNvSpPr>
            <a:spLocks noChangeShapeType="1"/>
          </p:cNvSpPr>
          <p:nvPr/>
        </p:nvSpPr>
        <p:spPr bwMode="auto">
          <a:xfrm flipV="1">
            <a:off x="4762500" y="2819400"/>
            <a:ext cx="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64" name="Rectangle 41"/>
          <p:cNvSpPr>
            <a:spLocks noChangeArrowheads="1"/>
          </p:cNvSpPr>
          <p:nvPr/>
        </p:nvSpPr>
        <p:spPr bwMode="auto">
          <a:xfrm>
            <a:off x="5803900" y="3276600"/>
            <a:ext cx="457200" cy="330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65" name="Text Box 42"/>
          <p:cNvSpPr txBox="1">
            <a:spLocks noChangeArrowheads="1"/>
          </p:cNvSpPr>
          <p:nvPr/>
        </p:nvSpPr>
        <p:spPr bwMode="auto">
          <a:xfrm>
            <a:off x="5840413" y="3287713"/>
            <a:ext cx="396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"x"</a:t>
            </a:r>
          </a:p>
        </p:txBody>
      </p:sp>
      <p:sp>
        <p:nvSpPr>
          <p:cNvPr id="26666" name="Line 44"/>
          <p:cNvSpPr>
            <a:spLocks noChangeShapeType="1"/>
          </p:cNvSpPr>
          <p:nvPr/>
        </p:nvSpPr>
        <p:spPr bwMode="auto">
          <a:xfrm>
            <a:off x="4991100" y="3365500"/>
            <a:ext cx="78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67" name="Rectangle 45"/>
          <p:cNvSpPr>
            <a:spLocks noChangeArrowheads="1"/>
          </p:cNvSpPr>
          <p:nvPr/>
        </p:nvSpPr>
        <p:spPr bwMode="auto">
          <a:xfrm>
            <a:off x="6667500" y="3276600"/>
            <a:ext cx="457200" cy="330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68" name="Text Box 46"/>
          <p:cNvSpPr txBox="1">
            <a:spLocks noChangeArrowheads="1"/>
          </p:cNvSpPr>
          <p:nvPr/>
        </p:nvSpPr>
        <p:spPr bwMode="auto">
          <a:xfrm>
            <a:off x="6704013" y="3287713"/>
            <a:ext cx="396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"y"</a:t>
            </a:r>
          </a:p>
        </p:txBody>
      </p:sp>
      <p:sp>
        <p:nvSpPr>
          <p:cNvPr id="26669" name="Line 47"/>
          <p:cNvSpPr>
            <a:spLocks noChangeShapeType="1"/>
          </p:cNvSpPr>
          <p:nvPr/>
        </p:nvSpPr>
        <p:spPr bwMode="auto">
          <a:xfrm>
            <a:off x="6261100" y="3403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70" name="Line 48"/>
          <p:cNvSpPr>
            <a:spLocks noChangeShapeType="1"/>
          </p:cNvSpPr>
          <p:nvPr/>
        </p:nvSpPr>
        <p:spPr bwMode="auto">
          <a:xfrm>
            <a:off x="520700" y="2895600"/>
            <a:ext cx="25400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71" name="Line 49"/>
          <p:cNvSpPr>
            <a:spLocks noChangeShapeType="1"/>
          </p:cNvSpPr>
          <p:nvPr/>
        </p:nvSpPr>
        <p:spPr bwMode="auto">
          <a:xfrm flipH="1">
            <a:off x="7981950" y="2400300"/>
            <a:ext cx="123825" cy="8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72" name="Text Box 50"/>
          <p:cNvSpPr txBox="1">
            <a:spLocks noChangeArrowheads="1"/>
          </p:cNvSpPr>
          <p:nvPr/>
        </p:nvSpPr>
        <p:spPr bwMode="auto">
          <a:xfrm>
            <a:off x="7983538" y="2106613"/>
            <a:ext cx="10175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latin typeface="Arial" panose="020B0604020202020204" pitchFamily="34" charset="0"/>
              </a:rPr>
              <a:t>curMethod</a:t>
            </a:r>
          </a:p>
        </p:txBody>
      </p:sp>
      <p:cxnSp>
        <p:nvCxnSpPr>
          <p:cNvPr id="26673" name="Straight Connector 2"/>
          <p:cNvCxnSpPr>
            <a:cxnSpLocks noChangeShapeType="1"/>
            <a:stCxn id="26657" idx="2"/>
          </p:cNvCxnSpPr>
          <p:nvPr/>
        </p:nvCxnSpPr>
        <p:spPr bwMode="auto">
          <a:xfrm>
            <a:off x="7759700" y="2819400"/>
            <a:ext cx="0" cy="230188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674" name="Straight Connector 4"/>
          <p:cNvCxnSpPr>
            <a:cxnSpLocks noChangeShapeType="1"/>
          </p:cNvCxnSpPr>
          <p:nvPr/>
        </p:nvCxnSpPr>
        <p:spPr bwMode="auto">
          <a:xfrm flipH="1">
            <a:off x="6032500" y="3049588"/>
            <a:ext cx="1727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675" name="Straight Arrow Connector 6"/>
          <p:cNvCxnSpPr>
            <a:cxnSpLocks noChangeShapeType="1"/>
            <a:endCxn id="26664" idx="0"/>
          </p:cNvCxnSpPr>
          <p:nvPr/>
        </p:nvCxnSpPr>
        <p:spPr bwMode="auto">
          <a:xfrm>
            <a:off x="6032500" y="3049588"/>
            <a:ext cx="0" cy="22701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291B890-6455-4FF5-8E62-2C4DD3EEBD31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de-DE" altLang="en-US" sz="1400" smtClean="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</a:t>
            </a:r>
            <a:endParaRPr lang="de-AT" altLang="en-US" smtClean="0"/>
          </a:p>
        </p:txBody>
      </p:sp>
      <p:sp>
        <p:nvSpPr>
          <p:cNvPr id="27652" name="Text Box 3"/>
          <p:cNvSpPr txBox="1">
            <a:spLocks noChangeArrowheads="1"/>
          </p:cNvSpPr>
          <p:nvPr/>
        </p:nvSpPr>
        <p:spPr bwMode="auto">
          <a:xfrm>
            <a:off x="785813" y="1662113"/>
            <a:ext cx="1485900" cy="1793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program P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int a, b;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void m()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		</a:t>
            </a:r>
            <a:r>
              <a:rPr lang="de-AT" altLang="en-US" sz="1400">
                <a:latin typeface="Arial" panose="020B0604020202020204" pitchFamily="34" charset="0"/>
              </a:rPr>
              <a:t>int x, y;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5803900" y="24892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54" name="Text Box 5"/>
          <p:cNvSpPr txBox="1">
            <a:spLocks noChangeArrowheads="1"/>
          </p:cNvSpPr>
          <p:nvPr/>
        </p:nvSpPr>
        <p:spPr bwMode="auto">
          <a:xfrm>
            <a:off x="5840413" y="2500313"/>
            <a:ext cx="406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"a"</a:t>
            </a:r>
          </a:p>
        </p:txBody>
      </p:sp>
      <p:sp>
        <p:nvSpPr>
          <p:cNvPr id="27655" name="Rectangle 6"/>
          <p:cNvSpPr>
            <a:spLocks noChangeArrowheads="1"/>
          </p:cNvSpPr>
          <p:nvPr/>
        </p:nvSpPr>
        <p:spPr bwMode="auto">
          <a:xfrm>
            <a:off x="4648200" y="2489200"/>
            <a:ext cx="457200" cy="330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56" name="Rectangle 7"/>
          <p:cNvSpPr>
            <a:spLocks noChangeArrowheads="1"/>
          </p:cNvSpPr>
          <p:nvPr/>
        </p:nvSpPr>
        <p:spPr bwMode="auto">
          <a:xfrm>
            <a:off x="4648200" y="24892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57" name="Rectangle 8"/>
          <p:cNvSpPr>
            <a:spLocks noChangeArrowheads="1"/>
          </p:cNvSpPr>
          <p:nvPr/>
        </p:nvSpPr>
        <p:spPr bwMode="auto">
          <a:xfrm>
            <a:off x="4876800" y="24892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58" name="Line 9"/>
          <p:cNvSpPr>
            <a:spLocks noChangeShapeType="1"/>
          </p:cNvSpPr>
          <p:nvPr/>
        </p:nvSpPr>
        <p:spPr bwMode="auto">
          <a:xfrm>
            <a:off x="4991100" y="2578100"/>
            <a:ext cx="78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59" name="Rectangle 10"/>
          <p:cNvSpPr>
            <a:spLocks noChangeArrowheads="1"/>
          </p:cNvSpPr>
          <p:nvPr/>
        </p:nvSpPr>
        <p:spPr bwMode="auto">
          <a:xfrm>
            <a:off x="6667500" y="24892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60" name="Text Box 11"/>
          <p:cNvSpPr txBox="1">
            <a:spLocks noChangeArrowheads="1"/>
          </p:cNvSpPr>
          <p:nvPr/>
        </p:nvSpPr>
        <p:spPr bwMode="auto">
          <a:xfrm>
            <a:off x="6704013" y="2500313"/>
            <a:ext cx="406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"b"</a:t>
            </a:r>
          </a:p>
        </p:txBody>
      </p:sp>
      <p:sp>
        <p:nvSpPr>
          <p:cNvPr id="27661" name="Line 12"/>
          <p:cNvSpPr>
            <a:spLocks noChangeShapeType="1"/>
          </p:cNvSpPr>
          <p:nvPr/>
        </p:nvSpPr>
        <p:spPr bwMode="auto">
          <a:xfrm>
            <a:off x="6261100" y="2616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62" name="Rectangle 13"/>
          <p:cNvSpPr>
            <a:spLocks noChangeArrowheads="1"/>
          </p:cNvSpPr>
          <p:nvPr/>
        </p:nvSpPr>
        <p:spPr bwMode="auto">
          <a:xfrm>
            <a:off x="5803900" y="17018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63" name="Text Box 14"/>
          <p:cNvSpPr txBox="1">
            <a:spLocks noChangeArrowheads="1"/>
          </p:cNvSpPr>
          <p:nvPr/>
        </p:nvSpPr>
        <p:spPr bwMode="auto">
          <a:xfrm>
            <a:off x="5789613" y="1712913"/>
            <a:ext cx="495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"int"</a:t>
            </a:r>
          </a:p>
        </p:txBody>
      </p:sp>
      <p:sp>
        <p:nvSpPr>
          <p:cNvPr id="27664" name="Rectangle 15"/>
          <p:cNvSpPr>
            <a:spLocks noChangeArrowheads="1"/>
          </p:cNvSpPr>
          <p:nvPr/>
        </p:nvSpPr>
        <p:spPr bwMode="auto">
          <a:xfrm>
            <a:off x="4648200" y="1701800"/>
            <a:ext cx="457200" cy="330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65" name="Rectangle 16"/>
          <p:cNvSpPr>
            <a:spLocks noChangeArrowheads="1"/>
          </p:cNvSpPr>
          <p:nvPr/>
        </p:nvSpPr>
        <p:spPr bwMode="auto">
          <a:xfrm>
            <a:off x="4648200" y="17018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66" name="Rectangle 17"/>
          <p:cNvSpPr>
            <a:spLocks noChangeArrowheads="1"/>
          </p:cNvSpPr>
          <p:nvPr/>
        </p:nvSpPr>
        <p:spPr bwMode="auto">
          <a:xfrm>
            <a:off x="4876800" y="17018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67" name="Line 18"/>
          <p:cNvSpPr>
            <a:spLocks noChangeShapeType="1"/>
          </p:cNvSpPr>
          <p:nvPr/>
        </p:nvSpPr>
        <p:spPr bwMode="auto">
          <a:xfrm>
            <a:off x="4991100" y="1790700"/>
            <a:ext cx="78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68" name="Rectangle 19"/>
          <p:cNvSpPr>
            <a:spLocks noChangeArrowheads="1"/>
          </p:cNvSpPr>
          <p:nvPr/>
        </p:nvSpPr>
        <p:spPr bwMode="auto">
          <a:xfrm>
            <a:off x="6667500" y="1701800"/>
            <a:ext cx="5588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69" name="Text Box 20"/>
          <p:cNvSpPr txBox="1">
            <a:spLocks noChangeArrowheads="1"/>
          </p:cNvSpPr>
          <p:nvPr/>
        </p:nvSpPr>
        <p:spPr bwMode="auto">
          <a:xfrm>
            <a:off x="6615113" y="1712913"/>
            <a:ext cx="652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"char"</a:t>
            </a:r>
          </a:p>
        </p:txBody>
      </p:sp>
      <p:sp>
        <p:nvSpPr>
          <p:cNvPr id="27670" name="Line 21"/>
          <p:cNvSpPr>
            <a:spLocks noChangeShapeType="1"/>
          </p:cNvSpPr>
          <p:nvPr/>
        </p:nvSpPr>
        <p:spPr bwMode="auto">
          <a:xfrm>
            <a:off x="6261100" y="1828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71" name="Rectangle 22"/>
          <p:cNvSpPr>
            <a:spLocks noChangeArrowheads="1"/>
          </p:cNvSpPr>
          <p:nvPr/>
        </p:nvSpPr>
        <p:spPr bwMode="auto">
          <a:xfrm>
            <a:off x="7531100" y="17018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72" name="Text Box 23"/>
          <p:cNvSpPr txBox="1">
            <a:spLocks noChangeArrowheads="1"/>
          </p:cNvSpPr>
          <p:nvPr/>
        </p:nvSpPr>
        <p:spPr bwMode="auto">
          <a:xfrm>
            <a:off x="7491413" y="1712913"/>
            <a:ext cx="584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"null"</a:t>
            </a:r>
          </a:p>
        </p:txBody>
      </p:sp>
      <p:sp>
        <p:nvSpPr>
          <p:cNvPr id="27673" name="Line 24"/>
          <p:cNvSpPr>
            <a:spLocks noChangeShapeType="1"/>
          </p:cNvSpPr>
          <p:nvPr/>
        </p:nvSpPr>
        <p:spPr bwMode="auto">
          <a:xfrm>
            <a:off x="7239000" y="1828800"/>
            <a:ext cx="26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74" name="Line 25"/>
          <p:cNvSpPr>
            <a:spLocks noChangeShapeType="1"/>
          </p:cNvSpPr>
          <p:nvPr/>
        </p:nvSpPr>
        <p:spPr bwMode="auto">
          <a:xfrm flipV="1">
            <a:off x="4762500" y="2032000"/>
            <a:ext cx="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75" name="Line 26"/>
          <p:cNvSpPr>
            <a:spLocks noChangeShapeType="1"/>
          </p:cNvSpPr>
          <p:nvPr/>
        </p:nvSpPr>
        <p:spPr bwMode="auto">
          <a:xfrm>
            <a:off x="8001000" y="1828800"/>
            <a:ext cx="26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76" name="Line 27"/>
          <p:cNvSpPr>
            <a:spLocks noChangeShapeType="1"/>
          </p:cNvSpPr>
          <p:nvPr/>
        </p:nvSpPr>
        <p:spPr bwMode="auto">
          <a:xfrm flipV="1">
            <a:off x="4762500" y="281940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77" name="Text Box 28"/>
          <p:cNvSpPr txBox="1">
            <a:spLocks noChangeArrowheads="1"/>
          </p:cNvSpPr>
          <p:nvPr/>
        </p:nvSpPr>
        <p:spPr bwMode="auto">
          <a:xfrm>
            <a:off x="4583113" y="3148013"/>
            <a:ext cx="930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latin typeface="Arial" panose="020B0604020202020204" pitchFamily="34" charset="0"/>
              </a:rPr>
              <a:t>curScope</a:t>
            </a:r>
          </a:p>
        </p:txBody>
      </p:sp>
      <p:sp>
        <p:nvSpPr>
          <p:cNvPr id="27678" name="Line 29"/>
          <p:cNvSpPr>
            <a:spLocks noChangeShapeType="1"/>
          </p:cNvSpPr>
          <p:nvPr/>
        </p:nvSpPr>
        <p:spPr bwMode="auto">
          <a:xfrm flipV="1">
            <a:off x="4775200" y="1625600"/>
            <a:ext cx="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79" name="Line 30"/>
          <p:cNvSpPr>
            <a:spLocks noChangeShapeType="1"/>
          </p:cNvSpPr>
          <p:nvPr/>
        </p:nvSpPr>
        <p:spPr bwMode="auto">
          <a:xfrm>
            <a:off x="4699000" y="1612900"/>
            <a:ext cx="165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80" name="Rectangle 32"/>
          <p:cNvSpPr>
            <a:spLocks noChangeArrowheads="1"/>
          </p:cNvSpPr>
          <p:nvPr/>
        </p:nvSpPr>
        <p:spPr bwMode="auto">
          <a:xfrm>
            <a:off x="7531100" y="24892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7567613" y="2500313"/>
            <a:ext cx="4556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"m"</a:t>
            </a:r>
          </a:p>
        </p:txBody>
      </p:sp>
      <p:sp>
        <p:nvSpPr>
          <p:cNvPr id="27682" name="Line 34"/>
          <p:cNvSpPr>
            <a:spLocks noChangeShapeType="1"/>
          </p:cNvSpPr>
          <p:nvPr/>
        </p:nvSpPr>
        <p:spPr bwMode="auto">
          <a:xfrm>
            <a:off x="7124700" y="2616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83" name="Rectangle 39"/>
          <p:cNvSpPr>
            <a:spLocks noChangeArrowheads="1"/>
          </p:cNvSpPr>
          <p:nvPr/>
        </p:nvSpPr>
        <p:spPr bwMode="auto">
          <a:xfrm>
            <a:off x="7543800" y="32766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84" name="Text Box 40"/>
          <p:cNvSpPr txBox="1">
            <a:spLocks noChangeArrowheads="1"/>
          </p:cNvSpPr>
          <p:nvPr/>
        </p:nvSpPr>
        <p:spPr bwMode="auto">
          <a:xfrm>
            <a:off x="7580313" y="3287713"/>
            <a:ext cx="396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"x"</a:t>
            </a:r>
          </a:p>
        </p:txBody>
      </p:sp>
      <p:sp>
        <p:nvSpPr>
          <p:cNvPr id="27685" name="Rectangle 42"/>
          <p:cNvSpPr>
            <a:spLocks noChangeArrowheads="1"/>
          </p:cNvSpPr>
          <p:nvPr/>
        </p:nvSpPr>
        <p:spPr bwMode="auto">
          <a:xfrm>
            <a:off x="8407400" y="32766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86" name="Text Box 43"/>
          <p:cNvSpPr txBox="1">
            <a:spLocks noChangeArrowheads="1"/>
          </p:cNvSpPr>
          <p:nvPr/>
        </p:nvSpPr>
        <p:spPr bwMode="auto">
          <a:xfrm>
            <a:off x="8443913" y="3287713"/>
            <a:ext cx="396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"y"</a:t>
            </a:r>
          </a:p>
        </p:txBody>
      </p:sp>
      <p:sp>
        <p:nvSpPr>
          <p:cNvPr id="27687" name="Line 44"/>
          <p:cNvSpPr>
            <a:spLocks noChangeShapeType="1"/>
          </p:cNvSpPr>
          <p:nvPr/>
        </p:nvSpPr>
        <p:spPr bwMode="auto">
          <a:xfrm>
            <a:off x="8001000" y="3403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88" name="Text Box 45"/>
          <p:cNvSpPr txBox="1">
            <a:spLocks noChangeArrowheads="1"/>
          </p:cNvSpPr>
          <p:nvPr/>
        </p:nvSpPr>
        <p:spPr bwMode="auto">
          <a:xfrm>
            <a:off x="2474913" y="3167063"/>
            <a:ext cx="1614487" cy="309562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Tab.closeScope();</a:t>
            </a:r>
          </a:p>
        </p:txBody>
      </p:sp>
      <p:sp>
        <p:nvSpPr>
          <p:cNvPr id="27689" name="Line 46"/>
          <p:cNvSpPr>
            <a:spLocks noChangeShapeType="1"/>
          </p:cNvSpPr>
          <p:nvPr/>
        </p:nvSpPr>
        <p:spPr bwMode="auto">
          <a:xfrm>
            <a:off x="7759700" y="2819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90" name="Line 47"/>
          <p:cNvSpPr>
            <a:spLocks noChangeShapeType="1"/>
          </p:cNvSpPr>
          <p:nvPr/>
        </p:nvSpPr>
        <p:spPr bwMode="auto">
          <a:xfrm>
            <a:off x="520700" y="3327400"/>
            <a:ext cx="25400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91" name="Line 48"/>
          <p:cNvSpPr>
            <a:spLocks noChangeShapeType="1"/>
          </p:cNvSpPr>
          <p:nvPr/>
        </p:nvSpPr>
        <p:spPr bwMode="auto">
          <a:xfrm flipH="1">
            <a:off x="7981950" y="2400300"/>
            <a:ext cx="123825" cy="8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92" name="Text Box 49"/>
          <p:cNvSpPr txBox="1">
            <a:spLocks noChangeArrowheads="1"/>
          </p:cNvSpPr>
          <p:nvPr/>
        </p:nvSpPr>
        <p:spPr bwMode="auto">
          <a:xfrm>
            <a:off x="7983538" y="2106613"/>
            <a:ext cx="10175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latin typeface="Arial" panose="020B0604020202020204" pitchFamily="34" charset="0"/>
              </a:rPr>
              <a:t>curMethod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74700" y="4613700"/>
            <a:ext cx="62295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mtClean="0"/>
              <a:t>If a further method declaration would follow</a:t>
            </a:r>
            <a:endParaRPr lang="de-AT" smtClean="0"/>
          </a:p>
          <a:p>
            <a:r>
              <a:rPr lang="de-AT" smtClean="0"/>
              <a:t>a new scope would be opened – and closed again at the end of the method</a:t>
            </a:r>
            <a:endParaRPr lang="de-AT" smtClean="0"/>
          </a:p>
          <a:p>
            <a:r>
              <a:rPr lang="de-AT" smtClean="0"/>
              <a:t>=&gt; </a:t>
            </a:r>
            <a:r>
              <a:rPr lang="de-AT" smtClean="0"/>
              <a:t>stack-like management of scopes</a:t>
            </a:r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4707AFD-1574-43FA-9FD9-8A764F80923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de-DE" altLang="en-US" sz="1400" smtClean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</a:t>
            </a:r>
            <a:endParaRPr lang="de-AT" altLang="en-US" smtClean="0"/>
          </a:p>
        </p:txBody>
      </p:sp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785813" y="1662113"/>
            <a:ext cx="1485900" cy="22193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program P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int a, b;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void m()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		</a:t>
            </a:r>
            <a:r>
              <a:rPr lang="de-AT" altLang="en-US" sz="1400">
                <a:latin typeface="Arial" panose="020B0604020202020204" pitchFamily="34" charset="0"/>
              </a:rPr>
              <a:t>int x, y;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28677" name="Rectangle 13"/>
          <p:cNvSpPr>
            <a:spLocks noChangeArrowheads="1"/>
          </p:cNvSpPr>
          <p:nvPr/>
        </p:nvSpPr>
        <p:spPr bwMode="auto">
          <a:xfrm>
            <a:off x="5803900" y="17018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8678" name="Text Box 14"/>
          <p:cNvSpPr txBox="1">
            <a:spLocks noChangeArrowheads="1"/>
          </p:cNvSpPr>
          <p:nvPr/>
        </p:nvSpPr>
        <p:spPr bwMode="auto">
          <a:xfrm>
            <a:off x="5789613" y="1712913"/>
            <a:ext cx="495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"int"</a:t>
            </a:r>
          </a:p>
        </p:txBody>
      </p:sp>
      <p:sp>
        <p:nvSpPr>
          <p:cNvPr id="28679" name="Rectangle 15"/>
          <p:cNvSpPr>
            <a:spLocks noChangeArrowheads="1"/>
          </p:cNvSpPr>
          <p:nvPr/>
        </p:nvSpPr>
        <p:spPr bwMode="auto">
          <a:xfrm>
            <a:off x="4648200" y="1701800"/>
            <a:ext cx="457200" cy="330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8680" name="Rectangle 16"/>
          <p:cNvSpPr>
            <a:spLocks noChangeArrowheads="1"/>
          </p:cNvSpPr>
          <p:nvPr/>
        </p:nvSpPr>
        <p:spPr bwMode="auto">
          <a:xfrm>
            <a:off x="4648200" y="17018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8681" name="Rectangle 17"/>
          <p:cNvSpPr>
            <a:spLocks noChangeArrowheads="1"/>
          </p:cNvSpPr>
          <p:nvPr/>
        </p:nvSpPr>
        <p:spPr bwMode="auto">
          <a:xfrm>
            <a:off x="4876800" y="1701800"/>
            <a:ext cx="228600" cy="1524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8682" name="Line 18"/>
          <p:cNvSpPr>
            <a:spLocks noChangeShapeType="1"/>
          </p:cNvSpPr>
          <p:nvPr/>
        </p:nvSpPr>
        <p:spPr bwMode="auto">
          <a:xfrm>
            <a:off x="4991100" y="1790700"/>
            <a:ext cx="78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8683" name="Rectangle 19"/>
          <p:cNvSpPr>
            <a:spLocks noChangeArrowheads="1"/>
          </p:cNvSpPr>
          <p:nvPr/>
        </p:nvSpPr>
        <p:spPr bwMode="auto">
          <a:xfrm>
            <a:off x="6667500" y="1701800"/>
            <a:ext cx="5588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8684" name="Text Box 20"/>
          <p:cNvSpPr txBox="1">
            <a:spLocks noChangeArrowheads="1"/>
          </p:cNvSpPr>
          <p:nvPr/>
        </p:nvSpPr>
        <p:spPr bwMode="auto">
          <a:xfrm>
            <a:off x="6615113" y="1712913"/>
            <a:ext cx="652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"char"</a:t>
            </a:r>
          </a:p>
        </p:txBody>
      </p:sp>
      <p:sp>
        <p:nvSpPr>
          <p:cNvPr id="28685" name="Line 21"/>
          <p:cNvSpPr>
            <a:spLocks noChangeShapeType="1"/>
          </p:cNvSpPr>
          <p:nvPr/>
        </p:nvSpPr>
        <p:spPr bwMode="auto">
          <a:xfrm>
            <a:off x="6261100" y="1828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8686" name="Rectangle 22"/>
          <p:cNvSpPr>
            <a:spLocks noChangeArrowheads="1"/>
          </p:cNvSpPr>
          <p:nvPr/>
        </p:nvSpPr>
        <p:spPr bwMode="auto">
          <a:xfrm>
            <a:off x="7531100" y="1701800"/>
            <a:ext cx="457200" cy="33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8687" name="Text Box 23"/>
          <p:cNvSpPr txBox="1">
            <a:spLocks noChangeArrowheads="1"/>
          </p:cNvSpPr>
          <p:nvPr/>
        </p:nvSpPr>
        <p:spPr bwMode="auto">
          <a:xfrm>
            <a:off x="7491413" y="1712913"/>
            <a:ext cx="584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"null"</a:t>
            </a:r>
          </a:p>
        </p:txBody>
      </p:sp>
      <p:sp>
        <p:nvSpPr>
          <p:cNvPr id="28688" name="Line 24"/>
          <p:cNvSpPr>
            <a:spLocks noChangeShapeType="1"/>
          </p:cNvSpPr>
          <p:nvPr/>
        </p:nvSpPr>
        <p:spPr bwMode="auto">
          <a:xfrm>
            <a:off x="7239000" y="1828800"/>
            <a:ext cx="26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8689" name="Line 26"/>
          <p:cNvSpPr>
            <a:spLocks noChangeShapeType="1"/>
          </p:cNvSpPr>
          <p:nvPr/>
        </p:nvSpPr>
        <p:spPr bwMode="auto">
          <a:xfrm>
            <a:off x="8001000" y="1828800"/>
            <a:ext cx="26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8690" name="Line 27"/>
          <p:cNvSpPr>
            <a:spLocks noChangeShapeType="1"/>
          </p:cNvSpPr>
          <p:nvPr/>
        </p:nvSpPr>
        <p:spPr bwMode="auto">
          <a:xfrm flipV="1">
            <a:off x="4762500" y="204470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8691" name="Text Box 28"/>
          <p:cNvSpPr txBox="1">
            <a:spLocks noChangeArrowheads="1"/>
          </p:cNvSpPr>
          <p:nvPr/>
        </p:nvSpPr>
        <p:spPr bwMode="auto">
          <a:xfrm>
            <a:off x="4583113" y="2373313"/>
            <a:ext cx="930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latin typeface="Arial" panose="020B0604020202020204" pitchFamily="34" charset="0"/>
              </a:rPr>
              <a:t>curScope</a:t>
            </a:r>
          </a:p>
        </p:txBody>
      </p:sp>
      <p:sp>
        <p:nvSpPr>
          <p:cNvPr id="28692" name="Line 29"/>
          <p:cNvSpPr>
            <a:spLocks noChangeShapeType="1"/>
          </p:cNvSpPr>
          <p:nvPr/>
        </p:nvSpPr>
        <p:spPr bwMode="auto">
          <a:xfrm flipV="1">
            <a:off x="4775200" y="1625600"/>
            <a:ext cx="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8693" name="Line 30"/>
          <p:cNvSpPr>
            <a:spLocks noChangeShapeType="1"/>
          </p:cNvSpPr>
          <p:nvPr/>
        </p:nvSpPr>
        <p:spPr bwMode="auto">
          <a:xfrm>
            <a:off x="4699000" y="1612900"/>
            <a:ext cx="165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8694" name="Text Box 39"/>
          <p:cNvSpPr txBox="1">
            <a:spLocks noChangeArrowheads="1"/>
          </p:cNvSpPr>
          <p:nvPr/>
        </p:nvSpPr>
        <p:spPr bwMode="auto">
          <a:xfrm>
            <a:off x="2474913" y="3579813"/>
            <a:ext cx="1619250" cy="3048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Tab.closeScope();</a:t>
            </a:r>
          </a:p>
        </p:txBody>
      </p:sp>
      <p:sp>
        <p:nvSpPr>
          <p:cNvPr id="28695" name="Line 41"/>
          <p:cNvSpPr>
            <a:spLocks noChangeShapeType="1"/>
          </p:cNvSpPr>
          <p:nvPr/>
        </p:nvSpPr>
        <p:spPr bwMode="auto">
          <a:xfrm>
            <a:off x="520700" y="3733800"/>
            <a:ext cx="25400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94040E-58CB-4B87-B9FB-F9DCD0D1BB3D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Searching </a:t>
            </a:r>
            <a:r>
              <a:rPr lang="de-AT" altLang="en-US" smtClean="0"/>
              <a:t>names </a:t>
            </a:r>
            <a:r>
              <a:rPr lang="de-AT" altLang="en-US" smtClean="0"/>
              <a:t>in </a:t>
            </a:r>
            <a:r>
              <a:rPr lang="de-AT" altLang="en-US" smtClean="0"/>
              <a:t>the </a:t>
            </a:r>
            <a:r>
              <a:rPr lang="de-AT" altLang="en-US" smtClean="0"/>
              <a:t>symbol table</a:t>
            </a:r>
            <a:endParaRPr lang="de-AT" altLang="en-US" smtClean="0"/>
          </a:p>
        </p:txBody>
      </p:sp>
      <p:sp>
        <p:nvSpPr>
          <p:cNvPr id="55300" name="Text Box 3"/>
          <p:cNvSpPr txBox="1">
            <a:spLocks noChangeArrowheads="1"/>
          </p:cNvSpPr>
          <p:nvPr/>
        </p:nvSpPr>
        <p:spPr bwMode="auto">
          <a:xfrm>
            <a:off x="709613" y="1308100"/>
            <a:ext cx="5622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following method is called whenever a name is used</a:t>
            </a:r>
          </a:p>
        </p:txBody>
      </p:sp>
      <p:sp>
        <p:nvSpPr>
          <p:cNvPr id="55301" name="Text Box 4"/>
          <p:cNvSpPr txBox="1">
            <a:spLocks noChangeArrowheads="1"/>
          </p:cNvSpPr>
          <p:nvPr/>
        </p:nvSpPr>
        <p:spPr bwMode="auto">
          <a:xfrm>
            <a:off x="1128713" y="1801813"/>
            <a:ext cx="2232025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Obj obj = Tab.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find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(name);</a:t>
            </a:r>
          </a:p>
        </p:txBody>
      </p:sp>
      <p:grpSp>
        <p:nvGrpSpPr>
          <p:cNvPr id="319549" name="Group 61"/>
          <p:cNvGrpSpPr>
            <a:grpSpLocks/>
          </p:cNvGrpSpPr>
          <p:nvPr/>
        </p:nvGrpSpPr>
        <p:grpSpPr bwMode="auto">
          <a:xfrm>
            <a:off x="735013" y="2284413"/>
            <a:ext cx="7278687" cy="2465387"/>
            <a:chOff x="463" y="1439"/>
            <a:chExt cx="4585" cy="1553"/>
          </a:xfrm>
        </p:grpSpPr>
        <p:sp>
          <p:nvSpPr>
            <p:cNvPr id="55315" name="Text Box 9"/>
            <p:cNvSpPr txBox="1">
              <a:spLocks noChangeArrowheads="1"/>
            </p:cNvSpPr>
            <p:nvPr/>
          </p:nvSpPr>
          <p:spPr bwMode="auto">
            <a:xfrm>
              <a:off x="543" y="1871"/>
              <a:ext cx="2508" cy="99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static Obj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find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(String name)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for (Scope s = curScope; s != null; s = s.outer)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for (Obj p = s.locals; p != null; p = p.next)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if (p.name.equals(name)) return p;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error(name + " is undeclared");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return noObj;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55316" name="Text Box 10"/>
            <p:cNvSpPr txBox="1">
              <a:spLocks noChangeArrowheads="1"/>
            </p:cNvSpPr>
            <p:nvPr/>
          </p:nvSpPr>
          <p:spPr bwMode="auto">
            <a:xfrm>
              <a:off x="463" y="1439"/>
              <a:ext cx="3306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lookup starts in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curScope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If not found, the lookup is continued in the next outer scope</a:t>
              </a:r>
            </a:p>
          </p:txBody>
        </p:sp>
        <p:sp>
          <p:nvSpPr>
            <p:cNvPr id="55317" name="Rectangle 11"/>
            <p:cNvSpPr>
              <a:spLocks noChangeArrowheads="1"/>
            </p:cNvSpPr>
            <p:nvPr/>
          </p:nvSpPr>
          <p:spPr bwMode="auto">
            <a:xfrm>
              <a:off x="3608" y="2616"/>
              <a:ext cx="184" cy="12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18" name="Rectangle 12"/>
            <p:cNvSpPr>
              <a:spLocks noChangeArrowheads="1"/>
            </p:cNvSpPr>
            <p:nvPr/>
          </p:nvSpPr>
          <p:spPr bwMode="auto">
            <a:xfrm>
              <a:off x="4192" y="2616"/>
              <a:ext cx="184" cy="1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19" name="Text Box 13"/>
            <p:cNvSpPr txBox="1">
              <a:spLocks noChangeArrowheads="1"/>
            </p:cNvSpPr>
            <p:nvPr/>
          </p:nvSpPr>
          <p:spPr bwMode="auto">
            <a:xfrm>
              <a:off x="4263" y="2621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55320" name="Rectangle 14"/>
            <p:cNvSpPr>
              <a:spLocks noChangeArrowheads="1"/>
            </p:cNvSpPr>
            <p:nvPr/>
          </p:nvSpPr>
          <p:spPr bwMode="auto">
            <a:xfrm>
              <a:off x="4528" y="2616"/>
              <a:ext cx="184" cy="1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21" name="Text Box 15"/>
            <p:cNvSpPr txBox="1">
              <a:spLocks noChangeArrowheads="1"/>
            </p:cNvSpPr>
            <p:nvPr/>
          </p:nvSpPr>
          <p:spPr bwMode="auto">
            <a:xfrm>
              <a:off x="4599" y="262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55322" name="Line 16"/>
            <p:cNvSpPr>
              <a:spLocks noChangeShapeType="1"/>
            </p:cNvSpPr>
            <p:nvPr/>
          </p:nvSpPr>
          <p:spPr bwMode="auto">
            <a:xfrm>
              <a:off x="4376" y="267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23" name="Rectangle 17"/>
            <p:cNvSpPr>
              <a:spLocks noChangeArrowheads="1"/>
            </p:cNvSpPr>
            <p:nvPr/>
          </p:nvSpPr>
          <p:spPr bwMode="auto">
            <a:xfrm>
              <a:off x="4864" y="2616"/>
              <a:ext cx="184" cy="1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24" name="Text Box 18"/>
            <p:cNvSpPr txBox="1">
              <a:spLocks noChangeArrowheads="1"/>
            </p:cNvSpPr>
            <p:nvPr/>
          </p:nvSpPr>
          <p:spPr bwMode="auto">
            <a:xfrm>
              <a:off x="4935" y="2621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55325" name="Line 19"/>
            <p:cNvSpPr>
              <a:spLocks noChangeShapeType="1"/>
            </p:cNvSpPr>
            <p:nvPr/>
          </p:nvSpPr>
          <p:spPr bwMode="auto">
            <a:xfrm>
              <a:off x="4712" y="267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26" name="Line 20"/>
            <p:cNvSpPr>
              <a:spLocks noChangeShapeType="1"/>
            </p:cNvSpPr>
            <p:nvPr/>
          </p:nvSpPr>
          <p:spPr bwMode="auto">
            <a:xfrm>
              <a:off x="3792" y="2680"/>
              <a:ext cx="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27" name="Text Box 21"/>
            <p:cNvSpPr txBox="1">
              <a:spLocks noChangeArrowheads="1"/>
            </p:cNvSpPr>
            <p:nvPr/>
          </p:nvSpPr>
          <p:spPr bwMode="auto">
            <a:xfrm>
              <a:off x="3831" y="2685"/>
              <a:ext cx="24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locals</a:t>
              </a:r>
            </a:p>
          </p:txBody>
        </p:sp>
        <p:sp>
          <p:nvSpPr>
            <p:cNvPr id="55328" name="Rectangle 22"/>
            <p:cNvSpPr>
              <a:spLocks noChangeArrowheads="1"/>
            </p:cNvSpPr>
            <p:nvPr/>
          </p:nvSpPr>
          <p:spPr bwMode="auto">
            <a:xfrm>
              <a:off x="3608" y="2272"/>
              <a:ext cx="184" cy="12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29" name="Rectangle 23"/>
            <p:cNvSpPr>
              <a:spLocks noChangeArrowheads="1"/>
            </p:cNvSpPr>
            <p:nvPr/>
          </p:nvSpPr>
          <p:spPr bwMode="auto">
            <a:xfrm>
              <a:off x="4192" y="2272"/>
              <a:ext cx="184" cy="1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30" name="Text Box 24"/>
            <p:cNvSpPr txBox="1">
              <a:spLocks noChangeArrowheads="1"/>
            </p:cNvSpPr>
            <p:nvPr/>
          </p:nvSpPr>
          <p:spPr bwMode="auto">
            <a:xfrm>
              <a:off x="4263" y="22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</a:t>
              </a:r>
            </a:p>
          </p:txBody>
        </p:sp>
        <p:sp>
          <p:nvSpPr>
            <p:cNvPr id="55331" name="Rectangle 25"/>
            <p:cNvSpPr>
              <a:spLocks noChangeArrowheads="1"/>
            </p:cNvSpPr>
            <p:nvPr/>
          </p:nvSpPr>
          <p:spPr bwMode="auto">
            <a:xfrm>
              <a:off x="4528" y="2272"/>
              <a:ext cx="184" cy="1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32" name="Text Box 26"/>
            <p:cNvSpPr txBox="1">
              <a:spLocks noChangeArrowheads="1"/>
            </p:cNvSpPr>
            <p:nvPr/>
          </p:nvSpPr>
          <p:spPr bwMode="auto">
            <a:xfrm>
              <a:off x="4599" y="22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55333" name="Line 27"/>
            <p:cNvSpPr>
              <a:spLocks noChangeShapeType="1"/>
            </p:cNvSpPr>
            <p:nvPr/>
          </p:nvSpPr>
          <p:spPr bwMode="auto">
            <a:xfrm>
              <a:off x="4376" y="2328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34" name="Rectangle 28"/>
            <p:cNvSpPr>
              <a:spLocks noChangeArrowheads="1"/>
            </p:cNvSpPr>
            <p:nvPr/>
          </p:nvSpPr>
          <p:spPr bwMode="auto">
            <a:xfrm>
              <a:off x="4864" y="2272"/>
              <a:ext cx="184" cy="1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35" name="Text Box 29"/>
            <p:cNvSpPr txBox="1">
              <a:spLocks noChangeArrowheads="1"/>
            </p:cNvSpPr>
            <p:nvPr/>
          </p:nvSpPr>
          <p:spPr bwMode="auto">
            <a:xfrm>
              <a:off x="4911" y="2277"/>
              <a:ext cx="8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</a:t>
              </a:r>
            </a:p>
          </p:txBody>
        </p:sp>
        <p:sp>
          <p:nvSpPr>
            <p:cNvPr id="55336" name="Line 30"/>
            <p:cNvSpPr>
              <a:spLocks noChangeShapeType="1"/>
            </p:cNvSpPr>
            <p:nvPr/>
          </p:nvSpPr>
          <p:spPr bwMode="auto">
            <a:xfrm>
              <a:off x="4712" y="2328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37" name="Line 31"/>
            <p:cNvSpPr>
              <a:spLocks noChangeShapeType="1"/>
            </p:cNvSpPr>
            <p:nvPr/>
          </p:nvSpPr>
          <p:spPr bwMode="auto">
            <a:xfrm>
              <a:off x="3792" y="2336"/>
              <a:ext cx="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38" name="Text Box 32"/>
            <p:cNvSpPr txBox="1">
              <a:spLocks noChangeArrowheads="1"/>
            </p:cNvSpPr>
            <p:nvPr/>
          </p:nvSpPr>
          <p:spPr bwMode="auto">
            <a:xfrm>
              <a:off x="3711" y="2461"/>
              <a:ext cx="21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outer</a:t>
              </a:r>
            </a:p>
          </p:txBody>
        </p:sp>
        <p:sp>
          <p:nvSpPr>
            <p:cNvPr id="55339" name="Line 33"/>
            <p:cNvSpPr>
              <a:spLocks noChangeShapeType="1"/>
            </p:cNvSpPr>
            <p:nvPr/>
          </p:nvSpPr>
          <p:spPr bwMode="auto">
            <a:xfrm flipV="1">
              <a:off x="3696" y="2392"/>
              <a:ext cx="0" cy="2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40" name="Rectangle 34"/>
            <p:cNvSpPr>
              <a:spLocks noChangeArrowheads="1"/>
            </p:cNvSpPr>
            <p:nvPr/>
          </p:nvSpPr>
          <p:spPr bwMode="auto">
            <a:xfrm>
              <a:off x="3608" y="1928"/>
              <a:ext cx="184" cy="12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41" name="Rectangle 35"/>
            <p:cNvSpPr>
              <a:spLocks noChangeArrowheads="1"/>
            </p:cNvSpPr>
            <p:nvPr/>
          </p:nvSpPr>
          <p:spPr bwMode="auto">
            <a:xfrm>
              <a:off x="4192" y="1928"/>
              <a:ext cx="184" cy="1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42" name="Text Box 36"/>
            <p:cNvSpPr txBox="1">
              <a:spLocks noChangeArrowheads="1"/>
            </p:cNvSpPr>
            <p:nvPr/>
          </p:nvSpPr>
          <p:spPr bwMode="auto">
            <a:xfrm>
              <a:off x="4231" y="1933"/>
              <a:ext cx="10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int</a:t>
              </a:r>
            </a:p>
          </p:txBody>
        </p:sp>
        <p:sp>
          <p:nvSpPr>
            <p:cNvPr id="55343" name="Rectangle 37"/>
            <p:cNvSpPr>
              <a:spLocks noChangeArrowheads="1"/>
            </p:cNvSpPr>
            <p:nvPr/>
          </p:nvSpPr>
          <p:spPr bwMode="auto">
            <a:xfrm>
              <a:off x="4528" y="1928"/>
              <a:ext cx="280" cy="1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44" name="Text Box 38"/>
            <p:cNvSpPr txBox="1">
              <a:spLocks noChangeArrowheads="1"/>
            </p:cNvSpPr>
            <p:nvPr/>
          </p:nvSpPr>
          <p:spPr bwMode="auto">
            <a:xfrm>
              <a:off x="4583" y="1933"/>
              <a:ext cx="18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char</a:t>
              </a:r>
            </a:p>
          </p:txBody>
        </p:sp>
        <p:sp>
          <p:nvSpPr>
            <p:cNvPr id="55345" name="Line 39"/>
            <p:cNvSpPr>
              <a:spLocks noChangeShapeType="1"/>
            </p:cNvSpPr>
            <p:nvPr/>
          </p:nvSpPr>
          <p:spPr bwMode="auto">
            <a:xfrm>
              <a:off x="4376" y="1984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46" name="Line 43"/>
            <p:cNvSpPr>
              <a:spLocks noChangeShapeType="1"/>
            </p:cNvSpPr>
            <p:nvPr/>
          </p:nvSpPr>
          <p:spPr bwMode="auto">
            <a:xfrm>
              <a:off x="3792" y="1992"/>
              <a:ext cx="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47" name="Line 45"/>
            <p:cNvSpPr>
              <a:spLocks noChangeShapeType="1"/>
            </p:cNvSpPr>
            <p:nvPr/>
          </p:nvSpPr>
          <p:spPr bwMode="auto">
            <a:xfrm flipV="1">
              <a:off x="3696" y="2048"/>
              <a:ext cx="0" cy="2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48" name="Line 46"/>
            <p:cNvSpPr>
              <a:spLocks noChangeShapeType="1"/>
            </p:cNvSpPr>
            <p:nvPr/>
          </p:nvSpPr>
          <p:spPr bwMode="auto">
            <a:xfrm flipV="1">
              <a:off x="3704" y="188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49" name="Line 47"/>
            <p:cNvSpPr>
              <a:spLocks noChangeShapeType="1"/>
            </p:cNvSpPr>
            <p:nvPr/>
          </p:nvSpPr>
          <p:spPr bwMode="auto">
            <a:xfrm>
              <a:off x="3672" y="1872"/>
              <a:ext cx="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50" name="Line 48"/>
            <p:cNvSpPr>
              <a:spLocks noChangeShapeType="1"/>
            </p:cNvSpPr>
            <p:nvPr/>
          </p:nvSpPr>
          <p:spPr bwMode="auto">
            <a:xfrm flipV="1">
              <a:off x="3696" y="2736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51" name="Text Box 49"/>
            <p:cNvSpPr txBox="1">
              <a:spLocks noChangeArrowheads="1"/>
            </p:cNvSpPr>
            <p:nvPr/>
          </p:nvSpPr>
          <p:spPr bwMode="auto">
            <a:xfrm>
              <a:off x="3535" y="2877"/>
              <a:ext cx="40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curScope</a:t>
              </a:r>
            </a:p>
          </p:txBody>
        </p:sp>
      </p:grpSp>
      <p:grpSp>
        <p:nvGrpSpPr>
          <p:cNvPr id="319550" name="Group 62"/>
          <p:cNvGrpSpPr>
            <a:grpSpLocks/>
          </p:cNvGrpSpPr>
          <p:nvPr/>
        </p:nvGrpSpPr>
        <p:grpSpPr bwMode="auto">
          <a:xfrm>
            <a:off x="709613" y="4762500"/>
            <a:ext cx="7546978" cy="1966913"/>
            <a:chOff x="447" y="3000"/>
            <a:chExt cx="4754" cy="1239"/>
          </a:xfrm>
        </p:grpSpPr>
        <p:sp>
          <p:nvSpPr>
            <p:cNvPr id="55304" name="Text Box 50"/>
            <p:cNvSpPr txBox="1">
              <a:spLocks noChangeArrowheads="1"/>
            </p:cNvSpPr>
            <p:nvPr/>
          </p:nvSpPr>
          <p:spPr bwMode="auto">
            <a:xfrm>
              <a:off x="447" y="3000"/>
              <a:ext cx="2790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If a name is not found, </a:t>
              </a:r>
              <a:r>
                <a:rPr kumimoji="0" lang="de-AT" altLang="en-US" sz="1800" b="1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find()</a:t>
              </a: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returns </a:t>
              </a:r>
              <a:r>
                <a:rPr kumimoji="0" lang="de-AT" altLang="en-US" sz="1800" b="1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noObj</a:t>
              </a:r>
              <a:endPara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05" name="Text Box 51"/>
            <p:cNvSpPr txBox="1">
              <a:spLocks noChangeArrowheads="1"/>
            </p:cNvSpPr>
            <p:nvPr/>
          </p:nvSpPr>
          <p:spPr bwMode="auto">
            <a:xfrm>
              <a:off x="847" y="3261"/>
              <a:ext cx="364" cy="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kind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name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type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adr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level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nPars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locals</a:t>
              </a:r>
            </a:p>
          </p:txBody>
        </p:sp>
        <p:sp>
          <p:nvSpPr>
            <p:cNvPr id="55306" name="Text Box 52"/>
            <p:cNvSpPr txBox="1">
              <a:spLocks noChangeArrowheads="1"/>
            </p:cNvSpPr>
            <p:nvPr/>
          </p:nvSpPr>
          <p:spPr bwMode="auto">
            <a:xfrm>
              <a:off x="1207" y="3261"/>
              <a:ext cx="441" cy="8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"noObj"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55307" name="Rectangle 53"/>
            <p:cNvSpPr>
              <a:spLocks noChangeArrowheads="1"/>
            </p:cNvSpPr>
            <p:nvPr/>
          </p:nvSpPr>
          <p:spPr bwMode="auto">
            <a:xfrm>
              <a:off x="1216" y="3280"/>
              <a:ext cx="440" cy="9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08" name="Line 54"/>
            <p:cNvSpPr>
              <a:spLocks noChangeShapeType="1"/>
            </p:cNvSpPr>
            <p:nvPr/>
          </p:nvSpPr>
          <p:spPr bwMode="auto">
            <a:xfrm>
              <a:off x="824" y="3280"/>
              <a:ext cx="3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09" name="Text Box 55"/>
            <p:cNvSpPr txBox="1">
              <a:spLocks noChangeArrowheads="1"/>
            </p:cNvSpPr>
            <p:nvPr/>
          </p:nvSpPr>
          <p:spPr bwMode="auto">
            <a:xfrm>
              <a:off x="455" y="3206"/>
              <a:ext cx="369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noObj</a:t>
              </a:r>
            </a:p>
          </p:txBody>
        </p:sp>
        <p:sp>
          <p:nvSpPr>
            <p:cNvPr id="55310" name="Line 56"/>
            <p:cNvSpPr>
              <a:spLocks noChangeShapeType="1"/>
            </p:cNvSpPr>
            <p:nvPr/>
          </p:nvSpPr>
          <p:spPr bwMode="auto">
            <a:xfrm>
              <a:off x="1408" y="4136"/>
              <a:ext cx="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11" name="Line 57"/>
            <p:cNvSpPr>
              <a:spLocks noChangeShapeType="1"/>
            </p:cNvSpPr>
            <p:nvPr/>
          </p:nvSpPr>
          <p:spPr bwMode="auto">
            <a:xfrm>
              <a:off x="1752" y="4088"/>
              <a:ext cx="0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12" name="Text Box 58"/>
            <p:cNvSpPr txBox="1">
              <a:spLocks noChangeArrowheads="1"/>
            </p:cNvSpPr>
            <p:nvPr/>
          </p:nvSpPr>
          <p:spPr bwMode="auto">
            <a:xfrm>
              <a:off x="2319" y="3239"/>
              <a:ext cx="2882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predeclared dummy object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better than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null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, because it avoids follow-up errors </a:t>
              </a:r>
              <a:b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</a:b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(exceptions)</a:t>
              </a:r>
            </a:p>
          </p:txBody>
        </p:sp>
        <p:sp>
          <p:nvSpPr>
            <p:cNvPr id="55313" name="Line 59"/>
            <p:cNvSpPr>
              <a:spLocks noChangeShapeType="1"/>
            </p:cNvSpPr>
            <p:nvPr/>
          </p:nvSpPr>
          <p:spPr bwMode="auto">
            <a:xfrm>
              <a:off x="1432" y="3576"/>
              <a:ext cx="3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5314" name="Text Box 60"/>
            <p:cNvSpPr txBox="1">
              <a:spLocks noChangeArrowheads="1"/>
            </p:cNvSpPr>
            <p:nvPr/>
          </p:nvSpPr>
          <p:spPr bwMode="auto">
            <a:xfrm>
              <a:off x="1743" y="3494"/>
              <a:ext cx="42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intType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532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8CD0F69-8770-41CF-BB9C-F1C3E1C4045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de-DE" altLang="en-US" sz="1400" smtClean="0"/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1143000" y="3831118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2843512" cy="2876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5.	</a:t>
            </a:r>
            <a:r>
              <a:rPr lang="de-AT" altLang="en-US" sz="3200" smtClean="0"/>
              <a:t>Symbol Table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5.1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5.2	</a:t>
            </a:r>
            <a:r>
              <a:rPr lang="de-AT" altLang="en-US" smtClean="0"/>
              <a:t>Objects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5.3	Scopes</a:t>
            </a:r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5.4	</a:t>
            </a:r>
            <a:r>
              <a:rPr lang="de-AT" altLang="en-US" smtClean="0">
                <a:solidFill>
                  <a:srgbClr val="FF0000"/>
                </a:solidFill>
              </a:rPr>
              <a:t>Types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5.5	</a:t>
            </a:r>
            <a:r>
              <a:rPr lang="de-AT" altLang="en-US" smtClean="0"/>
              <a:t>Universe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123541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BCFD8B-5BA2-4E7E-8ECA-814000EAA91D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195" name="Rectangle 7"/>
          <p:cNvSpPr>
            <a:spLocks noChangeArrowheads="1"/>
          </p:cNvSpPr>
          <p:nvPr/>
        </p:nvSpPr>
        <p:spPr bwMode="auto">
          <a:xfrm>
            <a:off x="977900" y="34798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Symbol </a:t>
            </a:r>
            <a:r>
              <a:rPr lang="de-AT" altLang="en-US" smtClean="0"/>
              <a:t>table </a:t>
            </a:r>
            <a:r>
              <a:rPr lang="de-AT" altLang="en-US" smtClean="0"/>
              <a:t>as </a:t>
            </a:r>
            <a:r>
              <a:rPr lang="de-AT" altLang="en-US" smtClean="0"/>
              <a:t>a </a:t>
            </a:r>
            <a:r>
              <a:rPr lang="de-AT" altLang="en-US" smtClean="0"/>
              <a:t>linked list</a:t>
            </a:r>
            <a:endParaRPr lang="de-AT" altLang="en-US" smtClean="0"/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722313" y="1257300"/>
            <a:ext cx="3336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Given the following declarations</a:t>
            </a:r>
          </a:p>
        </p:txBody>
      </p:sp>
      <p:sp>
        <p:nvSpPr>
          <p:cNvPr id="8198" name="Text Box 4"/>
          <p:cNvSpPr txBox="1">
            <a:spLocks noChangeArrowheads="1"/>
          </p:cNvSpPr>
          <p:nvPr/>
        </p:nvSpPr>
        <p:spPr bwMode="auto">
          <a:xfrm>
            <a:off x="1039813" y="1738313"/>
            <a:ext cx="1347787" cy="942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final int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10;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{ ... 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void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 { ... }</a:t>
            </a:r>
          </a:p>
        </p:txBody>
      </p:sp>
      <p:sp>
        <p:nvSpPr>
          <p:cNvPr id="8199" name="Text Box 5"/>
          <p:cNvSpPr txBox="1">
            <a:spLocks noChangeArrowheads="1"/>
          </p:cNvSpPr>
          <p:nvPr/>
        </p:nvSpPr>
        <p:spPr bwMode="auto">
          <a:xfrm>
            <a:off x="722313" y="2959100"/>
            <a:ext cx="316334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we get the following linked list</a:t>
            </a:r>
          </a:p>
        </p:txBody>
      </p:sp>
      <p:sp>
        <p:nvSpPr>
          <p:cNvPr id="8200" name="Text Box 6"/>
          <p:cNvSpPr txBox="1">
            <a:spLocks noChangeArrowheads="1"/>
          </p:cNvSpPr>
          <p:nvPr/>
        </p:nvSpPr>
        <p:spPr bwMode="auto">
          <a:xfrm>
            <a:off x="1065213" y="3541713"/>
            <a:ext cx="325437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"n"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Con</a:t>
            </a:r>
          </a:p>
        </p:txBody>
      </p:sp>
      <p:sp>
        <p:nvSpPr>
          <p:cNvPr id="8201" name="Rectangle 8"/>
          <p:cNvSpPr>
            <a:spLocks noChangeArrowheads="1"/>
          </p:cNvSpPr>
          <p:nvPr/>
        </p:nvSpPr>
        <p:spPr bwMode="auto">
          <a:xfrm>
            <a:off x="1866900" y="34798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202" name="Text Box 9"/>
          <p:cNvSpPr txBox="1">
            <a:spLocks noChangeArrowheads="1"/>
          </p:cNvSpPr>
          <p:nvPr/>
        </p:nvSpPr>
        <p:spPr bwMode="auto">
          <a:xfrm>
            <a:off x="1954213" y="3541713"/>
            <a:ext cx="393700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"T"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</a:t>
            </a:r>
          </a:p>
        </p:txBody>
      </p:sp>
      <p:sp>
        <p:nvSpPr>
          <p:cNvPr id="8203" name="Line 10"/>
          <p:cNvSpPr>
            <a:spLocks noChangeShapeType="1"/>
          </p:cNvSpPr>
          <p:nvPr/>
        </p:nvSpPr>
        <p:spPr bwMode="auto">
          <a:xfrm>
            <a:off x="1549400" y="3632200"/>
            <a:ext cx="317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204" name="Rectangle 11"/>
          <p:cNvSpPr>
            <a:spLocks noChangeArrowheads="1"/>
          </p:cNvSpPr>
          <p:nvPr/>
        </p:nvSpPr>
        <p:spPr bwMode="auto">
          <a:xfrm>
            <a:off x="2755900" y="34798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205" name="Text Box 12"/>
          <p:cNvSpPr txBox="1">
            <a:spLocks noChangeArrowheads="1"/>
          </p:cNvSpPr>
          <p:nvPr/>
        </p:nvSpPr>
        <p:spPr bwMode="auto">
          <a:xfrm>
            <a:off x="2843213" y="3541713"/>
            <a:ext cx="276225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"a"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</p:txBody>
      </p:sp>
      <p:sp>
        <p:nvSpPr>
          <p:cNvPr id="8206" name="Line 13"/>
          <p:cNvSpPr>
            <a:spLocks noChangeShapeType="1"/>
          </p:cNvSpPr>
          <p:nvPr/>
        </p:nvSpPr>
        <p:spPr bwMode="auto">
          <a:xfrm>
            <a:off x="2438400" y="3632200"/>
            <a:ext cx="317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207" name="Rectangle 14"/>
          <p:cNvSpPr>
            <a:spLocks noChangeArrowheads="1"/>
          </p:cNvSpPr>
          <p:nvPr/>
        </p:nvSpPr>
        <p:spPr bwMode="auto">
          <a:xfrm>
            <a:off x="3644900" y="34798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208" name="Text Box 15"/>
          <p:cNvSpPr txBox="1">
            <a:spLocks noChangeArrowheads="1"/>
          </p:cNvSpPr>
          <p:nvPr/>
        </p:nvSpPr>
        <p:spPr bwMode="auto">
          <a:xfrm>
            <a:off x="3732213" y="3541713"/>
            <a:ext cx="276225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"b"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</p:txBody>
      </p:sp>
      <p:sp>
        <p:nvSpPr>
          <p:cNvPr id="8209" name="Line 16"/>
          <p:cNvSpPr>
            <a:spLocks noChangeShapeType="1"/>
          </p:cNvSpPr>
          <p:nvPr/>
        </p:nvSpPr>
        <p:spPr bwMode="auto">
          <a:xfrm>
            <a:off x="3327400" y="3632200"/>
            <a:ext cx="317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210" name="Rectangle 17"/>
          <p:cNvSpPr>
            <a:spLocks noChangeArrowheads="1"/>
          </p:cNvSpPr>
          <p:nvPr/>
        </p:nvSpPr>
        <p:spPr bwMode="auto">
          <a:xfrm>
            <a:off x="4533900" y="34798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211" name="Text Box 18"/>
          <p:cNvSpPr txBox="1">
            <a:spLocks noChangeArrowheads="1"/>
          </p:cNvSpPr>
          <p:nvPr/>
        </p:nvSpPr>
        <p:spPr bwMode="auto">
          <a:xfrm>
            <a:off x="4621213" y="3541713"/>
            <a:ext cx="276225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"c"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</p:txBody>
      </p:sp>
      <p:sp>
        <p:nvSpPr>
          <p:cNvPr id="8212" name="Line 19"/>
          <p:cNvSpPr>
            <a:spLocks noChangeShapeType="1"/>
          </p:cNvSpPr>
          <p:nvPr/>
        </p:nvSpPr>
        <p:spPr bwMode="auto">
          <a:xfrm>
            <a:off x="4216400" y="3632200"/>
            <a:ext cx="317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213" name="Rectangle 20"/>
          <p:cNvSpPr>
            <a:spLocks noChangeArrowheads="1"/>
          </p:cNvSpPr>
          <p:nvPr/>
        </p:nvSpPr>
        <p:spPr bwMode="auto">
          <a:xfrm>
            <a:off x="5422900" y="34798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214" name="Text Box 21"/>
          <p:cNvSpPr txBox="1">
            <a:spLocks noChangeArrowheads="1"/>
          </p:cNvSpPr>
          <p:nvPr/>
        </p:nvSpPr>
        <p:spPr bwMode="auto">
          <a:xfrm>
            <a:off x="5510213" y="3541713"/>
            <a:ext cx="393700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"m"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Meth</a:t>
            </a:r>
          </a:p>
        </p:txBody>
      </p:sp>
      <p:sp>
        <p:nvSpPr>
          <p:cNvPr id="8215" name="Line 22"/>
          <p:cNvSpPr>
            <a:spLocks noChangeShapeType="1"/>
          </p:cNvSpPr>
          <p:nvPr/>
        </p:nvSpPr>
        <p:spPr bwMode="auto">
          <a:xfrm>
            <a:off x="5105400" y="3632200"/>
            <a:ext cx="317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216" name="Line 23"/>
          <p:cNvSpPr>
            <a:spLocks noChangeShapeType="1"/>
          </p:cNvSpPr>
          <p:nvPr/>
        </p:nvSpPr>
        <p:spPr bwMode="auto">
          <a:xfrm flipV="1">
            <a:off x="5994400" y="3327400"/>
            <a:ext cx="292100" cy="292100"/>
          </a:xfrm>
          <a:prstGeom prst="line">
            <a:avLst/>
          </a:prstGeom>
          <a:noFill/>
          <a:ln w="9525">
            <a:solidFill>
              <a:schemeClr val="bg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217" name="Text Box 24"/>
          <p:cNvSpPr txBox="1">
            <a:spLocks noChangeArrowheads="1"/>
          </p:cNvSpPr>
          <p:nvPr/>
        </p:nvSpPr>
        <p:spPr bwMode="auto">
          <a:xfrm>
            <a:off x="6297613" y="3033713"/>
            <a:ext cx="2175893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for every declared name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there is an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object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node</a:t>
            </a:r>
          </a:p>
        </p:txBody>
      </p:sp>
      <p:sp>
        <p:nvSpPr>
          <p:cNvPr id="295961" name="Text Box 25"/>
          <p:cNvSpPr txBox="1">
            <a:spLocks noChangeArrowheads="1"/>
          </p:cNvSpPr>
          <p:nvPr/>
        </p:nvSpPr>
        <p:spPr bwMode="auto">
          <a:xfrm>
            <a:off x="874713" y="4164013"/>
            <a:ext cx="6523037" cy="94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+	simple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+	declaration order is retained (important if addresses are assigned only later)</a:t>
            </a:r>
          </a:p>
          <a:p>
            <a:pPr marL="0" marR="0" lvl="0" indent="0" algn="l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	slow if there are many declarations</a:t>
            </a:r>
          </a:p>
        </p:txBody>
      </p:sp>
      <p:grpSp>
        <p:nvGrpSpPr>
          <p:cNvPr id="295964" name="Group 28"/>
          <p:cNvGrpSpPr>
            <a:grpSpLocks/>
          </p:cNvGrpSpPr>
          <p:nvPr/>
        </p:nvGrpSpPr>
        <p:grpSpPr bwMode="auto">
          <a:xfrm>
            <a:off x="722313" y="5283200"/>
            <a:ext cx="3890962" cy="1346200"/>
            <a:chOff x="455" y="3328"/>
            <a:chExt cx="2451" cy="848"/>
          </a:xfrm>
        </p:grpSpPr>
        <p:sp>
          <p:nvSpPr>
            <p:cNvPr id="8220" name="Text Box 26"/>
            <p:cNvSpPr txBox="1">
              <a:spLocks noChangeArrowheads="1"/>
            </p:cNvSpPr>
            <p:nvPr/>
          </p:nvSpPr>
          <p:spPr bwMode="auto">
            <a:xfrm>
              <a:off x="455" y="3328"/>
              <a:ext cx="102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Basic interface</a:t>
              </a:r>
            </a:p>
          </p:txBody>
        </p:sp>
        <p:sp>
          <p:nvSpPr>
            <p:cNvPr id="8221" name="Text Box 27"/>
            <p:cNvSpPr txBox="1">
              <a:spLocks noChangeArrowheads="1"/>
            </p:cNvSpPr>
            <p:nvPr/>
          </p:nvSpPr>
          <p:spPr bwMode="auto">
            <a:xfrm>
              <a:off x="655" y="3582"/>
              <a:ext cx="2251" cy="594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public class Tab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public static Obj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insert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(String name, ...);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public static Obj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find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(String name);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794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61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0313BA-2C14-4218-AE43-EDCB7B14D133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Types</a:t>
            </a:r>
          </a:p>
        </p:txBody>
      </p:sp>
      <p:sp>
        <p:nvSpPr>
          <p:cNvPr id="59396" name="Text Box 3"/>
          <p:cNvSpPr txBox="1">
            <a:spLocks noChangeArrowheads="1"/>
          </p:cNvSpPr>
          <p:nvPr/>
        </p:nvSpPr>
        <p:spPr bwMode="auto">
          <a:xfrm>
            <a:off x="709613" y="1231900"/>
            <a:ext cx="484008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Each object has a type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with the following properties</a:t>
            </a:r>
          </a:p>
        </p:txBody>
      </p:sp>
      <p:sp>
        <p:nvSpPr>
          <p:cNvPr id="59397" name="Text Box 4"/>
          <p:cNvSpPr txBox="1">
            <a:spLocks noChangeArrowheads="1"/>
          </p:cNvSpPr>
          <p:nvPr/>
        </p:nvSpPr>
        <p:spPr bwMode="auto">
          <a:xfrm>
            <a:off x="735013" y="1585913"/>
            <a:ext cx="487521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size (in MicroJava always 4 bytes)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structure (fields for classes, element type for arrays, ...)</a:t>
            </a:r>
          </a:p>
        </p:txBody>
      </p:sp>
      <p:grpSp>
        <p:nvGrpSpPr>
          <p:cNvPr id="321545" name="Group 9"/>
          <p:cNvGrpSpPr>
            <a:grpSpLocks/>
          </p:cNvGrpSpPr>
          <p:nvPr/>
        </p:nvGrpSpPr>
        <p:grpSpPr bwMode="auto">
          <a:xfrm>
            <a:off x="709613" y="2374900"/>
            <a:ext cx="2960688" cy="1179513"/>
            <a:chOff x="447" y="1496"/>
            <a:chExt cx="1865" cy="743"/>
          </a:xfrm>
        </p:grpSpPr>
        <p:sp>
          <p:nvSpPr>
            <p:cNvPr id="59404" name="Text Box 5"/>
            <p:cNvSpPr txBox="1">
              <a:spLocks noChangeArrowheads="1"/>
            </p:cNvSpPr>
            <p:nvPr/>
          </p:nvSpPr>
          <p:spPr bwMode="auto">
            <a:xfrm>
              <a:off x="447" y="1496"/>
              <a:ext cx="1865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Kinds of types in MicroJava</a:t>
              </a:r>
            </a:p>
          </p:txBody>
        </p:sp>
        <p:sp>
          <p:nvSpPr>
            <p:cNvPr id="59405" name="Text Box 6"/>
            <p:cNvSpPr txBox="1">
              <a:spLocks noChangeArrowheads="1"/>
            </p:cNvSpPr>
            <p:nvPr/>
          </p:nvSpPr>
          <p:spPr bwMode="auto">
            <a:xfrm>
              <a:off x="471" y="1719"/>
              <a:ext cx="1526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primitive types (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int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,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char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arrays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classes</a:t>
              </a:r>
            </a:p>
          </p:txBody>
        </p:sp>
      </p:grpSp>
      <p:grpSp>
        <p:nvGrpSpPr>
          <p:cNvPr id="321549" name="Group 13"/>
          <p:cNvGrpSpPr>
            <a:grpSpLocks/>
          </p:cNvGrpSpPr>
          <p:nvPr/>
        </p:nvGrpSpPr>
        <p:grpSpPr bwMode="auto">
          <a:xfrm>
            <a:off x="709613" y="3797300"/>
            <a:ext cx="4419600" cy="2427288"/>
            <a:chOff x="447" y="2392"/>
            <a:chExt cx="2784" cy="1529"/>
          </a:xfrm>
        </p:grpSpPr>
        <p:sp>
          <p:nvSpPr>
            <p:cNvPr id="59400" name="Text Box 7"/>
            <p:cNvSpPr txBox="1">
              <a:spLocks noChangeArrowheads="1"/>
            </p:cNvSpPr>
            <p:nvPr/>
          </p:nvSpPr>
          <p:spPr bwMode="auto">
            <a:xfrm>
              <a:off x="447" y="2392"/>
              <a:ext cx="2628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Types are represented by </a:t>
              </a:r>
              <a:r>
                <a:rPr kumimoji="0" lang="de-AT" altLang="en-US" sz="1800" b="1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structure nodes</a:t>
              </a:r>
            </a:p>
          </p:txBody>
        </p:sp>
        <p:sp>
          <p:nvSpPr>
            <p:cNvPr id="59401" name="Text Box 8"/>
            <p:cNvSpPr txBox="1">
              <a:spLocks noChangeArrowheads="1"/>
            </p:cNvSpPr>
            <p:nvPr/>
          </p:nvSpPr>
          <p:spPr bwMode="auto">
            <a:xfrm>
              <a:off x="591" y="2711"/>
              <a:ext cx="2640" cy="121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762000" algn="l"/>
                  <a:tab pos="1714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762000" algn="l"/>
                  <a:tab pos="1714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762000" algn="l"/>
                  <a:tab pos="1714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762000" algn="l"/>
                  <a:tab pos="1714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762000" algn="l"/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762000" algn="l"/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762000" algn="l"/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762000" algn="l"/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762000" algn="l"/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762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class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Struct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762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static final int	// type kinds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762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None = 0, Int = 1, Char = 2, Arr = 3, Class = 4;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762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int 	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kind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;	// None, Int, Char, Arr, Class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762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Struct	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elemType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;	// Arr: element type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762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int		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nFields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;	// Class: number of fields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762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Obj	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fields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;	// Class: list of fields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762000" algn="l"/>
                  <a:tab pos="1714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59402" name="Line 11"/>
            <p:cNvSpPr>
              <a:spLocks noChangeShapeType="1"/>
            </p:cNvSpPr>
            <p:nvPr/>
          </p:nvSpPr>
          <p:spPr bwMode="auto">
            <a:xfrm>
              <a:off x="774" y="3168"/>
              <a:ext cx="239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9403" name="Line 12"/>
            <p:cNvSpPr>
              <a:spLocks noChangeShapeType="1"/>
            </p:cNvSpPr>
            <p:nvPr/>
          </p:nvSpPr>
          <p:spPr bwMode="auto">
            <a:xfrm>
              <a:off x="774" y="3342"/>
              <a:ext cx="239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089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CDF0D4-3444-4E7F-9999-D5326278F00B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43" name="AutoShape 13"/>
          <p:cNvSpPr>
            <a:spLocks noChangeArrowheads="1"/>
          </p:cNvSpPr>
          <p:nvPr/>
        </p:nvSpPr>
        <p:spPr bwMode="auto">
          <a:xfrm>
            <a:off x="3086100" y="3657600"/>
            <a:ext cx="520700" cy="914400"/>
          </a:xfrm>
          <a:prstGeom prst="roundRect">
            <a:avLst>
              <a:gd name="adj" fmla="val 19208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44" name="Rectangle 6"/>
          <p:cNvSpPr>
            <a:spLocks noChangeArrowheads="1"/>
          </p:cNvSpPr>
          <p:nvPr/>
        </p:nvSpPr>
        <p:spPr bwMode="auto">
          <a:xfrm>
            <a:off x="2476500" y="1435100"/>
            <a:ext cx="571500" cy="16891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Structure </a:t>
            </a:r>
            <a:r>
              <a:rPr lang="de-AT" altLang="en-US" smtClean="0"/>
              <a:t>nodes </a:t>
            </a:r>
            <a:r>
              <a:rPr lang="de-AT" altLang="en-US" smtClean="0"/>
              <a:t>for </a:t>
            </a:r>
            <a:r>
              <a:rPr lang="de-AT" altLang="en-US" smtClean="0"/>
              <a:t>primitive types</a:t>
            </a:r>
            <a:endParaRPr lang="de-AT" altLang="en-US" smtClean="0"/>
          </a:p>
        </p:txBody>
      </p:sp>
      <p:sp>
        <p:nvSpPr>
          <p:cNvPr id="61446" name="Text Box 3"/>
          <p:cNvSpPr txBox="1">
            <a:spLocks noChangeArrowheads="1"/>
          </p:cNvSpPr>
          <p:nvPr/>
        </p:nvSpPr>
        <p:spPr bwMode="auto">
          <a:xfrm>
            <a:off x="709613" y="1408113"/>
            <a:ext cx="781050" cy="5270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char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</p:txBody>
      </p:sp>
      <p:sp>
        <p:nvSpPr>
          <p:cNvPr id="61447" name="Text Box 4"/>
          <p:cNvSpPr txBox="1">
            <a:spLocks noChangeArrowheads="1"/>
          </p:cNvSpPr>
          <p:nvPr/>
        </p:nvSpPr>
        <p:spPr bwMode="auto">
          <a:xfrm>
            <a:off x="1903413" y="1417638"/>
            <a:ext cx="577850" cy="173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kind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name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next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level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nPars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locals</a:t>
            </a:r>
          </a:p>
        </p:txBody>
      </p:sp>
      <p:sp>
        <p:nvSpPr>
          <p:cNvPr id="61448" name="Text Box 5"/>
          <p:cNvSpPr txBox="1">
            <a:spLocks noChangeArrowheads="1"/>
          </p:cNvSpPr>
          <p:nvPr/>
        </p:nvSpPr>
        <p:spPr bwMode="auto">
          <a:xfrm>
            <a:off x="2525713" y="1417638"/>
            <a:ext cx="417512" cy="173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"a"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61449" name="Rectangle 7"/>
          <p:cNvSpPr>
            <a:spLocks noChangeArrowheads="1"/>
          </p:cNvSpPr>
          <p:nvPr/>
        </p:nvSpPr>
        <p:spPr bwMode="auto">
          <a:xfrm>
            <a:off x="3733800" y="1435100"/>
            <a:ext cx="571500" cy="16891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50" name="Text Box 8"/>
          <p:cNvSpPr txBox="1">
            <a:spLocks noChangeArrowheads="1"/>
          </p:cNvSpPr>
          <p:nvPr/>
        </p:nvSpPr>
        <p:spPr bwMode="auto">
          <a:xfrm>
            <a:off x="3783013" y="1417638"/>
            <a:ext cx="417512" cy="173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"b"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61451" name="Rectangle 9"/>
          <p:cNvSpPr>
            <a:spLocks noChangeArrowheads="1"/>
          </p:cNvSpPr>
          <p:nvPr/>
        </p:nvSpPr>
        <p:spPr bwMode="auto">
          <a:xfrm>
            <a:off x="4991100" y="1435100"/>
            <a:ext cx="571500" cy="16891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52" name="Text Box 10"/>
          <p:cNvSpPr txBox="1">
            <a:spLocks noChangeArrowheads="1"/>
          </p:cNvSpPr>
          <p:nvPr/>
        </p:nvSpPr>
        <p:spPr bwMode="auto">
          <a:xfrm>
            <a:off x="5040313" y="1417638"/>
            <a:ext cx="417512" cy="173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"c"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61453" name="Text Box 11"/>
          <p:cNvSpPr txBox="1">
            <a:spLocks noChangeArrowheads="1"/>
          </p:cNvSpPr>
          <p:nvPr/>
        </p:nvSpPr>
        <p:spPr bwMode="auto">
          <a:xfrm>
            <a:off x="2284413" y="3703638"/>
            <a:ext cx="8477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kind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elemType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nFields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fields</a:t>
            </a:r>
          </a:p>
        </p:txBody>
      </p:sp>
      <p:sp>
        <p:nvSpPr>
          <p:cNvPr id="61454" name="Text Box 12"/>
          <p:cNvSpPr txBox="1">
            <a:spLocks noChangeArrowheads="1"/>
          </p:cNvSpPr>
          <p:nvPr/>
        </p:nvSpPr>
        <p:spPr bwMode="auto">
          <a:xfrm>
            <a:off x="3135313" y="3703638"/>
            <a:ext cx="35083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61455" name="Line 14"/>
          <p:cNvSpPr>
            <a:spLocks noChangeShapeType="1"/>
          </p:cNvSpPr>
          <p:nvPr/>
        </p:nvSpPr>
        <p:spPr bwMode="auto">
          <a:xfrm>
            <a:off x="2705100" y="1905000"/>
            <a:ext cx="469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56" name="Line 15"/>
          <p:cNvSpPr>
            <a:spLocks noChangeShapeType="1"/>
          </p:cNvSpPr>
          <p:nvPr/>
        </p:nvSpPr>
        <p:spPr bwMode="auto">
          <a:xfrm>
            <a:off x="3512786" y="1905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57" name="Line 16"/>
          <p:cNvSpPr>
            <a:spLocks noChangeShapeType="1"/>
          </p:cNvSpPr>
          <p:nvPr/>
        </p:nvSpPr>
        <p:spPr bwMode="auto">
          <a:xfrm>
            <a:off x="3175000" y="1905000"/>
            <a:ext cx="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58" name="Line 17"/>
          <p:cNvSpPr>
            <a:spLocks noChangeShapeType="1"/>
          </p:cNvSpPr>
          <p:nvPr/>
        </p:nvSpPr>
        <p:spPr bwMode="auto">
          <a:xfrm>
            <a:off x="3517900" y="1905000"/>
            <a:ext cx="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59" name="Line 18"/>
          <p:cNvSpPr>
            <a:spLocks noChangeShapeType="1"/>
          </p:cNvSpPr>
          <p:nvPr/>
        </p:nvSpPr>
        <p:spPr bwMode="auto">
          <a:xfrm>
            <a:off x="2705100" y="2082800"/>
            <a:ext cx="101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60" name="Line 19"/>
          <p:cNvSpPr>
            <a:spLocks noChangeShapeType="1"/>
          </p:cNvSpPr>
          <p:nvPr/>
        </p:nvSpPr>
        <p:spPr bwMode="auto">
          <a:xfrm>
            <a:off x="3975100" y="2082800"/>
            <a:ext cx="101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61" name="AutoShape 20"/>
          <p:cNvSpPr>
            <a:spLocks noChangeArrowheads="1"/>
          </p:cNvSpPr>
          <p:nvPr/>
        </p:nvSpPr>
        <p:spPr bwMode="auto">
          <a:xfrm>
            <a:off x="5613400" y="3657600"/>
            <a:ext cx="520700" cy="914400"/>
          </a:xfrm>
          <a:prstGeom prst="roundRect">
            <a:avLst>
              <a:gd name="adj" fmla="val 19208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62" name="Text Box 21"/>
          <p:cNvSpPr txBox="1">
            <a:spLocks noChangeArrowheads="1"/>
          </p:cNvSpPr>
          <p:nvPr/>
        </p:nvSpPr>
        <p:spPr bwMode="auto">
          <a:xfrm>
            <a:off x="5611813" y="3703638"/>
            <a:ext cx="5095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61463" name="Line 22"/>
          <p:cNvSpPr>
            <a:spLocks noChangeShapeType="1"/>
          </p:cNvSpPr>
          <p:nvPr/>
        </p:nvSpPr>
        <p:spPr bwMode="auto">
          <a:xfrm>
            <a:off x="5244276" y="1905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64" name="Line 23"/>
          <p:cNvSpPr>
            <a:spLocks noChangeShapeType="1"/>
          </p:cNvSpPr>
          <p:nvPr/>
        </p:nvSpPr>
        <p:spPr bwMode="auto">
          <a:xfrm>
            <a:off x="5702300" y="1905000"/>
            <a:ext cx="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65" name="Text Box 32"/>
          <p:cNvSpPr txBox="1">
            <a:spLocks noChangeArrowheads="1"/>
          </p:cNvSpPr>
          <p:nvPr/>
        </p:nvSpPr>
        <p:spPr bwMode="auto">
          <a:xfrm>
            <a:off x="6107113" y="1420813"/>
            <a:ext cx="11255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object node</a:t>
            </a:r>
          </a:p>
        </p:txBody>
      </p:sp>
      <p:sp>
        <p:nvSpPr>
          <p:cNvPr id="61466" name="Rectangle 33"/>
          <p:cNvSpPr>
            <a:spLocks noChangeArrowheads="1"/>
          </p:cNvSpPr>
          <p:nvPr/>
        </p:nvSpPr>
        <p:spPr bwMode="auto">
          <a:xfrm>
            <a:off x="6324600" y="3124200"/>
            <a:ext cx="13636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structure node</a:t>
            </a:r>
          </a:p>
        </p:txBody>
      </p:sp>
      <p:sp>
        <p:nvSpPr>
          <p:cNvPr id="61467" name="Line 34"/>
          <p:cNvSpPr>
            <a:spLocks noChangeShapeType="1"/>
          </p:cNvSpPr>
          <p:nvPr/>
        </p:nvSpPr>
        <p:spPr bwMode="auto">
          <a:xfrm flipH="1">
            <a:off x="5588000" y="1587500"/>
            <a:ext cx="393700" cy="0"/>
          </a:xfrm>
          <a:prstGeom prst="line">
            <a:avLst/>
          </a:prstGeom>
          <a:noFill/>
          <a:ln w="9525">
            <a:solidFill>
              <a:schemeClr val="folHlink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68" name="Line 35"/>
          <p:cNvSpPr>
            <a:spLocks noChangeShapeType="1"/>
          </p:cNvSpPr>
          <p:nvPr/>
        </p:nvSpPr>
        <p:spPr bwMode="auto">
          <a:xfrm flipH="1">
            <a:off x="6108700" y="3441700"/>
            <a:ext cx="241300" cy="241300"/>
          </a:xfrm>
          <a:prstGeom prst="line">
            <a:avLst/>
          </a:prstGeom>
          <a:noFill/>
          <a:ln w="9525">
            <a:solidFill>
              <a:schemeClr val="folHlink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1469" name="Text Box 36"/>
          <p:cNvSpPr txBox="1">
            <a:spLocks noChangeArrowheads="1"/>
          </p:cNvSpPr>
          <p:nvPr/>
        </p:nvSpPr>
        <p:spPr bwMode="auto">
          <a:xfrm>
            <a:off x="1941513" y="4951413"/>
            <a:ext cx="5842000" cy="89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There is just a single structure node for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in the whole symbol table.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It is referenced by all objects of type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same is true for structure nodes of kind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char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247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61B79A-474A-4354-BD49-9E3ADEDC8C29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3491" name="AutoShape 2"/>
          <p:cNvSpPr>
            <a:spLocks noChangeArrowheads="1"/>
          </p:cNvSpPr>
          <p:nvPr/>
        </p:nvSpPr>
        <p:spPr bwMode="auto">
          <a:xfrm>
            <a:off x="3086100" y="3657600"/>
            <a:ext cx="520700" cy="914400"/>
          </a:xfrm>
          <a:prstGeom prst="roundRect">
            <a:avLst>
              <a:gd name="adj" fmla="val 19208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3492" name="Rectangle 3"/>
          <p:cNvSpPr>
            <a:spLocks noChangeArrowheads="1"/>
          </p:cNvSpPr>
          <p:nvPr/>
        </p:nvSpPr>
        <p:spPr bwMode="auto">
          <a:xfrm>
            <a:off x="2476500" y="1435100"/>
            <a:ext cx="571500" cy="16891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349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Structure </a:t>
            </a:r>
            <a:r>
              <a:rPr lang="de-AT" altLang="en-US" smtClean="0"/>
              <a:t>nodes </a:t>
            </a:r>
            <a:r>
              <a:rPr lang="de-AT" altLang="en-US" smtClean="0"/>
              <a:t>for </a:t>
            </a:r>
            <a:r>
              <a:rPr lang="de-AT" altLang="en-US" smtClean="0"/>
              <a:t>arrays</a:t>
            </a:r>
            <a:endParaRPr lang="de-AT" altLang="en-US" smtClean="0"/>
          </a:p>
        </p:txBody>
      </p:sp>
      <p:sp>
        <p:nvSpPr>
          <p:cNvPr id="63494" name="Text Box 5"/>
          <p:cNvSpPr txBox="1">
            <a:spLocks noChangeArrowheads="1"/>
          </p:cNvSpPr>
          <p:nvPr/>
        </p:nvSpPr>
        <p:spPr bwMode="auto">
          <a:xfrm>
            <a:off x="709613" y="1408113"/>
            <a:ext cx="673100" cy="5270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int[]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</p:txBody>
      </p:sp>
      <p:sp>
        <p:nvSpPr>
          <p:cNvPr id="63495" name="Text Box 6"/>
          <p:cNvSpPr txBox="1">
            <a:spLocks noChangeArrowheads="1"/>
          </p:cNvSpPr>
          <p:nvPr/>
        </p:nvSpPr>
        <p:spPr bwMode="auto">
          <a:xfrm>
            <a:off x="1903413" y="1417638"/>
            <a:ext cx="577850" cy="173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kind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name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next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level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nPars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locals</a:t>
            </a:r>
          </a:p>
        </p:txBody>
      </p:sp>
      <p:sp>
        <p:nvSpPr>
          <p:cNvPr id="63496" name="Text Box 7"/>
          <p:cNvSpPr txBox="1">
            <a:spLocks noChangeArrowheads="1"/>
          </p:cNvSpPr>
          <p:nvPr/>
        </p:nvSpPr>
        <p:spPr bwMode="auto">
          <a:xfrm>
            <a:off x="2525713" y="1417638"/>
            <a:ext cx="417512" cy="173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"a"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63497" name="Rectangle 8"/>
          <p:cNvSpPr>
            <a:spLocks noChangeArrowheads="1"/>
          </p:cNvSpPr>
          <p:nvPr/>
        </p:nvSpPr>
        <p:spPr bwMode="auto">
          <a:xfrm>
            <a:off x="3733800" y="1435100"/>
            <a:ext cx="571500" cy="16891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3498" name="Text Box 9"/>
          <p:cNvSpPr txBox="1">
            <a:spLocks noChangeArrowheads="1"/>
          </p:cNvSpPr>
          <p:nvPr/>
        </p:nvSpPr>
        <p:spPr bwMode="auto">
          <a:xfrm>
            <a:off x="3783013" y="1417638"/>
            <a:ext cx="417512" cy="173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"b"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63499" name="Text Box 12"/>
          <p:cNvSpPr txBox="1">
            <a:spLocks noChangeArrowheads="1"/>
          </p:cNvSpPr>
          <p:nvPr/>
        </p:nvSpPr>
        <p:spPr bwMode="auto">
          <a:xfrm>
            <a:off x="2284413" y="3703638"/>
            <a:ext cx="8477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kind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elemType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nFields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fields</a:t>
            </a:r>
          </a:p>
        </p:txBody>
      </p:sp>
      <p:sp>
        <p:nvSpPr>
          <p:cNvPr id="63500" name="Text Box 13"/>
          <p:cNvSpPr txBox="1">
            <a:spLocks noChangeArrowheads="1"/>
          </p:cNvSpPr>
          <p:nvPr/>
        </p:nvSpPr>
        <p:spPr bwMode="auto">
          <a:xfrm>
            <a:off x="3135313" y="3703638"/>
            <a:ext cx="3841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Arr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63501" name="Line 14"/>
          <p:cNvSpPr>
            <a:spLocks noChangeShapeType="1"/>
          </p:cNvSpPr>
          <p:nvPr/>
        </p:nvSpPr>
        <p:spPr bwMode="auto">
          <a:xfrm>
            <a:off x="2705100" y="1905000"/>
            <a:ext cx="469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3502" name="Line 16"/>
          <p:cNvSpPr>
            <a:spLocks noChangeShapeType="1"/>
          </p:cNvSpPr>
          <p:nvPr/>
        </p:nvSpPr>
        <p:spPr bwMode="auto">
          <a:xfrm>
            <a:off x="3175000" y="1905000"/>
            <a:ext cx="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3503" name="Line 18"/>
          <p:cNvSpPr>
            <a:spLocks noChangeShapeType="1"/>
          </p:cNvSpPr>
          <p:nvPr/>
        </p:nvSpPr>
        <p:spPr bwMode="auto">
          <a:xfrm>
            <a:off x="2705100" y="2082800"/>
            <a:ext cx="101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3504" name="Line 24"/>
          <p:cNvSpPr>
            <a:spLocks noChangeShapeType="1"/>
          </p:cNvSpPr>
          <p:nvPr/>
        </p:nvSpPr>
        <p:spPr bwMode="auto">
          <a:xfrm>
            <a:off x="3327400" y="4000500"/>
            <a:ext cx="927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3505" name="Text Box 36"/>
          <p:cNvSpPr txBox="1">
            <a:spLocks noChangeArrowheads="1"/>
          </p:cNvSpPr>
          <p:nvPr/>
        </p:nvSpPr>
        <p:spPr bwMode="auto">
          <a:xfrm>
            <a:off x="1941513" y="4951413"/>
            <a:ext cx="386065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length of an array is statically unknown.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It is stored in the array object at run time.</a:t>
            </a:r>
          </a:p>
        </p:txBody>
      </p:sp>
      <p:sp>
        <p:nvSpPr>
          <p:cNvPr id="63506" name="AutoShape 37"/>
          <p:cNvSpPr>
            <a:spLocks noChangeArrowheads="1"/>
          </p:cNvSpPr>
          <p:nvPr/>
        </p:nvSpPr>
        <p:spPr bwMode="auto">
          <a:xfrm>
            <a:off x="4267200" y="3657600"/>
            <a:ext cx="520700" cy="914400"/>
          </a:xfrm>
          <a:prstGeom prst="roundRect">
            <a:avLst>
              <a:gd name="adj" fmla="val 19208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3507" name="Text Box 38"/>
          <p:cNvSpPr txBox="1">
            <a:spLocks noChangeArrowheads="1"/>
          </p:cNvSpPr>
          <p:nvPr/>
        </p:nvSpPr>
        <p:spPr bwMode="auto">
          <a:xfrm>
            <a:off x="4316413" y="3703638"/>
            <a:ext cx="35083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63508" name="Line 43"/>
          <p:cNvSpPr>
            <a:spLocks noChangeShapeType="1"/>
          </p:cNvSpPr>
          <p:nvPr/>
        </p:nvSpPr>
        <p:spPr bwMode="auto">
          <a:xfrm>
            <a:off x="4012376" y="1905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3509" name="Line 44"/>
          <p:cNvSpPr>
            <a:spLocks noChangeShapeType="1"/>
          </p:cNvSpPr>
          <p:nvPr/>
        </p:nvSpPr>
        <p:spPr bwMode="auto">
          <a:xfrm>
            <a:off x="4470400" y="1905000"/>
            <a:ext cx="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899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458AF97-ECCF-40DC-8674-5E841C3F4F1F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39" name="AutoShape 2"/>
          <p:cNvSpPr>
            <a:spLocks noChangeArrowheads="1"/>
          </p:cNvSpPr>
          <p:nvPr/>
        </p:nvSpPr>
        <p:spPr bwMode="auto">
          <a:xfrm>
            <a:off x="3086100" y="3657600"/>
            <a:ext cx="520700" cy="914400"/>
          </a:xfrm>
          <a:prstGeom prst="roundRect">
            <a:avLst>
              <a:gd name="adj" fmla="val 19208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40" name="Rectangle 3"/>
          <p:cNvSpPr>
            <a:spLocks noChangeArrowheads="1"/>
          </p:cNvSpPr>
          <p:nvPr/>
        </p:nvSpPr>
        <p:spPr bwMode="auto">
          <a:xfrm>
            <a:off x="2476500" y="1435100"/>
            <a:ext cx="571500" cy="16891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4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Structure </a:t>
            </a:r>
            <a:r>
              <a:rPr lang="de-AT" altLang="en-US" smtClean="0"/>
              <a:t>nodes </a:t>
            </a:r>
            <a:r>
              <a:rPr lang="de-AT" altLang="en-US" smtClean="0"/>
              <a:t>for </a:t>
            </a:r>
            <a:r>
              <a:rPr lang="de-AT" altLang="en-US" smtClean="0"/>
              <a:t>classes</a:t>
            </a:r>
            <a:endParaRPr lang="de-AT" altLang="en-US" smtClean="0"/>
          </a:p>
        </p:txBody>
      </p:sp>
      <p:sp>
        <p:nvSpPr>
          <p:cNvPr id="65542" name="Text Box 5"/>
          <p:cNvSpPr txBox="1">
            <a:spLocks noChangeArrowheads="1"/>
          </p:cNvSpPr>
          <p:nvPr/>
        </p:nvSpPr>
        <p:spPr bwMode="auto">
          <a:xfrm>
            <a:off x="709613" y="1408113"/>
            <a:ext cx="881062" cy="13779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y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</p:txBody>
      </p:sp>
      <p:sp>
        <p:nvSpPr>
          <p:cNvPr id="65543" name="Text Box 6"/>
          <p:cNvSpPr txBox="1">
            <a:spLocks noChangeArrowheads="1"/>
          </p:cNvSpPr>
          <p:nvPr/>
        </p:nvSpPr>
        <p:spPr bwMode="auto">
          <a:xfrm>
            <a:off x="1903413" y="1417638"/>
            <a:ext cx="577850" cy="173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kind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name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next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level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nPars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locals</a:t>
            </a:r>
          </a:p>
        </p:txBody>
      </p:sp>
      <p:sp>
        <p:nvSpPr>
          <p:cNvPr id="65544" name="Text Box 7"/>
          <p:cNvSpPr txBox="1">
            <a:spLocks noChangeArrowheads="1"/>
          </p:cNvSpPr>
          <p:nvPr/>
        </p:nvSpPr>
        <p:spPr bwMode="auto">
          <a:xfrm>
            <a:off x="2525713" y="1417638"/>
            <a:ext cx="519112" cy="173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"C"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65545" name="Rectangle 8"/>
          <p:cNvSpPr>
            <a:spLocks noChangeArrowheads="1"/>
          </p:cNvSpPr>
          <p:nvPr/>
        </p:nvSpPr>
        <p:spPr bwMode="auto">
          <a:xfrm>
            <a:off x="3733800" y="1435100"/>
            <a:ext cx="571500" cy="16891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46" name="Text Box 9"/>
          <p:cNvSpPr txBox="1">
            <a:spLocks noChangeArrowheads="1"/>
          </p:cNvSpPr>
          <p:nvPr/>
        </p:nvSpPr>
        <p:spPr bwMode="auto">
          <a:xfrm>
            <a:off x="3783013" y="1417638"/>
            <a:ext cx="417512" cy="173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"v"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65547" name="Text Box 10"/>
          <p:cNvSpPr txBox="1">
            <a:spLocks noChangeArrowheads="1"/>
          </p:cNvSpPr>
          <p:nvPr/>
        </p:nvSpPr>
        <p:spPr bwMode="auto">
          <a:xfrm>
            <a:off x="2284413" y="3703638"/>
            <a:ext cx="8477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kind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elemType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nFields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fields</a:t>
            </a:r>
          </a:p>
        </p:txBody>
      </p:sp>
      <p:sp>
        <p:nvSpPr>
          <p:cNvPr id="65548" name="Text Box 11"/>
          <p:cNvSpPr txBox="1">
            <a:spLocks noChangeArrowheads="1"/>
          </p:cNvSpPr>
          <p:nvPr/>
        </p:nvSpPr>
        <p:spPr bwMode="auto">
          <a:xfrm>
            <a:off x="3084513" y="3703638"/>
            <a:ext cx="5603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5549" name="Line 12"/>
          <p:cNvSpPr>
            <a:spLocks noChangeShapeType="1"/>
          </p:cNvSpPr>
          <p:nvPr/>
        </p:nvSpPr>
        <p:spPr bwMode="auto">
          <a:xfrm>
            <a:off x="2705100" y="1905000"/>
            <a:ext cx="469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50" name="Line 13"/>
          <p:cNvSpPr>
            <a:spLocks noChangeShapeType="1"/>
          </p:cNvSpPr>
          <p:nvPr/>
        </p:nvSpPr>
        <p:spPr bwMode="auto">
          <a:xfrm>
            <a:off x="3175000" y="1905000"/>
            <a:ext cx="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51" name="Line 14"/>
          <p:cNvSpPr>
            <a:spLocks noChangeShapeType="1"/>
          </p:cNvSpPr>
          <p:nvPr/>
        </p:nvSpPr>
        <p:spPr bwMode="auto">
          <a:xfrm>
            <a:off x="2705100" y="2082800"/>
            <a:ext cx="101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52" name="Line 16"/>
          <p:cNvSpPr>
            <a:spLocks noChangeShapeType="1"/>
          </p:cNvSpPr>
          <p:nvPr/>
        </p:nvSpPr>
        <p:spPr bwMode="auto">
          <a:xfrm>
            <a:off x="3314700" y="4381500"/>
            <a:ext cx="1206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53" name="AutoShape 19"/>
          <p:cNvSpPr>
            <a:spLocks noChangeArrowheads="1"/>
          </p:cNvSpPr>
          <p:nvPr/>
        </p:nvSpPr>
        <p:spPr bwMode="auto">
          <a:xfrm>
            <a:off x="6032500" y="2895600"/>
            <a:ext cx="520700" cy="914400"/>
          </a:xfrm>
          <a:prstGeom prst="roundRect">
            <a:avLst>
              <a:gd name="adj" fmla="val 19208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54" name="Text Box 20"/>
          <p:cNvSpPr txBox="1">
            <a:spLocks noChangeArrowheads="1"/>
          </p:cNvSpPr>
          <p:nvPr/>
        </p:nvSpPr>
        <p:spPr bwMode="auto">
          <a:xfrm>
            <a:off x="6081713" y="2941638"/>
            <a:ext cx="35083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65555" name="Line 25"/>
          <p:cNvSpPr>
            <a:spLocks noChangeShapeType="1"/>
          </p:cNvSpPr>
          <p:nvPr/>
        </p:nvSpPr>
        <p:spPr bwMode="auto">
          <a:xfrm>
            <a:off x="3492500" y="1905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56" name="Line 26"/>
          <p:cNvSpPr>
            <a:spLocks noChangeShapeType="1"/>
          </p:cNvSpPr>
          <p:nvPr/>
        </p:nvSpPr>
        <p:spPr bwMode="auto">
          <a:xfrm>
            <a:off x="3492500" y="1905000"/>
            <a:ext cx="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57" name="Rectangle 27"/>
          <p:cNvSpPr>
            <a:spLocks noChangeArrowheads="1"/>
          </p:cNvSpPr>
          <p:nvPr/>
        </p:nvSpPr>
        <p:spPr bwMode="auto">
          <a:xfrm>
            <a:off x="4546600" y="4381500"/>
            <a:ext cx="571500" cy="16891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58" name="Text Box 28"/>
          <p:cNvSpPr txBox="1">
            <a:spLocks noChangeArrowheads="1"/>
          </p:cNvSpPr>
          <p:nvPr/>
        </p:nvSpPr>
        <p:spPr bwMode="auto">
          <a:xfrm>
            <a:off x="3973513" y="4364038"/>
            <a:ext cx="577850" cy="173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kind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name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next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level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nPars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locals</a:t>
            </a:r>
          </a:p>
        </p:txBody>
      </p:sp>
      <p:sp>
        <p:nvSpPr>
          <p:cNvPr id="65559" name="Text Box 29"/>
          <p:cNvSpPr txBox="1">
            <a:spLocks noChangeArrowheads="1"/>
          </p:cNvSpPr>
          <p:nvPr/>
        </p:nvSpPr>
        <p:spPr bwMode="auto">
          <a:xfrm>
            <a:off x="4595813" y="4364038"/>
            <a:ext cx="417512" cy="173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"x"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65560" name="Rectangle 32"/>
          <p:cNvSpPr>
            <a:spLocks noChangeArrowheads="1"/>
          </p:cNvSpPr>
          <p:nvPr/>
        </p:nvSpPr>
        <p:spPr bwMode="auto">
          <a:xfrm>
            <a:off x="5549900" y="4381500"/>
            <a:ext cx="571500" cy="16891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61" name="Text Box 33"/>
          <p:cNvSpPr txBox="1">
            <a:spLocks noChangeArrowheads="1"/>
          </p:cNvSpPr>
          <p:nvPr/>
        </p:nvSpPr>
        <p:spPr bwMode="auto">
          <a:xfrm>
            <a:off x="5599113" y="4364038"/>
            <a:ext cx="417512" cy="173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"y"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65562" name="Rectangle 34"/>
          <p:cNvSpPr>
            <a:spLocks noChangeArrowheads="1"/>
          </p:cNvSpPr>
          <p:nvPr/>
        </p:nvSpPr>
        <p:spPr bwMode="auto">
          <a:xfrm>
            <a:off x="6527800" y="4381500"/>
            <a:ext cx="571500" cy="16891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63" name="Text Box 35"/>
          <p:cNvSpPr txBox="1">
            <a:spLocks noChangeArrowheads="1"/>
          </p:cNvSpPr>
          <p:nvPr/>
        </p:nvSpPr>
        <p:spPr bwMode="auto">
          <a:xfrm>
            <a:off x="6577013" y="4364038"/>
            <a:ext cx="417512" cy="173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"z"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65564" name="Line 36"/>
          <p:cNvSpPr>
            <a:spLocks noChangeShapeType="1"/>
          </p:cNvSpPr>
          <p:nvPr/>
        </p:nvSpPr>
        <p:spPr bwMode="auto">
          <a:xfrm>
            <a:off x="4851400" y="5041900"/>
            <a:ext cx="698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65" name="Line 37"/>
          <p:cNvSpPr>
            <a:spLocks noChangeShapeType="1"/>
          </p:cNvSpPr>
          <p:nvPr/>
        </p:nvSpPr>
        <p:spPr bwMode="auto">
          <a:xfrm>
            <a:off x="5829300" y="5041900"/>
            <a:ext cx="698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66" name="Line 38"/>
          <p:cNvSpPr>
            <a:spLocks noChangeShapeType="1"/>
          </p:cNvSpPr>
          <p:nvPr/>
        </p:nvSpPr>
        <p:spPr bwMode="auto">
          <a:xfrm>
            <a:off x="4838700" y="4876800"/>
            <a:ext cx="444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67" name="Line 39"/>
          <p:cNvSpPr>
            <a:spLocks noChangeShapeType="1"/>
          </p:cNvSpPr>
          <p:nvPr/>
        </p:nvSpPr>
        <p:spPr bwMode="auto">
          <a:xfrm>
            <a:off x="5829300" y="4876800"/>
            <a:ext cx="444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68" name="Line 40"/>
          <p:cNvSpPr>
            <a:spLocks noChangeShapeType="1"/>
          </p:cNvSpPr>
          <p:nvPr/>
        </p:nvSpPr>
        <p:spPr bwMode="auto">
          <a:xfrm>
            <a:off x="6858000" y="4876800"/>
            <a:ext cx="444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69" name="Line 42"/>
          <p:cNvSpPr>
            <a:spLocks noChangeShapeType="1"/>
          </p:cNvSpPr>
          <p:nvPr/>
        </p:nvSpPr>
        <p:spPr bwMode="auto">
          <a:xfrm flipV="1">
            <a:off x="5295900" y="41148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70" name="Line 43"/>
          <p:cNvSpPr>
            <a:spLocks noChangeShapeType="1"/>
          </p:cNvSpPr>
          <p:nvPr/>
        </p:nvSpPr>
        <p:spPr bwMode="auto">
          <a:xfrm flipV="1">
            <a:off x="6286500" y="3848100"/>
            <a:ext cx="0" cy="1028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71" name="Line 44"/>
          <p:cNvSpPr>
            <a:spLocks noChangeShapeType="1"/>
          </p:cNvSpPr>
          <p:nvPr/>
        </p:nvSpPr>
        <p:spPr bwMode="auto">
          <a:xfrm flipV="1">
            <a:off x="7302500" y="41148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72" name="Line 45"/>
          <p:cNvSpPr>
            <a:spLocks noChangeShapeType="1"/>
          </p:cNvSpPr>
          <p:nvPr/>
        </p:nvSpPr>
        <p:spPr bwMode="auto">
          <a:xfrm flipV="1">
            <a:off x="5295900" y="3771900"/>
            <a:ext cx="749300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573" name="Line 46"/>
          <p:cNvSpPr>
            <a:spLocks noChangeShapeType="1"/>
          </p:cNvSpPr>
          <p:nvPr/>
        </p:nvSpPr>
        <p:spPr bwMode="auto">
          <a:xfrm flipH="1" flipV="1">
            <a:off x="6540500" y="3771900"/>
            <a:ext cx="762000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4655" name="Text Box 47"/>
          <p:cNvSpPr txBox="1">
            <a:spLocks noChangeArrowheads="1"/>
          </p:cNvSpPr>
          <p:nvPr/>
        </p:nvSpPr>
        <p:spPr bwMode="auto">
          <a:xfrm>
            <a:off x="547688" y="5106988"/>
            <a:ext cx="2100262" cy="79375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500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Named types have 2 nodes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object node: name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structure node: structure</a:t>
            </a:r>
          </a:p>
        </p:txBody>
      </p:sp>
    </p:spTree>
    <p:extLst>
      <p:ext uri="{BB962C8B-B14F-4D97-AF65-F5344CB8AC3E}">
        <p14:creationId xmlns:p14="http://schemas.microsoft.com/office/powerpoint/2010/main" val="112127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65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102B845-030D-4A54-8FEC-DB106841A49F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400" smtClean="0"/>
              <a:t>Type </a:t>
            </a:r>
            <a:r>
              <a:rPr lang="de-AT" altLang="en-US" sz="2400" smtClean="0"/>
              <a:t>compatibility</a:t>
            </a:r>
            <a:r>
              <a:rPr lang="de-AT" altLang="en-US" sz="2400" smtClean="0"/>
              <a:t>:</a:t>
            </a:r>
            <a:r>
              <a:rPr lang="de-AT" altLang="en-US" smtClean="0"/>
              <a:t> Name Equivalence</a:t>
            </a:r>
          </a:p>
        </p:txBody>
      </p:sp>
      <p:sp>
        <p:nvSpPr>
          <p:cNvPr id="67588" name="Text Box 3"/>
          <p:cNvSpPr txBox="1">
            <a:spLocks noChangeArrowheads="1"/>
          </p:cNvSpPr>
          <p:nvPr/>
        </p:nvSpPr>
        <p:spPr bwMode="auto">
          <a:xfrm>
            <a:off x="735013" y="1239838"/>
            <a:ext cx="522813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Two types are the same if they are denoted by the same </a:t>
            </a: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name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(i.e. if they are represented by the same structure node)</a:t>
            </a:r>
          </a:p>
        </p:txBody>
      </p:sp>
      <p:sp>
        <p:nvSpPr>
          <p:cNvPr id="67589" name="Text Box 4"/>
          <p:cNvSpPr txBox="1">
            <a:spLocks noChangeArrowheads="1"/>
          </p:cNvSpPr>
          <p:nvPr/>
        </p:nvSpPr>
        <p:spPr bwMode="auto">
          <a:xfrm>
            <a:off x="798513" y="2016125"/>
            <a:ext cx="1066800" cy="7397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{...}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</p:txBody>
      </p:sp>
      <p:sp>
        <p:nvSpPr>
          <p:cNvPr id="67590" name="Rectangle 5"/>
          <p:cNvSpPr>
            <a:spLocks noChangeArrowheads="1"/>
          </p:cNvSpPr>
          <p:nvPr/>
        </p:nvSpPr>
        <p:spPr bwMode="auto">
          <a:xfrm>
            <a:off x="2540000" y="2017713"/>
            <a:ext cx="571500" cy="825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591" name="Text Box 6"/>
          <p:cNvSpPr txBox="1">
            <a:spLocks noChangeArrowheads="1"/>
          </p:cNvSpPr>
          <p:nvPr/>
        </p:nvSpPr>
        <p:spPr bwMode="auto">
          <a:xfrm>
            <a:off x="2589213" y="2000250"/>
            <a:ext cx="5191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"T"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</p:txBody>
      </p:sp>
      <p:sp>
        <p:nvSpPr>
          <p:cNvPr id="67592" name="Rectangle 7"/>
          <p:cNvSpPr>
            <a:spLocks noChangeArrowheads="1"/>
          </p:cNvSpPr>
          <p:nvPr/>
        </p:nvSpPr>
        <p:spPr bwMode="auto">
          <a:xfrm>
            <a:off x="3556000" y="2017713"/>
            <a:ext cx="571500" cy="825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593" name="Text Box 8"/>
          <p:cNvSpPr txBox="1">
            <a:spLocks noChangeArrowheads="1"/>
          </p:cNvSpPr>
          <p:nvPr/>
        </p:nvSpPr>
        <p:spPr bwMode="auto">
          <a:xfrm>
            <a:off x="3605213" y="2000250"/>
            <a:ext cx="4175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"a"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</p:txBody>
      </p:sp>
      <p:sp>
        <p:nvSpPr>
          <p:cNvPr id="67594" name="Rectangle 9"/>
          <p:cNvSpPr>
            <a:spLocks noChangeArrowheads="1"/>
          </p:cNvSpPr>
          <p:nvPr/>
        </p:nvSpPr>
        <p:spPr bwMode="auto">
          <a:xfrm>
            <a:off x="4584700" y="2017713"/>
            <a:ext cx="571500" cy="825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595" name="Text Box 10"/>
          <p:cNvSpPr txBox="1">
            <a:spLocks noChangeArrowheads="1"/>
          </p:cNvSpPr>
          <p:nvPr/>
        </p:nvSpPr>
        <p:spPr bwMode="auto">
          <a:xfrm>
            <a:off x="4633913" y="2000250"/>
            <a:ext cx="4175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"b"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</p:txBody>
      </p:sp>
      <p:sp>
        <p:nvSpPr>
          <p:cNvPr id="67596" name="AutoShape 11"/>
          <p:cNvSpPr>
            <a:spLocks noChangeArrowheads="1"/>
          </p:cNvSpPr>
          <p:nvPr/>
        </p:nvSpPr>
        <p:spPr bwMode="auto">
          <a:xfrm>
            <a:off x="3022600" y="3198813"/>
            <a:ext cx="520700" cy="914400"/>
          </a:xfrm>
          <a:prstGeom prst="roundRect">
            <a:avLst>
              <a:gd name="adj" fmla="val 19208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597" name="Text Box 12"/>
          <p:cNvSpPr txBox="1">
            <a:spLocks noChangeArrowheads="1"/>
          </p:cNvSpPr>
          <p:nvPr/>
        </p:nvSpPr>
        <p:spPr bwMode="auto">
          <a:xfrm>
            <a:off x="3021013" y="3244850"/>
            <a:ext cx="5603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</p:txBody>
      </p:sp>
      <p:sp>
        <p:nvSpPr>
          <p:cNvPr id="67598" name="Line 13"/>
          <p:cNvSpPr>
            <a:spLocks noChangeShapeType="1"/>
          </p:cNvSpPr>
          <p:nvPr/>
        </p:nvSpPr>
        <p:spPr bwMode="auto">
          <a:xfrm>
            <a:off x="3048000" y="2513013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599" name="Line 14"/>
          <p:cNvSpPr>
            <a:spLocks noChangeShapeType="1"/>
          </p:cNvSpPr>
          <p:nvPr/>
        </p:nvSpPr>
        <p:spPr bwMode="auto">
          <a:xfrm>
            <a:off x="3213100" y="2513013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600" name="Line 15"/>
          <p:cNvSpPr>
            <a:spLocks noChangeShapeType="1"/>
          </p:cNvSpPr>
          <p:nvPr/>
        </p:nvSpPr>
        <p:spPr bwMode="auto">
          <a:xfrm>
            <a:off x="4051300" y="2513013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601" name="Line 16"/>
          <p:cNvSpPr>
            <a:spLocks noChangeShapeType="1"/>
          </p:cNvSpPr>
          <p:nvPr/>
        </p:nvSpPr>
        <p:spPr bwMode="auto">
          <a:xfrm>
            <a:off x="4216400" y="2513013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602" name="Line 17"/>
          <p:cNvSpPr>
            <a:spLocks noChangeShapeType="1"/>
          </p:cNvSpPr>
          <p:nvPr/>
        </p:nvSpPr>
        <p:spPr bwMode="auto">
          <a:xfrm>
            <a:off x="3111500" y="2132013"/>
            <a:ext cx="444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603" name="Line 18"/>
          <p:cNvSpPr>
            <a:spLocks noChangeShapeType="1"/>
          </p:cNvSpPr>
          <p:nvPr/>
        </p:nvSpPr>
        <p:spPr bwMode="auto">
          <a:xfrm>
            <a:off x="4140200" y="2132013"/>
            <a:ext cx="444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604" name="Line 19"/>
          <p:cNvSpPr>
            <a:spLocks noChangeShapeType="1"/>
          </p:cNvSpPr>
          <p:nvPr/>
        </p:nvSpPr>
        <p:spPr bwMode="auto">
          <a:xfrm>
            <a:off x="4470400" y="2513013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605" name="Line 20"/>
          <p:cNvSpPr>
            <a:spLocks noChangeShapeType="1"/>
          </p:cNvSpPr>
          <p:nvPr/>
        </p:nvSpPr>
        <p:spPr bwMode="auto">
          <a:xfrm>
            <a:off x="4457700" y="2513013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606" name="Line 21"/>
          <p:cNvSpPr>
            <a:spLocks noChangeShapeType="1"/>
          </p:cNvSpPr>
          <p:nvPr/>
        </p:nvSpPr>
        <p:spPr bwMode="auto">
          <a:xfrm flipH="1">
            <a:off x="3543300" y="3325813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607" name="Text Box 22"/>
          <p:cNvSpPr txBox="1">
            <a:spLocks noChangeArrowheads="1"/>
          </p:cNvSpPr>
          <p:nvPr/>
        </p:nvSpPr>
        <p:spPr bwMode="auto">
          <a:xfrm>
            <a:off x="735013" y="4311650"/>
            <a:ext cx="6443662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types of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and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are the same (can be checked by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 (a.type == b.type)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...)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Name equivalence is used in Java, C/C++/C#, Pascal, ..., MicroJava</a:t>
            </a:r>
          </a:p>
        </p:txBody>
      </p: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735013" y="5030788"/>
            <a:ext cx="7561262" cy="1125537"/>
            <a:chOff x="735013" y="5031019"/>
            <a:chExt cx="7561262" cy="1125476"/>
          </a:xfrm>
        </p:grpSpPr>
        <p:sp>
          <p:nvSpPr>
            <p:cNvPr id="67626" name="Text Box 23"/>
            <p:cNvSpPr txBox="1">
              <a:spLocks noChangeArrowheads="1"/>
            </p:cNvSpPr>
            <p:nvPr/>
          </p:nvSpPr>
          <p:spPr bwMode="auto">
            <a:xfrm>
              <a:off x="735013" y="5031019"/>
              <a:ext cx="7561262" cy="581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Exception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 Java (and MicroJava) two array types are the same if they have the same element types!</a:t>
              </a:r>
            </a:p>
          </p:txBody>
        </p:sp>
        <p:sp>
          <p:nvSpPr>
            <p:cNvPr id="67627" name="Text Box 24"/>
            <p:cNvSpPr txBox="1">
              <a:spLocks noChangeArrowheads="1"/>
            </p:cNvSpPr>
            <p:nvPr/>
          </p:nvSpPr>
          <p:spPr bwMode="auto">
            <a:xfrm>
              <a:off x="985838" y="5631094"/>
              <a:ext cx="669071" cy="5254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int[]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int[]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;</a:t>
              </a:r>
            </a:p>
          </p:txBody>
        </p:sp>
      </p:grp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2195513" y="5630863"/>
            <a:ext cx="3870325" cy="977900"/>
            <a:chOff x="2196027" y="5631094"/>
            <a:chExt cx="3869378" cy="977654"/>
          </a:xfrm>
        </p:grpSpPr>
        <p:sp>
          <p:nvSpPr>
            <p:cNvPr id="67610" name="Text Box 26"/>
            <p:cNvSpPr txBox="1">
              <a:spLocks noChangeArrowheads="1"/>
            </p:cNvSpPr>
            <p:nvPr/>
          </p:nvSpPr>
          <p:spPr bwMode="auto">
            <a:xfrm>
              <a:off x="4203700" y="5631094"/>
              <a:ext cx="1861705" cy="5869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same types although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different type nodes</a:t>
              </a:r>
            </a:p>
          </p:txBody>
        </p:sp>
        <p:sp>
          <p:nvSpPr>
            <p:cNvPr id="67611" name="Rectangle 1"/>
            <p:cNvSpPr>
              <a:spLocks noChangeArrowheads="1"/>
            </p:cNvSpPr>
            <p:nvPr/>
          </p:nvSpPr>
          <p:spPr bwMode="auto">
            <a:xfrm>
              <a:off x="2256704" y="5667259"/>
              <a:ext cx="314304" cy="345110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de-DE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612" name="TextBox 2"/>
            <p:cNvSpPr txBox="1">
              <a:spLocks noChangeArrowheads="1"/>
            </p:cNvSpPr>
            <p:nvPr/>
          </p:nvSpPr>
          <p:spPr bwMode="auto">
            <a:xfrm>
              <a:off x="2292546" y="5664376"/>
              <a:ext cx="242619" cy="297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36000" tIns="0" rIns="36000" bIns="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de-DE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Var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de-DE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"a"</a:t>
              </a:r>
            </a:p>
          </p:txBody>
        </p:sp>
        <p:sp>
          <p:nvSpPr>
            <p:cNvPr id="67613" name="Rectangle 32"/>
            <p:cNvSpPr>
              <a:spLocks noChangeArrowheads="1"/>
            </p:cNvSpPr>
            <p:nvPr/>
          </p:nvSpPr>
          <p:spPr bwMode="auto">
            <a:xfrm>
              <a:off x="3637839" y="5667259"/>
              <a:ext cx="314304" cy="345110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de-DE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614" name="TextBox 33"/>
            <p:cNvSpPr txBox="1">
              <a:spLocks noChangeArrowheads="1"/>
            </p:cNvSpPr>
            <p:nvPr/>
          </p:nvSpPr>
          <p:spPr bwMode="auto">
            <a:xfrm>
              <a:off x="3673681" y="5664376"/>
              <a:ext cx="242619" cy="297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36000" tIns="0" rIns="36000" bIns="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de-DE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Var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de-DE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"b"</a:t>
              </a:r>
            </a:p>
          </p:txBody>
        </p:sp>
        <p:sp>
          <p:nvSpPr>
            <p:cNvPr id="67615" name="Rounded Rectangle 3"/>
            <p:cNvSpPr>
              <a:spLocks noChangeArrowheads="1"/>
            </p:cNvSpPr>
            <p:nvPr/>
          </p:nvSpPr>
          <p:spPr bwMode="auto">
            <a:xfrm>
              <a:off x="2196027" y="6276114"/>
              <a:ext cx="431800" cy="332634"/>
            </a:xfrm>
            <a:prstGeom prst="roundRect">
              <a:avLst>
                <a:gd name="adj" fmla="val 16667"/>
              </a:avLst>
            </a:prstGeom>
            <a:solidFill>
              <a:srgbClr val="CCCC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de-DE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616" name="TextBox 35"/>
            <p:cNvSpPr txBox="1">
              <a:spLocks noChangeArrowheads="1"/>
            </p:cNvSpPr>
            <p:nvPr/>
          </p:nvSpPr>
          <p:spPr bwMode="auto">
            <a:xfrm>
              <a:off x="2203779" y="6293546"/>
              <a:ext cx="380964" cy="184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36000" tIns="0" rIns="36000" bIns="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de-DE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Array</a:t>
              </a:r>
            </a:p>
          </p:txBody>
        </p:sp>
        <p:sp>
          <p:nvSpPr>
            <p:cNvPr id="67617" name="Rounded Rectangle 36"/>
            <p:cNvSpPr>
              <a:spLocks noChangeArrowheads="1"/>
            </p:cNvSpPr>
            <p:nvPr/>
          </p:nvSpPr>
          <p:spPr bwMode="auto">
            <a:xfrm>
              <a:off x="3579090" y="6276114"/>
              <a:ext cx="431800" cy="332634"/>
            </a:xfrm>
            <a:prstGeom prst="roundRect">
              <a:avLst>
                <a:gd name="adj" fmla="val 16667"/>
              </a:avLst>
            </a:prstGeom>
            <a:solidFill>
              <a:srgbClr val="CCCC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de-DE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618" name="TextBox 37"/>
            <p:cNvSpPr txBox="1">
              <a:spLocks noChangeArrowheads="1"/>
            </p:cNvSpPr>
            <p:nvPr/>
          </p:nvSpPr>
          <p:spPr bwMode="auto">
            <a:xfrm>
              <a:off x="3629926" y="6293546"/>
              <a:ext cx="380964" cy="184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36000" tIns="0" rIns="36000" bIns="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de-DE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Array</a:t>
              </a:r>
            </a:p>
          </p:txBody>
        </p:sp>
        <p:sp>
          <p:nvSpPr>
            <p:cNvPr id="67619" name="Rounded Rectangle 38"/>
            <p:cNvSpPr>
              <a:spLocks noChangeArrowheads="1"/>
            </p:cNvSpPr>
            <p:nvPr/>
          </p:nvSpPr>
          <p:spPr bwMode="auto">
            <a:xfrm>
              <a:off x="2896465" y="6276114"/>
              <a:ext cx="431800" cy="332634"/>
            </a:xfrm>
            <a:prstGeom prst="roundRect">
              <a:avLst>
                <a:gd name="adj" fmla="val 16667"/>
              </a:avLst>
            </a:prstGeom>
            <a:solidFill>
              <a:srgbClr val="CCCC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de-DE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620" name="TextBox 39"/>
            <p:cNvSpPr txBox="1">
              <a:spLocks noChangeArrowheads="1"/>
            </p:cNvSpPr>
            <p:nvPr/>
          </p:nvSpPr>
          <p:spPr bwMode="auto">
            <a:xfrm>
              <a:off x="2978916" y="6293546"/>
              <a:ext cx="266897" cy="184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36000" tIns="0" rIns="36000" bIns="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de-DE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Int</a:t>
              </a:r>
            </a:p>
          </p:txBody>
        </p:sp>
        <p:cxnSp>
          <p:nvCxnSpPr>
            <p:cNvPr id="67621" name="Straight Arrow Connector 5"/>
            <p:cNvCxnSpPr>
              <a:cxnSpLocks noChangeShapeType="1"/>
              <a:stCxn id="67611" idx="2"/>
              <a:endCxn id="67615" idx="0"/>
            </p:cNvCxnSpPr>
            <p:nvPr/>
          </p:nvCxnSpPr>
          <p:spPr bwMode="auto">
            <a:xfrm flipH="1">
              <a:off x="2411927" y="6012369"/>
              <a:ext cx="1929" cy="263745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622" name="Straight Arrow Connector 42"/>
            <p:cNvCxnSpPr>
              <a:cxnSpLocks noChangeShapeType="1"/>
            </p:cNvCxnSpPr>
            <p:nvPr/>
          </p:nvCxnSpPr>
          <p:spPr bwMode="auto">
            <a:xfrm flipH="1">
              <a:off x="3789261" y="6012369"/>
              <a:ext cx="1781" cy="257425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623" name="Straight Arrow Connector 8"/>
            <p:cNvCxnSpPr>
              <a:cxnSpLocks noChangeShapeType="1"/>
              <a:stCxn id="67615" idx="3"/>
              <a:endCxn id="67619" idx="1"/>
            </p:cNvCxnSpPr>
            <p:nvPr/>
          </p:nvCxnSpPr>
          <p:spPr bwMode="auto">
            <a:xfrm>
              <a:off x="2627827" y="6442431"/>
              <a:ext cx="268638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624" name="Straight Arrow Connector 10"/>
            <p:cNvCxnSpPr>
              <a:cxnSpLocks noChangeShapeType="1"/>
              <a:stCxn id="67617" idx="1"/>
              <a:endCxn id="67619" idx="3"/>
            </p:cNvCxnSpPr>
            <p:nvPr/>
          </p:nvCxnSpPr>
          <p:spPr bwMode="auto">
            <a:xfrm flipH="1">
              <a:off x="3328265" y="6442431"/>
              <a:ext cx="250825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625" name="Straight Arrow Connector 12"/>
            <p:cNvCxnSpPr>
              <a:cxnSpLocks noChangeShapeType="1"/>
            </p:cNvCxnSpPr>
            <p:nvPr/>
          </p:nvCxnSpPr>
          <p:spPr bwMode="auto">
            <a:xfrm flipV="1">
              <a:off x="2571008" y="5706094"/>
              <a:ext cx="1058918" cy="11875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21034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73BB7BC-B06C-49B3-94A5-0EA3DEF40FAC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400" smtClean="0"/>
              <a:t>Type </a:t>
            </a:r>
            <a:r>
              <a:rPr lang="de-AT" altLang="en-US" sz="2400" smtClean="0"/>
              <a:t>compatibility</a:t>
            </a:r>
            <a:r>
              <a:rPr lang="de-AT" altLang="en-US" sz="2400" smtClean="0"/>
              <a:t>:</a:t>
            </a:r>
            <a:r>
              <a:rPr lang="de-AT" altLang="en-US" smtClean="0"/>
              <a:t> Structural Equivalence</a:t>
            </a:r>
          </a:p>
        </p:txBody>
      </p:sp>
      <p:sp>
        <p:nvSpPr>
          <p:cNvPr id="69636" name="Text Box 3"/>
          <p:cNvSpPr txBox="1">
            <a:spLocks noChangeArrowheads="1"/>
          </p:cNvSpPr>
          <p:nvPr/>
        </p:nvSpPr>
        <p:spPr bwMode="auto">
          <a:xfrm>
            <a:off x="735013" y="1382713"/>
            <a:ext cx="638647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Two types are the same if they have the </a:t>
            </a: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same structure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(i.e. the same number of fields of the same types, the same element type, ...)</a:t>
            </a:r>
          </a:p>
        </p:txBody>
      </p:sp>
      <p:sp>
        <p:nvSpPr>
          <p:cNvPr id="69637" name="Text Box 4"/>
          <p:cNvSpPr txBox="1">
            <a:spLocks noChangeArrowheads="1"/>
          </p:cNvSpPr>
          <p:nvPr/>
        </p:nvSpPr>
        <p:spPr bwMode="auto">
          <a:xfrm>
            <a:off x="798513" y="2271713"/>
            <a:ext cx="1697037" cy="9525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T1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{ int a, b; 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T2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{ int c, d; 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T1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T2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y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</p:txBody>
      </p:sp>
      <p:sp>
        <p:nvSpPr>
          <p:cNvPr id="69638" name="Text Box 22"/>
          <p:cNvSpPr txBox="1">
            <a:spLocks noChangeArrowheads="1"/>
          </p:cNvSpPr>
          <p:nvPr/>
        </p:nvSpPr>
        <p:spPr bwMode="auto">
          <a:xfrm>
            <a:off x="735013" y="5337852"/>
            <a:ext cx="5046038" cy="1325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With structural equivalence, the types of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x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and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would be the same (but not in MicroJava!)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Structural equivalence is used in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TypeScript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and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Modula-3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but not in MicroJava and in most other languages!</a:t>
            </a:r>
          </a:p>
        </p:txBody>
      </p:sp>
      <p:sp>
        <p:nvSpPr>
          <p:cNvPr id="69639" name="Rectangle 60"/>
          <p:cNvSpPr>
            <a:spLocks noChangeArrowheads="1"/>
          </p:cNvSpPr>
          <p:nvPr/>
        </p:nvSpPr>
        <p:spPr bwMode="auto">
          <a:xfrm>
            <a:off x="2844800" y="2273300"/>
            <a:ext cx="571500" cy="825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40" name="Text Box 61"/>
          <p:cNvSpPr txBox="1">
            <a:spLocks noChangeArrowheads="1"/>
          </p:cNvSpPr>
          <p:nvPr/>
        </p:nvSpPr>
        <p:spPr bwMode="auto">
          <a:xfrm>
            <a:off x="2894013" y="2255838"/>
            <a:ext cx="5191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"T1"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</p:txBody>
      </p:sp>
      <p:sp>
        <p:nvSpPr>
          <p:cNvPr id="69641" name="Rectangle 62"/>
          <p:cNvSpPr>
            <a:spLocks noChangeArrowheads="1"/>
          </p:cNvSpPr>
          <p:nvPr/>
        </p:nvSpPr>
        <p:spPr bwMode="auto">
          <a:xfrm>
            <a:off x="7251700" y="2273300"/>
            <a:ext cx="571500" cy="825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42" name="Text Box 63"/>
          <p:cNvSpPr txBox="1">
            <a:spLocks noChangeArrowheads="1"/>
          </p:cNvSpPr>
          <p:nvPr/>
        </p:nvSpPr>
        <p:spPr bwMode="auto">
          <a:xfrm>
            <a:off x="7300913" y="2255838"/>
            <a:ext cx="4175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"y"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</p:txBody>
      </p:sp>
      <p:sp>
        <p:nvSpPr>
          <p:cNvPr id="69643" name="AutoShape 64"/>
          <p:cNvSpPr>
            <a:spLocks noChangeArrowheads="1"/>
          </p:cNvSpPr>
          <p:nvPr/>
        </p:nvSpPr>
        <p:spPr bwMode="auto">
          <a:xfrm>
            <a:off x="3327400" y="3454400"/>
            <a:ext cx="520700" cy="914400"/>
          </a:xfrm>
          <a:prstGeom prst="roundRect">
            <a:avLst>
              <a:gd name="adj" fmla="val 19208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44" name="Text Box 65"/>
          <p:cNvSpPr txBox="1">
            <a:spLocks noChangeArrowheads="1"/>
          </p:cNvSpPr>
          <p:nvPr/>
        </p:nvSpPr>
        <p:spPr bwMode="auto">
          <a:xfrm>
            <a:off x="3325813" y="3500438"/>
            <a:ext cx="560387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69645" name="Line 66"/>
          <p:cNvSpPr>
            <a:spLocks noChangeShapeType="1"/>
          </p:cNvSpPr>
          <p:nvPr/>
        </p:nvSpPr>
        <p:spPr bwMode="auto">
          <a:xfrm>
            <a:off x="3352800" y="2768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46" name="Line 67"/>
          <p:cNvSpPr>
            <a:spLocks noChangeShapeType="1"/>
          </p:cNvSpPr>
          <p:nvPr/>
        </p:nvSpPr>
        <p:spPr bwMode="auto">
          <a:xfrm>
            <a:off x="3517900" y="27686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47" name="Line 68"/>
          <p:cNvSpPr>
            <a:spLocks noChangeShapeType="1"/>
          </p:cNvSpPr>
          <p:nvPr/>
        </p:nvSpPr>
        <p:spPr bwMode="auto">
          <a:xfrm>
            <a:off x="7747000" y="2768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48" name="Line 69"/>
          <p:cNvSpPr>
            <a:spLocks noChangeShapeType="1"/>
          </p:cNvSpPr>
          <p:nvPr/>
        </p:nvSpPr>
        <p:spPr bwMode="auto">
          <a:xfrm>
            <a:off x="7912100" y="2768600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49" name="Line 70"/>
          <p:cNvSpPr>
            <a:spLocks noChangeShapeType="1"/>
          </p:cNvSpPr>
          <p:nvPr/>
        </p:nvSpPr>
        <p:spPr bwMode="auto">
          <a:xfrm>
            <a:off x="3416300" y="2387600"/>
            <a:ext cx="18065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50" name="Line 71"/>
          <p:cNvSpPr>
            <a:spLocks noChangeShapeType="1"/>
          </p:cNvSpPr>
          <p:nvPr/>
        </p:nvSpPr>
        <p:spPr bwMode="auto">
          <a:xfrm flipH="1">
            <a:off x="6305550" y="3581400"/>
            <a:ext cx="1593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51" name="Rectangle 72"/>
          <p:cNvSpPr>
            <a:spLocks noChangeArrowheads="1"/>
          </p:cNvSpPr>
          <p:nvPr/>
        </p:nvSpPr>
        <p:spPr bwMode="auto">
          <a:xfrm>
            <a:off x="4076700" y="4102100"/>
            <a:ext cx="571500" cy="825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52" name="Text Box 73"/>
          <p:cNvSpPr txBox="1">
            <a:spLocks noChangeArrowheads="1"/>
          </p:cNvSpPr>
          <p:nvPr/>
        </p:nvSpPr>
        <p:spPr bwMode="auto">
          <a:xfrm>
            <a:off x="4125913" y="4084638"/>
            <a:ext cx="4175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"a"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</p:txBody>
      </p:sp>
      <p:sp>
        <p:nvSpPr>
          <p:cNvPr id="69653" name="Rectangle 74"/>
          <p:cNvSpPr>
            <a:spLocks noChangeArrowheads="1"/>
          </p:cNvSpPr>
          <p:nvPr/>
        </p:nvSpPr>
        <p:spPr bwMode="auto">
          <a:xfrm>
            <a:off x="4876800" y="4102100"/>
            <a:ext cx="571500" cy="825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54" name="Text Box 75"/>
          <p:cNvSpPr txBox="1">
            <a:spLocks noChangeArrowheads="1"/>
          </p:cNvSpPr>
          <p:nvPr/>
        </p:nvSpPr>
        <p:spPr bwMode="auto">
          <a:xfrm>
            <a:off x="4926013" y="4084638"/>
            <a:ext cx="4175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"b"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</p:txBody>
      </p:sp>
      <p:sp>
        <p:nvSpPr>
          <p:cNvPr id="69655" name="Line 76"/>
          <p:cNvSpPr>
            <a:spLocks noChangeShapeType="1"/>
          </p:cNvSpPr>
          <p:nvPr/>
        </p:nvSpPr>
        <p:spPr bwMode="auto">
          <a:xfrm>
            <a:off x="3733800" y="4203700"/>
            <a:ext cx="342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56" name="Line 77"/>
          <p:cNvSpPr>
            <a:spLocks noChangeShapeType="1"/>
          </p:cNvSpPr>
          <p:nvPr/>
        </p:nvSpPr>
        <p:spPr bwMode="auto">
          <a:xfrm>
            <a:off x="4533900" y="4203700"/>
            <a:ext cx="342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57" name="Rectangle 78"/>
          <p:cNvSpPr>
            <a:spLocks noChangeArrowheads="1"/>
          </p:cNvSpPr>
          <p:nvPr/>
        </p:nvSpPr>
        <p:spPr bwMode="auto">
          <a:xfrm>
            <a:off x="5226050" y="2273300"/>
            <a:ext cx="571500" cy="825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58" name="Text Box 79"/>
          <p:cNvSpPr txBox="1">
            <a:spLocks noChangeArrowheads="1"/>
          </p:cNvSpPr>
          <p:nvPr/>
        </p:nvSpPr>
        <p:spPr bwMode="auto">
          <a:xfrm>
            <a:off x="5275263" y="2255838"/>
            <a:ext cx="5191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"T2"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</p:txBody>
      </p:sp>
      <p:sp>
        <p:nvSpPr>
          <p:cNvPr id="69659" name="Rectangle 80"/>
          <p:cNvSpPr>
            <a:spLocks noChangeArrowheads="1"/>
          </p:cNvSpPr>
          <p:nvPr/>
        </p:nvSpPr>
        <p:spPr bwMode="auto">
          <a:xfrm>
            <a:off x="6299200" y="2273300"/>
            <a:ext cx="571500" cy="825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60" name="Text Box 81"/>
          <p:cNvSpPr txBox="1">
            <a:spLocks noChangeArrowheads="1"/>
          </p:cNvSpPr>
          <p:nvPr/>
        </p:nvSpPr>
        <p:spPr bwMode="auto">
          <a:xfrm>
            <a:off x="6348413" y="2255838"/>
            <a:ext cx="4175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"x"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</p:txBody>
      </p:sp>
      <p:sp>
        <p:nvSpPr>
          <p:cNvPr id="69661" name="AutoShape 82"/>
          <p:cNvSpPr>
            <a:spLocks noChangeArrowheads="1"/>
          </p:cNvSpPr>
          <p:nvPr/>
        </p:nvSpPr>
        <p:spPr bwMode="auto">
          <a:xfrm>
            <a:off x="5765800" y="3454400"/>
            <a:ext cx="520700" cy="914400"/>
          </a:xfrm>
          <a:prstGeom prst="roundRect">
            <a:avLst>
              <a:gd name="adj" fmla="val 19208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62" name="Text Box 83"/>
          <p:cNvSpPr txBox="1">
            <a:spLocks noChangeArrowheads="1"/>
          </p:cNvSpPr>
          <p:nvPr/>
        </p:nvSpPr>
        <p:spPr bwMode="auto">
          <a:xfrm>
            <a:off x="5764213" y="3500438"/>
            <a:ext cx="560387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69663" name="Line 84"/>
          <p:cNvSpPr>
            <a:spLocks noChangeShapeType="1"/>
          </p:cNvSpPr>
          <p:nvPr/>
        </p:nvSpPr>
        <p:spPr bwMode="auto">
          <a:xfrm>
            <a:off x="5715000" y="2768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64" name="Line 85"/>
          <p:cNvSpPr>
            <a:spLocks noChangeShapeType="1"/>
          </p:cNvSpPr>
          <p:nvPr/>
        </p:nvSpPr>
        <p:spPr bwMode="auto">
          <a:xfrm>
            <a:off x="5956300" y="27686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65" name="Line 86"/>
          <p:cNvSpPr>
            <a:spLocks noChangeShapeType="1"/>
          </p:cNvSpPr>
          <p:nvPr/>
        </p:nvSpPr>
        <p:spPr bwMode="auto">
          <a:xfrm>
            <a:off x="6794500" y="2768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66" name="Line 87"/>
          <p:cNvSpPr>
            <a:spLocks noChangeShapeType="1"/>
          </p:cNvSpPr>
          <p:nvPr/>
        </p:nvSpPr>
        <p:spPr bwMode="auto">
          <a:xfrm>
            <a:off x="6959600" y="2768600"/>
            <a:ext cx="0" cy="527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67" name="Line 88"/>
          <p:cNvSpPr>
            <a:spLocks noChangeShapeType="1"/>
          </p:cNvSpPr>
          <p:nvPr/>
        </p:nvSpPr>
        <p:spPr bwMode="auto">
          <a:xfrm>
            <a:off x="5788025" y="2387600"/>
            <a:ext cx="511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68" name="Rectangle 89"/>
          <p:cNvSpPr>
            <a:spLocks noChangeArrowheads="1"/>
          </p:cNvSpPr>
          <p:nvPr/>
        </p:nvSpPr>
        <p:spPr bwMode="auto">
          <a:xfrm>
            <a:off x="6515100" y="4102100"/>
            <a:ext cx="571500" cy="825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69" name="Text Box 90"/>
          <p:cNvSpPr txBox="1">
            <a:spLocks noChangeArrowheads="1"/>
          </p:cNvSpPr>
          <p:nvPr/>
        </p:nvSpPr>
        <p:spPr bwMode="auto">
          <a:xfrm>
            <a:off x="6564313" y="4084638"/>
            <a:ext cx="4175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"c"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</p:txBody>
      </p:sp>
      <p:sp>
        <p:nvSpPr>
          <p:cNvPr id="69670" name="Rectangle 91"/>
          <p:cNvSpPr>
            <a:spLocks noChangeArrowheads="1"/>
          </p:cNvSpPr>
          <p:nvPr/>
        </p:nvSpPr>
        <p:spPr bwMode="auto">
          <a:xfrm>
            <a:off x="7315200" y="4102100"/>
            <a:ext cx="571500" cy="825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71" name="Text Box 92"/>
          <p:cNvSpPr txBox="1">
            <a:spLocks noChangeArrowheads="1"/>
          </p:cNvSpPr>
          <p:nvPr/>
        </p:nvSpPr>
        <p:spPr bwMode="auto">
          <a:xfrm>
            <a:off x="7364413" y="4084638"/>
            <a:ext cx="4175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"d"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</p:txBody>
      </p:sp>
      <p:sp>
        <p:nvSpPr>
          <p:cNvPr id="69672" name="Line 93"/>
          <p:cNvSpPr>
            <a:spLocks noChangeShapeType="1"/>
          </p:cNvSpPr>
          <p:nvPr/>
        </p:nvSpPr>
        <p:spPr bwMode="auto">
          <a:xfrm>
            <a:off x="6172200" y="4203700"/>
            <a:ext cx="342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73" name="Line 94"/>
          <p:cNvSpPr>
            <a:spLocks noChangeShapeType="1"/>
          </p:cNvSpPr>
          <p:nvPr/>
        </p:nvSpPr>
        <p:spPr bwMode="auto">
          <a:xfrm>
            <a:off x="6972300" y="4203700"/>
            <a:ext cx="342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74" name="AutoShape 95"/>
          <p:cNvSpPr>
            <a:spLocks noChangeArrowheads="1"/>
          </p:cNvSpPr>
          <p:nvPr/>
        </p:nvSpPr>
        <p:spPr bwMode="auto">
          <a:xfrm>
            <a:off x="5765800" y="5054600"/>
            <a:ext cx="520700" cy="914400"/>
          </a:xfrm>
          <a:prstGeom prst="roundRect">
            <a:avLst>
              <a:gd name="adj" fmla="val 19208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75" name="Text Box 96"/>
          <p:cNvSpPr txBox="1">
            <a:spLocks noChangeArrowheads="1"/>
          </p:cNvSpPr>
          <p:nvPr/>
        </p:nvSpPr>
        <p:spPr bwMode="auto">
          <a:xfrm>
            <a:off x="5764213" y="5100638"/>
            <a:ext cx="35083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69676" name="Line 97"/>
          <p:cNvSpPr>
            <a:spLocks noChangeShapeType="1"/>
          </p:cNvSpPr>
          <p:nvPr/>
        </p:nvSpPr>
        <p:spPr bwMode="auto">
          <a:xfrm>
            <a:off x="4559300" y="45847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77" name="Line 98"/>
          <p:cNvSpPr>
            <a:spLocks noChangeShapeType="1"/>
          </p:cNvSpPr>
          <p:nvPr/>
        </p:nvSpPr>
        <p:spPr bwMode="auto">
          <a:xfrm>
            <a:off x="4711700" y="45847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78" name="Line 99"/>
          <p:cNvSpPr>
            <a:spLocks noChangeShapeType="1"/>
          </p:cNvSpPr>
          <p:nvPr/>
        </p:nvSpPr>
        <p:spPr bwMode="auto">
          <a:xfrm>
            <a:off x="5372100" y="45847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79" name="Line 100"/>
          <p:cNvSpPr>
            <a:spLocks noChangeShapeType="1"/>
          </p:cNvSpPr>
          <p:nvPr/>
        </p:nvSpPr>
        <p:spPr bwMode="auto">
          <a:xfrm>
            <a:off x="5524500" y="45847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80" name="Line 101"/>
          <p:cNvSpPr>
            <a:spLocks noChangeShapeType="1"/>
          </p:cNvSpPr>
          <p:nvPr/>
        </p:nvSpPr>
        <p:spPr bwMode="auto">
          <a:xfrm>
            <a:off x="4711700" y="5207000"/>
            <a:ext cx="1054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81" name="Line 102"/>
          <p:cNvSpPr>
            <a:spLocks noChangeShapeType="1"/>
          </p:cNvSpPr>
          <p:nvPr/>
        </p:nvSpPr>
        <p:spPr bwMode="auto">
          <a:xfrm>
            <a:off x="7010400" y="45847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82" name="Line 103"/>
          <p:cNvSpPr>
            <a:spLocks noChangeShapeType="1"/>
          </p:cNvSpPr>
          <p:nvPr/>
        </p:nvSpPr>
        <p:spPr bwMode="auto">
          <a:xfrm>
            <a:off x="7162800" y="45847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83" name="Line 104"/>
          <p:cNvSpPr>
            <a:spLocks noChangeShapeType="1"/>
          </p:cNvSpPr>
          <p:nvPr/>
        </p:nvSpPr>
        <p:spPr bwMode="auto">
          <a:xfrm>
            <a:off x="7823200" y="45847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84" name="Line 105"/>
          <p:cNvSpPr>
            <a:spLocks noChangeShapeType="1"/>
          </p:cNvSpPr>
          <p:nvPr/>
        </p:nvSpPr>
        <p:spPr bwMode="auto">
          <a:xfrm>
            <a:off x="7975600" y="45847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85" name="Line 106"/>
          <p:cNvSpPr>
            <a:spLocks noChangeShapeType="1"/>
          </p:cNvSpPr>
          <p:nvPr/>
        </p:nvSpPr>
        <p:spPr bwMode="auto">
          <a:xfrm flipH="1">
            <a:off x="6286500" y="5194300"/>
            <a:ext cx="1689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86" name="Line 107"/>
          <p:cNvSpPr>
            <a:spLocks noChangeShapeType="1"/>
          </p:cNvSpPr>
          <p:nvPr/>
        </p:nvSpPr>
        <p:spPr bwMode="auto">
          <a:xfrm flipH="1">
            <a:off x="6010275" y="3295650"/>
            <a:ext cx="952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87" name="Line 108"/>
          <p:cNvSpPr>
            <a:spLocks noChangeShapeType="1"/>
          </p:cNvSpPr>
          <p:nvPr/>
        </p:nvSpPr>
        <p:spPr bwMode="auto">
          <a:xfrm flipH="1">
            <a:off x="4019550" y="3295650"/>
            <a:ext cx="1885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88" name="Line 109"/>
          <p:cNvSpPr>
            <a:spLocks noChangeShapeType="1"/>
          </p:cNvSpPr>
          <p:nvPr/>
        </p:nvSpPr>
        <p:spPr bwMode="auto">
          <a:xfrm flipH="1">
            <a:off x="3838575" y="3295650"/>
            <a:ext cx="180975" cy="180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689" name="Line 110"/>
          <p:cNvSpPr>
            <a:spLocks noChangeShapeType="1"/>
          </p:cNvSpPr>
          <p:nvPr/>
        </p:nvSpPr>
        <p:spPr bwMode="auto">
          <a:xfrm>
            <a:off x="6873875" y="2387600"/>
            <a:ext cx="377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248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83B369-3D56-4848-9FBA-75758ECC283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800" smtClean="0"/>
              <a:t>Methods </a:t>
            </a:r>
            <a:r>
              <a:rPr lang="de-AT" altLang="en-US" sz="2800" smtClean="0"/>
              <a:t>for </a:t>
            </a:r>
            <a:r>
              <a:rPr lang="de-AT" altLang="en-US" sz="2800" smtClean="0"/>
              <a:t>checking type compatibility</a:t>
            </a:r>
            <a:endParaRPr lang="de-AT" altLang="en-US" sz="2800" smtClean="0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747713" y="1168400"/>
            <a:ext cx="8201025" cy="55880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762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762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762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762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 Struct {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...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boolean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isRefType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 {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return this.kind == Class || this.kind == Arr;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// </a:t>
            </a: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checks if two types are the same (structural equivalence for arrays, name equivalence otherwise)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boolean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equals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(Struct other) {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if (this.kind == Arr)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return other.kind == Arr &amp;&amp; other.elemType == this.elemType;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else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return other == this;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// </a:t>
            </a: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checks if "this" is assignable to "dest"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boolean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assignableTo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(Struct dest) {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return this.equals(dest)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||	this == Tab.nullType &amp;&amp; dest.isRefType()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||	this.kind == Arr &amp;&amp; dest.kind == Arr &amp;&amp; dest.elemType = Tab.noType;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// </a:t>
            </a: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checks if two types are compatible (e.g. in compare operations)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boolean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compatibleWith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(Struct other) {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return this.equals(other)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||	this == Tab.nullType &amp;&amp; other.isRefType()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||	other == Tab.nullType &amp;&amp; this.isRefType();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sp>
        <p:nvSpPr>
          <p:cNvPr id="71685" name="AutoShape 5"/>
          <p:cNvSpPr>
            <a:spLocks/>
          </p:cNvSpPr>
          <p:nvPr/>
        </p:nvSpPr>
        <p:spPr bwMode="auto">
          <a:xfrm rot="5400000">
            <a:off x="5880100" y="3717925"/>
            <a:ext cx="101600" cy="2527300"/>
          </a:xfrm>
          <a:prstGeom prst="rightBrace">
            <a:avLst>
              <a:gd name="adj1" fmla="val 20729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3919538" y="4951413"/>
            <a:ext cx="4062628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necessary because of standard function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len(arr)</a:t>
            </a:r>
          </a:p>
        </p:txBody>
      </p:sp>
    </p:spTree>
    <p:extLst>
      <p:ext uri="{BB962C8B-B14F-4D97-AF65-F5344CB8AC3E}">
        <p14:creationId xmlns:p14="http://schemas.microsoft.com/office/powerpoint/2010/main" val="282886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4020D4-2EF3-4362-B5D0-6A7A3398071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400" smtClean="0"/>
              <a:t>Solving LL(1</a:t>
            </a:r>
            <a:r>
              <a:rPr lang="de-AT" altLang="en-US" sz="2400" smtClean="0"/>
              <a:t>) </a:t>
            </a:r>
            <a:r>
              <a:rPr lang="de-AT" altLang="en-US" sz="2400" smtClean="0"/>
              <a:t>conflicts </a:t>
            </a:r>
            <a:r>
              <a:rPr lang="de-AT" altLang="en-US" sz="2400" smtClean="0"/>
              <a:t>with </a:t>
            </a:r>
            <a:r>
              <a:rPr lang="de-AT" altLang="en-US" sz="2400" smtClean="0"/>
              <a:t>the </a:t>
            </a:r>
            <a:r>
              <a:rPr lang="de-AT" altLang="en-US" sz="2400" smtClean="0"/>
              <a:t>symbol table</a:t>
            </a:r>
            <a:endParaRPr lang="de-AT" altLang="en-US" sz="2400" smtClean="0"/>
          </a:p>
        </p:txBody>
      </p:sp>
      <p:sp>
        <p:nvSpPr>
          <p:cNvPr id="73732" name="Text Box 3"/>
          <p:cNvSpPr txBox="1">
            <a:spLocks noChangeArrowheads="1"/>
          </p:cNvSpPr>
          <p:nvPr/>
        </p:nvSpPr>
        <p:spPr bwMode="auto">
          <a:xfrm>
            <a:off x="798513" y="1306513"/>
            <a:ext cx="2517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Method syntax in MicroJava</a:t>
            </a:r>
          </a:p>
        </p:txBody>
      </p:sp>
      <p:sp>
        <p:nvSpPr>
          <p:cNvPr id="73733" name="Text Box 4"/>
          <p:cNvSpPr txBox="1">
            <a:spLocks noChangeArrowheads="1"/>
          </p:cNvSpPr>
          <p:nvPr/>
        </p:nvSpPr>
        <p:spPr bwMode="auto">
          <a:xfrm>
            <a:off x="1052513" y="1776413"/>
            <a:ext cx="982662" cy="942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void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foo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 a;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{ a = 0; ...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3846513" y="1306513"/>
            <a:ext cx="3567112" cy="1412875"/>
            <a:chOff x="3846513" y="1306513"/>
            <a:chExt cx="3567112" cy="1412875"/>
          </a:xfrm>
        </p:grpSpPr>
        <p:sp>
          <p:nvSpPr>
            <p:cNvPr id="73741" name="Text Box 5"/>
            <p:cNvSpPr txBox="1">
              <a:spLocks noChangeArrowheads="1"/>
            </p:cNvSpPr>
            <p:nvPr/>
          </p:nvSpPr>
          <p:spPr bwMode="auto">
            <a:xfrm>
              <a:off x="3846513" y="1306513"/>
              <a:ext cx="3567112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Actually we would like to write it like this</a:t>
              </a:r>
            </a:p>
          </p:txBody>
        </p:sp>
        <p:sp>
          <p:nvSpPr>
            <p:cNvPr id="73742" name="Text Box 6"/>
            <p:cNvSpPr txBox="1">
              <a:spLocks noChangeArrowheads="1"/>
            </p:cNvSpPr>
            <p:nvPr/>
          </p:nvSpPr>
          <p:spPr bwMode="auto">
            <a:xfrm>
              <a:off x="4100513" y="1776413"/>
              <a:ext cx="1065212" cy="94297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foo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int a;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a = 0; ...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3846513" y="2944813"/>
            <a:ext cx="4614862" cy="2206625"/>
            <a:chOff x="3846513" y="2944813"/>
            <a:chExt cx="4614862" cy="2206625"/>
          </a:xfrm>
        </p:grpSpPr>
        <p:sp>
          <p:nvSpPr>
            <p:cNvPr id="73736" name="Text Box 7"/>
            <p:cNvSpPr txBox="1">
              <a:spLocks noChangeArrowheads="1"/>
            </p:cNvSpPr>
            <p:nvPr/>
          </p:nvSpPr>
          <p:spPr bwMode="auto">
            <a:xfrm>
              <a:off x="3846513" y="2944813"/>
              <a:ext cx="3514725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But this would result in an LL(1) conflict</a:t>
              </a:r>
            </a:p>
          </p:txBody>
        </p:sp>
        <p:sp>
          <p:nvSpPr>
            <p:cNvPr id="73737" name="Text Box 8"/>
            <p:cNvSpPr txBox="1">
              <a:spLocks noChangeArrowheads="1"/>
            </p:cNvSpPr>
            <p:nvPr/>
          </p:nvSpPr>
          <p:spPr bwMode="auto">
            <a:xfrm>
              <a:off x="4100513" y="3783013"/>
              <a:ext cx="3643312" cy="136842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952500" algn="l"/>
                  <a:tab pos="1143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952500" algn="l"/>
                  <a:tab pos="1143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952500" algn="l"/>
                  <a:tab pos="1143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952500" algn="l"/>
                  <a:tab pos="1143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952500" algn="l"/>
                  <a:tab pos="1143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Block 	=	"{" { VarDecl | Statement } "}".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VarDecl 	=	Type ident {"," ident}.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Type 	=	ident ["[" "]"].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Statement	=	Designator "=" Expr ";"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|	... 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Designator	=	ident {"." ident | "[" Expr "]"}.</a:t>
              </a:r>
            </a:p>
          </p:txBody>
        </p:sp>
        <p:sp>
          <p:nvSpPr>
            <p:cNvPr id="73738" name="AutoShape 11"/>
            <p:cNvSpPr>
              <a:spLocks noChangeArrowheads="1"/>
            </p:cNvSpPr>
            <p:nvPr/>
          </p:nvSpPr>
          <p:spPr bwMode="auto">
            <a:xfrm>
              <a:off x="5638800" y="3771901"/>
              <a:ext cx="1663700" cy="292100"/>
            </a:xfrm>
            <a:prstGeom prst="roundRect">
              <a:avLst>
                <a:gd name="adj" fmla="val 50000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3739" name="Text Box 12"/>
            <p:cNvSpPr txBox="1">
              <a:spLocks noChangeArrowheads="1"/>
            </p:cNvSpPr>
            <p:nvPr/>
          </p:nvSpPr>
          <p:spPr bwMode="auto">
            <a:xfrm>
              <a:off x="4672013" y="3346451"/>
              <a:ext cx="3789362" cy="341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First(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VarDecl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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First(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Statement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 = {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ident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73740" name="Line 13"/>
            <p:cNvSpPr>
              <a:spLocks noChangeShapeType="1"/>
            </p:cNvSpPr>
            <p:nvPr/>
          </p:nvSpPr>
          <p:spPr bwMode="auto">
            <a:xfrm flipV="1">
              <a:off x="6286500" y="3606801"/>
              <a:ext cx="165100" cy="1651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007922" y="5432424"/>
            <a:ext cx="30796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Syntactic resolution of this conflict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would be very cumbersome</a:t>
            </a: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109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32AB6A-770F-490B-B7B5-706726B55B58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700" smtClean="0"/>
              <a:t>Solving </a:t>
            </a:r>
            <a:r>
              <a:rPr lang="de-AT" altLang="en-US" sz="2700" smtClean="0"/>
              <a:t>the </a:t>
            </a:r>
            <a:r>
              <a:rPr lang="de-AT" altLang="en-US" sz="2700" smtClean="0"/>
              <a:t>conflict with semantic information</a:t>
            </a:r>
            <a:endParaRPr lang="de-AT" altLang="en-US" sz="2700" smtClean="0"/>
          </a:p>
        </p:txBody>
      </p:sp>
      <p:sp>
        <p:nvSpPr>
          <p:cNvPr id="75780" name="Text Box 3"/>
          <p:cNvSpPr txBox="1">
            <a:spLocks noChangeArrowheads="1"/>
          </p:cNvSpPr>
          <p:nvPr/>
        </p:nvSpPr>
        <p:spPr bwMode="auto">
          <a:xfrm>
            <a:off x="785813" y="1509713"/>
            <a:ext cx="3649662" cy="1817687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762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762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762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762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private static void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Block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check(lbrace);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while (sym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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{rbrace, eof})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if (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nextTokenIsType()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 VarDecl();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else Statement();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check(rbrace);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sp>
        <p:nvSpPr>
          <p:cNvPr id="75781" name="Text Box 4"/>
          <p:cNvSpPr txBox="1">
            <a:spLocks noChangeArrowheads="1"/>
          </p:cNvSpPr>
          <p:nvPr/>
        </p:nvSpPr>
        <p:spPr bwMode="auto">
          <a:xfrm>
            <a:off x="785813" y="3509963"/>
            <a:ext cx="3649662" cy="11715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762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762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762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762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private static boolean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nextTokenIsType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if (sym != ident) return false;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Obj obj = Tab.find(la.val);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return obj.kind == Obj.Type;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sp>
        <p:nvSpPr>
          <p:cNvPr id="75782" name="Text Box 5"/>
          <p:cNvSpPr txBox="1">
            <a:spLocks noChangeArrowheads="1"/>
          </p:cNvSpPr>
          <p:nvPr/>
        </p:nvSpPr>
        <p:spPr bwMode="auto">
          <a:xfrm>
            <a:off x="5043488" y="1558925"/>
            <a:ext cx="3211512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762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762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762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762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Block = "{" { VarDecl | Statement } "}".</a:t>
            </a:r>
          </a:p>
        </p:txBody>
      </p:sp>
      <p:sp>
        <p:nvSpPr>
          <p:cNvPr id="75783" name="TextBox 1"/>
          <p:cNvSpPr txBox="1">
            <a:spLocks noChangeArrowheads="1"/>
          </p:cNvSpPr>
          <p:nvPr/>
        </p:nvSpPr>
        <p:spPr bwMode="auto">
          <a:xfrm>
            <a:off x="5043488" y="3509963"/>
            <a:ext cx="33734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de-DE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checks if the next token is a type name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43488" y="2003851"/>
            <a:ext cx="31598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0" marR="0" lvl="0" indent="-177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AT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VarDecl</a:t>
            </a: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starts with a </a:t>
            </a:r>
            <a:r>
              <a:rPr kumimoji="0" lang="de-AT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type</a:t>
            </a: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name</a:t>
            </a:r>
          </a:p>
          <a:p>
            <a:pPr marL="177800" marR="0" lvl="0" indent="-177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AT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Statement</a:t>
            </a: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starts with a </a:t>
            </a:r>
            <a:r>
              <a:rPr kumimoji="0" lang="de-AT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variable</a:t>
            </a: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or</a:t>
            </a:r>
            <a:b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method</a:t>
            </a: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name</a:t>
            </a:r>
            <a:endParaRPr kumimoji="0" lang="de-AT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281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8CD0F69-8770-41CF-BB9C-F1C3E1C4045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39</a:t>
            </a:fld>
            <a:endParaRPr lang="de-DE" altLang="en-US" sz="1400" smtClean="0"/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1143000" y="4246759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2843512" cy="2876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5.	</a:t>
            </a:r>
            <a:r>
              <a:rPr lang="de-AT" altLang="en-US" sz="3200" smtClean="0"/>
              <a:t>Symbol Table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5.1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5.2	</a:t>
            </a:r>
            <a:r>
              <a:rPr lang="de-AT" altLang="en-US" smtClean="0"/>
              <a:t>Objects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5.3	Scopes</a:t>
            </a:r>
          </a:p>
          <a:p>
            <a:pPr>
              <a:buFontTx/>
              <a:buNone/>
            </a:pPr>
            <a:r>
              <a:rPr lang="de-AT" altLang="en-US"/>
              <a:t>	5.4	</a:t>
            </a:r>
            <a:r>
              <a:rPr lang="de-AT" altLang="en-US" smtClean="0"/>
              <a:t>Types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5.5	</a:t>
            </a:r>
            <a:r>
              <a:rPr lang="de-AT" altLang="en-US" smtClean="0">
                <a:solidFill>
                  <a:srgbClr val="FF0000"/>
                </a:solidFill>
              </a:rPr>
              <a:t>Universe</a:t>
            </a:r>
            <a:endParaRPr lang="de-AT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41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5ABF4BD-65DD-4168-89CE-4C61A9DFEFA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de-DE" altLang="en-US" sz="1400" smtClean="0"/>
          </a:p>
        </p:txBody>
      </p:sp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3200400" y="52070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Symbol table as a binary tree</a:t>
            </a:r>
            <a:endParaRPr lang="de-AT" altLang="en-US" smtClean="0"/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722313" y="1257300"/>
            <a:ext cx="142568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Declarations</a:t>
            </a:r>
            <a:endParaRPr lang="de-AT" altLang="en-US" sz="1800" b="1"/>
          </a:p>
        </p:txBody>
      </p:sp>
      <p:sp>
        <p:nvSpPr>
          <p:cNvPr id="6150" name="Text Box 5"/>
          <p:cNvSpPr txBox="1">
            <a:spLocks noChangeArrowheads="1"/>
          </p:cNvSpPr>
          <p:nvPr/>
        </p:nvSpPr>
        <p:spPr bwMode="auto">
          <a:xfrm>
            <a:off x="1039813" y="1738313"/>
            <a:ext cx="1347787" cy="942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final int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n</a:t>
            </a:r>
            <a:r>
              <a:rPr lang="de-AT" altLang="en-US" sz="1400">
                <a:latin typeface="Arial" panose="020B0604020202020204" pitchFamily="34" charset="0"/>
              </a:rPr>
              <a:t> = 10;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class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T</a:t>
            </a:r>
            <a:r>
              <a:rPr lang="de-AT" altLang="en-US" sz="1400">
                <a:latin typeface="Arial" panose="020B0604020202020204" pitchFamily="34" charset="0"/>
              </a:rPr>
              <a:t> { ... 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int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,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r>
              <a:rPr lang="de-AT" altLang="en-US" sz="1400">
                <a:latin typeface="Arial" panose="020B0604020202020204" pitchFamily="34" charset="0"/>
              </a:rPr>
              <a:t>,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r>
              <a:rPr lang="de-AT" altLang="en-US" sz="140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void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m</a:t>
            </a:r>
            <a:r>
              <a:rPr lang="de-AT" altLang="en-US" sz="1400">
                <a:latin typeface="Arial" panose="020B0604020202020204" pitchFamily="34" charset="0"/>
              </a:rPr>
              <a:t>() { ... }</a:t>
            </a:r>
          </a:p>
        </p:txBody>
      </p:sp>
      <p:sp>
        <p:nvSpPr>
          <p:cNvPr id="6151" name="Text Box 6"/>
          <p:cNvSpPr txBox="1">
            <a:spLocks noChangeArrowheads="1"/>
          </p:cNvSpPr>
          <p:nvPr/>
        </p:nvSpPr>
        <p:spPr bwMode="auto">
          <a:xfrm>
            <a:off x="722313" y="2959100"/>
            <a:ext cx="375132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Symbol table as a binary search tree</a:t>
            </a:r>
            <a:endParaRPr lang="de-AT" altLang="en-US" sz="1800" b="1"/>
          </a:p>
        </p:txBody>
      </p:sp>
      <p:sp>
        <p:nvSpPr>
          <p:cNvPr id="6152" name="Text Box 7"/>
          <p:cNvSpPr txBox="1">
            <a:spLocks noChangeArrowheads="1"/>
          </p:cNvSpPr>
          <p:nvPr/>
        </p:nvSpPr>
        <p:spPr bwMode="auto">
          <a:xfrm>
            <a:off x="3287713" y="5268913"/>
            <a:ext cx="325437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"n"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Con</a:t>
            </a:r>
          </a:p>
        </p:txBody>
      </p:sp>
      <p:sp>
        <p:nvSpPr>
          <p:cNvPr id="6153" name="Rectangle 29"/>
          <p:cNvSpPr>
            <a:spLocks noChangeArrowheads="1"/>
          </p:cNvSpPr>
          <p:nvPr/>
        </p:nvSpPr>
        <p:spPr bwMode="auto">
          <a:xfrm>
            <a:off x="2730500" y="34798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54" name="Text Box 30"/>
          <p:cNvSpPr txBox="1">
            <a:spLocks noChangeArrowheads="1"/>
          </p:cNvSpPr>
          <p:nvPr/>
        </p:nvSpPr>
        <p:spPr bwMode="auto">
          <a:xfrm>
            <a:off x="2817813" y="3541713"/>
            <a:ext cx="393700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"m"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Meth</a:t>
            </a:r>
          </a:p>
        </p:txBody>
      </p:sp>
      <p:sp>
        <p:nvSpPr>
          <p:cNvPr id="6155" name="Rectangle 31"/>
          <p:cNvSpPr>
            <a:spLocks noChangeArrowheads="1"/>
          </p:cNvSpPr>
          <p:nvPr/>
        </p:nvSpPr>
        <p:spPr bwMode="auto">
          <a:xfrm>
            <a:off x="1587500" y="43688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56" name="Text Box 32"/>
          <p:cNvSpPr txBox="1">
            <a:spLocks noChangeArrowheads="1"/>
          </p:cNvSpPr>
          <p:nvPr/>
        </p:nvSpPr>
        <p:spPr bwMode="auto">
          <a:xfrm>
            <a:off x="1674813" y="4430713"/>
            <a:ext cx="276225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"b"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Var</a:t>
            </a:r>
          </a:p>
        </p:txBody>
      </p:sp>
      <p:sp>
        <p:nvSpPr>
          <p:cNvPr id="6157" name="Rectangle 33"/>
          <p:cNvSpPr>
            <a:spLocks noChangeArrowheads="1"/>
          </p:cNvSpPr>
          <p:nvPr/>
        </p:nvSpPr>
        <p:spPr bwMode="auto">
          <a:xfrm>
            <a:off x="2311400" y="52070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58" name="Text Box 34"/>
          <p:cNvSpPr txBox="1">
            <a:spLocks noChangeArrowheads="1"/>
          </p:cNvSpPr>
          <p:nvPr/>
        </p:nvSpPr>
        <p:spPr bwMode="auto">
          <a:xfrm>
            <a:off x="2398713" y="5268913"/>
            <a:ext cx="276225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"c"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Var</a:t>
            </a:r>
          </a:p>
        </p:txBody>
      </p:sp>
      <p:sp>
        <p:nvSpPr>
          <p:cNvPr id="6159" name="Rectangle 35"/>
          <p:cNvSpPr>
            <a:spLocks noChangeArrowheads="1"/>
          </p:cNvSpPr>
          <p:nvPr/>
        </p:nvSpPr>
        <p:spPr bwMode="auto">
          <a:xfrm>
            <a:off x="838200" y="52070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925513" y="5268913"/>
            <a:ext cx="276225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"a"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Var</a:t>
            </a:r>
          </a:p>
        </p:txBody>
      </p:sp>
      <p:sp>
        <p:nvSpPr>
          <p:cNvPr id="6161" name="Rectangle 37"/>
          <p:cNvSpPr>
            <a:spLocks noChangeArrowheads="1"/>
          </p:cNvSpPr>
          <p:nvPr/>
        </p:nvSpPr>
        <p:spPr bwMode="auto">
          <a:xfrm>
            <a:off x="3937000" y="43688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4024313" y="4430713"/>
            <a:ext cx="393700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"T"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Type</a:t>
            </a:r>
          </a:p>
        </p:txBody>
      </p:sp>
      <p:sp>
        <p:nvSpPr>
          <p:cNvPr id="6163" name="Line 40"/>
          <p:cNvSpPr>
            <a:spLocks noChangeShapeType="1"/>
          </p:cNvSpPr>
          <p:nvPr/>
        </p:nvSpPr>
        <p:spPr bwMode="auto">
          <a:xfrm flipH="1">
            <a:off x="1409700" y="4927600"/>
            <a:ext cx="17780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64" name="Line 41"/>
          <p:cNvSpPr>
            <a:spLocks noChangeShapeType="1"/>
          </p:cNvSpPr>
          <p:nvPr/>
        </p:nvSpPr>
        <p:spPr bwMode="auto">
          <a:xfrm>
            <a:off x="2159000" y="4927600"/>
            <a:ext cx="15240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65" name="Line 42"/>
          <p:cNvSpPr>
            <a:spLocks noChangeShapeType="1"/>
          </p:cNvSpPr>
          <p:nvPr/>
        </p:nvSpPr>
        <p:spPr bwMode="auto">
          <a:xfrm flipH="1">
            <a:off x="3759200" y="4927600"/>
            <a:ext cx="177800" cy="29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66" name="Line 43"/>
          <p:cNvSpPr>
            <a:spLocks noChangeShapeType="1"/>
          </p:cNvSpPr>
          <p:nvPr/>
        </p:nvSpPr>
        <p:spPr bwMode="auto">
          <a:xfrm flipH="1">
            <a:off x="2146300" y="4038600"/>
            <a:ext cx="596900" cy="33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67" name="Line 44"/>
          <p:cNvSpPr>
            <a:spLocks noChangeShapeType="1"/>
          </p:cNvSpPr>
          <p:nvPr/>
        </p:nvSpPr>
        <p:spPr bwMode="auto">
          <a:xfrm>
            <a:off x="3302000" y="4038600"/>
            <a:ext cx="622300" cy="33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grpSp>
        <p:nvGrpSpPr>
          <p:cNvPr id="3" name="Group 2"/>
          <p:cNvGrpSpPr/>
          <p:nvPr/>
        </p:nvGrpSpPr>
        <p:grpSpPr>
          <a:xfrm>
            <a:off x="4824423" y="3341688"/>
            <a:ext cx="4239750" cy="2920291"/>
            <a:chOff x="4824423" y="3341688"/>
            <a:chExt cx="4239750" cy="2920291"/>
          </a:xfrm>
        </p:grpSpPr>
        <p:sp>
          <p:nvSpPr>
            <p:cNvPr id="6169" name="Text Box 25"/>
            <p:cNvSpPr txBox="1">
              <a:spLocks noChangeArrowheads="1"/>
            </p:cNvSpPr>
            <p:nvPr/>
          </p:nvSpPr>
          <p:spPr bwMode="auto">
            <a:xfrm>
              <a:off x="4824423" y="3341688"/>
              <a:ext cx="2834728" cy="12517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+	</a:t>
              </a:r>
              <a:r>
                <a:rPr lang="de-AT" altLang="en-US" sz="1600" smtClean="0"/>
                <a:t>fast lookup of names</a:t>
              </a:r>
              <a:endParaRPr lang="de-AT" altLang="en-US" sz="1600"/>
            </a:p>
            <a:p>
              <a:pPr>
                <a:lnSpc>
                  <a:spcPct val="70000"/>
                </a:lnSpc>
                <a:spcBef>
                  <a:spcPct val="0"/>
                </a:spcBef>
                <a:buFontTx/>
                <a:buNone/>
              </a:pP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- </a:t>
              </a:r>
              <a:r>
                <a:rPr lang="de-AT" altLang="en-US" sz="1600" smtClean="0"/>
                <a:t>can degenerate if not balanced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- </a:t>
              </a:r>
              <a:r>
                <a:rPr lang="de-AT" altLang="en-US" sz="1600" smtClean="0"/>
                <a:t>needs more memory than a list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- </a:t>
              </a:r>
              <a:r>
                <a:rPr lang="de-AT" altLang="en-US" sz="1600" smtClean="0"/>
                <a:t>declaration order is lost</a:t>
              </a:r>
              <a:endParaRPr lang="de-AT" altLang="en-US" sz="1600"/>
            </a:p>
          </p:txBody>
        </p:sp>
        <p:sp>
          <p:nvSpPr>
            <p:cNvPr id="6170" name="Text Box 45"/>
            <p:cNvSpPr txBox="1">
              <a:spLocks noChangeArrowheads="1"/>
            </p:cNvSpPr>
            <p:nvPr/>
          </p:nvSpPr>
          <p:spPr bwMode="auto">
            <a:xfrm>
              <a:off x="5815024" y="4564551"/>
              <a:ext cx="98425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n</a:t>
              </a:r>
            </a:p>
          </p:txBody>
        </p:sp>
        <p:sp>
          <p:nvSpPr>
            <p:cNvPr id="6171" name="Line 46"/>
            <p:cNvSpPr>
              <a:spLocks noChangeShapeType="1"/>
            </p:cNvSpPr>
            <p:nvPr/>
          </p:nvSpPr>
          <p:spPr bwMode="auto">
            <a:xfrm>
              <a:off x="5915037" y="4753464"/>
              <a:ext cx="114300" cy="1143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172" name="Text Box 47"/>
            <p:cNvSpPr txBox="1">
              <a:spLocks noChangeArrowheads="1"/>
            </p:cNvSpPr>
            <p:nvPr/>
          </p:nvSpPr>
          <p:spPr bwMode="auto">
            <a:xfrm>
              <a:off x="6072200" y="4840776"/>
              <a:ext cx="107950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</a:t>
              </a:r>
            </a:p>
          </p:txBody>
        </p:sp>
        <p:sp>
          <p:nvSpPr>
            <p:cNvPr id="6173" name="Line 48"/>
            <p:cNvSpPr>
              <a:spLocks noChangeShapeType="1"/>
            </p:cNvSpPr>
            <p:nvPr/>
          </p:nvSpPr>
          <p:spPr bwMode="auto">
            <a:xfrm flipV="1">
              <a:off x="5686437" y="4753464"/>
              <a:ext cx="114300" cy="1143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174" name="Text Box 49"/>
            <p:cNvSpPr txBox="1">
              <a:spLocks noChangeArrowheads="1"/>
            </p:cNvSpPr>
            <p:nvPr/>
          </p:nvSpPr>
          <p:spPr bwMode="auto">
            <a:xfrm>
              <a:off x="5595949" y="4831251"/>
              <a:ext cx="98425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6175" name="Line 50"/>
            <p:cNvSpPr>
              <a:spLocks noChangeShapeType="1"/>
            </p:cNvSpPr>
            <p:nvPr/>
          </p:nvSpPr>
          <p:spPr bwMode="auto">
            <a:xfrm>
              <a:off x="5734062" y="5048739"/>
              <a:ext cx="114300" cy="1143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176" name="Text Box 51"/>
            <p:cNvSpPr txBox="1">
              <a:spLocks noChangeArrowheads="1"/>
            </p:cNvSpPr>
            <p:nvPr/>
          </p:nvSpPr>
          <p:spPr bwMode="auto">
            <a:xfrm>
              <a:off x="5872174" y="5126526"/>
              <a:ext cx="98425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6177" name="Line 52"/>
            <p:cNvSpPr>
              <a:spLocks noChangeShapeType="1"/>
            </p:cNvSpPr>
            <p:nvPr/>
          </p:nvSpPr>
          <p:spPr bwMode="auto">
            <a:xfrm>
              <a:off x="5981712" y="5305914"/>
              <a:ext cx="114300" cy="1143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178" name="Text Box 53"/>
            <p:cNvSpPr txBox="1">
              <a:spLocks noChangeArrowheads="1"/>
            </p:cNvSpPr>
            <p:nvPr/>
          </p:nvSpPr>
          <p:spPr bwMode="auto">
            <a:xfrm>
              <a:off x="6119825" y="5374176"/>
              <a:ext cx="88900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</a:t>
              </a:r>
            </a:p>
          </p:txBody>
        </p:sp>
        <p:sp>
          <p:nvSpPr>
            <p:cNvPr id="6179" name="Line 54"/>
            <p:cNvSpPr>
              <a:spLocks noChangeShapeType="1"/>
            </p:cNvSpPr>
            <p:nvPr/>
          </p:nvSpPr>
          <p:spPr bwMode="auto">
            <a:xfrm>
              <a:off x="6229362" y="5563089"/>
              <a:ext cx="114300" cy="1143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180" name="Text Box 55"/>
            <p:cNvSpPr txBox="1">
              <a:spLocks noChangeArrowheads="1"/>
            </p:cNvSpPr>
            <p:nvPr/>
          </p:nvSpPr>
          <p:spPr bwMode="auto">
            <a:xfrm>
              <a:off x="6377000" y="5631351"/>
              <a:ext cx="147638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m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4824423" y="5923425"/>
              <a:ext cx="42397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en-US"/>
                <a:t>Only beneficial for large numbers </a:t>
              </a:r>
              <a:r>
                <a:rPr lang="en-US" altLang="en-US"/>
                <a:t>of </a:t>
              </a:r>
              <a:r>
                <a:rPr lang="en-US" altLang="en-US" smtClean="0"/>
                <a:t>declarations</a:t>
              </a:r>
              <a:endParaRPr lang="de-AT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7B4642-45D9-4F38-B675-0099436D803E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875" name="AutoShape 72"/>
          <p:cNvSpPr>
            <a:spLocks noChangeArrowheads="1"/>
          </p:cNvSpPr>
          <p:nvPr/>
        </p:nvSpPr>
        <p:spPr bwMode="auto">
          <a:xfrm>
            <a:off x="6619875" y="5143500"/>
            <a:ext cx="520700" cy="914400"/>
          </a:xfrm>
          <a:prstGeom prst="roundRect">
            <a:avLst>
              <a:gd name="adj" fmla="val 19208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8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Structure of the "universe"</a:t>
            </a:r>
          </a:p>
        </p:txBody>
      </p:sp>
      <p:sp>
        <p:nvSpPr>
          <p:cNvPr id="79877" name="Rectangle 3"/>
          <p:cNvSpPr>
            <a:spLocks noChangeArrowheads="1"/>
          </p:cNvSpPr>
          <p:nvPr/>
        </p:nvSpPr>
        <p:spPr bwMode="auto">
          <a:xfrm>
            <a:off x="1219200" y="1498600"/>
            <a:ext cx="571500" cy="14859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878" name="Text Box 4"/>
          <p:cNvSpPr txBox="1">
            <a:spLocks noChangeArrowheads="1"/>
          </p:cNvSpPr>
          <p:nvPr/>
        </p:nvSpPr>
        <p:spPr bwMode="auto">
          <a:xfrm>
            <a:off x="646113" y="1481138"/>
            <a:ext cx="57785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kind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name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level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nPars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locals</a:t>
            </a:r>
          </a:p>
        </p:txBody>
      </p:sp>
      <p:sp>
        <p:nvSpPr>
          <p:cNvPr id="79879" name="Text Box 5"/>
          <p:cNvSpPr txBox="1">
            <a:spLocks noChangeArrowheads="1"/>
          </p:cNvSpPr>
          <p:nvPr/>
        </p:nvSpPr>
        <p:spPr bwMode="auto">
          <a:xfrm>
            <a:off x="1268413" y="1481138"/>
            <a:ext cx="519112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"int"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79880" name="Rectangle 6"/>
          <p:cNvSpPr>
            <a:spLocks noChangeArrowheads="1"/>
          </p:cNvSpPr>
          <p:nvPr/>
        </p:nvSpPr>
        <p:spPr bwMode="auto">
          <a:xfrm>
            <a:off x="2159000" y="1498600"/>
            <a:ext cx="571500" cy="14859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881" name="Text Box 7"/>
          <p:cNvSpPr txBox="1">
            <a:spLocks noChangeArrowheads="1"/>
          </p:cNvSpPr>
          <p:nvPr/>
        </p:nvSpPr>
        <p:spPr bwMode="auto">
          <a:xfrm>
            <a:off x="2208213" y="1481138"/>
            <a:ext cx="584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"char"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79882" name="Rectangle 10"/>
          <p:cNvSpPr>
            <a:spLocks noChangeArrowheads="1"/>
          </p:cNvSpPr>
          <p:nvPr/>
        </p:nvSpPr>
        <p:spPr bwMode="auto">
          <a:xfrm>
            <a:off x="3111500" y="1498600"/>
            <a:ext cx="571500" cy="14859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883" name="Text Box 11"/>
          <p:cNvSpPr txBox="1">
            <a:spLocks noChangeArrowheads="1"/>
          </p:cNvSpPr>
          <p:nvPr/>
        </p:nvSpPr>
        <p:spPr bwMode="auto">
          <a:xfrm>
            <a:off x="3160713" y="1481138"/>
            <a:ext cx="52387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"null"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79884" name="Rectangle 12"/>
          <p:cNvSpPr>
            <a:spLocks noChangeArrowheads="1"/>
          </p:cNvSpPr>
          <p:nvPr/>
        </p:nvSpPr>
        <p:spPr bwMode="auto">
          <a:xfrm>
            <a:off x="4051300" y="1498600"/>
            <a:ext cx="571500" cy="14859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885" name="Text Box 13"/>
          <p:cNvSpPr txBox="1">
            <a:spLocks noChangeArrowheads="1"/>
          </p:cNvSpPr>
          <p:nvPr/>
        </p:nvSpPr>
        <p:spPr bwMode="auto">
          <a:xfrm>
            <a:off x="4100513" y="1481138"/>
            <a:ext cx="519112" cy="137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Meth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"chr"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4991100" y="1498600"/>
            <a:ext cx="571500" cy="14859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887" name="Text Box 15"/>
          <p:cNvSpPr txBox="1">
            <a:spLocks noChangeArrowheads="1"/>
          </p:cNvSpPr>
          <p:nvPr/>
        </p:nvSpPr>
        <p:spPr bwMode="auto">
          <a:xfrm>
            <a:off x="5040313" y="1481138"/>
            <a:ext cx="519112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Meth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"ord"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9888" name="Rectangle 16"/>
          <p:cNvSpPr>
            <a:spLocks noChangeArrowheads="1"/>
          </p:cNvSpPr>
          <p:nvPr/>
        </p:nvSpPr>
        <p:spPr bwMode="auto">
          <a:xfrm>
            <a:off x="5930900" y="1498600"/>
            <a:ext cx="571500" cy="14859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889" name="Text Box 17"/>
          <p:cNvSpPr txBox="1">
            <a:spLocks noChangeArrowheads="1"/>
          </p:cNvSpPr>
          <p:nvPr/>
        </p:nvSpPr>
        <p:spPr bwMode="auto">
          <a:xfrm>
            <a:off x="5980113" y="1481138"/>
            <a:ext cx="519112" cy="137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Meth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"len"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79890" name="Line 18"/>
          <p:cNvSpPr>
            <a:spLocks noChangeShapeType="1"/>
          </p:cNvSpPr>
          <p:nvPr/>
        </p:nvSpPr>
        <p:spPr bwMode="auto">
          <a:xfrm>
            <a:off x="1790700" y="1612900"/>
            <a:ext cx="368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891" name="Rectangle 24"/>
          <p:cNvSpPr>
            <a:spLocks noChangeArrowheads="1"/>
          </p:cNvSpPr>
          <p:nvPr/>
        </p:nvSpPr>
        <p:spPr bwMode="auto">
          <a:xfrm>
            <a:off x="4051300" y="3340100"/>
            <a:ext cx="571500" cy="14859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892" name="Text Box 25"/>
          <p:cNvSpPr txBox="1">
            <a:spLocks noChangeArrowheads="1"/>
          </p:cNvSpPr>
          <p:nvPr/>
        </p:nvSpPr>
        <p:spPr bwMode="auto">
          <a:xfrm>
            <a:off x="4100513" y="3322638"/>
            <a:ext cx="417512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"i"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79893" name="Rectangle 26"/>
          <p:cNvSpPr>
            <a:spLocks noChangeArrowheads="1"/>
          </p:cNvSpPr>
          <p:nvPr/>
        </p:nvSpPr>
        <p:spPr bwMode="auto">
          <a:xfrm>
            <a:off x="4991100" y="3340100"/>
            <a:ext cx="571500" cy="14859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894" name="Text Box 27"/>
          <p:cNvSpPr txBox="1">
            <a:spLocks noChangeArrowheads="1"/>
          </p:cNvSpPr>
          <p:nvPr/>
        </p:nvSpPr>
        <p:spPr bwMode="auto">
          <a:xfrm>
            <a:off x="5040313" y="3322638"/>
            <a:ext cx="449262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"ch"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79895" name="Rectangle 28"/>
          <p:cNvSpPr>
            <a:spLocks noChangeArrowheads="1"/>
          </p:cNvSpPr>
          <p:nvPr/>
        </p:nvSpPr>
        <p:spPr bwMode="auto">
          <a:xfrm>
            <a:off x="5930900" y="3340100"/>
            <a:ext cx="571500" cy="14859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896" name="Text Box 29"/>
          <p:cNvSpPr txBox="1">
            <a:spLocks noChangeArrowheads="1"/>
          </p:cNvSpPr>
          <p:nvPr/>
        </p:nvSpPr>
        <p:spPr bwMode="auto">
          <a:xfrm>
            <a:off x="5980113" y="3322638"/>
            <a:ext cx="474662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"arr"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79897" name="Line 30"/>
          <p:cNvSpPr>
            <a:spLocks noChangeShapeType="1"/>
          </p:cNvSpPr>
          <p:nvPr/>
        </p:nvSpPr>
        <p:spPr bwMode="auto">
          <a:xfrm>
            <a:off x="4318000" y="2882900"/>
            <a:ext cx="0" cy="444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898" name="Line 31"/>
          <p:cNvSpPr>
            <a:spLocks noChangeShapeType="1"/>
          </p:cNvSpPr>
          <p:nvPr/>
        </p:nvSpPr>
        <p:spPr bwMode="auto">
          <a:xfrm>
            <a:off x="5257800" y="28829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899" name="Line 32"/>
          <p:cNvSpPr>
            <a:spLocks noChangeShapeType="1"/>
          </p:cNvSpPr>
          <p:nvPr/>
        </p:nvSpPr>
        <p:spPr bwMode="auto">
          <a:xfrm>
            <a:off x="6197600" y="28829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00" name="AutoShape 33"/>
          <p:cNvSpPr>
            <a:spLocks noChangeArrowheads="1"/>
          </p:cNvSpPr>
          <p:nvPr/>
        </p:nvSpPr>
        <p:spPr bwMode="auto">
          <a:xfrm>
            <a:off x="1752600" y="5143500"/>
            <a:ext cx="520700" cy="914400"/>
          </a:xfrm>
          <a:prstGeom prst="roundRect">
            <a:avLst>
              <a:gd name="adj" fmla="val 19208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01" name="Text Box 34"/>
          <p:cNvSpPr txBox="1">
            <a:spLocks noChangeArrowheads="1"/>
          </p:cNvSpPr>
          <p:nvPr/>
        </p:nvSpPr>
        <p:spPr bwMode="auto">
          <a:xfrm>
            <a:off x="1801813" y="5189538"/>
            <a:ext cx="35083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79902" name="Line 35"/>
          <p:cNvSpPr>
            <a:spLocks noChangeShapeType="1"/>
          </p:cNvSpPr>
          <p:nvPr/>
        </p:nvSpPr>
        <p:spPr bwMode="auto">
          <a:xfrm>
            <a:off x="2743200" y="1612900"/>
            <a:ext cx="368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03" name="Line 36"/>
          <p:cNvSpPr>
            <a:spLocks noChangeShapeType="1"/>
          </p:cNvSpPr>
          <p:nvPr/>
        </p:nvSpPr>
        <p:spPr bwMode="auto">
          <a:xfrm>
            <a:off x="3683000" y="1612900"/>
            <a:ext cx="368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04" name="Line 37"/>
          <p:cNvSpPr>
            <a:spLocks noChangeShapeType="1"/>
          </p:cNvSpPr>
          <p:nvPr/>
        </p:nvSpPr>
        <p:spPr bwMode="auto">
          <a:xfrm>
            <a:off x="4622800" y="1612900"/>
            <a:ext cx="368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05" name="Line 38"/>
          <p:cNvSpPr>
            <a:spLocks noChangeShapeType="1"/>
          </p:cNvSpPr>
          <p:nvPr/>
        </p:nvSpPr>
        <p:spPr bwMode="auto">
          <a:xfrm>
            <a:off x="5575300" y="1612900"/>
            <a:ext cx="368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06" name="Line 39"/>
          <p:cNvSpPr>
            <a:spLocks noChangeShapeType="1"/>
          </p:cNvSpPr>
          <p:nvPr/>
        </p:nvSpPr>
        <p:spPr bwMode="auto">
          <a:xfrm>
            <a:off x="1701800" y="19558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07" name="Line 40"/>
          <p:cNvSpPr>
            <a:spLocks noChangeShapeType="1"/>
          </p:cNvSpPr>
          <p:nvPr/>
        </p:nvSpPr>
        <p:spPr bwMode="auto">
          <a:xfrm>
            <a:off x="1879600" y="1955800"/>
            <a:ext cx="0" cy="317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08" name="AutoShape 41"/>
          <p:cNvSpPr>
            <a:spLocks noChangeArrowheads="1"/>
          </p:cNvSpPr>
          <p:nvPr/>
        </p:nvSpPr>
        <p:spPr bwMode="auto">
          <a:xfrm>
            <a:off x="2679700" y="5143500"/>
            <a:ext cx="520700" cy="914400"/>
          </a:xfrm>
          <a:prstGeom prst="roundRect">
            <a:avLst>
              <a:gd name="adj" fmla="val 19208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09" name="Text Box 42"/>
          <p:cNvSpPr txBox="1">
            <a:spLocks noChangeArrowheads="1"/>
          </p:cNvSpPr>
          <p:nvPr/>
        </p:nvSpPr>
        <p:spPr bwMode="auto">
          <a:xfrm>
            <a:off x="2703513" y="5189538"/>
            <a:ext cx="5095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79910" name="Line 43"/>
          <p:cNvSpPr>
            <a:spLocks noChangeShapeType="1"/>
          </p:cNvSpPr>
          <p:nvPr/>
        </p:nvSpPr>
        <p:spPr bwMode="auto">
          <a:xfrm>
            <a:off x="2628900" y="19558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11" name="Line 44"/>
          <p:cNvSpPr>
            <a:spLocks noChangeShapeType="1"/>
          </p:cNvSpPr>
          <p:nvPr/>
        </p:nvSpPr>
        <p:spPr bwMode="auto">
          <a:xfrm>
            <a:off x="2806700" y="1955800"/>
            <a:ext cx="0" cy="317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12" name="AutoShape 45"/>
          <p:cNvSpPr>
            <a:spLocks noChangeArrowheads="1"/>
          </p:cNvSpPr>
          <p:nvPr/>
        </p:nvSpPr>
        <p:spPr bwMode="auto">
          <a:xfrm>
            <a:off x="3581400" y="5143500"/>
            <a:ext cx="520700" cy="914400"/>
          </a:xfrm>
          <a:prstGeom prst="roundRect">
            <a:avLst>
              <a:gd name="adj" fmla="val 19208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13" name="Text Box 46"/>
          <p:cNvSpPr txBox="1">
            <a:spLocks noChangeArrowheads="1"/>
          </p:cNvSpPr>
          <p:nvPr/>
        </p:nvSpPr>
        <p:spPr bwMode="auto">
          <a:xfrm>
            <a:off x="3579813" y="5189538"/>
            <a:ext cx="5603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79914" name="Line 47"/>
          <p:cNvSpPr>
            <a:spLocks noChangeShapeType="1"/>
          </p:cNvSpPr>
          <p:nvPr/>
        </p:nvSpPr>
        <p:spPr bwMode="auto">
          <a:xfrm>
            <a:off x="3581400" y="19558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15" name="Line 48"/>
          <p:cNvSpPr>
            <a:spLocks noChangeShapeType="1"/>
          </p:cNvSpPr>
          <p:nvPr/>
        </p:nvSpPr>
        <p:spPr bwMode="auto">
          <a:xfrm>
            <a:off x="3759200" y="1955800"/>
            <a:ext cx="0" cy="317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16" name="Line 49"/>
          <p:cNvSpPr>
            <a:spLocks noChangeShapeType="1"/>
          </p:cNvSpPr>
          <p:nvPr/>
        </p:nvSpPr>
        <p:spPr bwMode="auto">
          <a:xfrm>
            <a:off x="3949700" y="19558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17" name="Line 50"/>
          <p:cNvSpPr>
            <a:spLocks noChangeShapeType="1"/>
          </p:cNvSpPr>
          <p:nvPr/>
        </p:nvSpPr>
        <p:spPr bwMode="auto">
          <a:xfrm>
            <a:off x="3937000" y="1955800"/>
            <a:ext cx="0" cy="1130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18" name="Line 51"/>
          <p:cNvSpPr>
            <a:spLocks noChangeShapeType="1"/>
          </p:cNvSpPr>
          <p:nvPr/>
        </p:nvSpPr>
        <p:spPr bwMode="auto">
          <a:xfrm flipH="1">
            <a:off x="2921000" y="3098800"/>
            <a:ext cx="101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19" name="Line 52"/>
          <p:cNvSpPr>
            <a:spLocks noChangeShapeType="1"/>
          </p:cNvSpPr>
          <p:nvPr/>
        </p:nvSpPr>
        <p:spPr bwMode="auto">
          <a:xfrm>
            <a:off x="2921000" y="3098800"/>
            <a:ext cx="0" cy="203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20" name="Line 53"/>
          <p:cNvSpPr>
            <a:spLocks noChangeShapeType="1"/>
          </p:cNvSpPr>
          <p:nvPr/>
        </p:nvSpPr>
        <p:spPr bwMode="auto">
          <a:xfrm>
            <a:off x="4902200" y="19558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21" name="Line 54"/>
          <p:cNvSpPr>
            <a:spLocks noChangeShapeType="1"/>
          </p:cNvSpPr>
          <p:nvPr/>
        </p:nvSpPr>
        <p:spPr bwMode="auto">
          <a:xfrm>
            <a:off x="4889500" y="19558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22" name="Line 55"/>
          <p:cNvSpPr>
            <a:spLocks noChangeShapeType="1"/>
          </p:cNvSpPr>
          <p:nvPr/>
        </p:nvSpPr>
        <p:spPr bwMode="auto">
          <a:xfrm flipH="1">
            <a:off x="1981200" y="3175000"/>
            <a:ext cx="5219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23" name="Line 56"/>
          <p:cNvSpPr>
            <a:spLocks noChangeShapeType="1"/>
          </p:cNvSpPr>
          <p:nvPr/>
        </p:nvSpPr>
        <p:spPr bwMode="auto">
          <a:xfrm>
            <a:off x="1981200" y="3175000"/>
            <a:ext cx="0" cy="195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24" name="Line 57"/>
          <p:cNvSpPr>
            <a:spLocks noChangeShapeType="1"/>
          </p:cNvSpPr>
          <p:nvPr/>
        </p:nvSpPr>
        <p:spPr bwMode="auto">
          <a:xfrm>
            <a:off x="5854700" y="19558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25" name="Line 58"/>
          <p:cNvSpPr>
            <a:spLocks noChangeShapeType="1"/>
          </p:cNvSpPr>
          <p:nvPr/>
        </p:nvSpPr>
        <p:spPr bwMode="auto">
          <a:xfrm>
            <a:off x="5842000" y="19558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26" name="Line 59"/>
          <p:cNvSpPr>
            <a:spLocks noChangeShapeType="1"/>
          </p:cNvSpPr>
          <p:nvPr/>
        </p:nvSpPr>
        <p:spPr bwMode="auto">
          <a:xfrm flipH="1">
            <a:off x="2082800" y="3822700"/>
            <a:ext cx="2095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27" name="Line 60"/>
          <p:cNvSpPr>
            <a:spLocks noChangeShapeType="1"/>
          </p:cNvSpPr>
          <p:nvPr/>
        </p:nvSpPr>
        <p:spPr bwMode="auto">
          <a:xfrm>
            <a:off x="2082800" y="3822700"/>
            <a:ext cx="0" cy="130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28" name="Line 61"/>
          <p:cNvSpPr>
            <a:spLocks noChangeShapeType="1"/>
          </p:cNvSpPr>
          <p:nvPr/>
        </p:nvSpPr>
        <p:spPr bwMode="auto">
          <a:xfrm flipH="1">
            <a:off x="3022600" y="3898900"/>
            <a:ext cx="2095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29" name="Line 62"/>
          <p:cNvSpPr>
            <a:spLocks noChangeShapeType="1"/>
          </p:cNvSpPr>
          <p:nvPr/>
        </p:nvSpPr>
        <p:spPr bwMode="auto">
          <a:xfrm>
            <a:off x="3022600" y="3898900"/>
            <a:ext cx="0" cy="1231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30" name="AutoShape 63"/>
          <p:cNvSpPr>
            <a:spLocks noChangeArrowheads="1"/>
          </p:cNvSpPr>
          <p:nvPr/>
        </p:nvSpPr>
        <p:spPr bwMode="auto">
          <a:xfrm>
            <a:off x="5524500" y="5143500"/>
            <a:ext cx="520700" cy="914400"/>
          </a:xfrm>
          <a:prstGeom prst="roundRect">
            <a:avLst>
              <a:gd name="adj" fmla="val 19208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31" name="Text Box 64"/>
          <p:cNvSpPr txBox="1">
            <a:spLocks noChangeArrowheads="1"/>
          </p:cNvSpPr>
          <p:nvPr/>
        </p:nvSpPr>
        <p:spPr bwMode="auto">
          <a:xfrm>
            <a:off x="5548313" y="5189538"/>
            <a:ext cx="3841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Arr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79932" name="Line 65"/>
          <p:cNvSpPr>
            <a:spLocks noChangeShapeType="1"/>
          </p:cNvSpPr>
          <p:nvPr/>
        </p:nvSpPr>
        <p:spPr bwMode="auto">
          <a:xfrm flipH="1">
            <a:off x="5791200" y="3822700"/>
            <a:ext cx="25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33" name="Line 66"/>
          <p:cNvSpPr>
            <a:spLocks noChangeShapeType="1"/>
          </p:cNvSpPr>
          <p:nvPr/>
        </p:nvSpPr>
        <p:spPr bwMode="auto">
          <a:xfrm>
            <a:off x="5791200" y="3822700"/>
            <a:ext cx="0" cy="132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34" name="Rectangle 67"/>
          <p:cNvSpPr>
            <a:spLocks noChangeArrowheads="1"/>
          </p:cNvSpPr>
          <p:nvPr/>
        </p:nvSpPr>
        <p:spPr bwMode="auto">
          <a:xfrm>
            <a:off x="7353300" y="1498600"/>
            <a:ext cx="571500" cy="14859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35" name="Text Box 68"/>
          <p:cNvSpPr txBox="1">
            <a:spLocks noChangeArrowheads="1"/>
          </p:cNvSpPr>
          <p:nvPr/>
        </p:nvSpPr>
        <p:spPr bwMode="auto">
          <a:xfrm>
            <a:off x="7300913" y="1481138"/>
            <a:ext cx="693737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"noObj"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79936" name="Text Box 69"/>
          <p:cNvSpPr txBox="1">
            <a:spLocks noChangeArrowheads="1"/>
          </p:cNvSpPr>
          <p:nvPr/>
        </p:nvSpPr>
        <p:spPr bwMode="auto">
          <a:xfrm>
            <a:off x="6605588" y="5189538"/>
            <a:ext cx="5429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None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</a:p>
        </p:txBody>
      </p:sp>
      <p:sp>
        <p:nvSpPr>
          <p:cNvPr id="79937" name="Line 70"/>
          <p:cNvSpPr>
            <a:spLocks noChangeShapeType="1"/>
          </p:cNvSpPr>
          <p:nvPr/>
        </p:nvSpPr>
        <p:spPr bwMode="auto">
          <a:xfrm flipH="1">
            <a:off x="7200900" y="1981200"/>
            <a:ext cx="25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38" name="Line 73"/>
          <p:cNvSpPr>
            <a:spLocks noChangeShapeType="1"/>
          </p:cNvSpPr>
          <p:nvPr/>
        </p:nvSpPr>
        <p:spPr bwMode="auto">
          <a:xfrm>
            <a:off x="5918200" y="5486400"/>
            <a:ext cx="701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39" name="Line 75"/>
          <p:cNvSpPr>
            <a:spLocks noChangeShapeType="1"/>
          </p:cNvSpPr>
          <p:nvPr/>
        </p:nvSpPr>
        <p:spPr bwMode="auto">
          <a:xfrm flipV="1">
            <a:off x="1981200" y="6057900"/>
            <a:ext cx="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40" name="Text Box 76"/>
          <p:cNvSpPr txBox="1">
            <a:spLocks noChangeArrowheads="1"/>
          </p:cNvSpPr>
          <p:nvPr/>
        </p:nvSpPr>
        <p:spPr bwMode="auto">
          <a:xfrm>
            <a:off x="1585913" y="6221413"/>
            <a:ext cx="7921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intType</a:t>
            </a:r>
          </a:p>
        </p:txBody>
      </p:sp>
      <p:sp>
        <p:nvSpPr>
          <p:cNvPr id="79941" name="Line 77"/>
          <p:cNvSpPr>
            <a:spLocks noChangeShapeType="1"/>
          </p:cNvSpPr>
          <p:nvPr/>
        </p:nvSpPr>
        <p:spPr bwMode="auto">
          <a:xfrm flipV="1">
            <a:off x="2946400" y="6057900"/>
            <a:ext cx="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42" name="Text Box 78"/>
          <p:cNvSpPr txBox="1">
            <a:spLocks noChangeArrowheads="1"/>
          </p:cNvSpPr>
          <p:nvPr/>
        </p:nvSpPr>
        <p:spPr bwMode="auto">
          <a:xfrm>
            <a:off x="2487613" y="6221413"/>
            <a:ext cx="9493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charType</a:t>
            </a:r>
          </a:p>
        </p:txBody>
      </p:sp>
      <p:sp>
        <p:nvSpPr>
          <p:cNvPr id="79943" name="Line 79"/>
          <p:cNvSpPr>
            <a:spLocks noChangeShapeType="1"/>
          </p:cNvSpPr>
          <p:nvPr/>
        </p:nvSpPr>
        <p:spPr bwMode="auto">
          <a:xfrm flipV="1">
            <a:off x="3886200" y="6057900"/>
            <a:ext cx="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44" name="Text Box 80"/>
          <p:cNvSpPr txBox="1">
            <a:spLocks noChangeArrowheads="1"/>
          </p:cNvSpPr>
          <p:nvPr/>
        </p:nvSpPr>
        <p:spPr bwMode="auto">
          <a:xfrm>
            <a:off x="3465513" y="6221413"/>
            <a:ext cx="8937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nullType</a:t>
            </a:r>
          </a:p>
        </p:txBody>
      </p:sp>
      <p:sp>
        <p:nvSpPr>
          <p:cNvPr id="79945" name="Line 81"/>
          <p:cNvSpPr>
            <a:spLocks noChangeShapeType="1"/>
          </p:cNvSpPr>
          <p:nvPr/>
        </p:nvSpPr>
        <p:spPr bwMode="auto">
          <a:xfrm flipV="1">
            <a:off x="6873875" y="6057900"/>
            <a:ext cx="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46" name="Text Box 82"/>
          <p:cNvSpPr txBox="1">
            <a:spLocks noChangeArrowheads="1"/>
          </p:cNvSpPr>
          <p:nvPr/>
        </p:nvSpPr>
        <p:spPr bwMode="auto">
          <a:xfrm>
            <a:off x="6516688" y="6221413"/>
            <a:ext cx="7794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noType</a:t>
            </a:r>
          </a:p>
        </p:txBody>
      </p:sp>
      <p:sp>
        <p:nvSpPr>
          <p:cNvPr id="79947" name="Line 83"/>
          <p:cNvSpPr>
            <a:spLocks noChangeShapeType="1"/>
          </p:cNvSpPr>
          <p:nvPr/>
        </p:nvSpPr>
        <p:spPr bwMode="auto">
          <a:xfrm>
            <a:off x="4343400" y="1320800"/>
            <a:ext cx="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48" name="Text Box 84"/>
          <p:cNvSpPr txBox="1">
            <a:spLocks noChangeArrowheads="1"/>
          </p:cNvSpPr>
          <p:nvPr/>
        </p:nvSpPr>
        <p:spPr bwMode="auto">
          <a:xfrm>
            <a:off x="3998913" y="1027113"/>
            <a:ext cx="7572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chrObj</a:t>
            </a:r>
          </a:p>
        </p:txBody>
      </p:sp>
      <p:sp>
        <p:nvSpPr>
          <p:cNvPr id="79949" name="Line 85"/>
          <p:cNvSpPr>
            <a:spLocks noChangeShapeType="1"/>
          </p:cNvSpPr>
          <p:nvPr/>
        </p:nvSpPr>
        <p:spPr bwMode="auto">
          <a:xfrm>
            <a:off x="5283200" y="1320800"/>
            <a:ext cx="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50" name="Text Box 86"/>
          <p:cNvSpPr txBox="1">
            <a:spLocks noChangeArrowheads="1"/>
          </p:cNvSpPr>
          <p:nvPr/>
        </p:nvSpPr>
        <p:spPr bwMode="auto">
          <a:xfrm>
            <a:off x="4938713" y="1027113"/>
            <a:ext cx="768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ordObj</a:t>
            </a:r>
          </a:p>
        </p:txBody>
      </p:sp>
      <p:sp>
        <p:nvSpPr>
          <p:cNvPr id="79951" name="Line 87"/>
          <p:cNvSpPr>
            <a:spLocks noChangeShapeType="1"/>
          </p:cNvSpPr>
          <p:nvPr/>
        </p:nvSpPr>
        <p:spPr bwMode="auto">
          <a:xfrm>
            <a:off x="6197600" y="1320800"/>
            <a:ext cx="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52" name="Text Box 88"/>
          <p:cNvSpPr txBox="1">
            <a:spLocks noChangeArrowheads="1"/>
          </p:cNvSpPr>
          <p:nvPr/>
        </p:nvSpPr>
        <p:spPr bwMode="auto">
          <a:xfrm>
            <a:off x="5853113" y="1027113"/>
            <a:ext cx="7350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lenObj</a:t>
            </a:r>
          </a:p>
        </p:txBody>
      </p:sp>
      <p:sp>
        <p:nvSpPr>
          <p:cNvPr id="79953" name="Line 89"/>
          <p:cNvSpPr>
            <a:spLocks noChangeShapeType="1"/>
          </p:cNvSpPr>
          <p:nvPr/>
        </p:nvSpPr>
        <p:spPr bwMode="auto">
          <a:xfrm>
            <a:off x="7632700" y="1320800"/>
            <a:ext cx="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954" name="Text Box 90"/>
          <p:cNvSpPr txBox="1">
            <a:spLocks noChangeArrowheads="1"/>
          </p:cNvSpPr>
          <p:nvPr/>
        </p:nvSpPr>
        <p:spPr bwMode="auto">
          <a:xfrm>
            <a:off x="7288213" y="1027113"/>
            <a:ext cx="6889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noObj</a:t>
            </a:r>
          </a:p>
        </p:txBody>
      </p:sp>
      <p:sp>
        <p:nvSpPr>
          <p:cNvPr id="79955" name="Text Box 91"/>
          <p:cNvSpPr txBox="1">
            <a:spLocks noChangeArrowheads="1"/>
          </p:cNvSpPr>
          <p:nvPr/>
        </p:nvSpPr>
        <p:spPr bwMode="auto">
          <a:xfrm>
            <a:off x="950913" y="5189538"/>
            <a:ext cx="8477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kind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elemType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nFields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fields</a:t>
            </a:r>
          </a:p>
        </p:txBody>
      </p:sp>
      <p:cxnSp>
        <p:nvCxnSpPr>
          <p:cNvPr id="79956" name="Straight Connector 2"/>
          <p:cNvCxnSpPr>
            <a:cxnSpLocks noChangeShapeType="1"/>
            <a:stCxn id="79937" idx="1"/>
          </p:cNvCxnSpPr>
          <p:nvPr/>
        </p:nvCxnSpPr>
        <p:spPr bwMode="auto">
          <a:xfrm>
            <a:off x="7200900" y="1981200"/>
            <a:ext cx="0" cy="1193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59749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DEA6613-8FE3-46B2-A2C1-C1281AE6B826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19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Interface of the Symbol Table</a:t>
            </a:r>
          </a:p>
        </p:txBody>
      </p:sp>
      <p:sp>
        <p:nvSpPr>
          <p:cNvPr id="81924" name="Text Box 3"/>
          <p:cNvSpPr txBox="1">
            <a:spLocks noChangeArrowheads="1"/>
          </p:cNvSpPr>
          <p:nvPr/>
        </p:nvSpPr>
        <p:spPr bwMode="auto">
          <a:xfrm>
            <a:off x="1001713" y="1293813"/>
            <a:ext cx="4999037" cy="3865562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244600" algn="l"/>
                <a:tab pos="2286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244600" algn="l"/>
                <a:tab pos="2286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244600" algn="l"/>
                <a:tab pos="2286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244600" algn="l"/>
                <a:tab pos="2286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2446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Tab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Scope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curScope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current top scope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int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curLevel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nesting level of current scope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Struct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intType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predeclared types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Struct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charType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Struct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nullType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Struct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noType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Obj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chrObj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predeclared objects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Obj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ordObj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Obj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lenObj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Obj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noObj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Obj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insert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(int kind, String name, Struct type) {...}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Obj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find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(String name) {...}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void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openScope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 {...}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void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closeScope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 {...}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5800" y="5646718"/>
            <a:ext cx="4425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universe is built in the static constructor or </a:t>
            </a:r>
            <a:r>
              <a:rPr kumimoji="0" lang="de-AT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Tab</a:t>
            </a:r>
          </a:p>
        </p:txBody>
      </p:sp>
    </p:spTree>
    <p:extLst>
      <p:ext uri="{BB962C8B-B14F-4D97-AF65-F5344CB8AC3E}">
        <p14:creationId xmlns:p14="http://schemas.microsoft.com/office/powerpoint/2010/main" val="368981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7D167BC-34D3-46EF-AF4D-E7091C8E50C4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de-DE" altLang="en-US" sz="1400" smtClean="0"/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1714500" y="49149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Symbol table as a hash table</a:t>
            </a:r>
            <a:endParaRPr lang="de-AT" altLang="en-US" smtClean="0"/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722313" y="1257300"/>
            <a:ext cx="142568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Declarations</a:t>
            </a:r>
            <a:endParaRPr lang="de-AT" altLang="en-US" sz="1800" b="1"/>
          </a:p>
        </p:txBody>
      </p:sp>
      <p:sp>
        <p:nvSpPr>
          <p:cNvPr id="7174" name="Text Box 5"/>
          <p:cNvSpPr txBox="1">
            <a:spLocks noChangeArrowheads="1"/>
          </p:cNvSpPr>
          <p:nvPr/>
        </p:nvSpPr>
        <p:spPr bwMode="auto">
          <a:xfrm>
            <a:off x="1039813" y="1738313"/>
            <a:ext cx="1347787" cy="942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final int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n</a:t>
            </a:r>
            <a:r>
              <a:rPr lang="de-AT" altLang="en-US" sz="1400">
                <a:latin typeface="Arial" panose="020B0604020202020204" pitchFamily="34" charset="0"/>
              </a:rPr>
              <a:t> = 10;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class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T</a:t>
            </a:r>
            <a:r>
              <a:rPr lang="de-AT" altLang="en-US" sz="1400">
                <a:latin typeface="Arial" panose="020B0604020202020204" pitchFamily="34" charset="0"/>
              </a:rPr>
              <a:t> { ... 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int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,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r>
              <a:rPr lang="de-AT" altLang="en-US" sz="1400">
                <a:latin typeface="Arial" panose="020B0604020202020204" pitchFamily="34" charset="0"/>
              </a:rPr>
              <a:t>,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r>
              <a:rPr lang="de-AT" altLang="en-US" sz="140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void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m</a:t>
            </a:r>
            <a:r>
              <a:rPr lang="de-AT" altLang="en-US" sz="1400">
                <a:latin typeface="Arial" panose="020B0604020202020204" pitchFamily="34" charset="0"/>
              </a:rPr>
              <a:t>() { ... }</a:t>
            </a:r>
          </a:p>
        </p:txBody>
      </p:sp>
      <p:sp>
        <p:nvSpPr>
          <p:cNvPr id="7175" name="Text Box 6"/>
          <p:cNvSpPr txBox="1">
            <a:spLocks noChangeArrowheads="1"/>
          </p:cNvSpPr>
          <p:nvPr/>
        </p:nvSpPr>
        <p:spPr bwMode="auto">
          <a:xfrm>
            <a:off x="722313" y="2959100"/>
            <a:ext cx="297098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Symbol table as a hash table</a:t>
            </a:r>
            <a:endParaRPr lang="de-AT" altLang="en-US" sz="1800" b="1"/>
          </a:p>
        </p:txBody>
      </p:sp>
      <p:sp>
        <p:nvSpPr>
          <p:cNvPr id="7176" name="Text Box 7"/>
          <p:cNvSpPr txBox="1">
            <a:spLocks noChangeArrowheads="1"/>
          </p:cNvSpPr>
          <p:nvPr/>
        </p:nvSpPr>
        <p:spPr bwMode="auto">
          <a:xfrm>
            <a:off x="1801813" y="4976813"/>
            <a:ext cx="325437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"n"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Con</a:t>
            </a:r>
          </a:p>
        </p:txBody>
      </p:sp>
      <p:sp>
        <p:nvSpPr>
          <p:cNvPr id="297992" name="Text Box 8"/>
          <p:cNvSpPr txBox="1">
            <a:spLocks noChangeArrowheads="1"/>
          </p:cNvSpPr>
          <p:nvPr/>
        </p:nvSpPr>
        <p:spPr bwMode="auto">
          <a:xfrm>
            <a:off x="4329113" y="3656013"/>
            <a:ext cx="3201815" cy="1005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+	</a:t>
            </a:r>
            <a:r>
              <a:rPr lang="de-AT" altLang="en-US" sz="1600" smtClean="0"/>
              <a:t>fast lookup of names</a:t>
            </a:r>
            <a:endParaRPr lang="de-AT" altLang="en-US" sz="1600"/>
          </a:p>
          <a:p>
            <a:pPr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- </a:t>
            </a:r>
            <a:r>
              <a:rPr lang="de-AT" altLang="en-US" sz="1600" smtClean="0"/>
              <a:t>more complicated than a linked list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- </a:t>
            </a:r>
            <a:r>
              <a:rPr lang="de-AT" altLang="en-US" sz="1600" smtClean="0"/>
              <a:t>declaration order gets lost</a:t>
            </a:r>
            <a:endParaRPr lang="de-AT" altLang="en-US" sz="1600"/>
          </a:p>
        </p:txBody>
      </p:sp>
      <p:sp>
        <p:nvSpPr>
          <p:cNvPr id="7178" name="Rectangle 9"/>
          <p:cNvSpPr>
            <a:spLocks noChangeArrowheads="1"/>
          </p:cNvSpPr>
          <p:nvPr/>
        </p:nvSpPr>
        <p:spPr bwMode="auto">
          <a:xfrm>
            <a:off x="1714500" y="35941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79" name="Text Box 10"/>
          <p:cNvSpPr txBox="1">
            <a:spLocks noChangeArrowheads="1"/>
          </p:cNvSpPr>
          <p:nvPr/>
        </p:nvSpPr>
        <p:spPr bwMode="auto">
          <a:xfrm>
            <a:off x="1801813" y="3656013"/>
            <a:ext cx="393700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"m"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Meth</a:t>
            </a:r>
          </a:p>
        </p:txBody>
      </p:sp>
      <p:sp>
        <p:nvSpPr>
          <p:cNvPr id="7180" name="Rectangle 11"/>
          <p:cNvSpPr>
            <a:spLocks noChangeArrowheads="1"/>
          </p:cNvSpPr>
          <p:nvPr/>
        </p:nvSpPr>
        <p:spPr bwMode="auto">
          <a:xfrm>
            <a:off x="1714500" y="42545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81" name="Text Box 12"/>
          <p:cNvSpPr txBox="1">
            <a:spLocks noChangeArrowheads="1"/>
          </p:cNvSpPr>
          <p:nvPr/>
        </p:nvSpPr>
        <p:spPr bwMode="auto">
          <a:xfrm>
            <a:off x="1801813" y="4316413"/>
            <a:ext cx="276225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"b"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Var</a:t>
            </a:r>
          </a:p>
        </p:txBody>
      </p:sp>
      <p:sp>
        <p:nvSpPr>
          <p:cNvPr id="7182" name="Rectangle 13"/>
          <p:cNvSpPr>
            <a:spLocks noChangeArrowheads="1"/>
          </p:cNvSpPr>
          <p:nvPr/>
        </p:nvSpPr>
        <p:spPr bwMode="auto">
          <a:xfrm>
            <a:off x="1714500" y="55753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83" name="Text Box 14"/>
          <p:cNvSpPr txBox="1">
            <a:spLocks noChangeArrowheads="1"/>
          </p:cNvSpPr>
          <p:nvPr/>
        </p:nvSpPr>
        <p:spPr bwMode="auto">
          <a:xfrm>
            <a:off x="1801813" y="5637213"/>
            <a:ext cx="276225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"c"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Var</a:t>
            </a:r>
          </a:p>
        </p:txBody>
      </p:sp>
      <p:sp>
        <p:nvSpPr>
          <p:cNvPr id="7184" name="Rectangle 15"/>
          <p:cNvSpPr>
            <a:spLocks noChangeArrowheads="1"/>
          </p:cNvSpPr>
          <p:nvPr/>
        </p:nvSpPr>
        <p:spPr bwMode="auto">
          <a:xfrm>
            <a:off x="2641600" y="55880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85" name="Text Box 16"/>
          <p:cNvSpPr txBox="1">
            <a:spLocks noChangeArrowheads="1"/>
          </p:cNvSpPr>
          <p:nvPr/>
        </p:nvSpPr>
        <p:spPr bwMode="auto">
          <a:xfrm>
            <a:off x="2728913" y="5649913"/>
            <a:ext cx="276225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"a"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Var</a:t>
            </a:r>
          </a:p>
        </p:txBody>
      </p:sp>
      <p:sp>
        <p:nvSpPr>
          <p:cNvPr id="7186" name="Rectangle 17"/>
          <p:cNvSpPr>
            <a:spLocks noChangeArrowheads="1"/>
          </p:cNvSpPr>
          <p:nvPr/>
        </p:nvSpPr>
        <p:spPr bwMode="auto">
          <a:xfrm>
            <a:off x="2641600" y="4254500"/>
            <a:ext cx="5715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87" name="Text Box 18"/>
          <p:cNvSpPr txBox="1">
            <a:spLocks noChangeArrowheads="1"/>
          </p:cNvSpPr>
          <p:nvPr/>
        </p:nvSpPr>
        <p:spPr bwMode="auto">
          <a:xfrm>
            <a:off x="2728913" y="4316413"/>
            <a:ext cx="393700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"T"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Type</a:t>
            </a:r>
          </a:p>
        </p:txBody>
      </p:sp>
      <p:sp>
        <p:nvSpPr>
          <p:cNvPr id="7188" name="Rectangle 25"/>
          <p:cNvSpPr>
            <a:spLocks noChangeArrowheads="1"/>
          </p:cNvSpPr>
          <p:nvPr/>
        </p:nvSpPr>
        <p:spPr bwMode="auto">
          <a:xfrm>
            <a:off x="1092200" y="3543300"/>
            <a:ext cx="292100" cy="66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89" name="Rectangle 26"/>
          <p:cNvSpPr>
            <a:spLocks noChangeArrowheads="1"/>
          </p:cNvSpPr>
          <p:nvPr/>
        </p:nvSpPr>
        <p:spPr bwMode="auto">
          <a:xfrm>
            <a:off x="1092200" y="4203700"/>
            <a:ext cx="292100" cy="66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90" name="Rectangle 27"/>
          <p:cNvSpPr>
            <a:spLocks noChangeArrowheads="1"/>
          </p:cNvSpPr>
          <p:nvPr/>
        </p:nvSpPr>
        <p:spPr bwMode="auto">
          <a:xfrm>
            <a:off x="1092200" y="4864100"/>
            <a:ext cx="292100" cy="66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91" name="Rectangle 28"/>
          <p:cNvSpPr>
            <a:spLocks noChangeArrowheads="1"/>
          </p:cNvSpPr>
          <p:nvPr/>
        </p:nvSpPr>
        <p:spPr bwMode="auto">
          <a:xfrm>
            <a:off x="1092200" y="5524500"/>
            <a:ext cx="292100" cy="66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92" name="Line 29"/>
          <p:cNvSpPr>
            <a:spLocks noChangeShapeType="1"/>
          </p:cNvSpPr>
          <p:nvPr/>
        </p:nvSpPr>
        <p:spPr bwMode="auto">
          <a:xfrm>
            <a:off x="1244600" y="3860800"/>
            <a:ext cx="469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93" name="Line 30"/>
          <p:cNvSpPr>
            <a:spLocks noChangeShapeType="1"/>
          </p:cNvSpPr>
          <p:nvPr/>
        </p:nvSpPr>
        <p:spPr bwMode="auto">
          <a:xfrm>
            <a:off x="1244600" y="4508500"/>
            <a:ext cx="469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94" name="Line 31"/>
          <p:cNvSpPr>
            <a:spLocks noChangeShapeType="1"/>
          </p:cNvSpPr>
          <p:nvPr/>
        </p:nvSpPr>
        <p:spPr bwMode="auto">
          <a:xfrm>
            <a:off x="1244600" y="5181600"/>
            <a:ext cx="469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95" name="Line 32"/>
          <p:cNvSpPr>
            <a:spLocks noChangeShapeType="1"/>
          </p:cNvSpPr>
          <p:nvPr/>
        </p:nvSpPr>
        <p:spPr bwMode="auto">
          <a:xfrm>
            <a:off x="1244600" y="5829300"/>
            <a:ext cx="469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96" name="Line 33"/>
          <p:cNvSpPr>
            <a:spLocks noChangeShapeType="1"/>
          </p:cNvSpPr>
          <p:nvPr/>
        </p:nvSpPr>
        <p:spPr bwMode="auto">
          <a:xfrm>
            <a:off x="2286000" y="5829300"/>
            <a:ext cx="35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97" name="Line 34"/>
          <p:cNvSpPr>
            <a:spLocks noChangeShapeType="1"/>
          </p:cNvSpPr>
          <p:nvPr/>
        </p:nvSpPr>
        <p:spPr bwMode="auto">
          <a:xfrm>
            <a:off x="2286000" y="4521200"/>
            <a:ext cx="35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98" name="Text Box 35"/>
          <p:cNvSpPr txBox="1">
            <a:spLocks noChangeArrowheads="1"/>
          </p:cNvSpPr>
          <p:nvPr/>
        </p:nvSpPr>
        <p:spPr bwMode="auto">
          <a:xfrm>
            <a:off x="811213" y="3681413"/>
            <a:ext cx="2825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0</a:t>
            </a:r>
          </a:p>
        </p:txBody>
      </p:sp>
      <p:sp>
        <p:nvSpPr>
          <p:cNvPr id="7199" name="Text Box 36"/>
          <p:cNvSpPr txBox="1">
            <a:spLocks noChangeArrowheads="1"/>
          </p:cNvSpPr>
          <p:nvPr/>
        </p:nvSpPr>
        <p:spPr bwMode="auto">
          <a:xfrm>
            <a:off x="811213" y="4367213"/>
            <a:ext cx="2825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1</a:t>
            </a:r>
          </a:p>
        </p:txBody>
      </p:sp>
      <p:sp>
        <p:nvSpPr>
          <p:cNvPr id="7200" name="Text Box 37"/>
          <p:cNvSpPr txBox="1">
            <a:spLocks noChangeArrowheads="1"/>
          </p:cNvSpPr>
          <p:nvPr/>
        </p:nvSpPr>
        <p:spPr bwMode="auto">
          <a:xfrm>
            <a:off x="811213" y="5014913"/>
            <a:ext cx="2825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2</a:t>
            </a:r>
          </a:p>
        </p:txBody>
      </p:sp>
      <p:sp>
        <p:nvSpPr>
          <p:cNvPr id="7201" name="Text Box 38"/>
          <p:cNvSpPr txBox="1">
            <a:spLocks noChangeArrowheads="1"/>
          </p:cNvSpPr>
          <p:nvPr/>
        </p:nvSpPr>
        <p:spPr bwMode="auto">
          <a:xfrm>
            <a:off x="811213" y="5675313"/>
            <a:ext cx="2825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3</a:t>
            </a:r>
          </a:p>
        </p:txBody>
      </p:sp>
      <p:sp>
        <p:nvSpPr>
          <p:cNvPr id="298023" name="Text Box 39"/>
          <p:cNvSpPr txBox="1">
            <a:spLocks noChangeArrowheads="1"/>
          </p:cNvSpPr>
          <p:nvPr/>
        </p:nvSpPr>
        <p:spPr bwMode="auto">
          <a:xfrm>
            <a:off x="4329113" y="5294313"/>
            <a:ext cx="4334626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For our purposes, a linked list is sufficient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each scope needs its own data structure anyway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each scope has hardly more than 10 names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992" grpId="0" autoUpdateAnimBg="0"/>
      <p:bldP spid="29802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8CD0F69-8770-41CF-BB9C-F1C3E1C4045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de-DE" altLang="en-US" sz="1400" smtClean="0"/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1143000" y="2952333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2843512" cy="2876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5.	</a:t>
            </a:r>
            <a:r>
              <a:rPr lang="de-AT" altLang="en-US" sz="3200" smtClean="0"/>
              <a:t>Symbol Table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5.1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5.2	</a:t>
            </a:r>
            <a:r>
              <a:rPr lang="de-AT" altLang="en-US" smtClean="0">
                <a:solidFill>
                  <a:srgbClr val="FF0000"/>
                </a:solidFill>
              </a:rPr>
              <a:t>Objects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5.3	Scopes</a:t>
            </a:r>
          </a:p>
          <a:p>
            <a:pPr>
              <a:buFontTx/>
              <a:buNone/>
            </a:pPr>
            <a:r>
              <a:rPr lang="de-AT" altLang="en-US"/>
              <a:t>	5.4	</a:t>
            </a:r>
            <a:r>
              <a:rPr lang="de-AT" altLang="en-US" smtClean="0"/>
              <a:t>Types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5.5	</a:t>
            </a:r>
            <a:r>
              <a:rPr lang="de-AT" altLang="en-US" smtClean="0"/>
              <a:t>Universe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291518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A6D1E10-8315-44A4-98B1-BAB23CC7E0E1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de-DE" altLang="en-US" sz="140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Objektknoten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35013" y="1116013"/>
            <a:ext cx="4578795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Each declared name is represented by an </a:t>
            </a:r>
            <a:r>
              <a:rPr lang="de-AT" altLang="en-US" sz="1600" i="1" smtClean="0"/>
              <a:t>object</a:t>
            </a:r>
            <a:r>
              <a:rPr lang="de-AT" altLang="en-US" sz="1600" smtClean="0"/>
              <a:t> </a:t>
            </a:r>
            <a:r>
              <a:rPr lang="de-AT" altLang="en-US" sz="1600" i="1" smtClean="0"/>
              <a:t>node</a:t>
            </a:r>
            <a:endParaRPr lang="de-AT" altLang="en-US" sz="1600" i="1"/>
          </a:p>
        </p:txBody>
      </p:sp>
      <p:grpSp>
        <p:nvGrpSpPr>
          <p:cNvPr id="300047" name="Group 15"/>
          <p:cNvGrpSpPr>
            <a:grpSpLocks/>
          </p:cNvGrpSpPr>
          <p:nvPr/>
        </p:nvGrpSpPr>
        <p:grpSpPr bwMode="auto">
          <a:xfrm>
            <a:off x="760413" y="2673350"/>
            <a:ext cx="3979868" cy="1395413"/>
            <a:chOff x="479" y="1684"/>
            <a:chExt cx="2507" cy="879"/>
          </a:xfrm>
        </p:grpSpPr>
        <p:sp>
          <p:nvSpPr>
            <p:cNvPr id="9231" name="Text Box 4"/>
            <p:cNvSpPr txBox="1">
              <a:spLocks noChangeArrowheads="1"/>
            </p:cNvSpPr>
            <p:nvPr/>
          </p:nvSpPr>
          <p:spPr bwMode="auto">
            <a:xfrm>
              <a:off x="479" y="1684"/>
              <a:ext cx="2507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Kinds of names (objects) in </a:t>
              </a:r>
              <a:r>
                <a:rPr lang="de-AT" altLang="en-US" sz="1800" b="1"/>
                <a:t>MicroJava</a:t>
              </a:r>
            </a:p>
          </p:txBody>
        </p:sp>
        <p:sp>
          <p:nvSpPr>
            <p:cNvPr id="9232" name="Text Box 5"/>
            <p:cNvSpPr txBox="1">
              <a:spLocks noChangeArrowheads="1"/>
            </p:cNvSpPr>
            <p:nvPr/>
          </p:nvSpPr>
          <p:spPr bwMode="auto">
            <a:xfrm>
              <a:off x="487" y="1883"/>
              <a:ext cx="1244" cy="6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constants</a:t>
              </a:r>
              <a:endParaRPr lang="de-AT" altLang="en-US" sz="1600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variables and fields</a:t>
              </a:r>
              <a:endParaRPr lang="de-AT" altLang="en-US" sz="1600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types</a:t>
              </a:r>
              <a:endParaRPr lang="de-AT" altLang="en-US" sz="1600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methods</a:t>
              </a:r>
              <a:endParaRPr lang="de-AT" altLang="en-US" sz="1600"/>
            </a:p>
          </p:txBody>
        </p:sp>
      </p:grpSp>
      <p:sp>
        <p:nvSpPr>
          <p:cNvPr id="300038" name="Text Box 6"/>
          <p:cNvSpPr txBox="1">
            <a:spLocks noChangeArrowheads="1"/>
          </p:cNvSpPr>
          <p:nvPr/>
        </p:nvSpPr>
        <p:spPr bwMode="auto">
          <a:xfrm>
            <a:off x="4887914" y="2900363"/>
            <a:ext cx="1206500" cy="11557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673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673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673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673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static final int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Con	= 0,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Var	= 1,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Type	= 2,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Meth	= 3;</a:t>
            </a:r>
          </a:p>
        </p:txBody>
      </p:sp>
      <p:grpSp>
        <p:nvGrpSpPr>
          <p:cNvPr id="300041" name="Group 9"/>
          <p:cNvGrpSpPr>
            <a:grpSpLocks/>
          </p:cNvGrpSpPr>
          <p:nvPr/>
        </p:nvGrpSpPr>
        <p:grpSpPr bwMode="auto">
          <a:xfrm>
            <a:off x="760413" y="4508500"/>
            <a:ext cx="6586535" cy="1719263"/>
            <a:chOff x="479" y="2288"/>
            <a:chExt cx="4149" cy="1083"/>
          </a:xfrm>
        </p:grpSpPr>
        <p:sp>
          <p:nvSpPr>
            <p:cNvPr id="9229" name="Text Box 7"/>
            <p:cNvSpPr txBox="1">
              <a:spLocks noChangeArrowheads="1"/>
            </p:cNvSpPr>
            <p:nvPr/>
          </p:nvSpPr>
          <p:spPr bwMode="auto">
            <a:xfrm>
              <a:off x="479" y="2288"/>
              <a:ext cx="278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What information is needed about objects?</a:t>
              </a:r>
              <a:endParaRPr lang="de-AT" altLang="en-US" sz="1800" b="1"/>
            </a:p>
          </p:txBody>
        </p:sp>
        <p:sp>
          <p:nvSpPr>
            <p:cNvPr id="9230" name="Text Box 8"/>
            <p:cNvSpPr txBox="1">
              <a:spLocks noChangeArrowheads="1"/>
            </p:cNvSpPr>
            <p:nvPr/>
          </p:nvSpPr>
          <p:spPr bwMode="auto">
            <a:xfrm>
              <a:off x="487" y="2487"/>
              <a:ext cx="4141" cy="8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tabLst>
                  <a:tab pos="1714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714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714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714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714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for all objects</a:t>
              </a:r>
              <a:r>
                <a:rPr lang="de-AT" altLang="en-US" sz="1600"/>
                <a:t>	</a:t>
              </a:r>
              <a:r>
                <a:rPr lang="de-AT" altLang="en-US" sz="1600" smtClean="0"/>
                <a:t>name, type, object kind, pointer to next object node</a:t>
              </a:r>
              <a:endParaRPr lang="de-AT" altLang="en-US" sz="1600"/>
            </a:p>
            <a:p>
              <a:pPr>
                <a:spcBef>
                  <a:spcPts val="600"/>
                </a:spcBef>
              </a:pPr>
              <a:r>
                <a:rPr lang="de-AT" altLang="en-US" sz="1600" smtClean="0"/>
                <a:t>for constants</a:t>
              </a:r>
              <a:r>
                <a:rPr lang="de-AT" altLang="en-US" sz="1600"/>
                <a:t>	</a:t>
              </a:r>
              <a:r>
                <a:rPr lang="de-AT" altLang="en-US" sz="1600" smtClean="0"/>
                <a:t>value</a:t>
              </a:r>
              <a:endParaRPr lang="de-AT" altLang="en-US" sz="1600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for variables</a:t>
              </a:r>
              <a:r>
                <a:rPr lang="de-AT" altLang="en-US" sz="1600"/>
                <a:t>	</a:t>
              </a:r>
              <a:r>
                <a:rPr lang="de-AT" altLang="en-US" sz="1600" smtClean="0"/>
                <a:t>address, declaration level</a:t>
              </a:r>
              <a:endParaRPr lang="de-AT" altLang="en-US" sz="1600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for types</a:t>
              </a:r>
              <a:r>
                <a:rPr lang="de-AT" altLang="en-US" sz="1600"/>
                <a:t>	-</a:t>
              </a:r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for methods</a:t>
              </a:r>
              <a:r>
                <a:rPr lang="de-AT" altLang="en-US" sz="1600"/>
                <a:t>	</a:t>
              </a:r>
              <a:r>
                <a:rPr lang="de-AT" altLang="en-US" sz="1600" smtClean="0"/>
                <a:t>address, number of parameters, list of formal parameters</a:t>
              </a:r>
              <a:endParaRPr lang="de-AT" altLang="en-US" sz="1600"/>
            </a:p>
          </p:txBody>
        </p:sp>
      </p:grpSp>
      <p:sp>
        <p:nvSpPr>
          <p:cNvPr id="9224" name="Text Box 10"/>
          <p:cNvSpPr txBox="1">
            <a:spLocks noChangeArrowheads="1"/>
          </p:cNvSpPr>
          <p:nvPr/>
        </p:nvSpPr>
        <p:spPr bwMode="auto">
          <a:xfrm>
            <a:off x="1071563" y="1716088"/>
            <a:ext cx="565150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int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;</a:t>
            </a:r>
          </a:p>
        </p:txBody>
      </p:sp>
      <p:sp>
        <p:nvSpPr>
          <p:cNvPr id="9225" name="Rectangle 11"/>
          <p:cNvSpPr>
            <a:spLocks noChangeArrowheads="1"/>
          </p:cNvSpPr>
          <p:nvPr/>
        </p:nvSpPr>
        <p:spPr bwMode="auto">
          <a:xfrm>
            <a:off x="3343275" y="1704975"/>
            <a:ext cx="542925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26" name="Text Box 12"/>
          <p:cNvSpPr txBox="1">
            <a:spLocks noChangeArrowheads="1"/>
          </p:cNvSpPr>
          <p:nvPr/>
        </p:nvSpPr>
        <p:spPr bwMode="auto">
          <a:xfrm>
            <a:off x="3386138" y="1716088"/>
            <a:ext cx="4064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"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"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9227" name="Text Box 13"/>
          <p:cNvSpPr txBox="1">
            <a:spLocks noChangeArrowheads="1"/>
          </p:cNvSpPr>
          <p:nvPr/>
        </p:nvSpPr>
        <p:spPr bwMode="auto">
          <a:xfrm>
            <a:off x="3351213" y="1439863"/>
            <a:ext cx="457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de-AT" altLang="en-US" sz="1400" i="1">
                <a:latin typeface="Arial" panose="020B0604020202020204" pitchFamily="34" charset="0"/>
              </a:rPr>
              <a:t>Obj</a:t>
            </a:r>
          </a:p>
        </p:txBody>
      </p:sp>
      <p:sp>
        <p:nvSpPr>
          <p:cNvPr id="9228" name="AutoShape 14"/>
          <p:cNvSpPr>
            <a:spLocks noChangeArrowheads="1"/>
          </p:cNvSpPr>
          <p:nvPr/>
        </p:nvSpPr>
        <p:spPr bwMode="auto">
          <a:xfrm>
            <a:off x="2066925" y="1809750"/>
            <a:ext cx="723900" cy="161925"/>
          </a:xfrm>
          <a:prstGeom prst="rightArrow">
            <a:avLst>
              <a:gd name="adj1" fmla="val 50000"/>
              <a:gd name="adj2" fmla="val 11176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38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DC183E-2DAC-4C9B-8398-1564A662C466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Possible </a:t>
            </a:r>
            <a:r>
              <a:rPr lang="de-AT" altLang="en-US" smtClean="0"/>
              <a:t>object-oriented architecture</a:t>
            </a:r>
            <a:endParaRPr lang="de-AT" altLang="en-US" smtClean="0"/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684213" y="1181100"/>
            <a:ext cx="2723159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AT" altLang="en-US" sz="1800" b="1">
                <a:solidFill>
                  <a:srgbClr val="000000"/>
                </a:solidFill>
              </a:rPr>
              <a:t>C</a:t>
            </a: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lass hierarchy of objects</a:t>
            </a:r>
          </a:p>
        </p:txBody>
      </p:sp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2970213" y="1684338"/>
            <a:ext cx="560387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Obj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name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next</a:t>
            </a:r>
          </a:p>
        </p:txBody>
      </p:sp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2959100" y="1689100"/>
            <a:ext cx="685800" cy="838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3" name="Line 6"/>
          <p:cNvSpPr>
            <a:spLocks noChangeShapeType="1"/>
          </p:cNvSpPr>
          <p:nvPr/>
        </p:nvSpPr>
        <p:spPr bwMode="auto">
          <a:xfrm>
            <a:off x="2959100" y="19304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4" name="Text Box 7"/>
          <p:cNvSpPr txBox="1">
            <a:spLocks noChangeArrowheads="1"/>
          </p:cNvSpPr>
          <p:nvPr/>
        </p:nvSpPr>
        <p:spPr bwMode="auto">
          <a:xfrm>
            <a:off x="1433513" y="2979738"/>
            <a:ext cx="841375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Constant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</a:t>
            </a:r>
          </a:p>
        </p:txBody>
      </p:sp>
      <p:sp>
        <p:nvSpPr>
          <p:cNvPr id="14345" name="Rectangle 8"/>
          <p:cNvSpPr>
            <a:spLocks noChangeArrowheads="1"/>
          </p:cNvSpPr>
          <p:nvPr/>
        </p:nvSpPr>
        <p:spPr bwMode="auto">
          <a:xfrm>
            <a:off x="1422400" y="2984500"/>
            <a:ext cx="800100" cy="48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6" name="Line 9"/>
          <p:cNvSpPr>
            <a:spLocks noChangeShapeType="1"/>
          </p:cNvSpPr>
          <p:nvPr/>
        </p:nvSpPr>
        <p:spPr bwMode="auto">
          <a:xfrm>
            <a:off x="1422400" y="3225800"/>
            <a:ext cx="800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7" name="Text Box 10"/>
          <p:cNvSpPr txBox="1">
            <a:spLocks noChangeArrowheads="1"/>
          </p:cNvSpPr>
          <p:nvPr/>
        </p:nvSpPr>
        <p:spPr bwMode="auto">
          <a:xfrm>
            <a:off x="2411413" y="2979738"/>
            <a:ext cx="773112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Variable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level</a:t>
            </a:r>
          </a:p>
        </p:txBody>
      </p:sp>
      <p:sp>
        <p:nvSpPr>
          <p:cNvPr id="14348" name="Rectangle 11"/>
          <p:cNvSpPr>
            <a:spLocks noChangeArrowheads="1"/>
          </p:cNvSpPr>
          <p:nvPr/>
        </p:nvSpPr>
        <p:spPr bwMode="auto">
          <a:xfrm>
            <a:off x="2400300" y="2984500"/>
            <a:ext cx="800100" cy="63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9" name="Line 12"/>
          <p:cNvSpPr>
            <a:spLocks noChangeShapeType="1"/>
          </p:cNvSpPr>
          <p:nvPr/>
        </p:nvSpPr>
        <p:spPr bwMode="auto">
          <a:xfrm>
            <a:off x="2400300" y="3225800"/>
            <a:ext cx="800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50" name="Text Box 16"/>
          <p:cNvSpPr txBox="1">
            <a:spLocks noChangeArrowheads="1"/>
          </p:cNvSpPr>
          <p:nvPr/>
        </p:nvSpPr>
        <p:spPr bwMode="auto">
          <a:xfrm>
            <a:off x="3389313" y="2979738"/>
            <a:ext cx="5365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</a:t>
            </a:r>
            <a:endParaRPr kumimoji="0" lang="de-AT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351" name="Rectangle 17"/>
          <p:cNvSpPr>
            <a:spLocks noChangeArrowheads="1"/>
          </p:cNvSpPr>
          <p:nvPr/>
        </p:nvSpPr>
        <p:spPr bwMode="auto">
          <a:xfrm>
            <a:off x="3378200" y="2984500"/>
            <a:ext cx="8001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52" name="Text Box 19"/>
          <p:cNvSpPr txBox="1">
            <a:spLocks noChangeArrowheads="1"/>
          </p:cNvSpPr>
          <p:nvPr/>
        </p:nvSpPr>
        <p:spPr bwMode="auto">
          <a:xfrm>
            <a:off x="4367213" y="2979738"/>
            <a:ext cx="723900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Method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nPars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locals</a:t>
            </a:r>
          </a:p>
        </p:txBody>
      </p:sp>
      <p:sp>
        <p:nvSpPr>
          <p:cNvPr id="14353" name="Rectangle 20"/>
          <p:cNvSpPr>
            <a:spLocks noChangeArrowheads="1"/>
          </p:cNvSpPr>
          <p:nvPr/>
        </p:nvSpPr>
        <p:spPr bwMode="auto">
          <a:xfrm>
            <a:off x="4356100" y="2984500"/>
            <a:ext cx="800100" cy="838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54" name="Line 21"/>
          <p:cNvSpPr>
            <a:spLocks noChangeShapeType="1"/>
          </p:cNvSpPr>
          <p:nvPr/>
        </p:nvSpPr>
        <p:spPr bwMode="auto">
          <a:xfrm>
            <a:off x="4356100" y="3225800"/>
            <a:ext cx="800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55" name="Line 22"/>
          <p:cNvSpPr>
            <a:spLocks noChangeShapeType="1"/>
          </p:cNvSpPr>
          <p:nvPr/>
        </p:nvSpPr>
        <p:spPr bwMode="auto">
          <a:xfrm flipV="1">
            <a:off x="1841500" y="28321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56" name="Line 23"/>
          <p:cNvSpPr>
            <a:spLocks noChangeShapeType="1"/>
          </p:cNvSpPr>
          <p:nvPr/>
        </p:nvSpPr>
        <p:spPr bwMode="auto">
          <a:xfrm flipV="1">
            <a:off x="2794000" y="28321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57" name="Line 25"/>
          <p:cNvSpPr>
            <a:spLocks noChangeShapeType="1"/>
          </p:cNvSpPr>
          <p:nvPr/>
        </p:nvSpPr>
        <p:spPr bwMode="auto">
          <a:xfrm flipV="1">
            <a:off x="3759200" y="28321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58" name="Line 26"/>
          <p:cNvSpPr>
            <a:spLocks noChangeShapeType="1"/>
          </p:cNvSpPr>
          <p:nvPr/>
        </p:nvSpPr>
        <p:spPr bwMode="auto">
          <a:xfrm flipV="1">
            <a:off x="4749800" y="28321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59" name="Line 27"/>
          <p:cNvSpPr>
            <a:spLocks noChangeShapeType="1"/>
          </p:cNvSpPr>
          <p:nvPr/>
        </p:nvSpPr>
        <p:spPr bwMode="auto">
          <a:xfrm flipH="1">
            <a:off x="1841500" y="2832100"/>
            <a:ext cx="2908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60" name="AutoShape 28"/>
          <p:cNvSpPr>
            <a:spLocks noChangeArrowheads="1"/>
          </p:cNvSpPr>
          <p:nvPr/>
        </p:nvSpPr>
        <p:spPr bwMode="auto">
          <a:xfrm>
            <a:off x="3225800" y="2540000"/>
            <a:ext cx="152400" cy="139700"/>
          </a:xfrm>
          <a:prstGeom prst="triangle">
            <a:avLst>
              <a:gd name="adj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301089" name="Group 33"/>
          <p:cNvGrpSpPr>
            <a:grpSpLocks/>
          </p:cNvGrpSpPr>
          <p:nvPr/>
        </p:nvGrpSpPr>
        <p:grpSpPr bwMode="auto">
          <a:xfrm>
            <a:off x="684213" y="4011613"/>
            <a:ext cx="6580187" cy="1536700"/>
            <a:chOff x="431" y="2527"/>
            <a:chExt cx="4145" cy="968"/>
          </a:xfrm>
        </p:grpSpPr>
        <p:sp>
          <p:nvSpPr>
            <p:cNvPr id="14364" name="Text Box 29"/>
            <p:cNvSpPr txBox="1">
              <a:spLocks noChangeArrowheads="1"/>
            </p:cNvSpPr>
            <p:nvPr/>
          </p:nvSpPr>
          <p:spPr bwMode="auto">
            <a:xfrm>
              <a:off x="431" y="2527"/>
              <a:ext cx="414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However, this is too complicated because it would require too many type casts</a:t>
              </a:r>
            </a:p>
          </p:txBody>
        </p:sp>
        <p:sp>
          <p:nvSpPr>
            <p:cNvPr id="14365" name="Text Box 30"/>
            <p:cNvSpPr txBox="1">
              <a:spLocks noChangeArrowheads="1"/>
            </p:cNvSpPr>
            <p:nvPr/>
          </p:nvSpPr>
          <p:spPr bwMode="auto">
            <a:xfrm>
              <a:off x="631" y="2767"/>
              <a:ext cx="1473" cy="72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Obj obj = Tab.find("x");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if (obj instanceof Variable)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((Variable)obj).adr = ...;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((Variable)obj).level = ...;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</p:grpSp>
      <p:sp>
        <p:nvSpPr>
          <p:cNvPr id="301087" name="Text Box 31"/>
          <p:cNvSpPr txBox="1">
            <a:spLocks noChangeArrowheads="1"/>
          </p:cNvSpPr>
          <p:nvPr/>
        </p:nvSpPr>
        <p:spPr bwMode="auto">
          <a:xfrm>
            <a:off x="684213" y="5649913"/>
            <a:ext cx="7300912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Therefore we choose a "flat implementation": all information is stored in a single class.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This is ok because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extensibility is not required: we never need to add new object variants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we do not need virtual method calls</a:t>
            </a:r>
          </a:p>
        </p:txBody>
      </p:sp>
      <p:sp>
        <p:nvSpPr>
          <p:cNvPr id="14363" name="Line 34"/>
          <p:cNvSpPr>
            <a:spLocks noChangeShapeType="1"/>
          </p:cNvSpPr>
          <p:nvPr/>
        </p:nvSpPr>
        <p:spPr bwMode="auto">
          <a:xfrm flipV="1">
            <a:off x="3302000" y="26797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900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108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0DD72F-43CD-4EAF-8B05-91B4B03B1F5E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Class Obj</a:t>
            </a: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773113" y="1217613"/>
            <a:ext cx="4914900" cy="27717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762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762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762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762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Obj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static final int Con = 0, Var = 1, Type = 2, Meth = 3;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kind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Con, Var, Type, Meth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String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name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Struct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Obj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next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Con: value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adr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Var, Meth: address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level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Var: 0 = global, 1 = local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nPars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Meth: number of parameters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Obj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locals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Meth: parameters and local objects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76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grpSp>
        <p:nvGrpSpPr>
          <p:cNvPr id="302117" name="Group 37"/>
          <p:cNvGrpSpPr>
            <a:grpSpLocks/>
          </p:cNvGrpSpPr>
          <p:nvPr/>
        </p:nvGrpSpPr>
        <p:grpSpPr bwMode="auto">
          <a:xfrm>
            <a:off x="696913" y="4152900"/>
            <a:ext cx="8388350" cy="2589213"/>
            <a:chOff x="439" y="2616"/>
            <a:chExt cx="5284" cy="1631"/>
          </a:xfrm>
        </p:grpSpPr>
        <p:sp>
          <p:nvSpPr>
            <p:cNvPr id="16392" name="Rectangle 7"/>
            <p:cNvSpPr>
              <a:spLocks noChangeArrowheads="1"/>
            </p:cNvSpPr>
            <p:nvPr/>
          </p:nvSpPr>
          <p:spPr bwMode="auto">
            <a:xfrm>
              <a:off x="1936" y="2768"/>
              <a:ext cx="352" cy="9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393" name="Text Box 4"/>
            <p:cNvSpPr txBox="1">
              <a:spLocks noChangeArrowheads="1"/>
            </p:cNvSpPr>
            <p:nvPr/>
          </p:nvSpPr>
          <p:spPr bwMode="auto">
            <a:xfrm>
              <a:off x="487" y="2935"/>
              <a:ext cx="995" cy="59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final int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= 10;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class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{ ... 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int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,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,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(int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 { ... }</a:t>
              </a:r>
            </a:p>
          </p:txBody>
        </p:sp>
        <p:sp>
          <p:nvSpPr>
            <p:cNvPr id="16394" name="Text Box 5"/>
            <p:cNvSpPr txBox="1">
              <a:spLocks noChangeArrowheads="1"/>
            </p:cNvSpPr>
            <p:nvPr/>
          </p:nvSpPr>
          <p:spPr bwMode="auto">
            <a:xfrm>
              <a:off x="1543" y="2749"/>
              <a:ext cx="364" cy="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kind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name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next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adr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level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nPars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locals</a:t>
              </a:r>
            </a:p>
          </p:txBody>
        </p:sp>
        <p:sp>
          <p:nvSpPr>
            <p:cNvPr id="16395" name="Text Box 6"/>
            <p:cNvSpPr txBox="1">
              <a:spLocks noChangeArrowheads="1"/>
            </p:cNvSpPr>
            <p:nvPr/>
          </p:nvSpPr>
          <p:spPr bwMode="auto">
            <a:xfrm>
              <a:off x="1927" y="2749"/>
              <a:ext cx="289" cy="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Con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"n"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</p:txBody>
        </p:sp>
        <p:sp>
          <p:nvSpPr>
            <p:cNvPr id="16396" name="Line 8"/>
            <p:cNvSpPr>
              <a:spLocks noChangeShapeType="1"/>
            </p:cNvSpPr>
            <p:nvPr/>
          </p:nvSpPr>
          <p:spPr bwMode="auto">
            <a:xfrm>
              <a:off x="2072" y="3056"/>
              <a:ext cx="3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397" name="Rectangle 9"/>
            <p:cNvSpPr>
              <a:spLocks noChangeArrowheads="1"/>
            </p:cNvSpPr>
            <p:nvPr/>
          </p:nvSpPr>
          <p:spPr bwMode="auto">
            <a:xfrm>
              <a:off x="2400" y="2768"/>
              <a:ext cx="352" cy="9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398" name="Text Box 10"/>
            <p:cNvSpPr txBox="1">
              <a:spLocks noChangeArrowheads="1"/>
            </p:cNvSpPr>
            <p:nvPr/>
          </p:nvSpPr>
          <p:spPr bwMode="auto">
            <a:xfrm>
              <a:off x="2391" y="2749"/>
              <a:ext cx="327" cy="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Type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"T"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</p:txBody>
        </p:sp>
        <p:sp>
          <p:nvSpPr>
            <p:cNvPr id="16399" name="Line 11"/>
            <p:cNvSpPr>
              <a:spLocks noChangeShapeType="1"/>
            </p:cNvSpPr>
            <p:nvPr/>
          </p:nvSpPr>
          <p:spPr bwMode="auto">
            <a:xfrm>
              <a:off x="2536" y="3056"/>
              <a:ext cx="3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00" name="Rectangle 12"/>
            <p:cNvSpPr>
              <a:spLocks noChangeArrowheads="1"/>
            </p:cNvSpPr>
            <p:nvPr/>
          </p:nvSpPr>
          <p:spPr bwMode="auto">
            <a:xfrm>
              <a:off x="2864" y="2768"/>
              <a:ext cx="352" cy="9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01" name="Text Box 13"/>
            <p:cNvSpPr txBox="1">
              <a:spLocks noChangeArrowheads="1"/>
            </p:cNvSpPr>
            <p:nvPr/>
          </p:nvSpPr>
          <p:spPr bwMode="auto">
            <a:xfrm>
              <a:off x="2855" y="2749"/>
              <a:ext cx="263" cy="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"a"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</p:txBody>
        </p:sp>
        <p:sp>
          <p:nvSpPr>
            <p:cNvPr id="16402" name="Line 14"/>
            <p:cNvSpPr>
              <a:spLocks noChangeShapeType="1"/>
            </p:cNvSpPr>
            <p:nvPr/>
          </p:nvSpPr>
          <p:spPr bwMode="auto">
            <a:xfrm>
              <a:off x="3000" y="3056"/>
              <a:ext cx="3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03" name="Rectangle 15"/>
            <p:cNvSpPr>
              <a:spLocks noChangeArrowheads="1"/>
            </p:cNvSpPr>
            <p:nvPr/>
          </p:nvSpPr>
          <p:spPr bwMode="auto">
            <a:xfrm>
              <a:off x="3328" y="2768"/>
              <a:ext cx="352" cy="9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04" name="Text Box 16"/>
            <p:cNvSpPr txBox="1">
              <a:spLocks noChangeArrowheads="1"/>
            </p:cNvSpPr>
            <p:nvPr/>
          </p:nvSpPr>
          <p:spPr bwMode="auto">
            <a:xfrm>
              <a:off x="3319" y="2749"/>
              <a:ext cx="263" cy="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"b"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</p:txBody>
        </p:sp>
        <p:sp>
          <p:nvSpPr>
            <p:cNvPr id="16405" name="Line 17"/>
            <p:cNvSpPr>
              <a:spLocks noChangeShapeType="1"/>
            </p:cNvSpPr>
            <p:nvPr/>
          </p:nvSpPr>
          <p:spPr bwMode="auto">
            <a:xfrm>
              <a:off x="3464" y="3056"/>
              <a:ext cx="3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06" name="Rectangle 18"/>
            <p:cNvSpPr>
              <a:spLocks noChangeArrowheads="1"/>
            </p:cNvSpPr>
            <p:nvPr/>
          </p:nvSpPr>
          <p:spPr bwMode="auto">
            <a:xfrm>
              <a:off x="3792" y="2768"/>
              <a:ext cx="352" cy="9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07" name="Text Box 19"/>
            <p:cNvSpPr txBox="1">
              <a:spLocks noChangeArrowheads="1"/>
            </p:cNvSpPr>
            <p:nvPr/>
          </p:nvSpPr>
          <p:spPr bwMode="auto">
            <a:xfrm>
              <a:off x="3783" y="2749"/>
              <a:ext cx="263" cy="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"c"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</p:txBody>
        </p:sp>
        <p:sp>
          <p:nvSpPr>
            <p:cNvPr id="16408" name="Line 20"/>
            <p:cNvSpPr>
              <a:spLocks noChangeShapeType="1"/>
            </p:cNvSpPr>
            <p:nvPr/>
          </p:nvSpPr>
          <p:spPr bwMode="auto">
            <a:xfrm>
              <a:off x="3928" y="3056"/>
              <a:ext cx="3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09" name="Rectangle 21"/>
            <p:cNvSpPr>
              <a:spLocks noChangeArrowheads="1"/>
            </p:cNvSpPr>
            <p:nvPr/>
          </p:nvSpPr>
          <p:spPr bwMode="auto">
            <a:xfrm>
              <a:off x="4256" y="2768"/>
              <a:ext cx="352" cy="9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10" name="Text Box 22"/>
            <p:cNvSpPr txBox="1">
              <a:spLocks noChangeArrowheads="1"/>
            </p:cNvSpPr>
            <p:nvPr/>
          </p:nvSpPr>
          <p:spPr bwMode="auto">
            <a:xfrm>
              <a:off x="4247" y="2749"/>
              <a:ext cx="327" cy="8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Meth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"m"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6411" name="Line 23"/>
            <p:cNvSpPr>
              <a:spLocks noChangeShapeType="1"/>
            </p:cNvSpPr>
            <p:nvPr/>
          </p:nvSpPr>
          <p:spPr bwMode="auto">
            <a:xfrm>
              <a:off x="4416" y="3624"/>
              <a:ext cx="3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12" name="Rectangle 24"/>
            <p:cNvSpPr>
              <a:spLocks noChangeArrowheads="1"/>
            </p:cNvSpPr>
            <p:nvPr/>
          </p:nvSpPr>
          <p:spPr bwMode="auto">
            <a:xfrm>
              <a:off x="4736" y="3288"/>
              <a:ext cx="352" cy="9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13" name="Text Box 25"/>
            <p:cNvSpPr txBox="1">
              <a:spLocks noChangeArrowheads="1"/>
            </p:cNvSpPr>
            <p:nvPr/>
          </p:nvSpPr>
          <p:spPr bwMode="auto">
            <a:xfrm>
              <a:off x="4727" y="3269"/>
              <a:ext cx="263" cy="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"x"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</a:t>
              </a:r>
            </a:p>
          </p:txBody>
        </p:sp>
        <p:sp>
          <p:nvSpPr>
            <p:cNvPr id="16414" name="Line 26"/>
            <p:cNvSpPr>
              <a:spLocks noChangeShapeType="1"/>
            </p:cNvSpPr>
            <p:nvPr/>
          </p:nvSpPr>
          <p:spPr bwMode="auto">
            <a:xfrm>
              <a:off x="4400" y="3056"/>
              <a:ext cx="2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15" name="Line 27"/>
            <p:cNvSpPr>
              <a:spLocks noChangeShapeType="1"/>
            </p:cNvSpPr>
            <p:nvPr/>
          </p:nvSpPr>
          <p:spPr bwMode="auto">
            <a:xfrm>
              <a:off x="4680" y="3016"/>
              <a:ext cx="0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16" name="Line 28"/>
            <p:cNvSpPr>
              <a:spLocks noChangeShapeType="1"/>
            </p:cNvSpPr>
            <p:nvPr/>
          </p:nvSpPr>
          <p:spPr bwMode="auto">
            <a:xfrm>
              <a:off x="4872" y="3624"/>
              <a:ext cx="2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17" name="Line 29"/>
            <p:cNvSpPr>
              <a:spLocks noChangeShapeType="1"/>
            </p:cNvSpPr>
            <p:nvPr/>
          </p:nvSpPr>
          <p:spPr bwMode="auto">
            <a:xfrm>
              <a:off x="5152" y="3584"/>
              <a:ext cx="0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18" name="Text Box 30"/>
            <p:cNvSpPr txBox="1">
              <a:spLocks noChangeArrowheads="1"/>
            </p:cNvSpPr>
            <p:nvPr/>
          </p:nvSpPr>
          <p:spPr bwMode="auto">
            <a:xfrm>
              <a:off x="439" y="2616"/>
              <a:ext cx="65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</a:t>
              </a:r>
            </a:p>
          </p:txBody>
        </p:sp>
        <p:sp>
          <p:nvSpPr>
            <p:cNvPr id="16419" name="Text Box 32"/>
            <p:cNvSpPr txBox="1">
              <a:spLocks noChangeArrowheads="1"/>
            </p:cNvSpPr>
            <p:nvPr/>
          </p:nvSpPr>
          <p:spPr bwMode="auto">
            <a:xfrm>
              <a:off x="4779" y="2823"/>
              <a:ext cx="944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parameters are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also of kind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Var</a:t>
              </a:r>
            </a:p>
          </p:txBody>
        </p:sp>
        <p:sp>
          <p:nvSpPr>
            <p:cNvPr id="16420" name="Line 33"/>
            <p:cNvSpPr>
              <a:spLocks noChangeShapeType="1"/>
            </p:cNvSpPr>
            <p:nvPr/>
          </p:nvSpPr>
          <p:spPr bwMode="auto">
            <a:xfrm flipV="1">
              <a:off x="4912" y="3176"/>
              <a:ext cx="128" cy="128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21" name="Text Box 36"/>
            <p:cNvSpPr txBox="1">
              <a:spLocks noChangeArrowheads="1"/>
            </p:cNvSpPr>
            <p:nvPr/>
          </p:nvSpPr>
          <p:spPr bwMode="auto">
            <a:xfrm>
              <a:off x="4431" y="3741"/>
              <a:ext cx="31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adr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level</a:t>
              </a:r>
            </a:p>
          </p:txBody>
        </p:sp>
      </p:grpSp>
      <p:sp>
        <p:nvSpPr>
          <p:cNvPr id="16390" name="Line 38"/>
          <p:cNvSpPr>
            <a:spLocks noChangeShapeType="1"/>
          </p:cNvSpPr>
          <p:nvPr/>
        </p:nvSpPr>
        <p:spPr bwMode="auto">
          <a:xfrm>
            <a:off x="1066800" y="1724025"/>
            <a:ext cx="43910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391" name="Line 39"/>
          <p:cNvSpPr>
            <a:spLocks noChangeShapeType="1"/>
          </p:cNvSpPr>
          <p:nvPr/>
        </p:nvSpPr>
        <p:spPr bwMode="auto">
          <a:xfrm>
            <a:off x="1066800" y="2638425"/>
            <a:ext cx="43910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407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3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4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5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6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7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9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20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3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4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5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2552</Words>
  <Application>Microsoft Office PowerPoint</Application>
  <PresentationFormat>On-screen Show (4:3)</PresentationFormat>
  <Paragraphs>1260</Paragraphs>
  <Slides>41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26</vt:i4>
      </vt:variant>
      <vt:variant>
        <vt:lpstr>Slide Titles</vt:lpstr>
      </vt:variant>
      <vt:variant>
        <vt:i4>41</vt:i4>
      </vt:variant>
    </vt:vector>
  </HeadingPairs>
  <TitlesOfParts>
    <vt:vector size="70" baseType="lpstr">
      <vt:lpstr>Arial</vt:lpstr>
      <vt:lpstr>Symbol</vt:lpstr>
      <vt:lpstr>Times New Roman</vt:lpstr>
      <vt:lpstr>Standarddesign</vt:lpstr>
      <vt:lpstr>1_Standarddesign</vt:lpstr>
      <vt:lpstr>2_Standarddesign</vt:lpstr>
      <vt:lpstr>3_Standarddesign</vt:lpstr>
      <vt:lpstr>4_Standarddesign</vt:lpstr>
      <vt:lpstr>5_Standarddesign</vt:lpstr>
      <vt:lpstr>6_Standarddesign</vt:lpstr>
      <vt:lpstr>7_Standarddesign</vt:lpstr>
      <vt:lpstr>8_Standarddesign</vt:lpstr>
      <vt:lpstr>9_Standarddesign</vt:lpstr>
      <vt:lpstr>10_Standarddesign</vt:lpstr>
      <vt:lpstr>11_Standarddesign</vt:lpstr>
      <vt:lpstr>12_Standarddesign</vt:lpstr>
      <vt:lpstr>13_Standarddesign</vt:lpstr>
      <vt:lpstr>14_Standarddesign</vt:lpstr>
      <vt:lpstr>15_Standarddesign</vt:lpstr>
      <vt:lpstr>16_Standarddesign</vt:lpstr>
      <vt:lpstr>17_Standarddesign</vt:lpstr>
      <vt:lpstr>18_Standarddesign</vt:lpstr>
      <vt:lpstr>19_Standarddesign</vt:lpstr>
      <vt:lpstr>20_Standarddesign</vt:lpstr>
      <vt:lpstr>21_Standarddesign</vt:lpstr>
      <vt:lpstr>22_Standarddesign</vt:lpstr>
      <vt:lpstr>23_Standarddesign</vt:lpstr>
      <vt:lpstr>24_Standarddesign</vt:lpstr>
      <vt:lpstr>25_Standarddesign</vt:lpstr>
      <vt:lpstr>PowerPoint Presentation</vt:lpstr>
      <vt:lpstr>Tasks of the Symbol Table</vt:lpstr>
      <vt:lpstr>Symbol table as a linked list</vt:lpstr>
      <vt:lpstr>Symbol table as a binary tree</vt:lpstr>
      <vt:lpstr>Symbol table as a hash table</vt:lpstr>
      <vt:lpstr>PowerPoint Presentation</vt:lpstr>
      <vt:lpstr>Objektknoten</vt:lpstr>
      <vt:lpstr>Possible object-oriented architecture</vt:lpstr>
      <vt:lpstr>Class Obj</vt:lpstr>
      <vt:lpstr>Global variables</vt:lpstr>
      <vt:lpstr>Local variables</vt:lpstr>
      <vt:lpstr>Entering names into the symbol table</vt:lpstr>
      <vt:lpstr>Predeclared names</vt:lpstr>
      <vt:lpstr>Alternative: keywords instead of names</vt:lpstr>
      <vt:lpstr>PowerPoint Presentation</vt:lpstr>
      <vt:lpstr>Scope = range in which a name is valid</vt:lpstr>
      <vt:lpstr>Scope nodes</vt:lpstr>
      <vt:lpstr>Opening and closing a scope</vt:lpstr>
      <vt:lpstr>Entering names into a scope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Searching names in the symbol table</vt:lpstr>
      <vt:lpstr>PowerPoint Presentation</vt:lpstr>
      <vt:lpstr>Types</vt:lpstr>
      <vt:lpstr>Structure nodes for primitive types</vt:lpstr>
      <vt:lpstr>Structure nodes for arrays</vt:lpstr>
      <vt:lpstr>Structure nodes for classes</vt:lpstr>
      <vt:lpstr>Type compatibility: Name Equivalence</vt:lpstr>
      <vt:lpstr>Type compatibility: Structural Equivalence</vt:lpstr>
      <vt:lpstr>Methods for checking type compatibility</vt:lpstr>
      <vt:lpstr>Solving LL(1) conflicts with the symbol table</vt:lpstr>
      <vt:lpstr>Solving the conflict with semantic information</vt:lpstr>
      <vt:lpstr>PowerPoint Presentation</vt:lpstr>
      <vt:lpstr>Structure of the "universe"</vt:lpstr>
      <vt:lpstr>Interface of the Symbol Table</vt:lpstr>
    </vt:vector>
  </TitlesOfParts>
  <Company>Inst.f.Prakt.Informatik (SSW)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Javascript-Anweisungen</dc:title>
  <dc:creator>Mössenböck</dc:creator>
  <cp:lastModifiedBy>hm</cp:lastModifiedBy>
  <cp:revision>591</cp:revision>
  <cp:lastPrinted>2001-09-28T08:52:55Z</cp:lastPrinted>
  <dcterms:created xsi:type="dcterms:W3CDTF">2000-03-12T09:29:13Z</dcterms:created>
  <dcterms:modified xsi:type="dcterms:W3CDTF">2024-05-07T13:41:32Z</dcterms:modified>
</cp:coreProperties>
</file>