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notesMasterIdLst>
    <p:notesMasterId r:id="rId44"/>
  </p:notesMasterIdLst>
  <p:sldIdLst>
    <p:sldId id="282" r:id="rId12"/>
    <p:sldId id="283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291" r:id="rId22"/>
    <p:sldId id="328" r:id="rId23"/>
    <p:sldId id="329" r:id="rId24"/>
    <p:sldId id="330" r:id="rId25"/>
    <p:sldId id="331" r:id="rId26"/>
    <p:sldId id="296" r:id="rId27"/>
    <p:sldId id="316" r:id="rId28"/>
    <p:sldId id="297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14" r:id="rId40"/>
    <p:sldId id="315" r:id="rId41"/>
    <p:sldId id="311" r:id="rId42"/>
    <p:sldId id="312" r:id="rId43"/>
  </p:sldIdLst>
  <p:sldSz cx="9144000" cy="6858000" type="screen4x3"/>
  <p:notesSz cx="6724650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CCFF"/>
    <a:srgbClr val="777777"/>
    <a:srgbClr val="FFFF00"/>
    <a:srgbClr val="FFFF99"/>
    <a:srgbClr val="FF33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85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viewProps" Target="viewProps.xml"/><Relationship Id="rId20" Type="http://schemas.openxmlformats.org/officeDocument/2006/relationships/slide" Target="slides/slide9.xml"/><Relationship Id="rId41" Type="http://schemas.openxmlformats.org/officeDocument/2006/relationships/slide" Target="slides/slide30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29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2538" y="0"/>
            <a:ext cx="29591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68350"/>
            <a:ext cx="4919662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9638" y="4687888"/>
            <a:ext cx="4930775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1975"/>
            <a:ext cx="28829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2538" y="9451975"/>
            <a:ext cx="29591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E37B2F-8CAB-4602-A13F-D370E1B5C392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7366AA-A319-4C90-ADFE-669B1BFA5734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263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7169E9-1E3C-4DB9-9658-174A752E3E84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313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0FC258-78E4-4D8E-A034-EF4DAB88AEBF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755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AC4257-E3F6-449C-990E-A18A7D4A7DF8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704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B5D61E-6E60-4EB6-B9D8-55666D67FF41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945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01190F-07DC-469F-883D-622DC75A2FD7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542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92BA78-2426-428F-A078-09799B0856D9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959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ED30A0-81A2-40C5-B0AD-8E28429A551A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097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DA4029-4271-4E0E-BB72-6B0629076952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553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3288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32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7E2268-6CA9-44E6-8353-F253E6FEBB17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32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8672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09829-E867-491E-98E4-332D36A93C4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13051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840C1-2F72-475E-83F5-C85DFB21D02A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2414268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9735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27456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7366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48885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33466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5250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72042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48006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380117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6872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649CF-D92E-4218-90B9-6C42EC68E13D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8961429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37901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376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4770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80013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90437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4505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86680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63793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391082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794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8921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91458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451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7481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15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8715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6610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513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4043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076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04F22-BE2C-4653-8936-082154A54E31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513819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1971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9929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97100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3497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4440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30142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6779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3064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04358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727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76444-48F7-4F0F-9E04-9DA3D75E767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511246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68971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66309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9585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18881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5011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62069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32697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1493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9066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612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9E03E-A8BB-41A8-866D-63E9FE414C7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967290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8377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8545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1159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3493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3177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0300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8074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49127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9929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753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0A817-EDA1-4C46-B45F-03C5C95A7FC8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2209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56456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1621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437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65452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5703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8357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547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019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710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4082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31847-7E63-4047-9A99-E16311A6FD87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077738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01844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2993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2570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65330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7586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28841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0755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4315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1944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337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88365-0321-4364-A753-C9E6BDADA8A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6233906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1242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2508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9926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54575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7851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227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567547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43077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423861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6672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4E47E-5CA2-469B-B77D-1559390C1F1C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807444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3399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90363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80275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2217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58135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4522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26688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766840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7848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F2CF38-36C6-485E-98DF-B138A003C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3201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E32FF-FDFA-4C3F-85C5-C6A81077F2C8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1807639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EFFB0-A60F-4AF9-90AF-2DFAF47C222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78801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A7A05-E77A-47C0-8423-94CEA86E4D0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5631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77575-D483-48BE-AF41-90C6C51F01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88874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3A714F-FE89-4C1F-9658-1A7902E348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0470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FC842E-009B-414E-934F-AEDD2B87045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13303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A5CF5-7832-4D76-8B72-72E9189BDF3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99288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3DCB58-7B62-4099-932E-F3ADA948790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96866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C697B2-248F-49CA-B5FB-C043C4610E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5682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5A2DC-718F-44E1-B497-A1DF51D01083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371166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B0D3D4-418E-4A8E-BAE3-A55525A495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903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59728AA-A700-4618-A7C5-ED740B849C46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047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27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733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44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53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573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322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10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7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73D15-6B43-462E-881F-6348FCC0AD7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6356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DB4438-7AEB-4BC9-925A-23D3190F0C6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332754" cy="155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>
                <a:solidFill>
                  <a:srgbClr val="FF0000"/>
                </a:solidFill>
              </a:rPr>
              <a:t>4.	</a:t>
            </a:r>
            <a:r>
              <a:rPr lang="de-AT" altLang="en-US" sz="3200" smtClean="0">
                <a:solidFill>
                  <a:srgbClr val="FF0000"/>
                </a:solidFill>
              </a:rPr>
              <a:t>Semantic Processing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ts val="9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/>
              <a:t>4.1	</a:t>
            </a:r>
            <a:r>
              <a:rPr lang="de-AT" altLang="en-US" smtClean="0"/>
              <a:t>Attributed Grammars (syntax-directed translation)</a:t>
            </a:r>
            <a:endParaRPr lang="de-AT" altLang="en-US"/>
          </a:p>
          <a:p>
            <a:pPr>
              <a:spcBef>
                <a:spcPts val="900"/>
              </a:spcBef>
              <a:buFontTx/>
              <a:buNone/>
            </a:pPr>
            <a:r>
              <a:rPr lang="de-AT" altLang="en-US"/>
              <a:t>	4.2	</a:t>
            </a:r>
            <a:r>
              <a:rPr lang="de-AT" altLang="en-US" smtClean="0"/>
              <a:t>Attributed Grammars according to </a:t>
            </a:r>
            <a:r>
              <a:rPr lang="de-AT" altLang="en-US"/>
              <a:t>Knuth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3077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D6F973-1B05-48AA-ADD6-14F8A55CDC7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Transforming an ATG </a:t>
            </a:r>
            <a:r>
              <a:rPr lang="de-AT" altLang="en-US" smtClean="0"/>
              <a:t>into </a:t>
            </a:r>
            <a:r>
              <a:rPr lang="de-AT" altLang="en-US" smtClean="0"/>
              <a:t>parser code</a:t>
            </a:r>
            <a:endParaRPr lang="de-AT" altLang="en-US" smtClean="0"/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989013" y="1541463"/>
            <a:ext cx="3576637" cy="11715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1816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816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1816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1816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val&gt;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int val, val1; .)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Term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"+" Term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val1&gt;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val = val + val1;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  "-" Term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val1&gt;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val = val - val1; .)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}.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671513" y="1181100"/>
            <a:ext cx="1273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Production</a:t>
            </a:r>
          </a:p>
        </p:txBody>
      </p:sp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989013" y="3224213"/>
            <a:ext cx="2511425" cy="34956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val, val1;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 =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Term();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for (;;)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if (sym == plus)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scan();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val1 =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Term();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 = val + val1;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} else if (sym == minus)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scan();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val1 =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Term();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 = val - val1;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} else break;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return val;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671513" y="2870200"/>
            <a:ext cx="163311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Parser method</a:t>
            </a:r>
          </a:p>
        </p:txBody>
      </p:sp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3719513" y="3460750"/>
            <a:ext cx="5254625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6256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6256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6256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6256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625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5600" algn="l"/>
                <a:tab pos="2006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input attributes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parameters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5600" algn="l"/>
                <a:tab pos="2006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output atribute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function return value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	(if there are multiple output attributes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	encapsulate them in an object)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5600" algn="l"/>
                <a:tab pos="2006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semantic actions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embedded Java code</a:t>
            </a:r>
          </a:p>
        </p:txBody>
      </p:sp>
      <p:sp>
        <p:nvSpPr>
          <p:cNvPr id="297992" name="Text Box 8"/>
          <p:cNvSpPr txBox="1">
            <a:spLocks noChangeArrowheads="1"/>
          </p:cNvSpPr>
          <p:nvPr/>
        </p:nvSpPr>
        <p:spPr bwMode="auto">
          <a:xfrm>
            <a:off x="3757613" y="5192713"/>
            <a:ext cx="4854063" cy="88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Terminal symbols have no input attributes.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 our form of ATGs they also have no output attributes,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but their value can be obtained from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t.val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or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t.numVal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735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91" grpId="0" autoUpdateAnimBg="0"/>
      <p:bldP spid="29799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DBC40D7-395D-4E28-8E6E-D778BE891DB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de-DE" altLang="en-US" sz="140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Sales statistics</a:t>
            </a:r>
            <a:endParaRPr lang="de-AT" altLang="en-US" smtClean="0"/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696913" y="1244600"/>
            <a:ext cx="652567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ATGs can also be used in areas other than compiler construction</a:t>
            </a:r>
            <a:endParaRPr lang="de-AT" altLang="en-US" sz="1800" b="1"/>
          </a:p>
        </p:txBody>
      </p:sp>
      <p:grpSp>
        <p:nvGrpSpPr>
          <p:cNvPr id="2" name="Group 1"/>
          <p:cNvGrpSpPr/>
          <p:nvPr/>
        </p:nvGrpSpPr>
        <p:grpSpPr>
          <a:xfrm>
            <a:off x="722313" y="4861791"/>
            <a:ext cx="7747177" cy="1362075"/>
            <a:chOff x="722313" y="4861791"/>
            <a:chExt cx="7747177" cy="1362075"/>
          </a:xfrm>
        </p:grpSpPr>
        <p:sp>
          <p:nvSpPr>
            <p:cNvPr id="13317" name="Text Box 4"/>
            <p:cNvSpPr txBox="1">
              <a:spLocks noChangeArrowheads="1"/>
            </p:cNvSpPr>
            <p:nvPr/>
          </p:nvSpPr>
          <p:spPr bwMode="auto">
            <a:xfrm>
              <a:off x="722313" y="4861791"/>
              <a:ext cx="3382955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Description by a context-free grammar</a:t>
              </a:r>
              <a:endParaRPr lang="de-AT" altLang="en-US" sz="1600"/>
            </a:p>
          </p:txBody>
        </p:sp>
        <p:sp>
          <p:nvSpPr>
            <p:cNvPr id="13318" name="Text Box 5"/>
            <p:cNvSpPr txBox="1">
              <a:spLocks noChangeArrowheads="1"/>
            </p:cNvSpPr>
            <p:nvPr/>
          </p:nvSpPr>
          <p:spPr bwMode="auto">
            <a:xfrm>
              <a:off x="1090613" y="5268191"/>
              <a:ext cx="2506662" cy="95567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673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673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673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673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File	= {Article}.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Article	= Code {Amount} ";".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Code	= number.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Amount	= number.</a:t>
              </a:r>
            </a:p>
          </p:txBody>
        </p:sp>
        <p:sp>
          <p:nvSpPr>
            <p:cNvPr id="13319" name="Text Box 6"/>
            <p:cNvSpPr txBox="1">
              <a:spLocks noChangeArrowheads="1"/>
            </p:cNvSpPr>
            <p:nvPr/>
          </p:nvSpPr>
          <p:spPr bwMode="auto">
            <a:xfrm>
              <a:off x="4049713" y="5280891"/>
              <a:ext cx="4419777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Whenever the input is syntacticlly structured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ATGs are a good notation to describe its processing</a:t>
              </a:r>
              <a:endParaRPr lang="de-AT" altLang="en-US" sz="1600"/>
            </a:p>
          </p:txBody>
        </p:sp>
      </p:grpSp>
      <p:sp>
        <p:nvSpPr>
          <p:cNvPr id="13322" name="Text Box 8"/>
          <p:cNvSpPr txBox="1">
            <a:spLocks noChangeArrowheads="1"/>
          </p:cNvSpPr>
          <p:nvPr/>
        </p:nvSpPr>
        <p:spPr bwMode="auto">
          <a:xfrm>
            <a:off x="1090613" y="2115355"/>
            <a:ext cx="2420937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3451	2  5  3  7  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3452	4  8  1 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3453	1  1 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13323" name="Text Box 9"/>
          <p:cNvSpPr txBox="1">
            <a:spLocks noChangeArrowheads="1"/>
          </p:cNvSpPr>
          <p:nvPr/>
        </p:nvSpPr>
        <p:spPr bwMode="auto">
          <a:xfrm>
            <a:off x="722313" y="3258355"/>
            <a:ext cx="145614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Desired output:</a:t>
            </a:r>
            <a:endParaRPr lang="de-AT" altLang="en-US" sz="1600"/>
          </a:p>
        </p:txBody>
      </p:sp>
      <p:sp>
        <p:nvSpPr>
          <p:cNvPr id="13324" name="Text Box 10"/>
          <p:cNvSpPr txBox="1">
            <a:spLocks noChangeArrowheads="1"/>
          </p:cNvSpPr>
          <p:nvPr/>
        </p:nvSpPr>
        <p:spPr bwMode="auto">
          <a:xfrm>
            <a:off x="1090613" y="3613955"/>
            <a:ext cx="2419350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3451	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3452	13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3453	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22313" y="1725613"/>
            <a:ext cx="278182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Given a file with sales numbers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E168A1-0B30-4686-A5B2-B835D3B2EA3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ATG for </a:t>
            </a:r>
            <a:r>
              <a:rPr lang="de-AT" altLang="en-US" smtClean="0"/>
              <a:t>the </a:t>
            </a:r>
            <a:r>
              <a:rPr lang="de-AT" altLang="en-US" smtClean="0"/>
              <a:t>sales statistics</a:t>
            </a:r>
            <a:endParaRPr lang="de-AT" altLang="en-US" smtClean="0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735013" y="1319213"/>
            <a:ext cx="5084762" cy="27654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File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int code, amount;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{ Article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code,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amount&gt;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print(code + " " + amount);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}.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Article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code,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amount&gt;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int code, x, amount = 0;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Number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code&gt;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Number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amount += x;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";".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Number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x&gt;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int x;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= number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x = t.numVal;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646113" y="4189413"/>
            <a:ext cx="8112125" cy="2566987"/>
            <a:chOff x="646113" y="4189413"/>
            <a:chExt cx="8111953" cy="2566450"/>
          </a:xfrm>
        </p:grpSpPr>
        <p:sp>
          <p:nvSpPr>
            <p:cNvPr id="24582" name="Text Box 4"/>
            <p:cNvSpPr txBox="1">
              <a:spLocks noChangeArrowheads="1"/>
            </p:cNvSpPr>
            <p:nvPr/>
          </p:nvSpPr>
          <p:spPr bwMode="auto">
            <a:xfrm>
              <a:off x="722313" y="4506913"/>
              <a:ext cx="2922587" cy="136842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File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(sym == number)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ArtInfo a =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Article();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print(a.code + " " + a.amount);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4583" name="Text Box 5"/>
            <p:cNvSpPr txBox="1">
              <a:spLocks noChangeArrowheads="1"/>
            </p:cNvSpPr>
            <p:nvPr/>
          </p:nvSpPr>
          <p:spPr bwMode="auto">
            <a:xfrm>
              <a:off x="3719513" y="4506913"/>
              <a:ext cx="2589212" cy="224895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ArtInfo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Article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ArtInfo a = new ArtInfo();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a.amount = 0;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a.code =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Number();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while (sym == number)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 x =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Number();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a.amount += x;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check(semicolon);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return a;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4584" name="Text Box 6"/>
            <p:cNvSpPr txBox="1">
              <a:spLocks noChangeArrowheads="1"/>
            </p:cNvSpPr>
            <p:nvPr/>
          </p:nvSpPr>
          <p:spPr bwMode="auto">
            <a:xfrm>
              <a:off x="6376988" y="4506913"/>
              <a:ext cx="2381078" cy="95628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int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Number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check(number);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return t.numVal;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4585" name="Text Box 7"/>
            <p:cNvSpPr txBox="1">
              <a:spLocks noChangeArrowheads="1"/>
            </p:cNvSpPr>
            <p:nvPr/>
          </p:nvSpPr>
          <p:spPr bwMode="auto">
            <a:xfrm>
              <a:off x="722313" y="5934075"/>
              <a:ext cx="2932112" cy="73025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class ArtInfo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int code, amount;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4586" name="Text Box 8"/>
            <p:cNvSpPr txBox="1">
              <a:spLocks noChangeArrowheads="1"/>
            </p:cNvSpPr>
            <p:nvPr/>
          </p:nvSpPr>
          <p:spPr bwMode="auto">
            <a:xfrm>
              <a:off x="646113" y="4189413"/>
              <a:ext cx="1169987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Parser code</a:t>
              </a:r>
            </a:p>
          </p:txBody>
        </p:sp>
        <p:sp>
          <p:nvSpPr>
            <p:cNvPr id="24587" name="Text Box 9"/>
            <p:cNvSpPr txBox="1">
              <a:spLocks noChangeArrowheads="1"/>
            </p:cNvSpPr>
            <p:nvPr/>
          </p:nvSpPr>
          <p:spPr bwMode="auto">
            <a:xfrm>
              <a:off x="6288088" y="5510213"/>
              <a:ext cx="1659820" cy="986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Terminal symbols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number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semicolon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eof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33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CCD5FB-350F-4526-AF5E-D97FE9739EE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Image Description Language</a:t>
            </a:r>
          </a:p>
        </p:txBody>
      </p:sp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1320800" y="2311400"/>
            <a:ext cx="63500" cy="635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1968500" y="1892300"/>
            <a:ext cx="63500" cy="635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30" name="Line 5"/>
          <p:cNvSpPr>
            <a:spLocks noChangeShapeType="1"/>
          </p:cNvSpPr>
          <p:nvPr/>
        </p:nvSpPr>
        <p:spPr bwMode="auto">
          <a:xfrm flipV="1">
            <a:off x="1352550" y="1924050"/>
            <a:ext cx="647700" cy="419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1809750" y="2241550"/>
            <a:ext cx="63500" cy="635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32" name="Line 7"/>
          <p:cNvSpPr>
            <a:spLocks noChangeShapeType="1"/>
          </p:cNvSpPr>
          <p:nvPr/>
        </p:nvSpPr>
        <p:spPr bwMode="auto">
          <a:xfrm flipH="1">
            <a:off x="1841500" y="1924050"/>
            <a:ext cx="158750" cy="349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33" name="Rectangle 8"/>
          <p:cNvSpPr>
            <a:spLocks noChangeArrowheads="1"/>
          </p:cNvSpPr>
          <p:nvPr/>
        </p:nvSpPr>
        <p:spPr bwMode="auto">
          <a:xfrm>
            <a:off x="1949450" y="2616200"/>
            <a:ext cx="63500" cy="635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34" name="Line 9"/>
          <p:cNvSpPr>
            <a:spLocks noChangeShapeType="1"/>
          </p:cNvSpPr>
          <p:nvPr/>
        </p:nvSpPr>
        <p:spPr bwMode="auto">
          <a:xfrm>
            <a:off x="1841500" y="2273300"/>
            <a:ext cx="1397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35" name="Line 10"/>
          <p:cNvSpPr>
            <a:spLocks noChangeShapeType="1"/>
          </p:cNvSpPr>
          <p:nvPr/>
        </p:nvSpPr>
        <p:spPr bwMode="auto">
          <a:xfrm flipH="1" flipV="1">
            <a:off x="1346200" y="2343150"/>
            <a:ext cx="635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304150" name="Group 22"/>
          <p:cNvGrpSpPr>
            <a:grpSpLocks/>
          </p:cNvGrpSpPr>
          <p:nvPr/>
        </p:nvGrpSpPr>
        <p:grpSpPr bwMode="auto">
          <a:xfrm>
            <a:off x="2982913" y="1204913"/>
            <a:ext cx="1284287" cy="1812925"/>
            <a:chOff x="1879" y="759"/>
            <a:chExt cx="809" cy="1142"/>
          </a:xfrm>
        </p:grpSpPr>
        <p:sp>
          <p:nvSpPr>
            <p:cNvPr id="26650" name="Text Box 11"/>
            <p:cNvSpPr txBox="1">
              <a:spLocks noChangeArrowheads="1"/>
            </p:cNvSpPr>
            <p:nvPr/>
          </p:nvSpPr>
          <p:spPr bwMode="auto">
            <a:xfrm>
              <a:off x="1879" y="759"/>
              <a:ext cx="80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described by:</a:t>
              </a:r>
            </a:p>
          </p:txBody>
        </p:sp>
        <p:sp>
          <p:nvSpPr>
            <p:cNvPr id="26651" name="Text Box 12"/>
            <p:cNvSpPr txBox="1">
              <a:spLocks noChangeArrowheads="1"/>
            </p:cNvSpPr>
            <p:nvPr/>
          </p:nvSpPr>
          <p:spPr bwMode="auto">
            <a:xfrm>
              <a:off x="1951" y="1039"/>
              <a:ext cx="587" cy="86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POLY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(10,40)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(50,90)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(40,45)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(50,0)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END</a:t>
              </a:r>
            </a:p>
          </p:txBody>
        </p:sp>
      </p:grp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950913" y="2347913"/>
            <a:ext cx="625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(10,40)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789113" y="2652713"/>
            <a:ext cx="549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(50,0)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1852613" y="2157413"/>
            <a:ext cx="625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(40,45)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1814513" y="1662113"/>
            <a:ext cx="625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(50,90)</a:t>
            </a:r>
          </a:p>
        </p:txBody>
      </p:sp>
      <p:grpSp>
        <p:nvGrpSpPr>
          <p:cNvPr id="304151" name="Group 23"/>
          <p:cNvGrpSpPr>
            <a:grpSpLocks/>
          </p:cNvGrpSpPr>
          <p:nvPr/>
        </p:nvGrpSpPr>
        <p:grpSpPr bwMode="auto">
          <a:xfrm>
            <a:off x="5129213" y="1204913"/>
            <a:ext cx="3354387" cy="962025"/>
            <a:chOff x="3231" y="759"/>
            <a:chExt cx="2113" cy="606"/>
          </a:xfrm>
        </p:grpSpPr>
        <p:sp>
          <p:nvSpPr>
            <p:cNvPr id="26648" name="Text Box 17"/>
            <p:cNvSpPr txBox="1">
              <a:spLocks noChangeArrowheads="1"/>
            </p:cNvSpPr>
            <p:nvPr/>
          </p:nvSpPr>
          <p:spPr bwMode="auto">
            <a:xfrm>
              <a:off x="3231" y="759"/>
              <a:ext cx="78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input syntax:</a:t>
              </a:r>
            </a:p>
          </p:txBody>
        </p:sp>
        <p:sp>
          <p:nvSpPr>
            <p:cNvPr id="26649" name="Text Box 18"/>
            <p:cNvSpPr txBox="1">
              <a:spLocks noChangeArrowheads="1"/>
            </p:cNvSpPr>
            <p:nvPr/>
          </p:nvSpPr>
          <p:spPr bwMode="auto">
            <a:xfrm>
              <a:off x="3295" y="1039"/>
              <a:ext cx="2049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Polygon = "POLY" Point {Point} "END".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Point = "(" number "," number ")".</a:t>
              </a:r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98513" y="3403600"/>
            <a:ext cx="7777162" cy="1587500"/>
            <a:chOff x="798513" y="3403600"/>
            <a:chExt cx="7777162" cy="1587501"/>
          </a:xfrm>
        </p:grpSpPr>
        <p:sp>
          <p:nvSpPr>
            <p:cNvPr id="26646" name="Text Box 19"/>
            <p:cNvSpPr txBox="1">
              <a:spLocks noChangeArrowheads="1"/>
            </p:cNvSpPr>
            <p:nvPr/>
          </p:nvSpPr>
          <p:spPr bwMode="auto">
            <a:xfrm>
              <a:off x="798513" y="3403600"/>
              <a:ext cx="63976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We want a program that reads the input and draws the polygon</a:t>
              </a:r>
            </a:p>
          </p:txBody>
        </p:sp>
        <p:sp>
          <p:nvSpPr>
            <p:cNvPr id="26647" name="Text Box 21"/>
            <p:cNvSpPr txBox="1">
              <a:spLocks noChangeArrowheads="1"/>
            </p:cNvSpPr>
            <p:nvPr/>
          </p:nvSpPr>
          <p:spPr bwMode="auto">
            <a:xfrm>
              <a:off x="4557713" y="3871913"/>
              <a:ext cx="4017962" cy="1119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435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435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435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435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20000"/>
                </a:spcAft>
                <a:buClrTx/>
                <a:buSzTx/>
                <a:buFontTx/>
                <a:buNone/>
                <a:tabLst>
                  <a:tab pos="1435100" algn="l"/>
                </a:tabLst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We use "Turtle Graphics" for drawing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435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Turtle.start(p);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sets the turtle (pen) to point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435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Turtle.move(q);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moves the turtle to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q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435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drawing a line</a:t>
              </a:r>
            </a:p>
          </p:txBody>
        </p:sp>
      </p:grp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887413" y="3859213"/>
            <a:ext cx="3337028" cy="28305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Polygon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Pt p, q;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"POLY"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Point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p&gt;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Turtle.start(p);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Point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q&gt;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Turtle.move(q);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"END"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Turtle.move(p);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Point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p&gt;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Pt p; int x, y;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"(" number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x = t.numVal;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"," number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y = t.numVal;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")"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 = new Pt(x, y);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524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575005" y="5023262"/>
            <a:ext cx="3387895" cy="1496601"/>
            <a:chOff x="4575005" y="5023262"/>
            <a:chExt cx="3387895" cy="1496601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4664075" y="5349875"/>
              <a:ext cx="3298825" cy="11699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Pt</a:t>
              </a:r>
              <a:r>
                <a:rPr kumimoji="0" lang="de-AT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int x;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int y;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Pt (int x, int y) { this.x = x; this.y = y;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5005" y="5023262"/>
              <a:ext cx="21964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Representation of points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308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82D5A8-DD33-4668-A54B-72466B64B79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</a:t>
            </a:r>
            <a:r>
              <a:rPr lang="de-AT" altLang="en-US" sz="2400" smtClean="0"/>
              <a:t>Transform Infix to Postfix Expressions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735013" y="1166813"/>
            <a:ext cx="6767512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  <a:tab pos="1714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714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  <a:tab pos="1714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714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Arithmetic expressions in infix notation are to be transformed to postfix notation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 + 4 * 2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 4 2 * +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(3 + 4) * 2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 4 + 2 *</a:t>
            </a:r>
          </a:p>
        </p:txBody>
      </p:sp>
      <p:grpSp>
        <p:nvGrpSpPr>
          <p:cNvPr id="305223" name="Group 71"/>
          <p:cNvGrpSpPr>
            <a:grpSpLocks/>
          </p:cNvGrpSpPr>
          <p:nvPr/>
        </p:nvGrpSpPr>
        <p:grpSpPr bwMode="auto">
          <a:xfrm>
            <a:off x="4418013" y="1649413"/>
            <a:ext cx="3206750" cy="1825625"/>
            <a:chOff x="2783" y="1663"/>
            <a:chExt cx="2020" cy="1150"/>
          </a:xfrm>
        </p:grpSpPr>
        <p:sp>
          <p:nvSpPr>
            <p:cNvPr id="28726" name="Text Box 15"/>
            <p:cNvSpPr txBox="1">
              <a:spLocks noChangeArrowheads="1"/>
            </p:cNvSpPr>
            <p:nvPr/>
          </p:nvSpPr>
          <p:spPr bwMode="auto">
            <a:xfrm>
              <a:off x="2903" y="267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28727" name="Text Box 16"/>
            <p:cNvSpPr txBox="1">
              <a:spLocks noChangeArrowheads="1"/>
            </p:cNvSpPr>
            <p:nvPr/>
          </p:nvSpPr>
          <p:spPr bwMode="auto">
            <a:xfrm>
              <a:off x="2783" y="2399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28728" name="Line 17"/>
            <p:cNvSpPr>
              <a:spLocks noChangeShapeType="1"/>
            </p:cNvSpPr>
            <p:nvPr/>
          </p:nvSpPr>
          <p:spPr bwMode="auto">
            <a:xfrm flipV="1">
              <a:off x="2936" y="2536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29" name="Text Box 18"/>
            <p:cNvSpPr txBox="1">
              <a:spLocks noChangeArrowheads="1"/>
            </p:cNvSpPr>
            <p:nvPr/>
          </p:nvSpPr>
          <p:spPr bwMode="auto">
            <a:xfrm>
              <a:off x="3455" y="2679"/>
              <a:ext cx="6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28730" name="Line 19"/>
            <p:cNvSpPr>
              <a:spLocks noChangeShapeType="1"/>
            </p:cNvSpPr>
            <p:nvPr/>
          </p:nvSpPr>
          <p:spPr bwMode="auto">
            <a:xfrm flipV="1">
              <a:off x="3488" y="1816"/>
              <a:ext cx="0" cy="8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31" name="Text Box 22"/>
            <p:cNvSpPr txBox="1">
              <a:spLocks noChangeArrowheads="1"/>
            </p:cNvSpPr>
            <p:nvPr/>
          </p:nvSpPr>
          <p:spPr bwMode="auto">
            <a:xfrm>
              <a:off x="3711" y="267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8732" name="Text Box 23"/>
            <p:cNvSpPr txBox="1">
              <a:spLocks noChangeArrowheads="1"/>
            </p:cNvSpPr>
            <p:nvPr/>
          </p:nvSpPr>
          <p:spPr bwMode="auto">
            <a:xfrm>
              <a:off x="3591" y="2399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28733" name="Line 24"/>
            <p:cNvSpPr>
              <a:spLocks noChangeShapeType="1"/>
            </p:cNvSpPr>
            <p:nvPr/>
          </p:nvSpPr>
          <p:spPr bwMode="auto">
            <a:xfrm flipV="1">
              <a:off x="3744" y="2536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34" name="Text Box 25"/>
            <p:cNvSpPr txBox="1">
              <a:spLocks noChangeArrowheads="1"/>
            </p:cNvSpPr>
            <p:nvPr/>
          </p:nvSpPr>
          <p:spPr bwMode="auto">
            <a:xfrm>
              <a:off x="4319" y="2679"/>
              <a:ext cx="4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*</a:t>
              </a:r>
            </a:p>
          </p:txBody>
        </p:sp>
        <p:sp>
          <p:nvSpPr>
            <p:cNvPr id="28735" name="Line 26"/>
            <p:cNvSpPr>
              <a:spLocks noChangeShapeType="1"/>
            </p:cNvSpPr>
            <p:nvPr/>
          </p:nvSpPr>
          <p:spPr bwMode="auto">
            <a:xfrm flipV="1">
              <a:off x="4352" y="2208"/>
              <a:ext cx="0" cy="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36" name="Text Box 27"/>
            <p:cNvSpPr txBox="1">
              <a:spLocks noChangeArrowheads="1"/>
            </p:cNvSpPr>
            <p:nvPr/>
          </p:nvSpPr>
          <p:spPr bwMode="auto">
            <a:xfrm>
              <a:off x="4607" y="267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28737" name="Text Box 28"/>
            <p:cNvSpPr txBox="1">
              <a:spLocks noChangeArrowheads="1"/>
            </p:cNvSpPr>
            <p:nvPr/>
          </p:nvSpPr>
          <p:spPr bwMode="auto">
            <a:xfrm>
              <a:off x="4487" y="2399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28738" name="Line 29"/>
            <p:cNvSpPr>
              <a:spLocks noChangeShapeType="1"/>
            </p:cNvSpPr>
            <p:nvPr/>
          </p:nvSpPr>
          <p:spPr bwMode="auto">
            <a:xfrm flipV="1">
              <a:off x="4640" y="2536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39" name="Line 33"/>
            <p:cNvSpPr>
              <a:spLocks noChangeShapeType="1"/>
            </p:cNvSpPr>
            <p:nvPr/>
          </p:nvSpPr>
          <p:spPr bwMode="auto">
            <a:xfrm flipV="1">
              <a:off x="3744" y="2288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40" name="Text Box 34"/>
            <p:cNvSpPr txBox="1">
              <a:spLocks noChangeArrowheads="1"/>
            </p:cNvSpPr>
            <p:nvPr/>
          </p:nvSpPr>
          <p:spPr bwMode="auto">
            <a:xfrm>
              <a:off x="4223" y="2071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28741" name="Line 35"/>
            <p:cNvSpPr>
              <a:spLocks noChangeShapeType="1"/>
            </p:cNvSpPr>
            <p:nvPr/>
          </p:nvSpPr>
          <p:spPr bwMode="auto">
            <a:xfrm flipV="1">
              <a:off x="4648" y="2288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42" name="Line 36"/>
            <p:cNvSpPr>
              <a:spLocks noChangeShapeType="1"/>
            </p:cNvSpPr>
            <p:nvPr/>
          </p:nvSpPr>
          <p:spPr bwMode="auto">
            <a:xfrm flipV="1">
              <a:off x="4352" y="1944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43" name="Line 38"/>
            <p:cNvSpPr>
              <a:spLocks noChangeShapeType="1"/>
            </p:cNvSpPr>
            <p:nvPr/>
          </p:nvSpPr>
          <p:spPr bwMode="auto">
            <a:xfrm flipH="1">
              <a:off x="3744" y="2288"/>
              <a:ext cx="9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44" name="Text Box 39"/>
            <p:cNvSpPr txBox="1">
              <a:spLocks noChangeArrowheads="1"/>
            </p:cNvSpPr>
            <p:nvPr/>
          </p:nvSpPr>
          <p:spPr bwMode="auto">
            <a:xfrm>
              <a:off x="3383" y="1663"/>
              <a:ext cx="23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</a:p>
          </p:txBody>
        </p:sp>
        <p:sp>
          <p:nvSpPr>
            <p:cNvPr id="28745" name="Line 43"/>
            <p:cNvSpPr>
              <a:spLocks noChangeShapeType="1"/>
            </p:cNvSpPr>
            <p:nvPr/>
          </p:nvSpPr>
          <p:spPr bwMode="auto">
            <a:xfrm flipV="1">
              <a:off x="2936" y="2224"/>
              <a:ext cx="0" cy="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46" name="Text Box 49"/>
            <p:cNvSpPr txBox="1">
              <a:spLocks noChangeArrowheads="1"/>
            </p:cNvSpPr>
            <p:nvPr/>
          </p:nvSpPr>
          <p:spPr bwMode="auto">
            <a:xfrm>
              <a:off x="2799" y="2071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28747" name="Line 50"/>
            <p:cNvSpPr>
              <a:spLocks noChangeShapeType="1"/>
            </p:cNvSpPr>
            <p:nvPr/>
          </p:nvSpPr>
          <p:spPr bwMode="auto">
            <a:xfrm flipV="1">
              <a:off x="2936" y="1944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48" name="Line 51"/>
            <p:cNvSpPr>
              <a:spLocks noChangeShapeType="1"/>
            </p:cNvSpPr>
            <p:nvPr/>
          </p:nvSpPr>
          <p:spPr bwMode="auto">
            <a:xfrm>
              <a:off x="2936" y="1944"/>
              <a:ext cx="1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305210" name="Text Box 58"/>
          <p:cNvSpPr txBox="1">
            <a:spLocks noChangeArrowheads="1"/>
          </p:cNvSpPr>
          <p:nvPr/>
        </p:nvSpPr>
        <p:spPr bwMode="auto">
          <a:xfrm>
            <a:off x="4684713" y="3186113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3</a:t>
            </a:r>
          </a:p>
        </p:txBody>
      </p:sp>
      <p:sp>
        <p:nvSpPr>
          <p:cNvPr id="305219" name="Text Box 67"/>
          <p:cNvSpPr txBox="1">
            <a:spLocks noChangeArrowheads="1"/>
          </p:cNvSpPr>
          <p:nvPr/>
        </p:nvSpPr>
        <p:spPr bwMode="auto">
          <a:xfrm>
            <a:off x="5967413" y="3186113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4</a:t>
            </a:r>
          </a:p>
        </p:txBody>
      </p:sp>
      <p:sp>
        <p:nvSpPr>
          <p:cNvPr id="305220" name="Text Box 68"/>
          <p:cNvSpPr txBox="1">
            <a:spLocks noChangeArrowheads="1"/>
          </p:cNvSpPr>
          <p:nvPr/>
        </p:nvSpPr>
        <p:spPr bwMode="auto">
          <a:xfrm>
            <a:off x="7377113" y="3186113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2</a:t>
            </a:r>
          </a:p>
        </p:txBody>
      </p:sp>
      <p:sp>
        <p:nvSpPr>
          <p:cNvPr id="305221" name="Text Box 69"/>
          <p:cNvSpPr txBox="1">
            <a:spLocks noChangeArrowheads="1"/>
          </p:cNvSpPr>
          <p:nvPr/>
        </p:nvSpPr>
        <p:spPr bwMode="auto">
          <a:xfrm>
            <a:off x="7377113" y="2436813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*</a:t>
            </a:r>
          </a:p>
        </p:txBody>
      </p:sp>
      <p:sp>
        <p:nvSpPr>
          <p:cNvPr id="305222" name="Text Box 70"/>
          <p:cNvSpPr txBox="1">
            <a:spLocks noChangeArrowheads="1"/>
          </p:cNvSpPr>
          <p:nvPr/>
        </p:nvSpPr>
        <p:spPr bwMode="auto">
          <a:xfrm>
            <a:off x="6932613" y="1916113"/>
            <a:ext cx="7318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+</a:t>
            </a:r>
          </a:p>
        </p:txBody>
      </p:sp>
      <p:sp>
        <p:nvSpPr>
          <p:cNvPr id="305224" name="Text Box 72"/>
          <p:cNvSpPr txBox="1">
            <a:spLocks noChangeArrowheads="1"/>
          </p:cNvSpPr>
          <p:nvPr/>
        </p:nvSpPr>
        <p:spPr bwMode="auto">
          <a:xfrm>
            <a:off x="4770438" y="6161088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3</a:t>
            </a:r>
          </a:p>
        </p:txBody>
      </p:sp>
      <p:sp>
        <p:nvSpPr>
          <p:cNvPr id="305225" name="Text Box 73"/>
          <p:cNvSpPr txBox="1">
            <a:spLocks noChangeArrowheads="1"/>
          </p:cNvSpPr>
          <p:nvPr/>
        </p:nvSpPr>
        <p:spPr bwMode="auto">
          <a:xfrm>
            <a:off x="6161088" y="6161088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4</a:t>
            </a:r>
          </a:p>
        </p:txBody>
      </p:sp>
      <p:sp>
        <p:nvSpPr>
          <p:cNvPr id="305226" name="Text Box 74"/>
          <p:cNvSpPr txBox="1">
            <a:spLocks noChangeArrowheads="1"/>
          </p:cNvSpPr>
          <p:nvPr/>
        </p:nvSpPr>
        <p:spPr bwMode="auto">
          <a:xfrm>
            <a:off x="5865813" y="5037138"/>
            <a:ext cx="7318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+</a:t>
            </a:r>
          </a:p>
        </p:txBody>
      </p:sp>
      <p:grpSp>
        <p:nvGrpSpPr>
          <p:cNvPr id="305227" name="Group 75"/>
          <p:cNvGrpSpPr>
            <a:grpSpLocks/>
          </p:cNvGrpSpPr>
          <p:nvPr/>
        </p:nvGrpSpPr>
        <p:grpSpPr bwMode="auto">
          <a:xfrm>
            <a:off x="4395788" y="3776663"/>
            <a:ext cx="3644900" cy="2641600"/>
            <a:chOff x="2769" y="2379"/>
            <a:chExt cx="2296" cy="1664"/>
          </a:xfrm>
        </p:grpSpPr>
        <p:sp>
          <p:nvSpPr>
            <p:cNvPr id="28691" name="Line 76"/>
            <p:cNvSpPr>
              <a:spLocks noChangeShapeType="1"/>
            </p:cNvSpPr>
            <p:nvPr/>
          </p:nvSpPr>
          <p:spPr bwMode="auto">
            <a:xfrm flipV="1">
              <a:off x="4136" y="2508"/>
              <a:ext cx="0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2" name="Text Box 77"/>
            <p:cNvSpPr txBox="1">
              <a:spLocks noChangeArrowheads="1"/>
            </p:cNvSpPr>
            <p:nvPr/>
          </p:nvSpPr>
          <p:spPr bwMode="auto">
            <a:xfrm>
              <a:off x="4031" y="2379"/>
              <a:ext cx="23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</a:p>
          </p:txBody>
        </p:sp>
        <p:sp>
          <p:nvSpPr>
            <p:cNvPr id="28693" name="Text Box 78"/>
            <p:cNvSpPr txBox="1">
              <a:spLocks noChangeArrowheads="1"/>
            </p:cNvSpPr>
            <p:nvPr/>
          </p:nvSpPr>
          <p:spPr bwMode="auto">
            <a:xfrm>
              <a:off x="4005" y="2577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28694" name="Line 79"/>
            <p:cNvSpPr>
              <a:spLocks noChangeShapeType="1"/>
            </p:cNvSpPr>
            <p:nvPr/>
          </p:nvSpPr>
          <p:spPr bwMode="auto">
            <a:xfrm flipV="1">
              <a:off x="3470" y="2784"/>
              <a:ext cx="0" cy="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5" name="Text Box 80"/>
            <p:cNvSpPr txBox="1">
              <a:spLocks noChangeArrowheads="1"/>
            </p:cNvSpPr>
            <p:nvPr/>
          </p:nvSpPr>
          <p:spPr bwMode="auto">
            <a:xfrm>
              <a:off x="3309" y="2835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28696" name="Line 81"/>
            <p:cNvSpPr>
              <a:spLocks noChangeShapeType="1"/>
            </p:cNvSpPr>
            <p:nvPr/>
          </p:nvSpPr>
          <p:spPr bwMode="auto">
            <a:xfrm flipV="1">
              <a:off x="3470" y="2958"/>
              <a:ext cx="0" cy="1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7" name="Line 82"/>
            <p:cNvSpPr>
              <a:spLocks noChangeShapeType="1"/>
            </p:cNvSpPr>
            <p:nvPr/>
          </p:nvSpPr>
          <p:spPr bwMode="auto">
            <a:xfrm flipH="1">
              <a:off x="2802" y="3034"/>
              <a:ext cx="15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698" name="Text Box 83"/>
            <p:cNvSpPr txBox="1">
              <a:spLocks noChangeArrowheads="1"/>
            </p:cNvSpPr>
            <p:nvPr/>
          </p:nvSpPr>
          <p:spPr bwMode="auto">
            <a:xfrm>
              <a:off x="3351" y="3135"/>
              <a:ext cx="23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</a:p>
          </p:txBody>
        </p:sp>
        <p:sp>
          <p:nvSpPr>
            <p:cNvPr id="28699" name="Line 84"/>
            <p:cNvSpPr>
              <a:spLocks noChangeShapeType="1"/>
            </p:cNvSpPr>
            <p:nvPr/>
          </p:nvSpPr>
          <p:spPr bwMode="auto">
            <a:xfrm flipV="1">
              <a:off x="3470" y="3288"/>
              <a:ext cx="0" cy="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00" name="Line 85"/>
            <p:cNvSpPr>
              <a:spLocks noChangeShapeType="1"/>
            </p:cNvSpPr>
            <p:nvPr/>
          </p:nvSpPr>
          <p:spPr bwMode="auto">
            <a:xfrm flipH="1">
              <a:off x="3000" y="3364"/>
              <a:ext cx="8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01" name="Line 86"/>
            <p:cNvSpPr>
              <a:spLocks noChangeShapeType="1"/>
            </p:cNvSpPr>
            <p:nvPr/>
          </p:nvSpPr>
          <p:spPr bwMode="auto">
            <a:xfrm>
              <a:off x="3000" y="3360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02" name="Line 87"/>
            <p:cNvSpPr>
              <a:spLocks noChangeShapeType="1"/>
            </p:cNvSpPr>
            <p:nvPr/>
          </p:nvSpPr>
          <p:spPr bwMode="auto">
            <a:xfrm>
              <a:off x="3834" y="3360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03" name="Text Box 88"/>
            <p:cNvSpPr txBox="1">
              <a:spLocks noChangeArrowheads="1"/>
            </p:cNvSpPr>
            <p:nvPr/>
          </p:nvSpPr>
          <p:spPr bwMode="auto">
            <a:xfrm>
              <a:off x="2871" y="3453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28704" name="Text Box 89"/>
            <p:cNvSpPr txBox="1">
              <a:spLocks noChangeArrowheads="1"/>
            </p:cNvSpPr>
            <p:nvPr/>
          </p:nvSpPr>
          <p:spPr bwMode="auto">
            <a:xfrm>
              <a:off x="3705" y="3453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28705" name="Line 90"/>
            <p:cNvSpPr>
              <a:spLocks noChangeShapeType="1"/>
            </p:cNvSpPr>
            <p:nvPr/>
          </p:nvSpPr>
          <p:spPr bwMode="auto">
            <a:xfrm>
              <a:off x="3000" y="3582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06" name="Line 91"/>
            <p:cNvSpPr>
              <a:spLocks noChangeShapeType="1"/>
            </p:cNvSpPr>
            <p:nvPr/>
          </p:nvSpPr>
          <p:spPr bwMode="auto">
            <a:xfrm>
              <a:off x="3834" y="3582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07" name="Text Box 92"/>
            <p:cNvSpPr txBox="1">
              <a:spLocks noChangeArrowheads="1"/>
            </p:cNvSpPr>
            <p:nvPr/>
          </p:nvSpPr>
          <p:spPr bwMode="auto">
            <a:xfrm>
              <a:off x="2847" y="3681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28708" name="Text Box 93"/>
            <p:cNvSpPr txBox="1">
              <a:spLocks noChangeArrowheads="1"/>
            </p:cNvSpPr>
            <p:nvPr/>
          </p:nvSpPr>
          <p:spPr bwMode="auto">
            <a:xfrm>
              <a:off x="3681" y="3681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28709" name="Line 94"/>
            <p:cNvSpPr>
              <a:spLocks noChangeShapeType="1"/>
            </p:cNvSpPr>
            <p:nvPr/>
          </p:nvSpPr>
          <p:spPr bwMode="auto">
            <a:xfrm>
              <a:off x="3000" y="3822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10" name="Line 95"/>
            <p:cNvSpPr>
              <a:spLocks noChangeShapeType="1"/>
            </p:cNvSpPr>
            <p:nvPr/>
          </p:nvSpPr>
          <p:spPr bwMode="auto">
            <a:xfrm>
              <a:off x="3834" y="3822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11" name="Text Box 96"/>
            <p:cNvSpPr txBox="1">
              <a:spLocks noChangeArrowheads="1"/>
            </p:cNvSpPr>
            <p:nvPr/>
          </p:nvSpPr>
          <p:spPr bwMode="auto">
            <a:xfrm>
              <a:off x="2967" y="390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28712" name="Text Box 97"/>
            <p:cNvSpPr txBox="1">
              <a:spLocks noChangeArrowheads="1"/>
            </p:cNvSpPr>
            <p:nvPr/>
          </p:nvSpPr>
          <p:spPr bwMode="auto">
            <a:xfrm>
              <a:off x="3813" y="390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8713" name="Text Box 98"/>
            <p:cNvSpPr txBox="1">
              <a:spLocks noChangeArrowheads="1"/>
            </p:cNvSpPr>
            <p:nvPr/>
          </p:nvSpPr>
          <p:spPr bwMode="auto">
            <a:xfrm>
              <a:off x="3435" y="3909"/>
              <a:ext cx="6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28714" name="Line 99"/>
            <p:cNvSpPr>
              <a:spLocks noChangeShapeType="1"/>
            </p:cNvSpPr>
            <p:nvPr/>
          </p:nvSpPr>
          <p:spPr bwMode="auto">
            <a:xfrm>
              <a:off x="2796" y="3036"/>
              <a:ext cx="0" cy="8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15" name="Text Box 100"/>
            <p:cNvSpPr txBox="1">
              <a:spLocks noChangeArrowheads="1"/>
            </p:cNvSpPr>
            <p:nvPr/>
          </p:nvSpPr>
          <p:spPr bwMode="auto">
            <a:xfrm>
              <a:off x="2769" y="3909"/>
              <a:ext cx="37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</a:t>
              </a:r>
            </a:p>
          </p:txBody>
        </p:sp>
        <p:sp>
          <p:nvSpPr>
            <p:cNvPr id="28716" name="Line 101"/>
            <p:cNvSpPr>
              <a:spLocks noChangeShapeType="1"/>
            </p:cNvSpPr>
            <p:nvPr/>
          </p:nvSpPr>
          <p:spPr bwMode="auto">
            <a:xfrm>
              <a:off x="4368" y="3036"/>
              <a:ext cx="0" cy="8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17" name="Text Box 102"/>
            <p:cNvSpPr txBox="1">
              <a:spLocks noChangeArrowheads="1"/>
            </p:cNvSpPr>
            <p:nvPr/>
          </p:nvSpPr>
          <p:spPr bwMode="auto">
            <a:xfrm>
              <a:off x="4341" y="3909"/>
              <a:ext cx="37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28718" name="Text Box 103"/>
            <p:cNvSpPr txBox="1">
              <a:spLocks noChangeArrowheads="1"/>
            </p:cNvSpPr>
            <p:nvPr/>
          </p:nvSpPr>
          <p:spPr bwMode="auto">
            <a:xfrm>
              <a:off x="4545" y="3909"/>
              <a:ext cx="4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*</a:t>
              </a:r>
            </a:p>
          </p:txBody>
        </p:sp>
        <p:sp>
          <p:nvSpPr>
            <p:cNvPr id="28719" name="Line 104"/>
            <p:cNvSpPr>
              <a:spLocks noChangeShapeType="1"/>
            </p:cNvSpPr>
            <p:nvPr/>
          </p:nvSpPr>
          <p:spPr bwMode="auto">
            <a:xfrm>
              <a:off x="4560" y="2784"/>
              <a:ext cx="0" cy="1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20" name="Line 105"/>
            <p:cNvSpPr>
              <a:spLocks noChangeShapeType="1"/>
            </p:cNvSpPr>
            <p:nvPr/>
          </p:nvSpPr>
          <p:spPr bwMode="auto">
            <a:xfrm>
              <a:off x="3468" y="2784"/>
              <a:ext cx="14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21" name="Text Box 106"/>
            <p:cNvSpPr txBox="1">
              <a:spLocks noChangeArrowheads="1"/>
            </p:cNvSpPr>
            <p:nvPr/>
          </p:nvSpPr>
          <p:spPr bwMode="auto">
            <a:xfrm>
              <a:off x="4749" y="2835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28722" name="Line 107"/>
            <p:cNvSpPr>
              <a:spLocks noChangeShapeType="1"/>
            </p:cNvSpPr>
            <p:nvPr/>
          </p:nvSpPr>
          <p:spPr bwMode="auto">
            <a:xfrm>
              <a:off x="4140" y="2730"/>
              <a:ext cx="0" cy="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23" name="Line 108"/>
            <p:cNvSpPr>
              <a:spLocks noChangeShapeType="1"/>
            </p:cNvSpPr>
            <p:nvPr/>
          </p:nvSpPr>
          <p:spPr bwMode="auto">
            <a:xfrm flipV="1">
              <a:off x="4880" y="2784"/>
              <a:ext cx="0" cy="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24" name="Line 109"/>
            <p:cNvSpPr>
              <a:spLocks noChangeShapeType="1"/>
            </p:cNvSpPr>
            <p:nvPr/>
          </p:nvSpPr>
          <p:spPr bwMode="auto">
            <a:xfrm>
              <a:off x="4884" y="3036"/>
              <a:ext cx="0" cy="8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8725" name="Text Box 110"/>
            <p:cNvSpPr txBox="1">
              <a:spLocks noChangeArrowheads="1"/>
            </p:cNvSpPr>
            <p:nvPr/>
          </p:nvSpPr>
          <p:spPr bwMode="auto">
            <a:xfrm>
              <a:off x="4857" y="390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</p:grpSp>
      <p:sp>
        <p:nvSpPr>
          <p:cNvPr id="305263" name="Text Box 111"/>
          <p:cNvSpPr txBox="1">
            <a:spLocks noChangeArrowheads="1"/>
          </p:cNvSpPr>
          <p:nvPr/>
        </p:nvSpPr>
        <p:spPr bwMode="auto">
          <a:xfrm>
            <a:off x="7808913" y="6161088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2</a:t>
            </a:r>
          </a:p>
        </p:txBody>
      </p:sp>
      <p:sp>
        <p:nvSpPr>
          <p:cNvPr id="305264" name="Text Box 112"/>
          <p:cNvSpPr txBox="1">
            <a:spLocks noChangeArrowheads="1"/>
          </p:cNvSpPr>
          <p:nvPr/>
        </p:nvSpPr>
        <p:spPr bwMode="auto">
          <a:xfrm>
            <a:off x="7018338" y="4084638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print *</a:t>
            </a: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49313" y="2373313"/>
            <a:ext cx="2870200" cy="33258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  <a:tab pos="1714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714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  <a:tab pos="1714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714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Term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"+" Term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  "-" Term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Factor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"*" Factor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  "/" Factor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number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"(" Expr ")".</a:t>
            </a: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2024063" y="2782888"/>
            <a:ext cx="1708150" cy="2679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  <a:tab pos="1714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714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  <a:tab pos="1714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714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print("+");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print("-");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print("*");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print("/");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print(t.numVal); .)</a:t>
            </a:r>
          </a:p>
        </p:txBody>
      </p:sp>
    </p:spTree>
    <p:extLst>
      <p:ext uri="{BB962C8B-B14F-4D97-AF65-F5344CB8AC3E}">
        <p14:creationId xmlns:p14="http://schemas.microsoft.com/office/powerpoint/2010/main" val="338886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210" grpId="0" autoUpdateAnimBg="0"/>
      <p:bldP spid="305219" grpId="0" autoUpdateAnimBg="0"/>
      <p:bldP spid="305220" grpId="0" autoUpdateAnimBg="0"/>
      <p:bldP spid="305221" grpId="0" autoUpdateAnimBg="0"/>
      <p:bldP spid="305222" grpId="0" autoUpdateAnimBg="0"/>
      <p:bldP spid="305224" grpId="0"/>
      <p:bldP spid="305225" grpId="0"/>
      <p:bldP spid="305226" grpId="0"/>
      <p:bldP spid="305263" grpId="0"/>
      <p:bldP spid="305264" grpId="0"/>
      <p:bldP spid="76" grpId="0" animBg="1" autoUpdateAnimBg="0"/>
      <p:bldP spid="7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19149" y="2927644"/>
            <a:ext cx="7155131" cy="466725"/>
          </a:xfrm>
          <a:prstGeom prst="rect">
            <a:avLst/>
          </a:prstGeom>
          <a:solidFill>
            <a:srgbClr val="CCCCFF"/>
          </a:solidFill>
          <a:ln w="9525" algn="ctr">
            <a:solidFill>
              <a:srgbClr val="CCCCFF"/>
            </a:solidFill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DB4438-7AEB-4BC9-925A-23D3190F0C6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de-DE" altLang="en-US" sz="1400" smtClean="0"/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332754" cy="155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4.	</a:t>
            </a:r>
            <a:r>
              <a:rPr lang="de-AT" altLang="en-US" sz="3200" smtClean="0"/>
              <a:t>Semantic Processing</a:t>
            </a:r>
            <a:endParaRPr lang="de-AT" altLang="en-US" sz="3200"/>
          </a:p>
          <a:p>
            <a:pPr>
              <a:spcBef>
                <a:spcPts val="900"/>
              </a:spcBef>
              <a:buFontTx/>
              <a:buNone/>
            </a:pPr>
            <a:r>
              <a:rPr lang="de-AT" altLang="en-US"/>
              <a:t>	4.1	</a:t>
            </a:r>
            <a:r>
              <a:rPr lang="de-AT" altLang="en-US" smtClean="0"/>
              <a:t>Attributed Grammars (syntax-directed translation)</a:t>
            </a:r>
            <a:endParaRPr lang="de-AT" altLang="en-US"/>
          </a:p>
          <a:p>
            <a:pPr>
              <a:spcBef>
                <a:spcPts val="9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4.2	</a:t>
            </a:r>
            <a:r>
              <a:rPr lang="de-AT" altLang="en-US" smtClean="0">
                <a:solidFill>
                  <a:srgbClr val="FF0000"/>
                </a:solidFill>
              </a:rPr>
              <a:t>Attributed Grammars according to </a:t>
            </a:r>
            <a:r>
              <a:rPr lang="de-AT" altLang="en-US">
                <a:solidFill>
                  <a:srgbClr val="FF0000"/>
                </a:solidFill>
              </a:rPr>
              <a:t>Knuth</a:t>
            </a:r>
          </a:p>
        </p:txBody>
      </p:sp>
    </p:spTree>
    <p:extLst>
      <p:ext uri="{BB962C8B-B14F-4D97-AF65-F5344CB8AC3E}">
        <p14:creationId xmlns:p14="http://schemas.microsoft.com/office/powerpoint/2010/main" val="248191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C59B8E-EA59-4C25-B80F-74DF72A3C4A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de-DE" altLang="en-US" sz="140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Idea</a:t>
            </a:r>
            <a:endParaRPr lang="de-AT" altLang="en-US" smtClean="0"/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709613" y="1308100"/>
            <a:ext cx="6475147" cy="86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ATGs </a:t>
            </a:r>
            <a:r>
              <a:rPr lang="de-AT" altLang="en-US" sz="1800" b="1" smtClean="0"/>
              <a:t>so far</a:t>
            </a:r>
            <a:r>
              <a:rPr lang="de-AT" altLang="en-US" sz="1600" smtClean="0"/>
              <a:t>: procedural description (translation algorithm)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Each production is processed from left to right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In the process, attributes are calculated and semantic actions are executed</a:t>
            </a:r>
            <a:endParaRPr lang="de-AT" altLang="en-US" sz="1600"/>
          </a:p>
        </p:txBody>
      </p:sp>
      <p:grpSp>
        <p:nvGrpSpPr>
          <p:cNvPr id="307252" name="Group 52"/>
          <p:cNvGrpSpPr>
            <a:grpSpLocks/>
          </p:cNvGrpSpPr>
          <p:nvPr/>
        </p:nvGrpSpPr>
        <p:grpSpPr bwMode="auto">
          <a:xfrm>
            <a:off x="473075" y="2413001"/>
            <a:ext cx="4421190" cy="2003426"/>
            <a:chOff x="298" y="1520"/>
            <a:chExt cx="2785" cy="1262"/>
          </a:xfrm>
        </p:grpSpPr>
        <p:sp>
          <p:nvSpPr>
            <p:cNvPr id="18470" name="Text Box 4"/>
            <p:cNvSpPr txBox="1">
              <a:spLocks noChangeArrowheads="1"/>
            </p:cNvSpPr>
            <p:nvPr/>
          </p:nvSpPr>
          <p:spPr bwMode="auto">
            <a:xfrm>
              <a:off x="447" y="1520"/>
              <a:ext cx="263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ATGs </a:t>
              </a:r>
              <a:r>
                <a:rPr lang="de-AT" altLang="en-US" sz="1800" b="1" smtClean="0"/>
                <a:t>according to </a:t>
              </a:r>
              <a:r>
                <a:rPr lang="de-AT" altLang="en-US" sz="1800" b="1"/>
                <a:t>Donald Knuth (1968)</a:t>
              </a:r>
              <a:endParaRPr lang="de-AT" altLang="en-US" sz="1600"/>
            </a:p>
          </p:txBody>
        </p:sp>
        <p:sp>
          <p:nvSpPr>
            <p:cNvPr id="18471" name="AutoShape 5"/>
            <p:cNvSpPr>
              <a:spLocks noChangeArrowheads="1"/>
            </p:cNvSpPr>
            <p:nvPr/>
          </p:nvSpPr>
          <p:spPr bwMode="auto">
            <a:xfrm>
              <a:off x="520" y="2032"/>
              <a:ext cx="288" cy="208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72" name="Text Box 6"/>
            <p:cNvSpPr txBox="1">
              <a:spLocks noChangeArrowheads="1"/>
            </p:cNvSpPr>
            <p:nvPr/>
          </p:nvSpPr>
          <p:spPr bwMode="auto">
            <a:xfrm>
              <a:off x="1811" y="2287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73" name="Text Box 7"/>
            <p:cNvSpPr txBox="1">
              <a:spLocks noChangeArrowheads="1"/>
            </p:cNvSpPr>
            <p:nvPr/>
          </p:nvSpPr>
          <p:spPr bwMode="auto">
            <a:xfrm>
              <a:off x="1591" y="2287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T</a:t>
              </a:r>
            </a:p>
          </p:txBody>
        </p:sp>
        <p:sp>
          <p:nvSpPr>
            <p:cNvPr id="18474" name="Text Box 8"/>
            <p:cNvSpPr txBox="1">
              <a:spLocks noChangeArrowheads="1"/>
            </p:cNvSpPr>
            <p:nvPr/>
          </p:nvSpPr>
          <p:spPr bwMode="auto">
            <a:xfrm>
              <a:off x="1843" y="2483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T</a:t>
              </a:r>
            </a:p>
          </p:txBody>
        </p:sp>
        <p:sp>
          <p:nvSpPr>
            <p:cNvPr id="18475" name="Line 9"/>
            <p:cNvSpPr>
              <a:spLocks noChangeShapeType="1"/>
            </p:cNvSpPr>
            <p:nvPr/>
          </p:nvSpPr>
          <p:spPr bwMode="auto">
            <a:xfrm>
              <a:off x="1872" y="2404"/>
              <a:ext cx="0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de-AT"/>
            </a:p>
          </p:txBody>
        </p:sp>
        <p:sp>
          <p:nvSpPr>
            <p:cNvPr id="18476" name="Text Box 10"/>
            <p:cNvSpPr txBox="1">
              <a:spLocks noChangeArrowheads="1"/>
            </p:cNvSpPr>
            <p:nvPr/>
          </p:nvSpPr>
          <p:spPr bwMode="auto">
            <a:xfrm>
              <a:off x="1703" y="2067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77" name="Line 12"/>
            <p:cNvSpPr>
              <a:spLocks noChangeShapeType="1"/>
            </p:cNvSpPr>
            <p:nvPr/>
          </p:nvSpPr>
          <p:spPr bwMode="auto">
            <a:xfrm flipV="1">
              <a:off x="1632" y="2200"/>
              <a:ext cx="88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78" name="Line 13"/>
            <p:cNvSpPr>
              <a:spLocks noChangeShapeType="1"/>
            </p:cNvSpPr>
            <p:nvPr/>
          </p:nvSpPr>
          <p:spPr bwMode="auto">
            <a:xfrm>
              <a:off x="1784" y="2200"/>
              <a:ext cx="88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79" name="Text Box 14"/>
            <p:cNvSpPr txBox="1">
              <a:spLocks noChangeArrowheads="1"/>
            </p:cNvSpPr>
            <p:nvPr/>
          </p:nvSpPr>
          <p:spPr bwMode="auto">
            <a:xfrm>
              <a:off x="2067" y="2091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80" name="Text Box 15"/>
            <p:cNvSpPr txBox="1">
              <a:spLocks noChangeArrowheads="1"/>
            </p:cNvSpPr>
            <p:nvPr/>
          </p:nvSpPr>
          <p:spPr bwMode="auto">
            <a:xfrm>
              <a:off x="2099" y="2287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T</a:t>
              </a:r>
            </a:p>
          </p:txBody>
        </p:sp>
        <p:sp>
          <p:nvSpPr>
            <p:cNvPr id="18481" name="Line 16"/>
            <p:cNvSpPr>
              <a:spLocks noChangeShapeType="1"/>
            </p:cNvSpPr>
            <p:nvPr/>
          </p:nvSpPr>
          <p:spPr bwMode="auto">
            <a:xfrm>
              <a:off x="2128" y="2208"/>
              <a:ext cx="0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de-AT"/>
            </a:p>
          </p:txBody>
        </p:sp>
        <p:sp>
          <p:nvSpPr>
            <p:cNvPr id="18482" name="Line 17"/>
            <p:cNvSpPr>
              <a:spLocks noChangeShapeType="1"/>
            </p:cNvSpPr>
            <p:nvPr/>
          </p:nvSpPr>
          <p:spPr bwMode="auto">
            <a:xfrm flipV="1">
              <a:off x="1800" y="1980"/>
              <a:ext cx="132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83" name="Line 18"/>
            <p:cNvSpPr>
              <a:spLocks noChangeShapeType="1"/>
            </p:cNvSpPr>
            <p:nvPr/>
          </p:nvSpPr>
          <p:spPr bwMode="auto">
            <a:xfrm>
              <a:off x="1992" y="1980"/>
              <a:ext cx="132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84" name="Text Box 19"/>
            <p:cNvSpPr txBox="1">
              <a:spLocks noChangeArrowheads="1"/>
            </p:cNvSpPr>
            <p:nvPr/>
          </p:nvSpPr>
          <p:spPr bwMode="auto">
            <a:xfrm>
              <a:off x="1903" y="1863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85" name="Line 20"/>
            <p:cNvSpPr>
              <a:spLocks noChangeShapeType="1"/>
            </p:cNvSpPr>
            <p:nvPr/>
          </p:nvSpPr>
          <p:spPr bwMode="auto">
            <a:xfrm>
              <a:off x="912" y="2120"/>
              <a:ext cx="6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86" name="Text Box 21"/>
            <p:cNvSpPr txBox="1">
              <a:spLocks noChangeArrowheads="1"/>
            </p:cNvSpPr>
            <p:nvPr/>
          </p:nvSpPr>
          <p:spPr bwMode="auto">
            <a:xfrm>
              <a:off x="967" y="1783"/>
              <a:ext cx="51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scanner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parser</a:t>
              </a:r>
              <a:endParaRPr lang="de-AT" altLang="en-US" sz="1600"/>
            </a:p>
          </p:txBody>
        </p:sp>
        <p:sp>
          <p:nvSpPr>
            <p:cNvPr id="18487" name="Text Box 46"/>
            <p:cNvSpPr txBox="1">
              <a:spLocks noChangeArrowheads="1"/>
            </p:cNvSpPr>
            <p:nvPr/>
          </p:nvSpPr>
          <p:spPr bwMode="auto">
            <a:xfrm>
              <a:off x="1531" y="2567"/>
              <a:ext cx="67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syntax tree</a:t>
              </a:r>
              <a:endParaRPr lang="de-AT" altLang="en-US" sz="1600" i="1"/>
            </a:p>
          </p:txBody>
        </p:sp>
        <p:sp>
          <p:nvSpPr>
            <p:cNvPr id="18488" name="Text Box 46"/>
            <p:cNvSpPr txBox="1">
              <a:spLocks noChangeArrowheads="1"/>
            </p:cNvSpPr>
            <p:nvPr/>
          </p:nvSpPr>
          <p:spPr bwMode="auto">
            <a:xfrm>
              <a:off x="298" y="2289"/>
              <a:ext cx="73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source code</a:t>
              </a:r>
              <a:endParaRPr lang="de-AT" altLang="en-US" sz="1600" i="1"/>
            </a:p>
          </p:txBody>
        </p:sp>
      </p:grpSp>
      <p:grpSp>
        <p:nvGrpSpPr>
          <p:cNvPr id="307253" name="Group 53"/>
          <p:cNvGrpSpPr>
            <a:grpSpLocks/>
          </p:cNvGrpSpPr>
          <p:nvPr/>
        </p:nvGrpSpPr>
        <p:grpSpPr bwMode="auto">
          <a:xfrm>
            <a:off x="3570289" y="2601914"/>
            <a:ext cx="3841748" cy="1814513"/>
            <a:chOff x="2135" y="1639"/>
            <a:chExt cx="2420" cy="1143"/>
          </a:xfrm>
        </p:grpSpPr>
        <p:sp>
          <p:nvSpPr>
            <p:cNvPr id="18445" name="Text Box 22"/>
            <p:cNvSpPr txBox="1">
              <a:spLocks noChangeArrowheads="1"/>
            </p:cNvSpPr>
            <p:nvPr/>
          </p:nvSpPr>
          <p:spPr bwMode="auto">
            <a:xfrm>
              <a:off x="3451" y="2287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46" name="Text Box 23"/>
            <p:cNvSpPr txBox="1">
              <a:spLocks noChangeArrowheads="1"/>
            </p:cNvSpPr>
            <p:nvPr/>
          </p:nvSpPr>
          <p:spPr bwMode="auto">
            <a:xfrm>
              <a:off x="3231" y="2287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T</a:t>
              </a:r>
            </a:p>
          </p:txBody>
        </p:sp>
        <p:sp>
          <p:nvSpPr>
            <p:cNvPr id="18447" name="Text Box 24"/>
            <p:cNvSpPr txBox="1">
              <a:spLocks noChangeArrowheads="1"/>
            </p:cNvSpPr>
            <p:nvPr/>
          </p:nvSpPr>
          <p:spPr bwMode="auto">
            <a:xfrm>
              <a:off x="3483" y="2483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T</a:t>
              </a:r>
            </a:p>
          </p:txBody>
        </p:sp>
        <p:sp>
          <p:nvSpPr>
            <p:cNvPr id="18448" name="Line 25"/>
            <p:cNvSpPr>
              <a:spLocks noChangeShapeType="1"/>
            </p:cNvSpPr>
            <p:nvPr/>
          </p:nvSpPr>
          <p:spPr bwMode="auto">
            <a:xfrm>
              <a:off x="3512" y="2404"/>
              <a:ext cx="0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de-AT"/>
            </a:p>
          </p:txBody>
        </p:sp>
        <p:sp>
          <p:nvSpPr>
            <p:cNvPr id="18449" name="Text Box 26"/>
            <p:cNvSpPr txBox="1">
              <a:spLocks noChangeArrowheads="1"/>
            </p:cNvSpPr>
            <p:nvPr/>
          </p:nvSpPr>
          <p:spPr bwMode="auto">
            <a:xfrm>
              <a:off x="3343" y="2067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50" name="Line 27"/>
            <p:cNvSpPr>
              <a:spLocks noChangeShapeType="1"/>
            </p:cNvSpPr>
            <p:nvPr/>
          </p:nvSpPr>
          <p:spPr bwMode="auto">
            <a:xfrm flipV="1">
              <a:off x="3272" y="2200"/>
              <a:ext cx="88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1" name="Line 28"/>
            <p:cNvSpPr>
              <a:spLocks noChangeShapeType="1"/>
            </p:cNvSpPr>
            <p:nvPr/>
          </p:nvSpPr>
          <p:spPr bwMode="auto">
            <a:xfrm>
              <a:off x="3424" y="2200"/>
              <a:ext cx="88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2" name="Text Box 29"/>
            <p:cNvSpPr txBox="1">
              <a:spLocks noChangeArrowheads="1"/>
            </p:cNvSpPr>
            <p:nvPr/>
          </p:nvSpPr>
          <p:spPr bwMode="auto">
            <a:xfrm>
              <a:off x="3707" y="2091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53" name="Text Box 30"/>
            <p:cNvSpPr txBox="1">
              <a:spLocks noChangeArrowheads="1"/>
            </p:cNvSpPr>
            <p:nvPr/>
          </p:nvSpPr>
          <p:spPr bwMode="auto">
            <a:xfrm>
              <a:off x="3739" y="2287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T</a:t>
              </a:r>
            </a:p>
          </p:txBody>
        </p:sp>
        <p:sp>
          <p:nvSpPr>
            <p:cNvPr id="18454" name="Line 31"/>
            <p:cNvSpPr>
              <a:spLocks noChangeShapeType="1"/>
            </p:cNvSpPr>
            <p:nvPr/>
          </p:nvSpPr>
          <p:spPr bwMode="auto">
            <a:xfrm>
              <a:off x="3768" y="2208"/>
              <a:ext cx="0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de-AT"/>
            </a:p>
          </p:txBody>
        </p:sp>
        <p:sp>
          <p:nvSpPr>
            <p:cNvPr id="18455" name="Line 32"/>
            <p:cNvSpPr>
              <a:spLocks noChangeShapeType="1"/>
            </p:cNvSpPr>
            <p:nvPr/>
          </p:nvSpPr>
          <p:spPr bwMode="auto">
            <a:xfrm flipV="1">
              <a:off x="3440" y="1980"/>
              <a:ext cx="132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6" name="Line 33"/>
            <p:cNvSpPr>
              <a:spLocks noChangeShapeType="1"/>
            </p:cNvSpPr>
            <p:nvPr/>
          </p:nvSpPr>
          <p:spPr bwMode="auto">
            <a:xfrm>
              <a:off x="3632" y="1980"/>
              <a:ext cx="132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7" name="Text Box 34"/>
            <p:cNvSpPr txBox="1">
              <a:spLocks noChangeArrowheads="1"/>
            </p:cNvSpPr>
            <p:nvPr/>
          </p:nvSpPr>
          <p:spPr bwMode="auto">
            <a:xfrm>
              <a:off x="3543" y="1863"/>
              <a:ext cx="12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NT</a:t>
              </a:r>
            </a:p>
          </p:txBody>
        </p:sp>
        <p:sp>
          <p:nvSpPr>
            <p:cNvPr id="18458" name="Line 35"/>
            <p:cNvSpPr>
              <a:spLocks noChangeShapeType="1"/>
            </p:cNvSpPr>
            <p:nvPr/>
          </p:nvSpPr>
          <p:spPr bwMode="auto">
            <a:xfrm>
              <a:off x="2160" y="2120"/>
              <a:ext cx="1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9" name="Text Box 36"/>
            <p:cNvSpPr txBox="1">
              <a:spLocks noChangeArrowheads="1"/>
            </p:cNvSpPr>
            <p:nvPr/>
          </p:nvSpPr>
          <p:spPr bwMode="auto">
            <a:xfrm>
              <a:off x="2135" y="1927"/>
              <a:ext cx="112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attribute evaluation</a:t>
              </a:r>
              <a:endParaRPr lang="de-AT" altLang="en-US" sz="1600"/>
            </a:p>
          </p:txBody>
        </p:sp>
        <p:sp>
          <p:nvSpPr>
            <p:cNvPr id="18460" name="Oval 38"/>
            <p:cNvSpPr>
              <a:spLocks noChangeArrowheads="1"/>
            </p:cNvSpPr>
            <p:nvPr/>
          </p:nvSpPr>
          <p:spPr bwMode="auto">
            <a:xfrm>
              <a:off x="3572" y="2372"/>
              <a:ext cx="44" cy="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61" name="Oval 39"/>
            <p:cNvSpPr>
              <a:spLocks noChangeArrowheads="1"/>
            </p:cNvSpPr>
            <p:nvPr/>
          </p:nvSpPr>
          <p:spPr bwMode="auto">
            <a:xfrm>
              <a:off x="3468" y="2156"/>
              <a:ext cx="44" cy="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62" name="Oval 40"/>
            <p:cNvSpPr>
              <a:spLocks noChangeArrowheads="1"/>
            </p:cNvSpPr>
            <p:nvPr/>
          </p:nvSpPr>
          <p:spPr bwMode="auto">
            <a:xfrm>
              <a:off x="3840" y="2164"/>
              <a:ext cx="44" cy="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63" name="Oval 41"/>
            <p:cNvSpPr>
              <a:spLocks noChangeArrowheads="1"/>
            </p:cNvSpPr>
            <p:nvPr/>
          </p:nvSpPr>
          <p:spPr bwMode="auto">
            <a:xfrm>
              <a:off x="3908" y="2164"/>
              <a:ext cx="44" cy="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64" name="Oval 42"/>
            <p:cNvSpPr>
              <a:spLocks noChangeArrowheads="1"/>
            </p:cNvSpPr>
            <p:nvPr/>
          </p:nvSpPr>
          <p:spPr bwMode="auto">
            <a:xfrm>
              <a:off x="3676" y="1944"/>
              <a:ext cx="44" cy="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65" name="Oval 43"/>
            <p:cNvSpPr>
              <a:spLocks noChangeArrowheads="1"/>
            </p:cNvSpPr>
            <p:nvPr/>
          </p:nvSpPr>
          <p:spPr bwMode="auto">
            <a:xfrm>
              <a:off x="3740" y="1944"/>
              <a:ext cx="44" cy="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66" name="Oval 44"/>
            <p:cNvSpPr>
              <a:spLocks noChangeArrowheads="1"/>
            </p:cNvSpPr>
            <p:nvPr/>
          </p:nvSpPr>
          <p:spPr bwMode="auto">
            <a:xfrm>
              <a:off x="3804" y="1944"/>
              <a:ext cx="44" cy="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8467" name="Text Box 47"/>
            <p:cNvSpPr txBox="1">
              <a:spLocks noChangeArrowheads="1"/>
            </p:cNvSpPr>
            <p:nvPr/>
          </p:nvSpPr>
          <p:spPr bwMode="auto">
            <a:xfrm>
              <a:off x="2911" y="2567"/>
              <a:ext cx="133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"decorated" syntax tree</a:t>
              </a:r>
              <a:endParaRPr lang="de-AT" altLang="en-US" sz="1600" i="1"/>
            </a:p>
          </p:txBody>
        </p:sp>
        <p:sp>
          <p:nvSpPr>
            <p:cNvPr id="18468" name="Line 48"/>
            <p:cNvSpPr>
              <a:spLocks noChangeShapeType="1"/>
            </p:cNvSpPr>
            <p:nvPr/>
          </p:nvSpPr>
          <p:spPr bwMode="auto">
            <a:xfrm flipV="1">
              <a:off x="3856" y="1808"/>
              <a:ext cx="120" cy="1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69" name="Text Box 49"/>
            <p:cNvSpPr txBox="1">
              <a:spLocks noChangeArrowheads="1"/>
            </p:cNvSpPr>
            <p:nvPr/>
          </p:nvSpPr>
          <p:spPr bwMode="auto">
            <a:xfrm>
              <a:off x="3943" y="1639"/>
              <a:ext cx="61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attributes</a:t>
              </a:r>
              <a:endParaRPr lang="de-AT" altLang="en-US" sz="1600" i="1"/>
            </a:p>
          </p:txBody>
        </p:sp>
      </p:grpSp>
      <p:grpSp>
        <p:nvGrpSpPr>
          <p:cNvPr id="307254" name="Group 54"/>
          <p:cNvGrpSpPr>
            <a:grpSpLocks/>
          </p:cNvGrpSpPr>
          <p:nvPr/>
        </p:nvGrpSpPr>
        <p:grpSpPr bwMode="auto">
          <a:xfrm>
            <a:off x="760413" y="4648200"/>
            <a:ext cx="8131189" cy="1739900"/>
            <a:chOff x="479" y="2928"/>
            <a:chExt cx="5122" cy="1096"/>
          </a:xfrm>
        </p:grpSpPr>
        <p:sp>
          <p:nvSpPr>
            <p:cNvPr id="18443" name="Text Box 50"/>
            <p:cNvSpPr txBox="1">
              <a:spLocks noChangeArrowheads="1"/>
            </p:cNvSpPr>
            <p:nvPr/>
          </p:nvSpPr>
          <p:spPr bwMode="auto">
            <a:xfrm>
              <a:off x="479" y="2928"/>
              <a:ext cx="3215" cy="5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spcAft>
                  <a:spcPct val="20000"/>
                </a:spcAft>
                <a:buFontTx/>
                <a:buNone/>
              </a:pPr>
              <a:r>
                <a:rPr lang="de-AT" altLang="en-US" sz="1800" b="1" smtClean="0"/>
                <a:t>Nonterminal symbols have attributes</a:t>
              </a:r>
              <a:endParaRPr lang="de-AT" altLang="en-US" sz="1800" b="1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static properties (don't change after their computation)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Examples: type of an expression, address of a variable, </a:t>
              </a:r>
              <a:r>
                <a:rPr lang="de-AT" altLang="en-US" sz="1600"/>
                <a:t>...</a:t>
              </a:r>
            </a:p>
          </p:txBody>
        </p:sp>
        <p:sp>
          <p:nvSpPr>
            <p:cNvPr id="18444" name="Text Box 51"/>
            <p:cNvSpPr txBox="1">
              <a:spLocks noChangeArrowheads="1"/>
            </p:cNvSpPr>
            <p:nvPr/>
          </p:nvSpPr>
          <p:spPr bwMode="auto">
            <a:xfrm>
              <a:off x="479" y="3600"/>
              <a:ext cx="5122" cy="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spcAft>
                  <a:spcPct val="20000"/>
                </a:spcAft>
                <a:buFontTx/>
                <a:buNone/>
              </a:pPr>
              <a:r>
                <a:rPr lang="de-AT" altLang="en-US" sz="1800" b="1" smtClean="0"/>
                <a:t>Attribute evaluation</a:t>
              </a:r>
              <a:endParaRPr lang="de-AT" altLang="en-US" sz="1800" b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Traversal of the syntax tree (maybe several times up and down) until all attributes are computed.</a:t>
              </a:r>
              <a:endParaRPr lang="de-AT" altLang="en-US" sz="1600"/>
            </a:p>
          </p:txBody>
        </p:sp>
      </p:grpSp>
      <p:grpSp>
        <p:nvGrpSpPr>
          <p:cNvPr id="307257" name="Group 57"/>
          <p:cNvGrpSpPr>
            <a:grpSpLocks/>
          </p:cNvGrpSpPr>
          <p:nvPr/>
        </p:nvGrpSpPr>
        <p:grpSpPr bwMode="auto">
          <a:xfrm>
            <a:off x="6505580" y="3071818"/>
            <a:ext cx="1693863" cy="341313"/>
            <a:chOff x="3984" y="1935"/>
            <a:chExt cx="1067" cy="215"/>
          </a:xfrm>
        </p:grpSpPr>
        <p:sp>
          <p:nvSpPr>
            <p:cNvPr id="18441" name="Line 55"/>
            <p:cNvSpPr>
              <a:spLocks noChangeShapeType="1"/>
            </p:cNvSpPr>
            <p:nvPr/>
          </p:nvSpPr>
          <p:spPr bwMode="auto">
            <a:xfrm>
              <a:off x="3984" y="2118"/>
              <a:ext cx="10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42" name="Text Box 56"/>
            <p:cNvSpPr txBox="1">
              <a:spLocks noChangeArrowheads="1"/>
            </p:cNvSpPr>
            <p:nvPr/>
          </p:nvSpPr>
          <p:spPr bwMode="auto">
            <a:xfrm>
              <a:off x="4040" y="1935"/>
              <a:ext cx="938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code generation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AF441F9-5F86-4973-8B57-DA6C5A2435E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de-DE" altLang="en-US" sz="140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Attribute evaluation rules</a:t>
            </a:r>
            <a:endParaRPr lang="de-AT" altLang="en-US" smtClean="0"/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09613" y="1295400"/>
            <a:ext cx="6084015" cy="116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AT" altLang="en-US" sz="1800" b="1" smtClean="0"/>
              <a:t>Specify for each production</a:t>
            </a:r>
            <a:endParaRPr lang="de-AT" altLang="en-US" sz="1800" b="1"/>
          </a:p>
          <a:p>
            <a:pPr>
              <a:spcBef>
                <a:spcPct val="0"/>
              </a:spcBef>
            </a:pPr>
            <a:r>
              <a:rPr lang="de-AT" altLang="en-US" sz="1600" i="1" smtClean="0"/>
              <a:t>input attributes</a:t>
            </a:r>
            <a:r>
              <a:rPr lang="de-AT" altLang="en-US" sz="1600" smtClean="0"/>
              <a:t> of the symbols on the </a:t>
            </a:r>
            <a:r>
              <a:rPr lang="de-AT" altLang="en-US" sz="1600" i="1" smtClean="0"/>
              <a:t>right-hand side </a:t>
            </a:r>
            <a:r>
              <a:rPr lang="de-AT" altLang="en-US" sz="1600" smtClean="0"/>
              <a:t>of a production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i="1" smtClean="0"/>
              <a:t>output attributes</a:t>
            </a:r>
            <a:r>
              <a:rPr lang="de-AT" altLang="en-US" sz="1600" smtClean="0"/>
              <a:t> of the symbol on the </a:t>
            </a:r>
            <a:r>
              <a:rPr lang="de-AT" altLang="en-US" sz="1600" i="1" smtClean="0"/>
              <a:t>left-hand side </a:t>
            </a:r>
            <a:r>
              <a:rPr lang="de-AT" altLang="en-US" sz="1600" smtClean="0"/>
              <a:t>of a production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i="1" smtClean="0"/>
              <a:t>context conditions</a:t>
            </a:r>
            <a:r>
              <a:rPr lang="de-AT" altLang="en-US" sz="1600" smtClean="0"/>
              <a:t> (if necessary)</a:t>
            </a:r>
            <a:endParaRPr lang="de-AT" altLang="en-US" sz="1600"/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709613" y="2578100"/>
            <a:ext cx="105379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600"/>
          </a:p>
        </p:txBody>
      </p:sp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912813" y="3046413"/>
            <a:ext cx="128462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production </a:t>
            </a:r>
            <a:r>
              <a:rPr lang="de-AT" altLang="en-US" sz="1600" i="1"/>
              <a:t>p</a:t>
            </a:r>
            <a:r>
              <a:rPr lang="de-AT" altLang="en-US" sz="1600"/>
              <a:t>:</a:t>
            </a:r>
          </a:p>
        </p:txBody>
      </p:sp>
      <p:sp>
        <p:nvSpPr>
          <p:cNvPr id="19463" name="Text Box 6"/>
          <p:cNvSpPr txBox="1">
            <a:spLocks noChangeArrowheads="1"/>
          </p:cNvSpPr>
          <p:nvPr/>
        </p:nvSpPr>
        <p:spPr bwMode="auto">
          <a:xfrm>
            <a:off x="2538413" y="3044825"/>
            <a:ext cx="1925637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A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a</a:t>
            </a:r>
            <a:r>
              <a:rPr lang="de-AT" altLang="en-US" sz="1600" baseline="-250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de-AT" altLang="en-US" sz="1600">
                <a:latin typeface="Arial" panose="020B0604020202020204" pitchFamily="34" charset="0"/>
              </a:rPr>
              <a:t> = B</a:t>
            </a:r>
            <a:r>
              <a:rPr lang="de-AT" altLang="en-US" sz="1600" baseline="-250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d</a:t>
            </a:r>
            <a:r>
              <a:rPr lang="de-AT" altLang="en-US" sz="1600">
                <a:latin typeface="Arial" panose="020B0604020202020204" pitchFamily="34" charset="0"/>
              </a:rPr>
              <a:t> C</a:t>
            </a:r>
            <a:r>
              <a:rPr lang="de-AT" altLang="en-US" sz="1600" baseline="-250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f</a:t>
            </a:r>
            <a:r>
              <a:rPr lang="de-AT" altLang="en-US" sz="1600">
                <a:latin typeface="Arial" panose="020B0604020202020204" pitchFamily="34" charset="0"/>
              </a:rPr>
              <a:t> .</a:t>
            </a:r>
          </a:p>
        </p:txBody>
      </p:sp>
      <p:grpSp>
        <p:nvGrpSpPr>
          <p:cNvPr id="327687" name="Group 7"/>
          <p:cNvGrpSpPr>
            <a:grpSpLocks/>
          </p:cNvGrpSpPr>
          <p:nvPr/>
        </p:nvGrpSpPr>
        <p:grpSpPr bwMode="auto">
          <a:xfrm>
            <a:off x="4672016" y="2797175"/>
            <a:ext cx="3857626" cy="2220913"/>
            <a:chOff x="2943" y="1762"/>
            <a:chExt cx="2430" cy="1399"/>
          </a:xfrm>
        </p:grpSpPr>
        <p:sp>
          <p:nvSpPr>
            <p:cNvPr id="19471" name="Rectangle 8"/>
            <p:cNvSpPr>
              <a:spLocks noChangeArrowheads="1"/>
            </p:cNvSpPr>
            <p:nvPr/>
          </p:nvSpPr>
          <p:spPr bwMode="auto">
            <a:xfrm>
              <a:off x="3008" y="1944"/>
              <a:ext cx="992" cy="632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9472" name="Rectangle 9"/>
            <p:cNvSpPr>
              <a:spLocks noChangeArrowheads="1"/>
            </p:cNvSpPr>
            <p:nvPr/>
          </p:nvSpPr>
          <p:spPr bwMode="auto">
            <a:xfrm>
              <a:off x="3376" y="1872"/>
              <a:ext cx="120" cy="1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9473" name="Text Box 10"/>
            <p:cNvSpPr txBox="1">
              <a:spLocks noChangeArrowheads="1"/>
            </p:cNvSpPr>
            <p:nvPr/>
          </p:nvSpPr>
          <p:spPr bwMode="auto">
            <a:xfrm>
              <a:off x="3479" y="1999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9474" name="Text Box 11"/>
            <p:cNvSpPr txBox="1">
              <a:spLocks noChangeArrowheads="1"/>
            </p:cNvSpPr>
            <p:nvPr/>
          </p:nvSpPr>
          <p:spPr bwMode="auto">
            <a:xfrm>
              <a:off x="3207" y="236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9475" name="Text Box 12"/>
            <p:cNvSpPr txBox="1">
              <a:spLocks noChangeArrowheads="1"/>
            </p:cNvSpPr>
            <p:nvPr/>
          </p:nvSpPr>
          <p:spPr bwMode="auto">
            <a:xfrm>
              <a:off x="3751" y="2367"/>
              <a:ext cx="8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19476" name="Line 13"/>
            <p:cNvSpPr>
              <a:spLocks noChangeShapeType="1"/>
            </p:cNvSpPr>
            <p:nvPr/>
          </p:nvSpPr>
          <p:spPr bwMode="auto">
            <a:xfrm flipV="1">
              <a:off x="3264" y="2144"/>
              <a:ext cx="216" cy="2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9477" name="Line 14"/>
            <p:cNvSpPr>
              <a:spLocks noChangeShapeType="1"/>
            </p:cNvSpPr>
            <p:nvPr/>
          </p:nvSpPr>
          <p:spPr bwMode="auto">
            <a:xfrm flipH="1" flipV="1">
              <a:off x="3536" y="2144"/>
              <a:ext cx="216" cy="2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9478" name="Text Box 15"/>
            <p:cNvSpPr txBox="1">
              <a:spLocks noChangeArrowheads="1"/>
            </p:cNvSpPr>
            <p:nvPr/>
          </p:nvSpPr>
          <p:spPr bwMode="auto">
            <a:xfrm>
              <a:off x="3407" y="1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9479" name="Rectangle 16"/>
            <p:cNvSpPr>
              <a:spLocks noChangeArrowheads="1"/>
            </p:cNvSpPr>
            <p:nvPr/>
          </p:nvSpPr>
          <p:spPr bwMode="auto">
            <a:xfrm>
              <a:off x="3496" y="1872"/>
              <a:ext cx="120" cy="12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9480" name="Text Box 17"/>
            <p:cNvSpPr txBox="1">
              <a:spLocks noChangeArrowheads="1"/>
            </p:cNvSpPr>
            <p:nvPr/>
          </p:nvSpPr>
          <p:spPr bwMode="auto">
            <a:xfrm>
              <a:off x="3527" y="1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9481" name="Text Box 18"/>
            <p:cNvSpPr txBox="1">
              <a:spLocks noChangeArrowheads="1"/>
            </p:cNvSpPr>
            <p:nvPr/>
          </p:nvSpPr>
          <p:spPr bwMode="auto">
            <a:xfrm>
              <a:off x="3399" y="1762"/>
              <a:ext cx="5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endParaRPr lang="de-AT" altLang="en-US" sz="1200">
                <a:latin typeface="Arial" panose="020B0604020202020204" pitchFamily="34" charset="0"/>
              </a:endParaRPr>
            </a:p>
          </p:txBody>
        </p:sp>
        <p:sp>
          <p:nvSpPr>
            <p:cNvPr id="19482" name="Text Box 19"/>
            <p:cNvSpPr txBox="1">
              <a:spLocks noChangeArrowheads="1"/>
            </p:cNvSpPr>
            <p:nvPr/>
          </p:nvSpPr>
          <p:spPr bwMode="auto">
            <a:xfrm>
              <a:off x="3527" y="1770"/>
              <a:ext cx="5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3" name="Rectangle 20"/>
            <p:cNvSpPr>
              <a:spLocks noChangeArrowheads="1"/>
            </p:cNvSpPr>
            <p:nvPr/>
          </p:nvSpPr>
          <p:spPr bwMode="auto">
            <a:xfrm>
              <a:off x="3136" y="2520"/>
              <a:ext cx="120" cy="12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9484" name="Text Box 21"/>
            <p:cNvSpPr txBox="1">
              <a:spLocks noChangeArrowheads="1"/>
            </p:cNvSpPr>
            <p:nvPr/>
          </p:nvSpPr>
          <p:spPr bwMode="auto">
            <a:xfrm>
              <a:off x="3167" y="2525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19485" name="Rectangle 22"/>
            <p:cNvSpPr>
              <a:spLocks noChangeArrowheads="1"/>
            </p:cNvSpPr>
            <p:nvPr/>
          </p:nvSpPr>
          <p:spPr bwMode="auto">
            <a:xfrm>
              <a:off x="3256" y="2520"/>
              <a:ext cx="120" cy="1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9486" name="Text Box 23"/>
            <p:cNvSpPr txBox="1">
              <a:spLocks noChangeArrowheads="1"/>
            </p:cNvSpPr>
            <p:nvPr/>
          </p:nvSpPr>
          <p:spPr bwMode="auto">
            <a:xfrm>
              <a:off x="3287" y="25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19487" name="Rectangle 24"/>
            <p:cNvSpPr>
              <a:spLocks noChangeArrowheads="1"/>
            </p:cNvSpPr>
            <p:nvPr/>
          </p:nvSpPr>
          <p:spPr bwMode="auto">
            <a:xfrm>
              <a:off x="3672" y="2520"/>
              <a:ext cx="120" cy="12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9488" name="Text Box 25"/>
            <p:cNvSpPr txBox="1">
              <a:spLocks noChangeArrowheads="1"/>
            </p:cNvSpPr>
            <p:nvPr/>
          </p:nvSpPr>
          <p:spPr bwMode="auto">
            <a:xfrm>
              <a:off x="3703" y="25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19489" name="Rectangle 26"/>
            <p:cNvSpPr>
              <a:spLocks noChangeArrowheads="1"/>
            </p:cNvSpPr>
            <p:nvPr/>
          </p:nvSpPr>
          <p:spPr bwMode="auto">
            <a:xfrm>
              <a:off x="3792" y="2520"/>
              <a:ext cx="120" cy="1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9490" name="Text Box 27"/>
            <p:cNvSpPr txBox="1">
              <a:spLocks noChangeArrowheads="1"/>
            </p:cNvSpPr>
            <p:nvPr/>
          </p:nvSpPr>
          <p:spPr bwMode="auto">
            <a:xfrm>
              <a:off x="3823" y="2525"/>
              <a:ext cx="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19491" name="Text Box 28"/>
            <p:cNvSpPr txBox="1">
              <a:spLocks noChangeArrowheads="1"/>
            </p:cNvSpPr>
            <p:nvPr/>
          </p:nvSpPr>
          <p:spPr bwMode="auto">
            <a:xfrm>
              <a:off x="3167" y="2658"/>
              <a:ext cx="5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2" name="Text Box 29"/>
            <p:cNvSpPr txBox="1">
              <a:spLocks noChangeArrowheads="1"/>
            </p:cNvSpPr>
            <p:nvPr/>
          </p:nvSpPr>
          <p:spPr bwMode="auto">
            <a:xfrm>
              <a:off x="3295" y="2666"/>
              <a:ext cx="5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endParaRPr lang="de-AT" altLang="en-US" sz="1200">
                <a:latin typeface="Arial" panose="020B0604020202020204" pitchFamily="34" charset="0"/>
              </a:endParaRPr>
            </a:p>
          </p:txBody>
        </p:sp>
        <p:sp>
          <p:nvSpPr>
            <p:cNvPr id="19493" name="Text Box 30"/>
            <p:cNvSpPr txBox="1">
              <a:spLocks noChangeArrowheads="1"/>
            </p:cNvSpPr>
            <p:nvPr/>
          </p:nvSpPr>
          <p:spPr bwMode="auto">
            <a:xfrm>
              <a:off x="3703" y="2658"/>
              <a:ext cx="5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4" name="Text Box 31"/>
            <p:cNvSpPr txBox="1">
              <a:spLocks noChangeArrowheads="1"/>
            </p:cNvSpPr>
            <p:nvPr/>
          </p:nvSpPr>
          <p:spPr bwMode="auto">
            <a:xfrm>
              <a:off x="3831" y="2666"/>
              <a:ext cx="5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endParaRPr lang="de-AT" altLang="en-US" sz="1200">
                <a:latin typeface="Arial" panose="020B0604020202020204" pitchFamily="34" charset="0"/>
              </a:endParaRPr>
            </a:p>
          </p:txBody>
        </p:sp>
        <p:sp>
          <p:nvSpPr>
            <p:cNvPr id="19495" name="Text Box 32"/>
            <p:cNvSpPr txBox="1">
              <a:spLocks noChangeArrowheads="1"/>
            </p:cNvSpPr>
            <p:nvPr/>
          </p:nvSpPr>
          <p:spPr bwMode="auto">
            <a:xfrm>
              <a:off x="4077" y="1887"/>
              <a:ext cx="1296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production </a:t>
              </a:r>
              <a:r>
                <a:rPr lang="de-AT" altLang="en-US" sz="1600" i="1"/>
                <a:t>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representing some part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of the syntax tree</a:t>
              </a:r>
              <a:endParaRPr lang="de-AT" altLang="en-US" sz="1600"/>
            </a:p>
          </p:txBody>
        </p:sp>
        <p:sp>
          <p:nvSpPr>
            <p:cNvPr id="19496" name="Text Box 33"/>
            <p:cNvSpPr txBox="1">
              <a:spLocks noChangeArrowheads="1"/>
            </p:cNvSpPr>
            <p:nvPr/>
          </p:nvSpPr>
          <p:spPr bwMode="auto">
            <a:xfrm>
              <a:off x="2943" y="2791"/>
              <a:ext cx="231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All attributes that leave </a:t>
              </a:r>
              <a:r>
                <a:rPr lang="de-AT" altLang="en-US" sz="1600" i="1" smtClean="0"/>
                <a:t>p</a:t>
              </a:r>
              <a:r>
                <a:rPr lang="de-AT" altLang="en-US" sz="1600"/>
                <a:t> must be defined </a:t>
              </a:r>
              <a:endParaRPr lang="de-AT" altLang="en-US" sz="1600" i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(i.e., </a:t>
              </a:r>
              <a:r>
                <a:rPr lang="de-AT" altLang="en-US" sz="1600" i="1"/>
                <a:t>b</a:t>
              </a:r>
              <a:r>
                <a:rPr lang="de-AT" altLang="en-US" sz="1600"/>
                <a:t>, </a:t>
              </a:r>
              <a:r>
                <a:rPr lang="de-AT" altLang="en-US" sz="1600" i="1"/>
                <a:t>c</a:t>
              </a:r>
              <a:r>
                <a:rPr lang="de-AT" altLang="en-US" sz="1600"/>
                <a:t>, </a:t>
              </a:r>
              <a:r>
                <a:rPr lang="de-AT" altLang="en-US" sz="1600" i="1"/>
                <a:t>e</a:t>
              </a:r>
              <a:r>
                <a:rPr lang="de-AT" altLang="en-US" sz="1600"/>
                <a:t>)</a:t>
              </a:r>
            </a:p>
          </p:txBody>
        </p:sp>
      </p:grpSp>
      <p:grpSp>
        <p:nvGrpSpPr>
          <p:cNvPr id="327714" name="Group 34"/>
          <p:cNvGrpSpPr>
            <a:grpSpLocks/>
          </p:cNvGrpSpPr>
          <p:nvPr/>
        </p:nvGrpSpPr>
        <p:grpSpPr bwMode="auto">
          <a:xfrm>
            <a:off x="912813" y="5103831"/>
            <a:ext cx="2703516" cy="1300167"/>
            <a:chOff x="575" y="3215"/>
            <a:chExt cx="1703" cy="819"/>
          </a:xfrm>
        </p:grpSpPr>
        <p:sp>
          <p:nvSpPr>
            <p:cNvPr id="19469" name="Text Box 35"/>
            <p:cNvSpPr txBox="1">
              <a:spLocks noChangeArrowheads="1"/>
            </p:cNvSpPr>
            <p:nvPr/>
          </p:nvSpPr>
          <p:spPr bwMode="auto">
            <a:xfrm>
              <a:off x="575" y="3215"/>
              <a:ext cx="170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attribute evaluation rules </a:t>
              </a:r>
              <a:r>
                <a:rPr lang="de-AT" altLang="en-US" sz="1600" i="1" smtClean="0"/>
                <a:t>R</a:t>
              </a:r>
              <a:r>
                <a:rPr lang="de-AT" altLang="en-US" sz="1600" smtClean="0"/>
                <a:t>(</a:t>
              </a:r>
              <a:r>
                <a:rPr lang="de-AT" altLang="en-US" sz="1600" i="1" smtClean="0"/>
                <a:t>p</a:t>
              </a:r>
              <a:r>
                <a:rPr lang="de-AT" altLang="en-US" sz="1600" smtClean="0"/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for example:</a:t>
              </a:r>
              <a:endParaRPr lang="de-AT" altLang="en-US" sz="1600"/>
            </a:p>
          </p:txBody>
        </p:sp>
        <p:sp>
          <p:nvSpPr>
            <p:cNvPr id="19470" name="Text Box 36"/>
            <p:cNvSpPr txBox="1">
              <a:spLocks noChangeArrowheads="1"/>
            </p:cNvSpPr>
            <p:nvPr/>
          </p:nvSpPr>
          <p:spPr bwMode="auto">
            <a:xfrm>
              <a:off x="751" y="3574"/>
              <a:ext cx="814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 = a;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 = d + foo(a);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 = d + f;</a:t>
              </a:r>
            </a:p>
          </p:txBody>
        </p:sp>
      </p:grpSp>
      <p:grpSp>
        <p:nvGrpSpPr>
          <p:cNvPr id="327717" name="Group 37"/>
          <p:cNvGrpSpPr>
            <a:grpSpLocks/>
          </p:cNvGrpSpPr>
          <p:nvPr/>
        </p:nvGrpSpPr>
        <p:grpSpPr bwMode="auto">
          <a:xfrm>
            <a:off x="4672025" y="5116538"/>
            <a:ext cx="2181229" cy="863604"/>
            <a:chOff x="2943" y="3223"/>
            <a:chExt cx="1374" cy="544"/>
          </a:xfrm>
        </p:grpSpPr>
        <p:sp>
          <p:nvSpPr>
            <p:cNvPr id="19467" name="Text Box 38"/>
            <p:cNvSpPr txBox="1">
              <a:spLocks noChangeArrowheads="1"/>
            </p:cNvSpPr>
            <p:nvPr/>
          </p:nvSpPr>
          <p:spPr bwMode="auto">
            <a:xfrm>
              <a:off x="2943" y="3223"/>
              <a:ext cx="1374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context condition </a:t>
              </a:r>
              <a:r>
                <a:rPr lang="de-AT" altLang="en-US" sz="1600" i="1" smtClean="0"/>
                <a:t>CC</a:t>
              </a:r>
              <a:r>
                <a:rPr lang="de-AT" altLang="en-US" sz="1600" smtClean="0"/>
                <a:t>(</a:t>
              </a:r>
              <a:r>
                <a:rPr lang="de-AT" altLang="en-US" sz="1600" i="1" smtClean="0"/>
                <a:t>p</a:t>
              </a:r>
              <a:r>
                <a:rPr lang="de-AT" altLang="en-US" sz="1600" smtClean="0"/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for example:</a:t>
              </a:r>
              <a:endParaRPr lang="de-AT" altLang="en-US" sz="1600"/>
            </a:p>
          </p:txBody>
        </p:sp>
        <p:sp>
          <p:nvSpPr>
            <p:cNvPr id="19468" name="Text Box 39"/>
            <p:cNvSpPr txBox="1">
              <a:spLocks noChangeArrowheads="1"/>
            </p:cNvSpPr>
            <p:nvPr/>
          </p:nvSpPr>
          <p:spPr bwMode="auto">
            <a:xfrm>
              <a:off x="3127" y="3575"/>
              <a:ext cx="399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 &gt;= f</a:t>
              </a:r>
            </a:p>
          </p:txBody>
        </p:sp>
      </p:grpSp>
      <p:sp>
        <p:nvSpPr>
          <p:cNvPr id="2" name="Freeform 1"/>
          <p:cNvSpPr/>
          <p:nvPr/>
        </p:nvSpPr>
        <p:spPr bwMode="auto">
          <a:xfrm>
            <a:off x="5045914" y="3218213"/>
            <a:ext cx="369234" cy="777834"/>
          </a:xfrm>
          <a:custGeom>
            <a:avLst/>
            <a:gdLst>
              <a:gd name="connsiteX0" fmla="*/ 369234 w 369234"/>
              <a:gd name="connsiteY0" fmla="*/ 0 h 777834"/>
              <a:gd name="connsiteX1" fmla="*/ 238605 w 369234"/>
              <a:gd name="connsiteY1" fmla="*/ 100940 h 777834"/>
              <a:gd name="connsiteX2" fmla="*/ 30787 w 369234"/>
              <a:gd name="connsiteY2" fmla="*/ 344384 h 777834"/>
              <a:gd name="connsiteX3" fmla="*/ 1099 w 369234"/>
              <a:gd name="connsiteY3" fmla="*/ 777834 h 777834"/>
              <a:gd name="connsiteX4" fmla="*/ 1099 w 369234"/>
              <a:gd name="connsiteY4" fmla="*/ 777834 h 77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34" h="777834">
                <a:moveTo>
                  <a:pt x="369234" y="0"/>
                </a:moveTo>
                <a:cubicBezTo>
                  <a:pt x="332123" y="21771"/>
                  <a:pt x="295013" y="43543"/>
                  <a:pt x="238605" y="100940"/>
                </a:cubicBezTo>
                <a:cubicBezTo>
                  <a:pt x="182197" y="158337"/>
                  <a:pt x="70371" y="231568"/>
                  <a:pt x="30787" y="344384"/>
                </a:cubicBezTo>
                <a:cubicBezTo>
                  <a:pt x="-8797" y="457200"/>
                  <a:pt x="1099" y="777834"/>
                  <a:pt x="1099" y="777834"/>
                </a:cubicBezTo>
                <a:lnTo>
                  <a:pt x="1099" y="777834"/>
                </a:lnTo>
              </a:path>
            </a:pathLst>
          </a:custGeom>
          <a:noFill/>
          <a:ln w="6350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322888" y="3218213"/>
            <a:ext cx="585086" cy="742208"/>
            <a:chOff x="5322888" y="3218213"/>
            <a:chExt cx="585086" cy="742208"/>
          </a:xfrm>
        </p:grpSpPr>
        <p:sp>
          <p:nvSpPr>
            <p:cNvPr id="3" name="Freeform 2"/>
            <p:cNvSpPr/>
            <p:nvPr/>
          </p:nvSpPr>
          <p:spPr bwMode="auto">
            <a:xfrm>
              <a:off x="5322888" y="3829792"/>
              <a:ext cx="531647" cy="130629"/>
            </a:xfrm>
            <a:custGeom>
              <a:avLst/>
              <a:gdLst>
                <a:gd name="connsiteX0" fmla="*/ 0 w 575953"/>
                <a:gd name="connsiteY0" fmla="*/ 130629 h 130629"/>
                <a:gd name="connsiteX1" fmla="*/ 231569 w 575953"/>
                <a:gd name="connsiteY1" fmla="*/ 0 h 130629"/>
                <a:gd name="connsiteX2" fmla="*/ 575953 w 575953"/>
                <a:gd name="connsiteY2" fmla="*/ 130629 h 13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5953" h="130629">
                  <a:moveTo>
                    <a:pt x="0" y="130629"/>
                  </a:moveTo>
                  <a:cubicBezTo>
                    <a:pt x="67788" y="65314"/>
                    <a:pt x="135577" y="0"/>
                    <a:pt x="231569" y="0"/>
                  </a:cubicBezTo>
                  <a:cubicBezTo>
                    <a:pt x="327561" y="0"/>
                    <a:pt x="451757" y="65314"/>
                    <a:pt x="575953" y="130629"/>
                  </a:cubicBezTo>
                </a:path>
              </a:pathLst>
            </a:custGeom>
            <a:noFill/>
            <a:ln w="6350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Freeform 3"/>
            <p:cNvSpPr/>
            <p:nvPr/>
          </p:nvSpPr>
          <p:spPr bwMode="auto">
            <a:xfrm>
              <a:off x="5477125" y="3218213"/>
              <a:ext cx="430849" cy="742208"/>
            </a:xfrm>
            <a:custGeom>
              <a:avLst/>
              <a:gdLst>
                <a:gd name="connsiteX0" fmla="*/ 3337 w 430849"/>
                <a:gd name="connsiteY0" fmla="*/ 0 h 742208"/>
                <a:gd name="connsiteX1" fmla="*/ 44901 w 430849"/>
                <a:gd name="connsiteY1" fmla="*/ 338447 h 742208"/>
                <a:gd name="connsiteX2" fmla="*/ 318033 w 430849"/>
                <a:gd name="connsiteY2" fmla="*/ 552203 h 742208"/>
                <a:gd name="connsiteX3" fmla="*/ 430849 w 430849"/>
                <a:gd name="connsiteY3" fmla="*/ 742208 h 7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0849" h="742208">
                  <a:moveTo>
                    <a:pt x="3337" y="0"/>
                  </a:moveTo>
                  <a:cubicBezTo>
                    <a:pt x="-2106" y="123206"/>
                    <a:pt x="-7548" y="246413"/>
                    <a:pt x="44901" y="338447"/>
                  </a:cubicBezTo>
                  <a:cubicBezTo>
                    <a:pt x="97350" y="430481"/>
                    <a:pt x="253708" y="484909"/>
                    <a:pt x="318033" y="552203"/>
                  </a:cubicBezTo>
                  <a:cubicBezTo>
                    <a:pt x="382358" y="619497"/>
                    <a:pt x="406603" y="680852"/>
                    <a:pt x="430849" y="742208"/>
                  </a:cubicBezTo>
                </a:path>
              </a:pathLst>
            </a:custGeom>
            <a:noFill/>
            <a:ln w="6350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42956" y="3206338"/>
            <a:ext cx="882297" cy="760020"/>
            <a:chOff x="5242956" y="3206338"/>
            <a:chExt cx="882297" cy="760020"/>
          </a:xfrm>
        </p:grpSpPr>
        <p:sp>
          <p:nvSpPr>
            <p:cNvPr id="5" name="Freeform 4"/>
            <p:cNvSpPr/>
            <p:nvPr/>
          </p:nvSpPr>
          <p:spPr bwMode="auto">
            <a:xfrm>
              <a:off x="5242956" y="3206338"/>
              <a:ext cx="441922" cy="754083"/>
            </a:xfrm>
            <a:custGeom>
              <a:avLst/>
              <a:gdLst>
                <a:gd name="connsiteX0" fmla="*/ 0 w 441922"/>
                <a:gd name="connsiteY0" fmla="*/ 754083 h 754083"/>
                <a:gd name="connsiteX1" fmla="*/ 136566 w 441922"/>
                <a:gd name="connsiteY1" fmla="*/ 510639 h 754083"/>
                <a:gd name="connsiteX2" fmla="*/ 397823 w 441922"/>
                <a:gd name="connsiteY2" fmla="*/ 267194 h 754083"/>
                <a:gd name="connsiteX3" fmla="*/ 439387 w 441922"/>
                <a:gd name="connsiteY3" fmla="*/ 0 h 75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922" h="754083">
                  <a:moveTo>
                    <a:pt x="0" y="754083"/>
                  </a:moveTo>
                  <a:cubicBezTo>
                    <a:pt x="35131" y="672935"/>
                    <a:pt x="70262" y="591787"/>
                    <a:pt x="136566" y="510639"/>
                  </a:cubicBezTo>
                  <a:cubicBezTo>
                    <a:pt x="202870" y="429491"/>
                    <a:pt x="347353" y="352300"/>
                    <a:pt x="397823" y="267194"/>
                  </a:cubicBezTo>
                  <a:cubicBezTo>
                    <a:pt x="448293" y="182088"/>
                    <a:pt x="443840" y="91044"/>
                    <a:pt x="439387" y="0"/>
                  </a:cubicBezTo>
                </a:path>
              </a:pathLst>
            </a:custGeom>
            <a:noFill/>
            <a:ln w="6350" cap="flat" cmpd="sng" algn="ctr">
              <a:solidFill>
                <a:srgbClr val="00B050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735782" y="3215079"/>
              <a:ext cx="389471" cy="751279"/>
            </a:xfrm>
            <a:custGeom>
              <a:avLst/>
              <a:gdLst>
                <a:gd name="connsiteX0" fmla="*/ 385948 w 389471"/>
                <a:gd name="connsiteY0" fmla="*/ 718457 h 718457"/>
                <a:gd name="connsiteX1" fmla="*/ 350322 w 389471"/>
                <a:gd name="connsiteY1" fmla="*/ 385948 h 718457"/>
                <a:gd name="connsiteX2" fmla="*/ 106878 w 389471"/>
                <a:gd name="connsiteY2" fmla="*/ 178130 h 718457"/>
                <a:gd name="connsiteX3" fmla="*/ 0 w 389471"/>
                <a:gd name="connsiteY3" fmla="*/ 0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471" h="718457">
                  <a:moveTo>
                    <a:pt x="385948" y="718457"/>
                  </a:moveTo>
                  <a:cubicBezTo>
                    <a:pt x="391391" y="597229"/>
                    <a:pt x="396834" y="476002"/>
                    <a:pt x="350322" y="385948"/>
                  </a:cubicBezTo>
                  <a:cubicBezTo>
                    <a:pt x="303810" y="295894"/>
                    <a:pt x="165265" y="242455"/>
                    <a:pt x="106878" y="178130"/>
                  </a:cubicBezTo>
                  <a:cubicBezTo>
                    <a:pt x="48491" y="113805"/>
                    <a:pt x="24245" y="56902"/>
                    <a:pt x="0" y="0"/>
                  </a:cubicBezTo>
                </a:path>
              </a:pathLst>
            </a:custGeom>
            <a:noFill/>
            <a:ln w="6350" cap="flat" cmpd="sng" algn="ctr">
              <a:solidFill>
                <a:srgbClr val="00B050"/>
              </a:solidFill>
              <a:prstDash val="dash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1C92CF-DF91-4094-A1D8-D51492F9931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de-DE" altLang="en-US" sz="140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</a:t>
            </a:r>
            <a:r>
              <a:rPr lang="de-AT" altLang="en-US" sz="2000" smtClean="0"/>
              <a:t>Computing the value of a hexadecimal number</a:t>
            </a:r>
            <a:endParaRPr lang="de-AT" altLang="en-US" sz="2000" smtClean="0"/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709613" y="1333500"/>
            <a:ext cx="537548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Grammar</a:t>
            </a:r>
            <a:r>
              <a:rPr lang="de-AT" altLang="en-US" sz="1600" smtClean="0"/>
              <a:t> (must be in BNF so that a syntax tree can be built)</a:t>
            </a:r>
            <a:endParaRPr lang="de-AT" altLang="en-US" sz="1600"/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1065213" y="1814513"/>
            <a:ext cx="3838208" cy="95628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Number = Digits.	// </a:t>
            </a:r>
            <a:r>
              <a:rPr lang="de-AT" altLang="en-US" sz="1400" smtClean="0">
                <a:latin typeface="Arial" panose="020B0604020202020204" pitchFamily="34" charset="0"/>
              </a:rPr>
              <a:t>decimal number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Number = Digits "H".	// </a:t>
            </a:r>
            <a:r>
              <a:rPr lang="de-AT" altLang="en-US" sz="1400" smtClean="0">
                <a:latin typeface="Arial" panose="020B0604020202020204" pitchFamily="34" charset="0"/>
              </a:rPr>
              <a:t>hexadecimal number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Digits = hex.	// hex ... 0..9, A..F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Digits = Digits hex.</a:t>
            </a:r>
          </a:p>
        </p:txBody>
      </p:sp>
      <p:grpSp>
        <p:nvGrpSpPr>
          <p:cNvPr id="308276" name="Group 52"/>
          <p:cNvGrpSpPr>
            <a:grpSpLocks/>
          </p:cNvGrpSpPr>
          <p:nvPr/>
        </p:nvGrpSpPr>
        <p:grpSpPr bwMode="auto">
          <a:xfrm>
            <a:off x="709613" y="2971800"/>
            <a:ext cx="1730375" cy="1852613"/>
            <a:chOff x="447" y="1872"/>
            <a:chExt cx="1090" cy="1167"/>
          </a:xfrm>
        </p:grpSpPr>
        <p:sp>
          <p:nvSpPr>
            <p:cNvPr id="20523" name="Text Box 5"/>
            <p:cNvSpPr txBox="1">
              <a:spLocks noChangeArrowheads="1"/>
            </p:cNvSpPr>
            <p:nvPr/>
          </p:nvSpPr>
          <p:spPr bwMode="auto">
            <a:xfrm>
              <a:off x="447" y="1872"/>
              <a:ext cx="753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Attributes</a:t>
              </a:r>
              <a:endParaRPr lang="de-AT" altLang="en-US" sz="1600"/>
            </a:p>
          </p:txBody>
        </p:sp>
        <p:sp>
          <p:nvSpPr>
            <p:cNvPr id="20524" name="Text Box 6"/>
            <p:cNvSpPr txBox="1">
              <a:spLocks noChangeArrowheads="1"/>
            </p:cNvSpPr>
            <p:nvPr/>
          </p:nvSpPr>
          <p:spPr bwMode="auto">
            <a:xfrm>
              <a:off x="655" y="2175"/>
              <a:ext cx="51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Number</a:t>
              </a:r>
            </a:p>
          </p:txBody>
        </p:sp>
        <p:sp>
          <p:nvSpPr>
            <p:cNvPr id="20525" name="Text Box 7"/>
            <p:cNvSpPr txBox="1">
              <a:spLocks noChangeArrowheads="1"/>
            </p:cNvSpPr>
            <p:nvPr/>
          </p:nvSpPr>
          <p:spPr bwMode="auto">
            <a:xfrm>
              <a:off x="1063" y="2282"/>
              <a:ext cx="29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  <p:sp>
          <p:nvSpPr>
            <p:cNvPr id="20526" name="Text Box 8"/>
            <p:cNvSpPr txBox="1">
              <a:spLocks noChangeArrowheads="1"/>
            </p:cNvSpPr>
            <p:nvPr/>
          </p:nvSpPr>
          <p:spPr bwMode="auto">
            <a:xfrm>
              <a:off x="655" y="2455"/>
              <a:ext cx="39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Digits</a:t>
              </a:r>
            </a:p>
          </p:txBody>
        </p:sp>
        <p:sp>
          <p:nvSpPr>
            <p:cNvPr id="20527" name="Text Box 9"/>
            <p:cNvSpPr txBox="1">
              <a:spLocks noChangeArrowheads="1"/>
            </p:cNvSpPr>
            <p:nvPr/>
          </p:nvSpPr>
          <p:spPr bwMode="auto">
            <a:xfrm>
              <a:off x="951" y="2562"/>
              <a:ext cx="58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base </a:t>
              </a: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  <p:sp>
          <p:nvSpPr>
            <p:cNvPr id="20528" name="Text Box 10"/>
            <p:cNvSpPr txBox="1">
              <a:spLocks noChangeArrowheads="1"/>
            </p:cNvSpPr>
            <p:nvPr/>
          </p:nvSpPr>
          <p:spPr bwMode="auto">
            <a:xfrm>
              <a:off x="655" y="2759"/>
              <a:ext cx="29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hex</a:t>
              </a:r>
            </a:p>
          </p:txBody>
        </p:sp>
        <p:sp>
          <p:nvSpPr>
            <p:cNvPr id="20529" name="Text Box 11"/>
            <p:cNvSpPr txBox="1">
              <a:spLocks noChangeArrowheads="1"/>
            </p:cNvSpPr>
            <p:nvPr/>
          </p:nvSpPr>
          <p:spPr bwMode="auto">
            <a:xfrm>
              <a:off x="871" y="2866"/>
              <a:ext cx="29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</p:grpSp>
      <p:grpSp>
        <p:nvGrpSpPr>
          <p:cNvPr id="308278" name="Group 54"/>
          <p:cNvGrpSpPr>
            <a:grpSpLocks/>
          </p:cNvGrpSpPr>
          <p:nvPr/>
        </p:nvGrpSpPr>
        <p:grpSpPr bwMode="auto">
          <a:xfrm>
            <a:off x="3643312" y="2971800"/>
            <a:ext cx="3105149" cy="3719513"/>
            <a:chOff x="2295" y="1872"/>
            <a:chExt cx="1956" cy="2343"/>
          </a:xfrm>
        </p:grpSpPr>
        <p:sp>
          <p:nvSpPr>
            <p:cNvPr id="20504" name="Text Box 14"/>
            <p:cNvSpPr txBox="1">
              <a:spLocks noChangeArrowheads="1"/>
            </p:cNvSpPr>
            <p:nvPr/>
          </p:nvSpPr>
          <p:spPr bwMode="auto">
            <a:xfrm>
              <a:off x="2295" y="1872"/>
              <a:ext cx="81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Syntax tree</a:t>
              </a:r>
              <a:endParaRPr lang="de-AT" altLang="en-US" sz="1600"/>
            </a:p>
          </p:txBody>
        </p:sp>
        <p:sp>
          <p:nvSpPr>
            <p:cNvPr id="20505" name="Text Box 15"/>
            <p:cNvSpPr txBox="1">
              <a:spLocks noChangeArrowheads="1"/>
            </p:cNvSpPr>
            <p:nvPr/>
          </p:nvSpPr>
          <p:spPr bwMode="auto">
            <a:xfrm>
              <a:off x="3207" y="1887"/>
              <a:ext cx="104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for the input: </a:t>
              </a:r>
              <a:r>
                <a:rPr lang="de-AT" altLang="en-US" sz="1400">
                  <a:latin typeface="Arial" panose="020B0604020202020204" pitchFamily="34" charset="0"/>
                </a:rPr>
                <a:t>1BH</a:t>
              </a:r>
            </a:p>
          </p:txBody>
        </p:sp>
        <p:sp>
          <p:nvSpPr>
            <p:cNvPr id="20506" name="Text Box 16"/>
            <p:cNvSpPr txBox="1">
              <a:spLocks noChangeArrowheads="1"/>
            </p:cNvSpPr>
            <p:nvPr/>
          </p:nvSpPr>
          <p:spPr bwMode="auto">
            <a:xfrm>
              <a:off x="2367" y="3263"/>
              <a:ext cx="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Digits</a:t>
              </a:r>
            </a:p>
          </p:txBody>
        </p:sp>
        <p:sp>
          <p:nvSpPr>
            <p:cNvPr id="20507" name="Text Box 21"/>
            <p:cNvSpPr txBox="1">
              <a:spLocks noChangeArrowheads="1"/>
            </p:cNvSpPr>
            <p:nvPr/>
          </p:nvSpPr>
          <p:spPr bwMode="auto">
            <a:xfrm>
              <a:off x="3279" y="3263"/>
              <a:ext cx="30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hex</a:t>
              </a:r>
            </a:p>
          </p:txBody>
        </p:sp>
        <p:sp>
          <p:nvSpPr>
            <p:cNvPr id="20508" name="Line 26"/>
            <p:cNvSpPr>
              <a:spLocks noChangeShapeType="1"/>
            </p:cNvSpPr>
            <p:nvPr/>
          </p:nvSpPr>
          <p:spPr bwMode="auto">
            <a:xfrm flipV="1">
              <a:off x="2600" y="2952"/>
              <a:ext cx="328" cy="3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0509" name="Line 27"/>
            <p:cNvSpPr>
              <a:spLocks noChangeShapeType="1"/>
            </p:cNvSpPr>
            <p:nvPr/>
          </p:nvSpPr>
          <p:spPr bwMode="auto">
            <a:xfrm>
              <a:off x="3080" y="2952"/>
              <a:ext cx="328" cy="3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0510" name="Text Box 28"/>
            <p:cNvSpPr txBox="1">
              <a:spLocks noChangeArrowheads="1"/>
            </p:cNvSpPr>
            <p:nvPr/>
          </p:nvSpPr>
          <p:spPr bwMode="auto">
            <a:xfrm>
              <a:off x="2807" y="2743"/>
              <a:ext cx="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Digits</a:t>
              </a:r>
            </a:p>
          </p:txBody>
        </p:sp>
        <p:sp>
          <p:nvSpPr>
            <p:cNvPr id="20511" name="Text Box 33"/>
            <p:cNvSpPr txBox="1">
              <a:spLocks noChangeArrowheads="1"/>
            </p:cNvSpPr>
            <p:nvPr/>
          </p:nvSpPr>
          <p:spPr bwMode="auto">
            <a:xfrm>
              <a:off x="3823" y="2743"/>
              <a:ext cx="30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"H"</a:t>
              </a:r>
            </a:p>
          </p:txBody>
        </p:sp>
        <p:sp>
          <p:nvSpPr>
            <p:cNvPr id="20512" name="Line 34"/>
            <p:cNvSpPr>
              <a:spLocks noChangeShapeType="1"/>
            </p:cNvSpPr>
            <p:nvPr/>
          </p:nvSpPr>
          <p:spPr bwMode="auto">
            <a:xfrm flipV="1">
              <a:off x="3088" y="2440"/>
              <a:ext cx="328" cy="3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0513" name="Line 35"/>
            <p:cNvSpPr>
              <a:spLocks noChangeShapeType="1"/>
            </p:cNvSpPr>
            <p:nvPr/>
          </p:nvSpPr>
          <p:spPr bwMode="auto">
            <a:xfrm>
              <a:off x="3576" y="2440"/>
              <a:ext cx="328" cy="3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0514" name="Text Box 36"/>
            <p:cNvSpPr txBox="1">
              <a:spLocks noChangeArrowheads="1"/>
            </p:cNvSpPr>
            <p:nvPr/>
          </p:nvSpPr>
          <p:spPr bwMode="auto">
            <a:xfrm>
              <a:off x="3215" y="2223"/>
              <a:ext cx="53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Number</a:t>
              </a:r>
            </a:p>
          </p:txBody>
        </p:sp>
        <p:sp>
          <p:nvSpPr>
            <p:cNvPr id="20515" name="Text Box 41"/>
            <p:cNvSpPr txBox="1">
              <a:spLocks noChangeArrowheads="1"/>
            </p:cNvSpPr>
            <p:nvPr/>
          </p:nvSpPr>
          <p:spPr bwMode="auto">
            <a:xfrm>
              <a:off x="2439" y="3695"/>
              <a:ext cx="30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hex</a:t>
              </a:r>
            </a:p>
          </p:txBody>
        </p:sp>
        <p:sp>
          <p:nvSpPr>
            <p:cNvPr id="20516" name="Line 44"/>
            <p:cNvSpPr>
              <a:spLocks noChangeShapeType="1"/>
            </p:cNvSpPr>
            <p:nvPr/>
          </p:nvSpPr>
          <p:spPr bwMode="auto">
            <a:xfrm>
              <a:off x="2576" y="3456"/>
              <a:ext cx="0" cy="2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0517" name="Text Box 45"/>
            <p:cNvSpPr txBox="1">
              <a:spLocks noChangeArrowheads="1"/>
            </p:cNvSpPr>
            <p:nvPr/>
          </p:nvSpPr>
          <p:spPr bwMode="auto">
            <a:xfrm>
              <a:off x="2487" y="4023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0518" name="Text Box 46"/>
            <p:cNvSpPr txBox="1">
              <a:spLocks noChangeArrowheads="1"/>
            </p:cNvSpPr>
            <p:nvPr/>
          </p:nvSpPr>
          <p:spPr bwMode="auto">
            <a:xfrm>
              <a:off x="3335" y="4023"/>
              <a:ext cx="18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0519" name="Text Box 47"/>
            <p:cNvSpPr txBox="1">
              <a:spLocks noChangeArrowheads="1"/>
            </p:cNvSpPr>
            <p:nvPr/>
          </p:nvSpPr>
          <p:spPr bwMode="auto">
            <a:xfrm>
              <a:off x="3879" y="4023"/>
              <a:ext cx="19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H</a:t>
              </a:r>
            </a:p>
          </p:txBody>
        </p:sp>
        <p:sp>
          <p:nvSpPr>
            <p:cNvPr id="20520" name="Line 48"/>
            <p:cNvSpPr>
              <a:spLocks noChangeShapeType="1"/>
            </p:cNvSpPr>
            <p:nvPr/>
          </p:nvSpPr>
          <p:spPr bwMode="auto">
            <a:xfrm>
              <a:off x="2576" y="3880"/>
              <a:ext cx="0" cy="16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0521" name="Line 49"/>
            <p:cNvSpPr>
              <a:spLocks noChangeShapeType="1"/>
            </p:cNvSpPr>
            <p:nvPr/>
          </p:nvSpPr>
          <p:spPr bwMode="auto">
            <a:xfrm>
              <a:off x="3416" y="3440"/>
              <a:ext cx="0" cy="60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0522" name="Line 50"/>
            <p:cNvSpPr>
              <a:spLocks noChangeShapeType="1"/>
            </p:cNvSpPr>
            <p:nvPr/>
          </p:nvSpPr>
          <p:spPr bwMode="auto">
            <a:xfrm>
              <a:off x="3968" y="2920"/>
              <a:ext cx="0" cy="11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08279" name="Group 55"/>
          <p:cNvGrpSpPr>
            <a:grpSpLocks/>
          </p:cNvGrpSpPr>
          <p:nvPr/>
        </p:nvGrpSpPr>
        <p:grpSpPr bwMode="auto">
          <a:xfrm>
            <a:off x="4318004" y="3589338"/>
            <a:ext cx="4402141" cy="2722562"/>
            <a:chOff x="2720" y="2261"/>
            <a:chExt cx="2773" cy="1715"/>
          </a:xfrm>
        </p:grpSpPr>
        <p:sp>
          <p:nvSpPr>
            <p:cNvPr id="20489" name="Text Box 17"/>
            <p:cNvSpPr txBox="1">
              <a:spLocks noChangeArrowheads="1"/>
            </p:cNvSpPr>
            <p:nvPr/>
          </p:nvSpPr>
          <p:spPr bwMode="auto">
            <a:xfrm>
              <a:off x="2767" y="3301"/>
              <a:ext cx="20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base</a:t>
              </a:r>
            </a:p>
          </p:txBody>
        </p:sp>
        <p:sp>
          <p:nvSpPr>
            <p:cNvPr id="20490" name="Rectangle 18"/>
            <p:cNvSpPr>
              <a:spLocks noChangeArrowheads="1"/>
            </p:cNvSpPr>
            <p:nvPr/>
          </p:nvSpPr>
          <p:spPr bwMode="auto">
            <a:xfrm>
              <a:off x="2768" y="3408"/>
              <a:ext cx="21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1" name="Text Box 19"/>
            <p:cNvSpPr txBox="1">
              <a:spLocks noChangeArrowheads="1"/>
            </p:cNvSpPr>
            <p:nvPr/>
          </p:nvSpPr>
          <p:spPr bwMode="auto">
            <a:xfrm>
              <a:off x="3031" y="3301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  <p:sp>
          <p:nvSpPr>
            <p:cNvPr id="20492" name="Rectangle 20"/>
            <p:cNvSpPr>
              <a:spLocks noChangeArrowheads="1"/>
            </p:cNvSpPr>
            <p:nvPr/>
          </p:nvSpPr>
          <p:spPr bwMode="auto">
            <a:xfrm>
              <a:off x="2984" y="3408"/>
              <a:ext cx="21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3" name="Text Box 24"/>
            <p:cNvSpPr txBox="1">
              <a:spLocks noChangeArrowheads="1"/>
            </p:cNvSpPr>
            <p:nvPr/>
          </p:nvSpPr>
          <p:spPr bwMode="auto">
            <a:xfrm>
              <a:off x="3607" y="3301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  <p:sp>
          <p:nvSpPr>
            <p:cNvPr id="20494" name="Rectangle 25"/>
            <p:cNvSpPr>
              <a:spLocks noChangeArrowheads="1"/>
            </p:cNvSpPr>
            <p:nvPr/>
          </p:nvSpPr>
          <p:spPr bwMode="auto">
            <a:xfrm>
              <a:off x="3560" y="3408"/>
              <a:ext cx="21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5" name="Text Box 29"/>
            <p:cNvSpPr txBox="1">
              <a:spLocks noChangeArrowheads="1"/>
            </p:cNvSpPr>
            <p:nvPr/>
          </p:nvSpPr>
          <p:spPr bwMode="auto">
            <a:xfrm>
              <a:off x="3207" y="2781"/>
              <a:ext cx="20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base</a:t>
              </a:r>
            </a:p>
          </p:txBody>
        </p:sp>
        <p:sp>
          <p:nvSpPr>
            <p:cNvPr id="20496" name="Rectangle 30"/>
            <p:cNvSpPr>
              <a:spLocks noChangeArrowheads="1"/>
            </p:cNvSpPr>
            <p:nvPr/>
          </p:nvSpPr>
          <p:spPr bwMode="auto">
            <a:xfrm>
              <a:off x="3208" y="2888"/>
              <a:ext cx="21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7" name="Text Box 31"/>
            <p:cNvSpPr txBox="1">
              <a:spLocks noChangeArrowheads="1"/>
            </p:cNvSpPr>
            <p:nvPr/>
          </p:nvSpPr>
          <p:spPr bwMode="auto">
            <a:xfrm>
              <a:off x="3471" y="2781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  <p:sp>
          <p:nvSpPr>
            <p:cNvPr id="20498" name="Rectangle 32"/>
            <p:cNvSpPr>
              <a:spLocks noChangeArrowheads="1"/>
            </p:cNvSpPr>
            <p:nvPr/>
          </p:nvSpPr>
          <p:spPr bwMode="auto">
            <a:xfrm>
              <a:off x="3424" y="2888"/>
              <a:ext cx="21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9" name="Text Box 39"/>
            <p:cNvSpPr txBox="1">
              <a:spLocks noChangeArrowheads="1"/>
            </p:cNvSpPr>
            <p:nvPr/>
          </p:nvSpPr>
          <p:spPr bwMode="auto">
            <a:xfrm>
              <a:off x="3767" y="2261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  <p:sp>
          <p:nvSpPr>
            <p:cNvPr id="20500" name="Rectangle 40"/>
            <p:cNvSpPr>
              <a:spLocks noChangeArrowheads="1"/>
            </p:cNvSpPr>
            <p:nvPr/>
          </p:nvSpPr>
          <p:spPr bwMode="auto">
            <a:xfrm>
              <a:off x="3720" y="2368"/>
              <a:ext cx="21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501" name="Text Box 42"/>
            <p:cNvSpPr txBox="1">
              <a:spLocks noChangeArrowheads="1"/>
            </p:cNvSpPr>
            <p:nvPr/>
          </p:nvSpPr>
          <p:spPr bwMode="auto">
            <a:xfrm>
              <a:off x="2767" y="3733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val</a:t>
              </a:r>
            </a:p>
          </p:txBody>
        </p:sp>
        <p:sp>
          <p:nvSpPr>
            <p:cNvPr id="20502" name="Rectangle 43"/>
            <p:cNvSpPr>
              <a:spLocks noChangeArrowheads="1"/>
            </p:cNvSpPr>
            <p:nvPr/>
          </p:nvSpPr>
          <p:spPr bwMode="auto">
            <a:xfrm>
              <a:off x="2720" y="3840"/>
              <a:ext cx="216" cy="1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503" name="Text Box 51"/>
            <p:cNvSpPr txBox="1">
              <a:spLocks noChangeArrowheads="1"/>
            </p:cNvSpPr>
            <p:nvPr/>
          </p:nvSpPr>
          <p:spPr bwMode="auto">
            <a:xfrm>
              <a:off x="4479" y="2727"/>
              <a:ext cx="1014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attributes are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not yet computed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651EA1-B55A-44FE-B05C-F5EE285FD02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de-DE" altLang="en-US" sz="1400" smtClean="0"/>
          </a:p>
        </p:txBody>
      </p:sp>
      <p:sp>
        <p:nvSpPr>
          <p:cNvPr id="21507" name="Rectangle 10"/>
          <p:cNvSpPr>
            <a:spLocks noChangeArrowheads="1"/>
          </p:cNvSpPr>
          <p:nvPr/>
        </p:nvSpPr>
        <p:spPr bwMode="auto">
          <a:xfrm>
            <a:off x="2070100" y="1778000"/>
            <a:ext cx="4013200" cy="558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08" name="Rectangle 9"/>
          <p:cNvSpPr>
            <a:spLocks noChangeArrowheads="1"/>
          </p:cNvSpPr>
          <p:nvPr/>
        </p:nvSpPr>
        <p:spPr bwMode="auto">
          <a:xfrm>
            <a:off x="2070100" y="1320800"/>
            <a:ext cx="4013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Attribute evaluation rules</a:t>
            </a:r>
            <a:endParaRPr lang="de-AT" altLang="en-US" smtClean="0"/>
          </a:p>
        </p:txBody>
      </p:sp>
      <p:sp>
        <p:nvSpPr>
          <p:cNvPr id="21510" name="Text Box 3"/>
          <p:cNvSpPr txBox="1">
            <a:spLocks noChangeArrowheads="1"/>
          </p:cNvSpPr>
          <p:nvPr/>
        </p:nvSpPr>
        <p:spPr bwMode="auto">
          <a:xfrm>
            <a:off x="2055813" y="1393825"/>
            <a:ext cx="26146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Number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= Digits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1511" name="Text Box 4"/>
          <p:cNvSpPr txBox="1">
            <a:spLocks noChangeArrowheads="1"/>
          </p:cNvSpPr>
          <p:nvPr/>
        </p:nvSpPr>
        <p:spPr bwMode="auto">
          <a:xfrm>
            <a:off x="2068513" y="1814513"/>
            <a:ext cx="20589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Digits.base = 10;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Number.val = Digits.val;</a:t>
            </a:r>
          </a:p>
        </p:txBody>
      </p:sp>
      <p:sp>
        <p:nvSpPr>
          <p:cNvPr id="21512" name="Text Box 19"/>
          <p:cNvSpPr txBox="1">
            <a:spLocks noChangeArrowheads="1"/>
          </p:cNvSpPr>
          <p:nvPr/>
        </p:nvSpPr>
        <p:spPr bwMode="auto">
          <a:xfrm>
            <a:off x="646113" y="1382713"/>
            <a:ext cx="130174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production </a:t>
            </a:r>
            <a:r>
              <a:rPr lang="de-AT" altLang="en-US" sz="1600" b="1"/>
              <a:t>1</a:t>
            </a:r>
          </a:p>
        </p:txBody>
      </p:sp>
      <p:grpSp>
        <p:nvGrpSpPr>
          <p:cNvPr id="310295" name="Group 23"/>
          <p:cNvGrpSpPr>
            <a:grpSpLocks/>
          </p:cNvGrpSpPr>
          <p:nvPr/>
        </p:nvGrpSpPr>
        <p:grpSpPr bwMode="auto">
          <a:xfrm>
            <a:off x="646113" y="2451100"/>
            <a:ext cx="5437187" cy="1016000"/>
            <a:chOff x="407" y="1544"/>
            <a:chExt cx="3425" cy="640"/>
          </a:xfrm>
        </p:grpSpPr>
        <p:sp>
          <p:nvSpPr>
            <p:cNvPr id="21527" name="Rectangle 11"/>
            <p:cNvSpPr>
              <a:spLocks noChangeArrowheads="1"/>
            </p:cNvSpPr>
            <p:nvPr/>
          </p:nvSpPr>
          <p:spPr bwMode="auto">
            <a:xfrm>
              <a:off x="1304" y="1832"/>
              <a:ext cx="2528" cy="35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1528" name="Rectangle 12"/>
            <p:cNvSpPr>
              <a:spLocks noChangeArrowheads="1"/>
            </p:cNvSpPr>
            <p:nvPr/>
          </p:nvSpPr>
          <p:spPr bwMode="auto">
            <a:xfrm>
              <a:off x="1304" y="1544"/>
              <a:ext cx="2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1529" name="Text Box 13"/>
            <p:cNvSpPr txBox="1">
              <a:spLocks noChangeArrowheads="1"/>
            </p:cNvSpPr>
            <p:nvPr/>
          </p:nvSpPr>
          <p:spPr bwMode="auto">
            <a:xfrm>
              <a:off x="1295" y="1590"/>
              <a:ext cx="186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latin typeface="Arial" panose="020B0604020202020204" pitchFamily="34" charset="0"/>
                </a:rPr>
                <a:t>Number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val</a:t>
              </a:r>
              <a:r>
                <a:rPr lang="de-AT" altLang="en-US" sz="1600">
                  <a:latin typeface="Arial" panose="020B0604020202020204" pitchFamily="34" charset="0"/>
                </a:rPr>
                <a:t> = Digits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base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val</a:t>
              </a:r>
              <a:r>
                <a:rPr lang="de-AT" altLang="en-US" sz="1600">
                  <a:latin typeface="Arial" panose="020B0604020202020204" pitchFamily="34" charset="0"/>
                </a:rPr>
                <a:t> "H".</a:t>
              </a:r>
            </a:p>
          </p:txBody>
        </p:sp>
        <p:sp>
          <p:nvSpPr>
            <p:cNvPr id="21530" name="Text Box 14"/>
            <p:cNvSpPr txBox="1">
              <a:spLocks noChangeArrowheads="1"/>
            </p:cNvSpPr>
            <p:nvPr/>
          </p:nvSpPr>
          <p:spPr bwMode="auto">
            <a:xfrm>
              <a:off x="1303" y="1855"/>
              <a:ext cx="1297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Digits.base = 16;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Number.val = Digits.val;</a:t>
              </a:r>
            </a:p>
          </p:txBody>
        </p:sp>
        <p:sp>
          <p:nvSpPr>
            <p:cNvPr id="21531" name="Text Box 20"/>
            <p:cNvSpPr txBox="1">
              <a:spLocks noChangeArrowheads="1"/>
            </p:cNvSpPr>
            <p:nvPr/>
          </p:nvSpPr>
          <p:spPr bwMode="auto">
            <a:xfrm>
              <a:off x="407" y="1591"/>
              <a:ext cx="82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production </a:t>
              </a:r>
              <a:r>
                <a:rPr lang="de-AT" altLang="en-US" sz="1600" b="1"/>
                <a:t>2</a:t>
              </a:r>
            </a:p>
          </p:txBody>
        </p: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646113" y="3581400"/>
            <a:ext cx="5437187" cy="1282700"/>
            <a:chOff x="407" y="2256"/>
            <a:chExt cx="3425" cy="808"/>
          </a:xfrm>
        </p:grpSpPr>
        <p:sp>
          <p:nvSpPr>
            <p:cNvPr id="21522" name="Rectangle 15"/>
            <p:cNvSpPr>
              <a:spLocks noChangeArrowheads="1"/>
            </p:cNvSpPr>
            <p:nvPr/>
          </p:nvSpPr>
          <p:spPr bwMode="auto">
            <a:xfrm>
              <a:off x="1304" y="2544"/>
              <a:ext cx="2528" cy="52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1523" name="Rectangle 16"/>
            <p:cNvSpPr>
              <a:spLocks noChangeArrowheads="1"/>
            </p:cNvSpPr>
            <p:nvPr/>
          </p:nvSpPr>
          <p:spPr bwMode="auto">
            <a:xfrm>
              <a:off x="1304" y="2256"/>
              <a:ext cx="2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1524" name="Text Box 17"/>
            <p:cNvSpPr txBox="1">
              <a:spLocks noChangeArrowheads="1"/>
            </p:cNvSpPr>
            <p:nvPr/>
          </p:nvSpPr>
          <p:spPr bwMode="auto">
            <a:xfrm>
              <a:off x="1295" y="2286"/>
              <a:ext cx="139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latin typeface="Arial" panose="020B0604020202020204" pitchFamily="34" charset="0"/>
                </a:rPr>
                <a:t>Digits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base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val</a:t>
              </a:r>
              <a:r>
                <a:rPr lang="de-AT" altLang="en-US" sz="1600">
                  <a:latin typeface="Arial" panose="020B0604020202020204" pitchFamily="34" charset="0"/>
                </a:rPr>
                <a:t> = hex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val</a:t>
              </a:r>
              <a:r>
                <a:rPr lang="de-AT" altLang="en-US" sz="1600">
                  <a:latin typeface="Arial" panose="020B0604020202020204" pitchFamily="34" charset="0"/>
                </a:rPr>
                <a:t>.</a:t>
              </a:r>
            </a:p>
          </p:txBody>
        </p:sp>
        <p:sp>
          <p:nvSpPr>
            <p:cNvPr id="21525" name="Text Box 18"/>
            <p:cNvSpPr txBox="1">
              <a:spLocks noChangeArrowheads="1"/>
            </p:cNvSpPr>
            <p:nvPr/>
          </p:nvSpPr>
          <p:spPr bwMode="auto">
            <a:xfrm>
              <a:off x="1303" y="2551"/>
              <a:ext cx="2283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Digits.val = hex.val;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 u="sng">
                  <a:latin typeface="Arial" panose="020B0604020202020204" pitchFamily="34" charset="0"/>
                </a:rPr>
                <a:t>CC</a:t>
              </a:r>
              <a:r>
                <a:rPr lang="de-AT" altLang="en-US" sz="1400">
                  <a:latin typeface="Arial" panose="020B0604020202020204" pitchFamily="34" charset="0"/>
                </a:rPr>
                <a:t>:	Digits.base == 10  &amp;&amp;  0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hex.val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9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    ||	Digits.base == 16  &amp;&amp;  0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hex.val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15</a:t>
              </a:r>
            </a:p>
          </p:txBody>
        </p:sp>
        <p:sp>
          <p:nvSpPr>
            <p:cNvPr id="21526" name="Text Box 21"/>
            <p:cNvSpPr txBox="1">
              <a:spLocks noChangeArrowheads="1"/>
            </p:cNvSpPr>
            <p:nvPr/>
          </p:nvSpPr>
          <p:spPr bwMode="auto">
            <a:xfrm>
              <a:off x="407" y="2295"/>
              <a:ext cx="82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production </a:t>
              </a:r>
              <a:r>
                <a:rPr lang="de-AT" altLang="en-US" sz="1600" b="1"/>
                <a:t>3</a:t>
              </a:r>
            </a:p>
          </p:txBody>
        </p:sp>
      </p:grpSp>
      <p:grpSp>
        <p:nvGrpSpPr>
          <p:cNvPr id="310297" name="Group 25"/>
          <p:cNvGrpSpPr>
            <a:grpSpLocks/>
          </p:cNvGrpSpPr>
          <p:nvPr/>
        </p:nvGrpSpPr>
        <p:grpSpPr bwMode="auto">
          <a:xfrm>
            <a:off x="646113" y="4991100"/>
            <a:ext cx="5437187" cy="1485900"/>
            <a:chOff x="407" y="3144"/>
            <a:chExt cx="3425" cy="936"/>
          </a:xfrm>
        </p:grpSpPr>
        <p:sp>
          <p:nvSpPr>
            <p:cNvPr id="21517" name="Rectangle 8"/>
            <p:cNvSpPr>
              <a:spLocks noChangeArrowheads="1"/>
            </p:cNvSpPr>
            <p:nvPr/>
          </p:nvSpPr>
          <p:spPr bwMode="auto">
            <a:xfrm>
              <a:off x="1304" y="3432"/>
              <a:ext cx="2528" cy="64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1518" name="Rectangle 7"/>
            <p:cNvSpPr>
              <a:spLocks noChangeArrowheads="1"/>
            </p:cNvSpPr>
            <p:nvPr/>
          </p:nvSpPr>
          <p:spPr bwMode="auto">
            <a:xfrm>
              <a:off x="1304" y="3144"/>
              <a:ext cx="2528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1519" name="Text Box 5"/>
            <p:cNvSpPr txBox="1">
              <a:spLocks noChangeArrowheads="1"/>
            </p:cNvSpPr>
            <p:nvPr/>
          </p:nvSpPr>
          <p:spPr bwMode="auto">
            <a:xfrm>
              <a:off x="1295" y="3174"/>
              <a:ext cx="223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latin typeface="Arial" panose="020B0604020202020204" pitchFamily="34" charset="0"/>
                </a:rPr>
                <a:t>Digits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base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val</a:t>
              </a:r>
              <a:r>
                <a:rPr lang="de-AT" altLang="en-US" sz="1600">
                  <a:latin typeface="Arial" panose="020B0604020202020204" pitchFamily="34" charset="0"/>
                </a:rPr>
                <a:t> = Digits1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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base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val</a:t>
              </a:r>
              <a:r>
                <a:rPr lang="de-AT" altLang="en-US" sz="1600">
                  <a:latin typeface="Arial" panose="020B0604020202020204" pitchFamily="34" charset="0"/>
                </a:rPr>
                <a:t> hex</a:t>
              </a:r>
              <a:r>
                <a:rPr lang="de-AT" altLang="en-US" sz="1600" baseline="-250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600" baseline="-25000">
                  <a:latin typeface="Arial" panose="020B0604020202020204" pitchFamily="34" charset="0"/>
                </a:rPr>
                <a:t>val</a:t>
              </a:r>
              <a:r>
                <a:rPr lang="de-AT" altLang="en-US" sz="1600">
                  <a:latin typeface="Arial" panose="020B0604020202020204" pitchFamily="34" charset="0"/>
                </a:rPr>
                <a:t>.</a:t>
              </a:r>
            </a:p>
          </p:txBody>
        </p:sp>
        <p:sp>
          <p:nvSpPr>
            <p:cNvPr id="21520" name="Text Box 6"/>
            <p:cNvSpPr txBox="1">
              <a:spLocks noChangeArrowheads="1"/>
            </p:cNvSpPr>
            <p:nvPr/>
          </p:nvSpPr>
          <p:spPr bwMode="auto">
            <a:xfrm>
              <a:off x="1303" y="3439"/>
              <a:ext cx="2382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Digits1.base = Digits.base;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Digits.val = Digits1.val * Digits.base + hex.val;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 u="sng">
                  <a:latin typeface="Arial" panose="020B0604020202020204" pitchFamily="34" charset="0"/>
                </a:rPr>
                <a:t>CC</a:t>
              </a:r>
              <a:r>
                <a:rPr lang="de-AT" altLang="en-US" sz="1400">
                  <a:latin typeface="Arial" panose="020B0604020202020204" pitchFamily="34" charset="0"/>
                </a:rPr>
                <a:t>:	Digits.base == 10  &amp;&amp;  0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hex.val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9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    ||	Digits.base == 16  &amp;&amp;  0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hex.val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</a:t>
              </a:r>
              <a:r>
                <a:rPr lang="de-AT" altLang="en-US" sz="1400">
                  <a:latin typeface="Arial" panose="020B0604020202020204" pitchFamily="34" charset="0"/>
                </a:rPr>
                <a:t> 15</a:t>
              </a:r>
            </a:p>
          </p:txBody>
        </p:sp>
        <p:sp>
          <p:nvSpPr>
            <p:cNvPr id="21521" name="Text Box 22"/>
            <p:cNvSpPr txBox="1">
              <a:spLocks noChangeArrowheads="1"/>
            </p:cNvSpPr>
            <p:nvPr/>
          </p:nvSpPr>
          <p:spPr bwMode="auto">
            <a:xfrm>
              <a:off x="407" y="3175"/>
              <a:ext cx="82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production </a:t>
              </a:r>
              <a:r>
                <a:rPr lang="de-AT" altLang="en-US" sz="1600" b="1"/>
                <a:t>4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629400" y="1333500"/>
            <a:ext cx="1830388" cy="9540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de-AT" altLang="en-US" sz="1400">
                <a:latin typeface="Arial" charset="0"/>
              </a:rPr>
              <a:t>Number = Digits.</a:t>
            </a:r>
          </a:p>
          <a:p>
            <a:pPr>
              <a:defRPr/>
            </a:pPr>
            <a:r>
              <a:rPr lang="de-AT" altLang="en-US" sz="1400">
                <a:latin typeface="Arial" charset="0"/>
              </a:rPr>
              <a:t>Number = Digits "H".</a:t>
            </a:r>
          </a:p>
          <a:p>
            <a:pPr>
              <a:defRPr/>
            </a:pPr>
            <a:r>
              <a:rPr lang="de-AT" altLang="en-US" sz="1400">
                <a:latin typeface="Arial" charset="0"/>
              </a:rPr>
              <a:t>Digits = hex.</a:t>
            </a:r>
          </a:p>
          <a:p>
            <a:pPr>
              <a:defRPr/>
            </a:pPr>
            <a:r>
              <a:rPr lang="de-AT" altLang="en-US" sz="1400">
                <a:latin typeface="Arial" charset="0"/>
              </a:rPr>
              <a:t>Digits = Digits hex.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A3E366-1A96-4CC3-836F-23908EACE06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de-DE" altLang="en-US" sz="1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Semantic Processing</a:t>
            </a:r>
            <a:endParaRPr lang="en-US" altLang="en-US" smtClean="0"/>
          </a:p>
        </p:txBody>
      </p:sp>
      <p:sp>
        <p:nvSpPr>
          <p:cNvPr id="4100" name="Text Box 111"/>
          <p:cNvSpPr txBox="1">
            <a:spLocks noChangeArrowheads="1"/>
          </p:cNvSpPr>
          <p:nvPr/>
        </p:nvSpPr>
        <p:spPr bwMode="auto">
          <a:xfrm>
            <a:off x="694441" y="1331913"/>
            <a:ext cx="789540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parser only checks the syntactic correctness of a program, but does not do any translation</a:t>
            </a:r>
            <a:endParaRPr lang="de-AT" altLang="en-US" sz="1600"/>
          </a:p>
        </p:txBody>
      </p:sp>
      <p:sp>
        <p:nvSpPr>
          <p:cNvPr id="4101" name="Text Box 114"/>
          <p:cNvSpPr txBox="1">
            <a:spLocks noChangeArrowheads="1"/>
          </p:cNvSpPr>
          <p:nvPr/>
        </p:nvSpPr>
        <p:spPr bwMode="auto">
          <a:xfrm>
            <a:off x="708025" y="1917700"/>
            <a:ext cx="300977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Tasks of semantic processing</a:t>
            </a:r>
            <a:endParaRPr lang="de-AT" altLang="en-US" sz="1800"/>
          </a:p>
        </p:txBody>
      </p:sp>
      <p:sp>
        <p:nvSpPr>
          <p:cNvPr id="44147" name="Text Box 115"/>
          <p:cNvSpPr txBox="1">
            <a:spLocks noChangeArrowheads="1"/>
          </p:cNvSpPr>
          <p:nvPr/>
        </p:nvSpPr>
        <p:spPr bwMode="auto">
          <a:xfrm>
            <a:off x="735013" y="3465513"/>
            <a:ext cx="4117131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b="1" smtClean="0"/>
              <a:t>Managing the symbol table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-	</a:t>
            </a:r>
            <a:r>
              <a:rPr lang="de-AT" altLang="en-US" sz="1600" smtClean="0"/>
              <a:t>storing declared names and their properties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-	</a:t>
            </a:r>
            <a:r>
              <a:rPr lang="de-AT" altLang="en-US" sz="1600" smtClean="0"/>
              <a:t>storing type structures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-	</a:t>
            </a:r>
            <a:r>
              <a:rPr lang="de-AT" altLang="en-US" sz="1600" smtClean="0"/>
              <a:t>managing scopes</a:t>
            </a:r>
            <a:endParaRPr lang="de-AT" altLang="en-US" sz="1600"/>
          </a:p>
        </p:txBody>
      </p:sp>
      <p:sp>
        <p:nvSpPr>
          <p:cNvPr id="44158" name="Text Box 126"/>
          <p:cNvSpPr txBox="1">
            <a:spLocks noChangeArrowheads="1"/>
          </p:cNvSpPr>
          <p:nvPr/>
        </p:nvSpPr>
        <p:spPr bwMode="auto">
          <a:xfrm>
            <a:off x="735013" y="2513013"/>
            <a:ext cx="3766072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b="1" smtClean="0"/>
              <a:t>Checking context conditions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-	</a:t>
            </a:r>
            <a:r>
              <a:rPr lang="de-AT" altLang="en-US" sz="1600" smtClean="0"/>
              <a:t>are all names declared?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-	</a:t>
            </a:r>
            <a:r>
              <a:rPr lang="de-AT" altLang="en-US" sz="1600" smtClean="0"/>
              <a:t>do all operands have the correct types?</a:t>
            </a:r>
            <a:endParaRPr lang="de-AT" altLang="en-US" sz="1600"/>
          </a:p>
        </p:txBody>
      </p:sp>
      <p:sp>
        <p:nvSpPr>
          <p:cNvPr id="44159" name="Text Box 127"/>
          <p:cNvSpPr txBox="1">
            <a:spLocks noChangeArrowheads="1"/>
          </p:cNvSpPr>
          <p:nvPr/>
        </p:nvSpPr>
        <p:spPr bwMode="auto">
          <a:xfrm>
            <a:off x="735013" y="4621213"/>
            <a:ext cx="355556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b="1" smtClean="0"/>
              <a:t>Calling methods for code generation</a:t>
            </a:r>
            <a:endParaRPr lang="de-AT" altLang="en-US" sz="1600"/>
          </a:p>
        </p:txBody>
      </p:sp>
      <p:sp>
        <p:nvSpPr>
          <p:cNvPr id="44160" name="Text Box 128"/>
          <p:cNvSpPr txBox="1">
            <a:spLocks noChangeArrowheads="1"/>
          </p:cNvSpPr>
          <p:nvPr/>
        </p:nvSpPr>
        <p:spPr bwMode="auto">
          <a:xfrm>
            <a:off x="658813" y="5624513"/>
            <a:ext cx="637415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Semantic actions are integrated into the parser methods in recursive descent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and can be described by </a:t>
            </a:r>
            <a:r>
              <a:rPr lang="de-AT" altLang="en-US" sz="1600" i="1" smtClean="0"/>
              <a:t>attributed grammars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47" grpId="0" autoUpdateAnimBg="0"/>
      <p:bldP spid="44158" grpId="0" autoUpdateAnimBg="0"/>
      <p:bldP spid="44159" grpId="0" autoUpdateAnimBg="0"/>
      <p:bldP spid="4416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C1E510-066E-4A60-8A27-0D0C4C4A1FD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de-DE" altLang="en-US" sz="140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Decorating the syntax tree</a:t>
            </a:r>
            <a:endParaRPr lang="de-AT" altLang="en-US" smtClean="0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696913" y="1308100"/>
            <a:ext cx="564286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Scanner </a:t>
            </a:r>
            <a:r>
              <a:rPr lang="de-AT" altLang="en-US" sz="1800" b="1" smtClean="0"/>
              <a:t>provides the attributes of the terminal symbols</a:t>
            </a:r>
            <a:endParaRPr lang="de-AT" altLang="en-US" sz="1800" b="1"/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1217613" y="4167188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1852613" y="4227513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1854200" y="4397375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2271713" y="4227513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2197100" y="4397375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38" name="Text Box 12"/>
          <p:cNvSpPr txBox="1">
            <a:spLocks noChangeArrowheads="1"/>
          </p:cNvSpPr>
          <p:nvPr/>
        </p:nvSpPr>
        <p:spPr bwMode="auto">
          <a:xfrm>
            <a:off x="2665413" y="4167188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2539" name="Text Box 13"/>
          <p:cNvSpPr txBox="1">
            <a:spLocks noChangeArrowheads="1"/>
          </p:cNvSpPr>
          <p:nvPr/>
        </p:nvSpPr>
        <p:spPr bwMode="auto">
          <a:xfrm>
            <a:off x="3186113" y="4227513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2540" name="Rectangle 14"/>
          <p:cNvSpPr>
            <a:spLocks noChangeArrowheads="1"/>
          </p:cNvSpPr>
          <p:nvPr/>
        </p:nvSpPr>
        <p:spPr bwMode="auto">
          <a:xfrm>
            <a:off x="3111500" y="4397375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41" name="Line 15"/>
          <p:cNvSpPr>
            <a:spLocks noChangeShapeType="1"/>
          </p:cNvSpPr>
          <p:nvPr/>
        </p:nvSpPr>
        <p:spPr bwMode="auto">
          <a:xfrm flipV="1">
            <a:off x="1587500" y="3673475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42" name="Line 16"/>
          <p:cNvSpPr>
            <a:spLocks noChangeShapeType="1"/>
          </p:cNvSpPr>
          <p:nvPr/>
        </p:nvSpPr>
        <p:spPr bwMode="auto">
          <a:xfrm>
            <a:off x="2349500" y="3673475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43" name="Text Box 17"/>
          <p:cNvSpPr txBox="1">
            <a:spLocks noChangeArrowheads="1"/>
          </p:cNvSpPr>
          <p:nvPr/>
        </p:nvSpPr>
        <p:spPr bwMode="auto">
          <a:xfrm>
            <a:off x="1916113" y="3341688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2544" name="Text Box 18"/>
          <p:cNvSpPr txBox="1">
            <a:spLocks noChangeArrowheads="1"/>
          </p:cNvSpPr>
          <p:nvPr/>
        </p:nvSpPr>
        <p:spPr bwMode="auto">
          <a:xfrm>
            <a:off x="2551113" y="3402013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2545" name="Rectangle 19"/>
          <p:cNvSpPr>
            <a:spLocks noChangeArrowheads="1"/>
          </p:cNvSpPr>
          <p:nvPr/>
        </p:nvSpPr>
        <p:spPr bwMode="auto">
          <a:xfrm>
            <a:off x="2552700" y="3571875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46" name="Text Box 20"/>
          <p:cNvSpPr txBox="1">
            <a:spLocks noChangeArrowheads="1"/>
          </p:cNvSpPr>
          <p:nvPr/>
        </p:nvSpPr>
        <p:spPr bwMode="auto">
          <a:xfrm>
            <a:off x="2970213" y="3402013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2547" name="Rectangle 21"/>
          <p:cNvSpPr>
            <a:spLocks noChangeArrowheads="1"/>
          </p:cNvSpPr>
          <p:nvPr/>
        </p:nvSpPr>
        <p:spPr bwMode="auto">
          <a:xfrm>
            <a:off x="2895600" y="3571875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48" name="Text Box 22"/>
          <p:cNvSpPr txBox="1">
            <a:spLocks noChangeArrowheads="1"/>
          </p:cNvSpPr>
          <p:nvPr/>
        </p:nvSpPr>
        <p:spPr bwMode="auto">
          <a:xfrm>
            <a:off x="3529013" y="3341688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"H"</a:t>
            </a:r>
          </a:p>
        </p:txBody>
      </p:sp>
      <p:sp>
        <p:nvSpPr>
          <p:cNvPr id="22549" name="Line 23"/>
          <p:cNvSpPr>
            <a:spLocks noChangeShapeType="1"/>
          </p:cNvSpPr>
          <p:nvPr/>
        </p:nvSpPr>
        <p:spPr bwMode="auto">
          <a:xfrm flipV="1">
            <a:off x="2362200" y="2860675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0" name="Line 24"/>
          <p:cNvSpPr>
            <a:spLocks noChangeShapeType="1"/>
          </p:cNvSpPr>
          <p:nvPr/>
        </p:nvSpPr>
        <p:spPr bwMode="auto">
          <a:xfrm>
            <a:off x="3136900" y="2860675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1" name="Text Box 25"/>
          <p:cNvSpPr txBox="1">
            <a:spLocks noChangeArrowheads="1"/>
          </p:cNvSpPr>
          <p:nvPr/>
        </p:nvSpPr>
        <p:spPr bwMode="auto">
          <a:xfrm>
            <a:off x="2563813" y="2516188"/>
            <a:ext cx="852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Number</a:t>
            </a:r>
          </a:p>
        </p:txBody>
      </p:sp>
      <p:sp>
        <p:nvSpPr>
          <p:cNvPr id="22552" name="Text Box 26"/>
          <p:cNvSpPr txBox="1">
            <a:spLocks noChangeArrowheads="1"/>
          </p:cNvSpPr>
          <p:nvPr/>
        </p:nvSpPr>
        <p:spPr bwMode="auto">
          <a:xfrm>
            <a:off x="3440113" y="2576513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2553" name="Rectangle 27"/>
          <p:cNvSpPr>
            <a:spLocks noChangeArrowheads="1"/>
          </p:cNvSpPr>
          <p:nvPr/>
        </p:nvSpPr>
        <p:spPr bwMode="auto">
          <a:xfrm>
            <a:off x="3365500" y="2746375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54" name="Text Box 28"/>
          <p:cNvSpPr txBox="1">
            <a:spLocks noChangeArrowheads="1"/>
          </p:cNvSpPr>
          <p:nvPr/>
        </p:nvSpPr>
        <p:spPr bwMode="auto">
          <a:xfrm>
            <a:off x="1331913" y="4852988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2555" name="Text Box 29"/>
          <p:cNvSpPr txBox="1">
            <a:spLocks noChangeArrowheads="1"/>
          </p:cNvSpPr>
          <p:nvPr/>
        </p:nvSpPr>
        <p:spPr bwMode="auto">
          <a:xfrm>
            <a:off x="1852613" y="4913313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2556" name="Rectangle 30"/>
          <p:cNvSpPr>
            <a:spLocks noChangeArrowheads="1"/>
          </p:cNvSpPr>
          <p:nvPr/>
        </p:nvSpPr>
        <p:spPr bwMode="auto">
          <a:xfrm>
            <a:off x="1778000" y="5083175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2557" name="Line 31"/>
          <p:cNvSpPr>
            <a:spLocks noChangeShapeType="1"/>
          </p:cNvSpPr>
          <p:nvPr/>
        </p:nvSpPr>
        <p:spPr bwMode="auto">
          <a:xfrm>
            <a:off x="1549400" y="4473575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58" name="Text Box 32"/>
          <p:cNvSpPr txBox="1">
            <a:spLocks noChangeArrowheads="1"/>
          </p:cNvSpPr>
          <p:nvPr/>
        </p:nvSpPr>
        <p:spPr bwMode="auto">
          <a:xfrm>
            <a:off x="1408113" y="5373688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2559" name="Text Box 33"/>
          <p:cNvSpPr txBox="1">
            <a:spLocks noChangeArrowheads="1"/>
          </p:cNvSpPr>
          <p:nvPr/>
        </p:nvSpPr>
        <p:spPr bwMode="auto">
          <a:xfrm>
            <a:off x="2754313" y="5373688"/>
            <a:ext cx="300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2560" name="Text Box 34"/>
          <p:cNvSpPr txBox="1">
            <a:spLocks noChangeArrowheads="1"/>
          </p:cNvSpPr>
          <p:nvPr/>
        </p:nvSpPr>
        <p:spPr bwMode="auto">
          <a:xfrm>
            <a:off x="3617913" y="5373688"/>
            <a:ext cx="309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</a:t>
            </a:r>
          </a:p>
        </p:txBody>
      </p:sp>
      <p:sp>
        <p:nvSpPr>
          <p:cNvPr id="22561" name="Line 35"/>
          <p:cNvSpPr>
            <a:spLocks noChangeShapeType="1"/>
          </p:cNvSpPr>
          <p:nvPr/>
        </p:nvSpPr>
        <p:spPr bwMode="auto">
          <a:xfrm>
            <a:off x="1549400" y="5146675"/>
            <a:ext cx="0" cy="254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62" name="Line 36"/>
          <p:cNvSpPr>
            <a:spLocks noChangeShapeType="1"/>
          </p:cNvSpPr>
          <p:nvPr/>
        </p:nvSpPr>
        <p:spPr bwMode="auto">
          <a:xfrm>
            <a:off x="2882900" y="4448175"/>
            <a:ext cx="0" cy="9525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63" name="Line 37"/>
          <p:cNvSpPr>
            <a:spLocks noChangeShapeType="1"/>
          </p:cNvSpPr>
          <p:nvPr/>
        </p:nvSpPr>
        <p:spPr bwMode="auto">
          <a:xfrm>
            <a:off x="3759200" y="3622675"/>
            <a:ext cx="0" cy="1778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2564" name="Text Box 39"/>
          <p:cNvSpPr txBox="1">
            <a:spLocks noChangeArrowheads="1"/>
          </p:cNvSpPr>
          <p:nvPr/>
        </p:nvSpPr>
        <p:spPr bwMode="auto">
          <a:xfrm>
            <a:off x="1890713" y="5116513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2565" name="Text Box 40"/>
          <p:cNvSpPr txBox="1">
            <a:spLocks noChangeArrowheads="1"/>
          </p:cNvSpPr>
          <p:nvPr/>
        </p:nvSpPr>
        <p:spPr bwMode="auto">
          <a:xfrm>
            <a:off x="3186113" y="4418013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786633-4B2F-4ABB-AFAA-4ACA83DDC8A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de-DE" altLang="en-US" sz="140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Decorating the syntax tree (continued)</a:t>
            </a:r>
            <a:endParaRPr lang="de-AT" altLang="en-US" smtClean="0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696913" y="1308100"/>
            <a:ext cx="317411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Traversal of the tree top-down</a:t>
            </a:r>
            <a:endParaRPr lang="de-AT" altLang="en-US" sz="1800" b="1"/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1217613" y="41640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1852613" y="42243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18542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22717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3561" name="Rectangle 8"/>
          <p:cNvSpPr>
            <a:spLocks noChangeArrowheads="1"/>
          </p:cNvSpPr>
          <p:nvPr/>
        </p:nvSpPr>
        <p:spPr bwMode="auto">
          <a:xfrm>
            <a:off x="21971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2" name="Text Box 9"/>
          <p:cNvSpPr txBox="1">
            <a:spLocks noChangeArrowheads="1"/>
          </p:cNvSpPr>
          <p:nvPr/>
        </p:nvSpPr>
        <p:spPr bwMode="auto">
          <a:xfrm>
            <a:off x="2665413" y="41640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3563" name="Text Box 10"/>
          <p:cNvSpPr txBox="1">
            <a:spLocks noChangeArrowheads="1"/>
          </p:cNvSpPr>
          <p:nvPr/>
        </p:nvSpPr>
        <p:spPr bwMode="auto">
          <a:xfrm>
            <a:off x="31861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3564" name="Rectangle 11"/>
          <p:cNvSpPr>
            <a:spLocks noChangeArrowheads="1"/>
          </p:cNvSpPr>
          <p:nvPr/>
        </p:nvSpPr>
        <p:spPr bwMode="auto">
          <a:xfrm>
            <a:off x="31115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65" name="Line 12"/>
          <p:cNvSpPr>
            <a:spLocks noChangeShapeType="1"/>
          </p:cNvSpPr>
          <p:nvPr/>
        </p:nvSpPr>
        <p:spPr bwMode="auto">
          <a:xfrm flipV="1">
            <a:off x="1587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6" name="Line 13"/>
          <p:cNvSpPr>
            <a:spLocks noChangeShapeType="1"/>
          </p:cNvSpPr>
          <p:nvPr/>
        </p:nvSpPr>
        <p:spPr bwMode="auto">
          <a:xfrm>
            <a:off x="2349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7" name="Text Box 14"/>
          <p:cNvSpPr txBox="1">
            <a:spLocks noChangeArrowheads="1"/>
          </p:cNvSpPr>
          <p:nvPr/>
        </p:nvSpPr>
        <p:spPr bwMode="auto">
          <a:xfrm>
            <a:off x="1916113" y="33385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3568" name="Text Box 15"/>
          <p:cNvSpPr txBox="1">
            <a:spLocks noChangeArrowheads="1"/>
          </p:cNvSpPr>
          <p:nvPr/>
        </p:nvSpPr>
        <p:spPr bwMode="auto">
          <a:xfrm>
            <a:off x="2551113" y="33988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3569" name="Rectangle 16"/>
          <p:cNvSpPr>
            <a:spLocks noChangeArrowheads="1"/>
          </p:cNvSpPr>
          <p:nvPr/>
        </p:nvSpPr>
        <p:spPr bwMode="auto">
          <a:xfrm>
            <a:off x="25527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70" name="Text Box 17"/>
          <p:cNvSpPr txBox="1">
            <a:spLocks noChangeArrowheads="1"/>
          </p:cNvSpPr>
          <p:nvPr/>
        </p:nvSpPr>
        <p:spPr bwMode="auto">
          <a:xfrm>
            <a:off x="2970213" y="33988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3571" name="Rectangle 18"/>
          <p:cNvSpPr>
            <a:spLocks noChangeArrowheads="1"/>
          </p:cNvSpPr>
          <p:nvPr/>
        </p:nvSpPr>
        <p:spPr bwMode="auto">
          <a:xfrm>
            <a:off x="28956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72" name="Text Box 19"/>
          <p:cNvSpPr txBox="1">
            <a:spLocks noChangeArrowheads="1"/>
          </p:cNvSpPr>
          <p:nvPr/>
        </p:nvSpPr>
        <p:spPr bwMode="auto">
          <a:xfrm>
            <a:off x="3529013" y="33385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"H"</a:t>
            </a:r>
          </a:p>
        </p:txBody>
      </p:sp>
      <p:sp>
        <p:nvSpPr>
          <p:cNvPr id="23573" name="Line 20"/>
          <p:cNvSpPr>
            <a:spLocks noChangeShapeType="1"/>
          </p:cNvSpPr>
          <p:nvPr/>
        </p:nvSpPr>
        <p:spPr bwMode="auto">
          <a:xfrm flipV="1">
            <a:off x="23622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4" name="Line 21"/>
          <p:cNvSpPr>
            <a:spLocks noChangeShapeType="1"/>
          </p:cNvSpPr>
          <p:nvPr/>
        </p:nvSpPr>
        <p:spPr bwMode="auto">
          <a:xfrm>
            <a:off x="31369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5" name="Text Box 22"/>
          <p:cNvSpPr txBox="1">
            <a:spLocks noChangeArrowheads="1"/>
          </p:cNvSpPr>
          <p:nvPr/>
        </p:nvSpPr>
        <p:spPr bwMode="auto">
          <a:xfrm>
            <a:off x="2563813" y="2513013"/>
            <a:ext cx="852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Number</a:t>
            </a:r>
          </a:p>
        </p:txBody>
      </p:sp>
      <p:sp>
        <p:nvSpPr>
          <p:cNvPr id="23576" name="Text Box 23"/>
          <p:cNvSpPr txBox="1">
            <a:spLocks noChangeArrowheads="1"/>
          </p:cNvSpPr>
          <p:nvPr/>
        </p:nvSpPr>
        <p:spPr bwMode="auto">
          <a:xfrm>
            <a:off x="3440113" y="2573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3577" name="Rectangle 24"/>
          <p:cNvSpPr>
            <a:spLocks noChangeArrowheads="1"/>
          </p:cNvSpPr>
          <p:nvPr/>
        </p:nvSpPr>
        <p:spPr bwMode="auto">
          <a:xfrm>
            <a:off x="3365500" y="2743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1331913" y="48498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1852613" y="49101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3580" name="Rectangle 27"/>
          <p:cNvSpPr>
            <a:spLocks noChangeArrowheads="1"/>
          </p:cNvSpPr>
          <p:nvPr/>
        </p:nvSpPr>
        <p:spPr bwMode="auto">
          <a:xfrm>
            <a:off x="1778000" y="50800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81" name="Line 28"/>
          <p:cNvSpPr>
            <a:spLocks noChangeShapeType="1"/>
          </p:cNvSpPr>
          <p:nvPr/>
        </p:nvSpPr>
        <p:spPr bwMode="auto">
          <a:xfrm>
            <a:off x="1549400" y="44704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2" name="Text Box 29"/>
          <p:cNvSpPr txBox="1">
            <a:spLocks noChangeArrowheads="1"/>
          </p:cNvSpPr>
          <p:nvPr/>
        </p:nvSpPr>
        <p:spPr bwMode="auto">
          <a:xfrm>
            <a:off x="1408113" y="53705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3583" name="Text Box 30"/>
          <p:cNvSpPr txBox="1">
            <a:spLocks noChangeArrowheads="1"/>
          </p:cNvSpPr>
          <p:nvPr/>
        </p:nvSpPr>
        <p:spPr bwMode="auto">
          <a:xfrm>
            <a:off x="2754313" y="5370513"/>
            <a:ext cx="300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3584" name="Text Box 31"/>
          <p:cNvSpPr txBox="1">
            <a:spLocks noChangeArrowheads="1"/>
          </p:cNvSpPr>
          <p:nvPr/>
        </p:nvSpPr>
        <p:spPr bwMode="auto">
          <a:xfrm>
            <a:off x="3617913" y="5370513"/>
            <a:ext cx="309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</a:t>
            </a:r>
          </a:p>
        </p:txBody>
      </p:sp>
      <p:sp>
        <p:nvSpPr>
          <p:cNvPr id="23585" name="Line 32"/>
          <p:cNvSpPr>
            <a:spLocks noChangeShapeType="1"/>
          </p:cNvSpPr>
          <p:nvPr/>
        </p:nvSpPr>
        <p:spPr bwMode="auto">
          <a:xfrm>
            <a:off x="1549400" y="5143500"/>
            <a:ext cx="0" cy="254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6" name="Line 33"/>
          <p:cNvSpPr>
            <a:spLocks noChangeShapeType="1"/>
          </p:cNvSpPr>
          <p:nvPr/>
        </p:nvSpPr>
        <p:spPr bwMode="auto">
          <a:xfrm>
            <a:off x="2882900" y="4445000"/>
            <a:ext cx="0" cy="9525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7" name="Line 34"/>
          <p:cNvSpPr>
            <a:spLocks noChangeShapeType="1"/>
          </p:cNvSpPr>
          <p:nvPr/>
        </p:nvSpPr>
        <p:spPr bwMode="auto">
          <a:xfrm>
            <a:off x="3759200" y="3619500"/>
            <a:ext cx="0" cy="1778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88" name="Text Box 35"/>
          <p:cNvSpPr txBox="1">
            <a:spLocks noChangeArrowheads="1"/>
          </p:cNvSpPr>
          <p:nvPr/>
        </p:nvSpPr>
        <p:spPr bwMode="auto">
          <a:xfrm>
            <a:off x="1890713" y="5113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3589" name="Text Box 36"/>
          <p:cNvSpPr txBox="1">
            <a:spLocks noChangeArrowheads="1"/>
          </p:cNvSpPr>
          <p:nvPr/>
        </p:nvSpPr>
        <p:spPr bwMode="auto">
          <a:xfrm>
            <a:off x="31861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23590" name="Text Box 37"/>
          <p:cNvSpPr txBox="1">
            <a:spLocks noChangeArrowheads="1"/>
          </p:cNvSpPr>
          <p:nvPr/>
        </p:nvSpPr>
        <p:spPr bwMode="auto">
          <a:xfrm>
            <a:off x="735013" y="1649413"/>
            <a:ext cx="746420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each production, we check which attribute evaluation rules can already be executed</a:t>
            </a:r>
            <a:endParaRPr lang="de-AT" altLang="en-US" sz="1600"/>
          </a:p>
        </p:txBody>
      </p:sp>
      <p:sp>
        <p:nvSpPr>
          <p:cNvPr id="23591" name="AutoShape 38"/>
          <p:cNvSpPr>
            <a:spLocks noChangeArrowheads="1"/>
          </p:cNvSpPr>
          <p:nvPr/>
        </p:nvSpPr>
        <p:spPr bwMode="auto">
          <a:xfrm>
            <a:off x="1727200" y="2514600"/>
            <a:ext cx="2451100" cy="13843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92" name="Rectangle 39"/>
          <p:cNvSpPr>
            <a:spLocks noChangeArrowheads="1"/>
          </p:cNvSpPr>
          <p:nvPr/>
        </p:nvSpPr>
        <p:spPr bwMode="auto">
          <a:xfrm>
            <a:off x="4432300" y="3136900"/>
            <a:ext cx="4013200" cy="558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93" name="Rectangle 40"/>
          <p:cNvSpPr>
            <a:spLocks noChangeArrowheads="1"/>
          </p:cNvSpPr>
          <p:nvPr/>
        </p:nvSpPr>
        <p:spPr bwMode="auto">
          <a:xfrm>
            <a:off x="4432300" y="2679700"/>
            <a:ext cx="4013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3594" name="Text Box 41"/>
          <p:cNvSpPr txBox="1">
            <a:spLocks noChangeArrowheads="1"/>
          </p:cNvSpPr>
          <p:nvPr/>
        </p:nvSpPr>
        <p:spPr bwMode="auto">
          <a:xfrm>
            <a:off x="4418013" y="2752725"/>
            <a:ext cx="29606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Number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= Digits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"H".</a:t>
            </a:r>
          </a:p>
        </p:txBody>
      </p:sp>
      <p:sp>
        <p:nvSpPr>
          <p:cNvPr id="23595" name="Text Box 42"/>
          <p:cNvSpPr txBox="1">
            <a:spLocks noChangeArrowheads="1"/>
          </p:cNvSpPr>
          <p:nvPr/>
        </p:nvSpPr>
        <p:spPr bwMode="auto">
          <a:xfrm>
            <a:off x="4430713" y="3173413"/>
            <a:ext cx="20589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Digits.base = 16;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Number.val = Digits.val;</a:t>
            </a:r>
          </a:p>
        </p:txBody>
      </p:sp>
      <p:sp>
        <p:nvSpPr>
          <p:cNvPr id="23596" name="Text Box 43"/>
          <p:cNvSpPr txBox="1">
            <a:spLocks noChangeArrowheads="1"/>
          </p:cNvSpPr>
          <p:nvPr/>
        </p:nvSpPr>
        <p:spPr bwMode="auto">
          <a:xfrm>
            <a:off x="4354513" y="2335213"/>
            <a:ext cx="130174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production </a:t>
            </a:r>
            <a:r>
              <a:rPr lang="de-AT" altLang="en-US" sz="1600" b="1"/>
              <a:t>2</a:t>
            </a:r>
          </a:p>
        </p:txBody>
      </p:sp>
      <p:sp>
        <p:nvSpPr>
          <p:cNvPr id="23597" name="Text Box 44"/>
          <p:cNvSpPr txBox="1">
            <a:spLocks noChangeArrowheads="1"/>
          </p:cNvSpPr>
          <p:nvPr/>
        </p:nvSpPr>
        <p:spPr bwMode="auto">
          <a:xfrm>
            <a:off x="2627313" y="35893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07A9D64-A4EB-478D-AFAA-7A0DA1919F2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de-DE" altLang="en-US" sz="140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Decorating the syntax tree (continued)</a:t>
            </a:r>
            <a:endParaRPr lang="de-AT" altLang="en-US" smtClean="0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696913" y="1308100"/>
            <a:ext cx="317411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Traversal of the tree top-down</a:t>
            </a:r>
            <a:endParaRPr lang="de-AT" altLang="en-US" sz="1800" b="1"/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1217613" y="41640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1852613" y="42243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18542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4" name="Text Box 7"/>
          <p:cNvSpPr txBox="1">
            <a:spLocks noChangeArrowheads="1"/>
          </p:cNvSpPr>
          <p:nvPr/>
        </p:nvSpPr>
        <p:spPr bwMode="auto">
          <a:xfrm>
            <a:off x="22717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4585" name="Rectangle 8"/>
          <p:cNvSpPr>
            <a:spLocks noChangeArrowheads="1"/>
          </p:cNvSpPr>
          <p:nvPr/>
        </p:nvSpPr>
        <p:spPr bwMode="auto">
          <a:xfrm>
            <a:off x="21971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6" name="Text Box 9"/>
          <p:cNvSpPr txBox="1">
            <a:spLocks noChangeArrowheads="1"/>
          </p:cNvSpPr>
          <p:nvPr/>
        </p:nvSpPr>
        <p:spPr bwMode="auto">
          <a:xfrm>
            <a:off x="2665413" y="41640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4587" name="Text Box 10"/>
          <p:cNvSpPr txBox="1">
            <a:spLocks noChangeArrowheads="1"/>
          </p:cNvSpPr>
          <p:nvPr/>
        </p:nvSpPr>
        <p:spPr bwMode="auto">
          <a:xfrm>
            <a:off x="31861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4588" name="Rectangle 11"/>
          <p:cNvSpPr>
            <a:spLocks noChangeArrowheads="1"/>
          </p:cNvSpPr>
          <p:nvPr/>
        </p:nvSpPr>
        <p:spPr bwMode="auto">
          <a:xfrm>
            <a:off x="31115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89" name="Line 12"/>
          <p:cNvSpPr>
            <a:spLocks noChangeShapeType="1"/>
          </p:cNvSpPr>
          <p:nvPr/>
        </p:nvSpPr>
        <p:spPr bwMode="auto">
          <a:xfrm flipV="1">
            <a:off x="1587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90" name="Line 13"/>
          <p:cNvSpPr>
            <a:spLocks noChangeShapeType="1"/>
          </p:cNvSpPr>
          <p:nvPr/>
        </p:nvSpPr>
        <p:spPr bwMode="auto">
          <a:xfrm>
            <a:off x="2349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91" name="Text Box 14"/>
          <p:cNvSpPr txBox="1">
            <a:spLocks noChangeArrowheads="1"/>
          </p:cNvSpPr>
          <p:nvPr/>
        </p:nvSpPr>
        <p:spPr bwMode="auto">
          <a:xfrm>
            <a:off x="1916113" y="33385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4592" name="Text Box 15"/>
          <p:cNvSpPr txBox="1">
            <a:spLocks noChangeArrowheads="1"/>
          </p:cNvSpPr>
          <p:nvPr/>
        </p:nvSpPr>
        <p:spPr bwMode="auto">
          <a:xfrm>
            <a:off x="2551113" y="33988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4593" name="Rectangle 16"/>
          <p:cNvSpPr>
            <a:spLocks noChangeArrowheads="1"/>
          </p:cNvSpPr>
          <p:nvPr/>
        </p:nvSpPr>
        <p:spPr bwMode="auto">
          <a:xfrm>
            <a:off x="25527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94" name="Text Box 17"/>
          <p:cNvSpPr txBox="1">
            <a:spLocks noChangeArrowheads="1"/>
          </p:cNvSpPr>
          <p:nvPr/>
        </p:nvSpPr>
        <p:spPr bwMode="auto">
          <a:xfrm>
            <a:off x="2970213" y="33988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4595" name="Rectangle 18"/>
          <p:cNvSpPr>
            <a:spLocks noChangeArrowheads="1"/>
          </p:cNvSpPr>
          <p:nvPr/>
        </p:nvSpPr>
        <p:spPr bwMode="auto">
          <a:xfrm>
            <a:off x="28956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596" name="Text Box 19"/>
          <p:cNvSpPr txBox="1">
            <a:spLocks noChangeArrowheads="1"/>
          </p:cNvSpPr>
          <p:nvPr/>
        </p:nvSpPr>
        <p:spPr bwMode="auto">
          <a:xfrm>
            <a:off x="3529013" y="33385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"H"</a:t>
            </a:r>
          </a:p>
        </p:txBody>
      </p:sp>
      <p:sp>
        <p:nvSpPr>
          <p:cNvPr id="24597" name="Line 20"/>
          <p:cNvSpPr>
            <a:spLocks noChangeShapeType="1"/>
          </p:cNvSpPr>
          <p:nvPr/>
        </p:nvSpPr>
        <p:spPr bwMode="auto">
          <a:xfrm flipV="1">
            <a:off x="23622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98" name="Line 21"/>
          <p:cNvSpPr>
            <a:spLocks noChangeShapeType="1"/>
          </p:cNvSpPr>
          <p:nvPr/>
        </p:nvSpPr>
        <p:spPr bwMode="auto">
          <a:xfrm>
            <a:off x="31369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599" name="Text Box 22"/>
          <p:cNvSpPr txBox="1">
            <a:spLocks noChangeArrowheads="1"/>
          </p:cNvSpPr>
          <p:nvPr/>
        </p:nvSpPr>
        <p:spPr bwMode="auto">
          <a:xfrm>
            <a:off x="2563813" y="2513013"/>
            <a:ext cx="852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Number</a:t>
            </a:r>
          </a:p>
        </p:txBody>
      </p:sp>
      <p:sp>
        <p:nvSpPr>
          <p:cNvPr id="24600" name="Text Box 23"/>
          <p:cNvSpPr txBox="1">
            <a:spLocks noChangeArrowheads="1"/>
          </p:cNvSpPr>
          <p:nvPr/>
        </p:nvSpPr>
        <p:spPr bwMode="auto">
          <a:xfrm>
            <a:off x="3440113" y="2573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4601" name="Rectangle 24"/>
          <p:cNvSpPr>
            <a:spLocks noChangeArrowheads="1"/>
          </p:cNvSpPr>
          <p:nvPr/>
        </p:nvSpPr>
        <p:spPr bwMode="auto">
          <a:xfrm>
            <a:off x="3365500" y="2743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02" name="Text Box 25"/>
          <p:cNvSpPr txBox="1">
            <a:spLocks noChangeArrowheads="1"/>
          </p:cNvSpPr>
          <p:nvPr/>
        </p:nvSpPr>
        <p:spPr bwMode="auto">
          <a:xfrm>
            <a:off x="1331913" y="48498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4603" name="Text Box 26"/>
          <p:cNvSpPr txBox="1">
            <a:spLocks noChangeArrowheads="1"/>
          </p:cNvSpPr>
          <p:nvPr/>
        </p:nvSpPr>
        <p:spPr bwMode="auto">
          <a:xfrm>
            <a:off x="1852613" y="49101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4604" name="Rectangle 27"/>
          <p:cNvSpPr>
            <a:spLocks noChangeArrowheads="1"/>
          </p:cNvSpPr>
          <p:nvPr/>
        </p:nvSpPr>
        <p:spPr bwMode="auto">
          <a:xfrm>
            <a:off x="1778000" y="50800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05" name="Line 28"/>
          <p:cNvSpPr>
            <a:spLocks noChangeShapeType="1"/>
          </p:cNvSpPr>
          <p:nvPr/>
        </p:nvSpPr>
        <p:spPr bwMode="auto">
          <a:xfrm>
            <a:off x="1549400" y="44704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06" name="Text Box 29"/>
          <p:cNvSpPr txBox="1">
            <a:spLocks noChangeArrowheads="1"/>
          </p:cNvSpPr>
          <p:nvPr/>
        </p:nvSpPr>
        <p:spPr bwMode="auto">
          <a:xfrm>
            <a:off x="1408113" y="53705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4607" name="Text Box 30"/>
          <p:cNvSpPr txBox="1">
            <a:spLocks noChangeArrowheads="1"/>
          </p:cNvSpPr>
          <p:nvPr/>
        </p:nvSpPr>
        <p:spPr bwMode="auto">
          <a:xfrm>
            <a:off x="2754313" y="5370513"/>
            <a:ext cx="300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4608" name="Text Box 31"/>
          <p:cNvSpPr txBox="1">
            <a:spLocks noChangeArrowheads="1"/>
          </p:cNvSpPr>
          <p:nvPr/>
        </p:nvSpPr>
        <p:spPr bwMode="auto">
          <a:xfrm>
            <a:off x="3617913" y="5370513"/>
            <a:ext cx="309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</a:t>
            </a:r>
          </a:p>
        </p:txBody>
      </p:sp>
      <p:sp>
        <p:nvSpPr>
          <p:cNvPr id="24609" name="Line 32"/>
          <p:cNvSpPr>
            <a:spLocks noChangeShapeType="1"/>
          </p:cNvSpPr>
          <p:nvPr/>
        </p:nvSpPr>
        <p:spPr bwMode="auto">
          <a:xfrm>
            <a:off x="1549400" y="5143500"/>
            <a:ext cx="0" cy="254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0" name="Line 33"/>
          <p:cNvSpPr>
            <a:spLocks noChangeShapeType="1"/>
          </p:cNvSpPr>
          <p:nvPr/>
        </p:nvSpPr>
        <p:spPr bwMode="auto">
          <a:xfrm>
            <a:off x="2882900" y="4445000"/>
            <a:ext cx="0" cy="9525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1" name="Line 34"/>
          <p:cNvSpPr>
            <a:spLocks noChangeShapeType="1"/>
          </p:cNvSpPr>
          <p:nvPr/>
        </p:nvSpPr>
        <p:spPr bwMode="auto">
          <a:xfrm>
            <a:off x="3759200" y="3619500"/>
            <a:ext cx="0" cy="1778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4612" name="Text Box 35"/>
          <p:cNvSpPr txBox="1">
            <a:spLocks noChangeArrowheads="1"/>
          </p:cNvSpPr>
          <p:nvPr/>
        </p:nvSpPr>
        <p:spPr bwMode="auto">
          <a:xfrm>
            <a:off x="1890713" y="5113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4613" name="Text Box 36"/>
          <p:cNvSpPr txBox="1">
            <a:spLocks noChangeArrowheads="1"/>
          </p:cNvSpPr>
          <p:nvPr/>
        </p:nvSpPr>
        <p:spPr bwMode="auto">
          <a:xfrm>
            <a:off x="31861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24614" name="Text Box 37"/>
          <p:cNvSpPr txBox="1">
            <a:spLocks noChangeArrowheads="1"/>
          </p:cNvSpPr>
          <p:nvPr/>
        </p:nvSpPr>
        <p:spPr bwMode="auto">
          <a:xfrm>
            <a:off x="735013" y="1649413"/>
            <a:ext cx="738405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For each production, we check which attribute evaluation rules can already be executed</a:t>
            </a:r>
            <a:endParaRPr lang="de-AT" altLang="en-US" sz="1600"/>
          </a:p>
        </p:txBody>
      </p:sp>
      <p:sp>
        <p:nvSpPr>
          <p:cNvPr id="24615" name="AutoShape 38"/>
          <p:cNvSpPr>
            <a:spLocks noChangeArrowheads="1"/>
          </p:cNvSpPr>
          <p:nvPr/>
        </p:nvSpPr>
        <p:spPr bwMode="auto">
          <a:xfrm>
            <a:off x="1155700" y="3340100"/>
            <a:ext cx="2451100" cy="13843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16" name="Text Box 43"/>
          <p:cNvSpPr txBox="1">
            <a:spLocks noChangeArrowheads="1"/>
          </p:cNvSpPr>
          <p:nvPr/>
        </p:nvSpPr>
        <p:spPr bwMode="auto">
          <a:xfrm>
            <a:off x="4354513" y="2957513"/>
            <a:ext cx="130174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production </a:t>
            </a:r>
            <a:r>
              <a:rPr lang="de-AT" altLang="en-US" sz="1600" b="1"/>
              <a:t>4</a:t>
            </a:r>
          </a:p>
        </p:txBody>
      </p:sp>
      <p:sp>
        <p:nvSpPr>
          <p:cNvPr id="24617" name="Text Box 44"/>
          <p:cNvSpPr txBox="1">
            <a:spLocks noChangeArrowheads="1"/>
          </p:cNvSpPr>
          <p:nvPr/>
        </p:nvSpPr>
        <p:spPr bwMode="auto">
          <a:xfrm>
            <a:off x="2627313" y="35893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4618" name="Rectangle 45"/>
          <p:cNvSpPr>
            <a:spLocks noChangeArrowheads="1"/>
          </p:cNvSpPr>
          <p:nvPr/>
        </p:nvSpPr>
        <p:spPr bwMode="auto">
          <a:xfrm>
            <a:off x="4445000" y="3746500"/>
            <a:ext cx="4013200" cy="1028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19" name="Rectangle 46"/>
          <p:cNvSpPr>
            <a:spLocks noChangeArrowheads="1"/>
          </p:cNvSpPr>
          <p:nvPr/>
        </p:nvSpPr>
        <p:spPr bwMode="auto">
          <a:xfrm>
            <a:off x="4445000" y="3289300"/>
            <a:ext cx="4013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4620" name="Text Box 47"/>
          <p:cNvSpPr txBox="1">
            <a:spLocks noChangeArrowheads="1"/>
          </p:cNvSpPr>
          <p:nvPr/>
        </p:nvSpPr>
        <p:spPr bwMode="auto">
          <a:xfrm>
            <a:off x="4430713" y="3336925"/>
            <a:ext cx="354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Digits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= Digits1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hex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4621" name="Text Box 48"/>
          <p:cNvSpPr txBox="1">
            <a:spLocks noChangeArrowheads="1"/>
          </p:cNvSpPr>
          <p:nvPr/>
        </p:nvSpPr>
        <p:spPr bwMode="auto">
          <a:xfrm>
            <a:off x="4443413" y="3757613"/>
            <a:ext cx="37814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Digits1.base = Digits.base;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Digits.val = Digits1.val * Digits.base + hex.val;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 u="sng">
                <a:latin typeface="Arial" panose="020B0604020202020204" pitchFamily="34" charset="0"/>
              </a:rPr>
              <a:t>CC</a:t>
            </a:r>
            <a:r>
              <a:rPr lang="de-AT" altLang="en-US" sz="1400">
                <a:latin typeface="Arial" panose="020B0604020202020204" pitchFamily="34" charset="0"/>
              </a:rPr>
              <a:t>: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Digits.base == 10  &amp;&amp;  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hex.val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   ||	Digits.base == 16  &amp;&amp;  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hex.val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15</a:t>
            </a:r>
          </a:p>
        </p:txBody>
      </p:sp>
      <p:sp>
        <p:nvSpPr>
          <p:cNvPr id="24622" name="Text Box 49"/>
          <p:cNvSpPr txBox="1">
            <a:spLocks noChangeArrowheads="1"/>
          </p:cNvSpPr>
          <p:nvPr/>
        </p:nvSpPr>
        <p:spPr bwMode="auto">
          <a:xfrm>
            <a:off x="19288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4623" name="Line 50"/>
          <p:cNvSpPr>
            <a:spLocks noChangeShapeType="1"/>
          </p:cNvSpPr>
          <p:nvPr/>
        </p:nvSpPr>
        <p:spPr bwMode="auto">
          <a:xfrm flipH="1">
            <a:off x="2095500" y="3784600"/>
            <a:ext cx="609600" cy="4572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4FA72A-DC74-42D4-B58A-C050EC940D1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Decorating the syntax tree (continued)</a:t>
            </a:r>
            <a:endParaRPr lang="de-AT" altLang="en-US" smtClean="0"/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696913" y="1308100"/>
            <a:ext cx="317411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Traversal of the tree top-down</a:t>
            </a:r>
            <a:endParaRPr lang="de-AT" altLang="en-US" sz="1800" b="1"/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1217613" y="41640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1852613" y="42243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18542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08" name="Text Box 7"/>
          <p:cNvSpPr txBox="1">
            <a:spLocks noChangeArrowheads="1"/>
          </p:cNvSpPr>
          <p:nvPr/>
        </p:nvSpPr>
        <p:spPr bwMode="auto">
          <a:xfrm>
            <a:off x="22717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5609" name="Rectangle 8"/>
          <p:cNvSpPr>
            <a:spLocks noChangeArrowheads="1"/>
          </p:cNvSpPr>
          <p:nvPr/>
        </p:nvSpPr>
        <p:spPr bwMode="auto">
          <a:xfrm>
            <a:off x="21971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0" name="Text Box 9"/>
          <p:cNvSpPr txBox="1">
            <a:spLocks noChangeArrowheads="1"/>
          </p:cNvSpPr>
          <p:nvPr/>
        </p:nvSpPr>
        <p:spPr bwMode="auto">
          <a:xfrm>
            <a:off x="2665413" y="41640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5611" name="Text Box 10"/>
          <p:cNvSpPr txBox="1">
            <a:spLocks noChangeArrowheads="1"/>
          </p:cNvSpPr>
          <p:nvPr/>
        </p:nvSpPr>
        <p:spPr bwMode="auto">
          <a:xfrm>
            <a:off x="31861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5612" name="Rectangle 11"/>
          <p:cNvSpPr>
            <a:spLocks noChangeArrowheads="1"/>
          </p:cNvSpPr>
          <p:nvPr/>
        </p:nvSpPr>
        <p:spPr bwMode="auto">
          <a:xfrm>
            <a:off x="31115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3" name="Line 12"/>
          <p:cNvSpPr>
            <a:spLocks noChangeShapeType="1"/>
          </p:cNvSpPr>
          <p:nvPr/>
        </p:nvSpPr>
        <p:spPr bwMode="auto">
          <a:xfrm flipV="1">
            <a:off x="1587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4" name="Line 13"/>
          <p:cNvSpPr>
            <a:spLocks noChangeShapeType="1"/>
          </p:cNvSpPr>
          <p:nvPr/>
        </p:nvSpPr>
        <p:spPr bwMode="auto">
          <a:xfrm>
            <a:off x="2349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5" name="Text Box 14"/>
          <p:cNvSpPr txBox="1">
            <a:spLocks noChangeArrowheads="1"/>
          </p:cNvSpPr>
          <p:nvPr/>
        </p:nvSpPr>
        <p:spPr bwMode="auto">
          <a:xfrm>
            <a:off x="1916113" y="33385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5616" name="Text Box 15"/>
          <p:cNvSpPr txBox="1">
            <a:spLocks noChangeArrowheads="1"/>
          </p:cNvSpPr>
          <p:nvPr/>
        </p:nvSpPr>
        <p:spPr bwMode="auto">
          <a:xfrm>
            <a:off x="2551113" y="33988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5617" name="Rectangle 16"/>
          <p:cNvSpPr>
            <a:spLocks noChangeArrowheads="1"/>
          </p:cNvSpPr>
          <p:nvPr/>
        </p:nvSpPr>
        <p:spPr bwMode="auto">
          <a:xfrm>
            <a:off x="25527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18" name="Text Box 17"/>
          <p:cNvSpPr txBox="1">
            <a:spLocks noChangeArrowheads="1"/>
          </p:cNvSpPr>
          <p:nvPr/>
        </p:nvSpPr>
        <p:spPr bwMode="auto">
          <a:xfrm>
            <a:off x="2970213" y="33988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5619" name="Rectangle 18"/>
          <p:cNvSpPr>
            <a:spLocks noChangeArrowheads="1"/>
          </p:cNvSpPr>
          <p:nvPr/>
        </p:nvSpPr>
        <p:spPr bwMode="auto">
          <a:xfrm>
            <a:off x="28956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20" name="Text Box 19"/>
          <p:cNvSpPr txBox="1">
            <a:spLocks noChangeArrowheads="1"/>
          </p:cNvSpPr>
          <p:nvPr/>
        </p:nvSpPr>
        <p:spPr bwMode="auto">
          <a:xfrm>
            <a:off x="3529013" y="33385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"H"</a:t>
            </a:r>
          </a:p>
        </p:txBody>
      </p:sp>
      <p:sp>
        <p:nvSpPr>
          <p:cNvPr id="25621" name="Line 20"/>
          <p:cNvSpPr>
            <a:spLocks noChangeShapeType="1"/>
          </p:cNvSpPr>
          <p:nvPr/>
        </p:nvSpPr>
        <p:spPr bwMode="auto">
          <a:xfrm flipV="1">
            <a:off x="23622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2" name="Line 21"/>
          <p:cNvSpPr>
            <a:spLocks noChangeShapeType="1"/>
          </p:cNvSpPr>
          <p:nvPr/>
        </p:nvSpPr>
        <p:spPr bwMode="auto">
          <a:xfrm>
            <a:off x="31369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3" name="Text Box 22"/>
          <p:cNvSpPr txBox="1">
            <a:spLocks noChangeArrowheads="1"/>
          </p:cNvSpPr>
          <p:nvPr/>
        </p:nvSpPr>
        <p:spPr bwMode="auto">
          <a:xfrm>
            <a:off x="2563813" y="2513013"/>
            <a:ext cx="852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Number</a:t>
            </a:r>
          </a:p>
        </p:txBody>
      </p:sp>
      <p:sp>
        <p:nvSpPr>
          <p:cNvPr id="25624" name="Text Box 23"/>
          <p:cNvSpPr txBox="1">
            <a:spLocks noChangeArrowheads="1"/>
          </p:cNvSpPr>
          <p:nvPr/>
        </p:nvSpPr>
        <p:spPr bwMode="auto">
          <a:xfrm>
            <a:off x="3440113" y="2573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5625" name="Rectangle 24"/>
          <p:cNvSpPr>
            <a:spLocks noChangeArrowheads="1"/>
          </p:cNvSpPr>
          <p:nvPr/>
        </p:nvSpPr>
        <p:spPr bwMode="auto">
          <a:xfrm>
            <a:off x="3365500" y="2743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26" name="Text Box 25"/>
          <p:cNvSpPr txBox="1">
            <a:spLocks noChangeArrowheads="1"/>
          </p:cNvSpPr>
          <p:nvPr/>
        </p:nvSpPr>
        <p:spPr bwMode="auto">
          <a:xfrm>
            <a:off x="1331913" y="48498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5627" name="Text Box 26"/>
          <p:cNvSpPr txBox="1">
            <a:spLocks noChangeArrowheads="1"/>
          </p:cNvSpPr>
          <p:nvPr/>
        </p:nvSpPr>
        <p:spPr bwMode="auto">
          <a:xfrm>
            <a:off x="1852613" y="49101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5628" name="Rectangle 27"/>
          <p:cNvSpPr>
            <a:spLocks noChangeArrowheads="1"/>
          </p:cNvSpPr>
          <p:nvPr/>
        </p:nvSpPr>
        <p:spPr bwMode="auto">
          <a:xfrm>
            <a:off x="1778000" y="50800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29" name="Line 28"/>
          <p:cNvSpPr>
            <a:spLocks noChangeShapeType="1"/>
          </p:cNvSpPr>
          <p:nvPr/>
        </p:nvSpPr>
        <p:spPr bwMode="auto">
          <a:xfrm>
            <a:off x="1549400" y="44704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0" name="Text Box 29"/>
          <p:cNvSpPr txBox="1">
            <a:spLocks noChangeArrowheads="1"/>
          </p:cNvSpPr>
          <p:nvPr/>
        </p:nvSpPr>
        <p:spPr bwMode="auto">
          <a:xfrm>
            <a:off x="1408113" y="53705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5631" name="Text Box 30"/>
          <p:cNvSpPr txBox="1">
            <a:spLocks noChangeArrowheads="1"/>
          </p:cNvSpPr>
          <p:nvPr/>
        </p:nvSpPr>
        <p:spPr bwMode="auto">
          <a:xfrm>
            <a:off x="2754313" y="5370513"/>
            <a:ext cx="300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5632" name="Text Box 31"/>
          <p:cNvSpPr txBox="1">
            <a:spLocks noChangeArrowheads="1"/>
          </p:cNvSpPr>
          <p:nvPr/>
        </p:nvSpPr>
        <p:spPr bwMode="auto">
          <a:xfrm>
            <a:off x="3617913" y="5370513"/>
            <a:ext cx="309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</a:t>
            </a:r>
          </a:p>
        </p:txBody>
      </p:sp>
      <p:sp>
        <p:nvSpPr>
          <p:cNvPr id="25633" name="Line 32"/>
          <p:cNvSpPr>
            <a:spLocks noChangeShapeType="1"/>
          </p:cNvSpPr>
          <p:nvPr/>
        </p:nvSpPr>
        <p:spPr bwMode="auto">
          <a:xfrm>
            <a:off x="1549400" y="5143500"/>
            <a:ext cx="0" cy="254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4" name="Line 33"/>
          <p:cNvSpPr>
            <a:spLocks noChangeShapeType="1"/>
          </p:cNvSpPr>
          <p:nvPr/>
        </p:nvSpPr>
        <p:spPr bwMode="auto">
          <a:xfrm>
            <a:off x="2882900" y="4445000"/>
            <a:ext cx="0" cy="9525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5" name="Line 34"/>
          <p:cNvSpPr>
            <a:spLocks noChangeShapeType="1"/>
          </p:cNvSpPr>
          <p:nvPr/>
        </p:nvSpPr>
        <p:spPr bwMode="auto">
          <a:xfrm>
            <a:off x="3759200" y="3619500"/>
            <a:ext cx="0" cy="1778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6" name="Text Box 35"/>
          <p:cNvSpPr txBox="1">
            <a:spLocks noChangeArrowheads="1"/>
          </p:cNvSpPr>
          <p:nvPr/>
        </p:nvSpPr>
        <p:spPr bwMode="auto">
          <a:xfrm>
            <a:off x="1890713" y="5113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5637" name="Text Box 36"/>
          <p:cNvSpPr txBox="1">
            <a:spLocks noChangeArrowheads="1"/>
          </p:cNvSpPr>
          <p:nvPr/>
        </p:nvSpPr>
        <p:spPr bwMode="auto">
          <a:xfrm>
            <a:off x="31861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25638" name="Text Box 37"/>
          <p:cNvSpPr txBox="1">
            <a:spLocks noChangeArrowheads="1"/>
          </p:cNvSpPr>
          <p:nvPr/>
        </p:nvSpPr>
        <p:spPr bwMode="auto">
          <a:xfrm>
            <a:off x="735013" y="1649413"/>
            <a:ext cx="738405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For each production, we check which attribute evaluation rules can already be executed</a:t>
            </a:r>
            <a:endParaRPr lang="de-AT" altLang="en-US" sz="1600"/>
          </a:p>
        </p:txBody>
      </p:sp>
      <p:sp>
        <p:nvSpPr>
          <p:cNvPr id="25639" name="AutoShape 38"/>
          <p:cNvSpPr>
            <a:spLocks noChangeArrowheads="1"/>
          </p:cNvSpPr>
          <p:nvPr/>
        </p:nvSpPr>
        <p:spPr bwMode="auto">
          <a:xfrm>
            <a:off x="1155700" y="4114800"/>
            <a:ext cx="1511300" cy="12573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40" name="Text Box 39"/>
          <p:cNvSpPr txBox="1">
            <a:spLocks noChangeArrowheads="1"/>
          </p:cNvSpPr>
          <p:nvPr/>
        </p:nvSpPr>
        <p:spPr bwMode="auto">
          <a:xfrm>
            <a:off x="4354513" y="3871913"/>
            <a:ext cx="130174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production </a:t>
            </a:r>
            <a:r>
              <a:rPr lang="de-AT" altLang="en-US" sz="1600" b="1"/>
              <a:t>3</a:t>
            </a:r>
          </a:p>
        </p:txBody>
      </p:sp>
      <p:sp>
        <p:nvSpPr>
          <p:cNvPr id="25641" name="Text Box 40"/>
          <p:cNvSpPr txBox="1">
            <a:spLocks noChangeArrowheads="1"/>
          </p:cNvSpPr>
          <p:nvPr/>
        </p:nvSpPr>
        <p:spPr bwMode="auto">
          <a:xfrm>
            <a:off x="2627313" y="35893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5642" name="Text Box 45"/>
          <p:cNvSpPr txBox="1">
            <a:spLocks noChangeArrowheads="1"/>
          </p:cNvSpPr>
          <p:nvPr/>
        </p:nvSpPr>
        <p:spPr bwMode="auto">
          <a:xfrm>
            <a:off x="19288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5643" name="Line 46"/>
          <p:cNvSpPr>
            <a:spLocks noChangeShapeType="1"/>
          </p:cNvSpPr>
          <p:nvPr/>
        </p:nvSpPr>
        <p:spPr bwMode="auto">
          <a:xfrm flipV="1">
            <a:off x="2057400" y="4622800"/>
            <a:ext cx="317500" cy="3937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44" name="Rectangle 47"/>
          <p:cNvSpPr>
            <a:spLocks noChangeArrowheads="1"/>
          </p:cNvSpPr>
          <p:nvPr/>
        </p:nvSpPr>
        <p:spPr bwMode="auto">
          <a:xfrm>
            <a:off x="4445000" y="4635500"/>
            <a:ext cx="4013200" cy="8255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45" name="Rectangle 48"/>
          <p:cNvSpPr>
            <a:spLocks noChangeArrowheads="1"/>
          </p:cNvSpPr>
          <p:nvPr/>
        </p:nvSpPr>
        <p:spPr bwMode="auto">
          <a:xfrm>
            <a:off x="4445000" y="4178300"/>
            <a:ext cx="4013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5646" name="Text Box 49"/>
          <p:cNvSpPr txBox="1">
            <a:spLocks noChangeArrowheads="1"/>
          </p:cNvSpPr>
          <p:nvPr/>
        </p:nvSpPr>
        <p:spPr bwMode="auto">
          <a:xfrm>
            <a:off x="4430713" y="4225925"/>
            <a:ext cx="22193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Digits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= hex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5647" name="Text Box 50"/>
          <p:cNvSpPr txBox="1">
            <a:spLocks noChangeArrowheads="1"/>
          </p:cNvSpPr>
          <p:nvPr/>
        </p:nvSpPr>
        <p:spPr bwMode="auto">
          <a:xfrm>
            <a:off x="4443413" y="4646613"/>
            <a:ext cx="3624262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Digits.val = hex.val;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 u="sng">
                <a:latin typeface="Arial" panose="020B0604020202020204" pitchFamily="34" charset="0"/>
              </a:rPr>
              <a:t>CC</a:t>
            </a:r>
            <a:r>
              <a:rPr lang="de-AT" altLang="en-US" sz="1400">
                <a:latin typeface="Arial" panose="020B0604020202020204" pitchFamily="34" charset="0"/>
              </a:rPr>
              <a:t>: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Digits.base == 10  &amp;&amp;  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hex.val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   ||	Digits.base == 16  &amp;&amp;  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hex.val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15</a:t>
            </a:r>
          </a:p>
        </p:txBody>
      </p:sp>
      <p:sp>
        <p:nvSpPr>
          <p:cNvPr id="25648" name="Text Box 51"/>
          <p:cNvSpPr txBox="1">
            <a:spLocks noChangeArrowheads="1"/>
          </p:cNvSpPr>
          <p:nvPr/>
        </p:nvSpPr>
        <p:spPr bwMode="auto">
          <a:xfrm>
            <a:off x="2335213" y="4414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58A7C32-3B09-4F9D-BAE6-DD448C04336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de-DE" altLang="en-US" sz="140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Decorating the syntax tree (continued)</a:t>
            </a:r>
            <a:endParaRPr lang="de-AT" altLang="en-US" smtClean="0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696913" y="1308100"/>
            <a:ext cx="317411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Traversal of the tree top-down</a:t>
            </a:r>
            <a:endParaRPr lang="de-AT" altLang="en-US" sz="1800" b="1"/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1217613" y="41640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1852613" y="42243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18542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>
            <a:off x="22717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6633" name="Rectangle 8"/>
          <p:cNvSpPr>
            <a:spLocks noChangeArrowheads="1"/>
          </p:cNvSpPr>
          <p:nvPr/>
        </p:nvSpPr>
        <p:spPr bwMode="auto">
          <a:xfrm>
            <a:off x="21971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4" name="Text Box 9"/>
          <p:cNvSpPr txBox="1">
            <a:spLocks noChangeArrowheads="1"/>
          </p:cNvSpPr>
          <p:nvPr/>
        </p:nvSpPr>
        <p:spPr bwMode="auto">
          <a:xfrm>
            <a:off x="2665413" y="41640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6635" name="Text Box 10"/>
          <p:cNvSpPr txBox="1">
            <a:spLocks noChangeArrowheads="1"/>
          </p:cNvSpPr>
          <p:nvPr/>
        </p:nvSpPr>
        <p:spPr bwMode="auto">
          <a:xfrm>
            <a:off x="31861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6636" name="Rectangle 11"/>
          <p:cNvSpPr>
            <a:spLocks noChangeArrowheads="1"/>
          </p:cNvSpPr>
          <p:nvPr/>
        </p:nvSpPr>
        <p:spPr bwMode="auto">
          <a:xfrm>
            <a:off x="31115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37" name="Line 12"/>
          <p:cNvSpPr>
            <a:spLocks noChangeShapeType="1"/>
          </p:cNvSpPr>
          <p:nvPr/>
        </p:nvSpPr>
        <p:spPr bwMode="auto">
          <a:xfrm flipV="1">
            <a:off x="1587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8" name="Line 13"/>
          <p:cNvSpPr>
            <a:spLocks noChangeShapeType="1"/>
          </p:cNvSpPr>
          <p:nvPr/>
        </p:nvSpPr>
        <p:spPr bwMode="auto">
          <a:xfrm>
            <a:off x="2349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9" name="Text Box 14"/>
          <p:cNvSpPr txBox="1">
            <a:spLocks noChangeArrowheads="1"/>
          </p:cNvSpPr>
          <p:nvPr/>
        </p:nvSpPr>
        <p:spPr bwMode="auto">
          <a:xfrm>
            <a:off x="1916113" y="33385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6640" name="Text Box 15"/>
          <p:cNvSpPr txBox="1">
            <a:spLocks noChangeArrowheads="1"/>
          </p:cNvSpPr>
          <p:nvPr/>
        </p:nvSpPr>
        <p:spPr bwMode="auto">
          <a:xfrm>
            <a:off x="2551113" y="33988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6641" name="Rectangle 16"/>
          <p:cNvSpPr>
            <a:spLocks noChangeArrowheads="1"/>
          </p:cNvSpPr>
          <p:nvPr/>
        </p:nvSpPr>
        <p:spPr bwMode="auto">
          <a:xfrm>
            <a:off x="25527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42" name="Text Box 17"/>
          <p:cNvSpPr txBox="1">
            <a:spLocks noChangeArrowheads="1"/>
          </p:cNvSpPr>
          <p:nvPr/>
        </p:nvSpPr>
        <p:spPr bwMode="auto">
          <a:xfrm>
            <a:off x="2970213" y="33988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6643" name="Rectangle 18"/>
          <p:cNvSpPr>
            <a:spLocks noChangeArrowheads="1"/>
          </p:cNvSpPr>
          <p:nvPr/>
        </p:nvSpPr>
        <p:spPr bwMode="auto">
          <a:xfrm>
            <a:off x="28956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44" name="Text Box 19"/>
          <p:cNvSpPr txBox="1">
            <a:spLocks noChangeArrowheads="1"/>
          </p:cNvSpPr>
          <p:nvPr/>
        </p:nvSpPr>
        <p:spPr bwMode="auto">
          <a:xfrm>
            <a:off x="3529013" y="33385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"H"</a:t>
            </a:r>
          </a:p>
        </p:txBody>
      </p:sp>
      <p:sp>
        <p:nvSpPr>
          <p:cNvPr id="26645" name="Line 20"/>
          <p:cNvSpPr>
            <a:spLocks noChangeShapeType="1"/>
          </p:cNvSpPr>
          <p:nvPr/>
        </p:nvSpPr>
        <p:spPr bwMode="auto">
          <a:xfrm flipV="1">
            <a:off x="23622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46" name="Line 21"/>
          <p:cNvSpPr>
            <a:spLocks noChangeShapeType="1"/>
          </p:cNvSpPr>
          <p:nvPr/>
        </p:nvSpPr>
        <p:spPr bwMode="auto">
          <a:xfrm>
            <a:off x="31369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47" name="Text Box 22"/>
          <p:cNvSpPr txBox="1">
            <a:spLocks noChangeArrowheads="1"/>
          </p:cNvSpPr>
          <p:nvPr/>
        </p:nvSpPr>
        <p:spPr bwMode="auto">
          <a:xfrm>
            <a:off x="2563813" y="2513013"/>
            <a:ext cx="852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Number</a:t>
            </a:r>
          </a:p>
        </p:txBody>
      </p:sp>
      <p:sp>
        <p:nvSpPr>
          <p:cNvPr id="26648" name="Text Box 23"/>
          <p:cNvSpPr txBox="1">
            <a:spLocks noChangeArrowheads="1"/>
          </p:cNvSpPr>
          <p:nvPr/>
        </p:nvSpPr>
        <p:spPr bwMode="auto">
          <a:xfrm>
            <a:off x="3440113" y="2573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6649" name="Rectangle 24"/>
          <p:cNvSpPr>
            <a:spLocks noChangeArrowheads="1"/>
          </p:cNvSpPr>
          <p:nvPr/>
        </p:nvSpPr>
        <p:spPr bwMode="auto">
          <a:xfrm>
            <a:off x="3365500" y="2743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50" name="Text Box 25"/>
          <p:cNvSpPr txBox="1">
            <a:spLocks noChangeArrowheads="1"/>
          </p:cNvSpPr>
          <p:nvPr/>
        </p:nvSpPr>
        <p:spPr bwMode="auto">
          <a:xfrm>
            <a:off x="1331913" y="48498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6651" name="Text Box 26"/>
          <p:cNvSpPr txBox="1">
            <a:spLocks noChangeArrowheads="1"/>
          </p:cNvSpPr>
          <p:nvPr/>
        </p:nvSpPr>
        <p:spPr bwMode="auto">
          <a:xfrm>
            <a:off x="1852613" y="49101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6652" name="Rectangle 27"/>
          <p:cNvSpPr>
            <a:spLocks noChangeArrowheads="1"/>
          </p:cNvSpPr>
          <p:nvPr/>
        </p:nvSpPr>
        <p:spPr bwMode="auto">
          <a:xfrm>
            <a:off x="1778000" y="50800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53" name="Line 28"/>
          <p:cNvSpPr>
            <a:spLocks noChangeShapeType="1"/>
          </p:cNvSpPr>
          <p:nvPr/>
        </p:nvSpPr>
        <p:spPr bwMode="auto">
          <a:xfrm>
            <a:off x="1549400" y="44704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4" name="Text Box 29"/>
          <p:cNvSpPr txBox="1">
            <a:spLocks noChangeArrowheads="1"/>
          </p:cNvSpPr>
          <p:nvPr/>
        </p:nvSpPr>
        <p:spPr bwMode="auto">
          <a:xfrm>
            <a:off x="1408113" y="53705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6655" name="Text Box 30"/>
          <p:cNvSpPr txBox="1">
            <a:spLocks noChangeArrowheads="1"/>
          </p:cNvSpPr>
          <p:nvPr/>
        </p:nvSpPr>
        <p:spPr bwMode="auto">
          <a:xfrm>
            <a:off x="2754313" y="5370513"/>
            <a:ext cx="300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6656" name="Text Box 31"/>
          <p:cNvSpPr txBox="1">
            <a:spLocks noChangeArrowheads="1"/>
          </p:cNvSpPr>
          <p:nvPr/>
        </p:nvSpPr>
        <p:spPr bwMode="auto">
          <a:xfrm>
            <a:off x="3617913" y="5370513"/>
            <a:ext cx="309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</a:t>
            </a:r>
          </a:p>
        </p:txBody>
      </p:sp>
      <p:sp>
        <p:nvSpPr>
          <p:cNvPr id="26657" name="Line 32"/>
          <p:cNvSpPr>
            <a:spLocks noChangeShapeType="1"/>
          </p:cNvSpPr>
          <p:nvPr/>
        </p:nvSpPr>
        <p:spPr bwMode="auto">
          <a:xfrm>
            <a:off x="1549400" y="5143500"/>
            <a:ext cx="0" cy="254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8" name="Line 33"/>
          <p:cNvSpPr>
            <a:spLocks noChangeShapeType="1"/>
          </p:cNvSpPr>
          <p:nvPr/>
        </p:nvSpPr>
        <p:spPr bwMode="auto">
          <a:xfrm>
            <a:off x="2882900" y="4445000"/>
            <a:ext cx="0" cy="9525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59" name="Line 34"/>
          <p:cNvSpPr>
            <a:spLocks noChangeShapeType="1"/>
          </p:cNvSpPr>
          <p:nvPr/>
        </p:nvSpPr>
        <p:spPr bwMode="auto">
          <a:xfrm>
            <a:off x="3759200" y="3619500"/>
            <a:ext cx="0" cy="1778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60" name="Text Box 35"/>
          <p:cNvSpPr txBox="1">
            <a:spLocks noChangeArrowheads="1"/>
          </p:cNvSpPr>
          <p:nvPr/>
        </p:nvSpPr>
        <p:spPr bwMode="auto">
          <a:xfrm>
            <a:off x="1890713" y="5113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6661" name="Text Box 36"/>
          <p:cNvSpPr txBox="1">
            <a:spLocks noChangeArrowheads="1"/>
          </p:cNvSpPr>
          <p:nvPr/>
        </p:nvSpPr>
        <p:spPr bwMode="auto">
          <a:xfrm>
            <a:off x="31861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26662" name="Text Box 37"/>
          <p:cNvSpPr txBox="1">
            <a:spLocks noChangeArrowheads="1"/>
          </p:cNvSpPr>
          <p:nvPr/>
        </p:nvSpPr>
        <p:spPr bwMode="auto">
          <a:xfrm>
            <a:off x="735013" y="1649413"/>
            <a:ext cx="738405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For each production, we check which attribute evaluation rules can already be executed</a:t>
            </a:r>
            <a:endParaRPr lang="de-AT" altLang="en-US" sz="1600"/>
          </a:p>
        </p:txBody>
      </p:sp>
      <p:sp>
        <p:nvSpPr>
          <p:cNvPr id="26663" name="Text Box 40"/>
          <p:cNvSpPr txBox="1">
            <a:spLocks noChangeArrowheads="1"/>
          </p:cNvSpPr>
          <p:nvPr/>
        </p:nvSpPr>
        <p:spPr bwMode="auto">
          <a:xfrm>
            <a:off x="2627313" y="35893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6664" name="Text Box 41"/>
          <p:cNvSpPr txBox="1">
            <a:spLocks noChangeArrowheads="1"/>
          </p:cNvSpPr>
          <p:nvPr/>
        </p:nvSpPr>
        <p:spPr bwMode="auto">
          <a:xfrm>
            <a:off x="19288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6665" name="Line 42"/>
          <p:cNvSpPr>
            <a:spLocks noChangeShapeType="1"/>
          </p:cNvSpPr>
          <p:nvPr/>
        </p:nvSpPr>
        <p:spPr bwMode="auto">
          <a:xfrm flipV="1">
            <a:off x="2489200" y="3848100"/>
            <a:ext cx="520700" cy="4953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66" name="Text Box 47"/>
          <p:cNvSpPr txBox="1">
            <a:spLocks noChangeArrowheads="1"/>
          </p:cNvSpPr>
          <p:nvPr/>
        </p:nvSpPr>
        <p:spPr bwMode="auto">
          <a:xfrm>
            <a:off x="2335213" y="4414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6667" name="AutoShape 48"/>
          <p:cNvSpPr>
            <a:spLocks noChangeArrowheads="1"/>
          </p:cNvSpPr>
          <p:nvPr/>
        </p:nvSpPr>
        <p:spPr bwMode="auto">
          <a:xfrm>
            <a:off x="1155700" y="3340100"/>
            <a:ext cx="2451100" cy="13843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68" name="Text Box 49"/>
          <p:cNvSpPr txBox="1">
            <a:spLocks noChangeArrowheads="1"/>
          </p:cNvSpPr>
          <p:nvPr/>
        </p:nvSpPr>
        <p:spPr bwMode="auto">
          <a:xfrm>
            <a:off x="4354513" y="2957513"/>
            <a:ext cx="130174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production </a:t>
            </a:r>
            <a:r>
              <a:rPr lang="de-AT" altLang="en-US" sz="1600" b="1"/>
              <a:t>4</a:t>
            </a:r>
          </a:p>
        </p:txBody>
      </p:sp>
      <p:sp>
        <p:nvSpPr>
          <p:cNvPr id="26669" name="Rectangle 50"/>
          <p:cNvSpPr>
            <a:spLocks noChangeArrowheads="1"/>
          </p:cNvSpPr>
          <p:nvPr/>
        </p:nvSpPr>
        <p:spPr bwMode="auto">
          <a:xfrm>
            <a:off x="4445000" y="3746500"/>
            <a:ext cx="4013200" cy="1028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70" name="Rectangle 51"/>
          <p:cNvSpPr>
            <a:spLocks noChangeArrowheads="1"/>
          </p:cNvSpPr>
          <p:nvPr/>
        </p:nvSpPr>
        <p:spPr bwMode="auto">
          <a:xfrm>
            <a:off x="4445000" y="3289300"/>
            <a:ext cx="4013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6671" name="Text Box 52"/>
          <p:cNvSpPr txBox="1">
            <a:spLocks noChangeArrowheads="1"/>
          </p:cNvSpPr>
          <p:nvPr/>
        </p:nvSpPr>
        <p:spPr bwMode="auto">
          <a:xfrm>
            <a:off x="4430713" y="3336925"/>
            <a:ext cx="354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Digits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= Digits1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hex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6672" name="Text Box 53"/>
          <p:cNvSpPr txBox="1">
            <a:spLocks noChangeArrowheads="1"/>
          </p:cNvSpPr>
          <p:nvPr/>
        </p:nvSpPr>
        <p:spPr bwMode="auto">
          <a:xfrm>
            <a:off x="4443413" y="3757613"/>
            <a:ext cx="37814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Digits1.base = Digits.base;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Digits.val = Digits1.val * Digits.base + hex.val;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 u="sng">
                <a:latin typeface="Arial" panose="020B0604020202020204" pitchFamily="34" charset="0"/>
              </a:rPr>
              <a:t>CC</a:t>
            </a:r>
            <a:r>
              <a:rPr lang="de-AT" altLang="en-US" sz="1400">
                <a:latin typeface="Arial" panose="020B0604020202020204" pitchFamily="34" charset="0"/>
              </a:rPr>
              <a:t>:	Digits.base == 10  &amp;&amp;  0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latin typeface="Arial" panose="020B0604020202020204" pitchFamily="34" charset="0"/>
              </a:rPr>
              <a:t> hex.val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latin typeface="Arial" panose="020B0604020202020204" pitchFamily="34" charset="0"/>
              </a:rPr>
              <a:t> 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    ||	Digits.base == 16  &amp;&amp;  0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latin typeface="Arial" panose="020B0604020202020204" pitchFamily="34" charset="0"/>
              </a:rPr>
              <a:t> hex.val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de-AT" altLang="en-US" sz="1400">
                <a:latin typeface="Arial" panose="020B0604020202020204" pitchFamily="34" charset="0"/>
              </a:rPr>
              <a:t> 15</a:t>
            </a:r>
          </a:p>
        </p:txBody>
      </p:sp>
      <p:sp>
        <p:nvSpPr>
          <p:cNvPr id="26673" name="Line 54"/>
          <p:cNvSpPr>
            <a:spLocks noChangeShapeType="1"/>
          </p:cNvSpPr>
          <p:nvPr/>
        </p:nvSpPr>
        <p:spPr bwMode="auto">
          <a:xfrm flipH="1" flipV="1">
            <a:off x="3124200" y="3848100"/>
            <a:ext cx="152400" cy="3810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74" name="Text Box 55"/>
          <p:cNvSpPr txBox="1">
            <a:spLocks noChangeArrowheads="1"/>
          </p:cNvSpPr>
          <p:nvPr/>
        </p:nvSpPr>
        <p:spPr bwMode="auto">
          <a:xfrm>
            <a:off x="2970213" y="35893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27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54420C-FA88-4E6C-91C9-4C476FCA76E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de-DE" altLang="en-US" sz="1400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Decorating the syntax tree (continued)</a:t>
            </a:r>
            <a:endParaRPr lang="de-AT" altLang="en-US" smtClean="0"/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696913" y="1308100"/>
            <a:ext cx="317411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Traversal of the tree top-down</a:t>
            </a:r>
            <a:endParaRPr lang="de-AT" altLang="en-US" sz="1800" b="1"/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1217613" y="41640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1852613" y="42243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7655" name="Rectangle 6"/>
          <p:cNvSpPr>
            <a:spLocks noChangeArrowheads="1"/>
          </p:cNvSpPr>
          <p:nvPr/>
        </p:nvSpPr>
        <p:spPr bwMode="auto">
          <a:xfrm>
            <a:off x="18542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56" name="Text Box 7"/>
          <p:cNvSpPr txBox="1">
            <a:spLocks noChangeArrowheads="1"/>
          </p:cNvSpPr>
          <p:nvPr/>
        </p:nvSpPr>
        <p:spPr bwMode="auto">
          <a:xfrm>
            <a:off x="22717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7657" name="Rectangle 8"/>
          <p:cNvSpPr>
            <a:spLocks noChangeArrowheads="1"/>
          </p:cNvSpPr>
          <p:nvPr/>
        </p:nvSpPr>
        <p:spPr bwMode="auto">
          <a:xfrm>
            <a:off x="21971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58" name="Text Box 9"/>
          <p:cNvSpPr txBox="1">
            <a:spLocks noChangeArrowheads="1"/>
          </p:cNvSpPr>
          <p:nvPr/>
        </p:nvSpPr>
        <p:spPr bwMode="auto">
          <a:xfrm>
            <a:off x="2665413" y="41640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7659" name="Text Box 10"/>
          <p:cNvSpPr txBox="1">
            <a:spLocks noChangeArrowheads="1"/>
          </p:cNvSpPr>
          <p:nvPr/>
        </p:nvSpPr>
        <p:spPr bwMode="auto">
          <a:xfrm>
            <a:off x="3186113" y="4224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7660" name="Rectangle 11"/>
          <p:cNvSpPr>
            <a:spLocks noChangeArrowheads="1"/>
          </p:cNvSpPr>
          <p:nvPr/>
        </p:nvSpPr>
        <p:spPr bwMode="auto">
          <a:xfrm>
            <a:off x="3111500" y="4394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1" name="Line 12"/>
          <p:cNvSpPr>
            <a:spLocks noChangeShapeType="1"/>
          </p:cNvSpPr>
          <p:nvPr/>
        </p:nvSpPr>
        <p:spPr bwMode="auto">
          <a:xfrm flipV="1">
            <a:off x="1587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62" name="Line 13"/>
          <p:cNvSpPr>
            <a:spLocks noChangeShapeType="1"/>
          </p:cNvSpPr>
          <p:nvPr/>
        </p:nvSpPr>
        <p:spPr bwMode="auto">
          <a:xfrm>
            <a:off x="2349500" y="36703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63" name="Text Box 14"/>
          <p:cNvSpPr txBox="1">
            <a:spLocks noChangeArrowheads="1"/>
          </p:cNvSpPr>
          <p:nvPr/>
        </p:nvSpPr>
        <p:spPr bwMode="auto">
          <a:xfrm>
            <a:off x="1916113" y="3338513"/>
            <a:ext cx="673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Digits</a:t>
            </a:r>
          </a:p>
        </p:txBody>
      </p:sp>
      <p:sp>
        <p:nvSpPr>
          <p:cNvPr id="27664" name="Text Box 15"/>
          <p:cNvSpPr txBox="1">
            <a:spLocks noChangeArrowheads="1"/>
          </p:cNvSpPr>
          <p:nvPr/>
        </p:nvSpPr>
        <p:spPr bwMode="auto">
          <a:xfrm>
            <a:off x="2551113" y="3398838"/>
            <a:ext cx="32861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27665" name="Rectangle 16"/>
          <p:cNvSpPr>
            <a:spLocks noChangeArrowheads="1"/>
          </p:cNvSpPr>
          <p:nvPr/>
        </p:nvSpPr>
        <p:spPr bwMode="auto">
          <a:xfrm>
            <a:off x="25527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6" name="Text Box 17"/>
          <p:cNvSpPr txBox="1">
            <a:spLocks noChangeArrowheads="1"/>
          </p:cNvSpPr>
          <p:nvPr/>
        </p:nvSpPr>
        <p:spPr bwMode="auto">
          <a:xfrm>
            <a:off x="2970213" y="33988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7667" name="Rectangle 18"/>
          <p:cNvSpPr>
            <a:spLocks noChangeArrowheads="1"/>
          </p:cNvSpPr>
          <p:nvPr/>
        </p:nvSpPr>
        <p:spPr bwMode="auto">
          <a:xfrm>
            <a:off x="2895600" y="35687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68" name="Text Box 19"/>
          <p:cNvSpPr txBox="1">
            <a:spLocks noChangeArrowheads="1"/>
          </p:cNvSpPr>
          <p:nvPr/>
        </p:nvSpPr>
        <p:spPr bwMode="auto">
          <a:xfrm>
            <a:off x="3529013" y="33385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"H"</a:t>
            </a:r>
          </a:p>
        </p:txBody>
      </p:sp>
      <p:sp>
        <p:nvSpPr>
          <p:cNvPr id="27669" name="Line 20"/>
          <p:cNvSpPr>
            <a:spLocks noChangeShapeType="1"/>
          </p:cNvSpPr>
          <p:nvPr/>
        </p:nvSpPr>
        <p:spPr bwMode="auto">
          <a:xfrm flipV="1">
            <a:off x="23622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0" name="Line 21"/>
          <p:cNvSpPr>
            <a:spLocks noChangeShapeType="1"/>
          </p:cNvSpPr>
          <p:nvPr/>
        </p:nvSpPr>
        <p:spPr bwMode="auto">
          <a:xfrm>
            <a:off x="3136900" y="2857500"/>
            <a:ext cx="52070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1" name="Text Box 22"/>
          <p:cNvSpPr txBox="1">
            <a:spLocks noChangeArrowheads="1"/>
          </p:cNvSpPr>
          <p:nvPr/>
        </p:nvSpPr>
        <p:spPr bwMode="auto">
          <a:xfrm>
            <a:off x="2563813" y="2513013"/>
            <a:ext cx="852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Number</a:t>
            </a:r>
          </a:p>
        </p:txBody>
      </p:sp>
      <p:sp>
        <p:nvSpPr>
          <p:cNvPr id="27672" name="Text Box 23"/>
          <p:cNvSpPr txBox="1">
            <a:spLocks noChangeArrowheads="1"/>
          </p:cNvSpPr>
          <p:nvPr/>
        </p:nvSpPr>
        <p:spPr bwMode="auto">
          <a:xfrm>
            <a:off x="3440113" y="25733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7673" name="Rectangle 24"/>
          <p:cNvSpPr>
            <a:spLocks noChangeArrowheads="1"/>
          </p:cNvSpPr>
          <p:nvPr/>
        </p:nvSpPr>
        <p:spPr bwMode="auto">
          <a:xfrm>
            <a:off x="3365500" y="27432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74" name="Text Box 25"/>
          <p:cNvSpPr txBox="1">
            <a:spLocks noChangeArrowheads="1"/>
          </p:cNvSpPr>
          <p:nvPr/>
        </p:nvSpPr>
        <p:spPr bwMode="auto">
          <a:xfrm>
            <a:off x="1331913" y="4849813"/>
            <a:ext cx="485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latin typeface="Arial" panose="020B0604020202020204" pitchFamily="34" charset="0"/>
              </a:rPr>
              <a:t>hex</a:t>
            </a:r>
          </a:p>
        </p:txBody>
      </p:sp>
      <p:sp>
        <p:nvSpPr>
          <p:cNvPr id="27675" name="Text Box 26"/>
          <p:cNvSpPr txBox="1">
            <a:spLocks noChangeArrowheads="1"/>
          </p:cNvSpPr>
          <p:nvPr/>
        </p:nvSpPr>
        <p:spPr bwMode="auto">
          <a:xfrm>
            <a:off x="1852613" y="4910138"/>
            <a:ext cx="1936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val</a:t>
            </a:r>
          </a:p>
        </p:txBody>
      </p:sp>
      <p:sp>
        <p:nvSpPr>
          <p:cNvPr id="27676" name="Rectangle 27"/>
          <p:cNvSpPr>
            <a:spLocks noChangeArrowheads="1"/>
          </p:cNvSpPr>
          <p:nvPr/>
        </p:nvSpPr>
        <p:spPr bwMode="auto">
          <a:xfrm>
            <a:off x="1778000" y="5080000"/>
            <a:ext cx="3429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77" name="Line 28"/>
          <p:cNvSpPr>
            <a:spLocks noChangeShapeType="1"/>
          </p:cNvSpPr>
          <p:nvPr/>
        </p:nvSpPr>
        <p:spPr bwMode="auto">
          <a:xfrm>
            <a:off x="1549400" y="44704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78" name="Text Box 29"/>
          <p:cNvSpPr txBox="1">
            <a:spLocks noChangeArrowheads="1"/>
          </p:cNvSpPr>
          <p:nvPr/>
        </p:nvSpPr>
        <p:spPr bwMode="auto">
          <a:xfrm>
            <a:off x="1408113" y="5370513"/>
            <a:ext cx="279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7679" name="Text Box 30"/>
          <p:cNvSpPr txBox="1">
            <a:spLocks noChangeArrowheads="1"/>
          </p:cNvSpPr>
          <p:nvPr/>
        </p:nvSpPr>
        <p:spPr bwMode="auto">
          <a:xfrm>
            <a:off x="2754313" y="5370513"/>
            <a:ext cx="300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7680" name="Text Box 31"/>
          <p:cNvSpPr txBox="1">
            <a:spLocks noChangeArrowheads="1"/>
          </p:cNvSpPr>
          <p:nvPr/>
        </p:nvSpPr>
        <p:spPr bwMode="auto">
          <a:xfrm>
            <a:off x="3617913" y="5370513"/>
            <a:ext cx="309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</a:t>
            </a:r>
          </a:p>
        </p:txBody>
      </p:sp>
      <p:sp>
        <p:nvSpPr>
          <p:cNvPr id="27681" name="Line 32"/>
          <p:cNvSpPr>
            <a:spLocks noChangeShapeType="1"/>
          </p:cNvSpPr>
          <p:nvPr/>
        </p:nvSpPr>
        <p:spPr bwMode="auto">
          <a:xfrm>
            <a:off x="1549400" y="5143500"/>
            <a:ext cx="0" cy="254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82" name="Line 33"/>
          <p:cNvSpPr>
            <a:spLocks noChangeShapeType="1"/>
          </p:cNvSpPr>
          <p:nvPr/>
        </p:nvSpPr>
        <p:spPr bwMode="auto">
          <a:xfrm>
            <a:off x="2882900" y="4445000"/>
            <a:ext cx="0" cy="9525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83" name="Line 34"/>
          <p:cNvSpPr>
            <a:spLocks noChangeShapeType="1"/>
          </p:cNvSpPr>
          <p:nvPr/>
        </p:nvSpPr>
        <p:spPr bwMode="auto">
          <a:xfrm>
            <a:off x="3759200" y="3619500"/>
            <a:ext cx="0" cy="1778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84" name="Text Box 35"/>
          <p:cNvSpPr txBox="1">
            <a:spLocks noChangeArrowheads="1"/>
          </p:cNvSpPr>
          <p:nvPr/>
        </p:nvSpPr>
        <p:spPr bwMode="auto">
          <a:xfrm>
            <a:off x="1890713" y="5113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7685" name="Text Box 36"/>
          <p:cNvSpPr txBox="1">
            <a:spLocks noChangeArrowheads="1"/>
          </p:cNvSpPr>
          <p:nvPr/>
        </p:nvSpPr>
        <p:spPr bwMode="auto">
          <a:xfrm>
            <a:off x="31861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27686" name="Text Box 37"/>
          <p:cNvSpPr txBox="1">
            <a:spLocks noChangeArrowheads="1"/>
          </p:cNvSpPr>
          <p:nvPr/>
        </p:nvSpPr>
        <p:spPr bwMode="auto">
          <a:xfrm>
            <a:off x="735013" y="1649413"/>
            <a:ext cx="738405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For each production, we check which attribute evaluation rules can already be executed</a:t>
            </a:r>
            <a:endParaRPr lang="de-AT" altLang="en-US" sz="1600"/>
          </a:p>
        </p:txBody>
      </p:sp>
      <p:sp>
        <p:nvSpPr>
          <p:cNvPr id="27687" name="Text Box 38"/>
          <p:cNvSpPr txBox="1">
            <a:spLocks noChangeArrowheads="1"/>
          </p:cNvSpPr>
          <p:nvPr/>
        </p:nvSpPr>
        <p:spPr bwMode="auto">
          <a:xfrm>
            <a:off x="2627313" y="35893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7688" name="Text Box 39"/>
          <p:cNvSpPr txBox="1">
            <a:spLocks noChangeArrowheads="1"/>
          </p:cNvSpPr>
          <p:nvPr/>
        </p:nvSpPr>
        <p:spPr bwMode="auto">
          <a:xfrm>
            <a:off x="1928813" y="4414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16</a:t>
            </a:r>
          </a:p>
        </p:txBody>
      </p:sp>
      <p:sp>
        <p:nvSpPr>
          <p:cNvPr id="27689" name="Line 40"/>
          <p:cNvSpPr>
            <a:spLocks noChangeShapeType="1"/>
          </p:cNvSpPr>
          <p:nvPr/>
        </p:nvSpPr>
        <p:spPr bwMode="auto">
          <a:xfrm flipV="1">
            <a:off x="3187700" y="2971800"/>
            <a:ext cx="342900" cy="5080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7690" name="Text Box 41"/>
          <p:cNvSpPr txBox="1">
            <a:spLocks noChangeArrowheads="1"/>
          </p:cNvSpPr>
          <p:nvPr/>
        </p:nvSpPr>
        <p:spPr bwMode="auto">
          <a:xfrm>
            <a:off x="2335213" y="4414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7691" name="Text Box 49"/>
          <p:cNvSpPr txBox="1">
            <a:spLocks noChangeArrowheads="1"/>
          </p:cNvSpPr>
          <p:nvPr/>
        </p:nvSpPr>
        <p:spPr bwMode="auto">
          <a:xfrm>
            <a:off x="2970213" y="35893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27</a:t>
            </a:r>
          </a:p>
        </p:txBody>
      </p:sp>
      <p:sp>
        <p:nvSpPr>
          <p:cNvPr id="27692" name="AutoShape 50"/>
          <p:cNvSpPr>
            <a:spLocks noChangeArrowheads="1"/>
          </p:cNvSpPr>
          <p:nvPr/>
        </p:nvSpPr>
        <p:spPr bwMode="auto">
          <a:xfrm>
            <a:off x="1727200" y="2514600"/>
            <a:ext cx="2451100" cy="13843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93" name="Rectangle 51"/>
          <p:cNvSpPr>
            <a:spLocks noChangeArrowheads="1"/>
          </p:cNvSpPr>
          <p:nvPr/>
        </p:nvSpPr>
        <p:spPr bwMode="auto">
          <a:xfrm>
            <a:off x="4432300" y="3136900"/>
            <a:ext cx="4013200" cy="558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94" name="Rectangle 52"/>
          <p:cNvSpPr>
            <a:spLocks noChangeArrowheads="1"/>
          </p:cNvSpPr>
          <p:nvPr/>
        </p:nvSpPr>
        <p:spPr bwMode="auto">
          <a:xfrm>
            <a:off x="4432300" y="2679700"/>
            <a:ext cx="4013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7695" name="Text Box 53"/>
          <p:cNvSpPr txBox="1">
            <a:spLocks noChangeArrowheads="1"/>
          </p:cNvSpPr>
          <p:nvPr/>
        </p:nvSpPr>
        <p:spPr bwMode="auto">
          <a:xfrm>
            <a:off x="4418013" y="2752725"/>
            <a:ext cx="29606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Number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= Digits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600" baseline="-25000">
                <a:latin typeface="Arial" panose="020B0604020202020204" pitchFamily="34" charset="0"/>
              </a:rPr>
              <a:t>base</a:t>
            </a:r>
            <a:r>
              <a:rPr lang="de-AT" altLang="en-US" sz="1600" baseline="-250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600" baseline="-25000">
                <a:latin typeface="Arial" panose="020B0604020202020204" pitchFamily="34" charset="0"/>
              </a:rPr>
              <a:t>val</a:t>
            </a:r>
            <a:r>
              <a:rPr lang="de-AT" altLang="en-US" sz="1600">
                <a:latin typeface="Arial" panose="020B0604020202020204" pitchFamily="34" charset="0"/>
              </a:rPr>
              <a:t> "H".</a:t>
            </a:r>
          </a:p>
        </p:txBody>
      </p:sp>
      <p:sp>
        <p:nvSpPr>
          <p:cNvPr id="27696" name="Text Box 54"/>
          <p:cNvSpPr txBox="1">
            <a:spLocks noChangeArrowheads="1"/>
          </p:cNvSpPr>
          <p:nvPr/>
        </p:nvSpPr>
        <p:spPr bwMode="auto">
          <a:xfrm>
            <a:off x="4430713" y="3173413"/>
            <a:ext cx="20589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Digits.base = 16;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Number.val = Digits.val;</a:t>
            </a:r>
          </a:p>
        </p:txBody>
      </p:sp>
      <p:sp>
        <p:nvSpPr>
          <p:cNvPr id="27697" name="Text Box 55"/>
          <p:cNvSpPr txBox="1">
            <a:spLocks noChangeArrowheads="1"/>
          </p:cNvSpPr>
          <p:nvPr/>
        </p:nvSpPr>
        <p:spPr bwMode="auto">
          <a:xfrm>
            <a:off x="4354513" y="2335213"/>
            <a:ext cx="130174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production </a:t>
            </a:r>
            <a:r>
              <a:rPr lang="de-AT" altLang="en-US" sz="1600" b="1"/>
              <a:t>2</a:t>
            </a:r>
          </a:p>
        </p:txBody>
      </p:sp>
      <p:sp>
        <p:nvSpPr>
          <p:cNvPr id="27698" name="Text Box 56"/>
          <p:cNvSpPr txBox="1">
            <a:spLocks noChangeArrowheads="1"/>
          </p:cNvSpPr>
          <p:nvPr/>
        </p:nvSpPr>
        <p:spPr bwMode="auto">
          <a:xfrm>
            <a:off x="3452813" y="2763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27</a:t>
            </a:r>
          </a:p>
        </p:txBody>
      </p:sp>
      <p:sp>
        <p:nvSpPr>
          <p:cNvPr id="316473" name="Text Box 57"/>
          <p:cNvSpPr txBox="1">
            <a:spLocks noChangeArrowheads="1"/>
          </p:cNvSpPr>
          <p:nvPr/>
        </p:nvSpPr>
        <p:spPr bwMode="auto">
          <a:xfrm>
            <a:off x="696913" y="5989638"/>
            <a:ext cx="479744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All attributes are computed </a:t>
            </a:r>
            <a:r>
              <a:rPr lang="de-AT" altLang="en-US" sz="1800" b="1" smtClean="0">
                <a:sym typeface="Symbol" panose="05050102010706020507" pitchFamily="18" charset="2"/>
              </a:rPr>
              <a:t></a:t>
            </a:r>
            <a:r>
              <a:rPr lang="de-AT" altLang="en-US" sz="1800" b="1" smtClean="0"/>
              <a:t> end of traversal</a:t>
            </a:r>
            <a:endParaRPr lang="de-AT" alt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1B310F-3B54-4C39-917F-04592F44BC5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de-DE" altLang="en-US" sz="1400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3000" smtClean="0"/>
              <a:t>Definition </a:t>
            </a:r>
            <a:r>
              <a:rPr lang="de-AT" altLang="en-US" sz="3000" smtClean="0"/>
              <a:t>of an </a:t>
            </a:r>
            <a:r>
              <a:rPr lang="de-AT" altLang="en-US" sz="3000" smtClean="0"/>
              <a:t>ATG </a:t>
            </a:r>
            <a:r>
              <a:rPr lang="de-AT" altLang="en-US" sz="3000" smtClean="0"/>
              <a:t>according to </a:t>
            </a:r>
            <a:r>
              <a:rPr lang="de-AT" altLang="en-US" sz="3000" smtClean="0"/>
              <a:t>Knuth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823913" y="1219200"/>
            <a:ext cx="222719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Attributed grammar</a:t>
            </a:r>
            <a:endParaRPr lang="de-AT" altLang="en-US" sz="1800" b="1"/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938213" y="1700213"/>
            <a:ext cx="2198687" cy="3365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ATG = (CFG, A, R, CC)</a:t>
            </a:r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887413" y="2106613"/>
            <a:ext cx="3503180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CFG ...	</a:t>
            </a:r>
            <a:r>
              <a:rPr lang="de-AT" altLang="en-US" sz="1600" smtClean="0"/>
              <a:t>context-free grammar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 ...	</a:t>
            </a:r>
            <a:r>
              <a:rPr lang="de-AT" altLang="en-US" sz="1600" smtClean="0"/>
              <a:t>set of attributes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R ...	</a:t>
            </a:r>
            <a:r>
              <a:rPr lang="de-AT" altLang="en-US" sz="1600" smtClean="0"/>
              <a:t>set of attribute evaluation rules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CC ...	</a:t>
            </a:r>
            <a:r>
              <a:rPr lang="de-AT" altLang="en-US" sz="1600" smtClean="0"/>
              <a:t>set of context conditions</a:t>
            </a:r>
            <a:endParaRPr lang="de-AT" altLang="en-US" sz="1600"/>
          </a:p>
        </p:txBody>
      </p:sp>
      <p:grpSp>
        <p:nvGrpSpPr>
          <p:cNvPr id="317456" name="Group 16"/>
          <p:cNvGrpSpPr>
            <a:grpSpLocks/>
          </p:cNvGrpSpPr>
          <p:nvPr/>
        </p:nvGrpSpPr>
        <p:grpSpPr bwMode="auto">
          <a:xfrm>
            <a:off x="5053015" y="1219200"/>
            <a:ext cx="2555876" cy="1966913"/>
            <a:chOff x="3183" y="768"/>
            <a:chExt cx="1610" cy="1239"/>
          </a:xfrm>
        </p:grpSpPr>
        <p:sp>
          <p:nvSpPr>
            <p:cNvPr id="28690" name="Text Box 6"/>
            <p:cNvSpPr txBox="1">
              <a:spLocks noChangeArrowheads="1"/>
            </p:cNvSpPr>
            <p:nvPr/>
          </p:nvSpPr>
          <p:spPr bwMode="auto">
            <a:xfrm>
              <a:off x="3183" y="768"/>
              <a:ext cx="152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Context-free grammar</a:t>
              </a:r>
              <a:endParaRPr lang="de-AT" altLang="en-US" sz="1800" b="1"/>
            </a:p>
          </p:txBody>
        </p:sp>
        <p:sp>
          <p:nvSpPr>
            <p:cNvPr id="28691" name="Text Box 7"/>
            <p:cNvSpPr txBox="1">
              <a:spLocks noChangeArrowheads="1"/>
            </p:cNvSpPr>
            <p:nvPr/>
          </p:nvSpPr>
          <p:spPr bwMode="auto">
            <a:xfrm>
              <a:off x="3255" y="1071"/>
              <a:ext cx="1088" cy="21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CFG = (T, N, P, S)</a:t>
              </a:r>
            </a:p>
          </p:txBody>
        </p:sp>
        <p:sp>
          <p:nvSpPr>
            <p:cNvPr id="28692" name="Text Box 8"/>
            <p:cNvSpPr txBox="1">
              <a:spLocks noChangeArrowheads="1"/>
            </p:cNvSpPr>
            <p:nvPr/>
          </p:nvSpPr>
          <p:spPr bwMode="auto">
            <a:xfrm>
              <a:off x="3223" y="1327"/>
              <a:ext cx="1570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T ...	</a:t>
              </a:r>
              <a:r>
                <a:rPr lang="de-AT" altLang="en-US" sz="1600" smtClean="0"/>
                <a:t>terminal symbols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N ...	</a:t>
              </a:r>
              <a:r>
                <a:rPr lang="de-AT" altLang="en-US" sz="1600" smtClean="0"/>
                <a:t>nonterminal symbols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P ...	</a:t>
              </a:r>
              <a:r>
                <a:rPr lang="de-AT" altLang="en-US" sz="1600" smtClean="0"/>
                <a:t>productions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S ...	</a:t>
              </a:r>
              <a:r>
                <a:rPr lang="de-AT" altLang="en-US" sz="1600" smtClean="0"/>
                <a:t>start symbol</a:t>
              </a:r>
              <a:endParaRPr lang="de-AT" altLang="en-US" sz="1600"/>
            </a:p>
          </p:txBody>
        </p:sp>
      </p:grpSp>
      <p:grpSp>
        <p:nvGrpSpPr>
          <p:cNvPr id="317457" name="Group 17"/>
          <p:cNvGrpSpPr>
            <a:grpSpLocks/>
          </p:cNvGrpSpPr>
          <p:nvPr/>
        </p:nvGrpSpPr>
        <p:grpSpPr bwMode="auto">
          <a:xfrm>
            <a:off x="722313" y="3340101"/>
            <a:ext cx="5110158" cy="1111251"/>
            <a:chOff x="455" y="2104"/>
            <a:chExt cx="3219" cy="700"/>
          </a:xfrm>
        </p:grpSpPr>
        <p:sp>
          <p:nvSpPr>
            <p:cNvPr id="28688" name="Text Box 9"/>
            <p:cNvSpPr txBox="1">
              <a:spLocks noChangeArrowheads="1"/>
            </p:cNvSpPr>
            <p:nvPr/>
          </p:nvSpPr>
          <p:spPr bwMode="auto">
            <a:xfrm>
              <a:off x="455" y="2104"/>
              <a:ext cx="753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Attributes</a:t>
              </a:r>
              <a:endParaRPr lang="de-AT" altLang="en-US" sz="1800" b="1"/>
            </a:p>
          </p:txBody>
        </p:sp>
        <p:sp>
          <p:nvSpPr>
            <p:cNvPr id="28689" name="Text Box 10"/>
            <p:cNvSpPr txBox="1">
              <a:spLocks noChangeArrowheads="1"/>
            </p:cNvSpPr>
            <p:nvPr/>
          </p:nvSpPr>
          <p:spPr bwMode="auto">
            <a:xfrm>
              <a:off x="463" y="2279"/>
              <a:ext cx="3211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762000" algn="l"/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762000" algn="l"/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762000" algn="l"/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762000" algn="l"/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A(X) ...	</a:t>
              </a:r>
              <a:r>
                <a:rPr lang="de-AT" altLang="en-US" sz="1600" smtClean="0"/>
                <a:t>attributes of the symbol X (written as X.a</a:t>
              </a:r>
              <a:r>
                <a:rPr lang="de-AT" altLang="en-US" sz="1600"/>
                <a:t>, X.b, ...)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AS(X) ...	</a:t>
              </a:r>
              <a:r>
                <a:rPr lang="de-AT" altLang="en-US" sz="1600" smtClean="0"/>
                <a:t>output attributes of X </a:t>
              </a:r>
              <a:r>
                <a:rPr lang="de-AT" altLang="en-US" sz="1600"/>
                <a:t>(synthesized)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AI(X) ...	</a:t>
              </a:r>
              <a:r>
                <a:rPr lang="de-AT" altLang="en-US" sz="1600" smtClean="0"/>
                <a:t>input attributes of X </a:t>
              </a:r>
              <a:r>
                <a:rPr lang="de-AT" altLang="en-US" sz="1600"/>
                <a:t>(inherited)</a:t>
              </a:r>
            </a:p>
          </p:txBody>
        </p:sp>
      </p:grpSp>
      <p:grpSp>
        <p:nvGrpSpPr>
          <p:cNvPr id="317458" name="Group 18"/>
          <p:cNvGrpSpPr>
            <a:grpSpLocks/>
          </p:cNvGrpSpPr>
          <p:nvPr/>
        </p:nvGrpSpPr>
        <p:grpSpPr bwMode="auto">
          <a:xfrm>
            <a:off x="722313" y="4470402"/>
            <a:ext cx="8080385" cy="1111251"/>
            <a:chOff x="455" y="2816"/>
            <a:chExt cx="5090" cy="700"/>
          </a:xfrm>
        </p:grpSpPr>
        <p:sp>
          <p:nvSpPr>
            <p:cNvPr id="28686" name="Text Box 11"/>
            <p:cNvSpPr txBox="1">
              <a:spLocks noChangeArrowheads="1"/>
            </p:cNvSpPr>
            <p:nvPr/>
          </p:nvSpPr>
          <p:spPr bwMode="auto">
            <a:xfrm>
              <a:off x="455" y="2816"/>
              <a:ext cx="172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Attribute evaluation rules</a:t>
              </a:r>
              <a:endParaRPr lang="de-AT" altLang="en-US" sz="1800" b="1"/>
            </a:p>
          </p:txBody>
        </p:sp>
        <p:sp>
          <p:nvSpPr>
            <p:cNvPr id="28687" name="Text Box 12"/>
            <p:cNvSpPr txBox="1">
              <a:spLocks noChangeArrowheads="1"/>
            </p:cNvSpPr>
            <p:nvPr/>
          </p:nvSpPr>
          <p:spPr bwMode="auto">
            <a:xfrm>
              <a:off x="463" y="2991"/>
              <a:ext cx="5082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762000" algn="l"/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762000" algn="l"/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762000" algn="l"/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762000" algn="l"/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R(p) ...	</a:t>
              </a:r>
              <a:r>
                <a:rPr lang="de-AT" altLang="en-US" sz="1600" smtClean="0"/>
                <a:t>attribute evaluation rules for production p</a:t>
              </a:r>
              <a:r>
                <a:rPr lang="de-AT" altLang="en-US" sz="1600"/>
                <a:t>: X0 = X1 ... Xn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R(p) = {Xi.a = f(Xj.b, ..., Xk.c)}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</a:t>
              </a:r>
              <a:r>
                <a:rPr lang="de-AT" altLang="en-US" sz="1600" smtClean="0"/>
                <a:t>for all output attributes of the left-hand side and all input attributes of the right-hand side of p</a:t>
              </a:r>
              <a:endParaRPr lang="de-AT" altLang="en-US" sz="1600"/>
            </a:p>
          </p:txBody>
        </p:sp>
      </p:grpSp>
      <p:grpSp>
        <p:nvGrpSpPr>
          <p:cNvPr id="317459" name="Group 19"/>
          <p:cNvGrpSpPr>
            <a:grpSpLocks/>
          </p:cNvGrpSpPr>
          <p:nvPr/>
        </p:nvGrpSpPr>
        <p:grpSpPr bwMode="auto">
          <a:xfrm>
            <a:off x="722313" y="5549902"/>
            <a:ext cx="6430970" cy="1111251"/>
            <a:chOff x="455" y="3496"/>
            <a:chExt cx="4051" cy="700"/>
          </a:xfrm>
        </p:grpSpPr>
        <p:sp>
          <p:nvSpPr>
            <p:cNvPr id="28684" name="Text Box 13"/>
            <p:cNvSpPr txBox="1">
              <a:spLocks noChangeArrowheads="1"/>
            </p:cNvSpPr>
            <p:nvPr/>
          </p:nvSpPr>
          <p:spPr bwMode="auto">
            <a:xfrm>
              <a:off x="455" y="3496"/>
              <a:ext cx="128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Context conditions</a:t>
              </a:r>
              <a:endParaRPr lang="de-AT" altLang="en-US" sz="1800" b="1"/>
            </a:p>
          </p:txBody>
        </p:sp>
        <p:sp>
          <p:nvSpPr>
            <p:cNvPr id="28685" name="Text Box 14"/>
            <p:cNvSpPr txBox="1">
              <a:spLocks noChangeArrowheads="1"/>
            </p:cNvSpPr>
            <p:nvPr/>
          </p:nvSpPr>
          <p:spPr bwMode="auto">
            <a:xfrm>
              <a:off x="463" y="3671"/>
              <a:ext cx="4043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762000" algn="l"/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762000" algn="l"/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762000" algn="l"/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762000" algn="l"/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762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CC(p) ...	</a:t>
              </a:r>
              <a:r>
                <a:rPr lang="de-AT" altLang="en-US" sz="1600" smtClean="0"/>
                <a:t>context conditions for production p</a:t>
              </a:r>
              <a:r>
                <a:rPr lang="de-AT" altLang="en-US" sz="1600"/>
                <a:t>: X0 = X1 ... Xn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</a:t>
              </a:r>
              <a:r>
                <a:rPr lang="de-AT" altLang="en-US" sz="1600" smtClean="0"/>
                <a:t>as a Boolean expression B(Xi.a</a:t>
              </a:r>
              <a:r>
                <a:rPr lang="de-AT" altLang="en-US" sz="1600"/>
                <a:t>, ..., Xj.b)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</a:t>
              </a:r>
              <a:r>
                <a:rPr lang="de-AT" altLang="en-US" sz="1600" smtClean="0"/>
                <a:t>check the "static semantics", i.e., whether the input is semantically correct</a:t>
              </a:r>
              <a:endParaRPr lang="de-AT" altLang="en-US" sz="1600"/>
            </a:p>
          </p:txBody>
        </p:sp>
      </p:grpSp>
      <p:sp>
        <p:nvSpPr>
          <p:cNvPr id="28683" name="Rectangle 15"/>
          <p:cNvSpPr>
            <a:spLocks noChangeArrowheads="1"/>
          </p:cNvSpPr>
          <p:nvPr/>
        </p:nvSpPr>
        <p:spPr bwMode="auto">
          <a:xfrm>
            <a:off x="825500" y="1257300"/>
            <a:ext cx="3797300" cy="1955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D53DFD4-BBB4-46BD-BD70-6FB51C22F10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de-DE" altLang="en-US" sz="1400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Complete </a:t>
            </a:r>
            <a:r>
              <a:rPr lang="de-AT" altLang="en-US" smtClean="0"/>
              <a:t>ATGs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735013" y="1358900"/>
            <a:ext cx="1158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Definition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1027113" y="1789113"/>
            <a:ext cx="3974078" cy="1048621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An </a:t>
            </a:r>
            <a:r>
              <a:rPr lang="de-AT" altLang="en-US" sz="1600"/>
              <a:t>ATG </a:t>
            </a:r>
            <a:r>
              <a:rPr lang="de-AT" altLang="en-US" sz="1600" smtClean="0"/>
              <a:t>is </a:t>
            </a:r>
            <a:r>
              <a:rPr lang="de-AT" altLang="en-US" sz="1600" i="1" smtClean="0"/>
              <a:t>complete</a:t>
            </a:r>
            <a:r>
              <a:rPr lang="de-AT" altLang="en-US" sz="1600" smtClean="0"/>
              <a:t> if for all its productions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p: X = Y1 ... Yn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following holds: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all </a:t>
            </a:r>
            <a:r>
              <a:rPr lang="de-AT" altLang="en-US" sz="1600"/>
              <a:t>AS(X) </a:t>
            </a:r>
            <a:r>
              <a:rPr lang="de-AT" altLang="en-US" sz="1600" smtClean="0"/>
              <a:t>and all AI(Yi</a:t>
            </a:r>
            <a:r>
              <a:rPr lang="de-AT" altLang="en-US" sz="1600"/>
              <a:t>) </a:t>
            </a:r>
            <a:r>
              <a:rPr lang="de-AT" altLang="en-US" sz="1600" smtClean="0"/>
              <a:t>are computed </a:t>
            </a:r>
            <a:r>
              <a:rPr lang="de-AT" altLang="en-US" sz="1600"/>
              <a:t>in R(p</a:t>
            </a:r>
            <a:r>
              <a:rPr lang="de-AT" altLang="en-US" sz="1600" smtClean="0"/>
              <a:t>)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DBB322-77B8-4B6D-BE8B-4C3C4A74CD7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de-DE" altLang="en-US" sz="1400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Well-defined </a:t>
            </a:r>
            <a:r>
              <a:rPr lang="de-AT" altLang="en-US" smtClean="0"/>
              <a:t>ATGs (WAGs)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735013" y="1206500"/>
            <a:ext cx="1158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Definition</a:t>
            </a: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1027113" y="1636713"/>
            <a:ext cx="6161343" cy="83317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An </a:t>
            </a:r>
            <a:r>
              <a:rPr lang="de-AT" altLang="en-US" sz="1600"/>
              <a:t>ATG </a:t>
            </a:r>
            <a:r>
              <a:rPr lang="de-AT" altLang="en-US" sz="1600" smtClean="0"/>
              <a:t>is </a:t>
            </a:r>
            <a:r>
              <a:rPr lang="de-AT" altLang="en-US" sz="1600" i="1" smtClean="0"/>
              <a:t>well-defined</a:t>
            </a:r>
            <a:r>
              <a:rPr lang="de-AT" altLang="en-US" sz="1600" smtClean="0"/>
              <a:t> (WAG</a:t>
            </a:r>
            <a:r>
              <a:rPr lang="de-AT" altLang="en-US" sz="1600"/>
              <a:t>)</a:t>
            </a:r>
          </a:p>
          <a:p>
            <a:pPr>
              <a:spcBef>
                <a:spcPct val="0"/>
              </a:spcBef>
            </a:pPr>
            <a:r>
              <a:rPr lang="de-AT" altLang="en-US" sz="1600" smtClean="0"/>
              <a:t>if it is complete and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all attribute relationships in </a:t>
            </a:r>
            <a:r>
              <a:rPr lang="de-AT" altLang="en-US" sz="1600" i="1" smtClean="0"/>
              <a:t>every possible syntax tree </a:t>
            </a:r>
            <a:r>
              <a:rPr lang="de-AT" altLang="en-US" sz="1600" smtClean="0"/>
              <a:t>are non-circular</a:t>
            </a:r>
            <a:endParaRPr lang="de-AT" altLang="en-US" sz="1600"/>
          </a:p>
        </p:txBody>
      </p:sp>
      <p:sp>
        <p:nvSpPr>
          <p:cNvPr id="30726" name="Text Box 5"/>
          <p:cNvSpPr txBox="1">
            <a:spLocks noChangeArrowheads="1"/>
          </p:cNvSpPr>
          <p:nvPr/>
        </p:nvSpPr>
        <p:spPr bwMode="auto">
          <a:xfrm>
            <a:off x="785813" y="2500313"/>
            <a:ext cx="709711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 other words: 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every possible syntax tree a non-circular attribute evaluation order can be found</a:t>
            </a:r>
            <a:endParaRPr lang="de-AT" altLang="en-US" sz="1600"/>
          </a:p>
        </p:txBody>
      </p:sp>
      <p:sp>
        <p:nvSpPr>
          <p:cNvPr id="319552" name="Text Box 64"/>
          <p:cNvSpPr txBox="1">
            <a:spLocks noChangeArrowheads="1"/>
          </p:cNvSpPr>
          <p:nvPr/>
        </p:nvSpPr>
        <p:spPr bwMode="auto">
          <a:xfrm>
            <a:off x="785813" y="5916613"/>
            <a:ext cx="697182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Checking well-definedness is </a:t>
            </a:r>
            <a:r>
              <a:rPr lang="de-AT" altLang="en-US" sz="1600" i="1" smtClean="0"/>
              <a:t>NP complete</a:t>
            </a:r>
            <a:r>
              <a:rPr lang="de-AT" altLang="en-US" sz="1600" smtClean="0"/>
              <a:t> (exponential effort)!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But there are subclasses of WAG in which this can be determined more efficiently.</a:t>
            </a:r>
            <a:endParaRPr lang="de-AT" altLang="en-US" sz="160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4354513" y="3668713"/>
            <a:ext cx="2470846" cy="2063172"/>
            <a:chOff x="4354513" y="3668713"/>
            <a:chExt cx="2470846" cy="2063172"/>
          </a:xfrm>
        </p:grpSpPr>
        <p:sp>
          <p:nvSpPr>
            <p:cNvPr id="30760" name="Text Box 36"/>
            <p:cNvSpPr txBox="1">
              <a:spLocks noChangeArrowheads="1"/>
            </p:cNvSpPr>
            <p:nvPr/>
          </p:nvSpPr>
          <p:spPr bwMode="auto">
            <a:xfrm>
              <a:off x="5459413" y="3668713"/>
              <a:ext cx="1460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30761" name="Text Box 37"/>
            <p:cNvSpPr txBox="1">
              <a:spLocks noChangeArrowheads="1"/>
            </p:cNvSpPr>
            <p:nvPr/>
          </p:nvSpPr>
          <p:spPr bwMode="auto">
            <a:xfrm>
              <a:off x="4887913" y="4392613"/>
              <a:ext cx="13493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B</a:t>
              </a:r>
            </a:p>
          </p:txBody>
        </p:sp>
        <p:sp>
          <p:nvSpPr>
            <p:cNvPr id="30762" name="Text Box 38"/>
            <p:cNvSpPr txBox="1">
              <a:spLocks noChangeArrowheads="1"/>
            </p:cNvSpPr>
            <p:nvPr/>
          </p:nvSpPr>
          <p:spPr bwMode="auto">
            <a:xfrm>
              <a:off x="5992813" y="4392613"/>
              <a:ext cx="13493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</a:t>
              </a:r>
            </a:p>
          </p:txBody>
        </p:sp>
        <p:sp>
          <p:nvSpPr>
            <p:cNvPr id="30763" name="Text Box 39"/>
            <p:cNvSpPr txBox="1">
              <a:spLocks noChangeArrowheads="1"/>
            </p:cNvSpPr>
            <p:nvPr/>
          </p:nvSpPr>
          <p:spPr bwMode="auto">
            <a:xfrm>
              <a:off x="5040313" y="4562475"/>
              <a:ext cx="328613" cy="182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a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b</a:t>
              </a:r>
            </a:p>
          </p:txBody>
        </p:sp>
        <p:sp>
          <p:nvSpPr>
            <p:cNvPr id="30764" name="Line 40"/>
            <p:cNvSpPr>
              <a:spLocks noChangeShapeType="1"/>
            </p:cNvSpPr>
            <p:nvPr/>
          </p:nvSpPr>
          <p:spPr bwMode="auto">
            <a:xfrm flipV="1">
              <a:off x="5003801" y="3911600"/>
              <a:ext cx="469900" cy="469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65" name="Line 41"/>
            <p:cNvSpPr>
              <a:spLocks noChangeShapeType="1"/>
            </p:cNvSpPr>
            <p:nvPr/>
          </p:nvSpPr>
          <p:spPr bwMode="auto">
            <a:xfrm flipH="1" flipV="1">
              <a:off x="5575301" y="3911600"/>
              <a:ext cx="469900" cy="469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66" name="Text Box 42"/>
            <p:cNvSpPr txBox="1">
              <a:spLocks noChangeArrowheads="1"/>
            </p:cNvSpPr>
            <p:nvPr/>
          </p:nvSpPr>
          <p:spPr bwMode="auto">
            <a:xfrm>
              <a:off x="6107113" y="4562475"/>
              <a:ext cx="328613" cy="182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c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d</a:t>
              </a:r>
            </a:p>
          </p:txBody>
        </p:sp>
        <p:sp>
          <p:nvSpPr>
            <p:cNvPr id="30767" name="Line 43"/>
            <p:cNvSpPr>
              <a:spLocks noChangeShapeType="1"/>
            </p:cNvSpPr>
            <p:nvPr/>
          </p:nvSpPr>
          <p:spPr bwMode="auto">
            <a:xfrm flipV="1">
              <a:off x="6350001" y="4152900"/>
              <a:ext cx="0" cy="3556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68" name="Line 44"/>
            <p:cNvSpPr>
              <a:spLocks noChangeShapeType="1"/>
            </p:cNvSpPr>
            <p:nvPr/>
          </p:nvSpPr>
          <p:spPr bwMode="auto">
            <a:xfrm flipH="1">
              <a:off x="5130801" y="4152900"/>
              <a:ext cx="1219200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69" name="Line 45"/>
            <p:cNvSpPr>
              <a:spLocks noChangeShapeType="1"/>
            </p:cNvSpPr>
            <p:nvPr/>
          </p:nvSpPr>
          <p:spPr bwMode="auto">
            <a:xfrm>
              <a:off x="5130801" y="4152900"/>
              <a:ext cx="0" cy="3429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0" name="Line 46"/>
            <p:cNvSpPr>
              <a:spLocks noChangeShapeType="1"/>
            </p:cNvSpPr>
            <p:nvPr/>
          </p:nvSpPr>
          <p:spPr bwMode="auto">
            <a:xfrm flipV="1">
              <a:off x="5270501" y="4254500"/>
              <a:ext cx="0" cy="2540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1" name="Line 47"/>
            <p:cNvSpPr>
              <a:spLocks noChangeShapeType="1"/>
            </p:cNvSpPr>
            <p:nvPr/>
          </p:nvSpPr>
          <p:spPr bwMode="auto">
            <a:xfrm>
              <a:off x="5270501" y="4254500"/>
              <a:ext cx="939800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2" name="Line 48"/>
            <p:cNvSpPr>
              <a:spLocks noChangeShapeType="1"/>
            </p:cNvSpPr>
            <p:nvPr/>
          </p:nvSpPr>
          <p:spPr bwMode="auto">
            <a:xfrm>
              <a:off x="6210301" y="4254500"/>
              <a:ext cx="0" cy="2667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3" name="Text Box 49"/>
            <p:cNvSpPr txBox="1">
              <a:spLocks noChangeArrowheads="1"/>
            </p:cNvSpPr>
            <p:nvPr/>
          </p:nvSpPr>
          <p:spPr bwMode="auto">
            <a:xfrm>
              <a:off x="4722813" y="4989513"/>
              <a:ext cx="11271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F</a:t>
              </a:r>
            </a:p>
          </p:txBody>
        </p:sp>
        <p:sp>
          <p:nvSpPr>
            <p:cNvPr id="30774" name="Text Box 50"/>
            <p:cNvSpPr txBox="1">
              <a:spLocks noChangeArrowheads="1"/>
            </p:cNvSpPr>
            <p:nvPr/>
          </p:nvSpPr>
          <p:spPr bwMode="auto">
            <a:xfrm>
              <a:off x="4875213" y="5159375"/>
              <a:ext cx="168275" cy="182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g</a:t>
              </a:r>
            </a:p>
          </p:txBody>
        </p:sp>
        <p:sp>
          <p:nvSpPr>
            <p:cNvPr id="30775" name="Line 53"/>
            <p:cNvSpPr>
              <a:spLocks noChangeShapeType="1"/>
            </p:cNvSpPr>
            <p:nvPr/>
          </p:nvSpPr>
          <p:spPr bwMode="auto">
            <a:xfrm flipH="1">
              <a:off x="4800601" y="4610100"/>
              <a:ext cx="76200" cy="368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6" name="Line 56"/>
            <p:cNvSpPr>
              <a:spLocks noChangeShapeType="1"/>
            </p:cNvSpPr>
            <p:nvPr/>
          </p:nvSpPr>
          <p:spPr bwMode="auto">
            <a:xfrm>
              <a:off x="6210301" y="4775200"/>
              <a:ext cx="0" cy="2032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7" name="Line 57"/>
            <p:cNvSpPr>
              <a:spLocks noChangeShapeType="1"/>
            </p:cNvSpPr>
            <p:nvPr/>
          </p:nvSpPr>
          <p:spPr bwMode="auto">
            <a:xfrm>
              <a:off x="6210301" y="4978400"/>
              <a:ext cx="152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8" name="Line 58"/>
            <p:cNvSpPr>
              <a:spLocks noChangeShapeType="1"/>
            </p:cNvSpPr>
            <p:nvPr/>
          </p:nvSpPr>
          <p:spPr bwMode="auto">
            <a:xfrm flipV="1">
              <a:off x="6362701" y="4749800"/>
              <a:ext cx="0" cy="2286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9" name="Line 59"/>
            <p:cNvSpPr>
              <a:spLocks noChangeShapeType="1"/>
            </p:cNvSpPr>
            <p:nvPr/>
          </p:nvSpPr>
          <p:spPr bwMode="auto">
            <a:xfrm flipH="1">
              <a:off x="4978401" y="4749800"/>
              <a:ext cx="139700" cy="381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80" name="Line 60"/>
            <p:cNvSpPr>
              <a:spLocks noChangeShapeType="1"/>
            </p:cNvSpPr>
            <p:nvPr/>
          </p:nvSpPr>
          <p:spPr bwMode="auto">
            <a:xfrm>
              <a:off x="5143501" y="4775200"/>
              <a:ext cx="0" cy="2032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81" name="Line 61"/>
            <p:cNvSpPr>
              <a:spLocks noChangeShapeType="1"/>
            </p:cNvSpPr>
            <p:nvPr/>
          </p:nvSpPr>
          <p:spPr bwMode="auto">
            <a:xfrm>
              <a:off x="5143501" y="4978400"/>
              <a:ext cx="152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82" name="Line 62"/>
            <p:cNvSpPr>
              <a:spLocks noChangeShapeType="1"/>
            </p:cNvSpPr>
            <p:nvPr/>
          </p:nvSpPr>
          <p:spPr bwMode="auto">
            <a:xfrm flipV="1">
              <a:off x="5295901" y="4749800"/>
              <a:ext cx="0" cy="2286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83" name="Text Box 63"/>
            <p:cNvSpPr txBox="1">
              <a:spLocks noChangeArrowheads="1"/>
            </p:cNvSpPr>
            <p:nvPr/>
          </p:nvSpPr>
          <p:spPr bwMode="auto">
            <a:xfrm>
              <a:off x="4354513" y="5391150"/>
              <a:ext cx="2470846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circular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not well-defined</a:t>
              </a:r>
              <a:endParaRPr lang="de-AT" altLang="en-US" sz="1600"/>
            </a:p>
          </p:txBody>
        </p:sp>
        <p:sp>
          <p:nvSpPr>
            <p:cNvPr id="30784" name="Text Box 49"/>
            <p:cNvSpPr txBox="1">
              <a:spLocks noChangeArrowheads="1"/>
            </p:cNvSpPr>
            <p:nvPr/>
          </p:nvSpPr>
          <p:spPr bwMode="auto">
            <a:xfrm>
              <a:off x="5865813" y="4989513"/>
              <a:ext cx="14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G</a:t>
              </a:r>
            </a:p>
          </p:txBody>
        </p:sp>
        <p:sp>
          <p:nvSpPr>
            <p:cNvPr id="30785" name="Line 53"/>
            <p:cNvSpPr>
              <a:spLocks noChangeShapeType="1"/>
            </p:cNvSpPr>
            <p:nvPr/>
          </p:nvSpPr>
          <p:spPr bwMode="auto">
            <a:xfrm flipH="1">
              <a:off x="5943601" y="4610100"/>
              <a:ext cx="76200" cy="368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032000" y="4152900"/>
            <a:ext cx="1219200" cy="368300"/>
            <a:chOff x="2032000" y="4152900"/>
            <a:chExt cx="1219200" cy="368300"/>
          </a:xfrm>
        </p:grpSpPr>
        <p:sp>
          <p:nvSpPr>
            <p:cNvPr id="30754" name="Line 18"/>
            <p:cNvSpPr>
              <a:spLocks noChangeShapeType="1"/>
            </p:cNvSpPr>
            <p:nvPr/>
          </p:nvSpPr>
          <p:spPr bwMode="auto">
            <a:xfrm flipV="1">
              <a:off x="3251200" y="4152900"/>
              <a:ext cx="0" cy="3556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5" name="Line 19"/>
            <p:cNvSpPr>
              <a:spLocks noChangeShapeType="1"/>
            </p:cNvSpPr>
            <p:nvPr/>
          </p:nvSpPr>
          <p:spPr bwMode="auto">
            <a:xfrm flipH="1">
              <a:off x="2032000" y="4152900"/>
              <a:ext cx="1219200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6" name="Line 20"/>
            <p:cNvSpPr>
              <a:spLocks noChangeShapeType="1"/>
            </p:cNvSpPr>
            <p:nvPr/>
          </p:nvSpPr>
          <p:spPr bwMode="auto">
            <a:xfrm>
              <a:off x="2032000" y="4152900"/>
              <a:ext cx="0" cy="3429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7" name="Line 21"/>
            <p:cNvSpPr>
              <a:spLocks noChangeShapeType="1"/>
            </p:cNvSpPr>
            <p:nvPr/>
          </p:nvSpPr>
          <p:spPr bwMode="auto">
            <a:xfrm flipV="1">
              <a:off x="2171700" y="4254500"/>
              <a:ext cx="0" cy="2540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8" name="Line 22"/>
            <p:cNvSpPr>
              <a:spLocks noChangeShapeType="1"/>
            </p:cNvSpPr>
            <p:nvPr/>
          </p:nvSpPr>
          <p:spPr bwMode="auto">
            <a:xfrm>
              <a:off x="2171700" y="4254500"/>
              <a:ext cx="939800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9" name="Line 23"/>
            <p:cNvSpPr>
              <a:spLocks noChangeShapeType="1"/>
            </p:cNvSpPr>
            <p:nvPr/>
          </p:nvSpPr>
          <p:spPr bwMode="auto">
            <a:xfrm>
              <a:off x="3111500" y="4254500"/>
              <a:ext cx="0" cy="2667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735013" y="3352800"/>
            <a:ext cx="2601912" cy="1392238"/>
            <a:chOff x="735013" y="3352800"/>
            <a:chExt cx="2601912" cy="1392238"/>
          </a:xfrm>
        </p:grpSpPr>
        <p:sp>
          <p:nvSpPr>
            <p:cNvPr id="30746" name="Text Box 6"/>
            <p:cNvSpPr txBox="1">
              <a:spLocks noChangeArrowheads="1"/>
            </p:cNvSpPr>
            <p:nvPr/>
          </p:nvSpPr>
          <p:spPr bwMode="auto">
            <a:xfrm>
              <a:off x="735013" y="3352800"/>
              <a:ext cx="1053791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30747" name="Text Box 7"/>
            <p:cNvSpPr txBox="1">
              <a:spLocks noChangeArrowheads="1"/>
            </p:cNvSpPr>
            <p:nvPr/>
          </p:nvSpPr>
          <p:spPr bwMode="auto">
            <a:xfrm>
              <a:off x="2360613" y="3668713"/>
              <a:ext cx="1460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30748" name="Text Box 8"/>
            <p:cNvSpPr txBox="1">
              <a:spLocks noChangeArrowheads="1"/>
            </p:cNvSpPr>
            <p:nvPr/>
          </p:nvSpPr>
          <p:spPr bwMode="auto">
            <a:xfrm>
              <a:off x="1789113" y="4392613"/>
              <a:ext cx="134937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B</a:t>
              </a:r>
            </a:p>
          </p:txBody>
        </p:sp>
        <p:sp>
          <p:nvSpPr>
            <p:cNvPr id="30749" name="Text Box 9"/>
            <p:cNvSpPr txBox="1">
              <a:spLocks noChangeArrowheads="1"/>
            </p:cNvSpPr>
            <p:nvPr/>
          </p:nvSpPr>
          <p:spPr bwMode="auto">
            <a:xfrm>
              <a:off x="2894013" y="4392613"/>
              <a:ext cx="134937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</a:t>
              </a:r>
            </a:p>
          </p:txBody>
        </p:sp>
        <p:sp>
          <p:nvSpPr>
            <p:cNvPr id="30750" name="Text Box 10"/>
            <p:cNvSpPr txBox="1">
              <a:spLocks noChangeArrowheads="1"/>
            </p:cNvSpPr>
            <p:nvPr/>
          </p:nvSpPr>
          <p:spPr bwMode="auto">
            <a:xfrm>
              <a:off x="1941513" y="4562475"/>
              <a:ext cx="328612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a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b</a:t>
              </a:r>
            </a:p>
          </p:txBody>
        </p:sp>
        <p:sp>
          <p:nvSpPr>
            <p:cNvPr id="30751" name="Line 11"/>
            <p:cNvSpPr>
              <a:spLocks noChangeShapeType="1"/>
            </p:cNvSpPr>
            <p:nvPr/>
          </p:nvSpPr>
          <p:spPr bwMode="auto">
            <a:xfrm flipV="1">
              <a:off x="1905000" y="3911600"/>
              <a:ext cx="469900" cy="469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2" name="Line 12"/>
            <p:cNvSpPr>
              <a:spLocks noChangeShapeType="1"/>
            </p:cNvSpPr>
            <p:nvPr/>
          </p:nvSpPr>
          <p:spPr bwMode="auto">
            <a:xfrm flipH="1" flipV="1">
              <a:off x="2476500" y="3911600"/>
              <a:ext cx="469900" cy="469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3" name="Text Box 13"/>
            <p:cNvSpPr txBox="1">
              <a:spLocks noChangeArrowheads="1"/>
            </p:cNvSpPr>
            <p:nvPr/>
          </p:nvSpPr>
          <p:spPr bwMode="auto">
            <a:xfrm>
              <a:off x="3008313" y="4562475"/>
              <a:ext cx="328612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c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d</a:t>
              </a: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306513" y="4610100"/>
            <a:ext cx="1957387" cy="1113848"/>
            <a:chOff x="1306513" y="4610100"/>
            <a:chExt cx="1957387" cy="1113848"/>
          </a:xfrm>
        </p:grpSpPr>
        <p:sp>
          <p:nvSpPr>
            <p:cNvPr id="30732" name="Line 30"/>
            <p:cNvSpPr>
              <a:spLocks noChangeShapeType="1"/>
            </p:cNvSpPr>
            <p:nvPr/>
          </p:nvSpPr>
          <p:spPr bwMode="auto">
            <a:xfrm flipH="1" flipV="1">
              <a:off x="2184400" y="4737100"/>
              <a:ext cx="292100" cy="4064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33" name="Line 32"/>
            <p:cNvSpPr>
              <a:spLocks noChangeShapeType="1"/>
            </p:cNvSpPr>
            <p:nvPr/>
          </p:nvSpPr>
          <p:spPr bwMode="auto">
            <a:xfrm>
              <a:off x="3111500" y="4775200"/>
              <a:ext cx="0" cy="2032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34" name="Line 33"/>
            <p:cNvSpPr>
              <a:spLocks noChangeShapeType="1"/>
            </p:cNvSpPr>
            <p:nvPr/>
          </p:nvSpPr>
          <p:spPr bwMode="auto">
            <a:xfrm>
              <a:off x="3111500" y="4978400"/>
              <a:ext cx="152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35" name="Line 34"/>
            <p:cNvSpPr>
              <a:spLocks noChangeShapeType="1"/>
            </p:cNvSpPr>
            <p:nvPr/>
          </p:nvSpPr>
          <p:spPr bwMode="auto">
            <a:xfrm flipV="1">
              <a:off x="3263900" y="4749800"/>
              <a:ext cx="0" cy="2286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36" name="Line 35"/>
            <p:cNvSpPr>
              <a:spLocks noChangeShapeType="1"/>
            </p:cNvSpPr>
            <p:nvPr/>
          </p:nvSpPr>
          <p:spPr bwMode="auto">
            <a:xfrm flipH="1">
              <a:off x="1574800" y="4749800"/>
              <a:ext cx="444500" cy="4064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37" name="Text Box 67"/>
            <p:cNvSpPr txBox="1">
              <a:spLocks noChangeArrowheads="1"/>
            </p:cNvSpPr>
            <p:nvPr/>
          </p:nvSpPr>
          <p:spPr bwMode="auto">
            <a:xfrm>
              <a:off x="1762065" y="5383213"/>
              <a:ext cx="1222107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well-defined</a:t>
              </a:r>
              <a:endParaRPr lang="de-AT" altLang="en-US" sz="1600"/>
            </a:p>
          </p:txBody>
        </p:sp>
        <p:sp>
          <p:nvSpPr>
            <p:cNvPr id="30738" name="Text Box 24"/>
            <p:cNvSpPr txBox="1">
              <a:spLocks noChangeArrowheads="1"/>
            </p:cNvSpPr>
            <p:nvPr/>
          </p:nvSpPr>
          <p:spPr bwMode="auto">
            <a:xfrm>
              <a:off x="1306513" y="4989513"/>
              <a:ext cx="1460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D</a:t>
              </a:r>
            </a:p>
          </p:txBody>
        </p:sp>
        <p:sp>
          <p:nvSpPr>
            <p:cNvPr id="30739" name="Text Box 25"/>
            <p:cNvSpPr txBox="1">
              <a:spLocks noChangeArrowheads="1"/>
            </p:cNvSpPr>
            <p:nvPr/>
          </p:nvSpPr>
          <p:spPr bwMode="auto">
            <a:xfrm>
              <a:off x="1458913" y="5159375"/>
              <a:ext cx="160337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e</a:t>
              </a:r>
            </a:p>
          </p:txBody>
        </p:sp>
        <p:sp>
          <p:nvSpPr>
            <p:cNvPr id="30740" name="Text Box 26"/>
            <p:cNvSpPr txBox="1">
              <a:spLocks noChangeArrowheads="1"/>
            </p:cNvSpPr>
            <p:nvPr/>
          </p:nvSpPr>
          <p:spPr bwMode="auto">
            <a:xfrm>
              <a:off x="2233613" y="4989513"/>
              <a:ext cx="123825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</a:t>
              </a:r>
            </a:p>
          </p:txBody>
        </p:sp>
        <p:sp>
          <p:nvSpPr>
            <p:cNvPr id="30741" name="Text Box 27"/>
            <p:cNvSpPr txBox="1">
              <a:spLocks noChangeArrowheads="1"/>
            </p:cNvSpPr>
            <p:nvPr/>
          </p:nvSpPr>
          <p:spPr bwMode="auto">
            <a:xfrm>
              <a:off x="2386013" y="5159375"/>
              <a:ext cx="142875" cy="18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f</a:t>
              </a:r>
            </a:p>
          </p:txBody>
        </p:sp>
        <p:sp>
          <p:nvSpPr>
            <p:cNvPr id="30742" name="Line 28"/>
            <p:cNvSpPr>
              <a:spLocks noChangeShapeType="1"/>
            </p:cNvSpPr>
            <p:nvPr/>
          </p:nvSpPr>
          <p:spPr bwMode="auto">
            <a:xfrm flipH="1">
              <a:off x="1422400" y="4610100"/>
              <a:ext cx="355600" cy="355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43" name="Line 29"/>
            <p:cNvSpPr>
              <a:spLocks noChangeShapeType="1"/>
            </p:cNvSpPr>
            <p:nvPr/>
          </p:nvSpPr>
          <p:spPr bwMode="auto">
            <a:xfrm>
              <a:off x="1841500" y="4610100"/>
              <a:ext cx="355600" cy="355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44" name="Text Box 49"/>
            <p:cNvSpPr txBox="1">
              <a:spLocks noChangeArrowheads="1"/>
            </p:cNvSpPr>
            <p:nvPr/>
          </p:nvSpPr>
          <p:spPr bwMode="auto">
            <a:xfrm>
              <a:off x="2779713" y="4989513"/>
              <a:ext cx="14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G</a:t>
              </a:r>
            </a:p>
          </p:txBody>
        </p:sp>
        <p:sp>
          <p:nvSpPr>
            <p:cNvPr id="30745" name="Line 53"/>
            <p:cNvSpPr>
              <a:spLocks noChangeShapeType="1"/>
            </p:cNvSpPr>
            <p:nvPr/>
          </p:nvSpPr>
          <p:spPr bwMode="auto">
            <a:xfrm flipH="1">
              <a:off x="2857501" y="4610100"/>
              <a:ext cx="76200" cy="368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55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F4CFD1-EB9E-4DA0-9A8E-885DA44D0AC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en-US" sz="1400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Ordered </a:t>
            </a:r>
            <a:r>
              <a:rPr lang="de-AT" altLang="en-US" smtClean="0"/>
              <a:t>ATGs (OAGs)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735013" y="1206500"/>
            <a:ext cx="1158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Definition</a:t>
            </a:r>
          </a:p>
        </p:txBody>
      </p:sp>
      <p:sp>
        <p:nvSpPr>
          <p:cNvPr id="31749" name="Text Box 4"/>
          <p:cNvSpPr txBox="1">
            <a:spLocks noChangeArrowheads="1"/>
          </p:cNvSpPr>
          <p:nvPr/>
        </p:nvSpPr>
        <p:spPr bwMode="auto">
          <a:xfrm>
            <a:off x="1027113" y="1636713"/>
            <a:ext cx="7218428" cy="58695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An </a:t>
            </a:r>
            <a:r>
              <a:rPr lang="de-AT" altLang="en-US" sz="1600"/>
              <a:t>ATG </a:t>
            </a:r>
            <a:r>
              <a:rPr lang="de-AT" altLang="en-US" sz="1600" smtClean="0"/>
              <a:t>is </a:t>
            </a:r>
            <a:r>
              <a:rPr lang="de-AT" altLang="en-US" sz="1600" i="1" smtClean="0"/>
              <a:t>ordered</a:t>
            </a:r>
            <a:r>
              <a:rPr lang="de-AT" altLang="en-US" sz="1600" smtClean="0"/>
              <a:t> </a:t>
            </a:r>
            <a:r>
              <a:rPr lang="de-AT" altLang="en-US" sz="1600"/>
              <a:t>(OAG</a:t>
            </a:r>
            <a:r>
              <a:rPr lang="de-AT" altLang="en-US" sz="1600" smtClean="0"/>
              <a:t>) if </a:t>
            </a:r>
            <a:r>
              <a:rPr lang="de-AT" altLang="en-US" sz="1600" i="1" smtClean="0"/>
              <a:t>for each production</a:t>
            </a:r>
            <a:r>
              <a:rPr lang="de-AT" altLang="en-US" sz="1600" smtClean="0"/>
              <a:t> a </a:t>
            </a:r>
            <a:r>
              <a:rPr lang="de-AT" altLang="en-US" sz="1600" i="1" smtClean="0"/>
              <a:t>unique attribute evaluation order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can be found </a:t>
            </a:r>
            <a:r>
              <a:rPr lang="de-AT" altLang="en-US" sz="1600" smtClean="0"/>
              <a:t>independent of its occurrence in the syntax tree.</a:t>
            </a:r>
            <a:endParaRPr lang="de-AT" altLang="en-US" sz="1600"/>
          </a:p>
        </p:txBody>
      </p:sp>
      <p:sp>
        <p:nvSpPr>
          <p:cNvPr id="325637" name="Text Box 5"/>
          <p:cNvSpPr txBox="1">
            <a:spLocks noChangeArrowheads="1"/>
          </p:cNvSpPr>
          <p:nvPr/>
        </p:nvSpPr>
        <p:spPr bwMode="auto">
          <a:xfrm>
            <a:off x="760413" y="2309813"/>
            <a:ext cx="7804037" cy="112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952500" algn="l"/>
                <a:tab pos="124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952500" algn="l"/>
                <a:tab pos="124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952500" algn="l"/>
                <a:tab pos="124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952500" algn="l"/>
                <a:tab pos="124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AT" altLang="en-US" sz="1600" smtClean="0"/>
              <a:t>The attribute evaluation code of a production </a:t>
            </a:r>
            <a:r>
              <a:rPr lang="de-AT" altLang="en-US" sz="1600" i="1" smtClean="0"/>
              <a:t>p</a:t>
            </a:r>
            <a:r>
              <a:rPr lang="de-AT" altLang="en-US" sz="1600" smtClean="0"/>
              <a:t> can be specified by the following operations: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comp</a:t>
            </a:r>
            <a:r>
              <a:rPr lang="de-AT" altLang="en-US" sz="1600" baseline="-25000"/>
              <a:t>i</a:t>
            </a:r>
            <a:r>
              <a:rPr lang="de-AT" altLang="en-US" sz="1600"/>
              <a:t> 	...	</a:t>
            </a:r>
            <a:r>
              <a:rPr lang="de-AT" altLang="en-US" sz="1600" smtClean="0"/>
              <a:t>execute attribute evaluation rule </a:t>
            </a:r>
            <a:r>
              <a:rPr lang="de-AT" altLang="en-US" sz="1600" i="1" smtClean="0"/>
              <a:t>i</a:t>
            </a:r>
            <a:r>
              <a:rPr lang="de-AT" altLang="en-US" sz="1600" smtClean="0"/>
              <a:t> from </a:t>
            </a:r>
            <a:r>
              <a:rPr lang="de-AT" altLang="en-US" sz="1600"/>
              <a:t>R(</a:t>
            </a:r>
            <a:r>
              <a:rPr lang="de-AT" altLang="en-US" sz="1600" i="1"/>
              <a:t>p</a:t>
            </a:r>
            <a:r>
              <a:rPr lang="de-AT" altLang="en-US" sz="1600" smtClean="0"/>
              <a:t>)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up 	...	</a:t>
            </a:r>
            <a:r>
              <a:rPr lang="de-AT" altLang="en-US" sz="1600" smtClean="0"/>
              <a:t>go to the father in the syntax tree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down</a:t>
            </a:r>
            <a:r>
              <a:rPr lang="de-AT" altLang="en-US" sz="1600" baseline="-25000"/>
              <a:t>i</a:t>
            </a:r>
            <a:r>
              <a:rPr lang="de-AT" altLang="en-US" sz="1600"/>
              <a:t>	...	</a:t>
            </a:r>
            <a:r>
              <a:rPr lang="de-AT" altLang="en-US" sz="1600" smtClean="0"/>
              <a:t>go to son </a:t>
            </a:r>
            <a:r>
              <a:rPr lang="de-AT" altLang="en-US" sz="1600" i="1" smtClean="0"/>
              <a:t>i</a:t>
            </a:r>
            <a:r>
              <a:rPr lang="de-AT" altLang="en-US" sz="1600" smtClean="0"/>
              <a:t> in the syntax tree</a:t>
            </a:r>
            <a:endParaRPr lang="de-AT" altLang="en-US" sz="1600"/>
          </a:p>
        </p:txBody>
      </p:sp>
      <p:grpSp>
        <p:nvGrpSpPr>
          <p:cNvPr id="325670" name="Group 38"/>
          <p:cNvGrpSpPr>
            <a:grpSpLocks/>
          </p:cNvGrpSpPr>
          <p:nvPr/>
        </p:nvGrpSpPr>
        <p:grpSpPr bwMode="auto">
          <a:xfrm>
            <a:off x="735013" y="3683000"/>
            <a:ext cx="5359405" cy="2416175"/>
            <a:chOff x="463" y="2320"/>
            <a:chExt cx="3376" cy="1522"/>
          </a:xfrm>
        </p:grpSpPr>
        <p:sp>
          <p:nvSpPr>
            <p:cNvPr id="31752" name="Text Box 7"/>
            <p:cNvSpPr txBox="1">
              <a:spLocks noChangeArrowheads="1"/>
            </p:cNvSpPr>
            <p:nvPr/>
          </p:nvSpPr>
          <p:spPr bwMode="auto">
            <a:xfrm>
              <a:off x="463" y="2320"/>
              <a:ext cx="59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Beispiel</a:t>
              </a:r>
            </a:p>
          </p:txBody>
        </p:sp>
        <p:sp>
          <p:nvSpPr>
            <p:cNvPr id="31753" name="Text Box 8"/>
            <p:cNvSpPr txBox="1">
              <a:spLocks noChangeArrowheads="1"/>
            </p:cNvSpPr>
            <p:nvPr/>
          </p:nvSpPr>
          <p:spPr bwMode="auto">
            <a:xfrm>
              <a:off x="1119" y="2647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31754" name="Text Box 9"/>
            <p:cNvSpPr txBox="1">
              <a:spLocks noChangeArrowheads="1"/>
            </p:cNvSpPr>
            <p:nvPr/>
          </p:nvSpPr>
          <p:spPr bwMode="auto">
            <a:xfrm>
              <a:off x="1223" y="2746"/>
              <a:ext cx="64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a1 </a:t>
              </a: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a2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a3 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a4</a:t>
              </a:r>
            </a:p>
          </p:txBody>
        </p:sp>
        <p:sp>
          <p:nvSpPr>
            <p:cNvPr id="31755" name="Text Box 10"/>
            <p:cNvSpPr txBox="1">
              <a:spLocks noChangeArrowheads="1"/>
            </p:cNvSpPr>
            <p:nvPr/>
          </p:nvSpPr>
          <p:spPr bwMode="auto">
            <a:xfrm>
              <a:off x="759" y="3119"/>
              <a:ext cx="8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B</a:t>
              </a:r>
            </a:p>
          </p:txBody>
        </p:sp>
        <p:sp>
          <p:nvSpPr>
            <p:cNvPr id="31756" name="Text Box 11"/>
            <p:cNvSpPr txBox="1">
              <a:spLocks noChangeArrowheads="1"/>
            </p:cNvSpPr>
            <p:nvPr/>
          </p:nvSpPr>
          <p:spPr bwMode="auto">
            <a:xfrm>
              <a:off x="863" y="3218"/>
              <a:ext cx="30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b1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b2</a:t>
              </a:r>
            </a:p>
          </p:txBody>
        </p:sp>
        <p:sp>
          <p:nvSpPr>
            <p:cNvPr id="31757" name="Text Box 12"/>
            <p:cNvSpPr txBox="1">
              <a:spLocks noChangeArrowheads="1"/>
            </p:cNvSpPr>
            <p:nvPr/>
          </p:nvSpPr>
          <p:spPr bwMode="auto">
            <a:xfrm>
              <a:off x="1479" y="3119"/>
              <a:ext cx="8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</a:t>
              </a:r>
            </a:p>
          </p:txBody>
        </p:sp>
        <p:sp>
          <p:nvSpPr>
            <p:cNvPr id="31758" name="Text Box 13"/>
            <p:cNvSpPr txBox="1">
              <a:spLocks noChangeArrowheads="1"/>
            </p:cNvSpPr>
            <p:nvPr/>
          </p:nvSpPr>
          <p:spPr bwMode="auto">
            <a:xfrm>
              <a:off x="1583" y="3218"/>
              <a:ext cx="29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c1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c2</a:t>
              </a:r>
            </a:p>
          </p:txBody>
        </p:sp>
        <p:sp>
          <p:nvSpPr>
            <p:cNvPr id="31759" name="Line 14"/>
            <p:cNvSpPr>
              <a:spLocks noChangeShapeType="1"/>
            </p:cNvSpPr>
            <p:nvPr/>
          </p:nvSpPr>
          <p:spPr bwMode="auto">
            <a:xfrm flipV="1">
              <a:off x="800" y="2808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0" name="Line 15"/>
            <p:cNvSpPr>
              <a:spLocks noChangeShapeType="1"/>
            </p:cNvSpPr>
            <p:nvPr/>
          </p:nvSpPr>
          <p:spPr bwMode="auto">
            <a:xfrm flipH="1" flipV="1">
              <a:off x="1184" y="2808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1" name="Line 16"/>
            <p:cNvSpPr>
              <a:spLocks noChangeShapeType="1"/>
            </p:cNvSpPr>
            <p:nvPr/>
          </p:nvSpPr>
          <p:spPr bwMode="auto">
            <a:xfrm flipH="1">
              <a:off x="1264" y="2568"/>
              <a:ext cx="0" cy="15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2" name="Line 17"/>
            <p:cNvSpPr>
              <a:spLocks noChangeShapeType="1"/>
            </p:cNvSpPr>
            <p:nvPr/>
          </p:nvSpPr>
          <p:spPr bwMode="auto">
            <a:xfrm flipH="1">
              <a:off x="968" y="2856"/>
              <a:ext cx="304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3" name="Line 18"/>
            <p:cNvSpPr>
              <a:spLocks noChangeShapeType="1"/>
            </p:cNvSpPr>
            <p:nvPr/>
          </p:nvSpPr>
          <p:spPr bwMode="auto">
            <a:xfrm flipV="1">
              <a:off x="1144" y="2864"/>
              <a:ext cx="464" cy="3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4" name="Line 19"/>
            <p:cNvSpPr>
              <a:spLocks noChangeShapeType="1"/>
            </p:cNvSpPr>
            <p:nvPr/>
          </p:nvSpPr>
          <p:spPr bwMode="auto">
            <a:xfrm>
              <a:off x="1464" y="2864"/>
              <a:ext cx="176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5" name="Line 20"/>
            <p:cNvSpPr>
              <a:spLocks noChangeShapeType="1"/>
            </p:cNvSpPr>
            <p:nvPr/>
          </p:nvSpPr>
          <p:spPr bwMode="auto">
            <a:xfrm flipH="1" flipV="1">
              <a:off x="1784" y="2872"/>
              <a:ext cx="24" cy="3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6" name="Line 21"/>
            <p:cNvSpPr>
              <a:spLocks noChangeShapeType="1"/>
            </p:cNvSpPr>
            <p:nvPr/>
          </p:nvSpPr>
          <p:spPr bwMode="auto">
            <a:xfrm flipV="1">
              <a:off x="1800" y="2608"/>
              <a:ext cx="0" cy="13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7" name="Line 22"/>
            <p:cNvSpPr>
              <a:spLocks noChangeShapeType="1"/>
            </p:cNvSpPr>
            <p:nvPr/>
          </p:nvSpPr>
          <p:spPr bwMode="auto">
            <a:xfrm>
              <a:off x="952" y="3344"/>
              <a:ext cx="0" cy="12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8" name="Line 23"/>
            <p:cNvSpPr>
              <a:spLocks noChangeShapeType="1"/>
            </p:cNvSpPr>
            <p:nvPr/>
          </p:nvSpPr>
          <p:spPr bwMode="auto">
            <a:xfrm>
              <a:off x="952" y="3472"/>
              <a:ext cx="1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69" name="Line 24"/>
            <p:cNvSpPr>
              <a:spLocks noChangeShapeType="1"/>
            </p:cNvSpPr>
            <p:nvPr/>
          </p:nvSpPr>
          <p:spPr bwMode="auto">
            <a:xfrm flipV="1">
              <a:off x="1096" y="3328"/>
              <a:ext cx="0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70" name="Line 25"/>
            <p:cNvSpPr>
              <a:spLocks noChangeShapeType="1"/>
            </p:cNvSpPr>
            <p:nvPr/>
          </p:nvSpPr>
          <p:spPr bwMode="auto">
            <a:xfrm>
              <a:off x="1664" y="3344"/>
              <a:ext cx="0" cy="12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71" name="Line 26"/>
            <p:cNvSpPr>
              <a:spLocks noChangeShapeType="1"/>
            </p:cNvSpPr>
            <p:nvPr/>
          </p:nvSpPr>
          <p:spPr bwMode="auto">
            <a:xfrm>
              <a:off x="1472" y="2616"/>
              <a:ext cx="15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72" name="Line 27"/>
            <p:cNvSpPr>
              <a:spLocks noChangeShapeType="1"/>
            </p:cNvSpPr>
            <p:nvPr/>
          </p:nvSpPr>
          <p:spPr bwMode="auto">
            <a:xfrm flipV="1">
              <a:off x="1808" y="3328"/>
              <a:ext cx="0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73" name="Line 28"/>
            <p:cNvSpPr>
              <a:spLocks noChangeShapeType="1"/>
            </p:cNvSpPr>
            <p:nvPr/>
          </p:nvSpPr>
          <p:spPr bwMode="auto">
            <a:xfrm>
              <a:off x="1624" y="2616"/>
              <a:ext cx="0" cy="12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74" name="Line 29"/>
            <p:cNvSpPr>
              <a:spLocks noChangeShapeType="1"/>
            </p:cNvSpPr>
            <p:nvPr/>
          </p:nvSpPr>
          <p:spPr bwMode="auto">
            <a:xfrm flipV="1">
              <a:off x="1472" y="2616"/>
              <a:ext cx="0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75" name="Line 30"/>
            <p:cNvSpPr>
              <a:spLocks noChangeShapeType="1"/>
            </p:cNvSpPr>
            <p:nvPr/>
          </p:nvSpPr>
          <p:spPr bwMode="auto">
            <a:xfrm>
              <a:off x="1664" y="3472"/>
              <a:ext cx="1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76" name="Text Box 31"/>
            <p:cNvSpPr txBox="1">
              <a:spLocks noChangeArrowheads="1"/>
            </p:cNvSpPr>
            <p:nvPr/>
          </p:nvSpPr>
          <p:spPr bwMode="auto">
            <a:xfrm>
              <a:off x="2407" y="2511"/>
              <a:ext cx="1432" cy="1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spcAft>
                  <a:spcPct val="20000"/>
                </a:spcAft>
                <a:buFontTx/>
                <a:buNone/>
              </a:pPr>
              <a:r>
                <a:rPr lang="de-AT" altLang="en-US" sz="1600" i="1" smtClean="0"/>
                <a:t>Attribute evaluation code</a:t>
              </a:r>
              <a:endParaRPr lang="de-AT" altLang="en-US" sz="1600" i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</a:t>
              </a:r>
              <a:endParaRPr lang="de-AT" altLang="en-US" sz="1400">
                <a:latin typeface="ZapfDingbats" pitchFamily="82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down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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up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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down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C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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up</a:t>
              </a:r>
            </a:p>
          </p:txBody>
        </p:sp>
        <p:sp>
          <p:nvSpPr>
            <p:cNvPr id="31777" name="Text Box 32"/>
            <p:cNvSpPr txBox="1">
              <a:spLocks noChangeArrowheads="1"/>
            </p:cNvSpPr>
            <p:nvPr/>
          </p:nvSpPr>
          <p:spPr bwMode="auto">
            <a:xfrm>
              <a:off x="1023" y="2924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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  <p:sp>
          <p:nvSpPr>
            <p:cNvPr id="31778" name="Text Box 35"/>
            <p:cNvSpPr txBox="1">
              <a:spLocks noChangeArrowheads="1"/>
            </p:cNvSpPr>
            <p:nvPr/>
          </p:nvSpPr>
          <p:spPr bwMode="auto">
            <a:xfrm>
              <a:off x="1233" y="2948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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  <p:sp>
          <p:nvSpPr>
            <p:cNvPr id="31779" name="Text Box 36"/>
            <p:cNvSpPr txBox="1">
              <a:spLocks noChangeArrowheads="1"/>
            </p:cNvSpPr>
            <p:nvPr/>
          </p:nvSpPr>
          <p:spPr bwMode="auto">
            <a:xfrm>
              <a:off x="1551" y="2936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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  <p:sp>
          <p:nvSpPr>
            <p:cNvPr id="31780" name="Text Box 37"/>
            <p:cNvSpPr txBox="1">
              <a:spLocks noChangeArrowheads="1"/>
            </p:cNvSpPr>
            <p:nvPr/>
          </p:nvSpPr>
          <p:spPr bwMode="auto">
            <a:xfrm>
              <a:off x="1803" y="2942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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19149" y="2428875"/>
            <a:ext cx="7155131" cy="466725"/>
          </a:xfrm>
          <a:prstGeom prst="rect">
            <a:avLst/>
          </a:prstGeom>
          <a:solidFill>
            <a:srgbClr val="CCCCFF"/>
          </a:solidFill>
          <a:ln w="9525" algn="ctr">
            <a:solidFill>
              <a:srgbClr val="CCCCFF"/>
            </a:solidFill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DB4438-7AEB-4BC9-925A-23D3190F0C6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de-DE" altLang="en-US" sz="1400" smtClean="0"/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332754" cy="155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4.	</a:t>
            </a:r>
            <a:r>
              <a:rPr lang="de-AT" altLang="en-US" sz="3200" smtClean="0"/>
              <a:t>Semantic Processing</a:t>
            </a:r>
            <a:endParaRPr lang="de-AT" altLang="en-US" sz="3200"/>
          </a:p>
          <a:p>
            <a:pPr>
              <a:spcBef>
                <a:spcPts val="9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4.1	</a:t>
            </a:r>
            <a:r>
              <a:rPr lang="de-AT" altLang="en-US" smtClean="0">
                <a:solidFill>
                  <a:srgbClr val="FF0000"/>
                </a:solidFill>
              </a:rPr>
              <a:t>Attributed Grammars (syntax-directed translation)</a:t>
            </a:r>
            <a:endParaRPr lang="de-AT" altLang="en-US">
              <a:solidFill>
                <a:srgbClr val="FF0000"/>
              </a:solidFill>
            </a:endParaRPr>
          </a:p>
          <a:p>
            <a:pPr>
              <a:spcBef>
                <a:spcPts val="900"/>
              </a:spcBef>
              <a:buFontTx/>
              <a:buNone/>
            </a:pPr>
            <a:r>
              <a:rPr lang="de-AT" altLang="en-US"/>
              <a:t>	4.2	</a:t>
            </a:r>
            <a:r>
              <a:rPr lang="de-AT" altLang="en-US" smtClean="0"/>
              <a:t>Attributed Grammars according to </a:t>
            </a:r>
            <a:r>
              <a:rPr lang="de-AT" altLang="en-US"/>
              <a:t>Knuth</a:t>
            </a:r>
          </a:p>
        </p:txBody>
      </p:sp>
    </p:spTree>
    <p:extLst>
      <p:ext uri="{BB962C8B-B14F-4D97-AF65-F5344CB8AC3E}">
        <p14:creationId xmlns:p14="http://schemas.microsoft.com/office/powerpoint/2010/main" val="408271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40E0B72-AEBF-4DAF-A171-39B0010CABD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de-DE" altLang="en-US" sz="140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Counterexample</a:t>
            </a:r>
            <a:endParaRPr lang="de-AT" altLang="en-US" smtClean="0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696913" y="1230313"/>
            <a:ext cx="285075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First occurrence of </a:t>
            </a:r>
            <a:r>
              <a:rPr lang="de-AT" altLang="en-US" sz="1600" i="1" smtClean="0"/>
              <a:t>A</a:t>
            </a:r>
            <a:r>
              <a:rPr lang="de-AT" altLang="en-US" sz="1600" smtClean="0"/>
              <a:t> (as before)</a:t>
            </a:r>
            <a:endParaRPr lang="de-AT" altLang="en-US" sz="1600"/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1776413" y="2030413"/>
            <a:ext cx="1460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</a:t>
            </a:r>
          </a:p>
        </p:txBody>
      </p:sp>
      <p:sp>
        <p:nvSpPr>
          <p:cNvPr id="32774" name="Text Box 5"/>
          <p:cNvSpPr txBox="1">
            <a:spLocks noChangeArrowheads="1"/>
          </p:cNvSpPr>
          <p:nvPr/>
        </p:nvSpPr>
        <p:spPr bwMode="auto">
          <a:xfrm>
            <a:off x="1941513" y="2187575"/>
            <a:ext cx="102235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sym typeface="Symbol" panose="05050102010706020507" pitchFamily="18" charset="2"/>
              </a:rPr>
              <a:t></a:t>
            </a:r>
            <a:r>
              <a:rPr lang="de-AT" altLang="en-US" sz="1200"/>
              <a:t>a1 </a:t>
            </a:r>
            <a:r>
              <a:rPr lang="de-AT" altLang="en-US" sz="1200">
                <a:sym typeface="Symbol" panose="05050102010706020507" pitchFamily="18" charset="2"/>
              </a:rPr>
              <a:t></a:t>
            </a:r>
            <a:r>
              <a:rPr lang="de-AT" altLang="en-US" sz="1200"/>
              <a:t>a2</a:t>
            </a:r>
            <a:r>
              <a:rPr lang="de-AT" altLang="en-US" sz="1200">
                <a:sym typeface="Symbol" panose="05050102010706020507" pitchFamily="18" charset="2"/>
              </a:rPr>
              <a:t></a:t>
            </a:r>
            <a:r>
              <a:rPr lang="de-AT" altLang="en-US" sz="1200"/>
              <a:t>a3 </a:t>
            </a:r>
            <a:r>
              <a:rPr lang="de-AT" altLang="en-US" sz="1200">
                <a:sym typeface="Symbol" panose="05050102010706020507" pitchFamily="18" charset="2"/>
              </a:rPr>
              <a:t></a:t>
            </a:r>
            <a:r>
              <a:rPr lang="de-AT" altLang="en-US" sz="1200"/>
              <a:t>a4</a:t>
            </a:r>
          </a:p>
        </p:txBody>
      </p:sp>
      <p:sp>
        <p:nvSpPr>
          <p:cNvPr id="32775" name="Text Box 6"/>
          <p:cNvSpPr txBox="1">
            <a:spLocks noChangeArrowheads="1"/>
          </p:cNvSpPr>
          <p:nvPr/>
        </p:nvSpPr>
        <p:spPr bwMode="auto">
          <a:xfrm>
            <a:off x="1204913" y="2779713"/>
            <a:ext cx="1349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B</a:t>
            </a:r>
          </a:p>
        </p:txBody>
      </p:sp>
      <p:sp>
        <p:nvSpPr>
          <p:cNvPr id="32776" name="Text Box 7"/>
          <p:cNvSpPr txBox="1">
            <a:spLocks noChangeArrowheads="1"/>
          </p:cNvSpPr>
          <p:nvPr/>
        </p:nvSpPr>
        <p:spPr bwMode="auto">
          <a:xfrm>
            <a:off x="1370013" y="2936875"/>
            <a:ext cx="48895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sym typeface="Symbol" panose="05050102010706020507" pitchFamily="18" charset="2"/>
              </a:rPr>
              <a:t></a:t>
            </a:r>
            <a:r>
              <a:rPr lang="de-AT" altLang="en-US" sz="1200"/>
              <a:t>b1</a:t>
            </a:r>
            <a:r>
              <a:rPr lang="de-AT" altLang="en-US" sz="1200">
                <a:sym typeface="Symbol" panose="05050102010706020507" pitchFamily="18" charset="2"/>
              </a:rPr>
              <a:t></a:t>
            </a:r>
            <a:r>
              <a:rPr lang="de-AT" altLang="en-US" sz="1200"/>
              <a:t>b2</a:t>
            </a:r>
          </a:p>
        </p:txBody>
      </p:sp>
      <p:sp>
        <p:nvSpPr>
          <p:cNvPr id="32777" name="Text Box 8"/>
          <p:cNvSpPr txBox="1">
            <a:spLocks noChangeArrowheads="1"/>
          </p:cNvSpPr>
          <p:nvPr/>
        </p:nvSpPr>
        <p:spPr bwMode="auto">
          <a:xfrm>
            <a:off x="2347913" y="2779713"/>
            <a:ext cx="1349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C</a:t>
            </a:r>
          </a:p>
        </p:txBody>
      </p:sp>
      <p:sp>
        <p:nvSpPr>
          <p:cNvPr id="32778" name="Text Box 9"/>
          <p:cNvSpPr txBox="1">
            <a:spLocks noChangeArrowheads="1"/>
          </p:cNvSpPr>
          <p:nvPr/>
        </p:nvSpPr>
        <p:spPr bwMode="auto">
          <a:xfrm>
            <a:off x="2513013" y="2936875"/>
            <a:ext cx="47307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sym typeface="Symbol" panose="05050102010706020507" pitchFamily="18" charset="2"/>
              </a:rPr>
              <a:t></a:t>
            </a:r>
            <a:r>
              <a:rPr lang="de-AT" altLang="en-US" sz="1200"/>
              <a:t>c1</a:t>
            </a:r>
            <a:r>
              <a:rPr lang="de-AT" altLang="en-US" sz="1200">
                <a:sym typeface="Symbol" panose="05050102010706020507" pitchFamily="18" charset="2"/>
              </a:rPr>
              <a:t></a:t>
            </a:r>
            <a:r>
              <a:rPr lang="de-AT" altLang="en-US" sz="1200"/>
              <a:t>c2</a:t>
            </a:r>
          </a:p>
        </p:txBody>
      </p:sp>
      <p:sp>
        <p:nvSpPr>
          <p:cNvPr id="32779" name="Line 10"/>
          <p:cNvSpPr>
            <a:spLocks noChangeShapeType="1"/>
          </p:cNvSpPr>
          <p:nvPr/>
        </p:nvSpPr>
        <p:spPr bwMode="auto">
          <a:xfrm flipV="1">
            <a:off x="1270000" y="2286000"/>
            <a:ext cx="546100" cy="495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0" name="Line 11"/>
          <p:cNvSpPr>
            <a:spLocks noChangeShapeType="1"/>
          </p:cNvSpPr>
          <p:nvPr/>
        </p:nvSpPr>
        <p:spPr bwMode="auto">
          <a:xfrm flipH="1" flipV="1">
            <a:off x="1879600" y="2286000"/>
            <a:ext cx="546100" cy="495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1" name="Line 12"/>
          <p:cNvSpPr>
            <a:spLocks noChangeShapeType="1"/>
          </p:cNvSpPr>
          <p:nvPr/>
        </p:nvSpPr>
        <p:spPr bwMode="auto">
          <a:xfrm flipH="1">
            <a:off x="2006600" y="1905000"/>
            <a:ext cx="0" cy="2413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2" name="Line 13"/>
          <p:cNvSpPr>
            <a:spLocks noChangeShapeType="1"/>
          </p:cNvSpPr>
          <p:nvPr/>
        </p:nvSpPr>
        <p:spPr bwMode="auto">
          <a:xfrm flipH="1">
            <a:off x="1536700" y="2362200"/>
            <a:ext cx="4826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3" name="Line 14"/>
          <p:cNvSpPr>
            <a:spLocks noChangeShapeType="1"/>
          </p:cNvSpPr>
          <p:nvPr/>
        </p:nvSpPr>
        <p:spPr bwMode="auto">
          <a:xfrm flipV="1">
            <a:off x="1816100" y="2374900"/>
            <a:ext cx="736600" cy="508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4" name="Line 15"/>
          <p:cNvSpPr>
            <a:spLocks noChangeShapeType="1"/>
          </p:cNvSpPr>
          <p:nvPr/>
        </p:nvSpPr>
        <p:spPr bwMode="auto">
          <a:xfrm>
            <a:off x="2324100" y="2374900"/>
            <a:ext cx="2794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5" name="Line 16"/>
          <p:cNvSpPr>
            <a:spLocks noChangeShapeType="1"/>
          </p:cNvSpPr>
          <p:nvPr/>
        </p:nvSpPr>
        <p:spPr bwMode="auto">
          <a:xfrm flipH="1" flipV="1">
            <a:off x="2832100" y="2387600"/>
            <a:ext cx="38100" cy="5207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6" name="Line 17"/>
          <p:cNvSpPr>
            <a:spLocks noChangeShapeType="1"/>
          </p:cNvSpPr>
          <p:nvPr/>
        </p:nvSpPr>
        <p:spPr bwMode="auto">
          <a:xfrm flipV="1">
            <a:off x="2857500" y="1968500"/>
            <a:ext cx="0" cy="2159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7" name="Line 18"/>
          <p:cNvSpPr>
            <a:spLocks noChangeShapeType="1"/>
          </p:cNvSpPr>
          <p:nvPr/>
        </p:nvSpPr>
        <p:spPr bwMode="auto">
          <a:xfrm>
            <a:off x="1511300" y="3136900"/>
            <a:ext cx="0" cy="203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8" name="Line 19"/>
          <p:cNvSpPr>
            <a:spLocks noChangeShapeType="1"/>
          </p:cNvSpPr>
          <p:nvPr/>
        </p:nvSpPr>
        <p:spPr bwMode="auto">
          <a:xfrm>
            <a:off x="1511300" y="3340100"/>
            <a:ext cx="2286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89" name="Line 20"/>
          <p:cNvSpPr>
            <a:spLocks noChangeShapeType="1"/>
          </p:cNvSpPr>
          <p:nvPr/>
        </p:nvSpPr>
        <p:spPr bwMode="auto">
          <a:xfrm flipV="1">
            <a:off x="1739900" y="3111500"/>
            <a:ext cx="0" cy="228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90" name="Line 21"/>
          <p:cNvSpPr>
            <a:spLocks noChangeShapeType="1"/>
          </p:cNvSpPr>
          <p:nvPr/>
        </p:nvSpPr>
        <p:spPr bwMode="auto">
          <a:xfrm>
            <a:off x="2641600" y="3136900"/>
            <a:ext cx="0" cy="203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91" name="Line 22"/>
          <p:cNvSpPr>
            <a:spLocks noChangeShapeType="1"/>
          </p:cNvSpPr>
          <p:nvPr/>
        </p:nvSpPr>
        <p:spPr bwMode="auto">
          <a:xfrm>
            <a:off x="2349500" y="1981200"/>
            <a:ext cx="2286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92" name="Line 23"/>
          <p:cNvSpPr>
            <a:spLocks noChangeShapeType="1"/>
          </p:cNvSpPr>
          <p:nvPr/>
        </p:nvSpPr>
        <p:spPr bwMode="auto">
          <a:xfrm flipV="1">
            <a:off x="2870200" y="3111500"/>
            <a:ext cx="0" cy="228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93" name="Line 24"/>
          <p:cNvSpPr>
            <a:spLocks noChangeShapeType="1"/>
          </p:cNvSpPr>
          <p:nvPr/>
        </p:nvSpPr>
        <p:spPr bwMode="auto">
          <a:xfrm>
            <a:off x="2578100" y="1981200"/>
            <a:ext cx="0" cy="203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94" name="Line 25"/>
          <p:cNvSpPr>
            <a:spLocks noChangeShapeType="1"/>
          </p:cNvSpPr>
          <p:nvPr/>
        </p:nvSpPr>
        <p:spPr bwMode="auto">
          <a:xfrm flipV="1">
            <a:off x="2336800" y="1981200"/>
            <a:ext cx="0" cy="228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95" name="Line 26"/>
          <p:cNvSpPr>
            <a:spLocks noChangeShapeType="1"/>
          </p:cNvSpPr>
          <p:nvPr/>
        </p:nvSpPr>
        <p:spPr bwMode="auto">
          <a:xfrm>
            <a:off x="2641600" y="3340100"/>
            <a:ext cx="2286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2796" name="Text Box 27"/>
          <p:cNvSpPr txBox="1">
            <a:spLocks noChangeArrowheads="1"/>
          </p:cNvSpPr>
          <p:nvPr/>
        </p:nvSpPr>
        <p:spPr bwMode="auto">
          <a:xfrm>
            <a:off x="1217613" y="3529013"/>
            <a:ext cx="2273677" cy="2113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AT" altLang="en-US" sz="1600" i="1" smtClean="0"/>
              <a:t>Attribute evaluation code</a:t>
            </a:r>
            <a:endParaRPr lang="de-AT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 </a:t>
            </a:r>
            <a:r>
              <a:rPr lang="de-AT" altLang="en-US" sz="1400">
                <a:latin typeface="ZapfDingbats" pitchFamily="82" charset="0"/>
                <a:sym typeface="Wingdings" panose="05000000000000000000" pitchFamily="2" charset="2"/>
              </a:rPr>
              <a:t>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down</a:t>
            </a:r>
            <a:r>
              <a:rPr lang="de-AT" altLang="en-US" sz="1400" baseline="-25000">
                <a:latin typeface="Arial" panose="020B0604020202020204" pitchFamily="34" charset="0"/>
              </a:rPr>
              <a:t>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 </a:t>
            </a:r>
            <a:r>
              <a:rPr lang="de-AT" altLang="en-US" sz="1400">
                <a:latin typeface="ZapfDingbats" pitchFamily="82" charset="0"/>
                <a:sym typeface="Wingdings" panose="05000000000000000000" pitchFamily="2" charset="2"/>
              </a:rPr>
              <a:t>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up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 </a:t>
            </a:r>
            <a:r>
              <a:rPr lang="de-AT" altLang="en-US" sz="1400">
                <a:latin typeface="ZapfDingbats" pitchFamily="82" charset="0"/>
                <a:sym typeface="Wingdings" panose="05000000000000000000" pitchFamily="2" charset="2"/>
              </a:rPr>
              <a:t>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down</a:t>
            </a:r>
            <a:r>
              <a:rPr lang="de-AT" altLang="en-US" sz="1400" baseline="-25000">
                <a:latin typeface="Arial" panose="020B0604020202020204" pitchFamily="34" charset="0"/>
              </a:rPr>
              <a:t>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 </a:t>
            </a:r>
            <a:r>
              <a:rPr lang="de-AT" altLang="en-US" sz="1400">
                <a:latin typeface="ZapfDingbats" pitchFamily="82" charset="0"/>
                <a:sym typeface="Wingdings" panose="05000000000000000000" pitchFamily="2" charset="2"/>
              </a:rPr>
              <a:t>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up</a:t>
            </a:r>
          </a:p>
        </p:txBody>
      </p:sp>
      <p:sp>
        <p:nvSpPr>
          <p:cNvPr id="326684" name="Text Box 28"/>
          <p:cNvSpPr txBox="1">
            <a:spLocks noChangeArrowheads="1"/>
          </p:cNvSpPr>
          <p:nvPr/>
        </p:nvSpPr>
        <p:spPr bwMode="auto">
          <a:xfrm>
            <a:off x="773113" y="5761038"/>
            <a:ext cx="692238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order of the attribute evaluation depends on where </a:t>
            </a:r>
            <a:r>
              <a:rPr lang="de-AT" altLang="en-US" sz="1600" i="1"/>
              <a:t>A</a:t>
            </a:r>
            <a:r>
              <a:rPr lang="de-AT" altLang="en-US" sz="1600"/>
              <a:t> </a:t>
            </a:r>
            <a:r>
              <a:rPr lang="de-AT" altLang="en-US" sz="1600" smtClean="0"/>
              <a:t>occurs in the syntax tree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=&gt; ATG </a:t>
            </a:r>
            <a:r>
              <a:rPr lang="de-AT" altLang="en-US" sz="1600" smtClean="0"/>
              <a:t>is not ordered!</a:t>
            </a:r>
            <a:endParaRPr lang="de-AT" altLang="en-US" sz="1600"/>
          </a:p>
        </p:txBody>
      </p:sp>
      <p:sp>
        <p:nvSpPr>
          <p:cNvPr id="326685" name="Text Box 29"/>
          <p:cNvSpPr txBox="1">
            <a:spLocks noChangeArrowheads="1"/>
          </p:cNvSpPr>
          <p:nvPr/>
        </p:nvSpPr>
        <p:spPr bwMode="auto">
          <a:xfrm>
            <a:off x="773113" y="6354763"/>
            <a:ext cx="587722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Check whether a grammar is ordered can be done in polynomial time.</a:t>
            </a:r>
            <a:endParaRPr lang="de-AT" altLang="en-US" sz="1600"/>
          </a:p>
        </p:txBody>
      </p:sp>
      <p:sp>
        <p:nvSpPr>
          <p:cNvPr id="32799" name="Text Box 56"/>
          <p:cNvSpPr txBox="1">
            <a:spLocks noChangeArrowheads="1"/>
          </p:cNvSpPr>
          <p:nvPr/>
        </p:nvSpPr>
        <p:spPr bwMode="auto">
          <a:xfrm>
            <a:off x="1671638" y="2432050"/>
            <a:ext cx="1603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ZapfDingbats" pitchFamily="82" charset="0"/>
                <a:sym typeface="Wingdings" panose="05000000000000000000" pitchFamily="2" charset="2"/>
              </a:rPr>
              <a:t></a:t>
            </a:r>
            <a:endParaRPr lang="de-AT" altLang="en-US" sz="1400">
              <a:solidFill>
                <a:srgbClr val="FF0000"/>
              </a:solidFill>
              <a:latin typeface="ZapfDingbats" pitchFamily="82" charset="0"/>
            </a:endParaRPr>
          </a:p>
        </p:txBody>
      </p:sp>
      <p:sp>
        <p:nvSpPr>
          <p:cNvPr id="32800" name="Text Box 57"/>
          <p:cNvSpPr txBox="1">
            <a:spLocks noChangeArrowheads="1"/>
          </p:cNvSpPr>
          <p:nvPr/>
        </p:nvSpPr>
        <p:spPr bwMode="auto">
          <a:xfrm>
            <a:off x="2005013" y="2479675"/>
            <a:ext cx="1603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ZapfDingbats" pitchFamily="82" charset="0"/>
                <a:sym typeface="Wingdings" panose="05000000000000000000" pitchFamily="2" charset="2"/>
              </a:rPr>
              <a:t></a:t>
            </a:r>
            <a:endParaRPr lang="de-AT" altLang="en-US" sz="1400">
              <a:solidFill>
                <a:srgbClr val="FF0000"/>
              </a:solidFill>
              <a:latin typeface="ZapfDingbats" pitchFamily="82" charset="0"/>
            </a:endParaRPr>
          </a:p>
        </p:txBody>
      </p:sp>
      <p:sp>
        <p:nvSpPr>
          <p:cNvPr id="32801" name="Text Box 58"/>
          <p:cNvSpPr txBox="1">
            <a:spLocks noChangeArrowheads="1"/>
          </p:cNvSpPr>
          <p:nvPr/>
        </p:nvSpPr>
        <p:spPr bwMode="auto">
          <a:xfrm>
            <a:off x="2443163" y="2441575"/>
            <a:ext cx="1603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ZapfDingbats" pitchFamily="82" charset="0"/>
                <a:sym typeface="Wingdings" panose="05000000000000000000" pitchFamily="2" charset="2"/>
              </a:rPr>
              <a:t></a:t>
            </a:r>
            <a:endParaRPr lang="de-AT" altLang="en-US" sz="1400">
              <a:solidFill>
                <a:srgbClr val="FF0000"/>
              </a:solidFill>
              <a:latin typeface="ZapfDingbats" pitchFamily="82" charset="0"/>
            </a:endParaRPr>
          </a:p>
        </p:txBody>
      </p:sp>
      <p:sp>
        <p:nvSpPr>
          <p:cNvPr id="32802" name="Text Box 59"/>
          <p:cNvSpPr txBox="1">
            <a:spLocks noChangeArrowheads="1"/>
          </p:cNvSpPr>
          <p:nvPr/>
        </p:nvSpPr>
        <p:spPr bwMode="auto">
          <a:xfrm>
            <a:off x="2862263" y="2451100"/>
            <a:ext cx="1603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ZapfDingbats" pitchFamily="82" charset="0"/>
                <a:sym typeface="Wingdings" panose="05000000000000000000" pitchFamily="2" charset="2"/>
              </a:rPr>
              <a:t></a:t>
            </a:r>
            <a:endParaRPr lang="de-AT" altLang="en-US" sz="1400">
              <a:solidFill>
                <a:srgbClr val="FF0000"/>
              </a:solidFill>
              <a:latin typeface="ZapfDingbats" pitchFamily="82" charset="0"/>
            </a:endParaRPr>
          </a:p>
        </p:txBody>
      </p:sp>
      <p:grpSp>
        <p:nvGrpSpPr>
          <p:cNvPr id="326720" name="Group 64"/>
          <p:cNvGrpSpPr>
            <a:grpSpLocks/>
          </p:cNvGrpSpPr>
          <p:nvPr/>
        </p:nvGrpSpPr>
        <p:grpSpPr bwMode="auto">
          <a:xfrm>
            <a:off x="4440241" y="1230313"/>
            <a:ext cx="3684589" cy="4411662"/>
            <a:chOff x="2797" y="775"/>
            <a:chExt cx="2321" cy="2779"/>
          </a:xfrm>
        </p:grpSpPr>
        <p:sp>
          <p:nvSpPr>
            <p:cNvPr id="32804" name="Text Box 31"/>
            <p:cNvSpPr txBox="1">
              <a:spLocks noChangeArrowheads="1"/>
            </p:cNvSpPr>
            <p:nvPr/>
          </p:nvSpPr>
          <p:spPr bwMode="auto">
            <a:xfrm>
              <a:off x="3673" y="1279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32805" name="Text Box 32"/>
            <p:cNvSpPr txBox="1">
              <a:spLocks noChangeArrowheads="1"/>
            </p:cNvSpPr>
            <p:nvPr/>
          </p:nvSpPr>
          <p:spPr bwMode="auto">
            <a:xfrm>
              <a:off x="3777" y="1378"/>
              <a:ext cx="64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a1 </a:t>
              </a: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a2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a3 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a4</a:t>
              </a:r>
            </a:p>
          </p:txBody>
        </p:sp>
        <p:sp>
          <p:nvSpPr>
            <p:cNvPr id="32806" name="Text Box 33"/>
            <p:cNvSpPr txBox="1">
              <a:spLocks noChangeArrowheads="1"/>
            </p:cNvSpPr>
            <p:nvPr/>
          </p:nvSpPr>
          <p:spPr bwMode="auto">
            <a:xfrm>
              <a:off x="3313" y="1751"/>
              <a:ext cx="8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B</a:t>
              </a:r>
            </a:p>
          </p:txBody>
        </p:sp>
        <p:sp>
          <p:nvSpPr>
            <p:cNvPr id="32807" name="Text Box 34"/>
            <p:cNvSpPr txBox="1">
              <a:spLocks noChangeArrowheads="1"/>
            </p:cNvSpPr>
            <p:nvPr/>
          </p:nvSpPr>
          <p:spPr bwMode="auto">
            <a:xfrm>
              <a:off x="3417" y="1850"/>
              <a:ext cx="30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b1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b2</a:t>
              </a:r>
            </a:p>
          </p:txBody>
        </p:sp>
        <p:sp>
          <p:nvSpPr>
            <p:cNvPr id="32808" name="Text Box 35"/>
            <p:cNvSpPr txBox="1">
              <a:spLocks noChangeArrowheads="1"/>
            </p:cNvSpPr>
            <p:nvPr/>
          </p:nvSpPr>
          <p:spPr bwMode="auto">
            <a:xfrm>
              <a:off x="4033" y="1751"/>
              <a:ext cx="8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</a:t>
              </a:r>
            </a:p>
          </p:txBody>
        </p:sp>
        <p:sp>
          <p:nvSpPr>
            <p:cNvPr id="32809" name="Text Box 36"/>
            <p:cNvSpPr txBox="1">
              <a:spLocks noChangeArrowheads="1"/>
            </p:cNvSpPr>
            <p:nvPr/>
          </p:nvSpPr>
          <p:spPr bwMode="auto">
            <a:xfrm>
              <a:off x="4137" y="1850"/>
              <a:ext cx="29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c1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c2</a:t>
              </a:r>
            </a:p>
          </p:txBody>
        </p:sp>
        <p:sp>
          <p:nvSpPr>
            <p:cNvPr id="32810" name="Line 37"/>
            <p:cNvSpPr>
              <a:spLocks noChangeShapeType="1"/>
            </p:cNvSpPr>
            <p:nvPr/>
          </p:nvSpPr>
          <p:spPr bwMode="auto">
            <a:xfrm flipV="1">
              <a:off x="3354" y="1440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1" name="Line 38"/>
            <p:cNvSpPr>
              <a:spLocks noChangeShapeType="1"/>
            </p:cNvSpPr>
            <p:nvPr/>
          </p:nvSpPr>
          <p:spPr bwMode="auto">
            <a:xfrm flipH="1" flipV="1">
              <a:off x="3738" y="1440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2" name="Line 39"/>
            <p:cNvSpPr>
              <a:spLocks noChangeShapeType="1"/>
            </p:cNvSpPr>
            <p:nvPr/>
          </p:nvSpPr>
          <p:spPr bwMode="auto">
            <a:xfrm flipH="1">
              <a:off x="4018" y="1152"/>
              <a:ext cx="0" cy="2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3" name="Line 40"/>
            <p:cNvSpPr>
              <a:spLocks noChangeShapeType="1"/>
            </p:cNvSpPr>
            <p:nvPr/>
          </p:nvSpPr>
          <p:spPr bwMode="auto">
            <a:xfrm flipH="1">
              <a:off x="3522" y="1488"/>
              <a:ext cx="304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4" name="Line 41"/>
            <p:cNvSpPr>
              <a:spLocks noChangeShapeType="1"/>
            </p:cNvSpPr>
            <p:nvPr/>
          </p:nvSpPr>
          <p:spPr bwMode="auto">
            <a:xfrm flipV="1">
              <a:off x="3698" y="1496"/>
              <a:ext cx="464" cy="3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5" name="Line 42"/>
            <p:cNvSpPr>
              <a:spLocks noChangeShapeType="1"/>
            </p:cNvSpPr>
            <p:nvPr/>
          </p:nvSpPr>
          <p:spPr bwMode="auto">
            <a:xfrm>
              <a:off x="4018" y="1496"/>
              <a:ext cx="176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6" name="Line 43"/>
            <p:cNvSpPr>
              <a:spLocks noChangeShapeType="1"/>
            </p:cNvSpPr>
            <p:nvPr/>
          </p:nvSpPr>
          <p:spPr bwMode="auto">
            <a:xfrm flipH="1" flipV="1">
              <a:off x="4338" y="1504"/>
              <a:ext cx="24" cy="3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7" name="Line 44"/>
            <p:cNvSpPr>
              <a:spLocks noChangeShapeType="1"/>
            </p:cNvSpPr>
            <p:nvPr/>
          </p:nvSpPr>
          <p:spPr bwMode="auto">
            <a:xfrm flipV="1">
              <a:off x="4186" y="1120"/>
              <a:ext cx="0" cy="21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8" name="Line 45"/>
            <p:cNvSpPr>
              <a:spLocks noChangeShapeType="1"/>
            </p:cNvSpPr>
            <p:nvPr/>
          </p:nvSpPr>
          <p:spPr bwMode="auto">
            <a:xfrm>
              <a:off x="3506" y="1976"/>
              <a:ext cx="0" cy="12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9" name="Line 46"/>
            <p:cNvSpPr>
              <a:spLocks noChangeShapeType="1"/>
            </p:cNvSpPr>
            <p:nvPr/>
          </p:nvSpPr>
          <p:spPr bwMode="auto">
            <a:xfrm>
              <a:off x="3506" y="2104"/>
              <a:ext cx="1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0" name="Line 47"/>
            <p:cNvSpPr>
              <a:spLocks noChangeShapeType="1"/>
            </p:cNvSpPr>
            <p:nvPr/>
          </p:nvSpPr>
          <p:spPr bwMode="auto">
            <a:xfrm flipV="1">
              <a:off x="3650" y="1960"/>
              <a:ext cx="0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1" name="Line 48"/>
            <p:cNvSpPr>
              <a:spLocks noChangeShapeType="1"/>
            </p:cNvSpPr>
            <p:nvPr/>
          </p:nvSpPr>
          <p:spPr bwMode="auto">
            <a:xfrm>
              <a:off x="4218" y="1976"/>
              <a:ext cx="0" cy="12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2" name="Line 49"/>
            <p:cNvSpPr>
              <a:spLocks noChangeShapeType="1"/>
            </p:cNvSpPr>
            <p:nvPr/>
          </p:nvSpPr>
          <p:spPr bwMode="auto">
            <a:xfrm>
              <a:off x="3850" y="1248"/>
              <a:ext cx="50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3" name="Line 50"/>
            <p:cNvSpPr>
              <a:spLocks noChangeShapeType="1"/>
            </p:cNvSpPr>
            <p:nvPr/>
          </p:nvSpPr>
          <p:spPr bwMode="auto">
            <a:xfrm flipV="1">
              <a:off x="4362" y="1960"/>
              <a:ext cx="0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4" name="Line 51"/>
            <p:cNvSpPr>
              <a:spLocks noChangeShapeType="1"/>
            </p:cNvSpPr>
            <p:nvPr/>
          </p:nvSpPr>
          <p:spPr bwMode="auto">
            <a:xfrm>
              <a:off x="4354" y="1248"/>
              <a:ext cx="0" cy="12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5" name="Line 52"/>
            <p:cNvSpPr>
              <a:spLocks noChangeShapeType="1"/>
            </p:cNvSpPr>
            <p:nvPr/>
          </p:nvSpPr>
          <p:spPr bwMode="auto">
            <a:xfrm flipV="1">
              <a:off x="3850" y="1248"/>
              <a:ext cx="0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6" name="Line 53"/>
            <p:cNvSpPr>
              <a:spLocks noChangeShapeType="1"/>
            </p:cNvSpPr>
            <p:nvPr/>
          </p:nvSpPr>
          <p:spPr bwMode="auto">
            <a:xfrm>
              <a:off x="4218" y="2104"/>
              <a:ext cx="14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27" name="Text Box 54"/>
            <p:cNvSpPr txBox="1">
              <a:spLocks noChangeArrowheads="1"/>
            </p:cNvSpPr>
            <p:nvPr/>
          </p:nvSpPr>
          <p:spPr bwMode="auto">
            <a:xfrm>
              <a:off x="3321" y="2223"/>
              <a:ext cx="1432" cy="1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spcAft>
                  <a:spcPct val="20000"/>
                </a:spcAft>
                <a:buFontTx/>
                <a:buNone/>
              </a:pPr>
              <a:r>
                <a:rPr lang="de-AT" altLang="en-US" sz="1600" i="1" smtClean="0"/>
                <a:t>Attribute evaluation code</a:t>
              </a:r>
              <a:endParaRPr lang="de-AT" altLang="en-US" sz="1600" i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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down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C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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up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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down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comp </a:t>
              </a:r>
              <a:r>
                <a:rPr lang="de-AT" altLang="en-US" sz="1400">
                  <a:latin typeface="ZapfDingbats" pitchFamily="82" charset="0"/>
                  <a:sym typeface="Wingdings" panose="05000000000000000000" pitchFamily="2" charset="2"/>
                </a:rPr>
                <a:t>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up</a:t>
              </a:r>
            </a:p>
          </p:txBody>
        </p:sp>
        <p:sp>
          <p:nvSpPr>
            <p:cNvPr id="32828" name="Text Box 55"/>
            <p:cNvSpPr txBox="1">
              <a:spLocks noChangeArrowheads="1"/>
            </p:cNvSpPr>
            <p:nvPr/>
          </p:nvSpPr>
          <p:spPr bwMode="auto">
            <a:xfrm>
              <a:off x="2797" y="775"/>
              <a:ext cx="2321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Further occurrences of </a:t>
              </a:r>
              <a:r>
                <a:rPr lang="de-AT" altLang="en-US" sz="1600" i="1" smtClean="0"/>
                <a:t>A</a:t>
              </a:r>
              <a:r>
                <a:rPr lang="de-AT" altLang="en-US" sz="1600" smtClean="0"/>
                <a:t> in the syntax tree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(with a different attribute evaluation order)</a:t>
              </a:r>
              <a:endParaRPr lang="de-AT" altLang="en-US" sz="1600"/>
            </a:p>
          </p:txBody>
        </p:sp>
        <p:sp>
          <p:nvSpPr>
            <p:cNvPr id="32829" name="Text Box 60"/>
            <p:cNvSpPr txBox="1">
              <a:spLocks noChangeArrowheads="1"/>
            </p:cNvSpPr>
            <p:nvPr/>
          </p:nvSpPr>
          <p:spPr bwMode="auto">
            <a:xfrm>
              <a:off x="3603" y="1532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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  <p:sp>
          <p:nvSpPr>
            <p:cNvPr id="32830" name="Text Box 61"/>
            <p:cNvSpPr txBox="1">
              <a:spLocks noChangeArrowheads="1"/>
            </p:cNvSpPr>
            <p:nvPr/>
          </p:nvSpPr>
          <p:spPr bwMode="auto">
            <a:xfrm>
              <a:off x="3813" y="1562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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  <p:sp>
          <p:nvSpPr>
            <p:cNvPr id="32831" name="Text Box 62"/>
            <p:cNvSpPr txBox="1">
              <a:spLocks noChangeArrowheads="1"/>
            </p:cNvSpPr>
            <p:nvPr/>
          </p:nvSpPr>
          <p:spPr bwMode="auto">
            <a:xfrm>
              <a:off x="4089" y="1538"/>
              <a:ext cx="0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  <p:sp>
          <p:nvSpPr>
            <p:cNvPr id="32832" name="Text Box 63"/>
            <p:cNvSpPr txBox="1">
              <a:spLocks noChangeArrowheads="1"/>
            </p:cNvSpPr>
            <p:nvPr/>
          </p:nvSpPr>
          <p:spPr bwMode="auto">
            <a:xfrm>
              <a:off x="4353" y="1544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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  <p:sp>
          <p:nvSpPr>
            <p:cNvPr id="32833" name="Text Box 63"/>
            <p:cNvSpPr txBox="1">
              <a:spLocks noChangeArrowheads="1"/>
            </p:cNvSpPr>
            <p:nvPr/>
          </p:nvSpPr>
          <p:spPr bwMode="auto">
            <a:xfrm>
              <a:off x="4096" y="1544"/>
              <a:ext cx="101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ZapfDingbats" pitchFamily="82" charset="0"/>
                  <a:sym typeface="Wingdings" panose="05000000000000000000" pitchFamily="2" charset="2"/>
                </a:rPr>
                <a:t></a:t>
              </a:r>
              <a:endParaRPr lang="de-AT" altLang="en-US" sz="1400">
                <a:solidFill>
                  <a:srgbClr val="FF0000"/>
                </a:solidFill>
                <a:latin typeface="ZapfDingbats" pitchFamily="8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84" grpId="0"/>
      <p:bldP spid="326685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8E7A2B-C367-4951-828F-DC7FF97A079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de-DE" altLang="en-US" sz="1400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L-attributed </a:t>
            </a:r>
            <a:r>
              <a:rPr lang="de-AT" altLang="en-US" smtClean="0"/>
              <a:t>ATGs (LAGs)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735013" y="1206500"/>
            <a:ext cx="1158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Definition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027113" y="1636713"/>
            <a:ext cx="6877052" cy="58695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An </a:t>
            </a:r>
            <a:r>
              <a:rPr lang="de-AT" altLang="en-US" sz="1600"/>
              <a:t>ATG </a:t>
            </a:r>
            <a:r>
              <a:rPr lang="de-AT" altLang="en-US" sz="1600" smtClean="0"/>
              <a:t>is </a:t>
            </a:r>
            <a:r>
              <a:rPr lang="de-AT" altLang="en-US" sz="1600" i="1" smtClean="0"/>
              <a:t>L-attributed</a:t>
            </a:r>
            <a:r>
              <a:rPr lang="de-AT" altLang="en-US" sz="1600" smtClean="0"/>
              <a:t> </a:t>
            </a:r>
            <a:r>
              <a:rPr lang="de-AT" altLang="en-US" sz="1600"/>
              <a:t>(LAG</a:t>
            </a:r>
            <a:r>
              <a:rPr lang="de-AT" altLang="en-US" sz="1600" smtClean="0"/>
              <a:t>) if all attributes in the syntax tree can be computed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 a single traversal (down and up, from left to right).</a:t>
            </a:r>
            <a:endParaRPr lang="de-AT" altLang="en-US" sz="1600"/>
          </a:p>
        </p:txBody>
      </p:sp>
      <p:sp>
        <p:nvSpPr>
          <p:cNvPr id="322565" name="Text Box 5"/>
          <p:cNvSpPr txBox="1">
            <a:spLocks noChangeArrowheads="1"/>
          </p:cNvSpPr>
          <p:nvPr/>
        </p:nvSpPr>
        <p:spPr bwMode="auto">
          <a:xfrm>
            <a:off x="760413" y="2309813"/>
            <a:ext cx="5519309" cy="112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952500" algn="l"/>
                <a:tab pos="124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952500" algn="l"/>
                <a:tab pos="124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952500" algn="l"/>
                <a:tab pos="124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952500" algn="l"/>
                <a:tab pos="124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AT" altLang="en-US" sz="1600" i="1" smtClean="0"/>
              <a:t>In other words</a:t>
            </a:r>
            <a:r>
              <a:rPr lang="de-AT" altLang="en-US" sz="1600" smtClean="0"/>
              <a:t>: 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If the attributes can be computed in step with syntax analysis.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</a:t>
            </a:r>
            <a:r>
              <a:rPr lang="de-AT" altLang="en-US" sz="1600"/>
              <a:t>LAGs </a:t>
            </a:r>
            <a:r>
              <a:rPr lang="de-AT" altLang="en-US" sz="1600" smtClean="0"/>
              <a:t>it is not even necessary to build a syntax tree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(correspond to our procedural ATGs; syntax-directed translation)</a:t>
            </a:r>
            <a:endParaRPr lang="de-AT" altLang="en-US" sz="1600"/>
          </a:p>
        </p:txBody>
      </p:sp>
      <p:grpSp>
        <p:nvGrpSpPr>
          <p:cNvPr id="322616" name="Group 56"/>
          <p:cNvGrpSpPr>
            <a:grpSpLocks/>
          </p:cNvGrpSpPr>
          <p:nvPr/>
        </p:nvGrpSpPr>
        <p:grpSpPr bwMode="auto">
          <a:xfrm>
            <a:off x="735013" y="3683000"/>
            <a:ext cx="7259643" cy="2413000"/>
            <a:chOff x="463" y="2320"/>
            <a:chExt cx="4573" cy="1520"/>
          </a:xfrm>
        </p:grpSpPr>
        <p:sp>
          <p:nvSpPr>
            <p:cNvPr id="33800" name="Text Box 7"/>
            <p:cNvSpPr txBox="1">
              <a:spLocks noChangeArrowheads="1"/>
            </p:cNvSpPr>
            <p:nvPr/>
          </p:nvSpPr>
          <p:spPr bwMode="auto">
            <a:xfrm>
              <a:off x="463" y="2320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33801" name="Text Box 8"/>
            <p:cNvSpPr txBox="1">
              <a:spLocks noChangeArrowheads="1"/>
            </p:cNvSpPr>
            <p:nvPr/>
          </p:nvSpPr>
          <p:spPr bwMode="auto">
            <a:xfrm>
              <a:off x="1575" y="2551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33802" name="Text Box 9"/>
            <p:cNvSpPr txBox="1">
              <a:spLocks noChangeArrowheads="1"/>
            </p:cNvSpPr>
            <p:nvPr/>
          </p:nvSpPr>
          <p:spPr bwMode="auto">
            <a:xfrm>
              <a:off x="1679" y="2650"/>
              <a:ext cx="3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a1 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a2</a:t>
              </a:r>
            </a:p>
          </p:txBody>
        </p:sp>
        <p:sp>
          <p:nvSpPr>
            <p:cNvPr id="33803" name="Text Box 10"/>
            <p:cNvSpPr txBox="1">
              <a:spLocks noChangeArrowheads="1"/>
            </p:cNvSpPr>
            <p:nvPr/>
          </p:nvSpPr>
          <p:spPr bwMode="auto">
            <a:xfrm>
              <a:off x="1215" y="3023"/>
              <a:ext cx="8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B</a:t>
              </a:r>
            </a:p>
          </p:txBody>
        </p:sp>
        <p:sp>
          <p:nvSpPr>
            <p:cNvPr id="33804" name="Text Box 11"/>
            <p:cNvSpPr txBox="1">
              <a:spLocks noChangeArrowheads="1"/>
            </p:cNvSpPr>
            <p:nvPr/>
          </p:nvSpPr>
          <p:spPr bwMode="auto">
            <a:xfrm>
              <a:off x="1319" y="3122"/>
              <a:ext cx="30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b1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b2</a:t>
              </a:r>
            </a:p>
          </p:txBody>
        </p:sp>
        <p:sp>
          <p:nvSpPr>
            <p:cNvPr id="33805" name="Text Box 12"/>
            <p:cNvSpPr txBox="1">
              <a:spLocks noChangeArrowheads="1"/>
            </p:cNvSpPr>
            <p:nvPr/>
          </p:nvSpPr>
          <p:spPr bwMode="auto">
            <a:xfrm>
              <a:off x="1935" y="3023"/>
              <a:ext cx="8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</a:t>
              </a:r>
            </a:p>
          </p:txBody>
        </p:sp>
        <p:sp>
          <p:nvSpPr>
            <p:cNvPr id="33806" name="Text Box 13"/>
            <p:cNvSpPr txBox="1">
              <a:spLocks noChangeArrowheads="1"/>
            </p:cNvSpPr>
            <p:nvPr/>
          </p:nvSpPr>
          <p:spPr bwMode="auto">
            <a:xfrm>
              <a:off x="2039" y="3122"/>
              <a:ext cx="29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c1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c2</a:t>
              </a:r>
            </a:p>
          </p:txBody>
        </p:sp>
        <p:sp>
          <p:nvSpPr>
            <p:cNvPr id="33807" name="Line 14"/>
            <p:cNvSpPr>
              <a:spLocks noChangeShapeType="1"/>
            </p:cNvSpPr>
            <p:nvPr/>
          </p:nvSpPr>
          <p:spPr bwMode="auto">
            <a:xfrm flipV="1">
              <a:off x="1256" y="2712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08" name="Line 15"/>
            <p:cNvSpPr>
              <a:spLocks noChangeShapeType="1"/>
            </p:cNvSpPr>
            <p:nvPr/>
          </p:nvSpPr>
          <p:spPr bwMode="auto">
            <a:xfrm flipH="1" flipV="1">
              <a:off x="1640" y="2712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09" name="Line 16"/>
            <p:cNvSpPr>
              <a:spLocks noChangeShapeType="1"/>
            </p:cNvSpPr>
            <p:nvPr/>
          </p:nvSpPr>
          <p:spPr bwMode="auto">
            <a:xfrm flipH="1">
              <a:off x="1720" y="2472"/>
              <a:ext cx="0" cy="15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0" name="Line 17"/>
            <p:cNvSpPr>
              <a:spLocks noChangeShapeType="1"/>
            </p:cNvSpPr>
            <p:nvPr/>
          </p:nvSpPr>
          <p:spPr bwMode="auto">
            <a:xfrm flipH="1">
              <a:off x="1424" y="2760"/>
              <a:ext cx="304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1" name="Line 20"/>
            <p:cNvSpPr>
              <a:spLocks noChangeShapeType="1"/>
            </p:cNvSpPr>
            <p:nvPr/>
          </p:nvSpPr>
          <p:spPr bwMode="auto">
            <a:xfrm flipH="1" flipV="1">
              <a:off x="1928" y="2760"/>
              <a:ext cx="336" cy="3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2" name="Line 21"/>
            <p:cNvSpPr>
              <a:spLocks noChangeShapeType="1"/>
            </p:cNvSpPr>
            <p:nvPr/>
          </p:nvSpPr>
          <p:spPr bwMode="auto">
            <a:xfrm flipV="1">
              <a:off x="1912" y="2480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3" name="Line 25"/>
            <p:cNvSpPr>
              <a:spLocks noChangeShapeType="1"/>
            </p:cNvSpPr>
            <p:nvPr/>
          </p:nvSpPr>
          <p:spPr bwMode="auto">
            <a:xfrm>
              <a:off x="2120" y="3248"/>
              <a:ext cx="0" cy="1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4" name="Line 27"/>
            <p:cNvSpPr>
              <a:spLocks noChangeShapeType="1"/>
            </p:cNvSpPr>
            <p:nvPr/>
          </p:nvSpPr>
          <p:spPr bwMode="auto">
            <a:xfrm flipV="1">
              <a:off x="2264" y="3232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5" name="Line 30"/>
            <p:cNvSpPr>
              <a:spLocks noChangeShapeType="1"/>
            </p:cNvSpPr>
            <p:nvPr/>
          </p:nvSpPr>
          <p:spPr bwMode="auto">
            <a:xfrm>
              <a:off x="2120" y="3376"/>
              <a:ext cx="14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6" name="Text Box 32"/>
            <p:cNvSpPr txBox="1">
              <a:spLocks noChangeArrowheads="1"/>
            </p:cNvSpPr>
            <p:nvPr/>
          </p:nvSpPr>
          <p:spPr bwMode="auto">
            <a:xfrm>
              <a:off x="855" y="3487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D</a:t>
              </a:r>
            </a:p>
          </p:txBody>
        </p:sp>
        <p:sp>
          <p:nvSpPr>
            <p:cNvPr id="33817" name="Text Box 33"/>
            <p:cNvSpPr txBox="1">
              <a:spLocks noChangeArrowheads="1"/>
            </p:cNvSpPr>
            <p:nvPr/>
          </p:nvSpPr>
          <p:spPr bwMode="auto">
            <a:xfrm>
              <a:off x="959" y="3586"/>
              <a:ext cx="30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d1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d2</a:t>
              </a:r>
            </a:p>
          </p:txBody>
        </p:sp>
        <p:sp>
          <p:nvSpPr>
            <p:cNvPr id="33818" name="Text Box 34"/>
            <p:cNvSpPr txBox="1">
              <a:spLocks noChangeArrowheads="1"/>
            </p:cNvSpPr>
            <p:nvPr/>
          </p:nvSpPr>
          <p:spPr bwMode="auto">
            <a:xfrm>
              <a:off x="1575" y="3487"/>
              <a:ext cx="7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</a:t>
              </a:r>
            </a:p>
          </p:txBody>
        </p:sp>
        <p:sp>
          <p:nvSpPr>
            <p:cNvPr id="33819" name="Text Box 35"/>
            <p:cNvSpPr txBox="1">
              <a:spLocks noChangeArrowheads="1"/>
            </p:cNvSpPr>
            <p:nvPr/>
          </p:nvSpPr>
          <p:spPr bwMode="auto">
            <a:xfrm>
              <a:off x="1679" y="3586"/>
              <a:ext cx="29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ym typeface="Symbol" panose="05050102010706020507" pitchFamily="18" charset="2"/>
                </a:rPr>
                <a:t></a:t>
              </a:r>
              <a:r>
                <a:rPr lang="de-AT" altLang="en-US" sz="1200"/>
                <a:t>e1</a:t>
              </a:r>
              <a:r>
                <a:rPr lang="de-AT" altLang="en-US" sz="1200">
                  <a:sym typeface="Symbol" panose="05050102010706020507" pitchFamily="18" charset="2"/>
                </a:rPr>
                <a:t></a:t>
              </a:r>
              <a:r>
                <a:rPr lang="de-AT" altLang="en-US" sz="1200"/>
                <a:t>e2</a:t>
              </a:r>
            </a:p>
          </p:txBody>
        </p:sp>
        <p:sp>
          <p:nvSpPr>
            <p:cNvPr id="33820" name="Line 36"/>
            <p:cNvSpPr>
              <a:spLocks noChangeShapeType="1"/>
            </p:cNvSpPr>
            <p:nvPr/>
          </p:nvSpPr>
          <p:spPr bwMode="auto">
            <a:xfrm flipV="1">
              <a:off x="896" y="3176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1" name="Line 37"/>
            <p:cNvSpPr>
              <a:spLocks noChangeShapeType="1"/>
            </p:cNvSpPr>
            <p:nvPr/>
          </p:nvSpPr>
          <p:spPr bwMode="auto">
            <a:xfrm flipH="1" flipV="1">
              <a:off x="1280" y="3176"/>
              <a:ext cx="344" cy="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2" name="Line 38"/>
            <p:cNvSpPr>
              <a:spLocks noChangeShapeType="1"/>
            </p:cNvSpPr>
            <p:nvPr/>
          </p:nvSpPr>
          <p:spPr bwMode="auto">
            <a:xfrm flipH="1">
              <a:off x="1064" y="3224"/>
              <a:ext cx="304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3" name="Line 41"/>
            <p:cNvSpPr>
              <a:spLocks noChangeShapeType="1"/>
            </p:cNvSpPr>
            <p:nvPr/>
          </p:nvSpPr>
          <p:spPr bwMode="auto">
            <a:xfrm flipH="1" flipV="1">
              <a:off x="1568" y="3232"/>
              <a:ext cx="336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4" name="Line 42"/>
            <p:cNvSpPr>
              <a:spLocks noChangeShapeType="1"/>
            </p:cNvSpPr>
            <p:nvPr/>
          </p:nvSpPr>
          <p:spPr bwMode="auto">
            <a:xfrm>
              <a:off x="1048" y="3712"/>
              <a:ext cx="0" cy="1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5" name="Line 43"/>
            <p:cNvSpPr>
              <a:spLocks noChangeShapeType="1"/>
            </p:cNvSpPr>
            <p:nvPr/>
          </p:nvSpPr>
          <p:spPr bwMode="auto">
            <a:xfrm>
              <a:off x="1048" y="3840"/>
              <a:ext cx="14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6" name="Line 44"/>
            <p:cNvSpPr>
              <a:spLocks noChangeShapeType="1"/>
            </p:cNvSpPr>
            <p:nvPr/>
          </p:nvSpPr>
          <p:spPr bwMode="auto">
            <a:xfrm flipV="1">
              <a:off x="1192" y="3696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7" name="Line 45"/>
            <p:cNvSpPr>
              <a:spLocks noChangeShapeType="1"/>
            </p:cNvSpPr>
            <p:nvPr/>
          </p:nvSpPr>
          <p:spPr bwMode="auto">
            <a:xfrm>
              <a:off x="1760" y="3712"/>
              <a:ext cx="0" cy="1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8" name="Line 46"/>
            <p:cNvSpPr>
              <a:spLocks noChangeShapeType="1"/>
            </p:cNvSpPr>
            <p:nvPr/>
          </p:nvSpPr>
          <p:spPr bwMode="auto">
            <a:xfrm flipV="1">
              <a:off x="1904" y="3696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9" name="Line 47"/>
            <p:cNvSpPr>
              <a:spLocks noChangeShapeType="1"/>
            </p:cNvSpPr>
            <p:nvPr/>
          </p:nvSpPr>
          <p:spPr bwMode="auto">
            <a:xfrm>
              <a:off x="1760" y="3840"/>
              <a:ext cx="14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30" name="Line 48"/>
            <p:cNvSpPr>
              <a:spLocks noChangeShapeType="1"/>
            </p:cNvSpPr>
            <p:nvPr/>
          </p:nvSpPr>
          <p:spPr bwMode="auto">
            <a:xfrm flipV="1">
              <a:off x="1232" y="3432"/>
              <a:ext cx="104" cy="1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31" name="Line 49"/>
            <p:cNvSpPr>
              <a:spLocks noChangeShapeType="1"/>
            </p:cNvSpPr>
            <p:nvPr/>
          </p:nvSpPr>
          <p:spPr bwMode="auto">
            <a:xfrm>
              <a:off x="1336" y="3432"/>
              <a:ext cx="28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32" name="Line 50"/>
            <p:cNvSpPr>
              <a:spLocks noChangeShapeType="1"/>
            </p:cNvSpPr>
            <p:nvPr/>
          </p:nvSpPr>
          <p:spPr bwMode="auto">
            <a:xfrm>
              <a:off x="1624" y="3432"/>
              <a:ext cx="128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33" name="Line 51"/>
            <p:cNvSpPr>
              <a:spLocks noChangeShapeType="1"/>
            </p:cNvSpPr>
            <p:nvPr/>
          </p:nvSpPr>
          <p:spPr bwMode="auto">
            <a:xfrm flipV="1">
              <a:off x="1576" y="2976"/>
              <a:ext cx="104" cy="1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34" name="Line 52"/>
            <p:cNvSpPr>
              <a:spLocks noChangeShapeType="1"/>
            </p:cNvSpPr>
            <p:nvPr/>
          </p:nvSpPr>
          <p:spPr bwMode="auto">
            <a:xfrm>
              <a:off x="1680" y="2976"/>
              <a:ext cx="29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35" name="Line 53"/>
            <p:cNvSpPr>
              <a:spLocks noChangeShapeType="1"/>
            </p:cNvSpPr>
            <p:nvPr/>
          </p:nvSpPr>
          <p:spPr bwMode="auto">
            <a:xfrm>
              <a:off x="1976" y="2976"/>
              <a:ext cx="128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36" name="Text Box 55"/>
            <p:cNvSpPr txBox="1">
              <a:spLocks noChangeArrowheads="1"/>
            </p:cNvSpPr>
            <p:nvPr/>
          </p:nvSpPr>
          <p:spPr bwMode="auto">
            <a:xfrm>
              <a:off x="2839" y="2767"/>
              <a:ext cx="2197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Information from the front of a program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can be transported to the back,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but not vice versa!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7AC5A56-EEB2-4CF1-8237-4064C233F97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de-DE" altLang="en-US" sz="1400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Relationships between ATG categories</a:t>
            </a:r>
            <a:endParaRPr lang="de-AT" altLang="en-US" smtClean="0"/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1090613" y="1595438"/>
            <a:ext cx="3459162" cy="3667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ATG  </a:t>
            </a:r>
            <a:r>
              <a:rPr lang="de-AT" altLang="en-US" sz="1800" b="1">
                <a:sym typeface="Symbol" panose="05050102010706020507" pitchFamily="18" charset="2"/>
              </a:rPr>
              <a:t></a:t>
            </a:r>
            <a:r>
              <a:rPr lang="de-AT" altLang="en-US" sz="1800" b="1"/>
              <a:t>  WAG  </a:t>
            </a:r>
            <a:r>
              <a:rPr lang="de-AT" altLang="en-US" sz="1800" b="1">
                <a:sym typeface="Symbol" panose="05050102010706020507" pitchFamily="18" charset="2"/>
              </a:rPr>
              <a:t></a:t>
            </a:r>
            <a:r>
              <a:rPr lang="de-AT" altLang="en-US" sz="1800" b="1"/>
              <a:t>  OAG  </a:t>
            </a:r>
            <a:r>
              <a:rPr lang="de-AT" altLang="en-US" sz="1800" b="1">
                <a:sym typeface="Symbol" panose="05050102010706020507" pitchFamily="18" charset="2"/>
              </a:rPr>
              <a:t></a:t>
            </a:r>
            <a:r>
              <a:rPr lang="de-AT" altLang="en-US" sz="1800" b="1"/>
              <a:t>  LAG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1052513" y="2373313"/>
            <a:ext cx="2525348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 other words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each </a:t>
            </a:r>
            <a:r>
              <a:rPr lang="de-AT" altLang="en-US" sz="1600"/>
              <a:t>LAG </a:t>
            </a:r>
            <a:r>
              <a:rPr lang="de-AT" altLang="en-US" sz="1600" smtClean="0"/>
              <a:t>is ordered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each </a:t>
            </a:r>
            <a:r>
              <a:rPr lang="de-AT" altLang="en-US" sz="1600"/>
              <a:t>OAG </a:t>
            </a:r>
            <a:r>
              <a:rPr lang="de-AT" altLang="en-US" sz="1600" smtClean="0"/>
              <a:t>is well-defined</a:t>
            </a:r>
            <a:endParaRPr lang="de-AT" altLang="en-US" sz="1600"/>
          </a:p>
        </p:txBody>
      </p:sp>
      <p:sp>
        <p:nvSpPr>
          <p:cNvPr id="34822" name="Text Box 5"/>
          <p:cNvSpPr txBox="1">
            <a:spLocks noChangeArrowheads="1"/>
          </p:cNvSpPr>
          <p:nvPr/>
        </p:nvSpPr>
        <p:spPr bwMode="auto">
          <a:xfrm>
            <a:off x="1052513" y="3541713"/>
            <a:ext cx="300432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WAG </a:t>
            </a:r>
            <a:r>
              <a:rPr lang="de-AT" altLang="en-US" sz="1600" smtClean="0"/>
              <a:t>is more powerful than OAG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OAG </a:t>
            </a:r>
            <a:r>
              <a:rPr lang="de-AT" altLang="en-US" sz="1600" smtClean="0"/>
              <a:t>is more powerful than LAG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277F89C-21B1-4666-957F-FE81279FC34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Semantic </a:t>
            </a:r>
            <a:r>
              <a:rPr lang="de-AT" altLang="en-US" smtClean="0"/>
              <a:t>actions</a:t>
            </a:r>
            <a:endParaRPr lang="de-AT" altLang="en-US" smtClean="0"/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684213" y="1371600"/>
            <a:ext cx="3914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So far, we have just </a:t>
            </a:r>
            <a:r>
              <a:rPr kumimoji="0" lang="de-AT" altLang="en-US" sz="1800" b="1" i="1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analyzed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the input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1014413" y="1941513"/>
            <a:ext cx="187960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Number = digit {digit}.</a:t>
            </a:r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3163352" y="1794770"/>
            <a:ext cx="583394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parser checks if the input is syntactically correct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(in this example,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Number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is viewed as part of the language's syntax;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not as a terminal symbol)</a:t>
            </a:r>
          </a:p>
        </p:txBody>
      </p:sp>
      <p:grpSp>
        <p:nvGrpSpPr>
          <p:cNvPr id="299020" name="Group 12"/>
          <p:cNvGrpSpPr>
            <a:grpSpLocks/>
          </p:cNvGrpSpPr>
          <p:nvPr/>
        </p:nvGrpSpPr>
        <p:grpSpPr bwMode="auto">
          <a:xfrm>
            <a:off x="684213" y="3124200"/>
            <a:ext cx="7331075" cy="2306638"/>
            <a:chOff x="431" y="1968"/>
            <a:chExt cx="4618" cy="1453"/>
          </a:xfrm>
        </p:grpSpPr>
        <p:sp>
          <p:nvSpPr>
            <p:cNvPr id="8205" name="Text Box 6"/>
            <p:cNvSpPr txBox="1">
              <a:spLocks noChangeArrowheads="1"/>
            </p:cNvSpPr>
            <p:nvPr/>
          </p:nvSpPr>
          <p:spPr bwMode="auto">
            <a:xfrm>
              <a:off x="431" y="1968"/>
              <a:ext cx="295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Now, we also </a:t>
              </a:r>
              <a:r>
                <a:rPr kumimoji="0" lang="de-AT" altLang="en-US" sz="1800" b="1" i="1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translate</a:t>
              </a: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it (semantic processing)</a:t>
              </a:r>
            </a:p>
          </p:txBody>
        </p:sp>
        <p:sp>
          <p:nvSpPr>
            <p:cNvPr id="8206" name="Text Box 7"/>
            <p:cNvSpPr txBox="1">
              <a:spLocks noChangeArrowheads="1"/>
            </p:cNvSpPr>
            <p:nvPr/>
          </p:nvSpPr>
          <p:spPr bwMode="auto">
            <a:xfrm>
              <a:off x="639" y="2559"/>
              <a:ext cx="1917" cy="86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863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Number =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863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digit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int n = 1;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863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 digit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n++;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863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863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System.out.println(n);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863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</a:t>
              </a:r>
            </a:p>
          </p:txBody>
        </p:sp>
        <p:sp>
          <p:nvSpPr>
            <p:cNvPr id="8207" name="Text Box 8"/>
            <p:cNvSpPr txBox="1">
              <a:spLocks noChangeArrowheads="1"/>
            </p:cNvSpPr>
            <p:nvPr/>
          </p:nvSpPr>
          <p:spPr bwMode="auto">
            <a:xfrm>
              <a:off x="615" y="2215"/>
              <a:ext cx="249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e.g.: we want to count the digits in the number</a:t>
              </a:r>
            </a:p>
          </p:txBody>
        </p:sp>
        <p:sp>
          <p:nvSpPr>
            <p:cNvPr id="8208" name="Text Box 9"/>
            <p:cNvSpPr txBox="1">
              <a:spLocks noChangeArrowheads="1"/>
            </p:cNvSpPr>
            <p:nvPr/>
          </p:nvSpPr>
          <p:spPr bwMode="auto">
            <a:xfrm>
              <a:off x="2647" y="2575"/>
              <a:ext cx="2402" cy="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2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semantic actions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arbitrary Java statements between </a:t>
              </a: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and </a:t>
              </a: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.)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are executed by the parser at the position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where they occur in the grammar</a:t>
              </a:r>
            </a:p>
          </p:txBody>
        </p:sp>
      </p:grpSp>
      <p:sp>
        <p:nvSpPr>
          <p:cNvPr id="299018" name="Text Box 10"/>
          <p:cNvSpPr txBox="1">
            <a:spLocks noChangeArrowheads="1"/>
          </p:cNvSpPr>
          <p:nvPr/>
        </p:nvSpPr>
        <p:spPr bwMode="auto">
          <a:xfrm>
            <a:off x="4217988" y="5567363"/>
            <a:ext cx="166687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673100" algn="l"/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673100" algn="l"/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673100" algn="l"/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673100" algn="l"/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6731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6731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673100" algn="l"/>
                <a:tab pos="10541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"translation" here: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6731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123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6731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4711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6731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9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133475" y="4038600"/>
            <a:ext cx="1797050" cy="1905000"/>
            <a:chOff x="1133475" y="4038600"/>
            <a:chExt cx="1797489" cy="1905000"/>
          </a:xfrm>
        </p:grpSpPr>
        <p:cxnSp>
          <p:nvCxnSpPr>
            <p:cNvPr id="3" name="Straight Connector 2"/>
            <p:cNvCxnSpPr/>
            <p:nvPr/>
          </p:nvCxnSpPr>
          <p:spPr bwMode="auto">
            <a:xfrm>
              <a:off x="1924243" y="4038600"/>
              <a:ext cx="0" cy="190500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" name="TextBox 4"/>
            <p:cNvSpPr txBox="1"/>
            <p:nvPr/>
          </p:nvSpPr>
          <p:spPr>
            <a:xfrm>
              <a:off x="1133475" y="5495925"/>
              <a:ext cx="720901" cy="3381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syntax</a:t>
              </a: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33770" y="5495925"/>
              <a:ext cx="997194" cy="3381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semantics</a:t>
              </a: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222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1FFBFE-BAC9-415B-ADA6-E0D571C67E80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Attributes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684213" y="1257300"/>
            <a:ext cx="6175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Syntax symbols can return values (sort of output parameters)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976313" y="1833563"/>
            <a:ext cx="1106487" cy="3095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digit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val&gt;</a:t>
            </a: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2347913" y="1814513"/>
            <a:ext cx="4887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digit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returns its numeric value (0..9) as an output attribute</a:t>
            </a:r>
          </a:p>
        </p:txBody>
      </p:sp>
      <p:grpSp>
        <p:nvGrpSpPr>
          <p:cNvPr id="300047" name="Group 15"/>
          <p:cNvGrpSpPr>
            <a:grpSpLocks/>
          </p:cNvGrpSpPr>
          <p:nvPr/>
        </p:nvGrpSpPr>
        <p:grpSpPr bwMode="auto">
          <a:xfrm>
            <a:off x="684213" y="2565400"/>
            <a:ext cx="4714875" cy="2300288"/>
            <a:chOff x="431" y="1616"/>
            <a:chExt cx="2970" cy="1449"/>
          </a:xfrm>
        </p:grpSpPr>
        <p:sp>
          <p:nvSpPr>
            <p:cNvPr id="10249" name="Text Box 6"/>
            <p:cNvSpPr txBox="1">
              <a:spLocks noChangeArrowheads="1"/>
            </p:cNvSpPr>
            <p:nvPr/>
          </p:nvSpPr>
          <p:spPr bwMode="auto">
            <a:xfrm>
              <a:off x="431" y="1616"/>
              <a:ext cx="297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Attributes are useful in the translation process</a:t>
              </a:r>
            </a:p>
          </p:txBody>
        </p:sp>
        <p:sp>
          <p:nvSpPr>
            <p:cNvPr id="10250" name="Text Box 7"/>
            <p:cNvSpPr txBox="1">
              <a:spLocks noChangeArrowheads="1"/>
            </p:cNvSpPr>
            <p:nvPr/>
          </p:nvSpPr>
          <p:spPr bwMode="auto">
            <a:xfrm>
              <a:off x="607" y="1887"/>
              <a:ext cx="258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e.g.: we want to compute the value of a number </a:t>
              </a:r>
            </a:p>
          </p:txBody>
        </p:sp>
        <p:sp>
          <p:nvSpPr>
            <p:cNvPr id="10251" name="Text Box 10"/>
            <p:cNvSpPr txBox="1">
              <a:spLocks noChangeArrowheads="1"/>
            </p:cNvSpPr>
            <p:nvPr/>
          </p:nvSpPr>
          <p:spPr bwMode="auto">
            <a:xfrm>
              <a:off x="639" y="2191"/>
              <a:ext cx="2437" cy="8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52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52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52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52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Number 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int val, n;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digit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 digit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n&gt;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val = 10 * val + n;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System.out.println(val);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</a:t>
              </a:r>
            </a:p>
          </p:txBody>
        </p:sp>
      </p:grpSp>
      <p:sp>
        <p:nvSpPr>
          <p:cNvPr id="300046" name="Text Box 14"/>
          <p:cNvSpPr txBox="1">
            <a:spLocks noChangeArrowheads="1"/>
          </p:cNvSpPr>
          <p:nvPr/>
        </p:nvSpPr>
        <p:spPr bwMode="auto">
          <a:xfrm>
            <a:off x="938213" y="5008563"/>
            <a:ext cx="181927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863600" algn="l"/>
                <a:tab pos="124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863600" algn="l"/>
                <a:tab pos="124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863600" algn="l"/>
                <a:tab pos="124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863600" algn="l"/>
                <a:tab pos="124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8636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8636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8636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8636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8636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863600" algn="l"/>
                <a:tab pos="1244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"translation" here: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8636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"123"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123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8636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"4711"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4711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8636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"9"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6947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4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2C3CB3-F74C-40EE-91ED-0725552D188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Input </a:t>
            </a:r>
            <a:r>
              <a:rPr lang="de-AT" altLang="en-US" smtClean="0"/>
              <a:t>attributes</a:t>
            </a:r>
            <a:endParaRPr lang="de-AT" altLang="en-US" smtClean="0"/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696913" y="1346200"/>
            <a:ext cx="5210175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Nonterminal symbols can have also input attributes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(parameters that are passed from the "calling" production)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976313" y="2125663"/>
            <a:ext cx="2062162" cy="3095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Number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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base,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val&gt;</a:t>
            </a:r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3173413" y="1954213"/>
            <a:ext cx="30289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82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82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82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82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" algn="l"/>
              </a:tabLst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base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	number base (e.g. 10 or 16)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" algn="l"/>
              </a:tabLst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val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	returned value of the number</a:t>
            </a:r>
          </a:p>
        </p:txBody>
      </p:sp>
      <p:grpSp>
        <p:nvGrpSpPr>
          <p:cNvPr id="301064" name="Group 8"/>
          <p:cNvGrpSpPr>
            <a:grpSpLocks/>
          </p:cNvGrpSpPr>
          <p:nvPr/>
        </p:nvGrpSpPr>
        <p:grpSpPr bwMode="auto">
          <a:xfrm>
            <a:off x="696913" y="2781300"/>
            <a:ext cx="4376737" cy="1468438"/>
            <a:chOff x="439" y="1752"/>
            <a:chExt cx="2757" cy="925"/>
          </a:xfrm>
        </p:grpSpPr>
        <p:sp>
          <p:nvSpPr>
            <p:cNvPr id="12296" name="Text Box 6"/>
            <p:cNvSpPr txBox="1">
              <a:spLocks noChangeArrowheads="1"/>
            </p:cNvSpPr>
            <p:nvPr/>
          </p:nvSpPr>
          <p:spPr bwMode="auto">
            <a:xfrm>
              <a:off x="439" y="1752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297" name="Text Box 7"/>
            <p:cNvSpPr txBox="1">
              <a:spLocks noChangeArrowheads="1"/>
            </p:cNvSpPr>
            <p:nvPr/>
          </p:nvSpPr>
          <p:spPr bwMode="auto">
            <a:xfrm>
              <a:off x="615" y="2075"/>
              <a:ext cx="2581" cy="6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Number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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base,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int base, val, n;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digit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 digit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n&gt;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val = base * val + n;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}.</a:t>
              </a:r>
            </a:p>
          </p:txBody>
        </p:sp>
      </p:grp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938213" y="4875213"/>
            <a:ext cx="3854450" cy="80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990600" algn="l"/>
                <a:tab pos="13430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990600" algn="l"/>
                <a:tab pos="13430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990600" algn="l"/>
                <a:tab pos="13430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990600" algn="l"/>
                <a:tab pos="13430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990600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90600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90600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90600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90600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"translation" here: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"123"</a:t>
            </a:r>
            <a:r>
              <a:rPr lang="de-AT" altLang="en-US" sz="1400" baseline="-25000">
                <a:latin typeface="Arial" panose="020B0604020202020204" pitchFamily="34" charset="0"/>
              </a:rPr>
              <a:t>dec</a:t>
            </a:r>
            <a:r>
              <a:rPr lang="de-AT" altLang="en-US" sz="1600"/>
              <a:t>	</a:t>
            </a: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123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"123"</a:t>
            </a:r>
            <a:r>
              <a:rPr lang="de-AT" altLang="en-US" sz="1400" baseline="-25000">
                <a:latin typeface="Arial" panose="020B0604020202020204" pitchFamily="34" charset="0"/>
              </a:rPr>
              <a:t>hex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</a:t>
            </a:r>
            <a:r>
              <a:rPr lang="de-AT" altLang="en-US" sz="1400">
                <a:latin typeface="Arial" panose="020B0604020202020204" pitchFamily="34" charset="0"/>
              </a:rPr>
              <a:t>	291 = 1*16</a:t>
            </a:r>
            <a:r>
              <a:rPr lang="de-AT" altLang="en-US" sz="1400" baseline="30000">
                <a:latin typeface="Arial" panose="020B0604020202020204" pitchFamily="34" charset="0"/>
              </a:rPr>
              <a:t>2</a:t>
            </a:r>
            <a:r>
              <a:rPr lang="de-AT" altLang="en-US" sz="1400">
                <a:latin typeface="Arial" panose="020B0604020202020204" pitchFamily="34" charset="0"/>
              </a:rPr>
              <a:t> + 2*16</a:t>
            </a:r>
            <a:r>
              <a:rPr lang="de-AT" altLang="en-US" sz="1400" baseline="30000">
                <a:latin typeface="Arial" panose="020B0604020202020204" pitchFamily="34" charset="0"/>
              </a:rPr>
              <a:t>1</a:t>
            </a:r>
            <a:r>
              <a:rPr lang="de-AT" altLang="en-US" sz="1400">
                <a:latin typeface="Arial" panose="020B0604020202020204" pitchFamily="34" charset="0"/>
              </a:rPr>
              <a:t> + 3*16</a:t>
            </a:r>
            <a:r>
              <a:rPr lang="de-AT" altLang="en-US" sz="1400" baseline="30000"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468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8F8C2F-9AE5-4197-A210-F09F051E3D3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Attributed </a:t>
            </a:r>
            <a:r>
              <a:rPr lang="de-AT" altLang="en-US" smtClean="0"/>
              <a:t>grammars</a:t>
            </a:r>
            <a:endParaRPr lang="de-AT" altLang="en-US" smtClean="0"/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671513" y="1255713"/>
            <a:ext cx="38274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Notation for describing translation processes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671513" y="1827213"/>
            <a:ext cx="193704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Consist of three parts</a:t>
            </a:r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671513" y="2286000"/>
            <a:ext cx="2466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1.	Productions in EBNF</a:t>
            </a:r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963613" y="2728913"/>
            <a:ext cx="22621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IdentList = ident {"," ident}.</a:t>
            </a: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671513" y="3289300"/>
            <a:ext cx="3990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2.	Attributes</a:t>
            </a: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(parameters of syntax symbols)</a:t>
            </a:r>
          </a:p>
        </p:txBody>
      </p:sp>
      <p:sp>
        <p:nvSpPr>
          <p:cNvPr id="14345" name="Text Box 8"/>
          <p:cNvSpPr txBox="1">
            <a:spLocks noChangeArrowheads="1"/>
          </p:cNvSpPr>
          <p:nvPr/>
        </p:nvSpPr>
        <p:spPr bwMode="auto">
          <a:xfrm>
            <a:off x="963613" y="3738563"/>
            <a:ext cx="1565275" cy="5254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ident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IdentList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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type&gt;</a:t>
            </a:r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>
            <a:off x="2652713" y="3706813"/>
            <a:ext cx="570570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768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76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768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768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768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68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68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68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68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68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output attributes (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synthesized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):	provide the result of a translation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68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input attributes (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inherited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):	provide context from the caller</a:t>
            </a:r>
          </a:p>
        </p:txBody>
      </p:sp>
      <p:sp>
        <p:nvSpPr>
          <p:cNvPr id="14347" name="Text Box 10"/>
          <p:cNvSpPr txBox="1">
            <a:spLocks noChangeArrowheads="1"/>
          </p:cNvSpPr>
          <p:nvPr/>
        </p:nvSpPr>
        <p:spPr bwMode="auto">
          <a:xfrm>
            <a:off x="671513" y="4533900"/>
            <a:ext cx="2035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3.	Semantic actions</a:t>
            </a:r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963613" y="4976813"/>
            <a:ext cx="30749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... arbitrary Java statements ... 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342481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B6D109-FBFC-45F5-B868-DD8F417FA07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684213" y="1193800"/>
            <a:ext cx="3362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ATG for processing declarations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735013" y="1636713"/>
            <a:ext cx="4457700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VarDecl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Type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IdentList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";" .</a:t>
            </a: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735013" y="2703513"/>
            <a:ext cx="4470400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IdentList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ident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"," ident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 .</a:t>
            </a:r>
          </a:p>
        </p:txBody>
      </p:sp>
      <p:grpSp>
        <p:nvGrpSpPr>
          <p:cNvPr id="295959" name="Group 23"/>
          <p:cNvGrpSpPr>
            <a:grpSpLocks/>
          </p:cNvGrpSpPr>
          <p:nvPr/>
        </p:nvGrpSpPr>
        <p:grpSpPr bwMode="auto">
          <a:xfrm>
            <a:off x="2779713" y="1636713"/>
            <a:ext cx="2446337" cy="1803400"/>
            <a:chOff x="1751" y="1031"/>
            <a:chExt cx="1541" cy="1136"/>
          </a:xfrm>
        </p:grpSpPr>
        <p:sp>
          <p:nvSpPr>
            <p:cNvPr id="16403" name="Text Box 7"/>
            <p:cNvSpPr txBox="1">
              <a:spLocks noChangeArrowheads="1"/>
            </p:cNvSpPr>
            <p:nvPr/>
          </p:nvSpPr>
          <p:spPr bwMode="auto">
            <a:xfrm>
              <a:off x="1751" y="1031"/>
              <a:ext cx="87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Struct type; .)</a:t>
              </a:r>
            </a:p>
          </p:txBody>
        </p:sp>
        <p:sp>
          <p:nvSpPr>
            <p:cNvPr id="16404" name="Text Box 10"/>
            <p:cNvSpPr txBox="1">
              <a:spLocks noChangeArrowheads="1"/>
            </p:cNvSpPr>
            <p:nvPr/>
          </p:nvSpPr>
          <p:spPr bwMode="auto">
            <a:xfrm>
              <a:off x="1751" y="1703"/>
              <a:ext cx="154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Struct type; String name; .)</a:t>
              </a:r>
            </a:p>
          </p:txBody>
        </p:sp>
        <p:sp>
          <p:nvSpPr>
            <p:cNvPr id="16405" name="Text Box 11"/>
            <p:cNvSpPr txBox="1">
              <a:spLocks noChangeArrowheads="1"/>
            </p:cNvSpPr>
            <p:nvPr/>
          </p:nvSpPr>
          <p:spPr bwMode="auto">
            <a:xfrm>
              <a:off x="1751" y="1839"/>
              <a:ext cx="146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Tab.insert(name, type); .)</a:t>
              </a:r>
            </a:p>
          </p:txBody>
        </p:sp>
        <p:sp>
          <p:nvSpPr>
            <p:cNvPr id="16406" name="Text Box 14"/>
            <p:cNvSpPr txBox="1">
              <a:spLocks noChangeArrowheads="1"/>
            </p:cNvSpPr>
            <p:nvPr/>
          </p:nvSpPr>
          <p:spPr bwMode="auto">
            <a:xfrm>
              <a:off x="1751" y="1975"/>
              <a:ext cx="146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Tab.insert(name, type); .)</a:t>
              </a:r>
            </a:p>
          </p:txBody>
        </p:sp>
      </p:grpSp>
      <p:grpSp>
        <p:nvGrpSpPr>
          <p:cNvPr id="295958" name="Group 22"/>
          <p:cNvGrpSpPr>
            <a:grpSpLocks/>
          </p:cNvGrpSpPr>
          <p:nvPr/>
        </p:nvGrpSpPr>
        <p:grpSpPr bwMode="auto">
          <a:xfrm>
            <a:off x="1370013" y="1858963"/>
            <a:ext cx="1301750" cy="1592262"/>
            <a:chOff x="863" y="1171"/>
            <a:chExt cx="820" cy="1003"/>
          </a:xfrm>
        </p:grpSpPr>
        <p:sp>
          <p:nvSpPr>
            <p:cNvPr id="16398" name="Text Box 5"/>
            <p:cNvSpPr txBox="1">
              <a:spLocks noChangeArrowheads="1"/>
            </p:cNvSpPr>
            <p:nvPr/>
          </p:nvSpPr>
          <p:spPr bwMode="auto">
            <a:xfrm>
              <a:off x="863" y="1171"/>
              <a:ext cx="527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type&gt;</a:t>
              </a:r>
            </a:p>
          </p:txBody>
        </p:sp>
        <p:sp>
          <p:nvSpPr>
            <p:cNvPr id="16399" name="Text Box 6"/>
            <p:cNvSpPr txBox="1">
              <a:spLocks noChangeArrowheads="1"/>
            </p:cNvSpPr>
            <p:nvPr/>
          </p:nvSpPr>
          <p:spPr bwMode="auto">
            <a:xfrm>
              <a:off x="1039" y="1307"/>
              <a:ext cx="527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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type&gt;</a:t>
              </a:r>
            </a:p>
          </p:txBody>
        </p:sp>
        <p:sp>
          <p:nvSpPr>
            <p:cNvPr id="16400" name="Text Box 12"/>
            <p:cNvSpPr txBox="1">
              <a:spLocks noChangeArrowheads="1"/>
            </p:cNvSpPr>
            <p:nvPr/>
          </p:nvSpPr>
          <p:spPr bwMode="auto">
            <a:xfrm>
              <a:off x="1087" y="1979"/>
              <a:ext cx="596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name&gt;</a:t>
              </a:r>
            </a:p>
          </p:txBody>
        </p:sp>
        <p:sp>
          <p:nvSpPr>
            <p:cNvPr id="16401" name="Text Box 13"/>
            <p:cNvSpPr txBox="1">
              <a:spLocks noChangeArrowheads="1"/>
            </p:cNvSpPr>
            <p:nvPr/>
          </p:nvSpPr>
          <p:spPr bwMode="auto">
            <a:xfrm>
              <a:off x="863" y="1843"/>
              <a:ext cx="596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name&gt;</a:t>
              </a:r>
            </a:p>
          </p:txBody>
        </p:sp>
        <p:sp>
          <p:nvSpPr>
            <p:cNvPr id="16402" name="Text Box 17"/>
            <p:cNvSpPr txBox="1">
              <a:spLocks noChangeArrowheads="1"/>
            </p:cNvSpPr>
            <p:nvPr/>
          </p:nvSpPr>
          <p:spPr bwMode="auto">
            <a:xfrm>
              <a:off x="911" y="1707"/>
              <a:ext cx="527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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type&gt;</a:t>
              </a:r>
            </a:p>
          </p:txBody>
        </p:sp>
      </p:grpSp>
      <p:grpSp>
        <p:nvGrpSpPr>
          <p:cNvPr id="295963" name="Group 27"/>
          <p:cNvGrpSpPr>
            <a:grpSpLocks/>
          </p:cNvGrpSpPr>
          <p:nvPr/>
        </p:nvGrpSpPr>
        <p:grpSpPr bwMode="auto">
          <a:xfrm>
            <a:off x="684213" y="3873500"/>
            <a:ext cx="6350000" cy="2717800"/>
            <a:chOff x="431" y="2440"/>
            <a:chExt cx="4000" cy="1712"/>
          </a:xfrm>
        </p:grpSpPr>
        <p:sp>
          <p:nvSpPr>
            <p:cNvPr id="16395" name="Text Box 21"/>
            <p:cNvSpPr txBox="1">
              <a:spLocks noChangeArrowheads="1"/>
            </p:cNvSpPr>
            <p:nvPr/>
          </p:nvSpPr>
          <p:spPr bwMode="auto">
            <a:xfrm>
              <a:off x="431" y="2440"/>
              <a:ext cx="302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This is translated to parsing methods as follows</a:t>
              </a:r>
            </a:p>
          </p:txBody>
        </p:sp>
        <p:sp>
          <p:nvSpPr>
            <p:cNvPr id="16396" name="Text Box 24"/>
            <p:cNvSpPr txBox="1">
              <a:spLocks noChangeArrowheads="1"/>
            </p:cNvSpPr>
            <p:nvPr/>
          </p:nvSpPr>
          <p:spPr bwMode="auto">
            <a:xfrm>
              <a:off x="455" y="2735"/>
              <a:ext cx="1568" cy="8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2006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2006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VarDecl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Struct type;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 =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Type();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IdentList(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type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check(semicolon);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16397" name="Text Box 25"/>
            <p:cNvSpPr txBox="1">
              <a:spLocks noChangeArrowheads="1"/>
            </p:cNvSpPr>
            <p:nvPr/>
          </p:nvSpPr>
          <p:spPr bwMode="auto">
            <a:xfrm>
              <a:off x="2223" y="2735"/>
              <a:ext cx="2208" cy="141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IdentList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Struct type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String name;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check(ident);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 = t.val;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Tab.insert(name, type);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(sym == comma)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scan();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check(ident);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 = t.val;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Tab.insert(name, type);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  <p:sp>
        <p:nvSpPr>
          <p:cNvPr id="295962" name="Text Box 26"/>
          <p:cNvSpPr txBox="1">
            <a:spLocks noChangeArrowheads="1"/>
          </p:cNvSpPr>
          <p:nvPr/>
        </p:nvSpPr>
        <p:spPr bwMode="auto">
          <a:xfrm>
            <a:off x="646113" y="5903913"/>
            <a:ext cx="266541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ATGs are shorter and more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readable than parsing methods</a:t>
            </a:r>
          </a:p>
        </p:txBody>
      </p:sp>
    </p:spTree>
    <p:extLst>
      <p:ext uri="{BB962C8B-B14F-4D97-AF65-F5344CB8AC3E}">
        <p14:creationId xmlns:p14="http://schemas.microsoft.com/office/powerpoint/2010/main" val="390465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6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C6365D-A2F1-4EF3-BCB8-1BC28F9DB75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</a:t>
            </a:r>
            <a:r>
              <a:rPr lang="de-AT" altLang="en-US" sz="2400" smtClean="0"/>
              <a:t>Processing </a:t>
            </a:r>
            <a:r>
              <a:rPr lang="de-AT" altLang="en-US" sz="2400" smtClean="0"/>
              <a:t>of </a:t>
            </a:r>
            <a:r>
              <a:rPr lang="de-AT" altLang="en-US" sz="2400" smtClean="0"/>
              <a:t>constant expressions</a:t>
            </a:r>
            <a:endParaRPr lang="de-AT" altLang="en-US" sz="2400" smtClean="0"/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684213" y="1179513"/>
            <a:ext cx="3048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input:	3 * (2 + 4)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desired result:	18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35013" y="2081213"/>
            <a:ext cx="3732212" cy="3111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Term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"+" Term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  "-" Term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Factor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"*" Factor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  "/" Factor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number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"(" Expr             ")"</a:t>
            </a:r>
          </a:p>
        </p:txBody>
      </p:sp>
      <p:grpSp>
        <p:nvGrpSpPr>
          <p:cNvPr id="297027" name="Group 67"/>
          <p:cNvGrpSpPr>
            <a:grpSpLocks/>
          </p:cNvGrpSpPr>
          <p:nvPr/>
        </p:nvGrpSpPr>
        <p:grpSpPr bwMode="auto">
          <a:xfrm>
            <a:off x="2690813" y="2068513"/>
            <a:ext cx="1727200" cy="2925762"/>
            <a:chOff x="1695" y="1303"/>
            <a:chExt cx="1088" cy="1843"/>
          </a:xfrm>
        </p:grpSpPr>
        <p:sp>
          <p:nvSpPr>
            <p:cNvPr id="18494" name="Text Box 14"/>
            <p:cNvSpPr txBox="1">
              <a:spLocks noChangeArrowheads="1"/>
            </p:cNvSpPr>
            <p:nvPr/>
          </p:nvSpPr>
          <p:spPr bwMode="auto">
            <a:xfrm>
              <a:off x="1695" y="1303"/>
              <a:ext cx="90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int val, val1; .)</a:t>
              </a:r>
            </a:p>
          </p:txBody>
        </p:sp>
        <p:sp>
          <p:nvSpPr>
            <p:cNvPr id="18495" name="Text Box 16"/>
            <p:cNvSpPr txBox="1">
              <a:spLocks noChangeArrowheads="1"/>
            </p:cNvSpPr>
            <p:nvPr/>
          </p:nvSpPr>
          <p:spPr bwMode="auto">
            <a:xfrm>
              <a:off x="1695" y="1583"/>
              <a:ext cx="108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val = val + val1; .)</a:t>
              </a:r>
            </a:p>
          </p:txBody>
        </p:sp>
        <p:sp>
          <p:nvSpPr>
            <p:cNvPr id="18496" name="Text Box 17"/>
            <p:cNvSpPr txBox="1">
              <a:spLocks noChangeArrowheads="1"/>
            </p:cNvSpPr>
            <p:nvPr/>
          </p:nvSpPr>
          <p:spPr bwMode="auto">
            <a:xfrm>
              <a:off x="1695" y="1719"/>
              <a:ext cx="106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val = val - val1; .)</a:t>
              </a:r>
            </a:p>
          </p:txBody>
        </p:sp>
        <p:sp>
          <p:nvSpPr>
            <p:cNvPr id="18497" name="Text Box 18"/>
            <p:cNvSpPr txBox="1">
              <a:spLocks noChangeArrowheads="1"/>
            </p:cNvSpPr>
            <p:nvPr/>
          </p:nvSpPr>
          <p:spPr bwMode="auto">
            <a:xfrm>
              <a:off x="1695" y="2063"/>
              <a:ext cx="90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int val, val1; .)</a:t>
              </a:r>
            </a:p>
          </p:txBody>
        </p:sp>
        <p:sp>
          <p:nvSpPr>
            <p:cNvPr id="18498" name="Text Box 19"/>
            <p:cNvSpPr txBox="1">
              <a:spLocks noChangeArrowheads="1"/>
            </p:cNvSpPr>
            <p:nvPr/>
          </p:nvSpPr>
          <p:spPr bwMode="auto">
            <a:xfrm>
              <a:off x="1695" y="2343"/>
              <a:ext cx="106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val = val * val1; .)</a:t>
              </a:r>
            </a:p>
          </p:txBody>
        </p:sp>
        <p:sp>
          <p:nvSpPr>
            <p:cNvPr id="18499" name="Text Box 20"/>
            <p:cNvSpPr txBox="1">
              <a:spLocks noChangeArrowheads="1"/>
            </p:cNvSpPr>
            <p:nvPr/>
          </p:nvSpPr>
          <p:spPr bwMode="auto">
            <a:xfrm>
              <a:off x="1695" y="2479"/>
              <a:ext cx="10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val = val / val1; .)</a:t>
              </a:r>
            </a:p>
          </p:txBody>
        </p:sp>
        <p:sp>
          <p:nvSpPr>
            <p:cNvPr id="18500" name="Text Box 21"/>
            <p:cNvSpPr txBox="1">
              <a:spLocks noChangeArrowheads="1"/>
            </p:cNvSpPr>
            <p:nvPr/>
          </p:nvSpPr>
          <p:spPr bwMode="auto">
            <a:xfrm>
              <a:off x="1695" y="2815"/>
              <a:ext cx="90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int val, val1; .)</a:t>
              </a:r>
            </a:p>
          </p:txBody>
        </p:sp>
        <p:sp>
          <p:nvSpPr>
            <p:cNvPr id="18501" name="Text Box 22"/>
            <p:cNvSpPr txBox="1">
              <a:spLocks noChangeArrowheads="1"/>
            </p:cNvSpPr>
            <p:nvPr/>
          </p:nvSpPr>
          <p:spPr bwMode="auto">
            <a:xfrm>
              <a:off x="1695" y="2951"/>
              <a:ext cx="1055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val = t.numVal; .)</a:t>
              </a:r>
            </a:p>
          </p:txBody>
        </p:sp>
      </p:grpSp>
      <p:sp>
        <p:nvSpPr>
          <p:cNvPr id="297000" name="Text Box 40"/>
          <p:cNvSpPr txBox="1">
            <a:spLocks noChangeArrowheads="1"/>
          </p:cNvSpPr>
          <p:nvPr/>
        </p:nvSpPr>
        <p:spPr bwMode="auto">
          <a:xfrm>
            <a:off x="5459413" y="4752975"/>
            <a:ext cx="1778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97001" name="Text Box 41"/>
          <p:cNvSpPr txBox="1">
            <a:spLocks noChangeArrowheads="1"/>
          </p:cNvSpPr>
          <p:nvPr/>
        </p:nvSpPr>
        <p:spPr bwMode="auto">
          <a:xfrm>
            <a:off x="6729413" y="4752975"/>
            <a:ext cx="1778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97002" name="Text Box 42"/>
          <p:cNvSpPr txBox="1">
            <a:spLocks noChangeArrowheads="1"/>
          </p:cNvSpPr>
          <p:nvPr/>
        </p:nvSpPr>
        <p:spPr bwMode="auto">
          <a:xfrm>
            <a:off x="7783513" y="4752975"/>
            <a:ext cx="1778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97005" name="Text Box 45"/>
          <p:cNvSpPr txBox="1">
            <a:spLocks noChangeArrowheads="1"/>
          </p:cNvSpPr>
          <p:nvPr/>
        </p:nvSpPr>
        <p:spPr bwMode="auto">
          <a:xfrm>
            <a:off x="6729413" y="4359275"/>
            <a:ext cx="1778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97008" name="Text Box 48"/>
          <p:cNvSpPr txBox="1">
            <a:spLocks noChangeArrowheads="1"/>
          </p:cNvSpPr>
          <p:nvPr/>
        </p:nvSpPr>
        <p:spPr bwMode="auto">
          <a:xfrm>
            <a:off x="7770813" y="4359275"/>
            <a:ext cx="1778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297013" name="Text Box 53"/>
          <p:cNvSpPr txBox="1">
            <a:spLocks noChangeArrowheads="1"/>
          </p:cNvSpPr>
          <p:nvPr/>
        </p:nvSpPr>
        <p:spPr bwMode="auto">
          <a:xfrm>
            <a:off x="7250113" y="3787775"/>
            <a:ext cx="1778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</a:p>
        </p:txBody>
      </p:sp>
      <p:sp>
        <p:nvSpPr>
          <p:cNvPr id="297017" name="Text Box 57"/>
          <p:cNvSpPr txBox="1">
            <a:spLocks noChangeArrowheads="1"/>
          </p:cNvSpPr>
          <p:nvPr/>
        </p:nvSpPr>
        <p:spPr bwMode="auto">
          <a:xfrm>
            <a:off x="7377113" y="3190875"/>
            <a:ext cx="1778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</a:p>
        </p:txBody>
      </p:sp>
      <p:sp>
        <p:nvSpPr>
          <p:cNvPr id="297022" name="Text Box 62"/>
          <p:cNvSpPr txBox="1">
            <a:spLocks noChangeArrowheads="1"/>
          </p:cNvSpPr>
          <p:nvPr/>
        </p:nvSpPr>
        <p:spPr bwMode="auto">
          <a:xfrm>
            <a:off x="6081713" y="2657475"/>
            <a:ext cx="2635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</a:t>
            </a:r>
          </a:p>
        </p:txBody>
      </p:sp>
      <p:sp>
        <p:nvSpPr>
          <p:cNvPr id="297024" name="Text Box 64"/>
          <p:cNvSpPr txBox="1">
            <a:spLocks noChangeArrowheads="1"/>
          </p:cNvSpPr>
          <p:nvPr/>
        </p:nvSpPr>
        <p:spPr bwMode="auto">
          <a:xfrm>
            <a:off x="6081713" y="2124075"/>
            <a:ext cx="2635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</a:t>
            </a:r>
            <a:r>
              <a:rPr kumimoji="0" lang="de-AT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</a:t>
            </a:r>
          </a:p>
        </p:txBody>
      </p:sp>
      <p:grpSp>
        <p:nvGrpSpPr>
          <p:cNvPr id="297028" name="Group 68"/>
          <p:cNvGrpSpPr>
            <a:grpSpLocks/>
          </p:cNvGrpSpPr>
          <p:nvPr/>
        </p:nvGrpSpPr>
        <p:grpSpPr bwMode="auto">
          <a:xfrm>
            <a:off x="4951413" y="1979613"/>
            <a:ext cx="3233737" cy="3286125"/>
            <a:chOff x="3119" y="1247"/>
            <a:chExt cx="2037" cy="2070"/>
          </a:xfrm>
        </p:grpSpPr>
        <p:sp>
          <p:nvSpPr>
            <p:cNvPr id="18460" name="Text Box 23"/>
            <p:cNvSpPr txBox="1">
              <a:spLocks noChangeArrowheads="1"/>
            </p:cNvSpPr>
            <p:nvPr/>
          </p:nvSpPr>
          <p:spPr bwMode="auto">
            <a:xfrm>
              <a:off x="3239" y="31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8461" name="Text Box 24"/>
            <p:cNvSpPr txBox="1">
              <a:spLocks noChangeArrowheads="1"/>
            </p:cNvSpPr>
            <p:nvPr/>
          </p:nvSpPr>
          <p:spPr bwMode="auto">
            <a:xfrm>
              <a:off x="3119" y="2903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18462" name="Line 25"/>
            <p:cNvSpPr>
              <a:spLocks noChangeShapeType="1"/>
            </p:cNvSpPr>
            <p:nvPr/>
          </p:nvSpPr>
          <p:spPr bwMode="auto">
            <a:xfrm flipV="1">
              <a:off x="3272" y="3040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63" name="Text Box 26"/>
            <p:cNvSpPr txBox="1">
              <a:spLocks noChangeArrowheads="1"/>
            </p:cNvSpPr>
            <p:nvPr/>
          </p:nvSpPr>
          <p:spPr bwMode="auto">
            <a:xfrm>
              <a:off x="3623" y="3183"/>
              <a:ext cx="44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*</a:t>
              </a:r>
            </a:p>
          </p:txBody>
        </p:sp>
        <p:sp>
          <p:nvSpPr>
            <p:cNvPr id="18464" name="Line 27"/>
            <p:cNvSpPr>
              <a:spLocks noChangeShapeType="1"/>
            </p:cNvSpPr>
            <p:nvPr/>
          </p:nvSpPr>
          <p:spPr bwMode="auto">
            <a:xfrm flipV="1">
              <a:off x="3656" y="1744"/>
              <a:ext cx="0" cy="1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65" name="Text Box 28"/>
            <p:cNvSpPr txBox="1">
              <a:spLocks noChangeArrowheads="1"/>
            </p:cNvSpPr>
            <p:nvPr/>
          </p:nvSpPr>
          <p:spPr bwMode="auto">
            <a:xfrm>
              <a:off x="3799" y="3183"/>
              <a:ext cx="37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</a:t>
              </a:r>
            </a:p>
          </p:txBody>
        </p:sp>
        <p:sp>
          <p:nvSpPr>
            <p:cNvPr id="18466" name="Line 29"/>
            <p:cNvSpPr>
              <a:spLocks noChangeShapeType="1"/>
            </p:cNvSpPr>
            <p:nvPr/>
          </p:nvSpPr>
          <p:spPr bwMode="auto">
            <a:xfrm flipV="1">
              <a:off x="3832" y="2184"/>
              <a:ext cx="0" cy="9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67" name="Text Box 30"/>
            <p:cNvSpPr txBox="1">
              <a:spLocks noChangeArrowheads="1"/>
            </p:cNvSpPr>
            <p:nvPr/>
          </p:nvSpPr>
          <p:spPr bwMode="auto">
            <a:xfrm>
              <a:off x="4047" y="31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8468" name="Text Box 31"/>
            <p:cNvSpPr txBox="1">
              <a:spLocks noChangeArrowheads="1"/>
            </p:cNvSpPr>
            <p:nvPr/>
          </p:nvSpPr>
          <p:spPr bwMode="auto">
            <a:xfrm>
              <a:off x="3927" y="2903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18469" name="Line 32"/>
            <p:cNvSpPr>
              <a:spLocks noChangeShapeType="1"/>
            </p:cNvSpPr>
            <p:nvPr/>
          </p:nvSpPr>
          <p:spPr bwMode="auto">
            <a:xfrm flipV="1">
              <a:off x="4080" y="3040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0" name="Text Box 33"/>
            <p:cNvSpPr txBox="1">
              <a:spLocks noChangeArrowheads="1"/>
            </p:cNvSpPr>
            <p:nvPr/>
          </p:nvSpPr>
          <p:spPr bwMode="auto">
            <a:xfrm>
              <a:off x="4415" y="3183"/>
              <a:ext cx="6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18471" name="Line 34"/>
            <p:cNvSpPr>
              <a:spLocks noChangeShapeType="1"/>
            </p:cNvSpPr>
            <p:nvPr/>
          </p:nvSpPr>
          <p:spPr bwMode="auto">
            <a:xfrm flipV="1">
              <a:off x="4448" y="2440"/>
              <a:ext cx="0" cy="7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2" name="Text Box 35"/>
            <p:cNvSpPr txBox="1">
              <a:spLocks noChangeArrowheads="1"/>
            </p:cNvSpPr>
            <p:nvPr/>
          </p:nvSpPr>
          <p:spPr bwMode="auto">
            <a:xfrm>
              <a:off x="4703" y="31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18473" name="Text Box 36"/>
            <p:cNvSpPr txBox="1">
              <a:spLocks noChangeArrowheads="1"/>
            </p:cNvSpPr>
            <p:nvPr/>
          </p:nvSpPr>
          <p:spPr bwMode="auto">
            <a:xfrm>
              <a:off x="4583" y="2903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18474" name="Line 37"/>
            <p:cNvSpPr>
              <a:spLocks noChangeShapeType="1"/>
            </p:cNvSpPr>
            <p:nvPr/>
          </p:nvSpPr>
          <p:spPr bwMode="auto">
            <a:xfrm flipV="1">
              <a:off x="4736" y="3040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5" name="Text Box 38"/>
            <p:cNvSpPr txBox="1">
              <a:spLocks noChangeArrowheads="1"/>
            </p:cNvSpPr>
            <p:nvPr/>
          </p:nvSpPr>
          <p:spPr bwMode="auto">
            <a:xfrm>
              <a:off x="5119" y="3183"/>
              <a:ext cx="37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18476" name="Line 39"/>
            <p:cNvSpPr>
              <a:spLocks noChangeShapeType="1"/>
            </p:cNvSpPr>
            <p:nvPr/>
          </p:nvSpPr>
          <p:spPr bwMode="auto">
            <a:xfrm flipV="1">
              <a:off x="5152" y="2184"/>
              <a:ext cx="0" cy="9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7" name="Text Box 43"/>
            <p:cNvSpPr txBox="1">
              <a:spLocks noChangeArrowheads="1"/>
            </p:cNvSpPr>
            <p:nvPr/>
          </p:nvSpPr>
          <p:spPr bwMode="auto">
            <a:xfrm>
              <a:off x="3943" y="2655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18478" name="Line 44"/>
            <p:cNvSpPr>
              <a:spLocks noChangeShapeType="1"/>
            </p:cNvSpPr>
            <p:nvPr/>
          </p:nvSpPr>
          <p:spPr bwMode="auto">
            <a:xfrm flipV="1">
              <a:off x="4080" y="2792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79" name="Text Box 46"/>
            <p:cNvSpPr txBox="1">
              <a:spLocks noChangeArrowheads="1"/>
            </p:cNvSpPr>
            <p:nvPr/>
          </p:nvSpPr>
          <p:spPr bwMode="auto">
            <a:xfrm>
              <a:off x="4599" y="2655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18480" name="Line 47"/>
            <p:cNvSpPr>
              <a:spLocks noChangeShapeType="1"/>
            </p:cNvSpPr>
            <p:nvPr/>
          </p:nvSpPr>
          <p:spPr bwMode="auto">
            <a:xfrm flipV="1">
              <a:off x="4736" y="2792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1" name="Line 49"/>
            <p:cNvSpPr>
              <a:spLocks noChangeShapeType="1"/>
            </p:cNvSpPr>
            <p:nvPr/>
          </p:nvSpPr>
          <p:spPr bwMode="auto">
            <a:xfrm flipV="1">
              <a:off x="4080" y="2528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2" name="Line 50"/>
            <p:cNvSpPr>
              <a:spLocks noChangeShapeType="1"/>
            </p:cNvSpPr>
            <p:nvPr/>
          </p:nvSpPr>
          <p:spPr bwMode="auto">
            <a:xfrm flipV="1">
              <a:off x="4744" y="2528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3" name="Line 51"/>
            <p:cNvSpPr>
              <a:spLocks noChangeShapeType="1"/>
            </p:cNvSpPr>
            <p:nvPr/>
          </p:nvSpPr>
          <p:spPr bwMode="auto">
            <a:xfrm flipH="1">
              <a:off x="4080" y="2528"/>
              <a:ext cx="6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4" name="Text Box 52"/>
            <p:cNvSpPr txBox="1">
              <a:spLocks noChangeArrowheads="1"/>
            </p:cNvSpPr>
            <p:nvPr/>
          </p:nvSpPr>
          <p:spPr bwMode="auto">
            <a:xfrm>
              <a:off x="4319" y="2295"/>
              <a:ext cx="23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</a:p>
          </p:txBody>
        </p:sp>
        <p:sp>
          <p:nvSpPr>
            <p:cNvPr id="18485" name="Line 54"/>
            <p:cNvSpPr>
              <a:spLocks noChangeShapeType="1"/>
            </p:cNvSpPr>
            <p:nvPr/>
          </p:nvSpPr>
          <p:spPr bwMode="auto">
            <a:xfrm>
              <a:off x="3832" y="2184"/>
              <a:ext cx="1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6" name="Line 55"/>
            <p:cNvSpPr>
              <a:spLocks noChangeShapeType="1"/>
            </p:cNvSpPr>
            <p:nvPr/>
          </p:nvSpPr>
          <p:spPr bwMode="auto">
            <a:xfrm flipV="1">
              <a:off x="4448" y="2080"/>
              <a:ext cx="0" cy="2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7" name="Text Box 56"/>
            <p:cNvSpPr txBox="1">
              <a:spLocks noChangeArrowheads="1"/>
            </p:cNvSpPr>
            <p:nvPr/>
          </p:nvSpPr>
          <p:spPr bwMode="auto">
            <a:xfrm>
              <a:off x="4287" y="1919"/>
              <a:ext cx="31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</a:t>
              </a:r>
            </a:p>
          </p:txBody>
        </p:sp>
        <p:sp>
          <p:nvSpPr>
            <p:cNvPr id="18488" name="Line 58"/>
            <p:cNvSpPr>
              <a:spLocks noChangeShapeType="1"/>
            </p:cNvSpPr>
            <p:nvPr/>
          </p:nvSpPr>
          <p:spPr bwMode="auto">
            <a:xfrm flipV="1">
              <a:off x="3272" y="1808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89" name="Line 59"/>
            <p:cNvSpPr>
              <a:spLocks noChangeShapeType="1"/>
            </p:cNvSpPr>
            <p:nvPr/>
          </p:nvSpPr>
          <p:spPr bwMode="auto">
            <a:xfrm>
              <a:off x="3272" y="1808"/>
              <a:ext cx="11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0" name="Line 60"/>
            <p:cNvSpPr>
              <a:spLocks noChangeShapeType="1"/>
            </p:cNvSpPr>
            <p:nvPr/>
          </p:nvSpPr>
          <p:spPr bwMode="auto">
            <a:xfrm flipV="1">
              <a:off x="4448" y="1808"/>
              <a:ext cx="0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91" name="Text Box 61"/>
            <p:cNvSpPr txBox="1">
              <a:spLocks noChangeArrowheads="1"/>
            </p:cNvSpPr>
            <p:nvPr/>
          </p:nvSpPr>
          <p:spPr bwMode="auto">
            <a:xfrm>
              <a:off x="3535" y="1583"/>
              <a:ext cx="26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</a:t>
              </a:r>
            </a:p>
          </p:txBody>
        </p:sp>
        <p:sp>
          <p:nvSpPr>
            <p:cNvPr id="18492" name="Text Box 63"/>
            <p:cNvSpPr txBox="1">
              <a:spLocks noChangeArrowheads="1"/>
            </p:cNvSpPr>
            <p:nvPr/>
          </p:nvSpPr>
          <p:spPr bwMode="auto">
            <a:xfrm>
              <a:off x="3551" y="1247"/>
              <a:ext cx="23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</a:t>
              </a:r>
            </a:p>
          </p:txBody>
        </p:sp>
        <p:sp>
          <p:nvSpPr>
            <p:cNvPr id="18493" name="Line 65"/>
            <p:cNvSpPr>
              <a:spLocks noChangeShapeType="1"/>
            </p:cNvSpPr>
            <p:nvPr/>
          </p:nvSpPr>
          <p:spPr bwMode="auto">
            <a:xfrm flipV="1">
              <a:off x="3656" y="1400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297032" name="Group 72"/>
          <p:cNvGrpSpPr>
            <a:grpSpLocks/>
          </p:cNvGrpSpPr>
          <p:nvPr/>
        </p:nvGrpSpPr>
        <p:grpSpPr bwMode="auto">
          <a:xfrm>
            <a:off x="1116013" y="2087563"/>
            <a:ext cx="1550987" cy="3128962"/>
            <a:chOff x="703" y="1315"/>
            <a:chExt cx="977" cy="1971"/>
          </a:xfrm>
        </p:grpSpPr>
        <p:sp>
          <p:nvSpPr>
            <p:cNvPr id="18450" name="Text Box 6"/>
            <p:cNvSpPr txBox="1">
              <a:spLocks noChangeArrowheads="1"/>
            </p:cNvSpPr>
            <p:nvPr/>
          </p:nvSpPr>
          <p:spPr bwMode="auto">
            <a:xfrm>
              <a:off x="703" y="1315"/>
              <a:ext cx="45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</a:p>
          </p:txBody>
        </p:sp>
        <p:sp>
          <p:nvSpPr>
            <p:cNvPr id="18451" name="Text Box 7"/>
            <p:cNvSpPr txBox="1">
              <a:spLocks noChangeArrowheads="1"/>
            </p:cNvSpPr>
            <p:nvPr/>
          </p:nvSpPr>
          <p:spPr bwMode="auto">
            <a:xfrm>
              <a:off x="1111" y="1587"/>
              <a:ext cx="52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val1&gt;</a:t>
              </a:r>
            </a:p>
          </p:txBody>
        </p:sp>
        <p:sp>
          <p:nvSpPr>
            <p:cNvPr id="18452" name="Text Box 8"/>
            <p:cNvSpPr txBox="1">
              <a:spLocks noChangeArrowheads="1"/>
            </p:cNvSpPr>
            <p:nvPr/>
          </p:nvSpPr>
          <p:spPr bwMode="auto">
            <a:xfrm>
              <a:off x="1111" y="1731"/>
              <a:ext cx="52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val1&gt;</a:t>
              </a:r>
            </a:p>
          </p:txBody>
        </p:sp>
        <p:sp>
          <p:nvSpPr>
            <p:cNvPr id="18453" name="Text Box 9"/>
            <p:cNvSpPr txBox="1">
              <a:spLocks noChangeArrowheads="1"/>
            </p:cNvSpPr>
            <p:nvPr/>
          </p:nvSpPr>
          <p:spPr bwMode="auto">
            <a:xfrm>
              <a:off x="735" y="2075"/>
              <a:ext cx="45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</a:p>
          </p:txBody>
        </p:sp>
        <p:sp>
          <p:nvSpPr>
            <p:cNvPr id="18454" name="Text Box 10"/>
            <p:cNvSpPr txBox="1">
              <a:spLocks noChangeArrowheads="1"/>
            </p:cNvSpPr>
            <p:nvPr/>
          </p:nvSpPr>
          <p:spPr bwMode="auto">
            <a:xfrm>
              <a:off x="1159" y="2331"/>
              <a:ext cx="52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val1&gt;</a:t>
              </a:r>
            </a:p>
          </p:txBody>
        </p:sp>
        <p:sp>
          <p:nvSpPr>
            <p:cNvPr id="18455" name="Text Box 11"/>
            <p:cNvSpPr txBox="1">
              <a:spLocks noChangeArrowheads="1"/>
            </p:cNvSpPr>
            <p:nvPr/>
          </p:nvSpPr>
          <p:spPr bwMode="auto">
            <a:xfrm>
              <a:off x="1159" y="2475"/>
              <a:ext cx="52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val1&gt;</a:t>
              </a:r>
            </a:p>
          </p:txBody>
        </p:sp>
        <p:sp>
          <p:nvSpPr>
            <p:cNvPr id="18456" name="Text Box 12"/>
            <p:cNvSpPr txBox="1">
              <a:spLocks noChangeArrowheads="1"/>
            </p:cNvSpPr>
            <p:nvPr/>
          </p:nvSpPr>
          <p:spPr bwMode="auto">
            <a:xfrm>
              <a:off x="807" y="2827"/>
              <a:ext cx="45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</a:p>
          </p:txBody>
        </p:sp>
        <p:sp>
          <p:nvSpPr>
            <p:cNvPr id="18457" name="Text Box 13"/>
            <p:cNvSpPr txBox="1">
              <a:spLocks noChangeArrowheads="1"/>
            </p:cNvSpPr>
            <p:nvPr/>
          </p:nvSpPr>
          <p:spPr bwMode="auto">
            <a:xfrm>
              <a:off x="967" y="3091"/>
              <a:ext cx="45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</a:p>
          </p:txBody>
        </p:sp>
        <p:sp>
          <p:nvSpPr>
            <p:cNvPr id="18458" name="Text Box 69"/>
            <p:cNvSpPr txBox="1">
              <a:spLocks noChangeArrowheads="1"/>
            </p:cNvSpPr>
            <p:nvPr/>
          </p:nvSpPr>
          <p:spPr bwMode="auto">
            <a:xfrm>
              <a:off x="927" y="2203"/>
              <a:ext cx="45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</a:p>
          </p:txBody>
        </p:sp>
        <p:sp>
          <p:nvSpPr>
            <p:cNvPr id="18459" name="Text Box 71"/>
            <p:cNvSpPr txBox="1">
              <a:spLocks noChangeArrowheads="1"/>
            </p:cNvSpPr>
            <p:nvPr/>
          </p:nvSpPr>
          <p:spPr bwMode="auto">
            <a:xfrm>
              <a:off x="863" y="1451"/>
              <a:ext cx="45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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400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0" grpId="0" autoUpdateAnimBg="0"/>
      <p:bldP spid="297001" grpId="0" autoUpdateAnimBg="0"/>
      <p:bldP spid="297002" grpId="0" autoUpdateAnimBg="0"/>
      <p:bldP spid="297005" grpId="0" autoUpdateAnimBg="0"/>
      <p:bldP spid="297008" grpId="0" autoUpdateAnimBg="0"/>
      <p:bldP spid="297013" grpId="0" autoUpdateAnimBg="0"/>
      <p:bldP spid="297017" grpId="0" autoUpdateAnimBg="0"/>
      <p:bldP spid="297022" grpId="0" autoUpdateAnimBg="0"/>
      <p:bldP spid="297024" grpId="0" autoUpdateAnimBg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2265</Words>
  <Application>Microsoft Office PowerPoint</Application>
  <PresentationFormat>On-screen Show (4:3)</PresentationFormat>
  <Paragraphs>875</Paragraphs>
  <Slides>32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Arial</vt:lpstr>
      <vt:lpstr>Symbol</vt:lpstr>
      <vt:lpstr>Times New Roman</vt:lpstr>
      <vt:lpstr>Wingdings</vt:lpstr>
      <vt:lpstr>ZapfDingbats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6_Standarddesign</vt:lpstr>
      <vt:lpstr>7_Standarddesign</vt:lpstr>
      <vt:lpstr>8_Standarddesign</vt:lpstr>
      <vt:lpstr>9_Standarddesign</vt:lpstr>
      <vt:lpstr>10_Standarddesign</vt:lpstr>
      <vt:lpstr>PowerPoint Presentation</vt:lpstr>
      <vt:lpstr>Semantic Processing</vt:lpstr>
      <vt:lpstr>PowerPoint Presentation</vt:lpstr>
      <vt:lpstr>Semantic actions</vt:lpstr>
      <vt:lpstr>Attributes</vt:lpstr>
      <vt:lpstr>Input attributes</vt:lpstr>
      <vt:lpstr>Attributed grammars</vt:lpstr>
      <vt:lpstr>Example</vt:lpstr>
      <vt:lpstr>Example: Processing of constant expressions</vt:lpstr>
      <vt:lpstr>Transforming an ATG into parser code</vt:lpstr>
      <vt:lpstr>Example: Sales statistics</vt:lpstr>
      <vt:lpstr>ATG for the sales statistics</vt:lpstr>
      <vt:lpstr>Example: Image Description Language</vt:lpstr>
      <vt:lpstr>Example: Transform Infix to Postfix Expressions</vt:lpstr>
      <vt:lpstr>PowerPoint Presentation</vt:lpstr>
      <vt:lpstr>Idea</vt:lpstr>
      <vt:lpstr>Attribute evaluation rules</vt:lpstr>
      <vt:lpstr>Example: Computing the value of a hexadecimal number</vt:lpstr>
      <vt:lpstr>Attribute evaluation rules</vt:lpstr>
      <vt:lpstr>Decorating the syntax tree</vt:lpstr>
      <vt:lpstr>Decorating the syntax tree (continued)</vt:lpstr>
      <vt:lpstr>Decorating the syntax tree (continued)</vt:lpstr>
      <vt:lpstr>Decorating the syntax tree (continued)</vt:lpstr>
      <vt:lpstr>Decorating the syntax tree (continued)</vt:lpstr>
      <vt:lpstr>Decorating the syntax tree (continued)</vt:lpstr>
      <vt:lpstr>Definition of an ATG according to Knuth</vt:lpstr>
      <vt:lpstr>Complete ATGs</vt:lpstr>
      <vt:lpstr>Well-defined ATGs (WAGs)</vt:lpstr>
      <vt:lpstr>Ordered ATGs (OAGs)</vt:lpstr>
      <vt:lpstr>Counterexample</vt:lpstr>
      <vt:lpstr>L-attributed ATGs (LAGs)</vt:lpstr>
      <vt:lpstr>Relationships between ATG categories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543</cp:revision>
  <cp:lastPrinted>2001-09-28T08:52:55Z</cp:lastPrinted>
  <dcterms:created xsi:type="dcterms:W3CDTF">2000-03-12T09:29:13Z</dcterms:created>
  <dcterms:modified xsi:type="dcterms:W3CDTF">2024-05-07T09:05:46Z</dcterms:modified>
</cp:coreProperties>
</file>