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notesMasterIdLst>
    <p:notesMasterId r:id="rId52"/>
  </p:notesMasterIdLst>
  <p:handoutMasterIdLst>
    <p:handoutMasterId r:id="rId53"/>
  </p:handoutMasterIdLst>
  <p:sldIdLst>
    <p:sldId id="326" r:id="rId12"/>
    <p:sldId id="311" r:id="rId13"/>
    <p:sldId id="283" r:id="rId14"/>
    <p:sldId id="327" r:id="rId15"/>
    <p:sldId id="328" r:id="rId16"/>
    <p:sldId id="329" r:id="rId17"/>
    <p:sldId id="330" r:id="rId18"/>
    <p:sldId id="287" r:id="rId19"/>
    <p:sldId id="288" r:id="rId20"/>
    <p:sldId id="289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299" r:id="rId31"/>
    <p:sldId id="300" r:id="rId32"/>
    <p:sldId id="301" r:id="rId33"/>
    <p:sldId id="302" r:id="rId34"/>
    <p:sldId id="340" r:id="rId35"/>
    <p:sldId id="341" r:id="rId36"/>
    <p:sldId id="342" r:id="rId37"/>
    <p:sldId id="303" r:id="rId38"/>
    <p:sldId id="304" r:id="rId39"/>
    <p:sldId id="307" r:id="rId40"/>
    <p:sldId id="308" r:id="rId41"/>
    <p:sldId id="309" r:id="rId42"/>
    <p:sldId id="343" r:id="rId43"/>
    <p:sldId id="344" r:id="rId44"/>
    <p:sldId id="345" r:id="rId45"/>
    <p:sldId id="317" r:id="rId46"/>
    <p:sldId id="318" r:id="rId47"/>
    <p:sldId id="319" r:id="rId48"/>
    <p:sldId id="320" r:id="rId49"/>
    <p:sldId id="321" r:id="rId50"/>
    <p:sldId id="346" r:id="rId51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CC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61" d="100"/>
          <a:sy n="161" d="100"/>
        </p:scale>
        <p:origin x="171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30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7" Type="http://schemas.openxmlformats.org/officeDocument/2006/relationships/slide" Target="slides/slide34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6" Type="http://schemas.openxmlformats.org/officeDocument/2006/relationships/slide" Target="slides/slide32.xml"/><Relationship Id="rId5" Type="http://schemas.openxmlformats.org/officeDocument/2006/relationships/slide" Target="slides/slide26.xml"/><Relationship Id="rId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73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3859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273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3859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2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3859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48800"/>
            <a:ext cx="292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DC2ECD2-0EFF-4E53-844D-00B39B5FF744}" type="slidenum">
              <a:rPr lang="de-AT" altLang="de-DE"/>
              <a:pPr>
                <a:defRPr/>
              </a:pPr>
              <a:t>‹#›</a:t>
            </a:fld>
            <a:endParaRPr lang="de-AT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908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68350"/>
            <a:ext cx="4919663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687888"/>
            <a:ext cx="49847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1975"/>
            <a:ext cx="29146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51975"/>
            <a:ext cx="29908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36A6B6-616F-412D-BC0B-3857463B343E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015F7-10A4-4DC8-B984-CB0B3E947565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4158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1F2AA-878D-4BB9-8911-4291A85577E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0248196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752575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64008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25273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72365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8319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933649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91280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668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931923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8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05A2F-415A-4E30-BDB6-3AED7FEC9898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3532658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31636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53255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3843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01820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479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71365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32450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76858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21635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352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90136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66222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878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8561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13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517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3045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598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371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79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F718D-CDDE-44A9-9035-733A0D9DE57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13023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690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132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38666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497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9803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418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10693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29830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9335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1399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533B5-5C96-450E-8006-D1020E1E6B1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201864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3609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4817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8507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25285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290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0655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9587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89270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6857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179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6EB0-A2AC-4DDE-8D8F-1F7CF879375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38890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3696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619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991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5626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5028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5963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260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61773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04538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233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2C8FA-FBD6-48A2-86AD-55ECDE8E52E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6196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0878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8184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0692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5843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2347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7885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5304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4408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9051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802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C8CF5-0E65-44B5-AFF2-1C8A407CDD6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247955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5926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05170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20478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9073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3528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5868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7844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7936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024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63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AD39-3BF4-462F-A99C-2F8CEB98F30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946990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50436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64398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91658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9490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1341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7236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069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19891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98628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54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C52F4-AD9E-4BE5-9767-E47B695E450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29553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8276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4422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12801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52523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09379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2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0599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388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30090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553A-5D9B-427B-B9AD-06BC1DC92B0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922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C4E13-F753-41A4-A471-FE2FCAEBFEB4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1974091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0DAC9-9504-4278-89D4-5C891FCE6281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8532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EF910-5AD7-43D4-9138-D8731F98FBA5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390036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039A3F-AA85-4DA3-84FE-A7644ED1DE1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3342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53B5D2-5BA2-4FAA-83DC-88778EA8F314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00962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39FB4F-7A14-48AD-9F3B-623DDB55D30D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49033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84643F-43C9-42ED-86E7-045CB4DAE6B8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5462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340AB5-A318-4ECB-908A-5C830FFE397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46373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E77B4-5F8E-4210-9DA6-108E76F63D16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80781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760631-53F0-4774-B1BC-7BF5FB4BEE02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8418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4AD11-2368-407A-8E1D-B29EEC96547A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3750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C9FE759-67EE-492D-AF26-0F71FEEEA55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5335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1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67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7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4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51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427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98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04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685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Klicken Sie, um die Formate des Vorlagentextes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A7E7D-F59A-4709-B6CC-B962EC7CB66C}" type="slidenum">
              <a:rPr kumimoji="0" lang="de-DE" altLang="de-DE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de-DE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1" name="Picture 8" descr="SSW-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88" y="533400"/>
            <a:ext cx="8366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81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i="1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AT" altLang="en-US" sz="4800" b="1" smtClean="0"/>
              <a:t>Compiler Construction</a:t>
            </a:r>
            <a:endParaRPr lang="en-US" altLang="en-US" sz="4800" b="1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altLang="en-US" smtClean="0"/>
              <a:t>Prof. Dr. Hanspeter </a:t>
            </a:r>
            <a:r>
              <a:rPr lang="de-AT" altLang="en-US" smtClean="0"/>
              <a:t>Mössenböck</a:t>
            </a:r>
            <a:endParaRPr lang="de-AT" altLang="en-US" sz="1800" smtClean="0"/>
          </a:p>
          <a:p>
            <a:r>
              <a:rPr lang="de-AT" altLang="en-US" sz="1800" smtClean="0"/>
              <a:t>Johannes Kepler University Linz</a:t>
            </a:r>
          </a:p>
          <a:p>
            <a:r>
              <a:rPr lang="en-US" altLang="en-US" sz="1800">
                <a:solidFill>
                  <a:schemeClr val="accent2"/>
                </a:solidFill>
              </a:rPr>
              <a:t>https://ssw.jku.at/General/Staff/HM/</a:t>
            </a:r>
            <a:endParaRPr lang="en-US" altLang="en-US" sz="1800" smtClean="0">
              <a:solidFill>
                <a:schemeClr val="accent2"/>
              </a:solidFill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D02400D-D073-4BF6-86D8-981368F9AB7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400" smtClean="0"/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4102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2D693E-078C-4784-BF9E-5E7725D9D21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de-DE" altLang="en-US" sz="140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799" y="457200"/>
            <a:ext cx="6926283" cy="685800"/>
          </a:xfrm>
        </p:spPr>
        <p:txBody>
          <a:bodyPr/>
          <a:lstStyle/>
          <a:p>
            <a:r>
              <a:rPr lang="de-AT" altLang="en-US" smtClean="0"/>
              <a:t>Today we often have two-pass compilers</a:t>
            </a:r>
            <a:endParaRPr lang="de-AT" altLang="en-US" smtClean="0"/>
          </a:p>
        </p:txBody>
      </p:sp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889000" y="1536700"/>
            <a:ext cx="520700" cy="571500"/>
          </a:xfrm>
          <a:prstGeom prst="can">
            <a:avLst>
              <a:gd name="adj" fmla="val 2743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1979613" y="1638300"/>
            <a:ext cx="1203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>
                <a:solidFill>
                  <a:srgbClr val="FF0000"/>
                </a:solidFill>
              </a:rPr>
              <a:t>Front End</a:t>
            </a:r>
          </a:p>
        </p:txBody>
      </p:sp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1992313" y="2030413"/>
            <a:ext cx="1279815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scanning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parsing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sem</a:t>
            </a:r>
            <a:r>
              <a:rPr lang="de-AT" altLang="en-US" sz="1600"/>
              <a:t>. </a:t>
            </a:r>
            <a:r>
              <a:rPr lang="de-AT" altLang="en-US" sz="1600" smtClean="0"/>
              <a:t>analysis</a:t>
            </a:r>
            <a:endParaRPr lang="de-AT" altLang="en-US" sz="1600"/>
          </a:p>
        </p:txBody>
      </p:sp>
      <p:grpSp>
        <p:nvGrpSpPr>
          <p:cNvPr id="13319" name="Group 17"/>
          <p:cNvGrpSpPr>
            <a:grpSpLocks/>
          </p:cNvGrpSpPr>
          <p:nvPr/>
        </p:nvGrpSpPr>
        <p:grpSpPr bwMode="auto">
          <a:xfrm>
            <a:off x="3860800" y="1612900"/>
            <a:ext cx="787400" cy="596900"/>
            <a:chOff x="2336" y="1904"/>
            <a:chExt cx="496" cy="376"/>
          </a:xfrm>
        </p:grpSpPr>
        <p:sp>
          <p:nvSpPr>
            <p:cNvPr id="13346" name="Oval 6"/>
            <p:cNvSpPr>
              <a:spLocks noChangeArrowheads="1"/>
            </p:cNvSpPr>
            <p:nvPr/>
          </p:nvSpPr>
          <p:spPr bwMode="auto">
            <a:xfrm>
              <a:off x="2336" y="2184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3347" name="Oval 7"/>
            <p:cNvSpPr>
              <a:spLocks noChangeArrowheads="1"/>
            </p:cNvSpPr>
            <p:nvPr/>
          </p:nvSpPr>
          <p:spPr bwMode="auto">
            <a:xfrm>
              <a:off x="2608" y="2184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3348" name="Line 8"/>
            <p:cNvSpPr>
              <a:spLocks noChangeShapeType="1"/>
            </p:cNvSpPr>
            <p:nvPr/>
          </p:nvSpPr>
          <p:spPr bwMode="auto">
            <a:xfrm flipV="1">
              <a:off x="2416" y="2136"/>
              <a:ext cx="6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49" name="Line 9"/>
            <p:cNvSpPr>
              <a:spLocks noChangeShapeType="1"/>
            </p:cNvSpPr>
            <p:nvPr/>
          </p:nvSpPr>
          <p:spPr bwMode="auto">
            <a:xfrm flipH="1" flipV="1">
              <a:off x="2552" y="2136"/>
              <a:ext cx="6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50" name="Oval 10"/>
            <p:cNvSpPr>
              <a:spLocks noChangeArrowheads="1"/>
            </p:cNvSpPr>
            <p:nvPr/>
          </p:nvSpPr>
          <p:spPr bwMode="auto">
            <a:xfrm>
              <a:off x="2472" y="2048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3351" name="Line 11"/>
            <p:cNvSpPr>
              <a:spLocks noChangeShapeType="1"/>
            </p:cNvSpPr>
            <p:nvPr/>
          </p:nvSpPr>
          <p:spPr bwMode="auto">
            <a:xfrm flipV="1">
              <a:off x="2552" y="1992"/>
              <a:ext cx="6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52" name="Oval 12"/>
            <p:cNvSpPr>
              <a:spLocks noChangeArrowheads="1"/>
            </p:cNvSpPr>
            <p:nvPr/>
          </p:nvSpPr>
          <p:spPr bwMode="auto">
            <a:xfrm>
              <a:off x="2600" y="1904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3353" name="Oval 13"/>
            <p:cNvSpPr>
              <a:spLocks noChangeArrowheads="1"/>
            </p:cNvSpPr>
            <p:nvPr/>
          </p:nvSpPr>
          <p:spPr bwMode="auto">
            <a:xfrm>
              <a:off x="2736" y="2040"/>
              <a:ext cx="96" cy="9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3354" name="Line 14"/>
            <p:cNvSpPr>
              <a:spLocks noChangeShapeType="1"/>
            </p:cNvSpPr>
            <p:nvPr/>
          </p:nvSpPr>
          <p:spPr bwMode="auto">
            <a:xfrm flipH="1" flipV="1">
              <a:off x="2680" y="1992"/>
              <a:ext cx="6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  <p:sp>
        <p:nvSpPr>
          <p:cNvPr id="13320" name="Line 15"/>
          <p:cNvSpPr>
            <a:spLocks noChangeShapeType="1"/>
          </p:cNvSpPr>
          <p:nvPr/>
        </p:nvSpPr>
        <p:spPr bwMode="auto">
          <a:xfrm>
            <a:off x="1485900" y="18415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3321" name="Line 16"/>
          <p:cNvSpPr>
            <a:spLocks noChangeShapeType="1"/>
          </p:cNvSpPr>
          <p:nvPr/>
        </p:nvSpPr>
        <p:spPr bwMode="auto">
          <a:xfrm>
            <a:off x="3276600" y="18415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3322" name="Text Box 18"/>
          <p:cNvSpPr txBox="1">
            <a:spLocks noChangeArrowheads="1"/>
          </p:cNvSpPr>
          <p:nvPr/>
        </p:nvSpPr>
        <p:spPr bwMode="auto">
          <a:xfrm>
            <a:off x="3682848" y="2297113"/>
            <a:ext cx="136714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intermediate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representation</a:t>
            </a:r>
            <a:endParaRPr lang="de-AT" altLang="en-US" sz="1600" i="1"/>
          </a:p>
        </p:txBody>
      </p:sp>
      <p:sp>
        <p:nvSpPr>
          <p:cNvPr id="13323" name="Text Box 19"/>
          <p:cNvSpPr txBox="1">
            <a:spLocks noChangeArrowheads="1"/>
          </p:cNvSpPr>
          <p:nvPr/>
        </p:nvSpPr>
        <p:spPr bwMode="auto">
          <a:xfrm>
            <a:off x="5332413" y="1638300"/>
            <a:ext cx="1139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>
                <a:solidFill>
                  <a:schemeClr val="accent2"/>
                </a:solidFill>
              </a:rPr>
              <a:t>Back End</a:t>
            </a:r>
          </a:p>
        </p:txBody>
      </p:sp>
      <p:sp>
        <p:nvSpPr>
          <p:cNvPr id="13324" name="Text Box 20"/>
          <p:cNvSpPr txBox="1">
            <a:spLocks noChangeArrowheads="1"/>
          </p:cNvSpPr>
          <p:nvPr/>
        </p:nvSpPr>
        <p:spPr bwMode="auto">
          <a:xfrm>
            <a:off x="5345113" y="2030413"/>
            <a:ext cx="148980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code generation</a:t>
            </a:r>
            <a:endParaRPr lang="de-AT" altLang="en-US" sz="1600"/>
          </a:p>
        </p:txBody>
      </p:sp>
      <p:sp>
        <p:nvSpPr>
          <p:cNvPr id="13325" name="Line 21"/>
          <p:cNvSpPr>
            <a:spLocks noChangeShapeType="1"/>
          </p:cNvSpPr>
          <p:nvPr/>
        </p:nvSpPr>
        <p:spPr bwMode="auto">
          <a:xfrm>
            <a:off x="4864100" y="18415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3326" name="Line 22"/>
          <p:cNvSpPr>
            <a:spLocks noChangeShapeType="1"/>
          </p:cNvSpPr>
          <p:nvPr/>
        </p:nvSpPr>
        <p:spPr bwMode="auto">
          <a:xfrm>
            <a:off x="6667500" y="1841500"/>
            <a:ext cx="34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3327" name="AutoShape 23"/>
          <p:cNvSpPr>
            <a:spLocks noChangeArrowheads="1"/>
          </p:cNvSpPr>
          <p:nvPr/>
        </p:nvSpPr>
        <p:spPr bwMode="auto">
          <a:xfrm>
            <a:off x="7264400" y="1536700"/>
            <a:ext cx="520700" cy="571500"/>
          </a:xfrm>
          <a:prstGeom prst="can">
            <a:avLst>
              <a:gd name="adj" fmla="val 2743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201766" name="Group 38"/>
          <p:cNvGrpSpPr>
            <a:grpSpLocks/>
          </p:cNvGrpSpPr>
          <p:nvPr/>
        </p:nvGrpSpPr>
        <p:grpSpPr bwMode="auto">
          <a:xfrm>
            <a:off x="1489073" y="3073400"/>
            <a:ext cx="5553075" cy="1328738"/>
            <a:chOff x="938" y="2032"/>
            <a:chExt cx="3498" cy="837"/>
          </a:xfrm>
        </p:grpSpPr>
        <p:sp>
          <p:nvSpPr>
            <p:cNvPr id="13342" name="Text Box 24"/>
            <p:cNvSpPr txBox="1">
              <a:spLocks noChangeArrowheads="1"/>
            </p:cNvSpPr>
            <p:nvPr/>
          </p:nvSpPr>
          <p:spPr bwMode="auto">
            <a:xfrm>
              <a:off x="938" y="2032"/>
              <a:ext cx="136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language-dependent</a:t>
              </a:r>
              <a:endParaRPr lang="de-AT" altLang="en-US" sz="1800" b="1"/>
            </a:p>
          </p:txBody>
        </p:sp>
        <p:sp>
          <p:nvSpPr>
            <p:cNvPr id="13343" name="Text Box 25"/>
            <p:cNvSpPr txBox="1">
              <a:spLocks noChangeArrowheads="1"/>
            </p:cNvSpPr>
            <p:nvPr/>
          </p:nvSpPr>
          <p:spPr bwMode="auto">
            <a:xfrm>
              <a:off x="1255" y="2287"/>
              <a:ext cx="442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buFontTx/>
                <a:buNone/>
              </a:pPr>
              <a:r>
                <a:rPr lang="de-AT" altLang="en-US" sz="1600"/>
                <a:t>Java</a:t>
              </a:r>
            </a:p>
            <a:p>
              <a:pPr>
                <a:buFontTx/>
                <a:buNone/>
              </a:pPr>
              <a:r>
                <a:rPr lang="de-AT" altLang="en-US" sz="1600"/>
                <a:t>C</a:t>
              </a:r>
            </a:p>
            <a:p>
              <a:pPr>
                <a:buFontTx/>
                <a:buNone/>
              </a:pPr>
              <a:r>
                <a:rPr lang="de-AT" altLang="en-US" sz="1600"/>
                <a:t>Pascal</a:t>
              </a:r>
            </a:p>
          </p:txBody>
        </p:sp>
        <p:sp>
          <p:nvSpPr>
            <p:cNvPr id="13344" name="Text Box 26"/>
            <p:cNvSpPr txBox="1">
              <a:spLocks noChangeArrowheads="1"/>
            </p:cNvSpPr>
            <p:nvPr/>
          </p:nvSpPr>
          <p:spPr bwMode="auto">
            <a:xfrm>
              <a:off x="3102" y="2032"/>
              <a:ext cx="133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machine-dependent</a:t>
              </a:r>
              <a:endParaRPr lang="de-AT" altLang="en-US" sz="1800" b="1"/>
            </a:p>
          </p:txBody>
        </p:sp>
        <p:sp>
          <p:nvSpPr>
            <p:cNvPr id="13345" name="Text Box 27"/>
            <p:cNvSpPr txBox="1">
              <a:spLocks noChangeArrowheads="1"/>
            </p:cNvSpPr>
            <p:nvPr/>
          </p:nvSpPr>
          <p:spPr bwMode="auto">
            <a:xfrm>
              <a:off x="3471" y="2287"/>
              <a:ext cx="5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buFontTx/>
                <a:buNone/>
              </a:pPr>
              <a:r>
                <a:rPr lang="de-AT" altLang="en-US" sz="1600"/>
                <a:t>Pentium</a:t>
              </a:r>
            </a:p>
            <a:p>
              <a:pPr>
                <a:buFontTx/>
                <a:buNone/>
              </a:pPr>
              <a:r>
                <a:rPr lang="de-AT" altLang="en-US" sz="1600"/>
                <a:t>PowerPC</a:t>
              </a:r>
            </a:p>
            <a:p>
              <a:pPr>
                <a:buFontTx/>
                <a:buNone/>
              </a:pPr>
              <a:r>
                <a:rPr lang="de-AT" altLang="en-US" sz="1600"/>
                <a:t>ARM</a:t>
              </a:r>
            </a:p>
          </p:txBody>
        </p:sp>
      </p:grpSp>
      <p:sp>
        <p:nvSpPr>
          <p:cNvPr id="201768" name="Text Box 40"/>
          <p:cNvSpPr txBox="1">
            <a:spLocks noChangeArrowheads="1"/>
          </p:cNvSpPr>
          <p:nvPr/>
        </p:nvSpPr>
        <p:spPr bwMode="auto">
          <a:xfrm>
            <a:off x="823913" y="5067300"/>
            <a:ext cx="3272347" cy="1602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Advantages</a:t>
            </a:r>
            <a:endParaRPr lang="de-AT" altLang="en-US" sz="1800" b="1"/>
          </a:p>
          <a:p>
            <a:pPr>
              <a:spcBef>
                <a:spcPct val="0"/>
              </a:spcBef>
            </a:pPr>
            <a:r>
              <a:rPr lang="de-AT" altLang="en-US" sz="1600" smtClean="0"/>
              <a:t>better portability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any front ends can be combined</a:t>
            </a:r>
            <a:br>
              <a:rPr lang="de-AT" altLang="en-US" sz="1600" smtClean="0"/>
            </a:br>
            <a:r>
              <a:rPr lang="de-AT" altLang="en-US" sz="1600" smtClean="0"/>
              <a:t>with any back ends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intermediate representation is</a:t>
            </a:r>
            <a:br>
              <a:rPr lang="de-AT" altLang="en-US" sz="1600" smtClean="0"/>
            </a:br>
            <a:r>
              <a:rPr lang="de-AT" altLang="en-US" sz="1600" smtClean="0"/>
              <a:t>easier to optimize than source code</a:t>
            </a:r>
            <a:endParaRPr lang="de-AT" altLang="en-US" sz="1600"/>
          </a:p>
        </p:txBody>
      </p:sp>
      <p:sp>
        <p:nvSpPr>
          <p:cNvPr id="201769" name="Text Box 41"/>
          <p:cNvSpPr txBox="1">
            <a:spLocks noChangeArrowheads="1"/>
          </p:cNvSpPr>
          <p:nvPr/>
        </p:nvSpPr>
        <p:spPr bwMode="auto">
          <a:xfrm>
            <a:off x="5040313" y="5067300"/>
            <a:ext cx="2054065" cy="86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Nachteile</a:t>
            </a:r>
          </a:p>
          <a:p>
            <a:pPr>
              <a:spcBef>
                <a:spcPct val="0"/>
              </a:spcBef>
            </a:pPr>
            <a:r>
              <a:rPr lang="de-AT" altLang="en-US" sz="1600" smtClean="0"/>
              <a:t>slower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needs more memory</a:t>
            </a:r>
            <a:endParaRPr lang="de-AT" altLang="en-US" sz="1600"/>
          </a:p>
        </p:txBody>
      </p:sp>
      <p:grpSp>
        <p:nvGrpSpPr>
          <p:cNvPr id="201772" name="Group 44"/>
          <p:cNvGrpSpPr>
            <a:grpSpLocks/>
          </p:cNvGrpSpPr>
          <p:nvPr/>
        </p:nvGrpSpPr>
        <p:grpSpPr bwMode="auto">
          <a:xfrm>
            <a:off x="2730500" y="3670303"/>
            <a:ext cx="2590800" cy="1258889"/>
            <a:chOff x="1720" y="2312"/>
            <a:chExt cx="1632" cy="793"/>
          </a:xfrm>
        </p:grpSpPr>
        <p:sp>
          <p:nvSpPr>
            <p:cNvPr id="13332" name="Line 28"/>
            <p:cNvSpPr>
              <a:spLocks noChangeShapeType="1"/>
            </p:cNvSpPr>
            <p:nvPr/>
          </p:nvSpPr>
          <p:spPr bwMode="auto">
            <a:xfrm>
              <a:off x="1744" y="2312"/>
              <a:ext cx="1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3" name="Line 29"/>
            <p:cNvSpPr>
              <a:spLocks noChangeShapeType="1"/>
            </p:cNvSpPr>
            <p:nvPr/>
          </p:nvSpPr>
          <p:spPr bwMode="auto">
            <a:xfrm>
              <a:off x="1744" y="2312"/>
              <a:ext cx="160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4" name="Line 30"/>
            <p:cNvSpPr>
              <a:spLocks noChangeShapeType="1"/>
            </p:cNvSpPr>
            <p:nvPr/>
          </p:nvSpPr>
          <p:spPr bwMode="auto">
            <a:xfrm>
              <a:off x="1736" y="2312"/>
              <a:ext cx="1608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5" name="Line 31"/>
            <p:cNvSpPr>
              <a:spLocks noChangeShapeType="1"/>
            </p:cNvSpPr>
            <p:nvPr/>
          </p:nvSpPr>
          <p:spPr bwMode="auto">
            <a:xfrm flipV="1">
              <a:off x="1728" y="2320"/>
              <a:ext cx="1624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6" name="Line 32"/>
            <p:cNvSpPr>
              <a:spLocks noChangeShapeType="1"/>
            </p:cNvSpPr>
            <p:nvPr/>
          </p:nvSpPr>
          <p:spPr bwMode="auto">
            <a:xfrm flipV="1">
              <a:off x="1720" y="2472"/>
              <a:ext cx="1632" cy="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7" name="Line 35"/>
            <p:cNvSpPr>
              <a:spLocks noChangeShapeType="1"/>
            </p:cNvSpPr>
            <p:nvPr/>
          </p:nvSpPr>
          <p:spPr bwMode="auto">
            <a:xfrm>
              <a:off x="1744" y="2480"/>
              <a:ext cx="1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8" name="Line 36"/>
            <p:cNvSpPr>
              <a:spLocks noChangeShapeType="1"/>
            </p:cNvSpPr>
            <p:nvPr/>
          </p:nvSpPr>
          <p:spPr bwMode="auto">
            <a:xfrm>
              <a:off x="1744" y="2688"/>
              <a:ext cx="1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39" name="Text Box 37"/>
            <p:cNvSpPr txBox="1">
              <a:spLocks noChangeArrowheads="1"/>
            </p:cNvSpPr>
            <p:nvPr/>
          </p:nvSpPr>
          <p:spPr bwMode="auto">
            <a:xfrm>
              <a:off x="2074" y="2735"/>
              <a:ext cx="991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can be combined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as desired</a:t>
              </a:r>
              <a:endParaRPr lang="de-AT" altLang="en-US" sz="1600" i="1"/>
            </a:p>
          </p:txBody>
        </p:sp>
        <p:sp>
          <p:nvSpPr>
            <p:cNvPr id="13340" name="Line 42"/>
            <p:cNvSpPr>
              <a:spLocks noChangeShapeType="1"/>
            </p:cNvSpPr>
            <p:nvPr/>
          </p:nvSpPr>
          <p:spPr bwMode="auto">
            <a:xfrm flipV="1">
              <a:off x="1746" y="2316"/>
              <a:ext cx="1584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13341" name="Line 43"/>
            <p:cNvSpPr>
              <a:spLocks noChangeShapeType="1"/>
            </p:cNvSpPr>
            <p:nvPr/>
          </p:nvSpPr>
          <p:spPr bwMode="auto">
            <a:xfrm>
              <a:off x="1746" y="2478"/>
              <a:ext cx="1602" cy="2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68" grpId="0" autoUpdateAnimBg="0"/>
      <p:bldP spid="20176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7144D11-3864-4C9B-92BA-BF0E88E03BD9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Compiler </a:t>
            </a:r>
            <a:r>
              <a:rPr lang="de-AT" altLang="en-US" smtClean="0"/>
              <a:t>versus </a:t>
            </a:r>
            <a:r>
              <a:rPr lang="de-AT" altLang="en-US" smtClean="0"/>
              <a:t>interpreter</a:t>
            </a:r>
            <a:endParaRPr lang="de-AT" altLang="en-US" smtClean="0"/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684213" y="1536700"/>
            <a:ext cx="1108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Compiler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2081213" y="1549400"/>
            <a:ext cx="2600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translates to machine code</a:t>
            </a:r>
          </a:p>
        </p:txBody>
      </p:sp>
      <p:sp>
        <p:nvSpPr>
          <p:cNvPr id="10246" name="AutoShape 5"/>
          <p:cNvSpPr>
            <a:spLocks noChangeArrowheads="1"/>
          </p:cNvSpPr>
          <p:nvPr/>
        </p:nvSpPr>
        <p:spPr bwMode="auto">
          <a:xfrm>
            <a:off x="2400300" y="2197100"/>
            <a:ext cx="266700" cy="317500"/>
          </a:xfrm>
          <a:prstGeom prst="can">
            <a:avLst>
              <a:gd name="adj" fmla="val 297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2830513" y="2220913"/>
            <a:ext cx="725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scanner</a:t>
            </a:r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auto">
          <a:xfrm>
            <a:off x="26797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9" name="Text Box 8"/>
          <p:cNvSpPr txBox="1">
            <a:spLocks noChangeArrowheads="1"/>
          </p:cNvSpPr>
          <p:nvPr/>
        </p:nvSpPr>
        <p:spPr bwMode="auto">
          <a:xfrm>
            <a:off x="3706813" y="2220913"/>
            <a:ext cx="615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parser</a:t>
            </a:r>
          </a:p>
        </p:txBody>
      </p:sp>
      <p:sp>
        <p:nvSpPr>
          <p:cNvPr id="10250" name="Line 9"/>
          <p:cNvSpPr>
            <a:spLocks noChangeShapeType="1"/>
          </p:cNvSpPr>
          <p:nvPr/>
        </p:nvSpPr>
        <p:spPr bwMode="auto">
          <a:xfrm>
            <a:off x="35560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51" name="Text Box 10"/>
          <p:cNvSpPr txBox="1">
            <a:spLocks noChangeArrowheads="1"/>
          </p:cNvSpPr>
          <p:nvPr/>
        </p:nvSpPr>
        <p:spPr bwMode="auto">
          <a:xfrm>
            <a:off x="4443413" y="2220913"/>
            <a:ext cx="314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...</a:t>
            </a:r>
          </a:p>
        </p:txBody>
      </p:sp>
      <p:sp>
        <p:nvSpPr>
          <p:cNvPr id="10252" name="Line 11"/>
          <p:cNvSpPr>
            <a:spLocks noChangeShapeType="1"/>
          </p:cNvSpPr>
          <p:nvPr/>
        </p:nvSpPr>
        <p:spPr bwMode="auto">
          <a:xfrm>
            <a:off x="42926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53" name="Text Box 12"/>
          <p:cNvSpPr txBox="1">
            <a:spLocks noChangeArrowheads="1"/>
          </p:cNvSpPr>
          <p:nvPr/>
        </p:nvSpPr>
        <p:spPr bwMode="auto">
          <a:xfrm>
            <a:off x="4900613" y="2220913"/>
            <a:ext cx="123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 generator</a:t>
            </a:r>
          </a:p>
        </p:txBody>
      </p:sp>
      <p:sp>
        <p:nvSpPr>
          <p:cNvPr id="10254" name="Line 13"/>
          <p:cNvSpPr>
            <a:spLocks noChangeShapeType="1"/>
          </p:cNvSpPr>
          <p:nvPr/>
        </p:nvSpPr>
        <p:spPr bwMode="auto">
          <a:xfrm>
            <a:off x="47498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55" name="Line 14"/>
          <p:cNvSpPr>
            <a:spLocks noChangeShapeType="1"/>
          </p:cNvSpPr>
          <p:nvPr/>
        </p:nvSpPr>
        <p:spPr bwMode="auto">
          <a:xfrm>
            <a:off x="60960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56" name="AutoShape 15"/>
          <p:cNvSpPr>
            <a:spLocks noChangeArrowheads="1"/>
          </p:cNvSpPr>
          <p:nvPr/>
        </p:nvSpPr>
        <p:spPr bwMode="auto">
          <a:xfrm>
            <a:off x="6324600" y="2197100"/>
            <a:ext cx="266700" cy="317500"/>
          </a:xfrm>
          <a:prstGeom prst="can">
            <a:avLst>
              <a:gd name="adj" fmla="val 297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57" name="Text Box 16"/>
          <p:cNvSpPr txBox="1">
            <a:spLocks noChangeArrowheads="1"/>
          </p:cNvSpPr>
          <p:nvPr/>
        </p:nvSpPr>
        <p:spPr bwMode="auto">
          <a:xfrm>
            <a:off x="6792913" y="2220913"/>
            <a:ext cx="625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loader</a:t>
            </a:r>
          </a:p>
        </p:txBody>
      </p:sp>
      <p:sp>
        <p:nvSpPr>
          <p:cNvPr id="10258" name="Line 17"/>
          <p:cNvSpPr>
            <a:spLocks noChangeShapeType="1"/>
          </p:cNvSpPr>
          <p:nvPr/>
        </p:nvSpPr>
        <p:spPr bwMode="auto">
          <a:xfrm>
            <a:off x="66421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59" name="Line 18"/>
          <p:cNvSpPr>
            <a:spLocks noChangeShapeType="1"/>
          </p:cNvSpPr>
          <p:nvPr/>
        </p:nvSpPr>
        <p:spPr bwMode="auto">
          <a:xfrm>
            <a:off x="7366000" y="23622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260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2017713"/>
            <a:ext cx="61118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61" name="Text Box 20"/>
          <p:cNvSpPr txBox="1">
            <a:spLocks noChangeArrowheads="1"/>
          </p:cNvSpPr>
          <p:nvPr/>
        </p:nvSpPr>
        <p:spPr bwMode="auto">
          <a:xfrm>
            <a:off x="2017713" y="2589213"/>
            <a:ext cx="1038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source code</a:t>
            </a:r>
          </a:p>
        </p:txBody>
      </p:sp>
      <p:sp>
        <p:nvSpPr>
          <p:cNvPr id="10262" name="Text Box 21"/>
          <p:cNvSpPr txBox="1">
            <a:spLocks noChangeArrowheads="1"/>
          </p:cNvSpPr>
          <p:nvPr/>
        </p:nvSpPr>
        <p:spPr bwMode="auto">
          <a:xfrm>
            <a:off x="5815013" y="2589213"/>
            <a:ext cx="1165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machine code</a:t>
            </a:r>
          </a:p>
        </p:txBody>
      </p:sp>
      <p:grpSp>
        <p:nvGrpSpPr>
          <p:cNvPr id="202803" name="Group 51"/>
          <p:cNvGrpSpPr>
            <a:grpSpLocks/>
          </p:cNvGrpSpPr>
          <p:nvPr/>
        </p:nvGrpSpPr>
        <p:grpSpPr bwMode="auto">
          <a:xfrm>
            <a:off x="2017713" y="4927600"/>
            <a:ext cx="6950075" cy="1511300"/>
            <a:chOff x="1271" y="3104"/>
            <a:chExt cx="4378" cy="952"/>
          </a:xfrm>
        </p:grpSpPr>
        <p:sp>
          <p:nvSpPr>
            <p:cNvPr id="10277" name="Text Box 34"/>
            <p:cNvSpPr txBox="1">
              <a:spLocks noChangeArrowheads="1"/>
            </p:cNvSpPr>
            <p:nvPr/>
          </p:nvSpPr>
          <p:spPr bwMode="auto">
            <a:xfrm>
              <a:off x="1311" y="3104"/>
              <a:ext cx="261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Variant: interpretation of intermediate code</a:t>
              </a:r>
            </a:p>
          </p:txBody>
        </p:sp>
        <p:sp>
          <p:nvSpPr>
            <p:cNvPr id="10278" name="AutoShape 35"/>
            <p:cNvSpPr>
              <a:spLocks noChangeArrowheads="1"/>
            </p:cNvSpPr>
            <p:nvPr/>
          </p:nvSpPr>
          <p:spPr bwMode="auto">
            <a:xfrm>
              <a:off x="1512" y="3432"/>
              <a:ext cx="168" cy="200"/>
            </a:xfrm>
            <a:prstGeom prst="can">
              <a:avLst>
                <a:gd name="adj" fmla="val 2976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79" name="Text Box 36"/>
            <p:cNvSpPr txBox="1">
              <a:spLocks noChangeArrowheads="1"/>
            </p:cNvSpPr>
            <p:nvPr/>
          </p:nvSpPr>
          <p:spPr bwMode="auto">
            <a:xfrm>
              <a:off x="1783" y="3447"/>
              <a:ext cx="73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 compiler ...</a:t>
              </a:r>
            </a:p>
          </p:txBody>
        </p:sp>
        <p:sp>
          <p:nvSpPr>
            <p:cNvPr id="10280" name="Line 37"/>
            <p:cNvSpPr>
              <a:spLocks noChangeShapeType="1"/>
            </p:cNvSpPr>
            <p:nvPr/>
          </p:nvSpPr>
          <p:spPr bwMode="auto">
            <a:xfrm>
              <a:off x="1688" y="3536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81" name="Line 38"/>
            <p:cNvSpPr>
              <a:spLocks noChangeShapeType="1"/>
            </p:cNvSpPr>
            <p:nvPr/>
          </p:nvSpPr>
          <p:spPr bwMode="auto">
            <a:xfrm>
              <a:off x="2560" y="3536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82" name="Text Box 39"/>
            <p:cNvSpPr txBox="1">
              <a:spLocks noChangeArrowheads="1"/>
            </p:cNvSpPr>
            <p:nvPr/>
          </p:nvSpPr>
          <p:spPr bwMode="auto">
            <a:xfrm>
              <a:off x="1271" y="3679"/>
              <a:ext cx="6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source code</a:t>
              </a:r>
            </a:p>
          </p:txBody>
        </p:sp>
        <p:sp>
          <p:nvSpPr>
            <p:cNvPr id="10283" name="AutoShape 40"/>
            <p:cNvSpPr>
              <a:spLocks noChangeArrowheads="1"/>
            </p:cNvSpPr>
            <p:nvPr/>
          </p:nvSpPr>
          <p:spPr bwMode="auto">
            <a:xfrm>
              <a:off x="2744" y="3432"/>
              <a:ext cx="168" cy="200"/>
            </a:xfrm>
            <a:prstGeom prst="can">
              <a:avLst>
                <a:gd name="adj" fmla="val 2976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84" name="Line 41"/>
            <p:cNvSpPr>
              <a:spLocks noChangeShapeType="1"/>
            </p:cNvSpPr>
            <p:nvPr/>
          </p:nvSpPr>
          <p:spPr bwMode="auto">
            <a:xfrm>
              <a:off x="2920" y="3536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85" name="Text Box 42"/>
            <p:cNvSpPr txBox="1">
              <a:spLocks noChangeArrowheads="1"/>
            </p:cNvSpPr>
            <p:nvPr/>
          </p:nvSpPr>
          <p:spPr bwMode="auto">
            <a:xfrm>
              <a:off x="2328" y="3679"/>
              <a:ext cx="1017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intermediate code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(e.g. Java bytecode)</a:t>
              </a:r>
            </a:p>
          </p:txBody>
        </p:sp>
        <p:sp>
          <p:nvSpPr>
            <p:cNvPr id="10286" name="Text Box 43"/>
            <p:cNvSpPr txBox="1">
              <a:spLocks noChangeArrowheads="1"/>
            </p:cNvSpPr>
            <p:nvPr/>
          </p:nvSpPr>
          <p:spPr bwMode="auto">
            <a:xfrm>
              <a:off x="3303" y="3455"/>
              <a:ext cx="32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VM</a:t>
              </a:r>
            </a:p>
          </p:txBody>
        </p:sp>
        <p:sp>
          <p:nvSpPr>
            <p:cNvPr id="10287" name="Rectangle 44"/>
            <p:cNvSpPr>
              <a:spLocks noChangeArrowheads="1"/>
            </p:cNvSpPr>
            <p:nvPr/>
          </p:nvSpPr>
          <p:spPr bwMode="auto">
            <a:xfrm>
              <a:off x="3264" y="3416"/>
              <a:ext cx="416" cy="2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88" name="Text Box 45"/>
            <p:cNvSpPr txBox="1">
              <a:spLocks noChangeArrowheads="1"/>
            </p:cNvSpPr>
            <p:nvPr/>
          </p:nvSpPr>
          <p:spPr bwMode="auto">
            <a:xfrm>
              <a:off x="3735" y="3351"/>
              <a:ext cx="1914" cy="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source code is translated into the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code of a </a:t>
              </a:r>
              <a:r>
                <a:rPr kumimoji="0" lang="de-AT" altLang="en-US" sz="16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virtual machine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(VM)</a:t>
              </a:r>
            </a:p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VM interprets the code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simulating the physical machine</a:t>
              </a:r>
            </a:p>
          </p:txBody>
        </p:sp>
      </p:grpSp>
      <p:grpSp>
        <p:nvGrpSpPr>
          <p:cNvPr id="202802" name="Group 50"/>
          <p:cNvGrpSpPr>
            <a:grpSpLocks/>
          </p:cNvGrpSpPr>
          <p:nvPr/>
        </p:nvGrpSpPr>
        <p:grpSpPr bwMode="auto">
          <a:xfrm>
            <a:off x="684213" y="3276600"/>
            <a:ext cx="7542212" cy="1370013"/>
            <a:chOff x="431" y="2064"/>
            <a:chExt cx="4751" cy="863"/>
          </a:xfrm>
        </p:grpSpPr>
        <p:sp>
          <p:nvSpPr>
            <p:cNvPr id="10265" name="Text Box 22"/>
            <p:cNvSpPr txBox="1">
              <a:spLocks noChangeArrowheads="1"/>
            </p:cNvSpPr>
            <p:nvPr/>
          </p:nvSpPr>
          <p:spPr bwMode="auto">
            <a:xfrm>
              <a:off x="431" y="2064"/>
              <a:ext cx="81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Interpreter</a:t>
              </a:r>
            </a:p>
          </p:txBody>
        </p:sp>
        <p:sp>
          <p:nvSpPr>
            <p:cNvPr id="10266" name="Text Box 23"/>
            <p:cNvSpPr txBox="1">
              <a:spLocks noChangeArrowheads="1"/>
            </p:cNvSpPr>
            <p:nvPr/>
          </p:nvSpPr>
          <p:spPr bwMode="auto">
            <a:xfrm>
              <a:off x="1311" y="2072"/>
              <a:ext cx="192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executes source code "directly"</a:t>
              </a:r>
            </a:p>
          </p:txBody>
        </p:sp>
        <p:sp>
          <p:nvSpPr>
            <p:cNvPr id="10267" name="AutoShape 24"/>
            <p:cNvSpPr>
              <a:spLocks noChangeArrowheads="1"/>
            </p:cNvSpPr>
            <p:nvPr/>
          </p:nvSpPr>
          <p:spPr bwMode="auto">
            <a:xfrm>
              <a:off x="1512" y="2480"/>
              <a:ext cx="168" cy="200"/>
            </a:xfrm>
            <a:prstGeom prst="can">
              <a:avLst>
                <a:gd name="adj" fmla="val 2976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68" name="Text Box 25"/>
            <p:cNvSpPr txBox="1">
              <a:spLocks noChangeArrowheads="1"/>
            </p:cNvSpPr>
            <p:nvPr/>
          </p:nvSpPr>
          <p:spPr bwMode="auto">
            <a:xfrm>
              <a:off x="1783" y="2495"/>
              <a:ext cx="45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scanner</a:t>
              </a:r>
            </a:p>
          </p:txBody>
        </p:sp>
        <p:sp>
          <p:nvSpPr>
            <p:cNvPr id="10269" name="Line 26"/>
            <p:cNvSpPr>
              <a:spLocks noChangeShapeType="1"/>
            </p:cNvSpPr>
            <p:nvPr/>
          </p:nvSpPr>
          <p:spPr bwMode="auto">
            <a:xfrm>
              <a:off x="1688" y="2584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70" name="Text Box 27"/>
            <p:cNvSpPr txBox="1">
              <a:spLocks noChangeArrowheads="1"/>
            </p:cNvSpPr>
            <p:nvPr/>
          </p:nvSpPr>
          <p:spPr bwMode="auto">
            <a:xfrm>
              <a:off x="2335" y="2495"/>
              <a:ext cx="38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parser</a:t>
              </a:r>
            </a:p>
          </p:txBody>
        </p:sp>
        <p:sp>
          <p:nvSpPr>
            <p:cNvPr id="10271" name="Line 28"/>
            <p:cNvSpPr>
              <a:spLocks noChangeShapeType="1"/>
            </p:cNvSpPr>
            <p:nvPr/>
          </p:nvSpPr>
          <p:spPr bwMode="auto">
            <a:xfrm>
              <a:off x="2240" y="2584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72" name="Line 30"/>
            <p:cNvSpPr>
              <a:spLocks noChangeShapeType="1"/>
            </p:cNvSpPr>
            <p:nvPr/>
          </p:nvSpPr>
          <p:spPr bwMode="auto">
            <a:xfrm>
              <a:off x="2704" y="2584"/>
              <a:ext cx="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273" name="Text Box 31"/>
            <p:cNvSpPr txBox="1">
              <a:spLocks noChangeArrowheads="1"/>
            </p:cNvSpPr>
            <p:nvPr/>
          </p:nvSpPr>
          <p:spPr bwMode="auto">
            <a:xfrm>
              <a:off x="1271" y="2727"/>
              <a:ext cx="6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source code</a:t>
              </a:r>
            </a:p>
          </p:txBody>
        </p:sp>
        <p:pic>
          <p:nvPicPr>
            <p:cNvPr id="10274" name="Picture 3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9" y="2359"/>
              <a:ext cx="385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75" name="Text Box 33"/>
            <p:cNvSpPr txBox="1">
              <a:spLocks noChangeArrowheads="1"/>
            </p:cNvSpPr>
            <p:nvPr/>
          </p:nvSpPr>
          <p:spPr bwMode="auto">
            <a:xfrm>
              <a:off x="2727" y="2735"/>
              <a:ext cx="73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interpretation</a:t>
              </a:r>
            </a:p>
          </p:txBody>
        </p:sp>
        <p:sp>
          <p:nvSpPr>
            <p:cNvPr id="10276" name="Text Box 48"/>
            <p:cNvSpPr txBox="1">
              <a:spLocks noChangeArrowheads="1"/>
            </p:cNvSpPr>
            <p:nvPr/>
          </p:nvSpPr>
          <p:spPr bwMode="auto">
            <a:xfrm>
              <a:off x="3735" y="2295"/>
              <a:ext cx="1447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190500" marR="0" lvl="0" indent="-1905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statements in a loop are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scanned and parsed</a:t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again and again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316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11E68A-B8FA-4495-B708-E967B7C2152F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Static </a:t>
            </a:r>
            <a:r>
              <a:rPr lang="de-AT" altLang="en-US" smtClean="0"/>
              <a:t>structure </a:t>
            </a:r>
            <a:r>
              <a:rPr lang="de-AT" altLang="en-US" smtClean="0"/>
              <a:t>of </a:t>
            </a:r>
            <a:r>
              <a:rPr lang="de-AT" altLang="en-US" smtClean="0"/>
              <a:t>a </a:t>
            </a:r>
            <a:r>
              <a:rPr lang="de-AT" altLang="en-US" smtClean="0"/>
              <a:t>compiler</a:t>
            </a:r>
            <a:endParaRPr lang="de-AT" altLang="en-US" smtClean="0"/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3486150" y="1801813"/>
            <a:ext cx="12684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parser &amp;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sem. analysis</a:t>
            </a: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3276600" y="1714500"/>
            <a:ext cx="1663700" cy="749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1689100" y="3122613"/>
            <a:ext cx="803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scanner</a:t>
            </a:r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1536700" y="3086100"/>
            <a:ext cx="10668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3502025" y="3910013"/>
            <a:ext cx="1228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symbol table</a:t>
            </a:r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3467100" y="3873500"/>
            <a:ext cx="12700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5665788" y="3122613"/>
            <a:ext cx="14763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code generation</a:t>
            </a:r>
          </a:p>
        </p:txBody>
      </p:sp>
      <p:sp>
        <p:nvSpPr>
          <p:cNvPr id="11275" name="Rectangle 12"/>
          <p:cNvSpPr>
            <a:spLocks noChangeArrowheads="1"/>
          </p:cNvSpPr>
          <p:nvPr/>
        </p:nvSpPr>
        <p:spPr bwMode="auto">
          <a:xfrm>
            <a:off x="5626100" y="3086100"/>
            <a:ext cx="15875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6" name="Line 15"/>
          <p:cNvSpPr>
            <a:spLocks noChangeShapeType="1"/>
          </p:cNvSpPr>
          <p:nvPr/>
        </p:nvSpPr>
        <p:spPr bwMode="auto">
          <a:xfrm>
            <a:off x="4089400" y="2463800"/>
            <a:ext cx="0" cy="139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7" name="Line 16"/>
          <p:cNvSpPr>
            <a:spLocks noChangeShapeType="1"/>
          </p:cNvSpPr>
          <p:nvPr/>
        </p:nvSpPr>
        <p:spPr bwMode="auto">
          <a:xfrm flipH="1">
            <a:off x="2590800" y="2463800"/>
            <a:ext cx="838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8" name="Line 17"/>
          <p:cNvSpPr>
            <a:spLocks noChangeShapeType="1"/>
          </p:cNvSpPr>
          <p:nvPr/>
        </p:nvSpPr>
        <p:spPr bwMode="auto">
          <a:xfrm>
            <a:off x="4787900" y="2463800"/>
            <a:ext cx="83820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79" name="Line 22"/>
          <p:cNvSpPr>
            <a:spLocks noChangeShapeType="1"/>
          </p:cNvSpPr>
          <p:nvPr/>
        </p:nvSpPr>
        <p:spPr bwMode="auto">
          <a:xfrm flipH="1">
            <a:off x="4749800" y="3276600"/>
            <a:ext cx="87630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80" name="Text Box 24"/>
          <p:cNvSpPr txBox="1">
            <a:spLocks noChangeArrowheads="1"/>
          </p:cNvSpPr>
          <p:nvPr/>
        </p:nvSpPr>
        <p:spPr bwMode="auto">
          <a:xfrm>
            <a:off x="1139825" y="3744913"/>
            <a:ext cx="1889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provides tokens from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source code</a:t>
            </a:r>
          </a:p>
        </p:txBody>
      </p:sp>
      <p:sp>
        <p:nvSpPr>
          <p:cNvPr id="11281" name="Text Box 25"/>
          <p:cNvSpPr txBox="1">
            <a:spLocks noChangeArrowheads="1"/>
          </p:cNvSpPr>
          <p:nvPr/>
        </p:nvSpPr>
        <p:spPr bwMode="auto">
          <a:xfrm>
            <a:off x="2887663" y="4532313"/>
            <a:ext cx="25114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maintains information about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declared names and types</a:t>
            </a:r>
          </a:p>
        </p:txBody>
      </p:sp>
      <p:sp>
        <p:nvSpPr>
          <p:cNvPr id="11282" name="Text Box 26"/>
          <p:cNvSpPr txBox="1">
            <a:spLocks noChangeArrowheads="1"/>
          </p:cNvSpPr>
          <p:nvPr/>
        </p:nvSpPr>
        <p:spPr bwMode="auto">
          <a:xfrm>
            <a:off x="5364163" y="3744913"/>
            <a:ext cx="214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generates machine code</a:t>
            </a:r>
          </a:p>
        </p:txBody>
      </p:sp>
      <p:sp>
        <p:nvSpPr>
          <p:cNvPr id="11283" name="Text Box 27"/>
          <p:cNvSpPr txBox="1">
            <a:spLocks noChangeArrowheads="1"/>
          </p:cNvSpPr>
          <p:nvPr/>
        </p:nvSpPr>
        <p:spPr bwMode="auto">
          <a:xfrm>
            <a:off x="5078413" y="1611313"/>
            <a:ext cx="25971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"main program"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directs the whole compilation</a:t>
            </a:r>
          </a:p>
        </p:txBody>
      </p:sp>
      <p:sp>
        <p:nvSpPr>
          <p:cNvPr id="11284" name="Line 28"/>
          <p:cNvSpPr>
            <a:spLocks noChangeShapeType="1"/>
          </p:cNvSpPr>
          <p:nvPr/>
        </p:nvSpPr>
        <p:spPr bwMode="auto">
          <a:xfrm>
            <a:off x="889000" y="5613400"/>
            <a:ext cx="57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85" name="Text Box 29"/>
          <p:cNvSpPr txBox="1">
            <a:spLocks noChangeArrowheads="1"/>
          </p:cNvSpPr>
          <p:nvPr/>
        </p:nvSpPr>
        <p:spPr bwMode="auto">
          <a:xfrm>
            <a:off x="1649413" y="5446713"/>
            <a:ext cx="531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uses</a:t>
            </a:r>
          </a:p>
        </p:txBody>
      </p:sp>
      <p:grpSp>
        <p:nvGrpSpPr>
          <p:cNvPr id="203808" name="Group 32"/>
          <p:cNvGrpSpPr>
            <a:grpSpLocks/>
          </p:cNvGrpSpPr>
          <p:nvPr/>
        </p:nvGrpSpPr>
        <p:grpSpPr bwMode="auto">
          <a:xfrm>
            <a:off x="635000" y="2146300"/>
            <a:ext cx="7581900" cy="4106863"/>
            <a:chOff x="400" y="1352"/>
            <a:chExt cx="4776" cy="2587"/>
          </a:xfrm>
        </p:grpSpPr>
        <p:sp>
          <p:nvSpPr>
            <p:cNvPr id="11287" name="AutoShape 13"/>
            <p:cNvSpPr>
              <a:spLocks noChangeArrowheads="1"/>
            </p:cNvSpPr>
            <p:nvPr/>
          </p:nvSpPr>
          <p:spPr bwMode="auto">
            <a:xfrm>
              <a:off x="400" y="1952"/>
              <a:ext cx="248" cy="248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88" name="AutoShape 14"/>
            <p:cNvSpPr>
              <a:spLocks noChangeArrowheads="1"/>
            </p:cNvSpPr>
            <p:nvPr/>
          </p:nvSpPr>
          <p:spPr bwMode="auto">
            <a:xfrm>
              <a:off x="4928" y="1952"/>
              <a:ext cx="248" cy="248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89" name="Line 18"/>
            <p:cNvSpPr>
              <a:spLocks noChangeShapeType="1"/>
            </p:cNvSpPr>
            <p:nvPr/>
          </p:nvSpPr>
          <p:spPr bwMode="auto">
            <a:xfrm flipV="1">
              <a:off x="1288" y="1352"/>
              <a:ext cx="768" cy="59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90" name="Line 19"/>
            <p:cNvSpPr>
              <a:spLocks noChangeShapeType="1"/>
            </p:cNvSpPr>
            <p:nvPr/>
          </p:nvSpPr>
          <p:spPr bwMode="auto">
            <a:xfrm flipV="1">
              <a:off x="2424" y="1552"/>
              <a:ext cx="0" cy="85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91" name="Line 20"/>
            <p:cNvSpPr>
              <a:spLocks noChangeShapeType="1"/>
            </p:cNvSpPr>
            <p:nvPr/>
          </p:nvSpPr>
          <p:spPr bwMode="auto">
            <a:xfrm>
              <a:off x="648" y="2080"/>
              <a:ext cx="31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92" name="Line 21"/>
            <p:cNvSpPr>
              <a:spLocks noChangeShapeType="1"/>
            </p:cNvSpPr>
            <p:nvPr/>
          </p:nvSpPr>
          <p:spPr bwMode="auto">
            <a:xfrm>
              <a:off x="4576" y="2080"/>
              <a:ext cx="31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93" name="Line 23"/>
            <p:cNvSpPr>
              <a:spLocks noChangeShapeType="1"/>
            </p:cNvSpPr>
            <p:nvPr/>
          </p:nvSpPr>
          <p:spPr bwMode="auto">
            <a:xfrm>
              <a:off x="3112" y="1368"/>
              <a:ext cx="720" cy="568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94" name="Line 30"/>
            <p:cNvSpPr>
              <a:spLocks noChangeShapeType="1"/>
            </p:cNvSpPr>
            <p:nvPr/>
          </p:nvSpPr>
          <p:spPr bwMode="auto">
            <a:xfrm>
              <a:off x="560" y="3832"/>
              <a:ext cx="36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295" name="Text Box 31"/>
            <p:cNvSpPr txBox="1">
              <a:spLocks noChangeArrowheads="1"/>
            </p:cNvSpPr>
            <p:nvPr/>
          </p:nvSpPr>
          <p:spPr bwMode="auto">
            <a:xfrm>
              <a:off x="1039" y="3727"/>
              <a:ext cx="59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data 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070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99425-9CB2-4462-AB9E-F383C5EAF1C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143000" y="337392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7501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1.	</a:t>
            </a:r>
            <a:r>
              <a:rPr lang="de-AT" altLang="en-US" sz="3200" smtClean="0"/>
              <a:t>Overview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1.1	Motivation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1.2	</a:t>
            </a:r>
            <a:r>
              <a:rPr lang="de-AT" altLang="en-US" smtClean="0"/>
              <a:t>Structure of a Compiler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>
                <a:solidFill>
                  <a:srgbClr val="FF0000"/>
                </a:solidFill>
              </a:rPr>
              <a:t>1.3	</a:t>
            </a:r>
            <a:r>
              <a:rPr lang="de-AT" altLang="en-US" smtClean="0">
                <a:solidFill>
                  <a:srgbClr val="FF0000"/>
                </a:solidFill>
              </a:rPr>
              <a:t>Grammars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1.4	</a:t>
            </a:r>
            <a:r>
              <a:rPr lang="de-AT" altLang="en-US" smtClean="0"/>
              <a:t>Syntax Trees and Ambiguity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1.5	</a:t>
            </a:r>
            <a:r>
              <a:rPr lang="de-AT" altLang="en-US" smtClean="0"/>
              <a:t>Chomsky's Classification of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1.6	</a:t>
            </a:r>
            <a:r>
              <a:rPr lang="de-AT" altLang="en-US" smtClean="0"/>
              <a:t>The Language MicroJava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93787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FEBF8E-7379-48C8-A587-08716F3D13F8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What is a grammar?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735013" y="1409700"/>
            <a:ext cx="1044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1865313" y="1471613"/>
            <a:ext cx="5048250" cy="314325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 = "if" "(" Condition ")" Statement ["else" Statement].</a:t>
            </a:r>
          </a:p>
        </p:txBody>
      </p:sp>
      <p:grpSp>
        <p:nvGrpSpPr>
          <p:cNvPr id="205842" name="Group 18"/>
          <p:cNvGrpSpPr>
            <a:grpSpLocks/>
          </p:cNvGrpSpPr>
          <p:nvPr/>
        </p:nvGrpSpPr>
        <p:grpSpPr bwMode="auto">
          <a:xfrm>
            <a:off x="735013" y="2413000"/>
            <a:ext cx="7372350" cy="3179763"/>
            <a:chOff x="463" y="1520"/>
            <a:chExt cx="4644" cy="2003"/>
          </a:xfrm>
        </p:grpSpPr>
        <p:sp>
          <p:nvSpPr>
            <p:cNvPr id="13319" name="Text Box 5"/>
            <p:cNvSpPr txBox="1">
              <a:spLocks noChangeArrowheads="1"/>
            </p:cNvSpPr>
            <p:nvPr/>
          </p:nvSpPr>
          <p:spPr bwMode="auto">
            <a:xfrm>
              <a:off x="463" y="1520"/>
              <a:ext cx="11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Four components</a:t>
              </a:r>
            </a:p>
          </p:txBody>
        </p:sp>
        <p:sp>
          <p:nvSpPr>
            <p:cNvPr id="13320" name="Text Box 6"/>
            <p:cNvSpPr txBox="1">
              <a:spLocks noChangeArrowheads="1"/>
            </p:cNvSpPr>
            <p:nvPr/>
          </p:nvSpPr>
          <p:spPr bwMode="auto">
            <a:xfrm>
              <a:off x="463" y="1887"/>
              <a:ext cx="105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terminal symbols</a:t>
              </a:r>
            </a:p>
          </p:txBody>
        </p:sp>
        <p:sp>
          <p:nvSpPr>
            <p:cNvPr id="13321" name="Text Box 7"/>
            <p:cNvSpPr txBox="1">
              <a:spLocks noChangeArrowheads="1"/>
            </p:cNvSpPr>
            <p:nvPr/>
          </p:nvSpPr>
          <p:spPr bwMode="auto">
            <a:xfrm>
              <a:off x="1775" y="1887"/>
              <a:ext cx="65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are atomic</a:t>
              </a:r>
            </a:p>
          </p:txBody>
        </p:sp>
        <p:sp>
          <p:nvSpPr>
            <p:cNvPr id="13322" name="Text Box 8"/>
            <p:cNvSpPr txBox="1">
              <a:spLocks noChangeArrowheads="1"/>
            </p:cNvSpPr>
            <p:nvPr/>
          </p:nvSpPr>
          <p:spPr bwMode="auto">
            <a:xfrm>
              <a:off x="3207" y="1903"/>
              <a:ext cx="142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"if", "&gt;=", ident, number, ...</a:t>
              </a:r>
            </a:p>
          </p:txBody>
        </p:sp>
        <p:sp>
          <p:nvSpPr>
            <p:cNvPr id="13323" name="Text Box 9"/>
            <p:cNvSpPr txBox="1">
              <a:spLocks noChangeArrowheads="1"/>
            </p:cNvSpPr>
            <p:nvPr/>
          </p:nvSpPr>
          <p:spPr bwMode="auto">
            <a:xfrm>
              <a:off x="463" y="2383"/>
              <a:ext cx="126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nonterminal symbols</a:t>
              </a:r>
            </a:p>
          </p:txBody>
        </p:sp>
        <p:sp>
          <p:nvSpPr>
            <p:cNvPr id="13324" name="Text Box 10"/>
            <p:cNvSpPr txBox="1">
              <a:spLocks noChangeArrowheads="1"/>
            </p:cNvSpPr>
            <p:nvPr/>
          </p:nvSpPr>
          <p:spPr bwMode="auto">
            <a:xfrm>
              <a:off x="1775" y="2383"/>
              <a:ext cx="1007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are decomposed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into smaller units</a:t>
              </a:r>
            </a:p>
          </p:txBody>
        </p:sp>
        <p:sp>
          <p:nvSpPr>
            <p:cNvPr id="13325" name="Text Box 11"/>
            <p:cNvSpPr txBox="1">
              <a:spLocks noChangeArrowheads="1"/>
            </p:cNvSpPr>
            <p:nvPr/>
          </p:nvSpPr>
          <p:spPr bwMode="auto">
            <a:xfrm>
              <a:off x="3207" y="2399"/>
              <a:ext cx="162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Statement, Condition, Type, ...</a:t>
              </a:r>
            </a:p>
          </p:txBody>
        </p:sp>
        <p:sp>
          <p:nvSpPr>
            <p:cNvPr id="13326" name="Text Box 12"/>
            <p:cNvSpPr txBox="1">
              <a:spLocks noChangeArrowheads="1"/>
            </p:cNvSpPr>
            <p:nvPr/>
          </p:nvSpPr>
          <p:spPr bwMode="auto">
            <a:xfrm>
              <a:off x="463" y="2847"/>
              <a:ext cx="76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productions</a:t>
              </a:r>
            </a:p>
          </p:txBody>
        </p:sp>
        <p:sp>
          <p:nvSpPr>
            <p:cNvPr id="13327" name="Text Box 13"/>
            <p:cNvSpPr txBox="1">
              <a:spLocks noChangeArrowheads="1"/>
            </p:cNvSpPr>
            <p:nvPr/>
          </p:nvSpPr>
          <p:spPr bwMode="auto">
            <a:xfrm>
              <a:off x="1775" y="2847"/>
              <a:ext cx="1165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rules how to decom-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pose nonterminals</a:t>
              </a:r>
            </a:p>
          </p:txBody>
        </p:sp>
        <p:sp>
          <p:nvSpPr>
            <p:cNvPr id="13328" name="Text Box 14"/>
            <p:cNvSpPr txBox="1">
              <a:spLocks noChangeArrowheads="1"/>
            </p:cNvSpPr>
            <p:nvPr/>
          </p:nvSpPr>
          <p:spPr bwMode="auto">
            <a:xfrm>
              <a:off x="3207" y="2863"/>
              <a:ext cx="1900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Statement = Designator "=" Expr ";".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Designator = ident ["." ident].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13329" name="Text Box 15"/>
            <p:cNvSpPr txBox="1">
              <a:spLocks noChangeArrowheads="1"/>
            </p:cNvSpPr>
            <p:nvPr/>
          </p:nvSpPr>
          <p:spPr bwMode="auto">
            <a:xfrm>
              <a:off x="463" y="3311"/>
              <a:ext cx="79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start symbol</a:t>
              </a:r>
            </a:p>
          </p:txBody>
        </p:sp>
        <p:sp>
          <p:nvSpPr>
            <p:cNvPr id="13330" name="Text Box 16"/>
            <p:cNvSpPr txBox="1">
              <a:spLocks noChangeArrowheads="1"/>
            </p:cNvSpPr>
            <p:nvPr/>
          </p:nvSpPr>
          <p:spPr bwMode="auto">
            <a:xfrm>
              <a:off x="1775" y="3311"/>
              <a:ext cx="118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topmost nonterminal</a:t>
              </a:r>
            </a:p>
          </p:txBody>
        </p:sp>
        <p:sp>
          <p:nvSpPr>
            <p:cNvPr id="13331" name="Text Box 17"/>
            <p:cNvSpPr txBox="1">
              <a:spLocks noChangeArrowheads="1"/>
            </p:cNvSpPr>
            <p:nvPr/>
          </p:nvSpPr>
          <p:spPr bwMode="auto">
            <a:xfrm>
              <a:off x="3207" y="3327"/>
              <a:ext cx="35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Java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359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C115D1-EC85-4F11-A953-232FFC2C263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343025" y="2628900"/>
            <a:ext cx="5267325" cy="428625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EBNF </a:t>
            </a:r>
            <a:r>
              <a:rPr lang="de-AT" altLang="en-US" smtClean="0"/>
              <a:t>notation</a:t>
            </a:r>
            <a:endParaRPr lang="de-AT" altLang="en-US" smtClean="0"/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696913" y="1244600"/>
            <a:ext cx="3000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Extended Backus-Naur form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for writing grammars</a:t>
            </a: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4811713" y="1255713"/>
            <a:ext cx="3746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John Backus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developed the first Fortran compiler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Peter Naur</a:t>
            </a: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edited the Algol60 report</a:t>
            </a:r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1376363" y="2670175"/>
            <a:ext cx="518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Statement   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"write"    ident    ","    Expression    ";"  </a:t>
            </a:r>
            <a:r>
              <a:rPr kumimoji="0" lang="de-AT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3071813" y="2173288"/>
            <a:ext cx="5953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literal</a:t>
            </a:r>
          </a:p>
        </p:txBody>
      </p:sp>
      <p:sp>
        <p:nvSpPr>
          <p:cNvPr id="14345" name="Text Box 8"/>
          <p:cNvSpPr txBox="1">
            <a:spLocks noChangeArrowheads="1"/>
          </p:cNvSpPr>
          <p:nvPr/>
        </p:nvSpPr>
        <p:spPr bwMode="auto">
          <a:xfrm>
            <a:off x="3843338" y="1992313"/>
            <a:ext cx="7731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terminal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symbol</a:t>
            </a:r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4843463" y="1992313"/>
            <a:ext cx="10398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nonterminal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symbol</a:t>
            </a:r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 flipH="1">
            <a:off x="3267075" y="2447925"/>
            <a:ext cx="85725" cy="285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8" name="Line 11"/>
          <p:cNvSpPr>
            <a:spLocks noChangeShapeType="1"/>
          </p:cNvSpPr>
          <p:nvPr/>
        </p:nvSpPr>
        <p:spPr bwMode="auto">
          <a:xfrm flipH="1">
            <a:off x="4067175" y="2447925"/>
            <a:ext cx="85725" cy="285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 flipH="1">
            <a:off x="5267325" y="2447925"/>
            <a:ext cx="85725" cy="285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 flipH="1">
            <a:off x="6486525" y="2447925"/>
            <a:ext cx="85725" cy="285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6181725" y="1992313"/>
            <a:ext cx="10747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terminates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production</a:t>
            </a:r>
          </a:p>
        </p:txBody>
      </p:sp>
      <p:sp>
        <p:nvSpPr>
          <p:cNvPr id="14352" name="AutoShape 15"/>
          <p:cNvSpPr>
            <a:spLocks/>
          </p:cNvSpPr>
          <p:nvPr/>
        </p:nvSpPr>
        <p:spPr bwMode="auto">
          <a:xfrm rot="5400000">
            <a:off x="1895476" y="2657475"/>
            <a:ext cx="88900" cy="904875"/>
          </a:xfrm>
          <a:prstGeom prst="rightBrace">
            <a:avLst>
              <a:gd name="adj1" fmla="val 8482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3" name="AutoShape 16"/>
          <p:cNvSpPr>
            <a:spLocks/>
          </p:cNvSpPr>
          <p:nvPr/>
        </p:nvSpPr>
        <p:spPr bwMode="auto">
          <a:xfrm rot="5400000">
            <a:off x="4586288" y="1452563"/>
            <a:ext cx="79375" cy="3305175"/>
          </a:xfrm>
          <a:prstGeom prst="rightBrace">
            <a:avLst>
              <a:gd name="adj1" fmla="val 347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1385888" y="3116263"/>
            <a:ext cx="1154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left-hand side</a:t>
            </a:r>
          </a:p>
        </p:txBody>
      </p:sp>
      <p:sp>
        <p:nvSpPr>
          <p:cNvPr id="14355" name="Text Box 18"/>
          <p:cNvSpPr txBox="1">
            <a:spLocks noChangeArrowheads="1"/>
          </p:cNvSpPr>
          <p:nvPr/>
        </p:nvSpPr>
        <p:spPr bwMode="auto">
          <a:xfrm>
            <a:off x="4090988" y="3116263"/>
            <a:ext cx="12525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right-hand side</a:t>
            </a:r>
          </a:p>
        </p:txBody>
      </p:sp>
      <p:sp>
        <p:nvSpPr>
          <p:cNvPr id="14356" name="Text Box 19"/>
          <p:cNvSpPr txBox="1">
            <a:spLocks noChangeArrowheads="1"/>
          </p:cNvSpPr>
          <p:nvPr/>
        </p:nvSpPr>
        <p:spPr bwMode="auto">
          <a:xfrm>
            <a:off x="696913" y="2178050"/>
            <a:ext cx="1362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Productions</a:t>
            </a:r>
          </a:p>
        </p:txBody>
      </p:sp>
      <p:grpSp>
        <p:nvGrpSpPr>
          <p:cNvPr id="244756" name="Group 20"/>
          <p:cNvGrpSpPr>
            <a:grpSpLocks/>
          </p:cNvGrpSpPr>
          <p:nvPr/>
        </p:nvGrpSpPr>
        <p:grpSpPr bwMode="auto">
          <a:xfrm>
            <a:off x="696913" y="4673600"/>
            <a:ext cx="7019925" cy="1716088"/>
            <a:chOff x="439" y="2944"/>
            <a:chExt cx="4422" cy="1081"/>
          </a:xfrm>
        </p:grpSpPr>
        <p:sp>
          <p:nvSpPr>
            <p:cNvPr id="14359" name="Text Box 21"/>
            <p:cNvSpPr txBox="1">
              <a:spLocks noChangeArrowheads="1"/>
            </p:cNvSpPr>
            <p:nvPr/>
          </p:nvSpPr>
          <p:spPr bwMode="auto">
            <a:xfrm>
              <a:off x="439" y="2944"/>
              <a:ext cx="9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Metasymbols</a:t>
              </a:r>
            </a:p>
          </p:txBody>
        </p:sp>
        <p:sp>
          <p:nvSpPr>
            <p:cNvPr id="14360" name="Text Box 22"/>
            <p:cNvSpPr txBox="1">
              <a:spLocks noChangeArrowheads="1"/>
            </p:cNvSpPr>
            <p:nvPr/>
          </p:nvSpPr>
          <p:spPr bwMode="auto">
            <a:xfrm>
              <a:off x="455" y="3253"/>
              <a:ext cx="332" cy="7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|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[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]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{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...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}</a:t>
              </a:r>
            </a:p>
          </p:txBody>
        </p:sp>
        <p:sp>
          <p:nvSpPr>
            <p:cNvPr id="14361" name="Text Box 23"/>
            <p:cNvSpPr txBox="1">
              <a:spLocks noChangeArrowheads="1"/>
            </p:cNvSpPr>
            <p:nvPr/>
          </p:nvSpPr>
          <p:spPr bwMode="auto">
            <a:xfrm>
              <a:off x="1143" y="3253"/>
              <a:ext cx="1210" cy="7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separates alternatives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groups alternatives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optional part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iterative part</a:t>
              </a:r>
            </a:p>
          </p:txBody>
        </p:sp>
        <p:sp>
          <p:nvSpPr>
            <p:cNvPr id="14362" name="Text Box 24"/>
            <p:cNvSpPr txBox="1">
              <a:spLocks noChangeArrowheads="1"/>
            </p:cNvSpPr>
            <p:nvPr/>
          </p:nvSpPr>
          <p:spPr bwMode="auto">
            <a:xfrm>
              <a:off x="3047" y="3258"/>
              <a:ext cx="1814" cy="7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 | b | c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 a  or  b  or  c</a:t>
              </a:r>
              <a:endPara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 (b | c) 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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ab | ac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[a] b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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ab | b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863600" algn="l"/>
                </a:tabLst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{a}b	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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b | ab | aab | aaab | ...</a:t>
              </a:r>
            </a:p>
          </p:txBody>
        </p:sp>
      </p:grpSp>
      <p:sp>
        <p:nvSpPr>
          <p:cNvPr id="14358" name="Text Box 25"/>
          <p:cNvSpPr txBox="1">
            <a:spLocks noChangeArrowheads="1"/>
          </p:cNvSpPr>
          <p:nvPr/>
        </p:nvSpPr>
        <p:spPr bwMode="auto">
          <a:xfrm>
            <a:off x="1290638" y="3605213"/>
            <a:ext cx="43783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by convention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terminal symbols start with lowercase letters</a:t>
            </a:r>
          </a:p>
          <a:p>
            <a:pPr marL="180975" marR="0" lvl="0" indent="-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nonterminal symbols start with uppercase letters</a:t>
            </a:r>
          </a:p>
        </p:txBody>
      </p:sp>
    </p:spTree>
    <p:extLst>
      <p:ext uri="{BB962C8B-B14F-4D97-AF65-F5344CB8AC3E}">
        <p14:creationId xmlns:p14="http://schemas.microsoft.com/office/powerpoint/2010/main" val="30356822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0CED9E7-021A-4750-AEE7-7BC8EFF98375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Example: </a:t>
            </a:r>
            <a:r>
              <a:rPr lang="de-AT" altLang="en-US" sz="2400" smtClean="0"/>
              <a:t>Grammar </a:t>
            </a:r>
            <a:r>
              <a:rPr lang="de-AT" altLang="en-US" sz="2400" smtClean="0"/>
              <a:t>for </a:t>
            </a:r>
            <a:r>
              <a:rPr lang="de-AT" altLang="en-US" sz="2400" smtClean="0"/>
              <a:t>arithmetic expressions</a:t>
            </a:r>
            <a:endParaRPr lang="de-AT" altLang="en-US" sz="2400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96913" y="1371600"/>
            <a:ext cx="1362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Productions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141413" y="1789113"/>
            <a:ext cx="3381375" cy="815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	= ["+" | "-"] Term {("+" | "-") Term}.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	= Factor {("*" | "/") Factor}.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	= ident | number | "(" Expr ")".</a:t>
            </a:r>
          </a:p>
        </p:txBody>
      </p:sp>
      <p:sp>
        <p:nvSpPr>
          <p:cNvPr id="15366" name="Rectangle 34"/>
          <p:cNvSpPr>
            <a:spLocks noChangeArrowheads="1"/>
          </p:cNvSpPr>
          <p:nvPr/>
        </p:nvSpPr>
        <p:spPr bwMode="auto">
          <a:xfrm>
            <a:off x="3433763" y="2805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5367" name="Picture 33" descr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1446213"/>
            <a:ext cx="22764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Rectangle 36"/>
          <p:cNvSpPr>
            <a:spLocks noChangeArrowheads="1"/>
          </p:cNvSpPr>
          <p:nvPr/>
        </p:nvSpPr>
        <p:spPr bwMode="auto">
          <a:xfrm>
            <a:off x="3795713" y="2909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5369" name="Picture 35" descr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2668588"/>
            <a:ext cx="15525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Rectangle 38"/>
          <p:cNvSpPr>
            <a:spLocks noChangeArrowheads="1"/>
          </p:cNvSpPr>
          <p:nvPr/>
        </p:nvSpPr>
        <p:spPr bwMode="auto">
          <a:xfrm>
            <a:off x="3357563" y="2919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5371" name="Picture 37" descr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3" y="3706813"/>
            <a:ext cx="24288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Text Box 39"/>
          <p:cNvSpPr txBox="1">
            <a:spLocks noChangeArrowheads="1"/>
          </p:cNvSpPr>
          <p:nvPr/>
        </p:nvSpPr>
        <p:spPr bwMode="auto">
          <a:xfrm>
            <a:off x="5738813" y="2055813"/>
            <a:ext cx="576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Expr</a:t>
            </a:r>
          </a:p>
        </p:txBody>
      </p:sp>
      <p:sp>
        <p:nvSpPr>
          <p:cNvPr id="15373" name="Text Box 41"/>
          <p:cNvSpPr txBox="1">
            <a:spLocks noChangeArrowheads="1"/>
          </p:cNvSpPr>
          <p:nvPr/>
        </p:nvSpPr>
        <p:spPr bwMode="auto">
          <a:xfrm>
            <a:off x="5700713" y="3262313"/>
            <a:ext cx="609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Term</a:t>
            </a:r>
          </a:p>
        </p:txBody>
      </p:sp>
      <p:sp>
        <p:nvSpPr>
          <p:cNvPr id="15374" name="Text Box 42"/>
          <p:cNvSpPr txBox="1">
            <a:spLocks noChangeArrowheads="1"/>
          </p:cNvSpPr>
          <p:nvPr/>
        </p:nvSpPr>
        <p:spPr bwMode="auto">
          <a:xfrm>
            <a:off x="5624513" y="4316413"/>
            <a:ext cx="7350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Factor</a:t>
            </a:r>
          </a:p>
        </p:txBody>
      </p:sp>
      <p:grpSp>
        <p:nvGrpSpPr>
          <p:cNvPr id="207922" name="Group 50"/>
          <p:cNvGrpSpPr>
            <a:grpSpLocks/>
          </p:cNvGrpSpPr>
          <p:nvPr/>
        </p:nvGrpSpPr>
        <p:grpSpPr bwMode="auto">
          <a:xfrm>
            <a:off x="696913" y="2882900"/>
            <a:ext cx="4151312" cy="1573213"/>
            <a:chOff x="439" y="1816"/>
            <a:chExt cx="2615" cy="991"/>
          </a:xfrm>
        </p:grpSpPr>
        <p:sp>
          <p:nvSpPr>
            <p:cNvPr id="15382" name="Text Box 43"/>
            <p:cNvSpPr txBox="1">
              <a:spLocks noChangeArrowheads="1"/>
            </p:cNvSpPr>
            <p:nvPr/>
          </p:nvSpPr>
          <p:spPr bwMode="auto">
            <a:xfrm>
              <a:off x="439" y="1816"/>
              <a:ext cx="122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Terminal symbols</a:t>
              </a:r>
            </a:p>
          </p:txBody>
        </p:sp>
        <p:sp>
          <p:nvSpPr>
            <p:cNvPr id="15383" name="Text Box 44"/>
            <p:cNvSpPr txBox="1">
              <a:spLocks noChangeArrowheads="1"/>
            </p:cNvSpPr>
            <p:nvPr/>
          </p:nvSpPr>
          <p:spPr bwMode="auto">
            <a:xfrm>
              <a:off x="647" y="2071"/>
              <a:ext cx="968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simple TS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/>
              </a:r>
              <a:b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</a:b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terminal classes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:</a:t>
              </a:r>
            </a:p>
          </p:txBody>
        </p:sp>
        <p:sp>
          <p:nvSpPr>
            <p:cNvPr id="15384" name="Text Box 45"/>
            <p:cNvSpPr txBox="1">
              <a:spLocks noChangeArrowheads="1"/>
            </p:cNvSpPr>
            <p:nvPr/>
          </p:nvSpPr>
          <p:spPr bwMode="auto">
            <a:xfrm>
              <a:off x="1695" y="2071"/>
              <a:ext cx="1359" cy="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"+", "-", "*", "/", "(", ")"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just 1 instance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ident, number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(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multiple instances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)</a:t>
              </a:r>
            </a:p>
          </p:txBody>
        </p:sp>
      </p:grpSp>
      <p:grpSp>
        <p:nvGrpSpPr>
          <p:cNvPr id="207923" name="Group 51"/>
          <p:cNvGrpSpPr>
            <a:grpSpLocks/>
          </p:cNvGrpSpPr>
          <p:nvPr/>
        </p:nvGrpSpPr>
        <p:grpSpPr bwMode="auto">
          <a:xfrm>
            <a:off x="696913" y="4699000"/>
            <a:ext cx="2270125" cy="715963"/>
            <a:chOff x="439" y="2960"/>
            <a:chExt cx="1430" cy="451"/>
          </a:xfrm>
        </p:grpSpPr>
        <p:sp>
          <p:nvSpPr>
            <p:cNvPr id="15380" name="Text Box 46"/>
            <p:cNvSpPr txBox="1">
              <a:spLocks noChangeArrowheads="1"/>
            </p:cNvSpPr>
            <p:nvPr/>
          </p:nvSpPr>
          <p:spPr bwMode="auto">
            <a:xfrm>
              <a:off x="439" y="2960"/>
              <a:ext cx="14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Nonterminal symbols</a:t>
              </a:r>
            </a:p>
          </p:txBody>
        </p:sp>
        <p:sp>
          <p:nvSpPr>
            <p:cNvPr id="15381" name="Text Box 47"/>
            <p:cNvSpPr txBox="1">
              <a:spLocks noChangeArrowheads="1"/>
            </p:cNvSpPr>
            <p:nvPr/>
          </p:nvSpPr>
          <p:spPr bwMode="auto">
            <a:xfrm>
              <a:off x="647" y="3199"/>
              <a:ext cx="109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Expr, Term, Factor</a:t>
              </a:r>
            </a:p>
          </p:txBody>
        </p:sp>
      </p:grpSp>
      <p:grpSp>
        <p:nvGrpSpPr>
          <p:cNvPr id="207924" name="Group 52"/>
          <p:cNvGrpSpPr>
            <a:grpSpLocks/>
          </p:cNvGrpSpPr>
          <p:nvPr/>
        </p:nvGrpSpPr>
        <p:grpSpPr bwMode="auto">
          <a:xfrm>
            <a:off x="696913" y="5638800"/>
            <a:ext cx="1431925" cy="715963"/>
            <a:chOff x="439" y="3552"/>
            <a:chExt cx="902" cy="451"/>
          </a:xfrm>
        </p:grpSpPr>
        <p:sp>
          <p:nvSpPr>
            <p:cNvPr id="15378" name="Text Box 48"/>
            <p:cNvSpPr txBox="1">
              <a:spLocks noChangeArrowheads="1"/>
            </p:cNvSpPr>
            <p:nvPr/>
          </p:nvSpPr>
          <p:spPr bwMode="auto">
            <a:xfrm>
              <a:off x="439" y="3552"/>
              <a:ext cx="9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Start symbol</a:t>
              </a:r>
            </a:p>
          </p:txBody>
        </p:sp>
        <p:sp>
          <p:nvSpPr>
            <p:cNvPr id="15379" name="Text Box 49"/>
            <p:cNvSpPr txBox="1">
              <a:spLocks noChangeArrowheads="1"/>
            </p:cNvSpPr>
            <p:nvPr/>
          </p:nvSpPr>
          <p:spPr bwMode="auto">
            <a:xfrm>
              <a:off x="647" y="3791"/>
              <a:ext cx="36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Expr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921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A2DE585-3BB0-4381-B44C-059F26BB3AC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de-DE" altLang="en-US" sz="140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Operator </a:t>
            </a:r>
            <a:r>
              <a:rPr lang="de-AT" altLang="en-US" smtClean="0"/>
              <a:t>precedence</a:t>
            </a:r>
            <a:endParaRPr lang="de-AT" altLang="en-US" smtClean="0"/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22313" y="1270000"/>
            <a:ext cx="576662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/>
              <a:t>Grammars can be used to define </a:t>
            </a:r>
            <a:r>
              <a:rPr lang="de-AT" altLang="en-US" sz="1800"/>
              <a:t>the </a:t>
            </a:r>
            <a:r>
              <a:rPr lang="de-AT" altLang="en-US" sz="1800" smtClean="0"/>
              <a:t>precedence </a:t>
            </a:r>
            <a:r>
              <a:rPr lang="de-AT" altLang="en-US" sz="1800"/>
              <a:t>of operators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1128713" y="1776413"/>
            <a:ext cx="3381375" cy="815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Expr	= ["+" | "-"] Term {("+" | "-") Term}.</a:t>
            </a:r>
          </a:p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Term	= Factor {("*" | "/") Factor}.</a:t>
            </a:r>
          </a:p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Factor	= ident | number | "(" Expr ")".</a:t>
            </a:r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747713" y="2855913"/>
            <a:ext cx="1971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input: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- a * 3 + b / 4 - c</a:t>
            </a:r>
          </a:p>
        </p:txBody>
      </p:sp>
      <p:grpSp>
        <p:nvGrpSpPr>
          <p:cNvPr id="208931" name="Group 35"/>
          <p:cNvGrpSpPr>
            <a:grpSpLocks/>
          </p:cNvGrpSpPr>
          <p:nvPr/>
        </p:nvGrpSpPr>
        <p:grpSpPr bwMode="auto">
          <a:xfrm>
            <a:off x="849313" y="3221038"/>
            <a:ext cx="3735387" cy="346075"/>
            <a:chOff x="535" y="2029"/>
            <a:chExt cx="2353" cy="218"/>
          </a:xfrm>
        </p:grpSpPr>
        <p:sp>
          <p:nvSpPr>
            <p:cNvPr id="16415" name="Text Box 6"/>
            <p:cNvSpPr txBox="1">
              <a:spLocks noChangeArrowheads="1"/>
            </p:cNvSpPr>
            <p:nvPr/>
          </p:nvSpPr>
          <p:spPr bwMode="auto">
            <a:xfrm>
              <a:off x="799" y="2055"/>
              <a:ext cx="208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- ident * number + ident / number - ident</a:t>
              </a:r>
            </a:p>
          </p:txBody>
        </p:sp>
        <p:sp>
          <p:nvSpPr>
            <p:cNvPr id="16416" name="Text Box 17"/>
            <p:cNvSpPr txBox="1">
              <a:spLocks noChangeArrowheads="1"/>
            </p:cNvSpPr>
            <p:nvPr/>
          </p:nvSpPr>
          <p:spPr bwMode="auto">
            <a:xfrm>
              <a:off x="535" y="2029"/>
              <a:ext cx="24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endParaRPr lang="de-AT" altLang="en-US" sz="1600"/>
            </a:p>
          </p:txBody>
        </p:sp>
      </p:grpSp>
      <p:grpSp>
        <p:nvGrpSpPr>
          <p:cNvPr id="208932" name="Group 36"/>
          <p:cNvGrpSpPr>
            <a:grpSpLocks/>
          </p:cNvGrpSpPr>
          <p:nvPr/>
        </p:nvGrpSpPr>
        <p:grpSpPr bwMode="auto">
          <a:xfrm>
            <a:off x="849313" y="3513138"/>
            <a:ext cx="3890962" cy="346075"/>
            <a:chOff x="535" y="2213"/>
            <a:chExt cx="2451" cy="218"/>
          </a:xfrm>
        </p:grpSpPr>
        <p:sp>
          <p:nvSpPr>
            <p:cNvPr id="16413" name="Text Box 11"/>
            <p:cNvSpPr txBox="1">
              <a:spLocks noChangeArrowheads="1"/>
            </p:cNvSpPr>
            <p:nvPr/>
          </p:nvSpPr>
          <p:spPr bwMode="auto">
            <a:xfrm>
              <a:off x="799" y="2239"/>
              <a:ext cx="218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- Factor * Factor + Factor / Factor - Factor</a:t>
              </a:r>
            </a:p>
          </p:txBody>
        </p:sp>
        <p:sp>
          <p:nvSpPr>
            <p:cNvPr id="16414" name="Text Box 18"/>
            <p:cNvSpPr txBox="1">
              <a:spLocks noChangeArrowheads="1"/>
            </p:cNvSpPr>
            <p:nvPr/>
          </p:nvSpPr>
          <p:spPr bwMode="auto">
            <a:xfrm>
              <a:off x="535" y="2213"/>
              <a:ext cx="24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endParaRPr lang="de-AT" altLang="en-US" sz="1600"/>
            </a:p>
          </p:txBody>
        </p:sp>
      </p:grpSp>
      <p:grpSp>
        <p:nvGrpSpPr>
          <p:cNvPr id="208938" name="Group 42"/>
          <p:cNvGrpSpPr>
            <a:grpSpLocks/>
          </p:cNvGrpSpPr>
          <p:nvPr/>
        </p:nvGrpSpPr>
        <p:grpSpPr bwMode="auto">
          <a:xfrm>
            <a:off x="849313" y="3803655"/>
            <a:ext cx="7939092" cy="409576"/>
            <a:chOff x="535" y="2396"/>
            <a:chExt cx="5001" cy="258"/>
          </a:xfrm>
        </p:grpSpPr>
        <p:sp>
          <p:nvSpPr>
            <p:cNvPr id="16402" name="Text Box 13"/>
            <p:cNvSpPr txBox="1">
              <a:spLocks noChangeArrowheads="1"/>
            </p:cNvSpPr>
            <p:nvPr/>
          </p:nvSpPr>
          <p:spPr bwMode="auto">
            <a:xfrm>
              <a:off x="799" y="2455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6403" name="Text Box 19"/>
            <p:cNvSpPr txBox="1">
              <a:spLocks noChangeArrowheads="1"/>
            </p:cNvSpPr>
            <p:nvPr/>
          </p:nvSpPr>
          <p:spPr bwMode="auto">
            <a:xfrm>
              <a:off x="535" y="2429"/>
              <a:ext cx="24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endParaRPr lang="de-AT" altLang="en-US" sz="1600"/>
            </a:p>
          </p:txBody>
        </p:sp>
        <p:sp>
          <p:nvSpPr>
            <p:cNvPr id="16404" name="AutoShape 21"/>
            <p:cNvSpPr>
              <a:spLocks/>
            </p:cNvSpPr>
            <p:nvPr/>
          </p:nvSpPr>
          <p:spPr bwMode="auto">
            <a:xfrm rot="-5400000">
              <a:off x="1268" y="2068"/>
              <a:ext cx="56" cy="712"/>
            </a:xfrm>
            <a:prstGeom prst="leftBrace">
              <a:avLst>
                <a:gd name="adj1" fmla="val 10595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05" name="AutoShape 22"/>
            <p:cNvSpPr>
              <a:spLocks/>
            </p:cNvSpPr>
            <p:nvPr/>
          </p:nvSpPr>
          <p:spPr bwMode="auto">
            <a:xfrm rot="-5400000">
              <a:off x="2132" y="2068"/>
              <a:ext cx="56" cy="712"/>
            </a:xfrm>
            <a:prstGeom prst="leftBrace">
              <a:avLst>
                <a:gd name="adj1" fmla="val 10595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06" name="AutoShape 23"/>
            <p:cNvSpPr>
              <a:spLocks/>
            </p:cNvSpPr>
            <p:nvPr/>
          </p:nvSpPr>
          <p:spPr bwMode="auto">
            <a:xfrm rot="-5400000">
              <a:off x="2748" y="2276"/>
              <a:ext cx="56" cy="296"/>
            </a:xfrm>
            <a:prstGeom prst="leftBrace">
              <a:avLst>
                <a:gd name="adj1" fmla="val 4404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07" name="Text Box 24"/>
            <p:cNvSpPr txBox="1">
              <a:spLocks noChangeArrowheads="1"/>
            </p:cNvSpPr>
            <p:nvPr/>
          </p:nvSpPr>
          <p:spPr bwMode="auto">
            <a:xfrm>
              <a:off x="1111" y="2455"/>
              <a:ext cx="37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</a:t>
              </a:r>
            </a:p>
          </p:txBody>
        </p:sp>
        <p:sp>
          <p:nvSpPr>
            <p:cNvPr id="16408" name="Text Box 25"/>
            <p:cNvSpPr txBox="1">
              <a:spLocks noChangeArrowheads="1"/>
            </p:cNvSpPr>
            <p:nvPr/>
          </p:nvSpPr>
          <p:spPr bwMode="auto">
            <a:xfrm>
              <a:off x="1671" y="2455"/>
              <a:ext cx="17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6409" name="Text Box 26"/>
            <p:cNvSpPr txBox="1">
              <a:spLocks noChangeArrowheads="1"/>
            </p:cNvSpPr>
            <p:nvPr/>
          </p:nvSpPr>
          <p:spPr bwMode="auto">
            <a:xfrm>
              <a:off x="1991" y="2455"/>
              <a:ext cx="37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</a:t>
              </a:r>
            </a:p>
          </p:txBody>
        </p:sp>
        <p:sp>
          <p:nvSpPr>
            <p:cNvPr id="16410" name="Text Box 27"/>
            <p:cNvSpPr txBox="1">
              <a:spLocks noChangeArrowheads="1"/>
            </p:cNvSpPr>
            <p:nvPr/>
          </p:nvSpPr>
          <p:spPr bwMode="auto">
            <a:xfrm>
              <a:off x="2495" y="2455"/>
              <a:ext cx="15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6411" name="Text Box 28"/>
            <p:cNvSpPr txBox="1">
              <a:spLocks noChangeArrowheads="1"/>
            </p:cNvSpPr>
            <p:nvPr/>
          </p:nvSpPr>
          <p:spPr bwMode="auto">
            <a:xfrm>
              <a:off x="2575" y="2455"/>
              <a:ext cx="37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</a:t>
              </a:r>
            </a:p>
          </p:txBody>
        </p:sp>
        <p:sp>
          <p:nvSpPr>
            <p:cNvPr id="16412" name="Text Box 31"/>
            <p:cNvSpPr txBox="1">
              <a:spLocks noChangeArrowheads="1"/>
            </p:cNvSpPr>
            <p:nvPr/>
          </p:nvSpPr>
          <p:spPr bwMode="auto">
            <a:xfrm>
              <a:off x="3127" y="2439"/>
              <a:ext cx="240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chemeClr val="bg2"/>
                  </a:solidFill>
                </a:rPr>
                <a:t>"*" and "/" </a:t>
              </a:r>
              <a:r>
                <a:rPr lang="de-AT" altLang="en-US" sz="1600">
                  <a:solidFill>
                    <a:schemeClr val="bg2"/>
                  </a:solidFill>
                </a:rPr>
                <a:t>have </a:t>
              </a:r>
              <a:r>
                <a:rPr lang="de-AT" altLang="en-US" sz="1600" smtClean="0">
                  <a:solidFill>
                    <a:schemeClr val="bg2"/>
                  </a:solidFill>
                </a:rPr>
                <a:t>precedence over"+" </a:t>
              </a:r>
              <a:r>
                <a:rPr lang="de-AT" altLang="en-US" sz="1600">
                  <a:solidFill>
                    <a:schemeClr val="bg2"/>
                  </a:solidFill>
                </a:rPr>
                <a:t>and "-"</a:t>
              </a:r>
            </a:p>
          </p:txBody>
        </p:sp>
      </p:grpSp>
      <p:grpSp>
        <p:nvGrpSpPr>
          <p:cNvPr id="208941" name="Group 45"/>
          <p:cNvGrpSpPr>
            <a:grpSpLocks/>
          </p:cNvGrpSpPr>
          <p:nvPr/>
        </p:nvGrpSpPr>
        <p:grpSpPr bwMode="auto">
          <a:xfrm>
            <a:off x="849313" y="4133850"/>
            <a:ext cx="6989762" cy="393700"/>
            <a:chOff x="535" y="2604"/>
            <a:chExt cx="4403" cy="248"/>
          </a:xfrm>
        </p:grpSpPr>
        <p:sp>
          <p:nvSpPr>
            <p:cNvPr id="16398" name="Text Box 20"/>
            <p:cNvSpPr txBox="1">
              <a:spLocks noChangeArrowheads="1"/>
            </p:cNvSpPr>
            <p:nvPr/>
          </p:nvSpPr>
          <p:spPr bwMode="auto">
            <a:xfrm>
              <a:off x="535" y="2637"/>
              <a:ext cx="24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endParaRPr lang="de-AT" altLang="en-US" sz="1600"/>
            </a:p>
          </p:txBody>
        </p:sp>
        <p:sp>
          <p:nvSpPr>
            <p:cNvPr id="16399" name="AutoShape 29"/>
            <p:cNvSpPr>
              <a:spLocks/>
            </p:cNvSpPr>
            <p:nvPr/>
          </p:nvSpPr>
          <p:spPr bwMode="auto">
            <a:xfrm rot="-5400000">
              <a:off x="1840" y="1616"/>
              <a:ext cx="64" cy="2040"/>
            </a:xfrm>
            <a:prstGeom prst="leftBrace">
              <a:avLst>
                <a:gd name="adj1" fmla="val 26562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400" name="Text Box 30"/>
            <p:cNvSpPr txBox="1">
              <a:spLocks noChangeArrowheads="1"/>
            </p:cNvSpPr>
            <p:nvPr/>
          </p:nvSpPr>
          <p:spPr bwMode="auto">
            <a:xfrm>
              <a:off x="1719" y="2655"/>
              <a:ext cx="34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Expr</a:t>
              </a:r>
            </a:p>
          </p:txBody>
        </p:sp>
        <p:sp>
          <p:nvSpPr>
            <p:cNvPr id="16401" name="Text Box 32"/>
            <p:cNvSpPr txBox="1">
              <a:spLocks noChangeArrowheads="1"/>
            </p:cNvSpPr>
            <p:nvPr/>
          </p:nvSpPr>
          <p:spPr bwMode="auto">
            <a:xfrm>
              <a:off x="3127" y="2631"/>
              <a:ext cx="181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chemeClr val="bg2"/>
                  </a:solidFill>
                </a:rPr>
                <a:t>"-" does not refer to </a:t>
              </a:r>
              <a:r>
                <a:rPr lang="de-AT" altLang="en-US" sz="1600" i="1">
                  <a:solidFill>
                    <a:schemeClr val="bg2"/>
                  </a:solidFill>
                </a:rPr>
                <a:t>a</a:t>
              </a:r>
              <a:r>
                <a:rPr lang="de-AT" altLang="en-US" sz="1600">
                  <a:solidFill>
                    <a:schemeClr val="bg2"/>
                  </a:solidFill>
                </a:rPr>
                <a:t>, but to </a:t>
              </a:r>
              <a:r>
                <a:rPr lang="de-AT" altLang="en-US" sz="1600" i="1">
                  <a:solidFill>
                    <a:schemeClr val="bg2"/>
                  </a:solidFill>
                </a:rPr>
                <a:t>a</a:t>
              </a:r>
              <a:r>
                <a:rPr lang="de-AT" altLang="en-US" sz="1600">
                  <a:solidFill>
                    <a:schemeClr val="bg2"/>
                  </a:solidFill>
                </a:rPr>
                <a:t>*3</a:t>
              </a:r>
            </a:p>
          </p:txBody>
        </p:sp>
      </p:grpSp>
      <p:sp>
        <p:nvSpPr>
          <p:cNvPr id="208930" name="Text Box 34"/>
          <p:cNvSpPr txBox="1">
            <a:spLocks noChangeArrowheads="1"/>
          </p:cNvSpPr>
          <p:nvPr/>
        </p:nvSpPr>
        <p:spPr bwMode="auto">
          <a:xfrm>
            <a:off x="1128713" y="5294313"/>
            <a:ext cx="3887787" cy="815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Expr	= Term {("+" | "-") Term}.</a:t>
            </a:r>
          </a:p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Term	= Factor {("*" | "/") Factor}.</a:t>
            </a:r>
          </a:p>
          <a:p>
            <a:pPr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Factor	= ["+" | "-"] (ident | number | "(" Expr ")").</a:t>
            </a:r>
          </a:p>
        </p:txBody>
      </p:sp>
      <p:sp>
        <p:nvSpPr>
          <p:cNvPr id="208929" name="Text Box 33"/>
          <p:cNvSpPr txBox="1">
            <a:spLocks noChangeArrowheads="1"/>
          </p:cNvSpPr>
          <p:nvPr/>
        </p:nvSpPr>
        <p:spPr bwMode="auto">
          <a:xfrm>
            <a:off x="722313" y="4838700"/>
            <a:ext cx="5905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/>
              <a:t>How must the grammar be transformed, so that "-" refers to </a:t>
            </a:r>
            <a:r>
              <a:rPr lang="de-AT" altLang="en-US" sz="1800" i="1"/>
              <a:t>a</a:t>
            </a:r>
            <a:r>
              <a:rPr lang="de-AT" altLang="en-US" sz="1800"/>
              <a:t>?</a:t>
            </a:r>
          </a:p>
        </p:txBody>
      </p:sp>
      <p:sp>
        <p:nvSpPr>
          <p:cNvPr id="208937" name="Rectangle 41"/>
          <p:cNvSpPr>
            <a:spLocks noChangeArrowheads="1"/>
          </p:cNvSpPr>
          <p:nvPr/>
        </p:nvSpPr>
        <p:spPr bwMode="auto">
          <a:xfrm>
            <a:off x="876300" y="5194300"/>
            <a:ext cx="6400800" cy="1473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81173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autoUpdateAnimBg="0"/>
      <p:bldP spid="208930" grpId="0" animBg="1" autoUpdateAnimBg="0"/>
      <p:bldP spid="208929" grpId="0" autoUpdateAnimBg="0"/>
      <p:bldP spid="2089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B6F7C3-4585-4D3A-B024-99F3AEAEF27B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Terminal </a:t>
            </a:r>
            <a:r>
              <a:rPr lang="de-AT" altLang="en-US" smtClean="0"/>
              <a:t>start symbols </a:t>
            </a:r>
            <a:r>
              <a:rPr lang="de-AT" altLang="en-US" smtClean="0"/>
              <a:t>of </a:t>
            </a:r>
            <a:r>
              <a:rPr lang="de-AT" altLang="en-US" smtClean="0"/>
              <a:t>nonterminals</a:t>
            </a:r>
            <a:endParaRPr lang="de-AT" altLang="en-US" smtClean="0"/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709613" y="1333500"/>
            <a:ext cx="6797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What are the terminal symbols with which a nonterminal can start?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116013" y="1814513"/>
            <a:ext cx="3381375" cy="815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	= ["+" | "-"] Term {("+" | "-") Term}.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	= Factor {("*" | "/") Factor}.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	= ident | number | "(" Expr ")".</a:t>
            </a: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785813" y="3251200"/>
            <a:ext cx="15224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First(Factor) =</a:t>
            </a:r>
          </a:p>
        </p:txBody>
      </p:sp>
      <p:sp>
        <p:nvSpPr>
          <p:cNvPr id="209926" name="Text Box 6"/>
          <p:cNvSpPr txBox="1">
            <a:spLocks noChangeArrowheads="1"/>
          </p:cNvSpPr>
          <p:nvPr/>
        </p:nvSpPr>
        <p:spPr bwMode="auto">
          <a:xfrm>
            <a:off x="2665413" y="3251200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ident, number, "("</a:t>
            </a:r>
          </a:p>
        </p:txBody>
      </p:sp>
      <p:sp>
        <p:nvSpPr>
          <p:cNvPr id="209927" name="Text Box 7"/>
          <p:cNvSpPr txBox="1">
            <a:spLocks noChangeArrowheads="1"/>
          </p:cNvSpPr>
          <p:nvPr/>
        </p:nvSpPr>
        <p:spPr bwMode="auto">
          <a:xfrm>
            <a:off x="785813" y="3886200"/>
            <a:ext cx="1433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First(Term) =</a:t>
            </a:r>
          </a:p>
        </p:txBody>
      </p:sp>
      <p:sp>
        <p:nvSpPr>
          <p:cNvPr id="209928" name="Text Box 8"/>
          <p:cNvSpPr txBox="1">
            <a:spLocks noChangeArrowheads="1"/>
          </p:cNvSpPr>
          <p:nvPr/>
        </p:nvSpPr>
        <p:spPr bwMode="auto">
          <a:xfrm>
            <a:off x="2665413" y="3886200"/>
            <a:ext cx="1336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First(Factor)</a:t>
            </a:r>
          </a:p>
        </p:txBody>
      </p:sp>
      <p:sp>
        <p:nvSpPr>
          <p:cNvPr id="209929" name="Text Box 9"/>
          <p:cNvSpPr txBox="1">
            <a:spLocks noChangeArrowheads="1"/>
          </p:cNvSpPr>
          <p:nvPr/>
        </p:nvSpPr>
        <p:spPr bwMode="auto">
          <a:xfrm>
            <a:off x="2665413" y="4241800"/>
            <a:ext cx="20145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</a:t>
            </a: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ident, number, "("</a:t>
            </a:r>
          </a:p>
        </p:txBody>
      </p:sp>
      <p:sp>
        <p:nvSpPr>
          <p:cNvPr id="209930" name="Text Box 10"/>
          <p:cNvSpPr txBox="1">
            <a:spLocks noChangeArrowheads="1"/>
          </p:cNvSpPr>
          <p:nvPr/>
        </p:nvSpPr>
        <p:spPr bwMode="auto">
          <a:xfrm>
            <a:off x="785813" y="4914900"/>
            <a:ext cx="13827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First(Expr) =</a:t>
            </a:r>
          </a:p>
        </p:txBody>
      </p:sp>
      <p:sp>
        <p:nvSpPr>
          <p:cNvPr id="209931" name="Text Box 11"/>
          <p:cNvSpPr txBox="1">
            <a:spLocks noChangeArrowheads="1"/>
          </p:cNvSpPr>
          <p:nvPr/>
        </p:nvSpPr>
        <p:spPr bwMode="auto">
          <a:xfrm>
            <a:off x="2665413" y="4914900"/>
            <a:ext cx="2055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"+", "-", First(Term)</a:t>
            </a:r>
          </a:p>
        </p:txBody>
      </p:sp>
      <p:sp>
        <p:nvSpPr>
          <p:cNvPr id="209932" name="Text Box 12"/>
          <p:cNvSpPr txBox="1">
            <a:spLocks noChangeArrowheads="1"/>
          </p:cNvSpPr>
          <p:nvPr/>
        </p:nvSpPr>
        <p:spPr bwMode="auto">
          <a:xfrm>
            <a:off x="2665413" y="5295900"/>
            <a:ext cx="2822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</a:t>
            </a: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"+", "-", ident, number, "("</a:t>
            </a:r>
          </a:p>
        </p:txBody>
      </p:sp>
    </p:spTree>
    <p:extLst>
      <p:ext uri="{BB962C8B-B14F-4D97-AF65-F5344CB8AC3E}">
        <p14:creationId xmlns:p14="http://schemas.microsoft.com/office/powerpoint/2010/main" val="303040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6" grpId="0" autoUpdateAnimBg="0"/>
      <p:bldP spid="209927" grpId="0" autoUpdateAnimBg="0"/>
      <p:bldP spid="209928" grpId="0" autoUpdateAnimBg="0"/>
      <p:bldP spid="209929" grpId="0" autoUpdateAnimBg="0"/>
      <p:bldP spid="209930" grpId="0" autoUpdateAnimBg="0"/>
      <p:bldP spid="209931" grpId="0" autoUpdateAnimBg="0"/>
      <p:bldP spid="20993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5B0459-FC34-4C52-9BCE-478CAF3F3B43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Terminal </a:t>
            </a:r>
            <a:r>
              <a:rPr lang="de-AT" altLang="en-US" smtClean="0"/>
              <a:t>successors </a:t>
            </a:r>
            <a:r>
              <a:rPr lang="de-AT" altLang="en-US" smtClean="0"/>
              <a:t>of </a:t>
            </a:r>
            <a:r>
              <a:rPr lang="de-AT" altLang="en-US" smtClean="0"/>
              <a:t>nonterminals</a:t>
            </a:r>
            <a:endParaRPr lang="de-AT" altLang="en-US" smtClean="0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709613" y="1333500"/>
            <a:ext cx="676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Which terminal symbols can follow a nonterminal in the grammar?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1116013" y="1814513"/>
            <a:ext cx="3381375" cy="815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71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71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71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Expr	= ["+" | "-"] Term {("+" | "-") Term}.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	= Factor {("*" | "/") Factor}.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Factor	= ident | number | "(" Expr ")".</a:t>
            </a: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785813" y="3251200"/>
            <a:ext cx="16113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Follow(Expr) =</a:t>
            </a:r>
          </a:p>
        </p:txBody>
      </p:sp>
      <p:sp>
        <p:nvSpPr>
          <p:cNvPr id="210950" name="Text Box 6"/>
          <p:cNvSpPr txBox="1">
            <a:spLocks noChangeArrowheads="1"/>
          </p:cNvSpPr>
          <p:nvPr/>
        </p:nvSpPr>
        <p:spPr bwMode="auto">
          <a:xfrm>
            <a:off x="2665413" y="3251200"/>
            <a:ext cx="444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")"</a:t>
            </a:r>
          </a:p>
        </p:txBody>
      </p:sp>
      <p:sp>
        <p:nvSpPr>
          <p:cNvPr id="210951" name="Text Box 7"/>
          <p:cNvSpPr txBox="1">
            <a:spLocks noChangeArrowheads="1"/>
          </p:cNvSpPr>
          <p:nvPr/>
        </p:nvSpPr>
        <p:spPr bwMode="auto">
          <a:xfrm>
            <a:off x="785813" y="3886200"/>
            <a:ext cx="16621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Follow(Term) =</a:t>
            </a:r>
          </a:p>
        </p:txBody>
      </p:sp>
      <p:sp>
        <p:nvSpPr>
          <p:cNvPr id="210952" name="Text Box 8"/>
          <p:cNvSpPr txBox="1">
            <a:spLocks noChangeArrowheads="1"/>
          </p:cNvSpPr>
          <p:nvPr/>
        </p:nvSpPr>
        <p:spPr bwMode="auto">
          <a:xfrm>
            <a:off x="2665413" y="3886200"/>
            <a:ext cx="22336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"+", "-", Follow(Expr)</a:t>
            </a:r>
          </a:p>
        </p:txBody>
      </p:sp>
      <p:sp>
        <p:nvSpPr>
          <p:cNvPr id="210953" name="Text Box 9"/>
          <p:cNvSpPr txBox="1">
            <a:spLocks noChangeArrowheads="1"/>
          </p:cNvSpPr>
          <p:nvPr/>
        </p:nvSpPr>
        <p:spPr bwMode="auto">
          <a:xfrm>
            <a:off x="2665413" y="4241800"/>
            <a:ext cx="1844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</a:t>
            </a: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"+", "-", ")", eof</a:t>
            </a:r>
          </a:p>
        </p:txBody>
      </p:sp>
      <p:sp>
        <p:nvSpPr>
          <p:cNvPr id="210954" name="Text Box 10"/>
          <p:cNvSpPr txBox="1">
            <a:spLocks noChangeArrowheads="1"/>
          </p:cNvSpPr>
          <p:nvPr/>
        </p:nvSpPr>
        <p:spPr bwMode="auto">
          <a:xfrm>
            <a:off x="785813" y="4914900"/>
            <a:ext cx="17510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Follow(Factor) =</a:t>
            </a:r>
          </a:p>
        </p:txBody>
      </p:sp>
      <p:sp>
        <p:nvSpPr>
          <p:cNvPr id="210955" name="Text Box 11"/>
          <p:cNvSpPr txBox="1">
            <a:spLocks noChangeArrowheads="1"/>
          </p:cNvSpPr>
          <p:nvPr/>
        </p:nvSpPr>
        <p:spPr bwMode="auto">
          <a:xfrm>
            <a:off x="2665413" y="4914900"/>
            <a:ext cx="2257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"*", "/", Follow(Term)</a:t>
            </a:r>
          </a:p>
        </p:txBody>
      </p:sp>
      <p:sp>
        <p:nvSpPr>
          <p:cNvPr id="210956" name="Text Box 12"/>
          <p:cNvSpPr txBox="1">
            <a:spLocks noChangeArrowheads="1"/>
          </p:cNvSpPr>
          <p:nvPr/>
        </p:nvSpPr>
        <p:spPr bwMode="auto">
          <a:xfrm>
            <a:off x="2665413" y="5295900"/>
            <a:ext cx="2625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 </a:t>
            </a: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"*", "/", "+", "-", ")", eof</a:t>
            </a:r>
          </a:p>
        </p:txBody>
      </p:sp>
      <p:sp>
        <p:nvSpPr>
          <p:cNvPr id="18446" name="Text Box 13"/>
          <p:cNvSpPr txBox="1">
            <a:spLocks noChangeArrowheads="1"/>
          </p:cNvSpPr>
          <p:nvPr/>
        </p:nvSpPr>
        <p:spPr bwMode="auto">
          <a:xfrm>
            <a:off x="5446713" y="3046413"/>
            <a:ext cx="2795587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Where does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Expr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occur on the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right-hand side of a production?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What terminal symbols can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follow there?</a:t>
            </a:r>
          </a:p>
        </p:txBody>
      </p:sp>
      <p:sp>
        <p:nvSpPr>
          <p:cNvPr id="210958" name="Text Box 14"/>
          <p:cNvSpPr txBox="1">
            <a:spLocks noChangeArrowheads="1"/>
          </p:cNvSpPr>
          <p:nvPr/>
        </p:nvSpPr>
        <p:spPr bwMode="auto">
          <a:xfrm>
            <a:off x="2951163" y="3251200"/>
            <a:ext cx="587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eof</a:t>
            </a:r>
          </a:p>
        </p:txBody>
      </p:sp>
    </p:spTree>
    <p:extLst>
      <p:ext uri="{BB962C8B-B14F-4D97-AF65-F5344CB8AC3E}">
        <p14:creationId xmlns:p14="http://schemas.microsoft.com/office/powerpoint/2010/main" val="376071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0" grpId="0"/>
      <p:bldP spid="210951" grpId="0" autoUpdateAnimBg="0"/>
      <p:bldP spid="210952" grpId="0" autoUpdateAnimBg="0"/>
      <p:bldP spid="210953" grpId="0" autoUpdateAnimBg="0"/>
      <p:bldP spid="210954" grpId="0" autoUpdateAnimBg="0"/>
      <p:bldP spid="210955" grpId="0" autoUpdateAnimBg="0"/>
      <p:bldP spid="210956" grpId="0" autoUpdateAnimBg="0"/>
      <p:bldP spid="2109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99425-9CB2-4462-AB9E-F383C5EAF1C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143000" y="248920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7501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>
                <a:solidFill>
                  <a:srgbClr val="FF0000"/>
                </a:solidFill>
              </a:rPr>
              <a:t>1.	</a:t>
            </a:r>
            <a:r>
              <a:rPr lang="de-AT" altLang="en-US" sz="3200" smtClean="0">
                <a:solidFill>
                  <a:srgbClr val="FF0000"/>
                </a:solidFill>
              </a:rPr>
              <a:t>Overview</a:t>
            </a:r>
            <a:endParaRPr lang="de-AT" altLang="en-US" sz="3200">
              <a:solidFill>
                <a:srgbClr val="FF0000"/>
              </a:solidFill>
            </a:endParaRPr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1.1	Motivation</a:t>
            </a:r>
          </a:p>
          <a:p>
            <a:pPr>
              <a:buFontTx/>
              <a:buNone/>
            </a:pPr>
            <a:r>
              <a:rPr lang="de-AT" altLang="en-US"/>
              <a:t>	1.2	</a:t>
            </a:r>
            <a:r>
              <a:rPr lang="de-AT" altLang="en-US" smtClean="0"/>
              <a:t>Structure of a Compiler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1.3	</a:t>
            </a:r>
            <a:r>
              <a:rPr lang="de-AT" altLang="en-US" smtClean="0"/>
              <a:t>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1.4	</a:t>
            </a:r>
            <a:r>
              <a:rPr lang="de-AT" altLang="en-US" smtClean="0"/>
              <a:t>Syntax Trees and Ambiguity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1.5	</a:t>
            </a:r>
            <a:r>
              <a:rPr lang="de-AT" altLang="en-US" smtClean="0"/>
              <a:t>Chomsky's Classification of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1.6	</a:t>
            </a:r>
            <a:r>
              <a:rPr lang="de-AT" altLang="en-US" smtClean="0"/>
              <a:t>The Language MicroJava</a:t>
            </a:r>
            <a:endParaRPr lang="de-AT" altLang="en-US"/>
          </a:p>
        </p:txBody>
      </p:sp>
      <p:sp>
        <p:nvSpPr>
          <p:cNvPr id="5126" name="TextBox 4"/>
          <p:cNvSpPr txBox="1">
            <a:spLocks noChangeArrowheads="1"/>
          </p:cNvSpPr>
          <p:nvPr/>
        </p:nvSpPr>
        <p:spPr bwMode="auto">
          <a:xfrm>
            <a:off x="763588" y="6175375"/>
            <a:ext cx="4886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400">
                <a:cs typeface="Times New Roman" panose="02020603050405020304" pitchFamily="18" charset="0"/>
              </a:rPr>
              <a:t>© </a:t>
            </a:r>
            <a:r>
              <a:rPr lang="en-US" altLang="de-DE" sz="1400" smtClean="0">
                <a:cs typeface="Times New Roman" panose="02020603050405020304" pitchFamily="18" charset="0"/>
              </a:rPr>
              <a:t>2024. </a:t>
            </a:r>
            <a:r>
              <a:rPr lang="en-US" altLang="de-DE" sz="1400">
                <a:cs typeface="Times New Roman" panose="02020603050405020304" pitchFamily="18" charset="0"/>
              </a:rPr>
              <a:t>This work is licensed under a CC BY-NC-SA 4.0 license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de-DE" sz="1400">
                <a:cs typeface="Times New Roman" panose="02020603050405020304" pitchFamily="18" charset="0"/>
              </a:rPr>
              <a:t>Hanspeter Mössenböck, Institut für Systemsoftware, JKU</a:t>
            </a:r>
          </a:p>
        </p:txBody>
      </p:sp>
      <p:pic>
        <p:nvPicPr>
          <p:cNvPr id="5127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6223000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4CC439-E4F7-45EA-85CC-4F0F124E6E8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de-DE" altLang="en-US" sz="140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Some formal language terminology</a:t>
            </a:r>
            <a:endParaRPr lang="de-AT" altLang="en-US" smtClean="0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696913" y="1346200"/>
            <a:ext cx="1082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Alphabet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1077913" y="1700213"/>
            <a:ext cx="503565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The set of terminal and nonterminal symbols of a grammar</a:t>
            </a:r>
            <a:endParaRPr lang="de-AT" altLang="en-US" sz="1600"/>
          </a:p>
        </p:txBody>
      </p:sp>
      <p:grpSp>
        <p:nvGrpSpPr>
          <p:cNvPr id="211978" name="Group 10"/>
          <p:cNvGrpSpPr>
            <a:grpSpLocks/>
          </p:cNvGrpSpPr>
          <p:nvPr/>
        </p:nvGrpSpPr>
        <p:grpSpPr bwMode="auto">
          <a:xfrm>
            <a:off x="696913" y="2400302"/>
            <a:ext cx="4397388" cy="695326"/>
            <a:chOff x="439" y="1512"/>
            <a:chExt cx="2770" cy="438"/>
          </a:xfrm>
        </p:grpSpPr>
        <p:sp>
          <p:nvSpPr>
            <p:cNvPr id="23563" name="Text Box 5"/>
            <p:cNvSpPr txBox="1">
              <a:spLocks noChangeArrowheads="1"/>
            </p:cNvSpPr>
            <p:nvPr/>
          </p:nvSpPr>
          <p:spPr bwMode="auto">
            <a:xfrm>
              <a:off x="439" y="1512"/>
              <a:ext cx="502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String</a:t>
              </a:r>
              <a:endParaRPr lang="de-AT" altLang="en-US" sz="1800" b="1"/>
            </a:p>
          </p:txBody>
        </p:sp>
        <p:sp>
          <p:nvSpPr>
            <p:cNvPr id="23564" name="Text Box 6"/>
            <p:cNvSpPr txBox="1">
              <a:spLocks noChangeArrowheads="1"/>
            </p:cNvSpPr>
            <p:nvPr/>
          </p:nvSpPr>
          <p:spPr bwMode="auto">
            <a:xfrm>
              <a:off x="679" y="1735"/>
              <a:ext cx="2530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 finite sequence of symbols from an alphabet</a:t>
              </a:r>
              <a:endParaRPr lang="de-AT" altLang="en-US" sz="1600"/>
            </a:p>
          </p:txBody>
        </p:sp>
      </p:grpSp>
      <p:sp>
        <p:nvSpPr>
          <p:cNvPr id="211975" name="Text Box 7"/>
          <p:cNvSpPr txBox="1">
            <a:spLocks noChangeArrowheads="1"/>
          </p:cNvSpPr>
          <p:nvPr/>
        </p:nvSpPr>
        <p:spPr bwMode="auto">
          <a:xfrm>
            <a:off x="1077913" y="3143250"/>
            <a:ext cx="4069040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Strings are denoted by greek letters (</a:t>
            </a:r>
            <a:r>
              <a:rPr lang="de-AT" altLang="en-US" sz="1600" smtClean="0">
                <a:latin typeface="Symbol" panose="05050102010706020507" pitchFamily="18" charset="2"/>
              </a:rPr>
              <a:t>a</a:t>
            </a:r>
            <a:r>
              <a:rPr lang="de-AT" altLang="en-US" sz="1600"/>
              <a:t>, </a:t>
            </a:r>
            <a:r>
              <a:rPr lang="de-AT" altLang="en-US" sz="1600">
                <a:latin typeface="Symbol" panose="05050102010706020507" pitchFamily="18" charset="2"/>
              </a:rPr>
              <a:t>b</a:t>
            </a:r>
            <a:r>
              <a:rPr lang="de-AT" altLang="en-US" sz="1600"/>
              <a:t>, </a:t>
            </a:r>
            <a:r>
              <a:rPr lang="de-AT" altLang="en-US" sz="1600">
                <a:latin typeface="Symbol" panose="05050102010706020507" pitchFamily="18" charset="2"/>
              </a:rPr>
              <a:t>g</a:t>
            </a:r>
            <a:r>
              <a:rPr lang="de-AT" altLang="en-US" sz="1600"/>
              <a:t>, ...)</a:t>
            </a:r>
          </a:p>
          <a:p>
            <a:pPr>
              <a:spcBef>
                <a:spcPct val="0"/>
              </a:spcBef>
              <a:buFontTx/>
              <a:buNone/>
              <a:tabLst>
                <a:tab pos="446088" algn="l"/>
              </a:tabLst>
            </a:pPr>
            <a:r>
              <a:rPr lang="de-AT" altLang="en-US" sz="1600" smtClean="0"/>
              <a:t>e.g.</a:t>
            </a:r>
            <a:r>
              <a:rPr lang="de-AT" altLang="en-US" sz="1600" smtClean="0"/>
              <a:t>:</a:t>
            </a:r>
            <a:r>
              <a:rPr lang="de-AT" altLang="en-US" sz="1600"/>
              <a:t>	</a:t>
            </a:r>
            <a:r>
              <a:rPr lang="de-AT" altLang="en-US" sz="1600">
                <a:latin typeface="Symbol" panose="05050102010706020507" pitchFamily="18" charset="2"/>
              </a:rPr>
              <a:t>a</a:t>
            </a:r>
            <a:r>
              <a:rPr lang="de-AT" altLang="en-US" sz="1600"/>
              <a:t> = </a:t>
            </a:r>
            <a:r>
              <a:rPr lang="de-AT" altLang="en-US" sz="1600">
                <a:solidFill>
                  <a:schemeClr val="accent2"/>
                </a:solidFill>
              </a:rPr>
              <a:t>ident + number</a:t>
            </a:r>
          </a:p>
          <a:p>
            <a:pPr>
              <a:spcBef>
                <a:spcPct val="0"/>
              </a:spcBef>
              <a:buFontTx/>
              <a:buNone/>
              <a:tabLst>
                <a:tab pos="446088" algn="l"/>
              </a:tabLst>
            </a:pPr>
            <a:r>
              <a:rPr lang="de-AT" altLang="en-US" sz="1600"/>
              <a:t>	</a:t>
            </a:r>
            <a:r>
              <a:rPr lang="de-AT" altLang="en-US" sz="1600">
                <a:latin typeface="Symbol" panose="05050102010706020507" pitchFamily="18" charset="2"/>
              </a:rPr>
              <a:t>b</a:t>
            </a:r>
            <a:r>
              <a:rPr lang="de-AT" altLang="en-US" sz="1600"/>
              <a:t> = </a:t>
            </a:r>
            <a:r>
              <a:rPr lang="de-AT" altLang="en-US" sz="1600">
                <a:solidFill>
                  <a:schemeClr val="accent2"/>
                </a:solidFill>
              </a:rPr>
              <a:t>- Term + Factor * number</a:t>
            </a:r>
          </a:p>
        </p:txBody>
      </p:sp>
      <p:grpSp>
        <p:nvGrpSpPr>
          <p:cNvPr id="211979" name="Group 11"/>
          <p:cNvGrpSpPr>
            <a:grpSpLocks/>
          </p:cNvGrpSpPr>
          <p:nvPr/>
        </p:nvGrpSpPr>
        <p:grpSpPr bwMode="auto">
          <a:xfrm>
            <a:off x="696913" y="4292600"/>
            <a:ext cx="3465516" cy="941388"/>
            <a:chOff x="439" y="2704"/>
            <a:chExt cx="2183" cy="593"/>
          </a:xfrm>
        </p:grpSpPr>
        <p:sp>
          <p:nvSpPr>
            <p:cNvPr id="23561" name="Text Box 8"/>
            <p:cNvSpPr txBox="1">
              <a:spLocks noChangeArrowheads="1"/>
            </p:cNvSpPr>
            <p:nvPr/>
          </p:nvSpPr>
          <p:spPr bwMode="auto">
            <a:xfrm>
              <a:off x="439" y="2704"/>
              <a:ext cx="93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Empty string</a:t>
              </a:r>
              <a:endParaRPr lang="de-AT" altLang="en-US" sz="1800" b="1"/>
            </a:p>
          </p:txBody>
        </p:sp>
        <p:sp>
          <p:nvSpPr>
            <p:cNvPr id="23562" name="Text Box 9"/>
            <p:cNvSpPr txBox="1">
              <a:spLocks noChangeArrowheads="1"/>
            </p:cNvSpPr>
            <p:nvPr/>
          </p:nvSpPr>
          <p:spPr bwMode="auto">
            <a:xfrm>
              <a:off x="679" y="2927"/>
              <a:ext cx="194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string that contains no symbol.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Denoted by </a:t>
              </a:r>
              <a:r>
                <a:rPr lang="de-AT" altLang="en-US" sz="1600" smtClean="0">
                  <a:solidFill>
                    <a:schemeClr val="accent2"/>
                  </a:solidFill>
                  <a:latin typeface="Symbol" panose="05050102010706020507" pitchFamily="18" charset="2"/>
                </a:rPr>
                <a:t>e</a:t>
              </a:r>
              <a:r>
                <a:rPr lang="de-AT" altLang="en-US" sz="1600" smtClean="0"/>
                <a:t>.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77E638-E981-4D84-AC48-A657450C8C8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en-US" sz="140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Derivations and reductions</a:t>
            </a:r>
            <a:endParaRPr lang="de-AT" altLang="en-US" smtClean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671513" y="1257300"/>
            <a:ext cx="123332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Derivation</a:t>
            </a:r>
            <a:endParaRPr lang="de-AT" altLang="en-US" sz="1800" b="1"/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1103313" y="1671638"/>
            <a:ext cx="272732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>
                <a:solidFill>
                  <a:srgbClr val="FF0000"/>
                </a:solidFill>
                <a:latin typeface="Symbol" panose="05050102010706020507" pitchFamily="18" charset="2"/>
              </a:rPr>
              <a:t>a</a:t>
            </a:r>
            <a:r>
              <a:rPr lang="de-AT" altLang="en-US" sz="1800">
                <a:solidFill>
                  <a:srgbClr val="FF0000"/>
                </a:solidFill>
              </a:rPr>
              <a:t> </a:t>
            </a:r>
            <a:r>
              <a:rPr lang="de-AT" altLang="en-US" sz="1800">
                <a:solidFill>
                  <a:srgbClr val="FF0000"/>
                </a:solidFill>
                <a:sym typeface="Symbol" panose="05050102010706020507" pitchFamily="18" charset="2"/>
              </a:rPr>
              <a:t></a:t>
            </a:r>
            <a:r>
              <a:rPr lang="de-AT" altLang="en-US" sz="1800">
                <a:solidFill>
                  <a:srgbClr val="FF0000"/>
                </a:solidFill>
              </a:rPr>
              <a:t> </a:t>
            </a:r>
            <a:r>
              <a:rPr lang="de-AT" altLang="en-US" sz="180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de-AT" altLang="en-US" sz="1800"/>
              <a:t>	</a:t>
            </a:r>
            <a:r>
              <a:rPr lang="de-AT" altLang="en-US" sz="1800" smtClean="0"/>
              <a:t>(direct derivation)</a:t>
            </a:r>
            <a:endParaRPr lang="de-AT" altLang="en-US" sz="1800"/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4138613" y="1738313"/>
            <a:ext cx="20653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Term + 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Factor</a:t>
            </a:r>
            <a:r>
              <a:rPr lang="de-AT" altLang="en-US" sz="1400">
                <a:latin typeface="Arial" panose="020B0604020202020204" pitchFamily="34" charset="0"/>
              </a:rPr>
              <a:t>  * Factor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4254500" y="1379538"/>
            <a:ext cx="4406900" cy="385762"/>
            <a:chOff x="4254500" y="1379538"/>
            <a:chExt cx="4406900" cy="385762"/>
          </a:xfrm>
        </p:grpSpPr>
        <p:sp>
          <p:nvSpPr>
            <p:cNvPr id="24604" name="AutoShape 6"/>
            <p:cNvSpPr>
              <a:spLocks/>
            </p:cNvSpPr>
            <p:nvPr/>
          </p:nvSpPr>
          <p:spPr bwMode="auto">
            <a:xfrm rot="-5400000">
              <a:off x="5130800" y="800100"/>
              <a:ext cx="88900" cy="1841500"/>
            </a:xfrm>
            <a:prstGeom prst="rightBrace">
              <a:avLst>
                <a:gd name="adj1" fmla="val 1726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4605" name="Text Box 7"/>
            <p:cNvSpPr txBox="1">
              <a:spLocks noChangeArrowheads="1"/>
            </p:cNvSpPr>
            <p:nvPr/>
          </p:nvSpPr>
          <p:spPr bwMode="auto">
            <a:xfrm>
              <a:off x="5014913" y="1379538"/>
              <a:ext cx="325437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>
                  <a:latin typeface="Symbol" panose="05050102010706020507" pitchFamily="18" charset="2"/>
                </a:rPr>
                <a:t>a</a:t>
              </a:r>
            </a:p>
          </p:txBody>
        </p:sp>
        <p:sp>
          <p:nvSpPr>
            <p:cNvPr id="24606" name="AutoShape 10"/>
            <p:cNvSpPr>
              <a:spLocks/>
            </p:cNvSpPr>
            <p:nvPr/>
          </p:nvSpPr>
          <p:spPr bwMode="auto">
            <a:xfrm rot="-5400000">
              <a:off x="7696200" y="800100"/>
              <a:ext cx="88900" cy="1841500"/>
            </a:xfrm>
            <a:prstGeom prst="rightBrace">
              <a:avLst>
                <a:gd name="adj1" fmla="val 1726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4607" name="Text Box 11"/>
            <p:cNvSpPr txBox="1">
              <a:spLocks noChangeArrowheads="1"/>
            </p:cNvSpPr>
            <p:nvPr/>
          </p:nvSpPr>
          <p:spPr bwMode="auto">
            <a:xfrm>
              <a:off x="7580313" y="1379538"/>
              <a:ext cx="306387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>
                  <a:latin typeface="Symbol" panose="05050102010706020507" pitchFamily="18" charset="2"/>
                </a:rPr>
                <a:t>b</a:t>
              </a: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887913" y="2038350"/>
            <a:ext cx="563562" cy="366713"/>
            <a:chOff x="4887913" y="2038350"/>
            <a:chExt cx="563562" cy="366713"/>
          </a:xfrm>
        </p:grpSpPr>
        <p:sp>
          <p:nvSpPr>
            <p:cNvPr id="24602" name="AutoShape 12"/>
            <p:cNvSpPr>
              <a:spLocks/>
            </p:cNvSpPr>
            <p:nvPr/>
          </p:nvSpPr>
          <p:spPr bwMode="auto">
            <a:xfrm rot="5400000">
              <a:off x="5118100" y="1828800"/>
              <a:ext cx="88900" cy="508000"/>
            </a:xfrm>
            <a:prstGeom prst="rightBrace">
              <a:avLst>
                <a:gd name="adj1" fmla="val 476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4603" name="Text Box 13"/>
            <p:cNvSpPr txBox="1">
              <a:spLocks noChangeArrowheads="1"/>
            </p:cNvSpPr>
            <p:nvPr/>
          </p:nvSpPr>
          <p:spPr bwMode="auto">
            <a:xfrm>
              <a:off x="4887913" y="2068513"/>
              <a:ext cx="563562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NTS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272213" y="1697038"/>
            <a:ext cx="2547155" cy="958432"/>
            <a:chOff x="6272213" y="1697038"/>
            <a:chExt cx="2547155" cy="958432"/>
          </a:xfrm>
        </p:grpSpPr>
        <p:sp>
          <p:nvSpPr>
            <p:cNvPr id="24598" name="Text Box 8"/>
            <p:cNvSpPr txBox="1">
              <a:spLocks noChangeArrowheads="1"/>
            </p:cNvSpPr>
            <p:nvPr/>
          </p:nvSpPr>
          <p:spPr bwMode="auto">
            <a:xfrm>
              <a:off x="6272213" y="1697038"/>
              <a:ext cx="4064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>
                  <a:sym typeface="Symbol" panose="05050102010706020507" pitchFamily="18" charset="2"/>
                </a:rPr>
                <a:t></a:t>
              </a:r>
              <a:endParaRPr lang="de-AT" altLang="en-US" sz="1800"/>
            </a:p>
          </p:txBody>
        </p:sp>
        <p:sp>
          <p:nvSpPr>
            <p:cNvPr id="24599" name="Text Box 9"/>
            <p:cNvSpPr txBox="1">
              <a:spLocks noChangeArrowheads="1"/>
            </p:cNvSpPr>
            <p:nvPr/>
          </p:nvSpPr>
          <p:spPr bwMode="auto">
            <a:xfrm>
              <a:off x="6704013" y="1738313"/>
              <a:ext cx="1947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 +  </a:t>
              </a: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ident</a:t>
              </a:r>
              <a:r>
                <a:rPr lang="de-AT" altLang="en-US" sz="1400">
                  <a:latin typeface="Arial" panose="020B0604020202020204" pitchFamily="34" charset="0"/>
                </a:rPr>
                <a:t>  * Factor</a:t>
              </a:r>
            </a:p>
          </p:txBody>
        </p:sp>
        <p:sp>
          <p:nvSpPr>
            <p:cNvPr id="24600" name="AutoShape 14"/>
            <p:cNvSpPr>
              <a:spLocks/>
            </p:cNvSpPr>
            <p:nvPr/>
          </p:nvSpPr>
          <p:spPr bwMode="auto">
            <a:xfrm rot="5400000">
              <a:off x="7571973" y="1889527"/>
              <a:ext cx="88902" cy="386547"/>
            </a:xfrm>
            <a:prstGeom prst="rightBrace">
              <a:avLst>
                <a:gd name="adj1" fmla="val 476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4601" name="Text Box 15"/>
            <p:cNvSpPr txBox="1">
              <a:spLocks noChangeArrowheads="1"/>
            </p:cNvSpPr>
            <p:nvPr/>
          </p:nvSpPr>
          <p:spPr bwMode="auto">
            <a:xfrm>
              <a:off x="6582559" y="2068513"/>
              <a:ext cx="2236809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right-hand side of a</a:t>
              </a:r>
              <a:endParaRPr lang="de-AT" altLang="en-US" sz="1600"/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nonterminal's production</a:t>
              </a:r>
              <a:endParaRPr lang="de-AT" altLang="en-US" sz="1600"/>
            </a:p>
          </p:txBody>
        </p:sp>
      </p:grpSp>
      <p:grpSp>
        <p:nvGrpSpPr>
          <p:cNvPr id="213018" name="Group 26"/>
          <p:cNvGrpSpPr>
            <a:grpSpLocks/>
          </p:cNvGrpSpPr>
          <p:nvPr/>
        </p:nvGrpSpPr>
        <p:grpSpPr bwMode="auto">
          <a:xfrm>
            <a:off x="1103313" y="2814634"/>
            <a:ext cx="5705475" cy="371474"/>
            <a:chOff x="695" y="1717"/>
            <a:chExt cx="3594" cy="234"/>
          </a:xfrm>
        </p:grpSpPr>
        <p:sp>
          <p:nvSpPr>
            <p:cNvPr id="24596" name="Text Box 16"/>
            <p:cNvSpPr txBox="1">
              <a:spLocks noChangeArrowheads="1"/>
            </p:cNvSpPr>
            <p:nvPr/>
          </p:nvSpPr>
          <p:spPr bwMode="auto">
            <a:xfrm>
              <a:off x="695" y="1717"/>
              <a:ext cx="183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800">
                  <a:solidFill>
                    <a:srgbClr val="FF0000"/>
                  </a:solidFill>
                </a:rPr>
                <a:t> </a:t>
              </a:r>
              <a:r>
                <a:rPr lang="de-AT" altLang="en-US" sz="1800">
                  <a:solidFill>
                    <a:srgbClr val="FF0000"/>
                  </a:solidFill>
                  <a:sym typeface="Symbol" panose="05050102010706020507" pitchFamily="18" charset="2"/>
                </a:rPr>
                <a:t></a:t>
              </a:r>
              <a:r>
                <a:rPr lang="de-AT" altLang="en-US" sz="1800" baseline="30000">
                  <a:solidFill>
                    <a:srgbClr val="FF0000"/>
                  </a:solidFill>
                </a:rPr>
                <a:t>*</a:t>
              </a:r>
              <a:r>
                <a:rPr lang="de-AT" altLang="en-US" sz="1800">
                  <a:solidFill>
                    <a:srgbClr val="FF0000"/>
                  </a:solidFill>
                </a:rPr>
                <a:t> </a:t>
              </a:r>
              <a:r>
                <a:rPr lang="de-AT" altLang="en-US" sz="180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800"/>
                <a:t>	</a:t>
              </a:r>
              <a:r>
                <a:rPr lang="de-AT" altLang="en-US" sz="1800" smtClean="0"/>
                <a:t>(indirect derivation)</a:t>
              </a:r>
              <a:endParaRPr lang="de-AT" altLang="en-US" sz="1800"/>
            </a:p>
          </p:txBody>
        </p:sp>
        <p:sp>
          <p:nvSpPr>
            <p:cNvPr id="24597" name="Text Box 17"/>
            <p:cNvSpPr txBox="1">
              <a:spLocks noChangeArrowheads="1"/>
            </p:cNvSpPr>
            <p:nvPr/>
          </p:nvSpPr>
          <p:spPr bwMode="auto">
            <a:xfrm>
              <a:off x="2687" y="1732"/>
              <a:ext cx="160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olidFill>
                    <a:schemeClr val="accent2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>
                  <a:latin typeface="Symbol" panose="05050102010706020507" pitchFamily="18" charset="2"/>
                </a:rPr>
                <a:t>g</a:t>
              </a:r>
              <a:r>
                <a:rPr lang="de-AT" altLang="en-US" sz="1600" baseline="-25000"/>
                <a:t>1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>
                  <a:latin typeface="Symbol" panose="05050102010706020507" pitchFamily="18" charset="2"/>
                </a:rPr>
                <a:t>g</a:t>
              </a:r>
              <a:r>
                <a:rPr lang="de-AT" altLang="en-US" sz="1600" baseline="-25000"/>
                <a:t>2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...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>
                  <a:latin typeface="Symbol" panose="05050102010706020507" pitchFamily="18" charset="2"/>
                </a:rPr>
                <a:t>g</a:t>
              </a:r>
              <a:r>
                <a:rPr lang="de-AT" altLang="en-US" sz="1600" baseline="-25000"/>
                <a:t>n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 </a:t>
              </a:r>
              <a:r>
                <a:rPr lang="de-AT" altLang="en-US" sz="1600">
                  <a:solidFill>
                    <a:schemeClr val="accent2"/>
                  </a:solidFill>
                  <a:latin typeface="Symbol" panose="05050102010706020507" pitchFamily="18" charset="2"/>
                </a:rPr>
                <a:t>b</a:t>
              </a:r>
            </a:p>
          </p:txBody>
        </p:sp>
      </p:grpSp>
      <p:grpSp>
        <p:nvGrpSpPr>
          <p:cNvPr id="213019" name="Group 27"/>
          <p:cNvGrpSpPr>
            <a:grpSpLocks/>
          </p:cNvGrpSpPr>
          <p:nvPr/>
        </p:nvGrpSpPr>
        <p:grpSpPr bwMode="auto">
          <a:xfrm>
            <a:off x="1103313" y="3551238"/>
            <a:ext cx="7267572" cy="611187"/>
            <a:chOff x="695" y="2125"/>
            <a:chExt cx="4578" cy="385"/>
          </a:xfrm>
        </p:grpSpPr>
        <p:sp>
          <p:nvSpPr>
            <p:cNvPr id="24594" name="Text Box 18"/>
            <p:cNvSpPr txBox="1">
              <a:spLocks noChangeArrowheads="1"/>
            </p:cNvSpPr>
            <p:nvPr/>
          </p:nvSpPr>
          <p:spPr bwMode="auto">
            <a:xfrm>
              <a:off x="695" y="2125"/>
              <a:ext cx="218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800">
                  <a:solidFill>
                    <a:srgbClr val="FF0000"/>
                  </a:solidFill>
                </a:rPr>
                <a:t> </a:t>
              </a:r>
              <a:r>
                <a:rPr lang="de-AT" altLang="en-US" sz="1800">
                  <a:solidFill>
                    <a:srgbClr val="FF0000"/>
                  </a:solidFill>
                  <a:sym typeface="Symbol" panose="05050102010706020507" pitchFamily="18" charset="2"/>
                </a:rPr>
                <a:t></a:t>
              </a:r>
              <a:r>
                <a:rPr lang="de-AT" altLang="en-US" sz="1800" baseline="30000">
                  <a:solidFill>
                    <a:srgbClr val="FF0000"/>
                  </a:solidFill>
                </a:rPr>
                <a:t>L</a:t>
              </a:r>
              <a:r>
                <a:rPr lang="de-AT" altLang="en-US" sz="1800">
                  <a:solidFill>
                    <a:srgbClr val="FF0000"/>
                  </a:solidFill>
                </a:rPr>
                <a:t> </a:t>
              </a:r>
              <a:r>
                <a:rPr lang="de-AT" altLang="en-US" sz="180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800"/>
                <a:t>	</a:t>
              </a:r>
              <a:r>
                <a:rPr lang="de-AT" altLang="en-US" sz="1800" smtClean="0"/>
                <a:t>(left-canonical derivation)</a:t>
              </a:r>
              <a:endParaRPr lang="de-AT" altLang="en-US" sz="1800"/>
            </a:p>
          </p:txBody>
        </p:sp>
        <p:sp>
          <p:nvSpPr>
            <p:cNvPr id="24595" name="Text Box 19"/>
            <p:cNvSpPr txBox="1">
              <a:spLocks noChangeArrowheads="1"/>
            </p:cNvSpPr>
            <p:nvPr/>
          </p:nvSpPr>
          <p:spPr bwMode="auto">
            <a:xfrm>
              <a:off x="3135" y="2140"/>
              <a:ext cx="2138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</a:t>
              </a:r>
              <a:r>
                <a:rPr lang="de-AT" altLang="en-US" sz="1600" u="sng" smtClean="0"/>
                <a:t>left-most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NTS in 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is replaced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by the right-hand side of its production</a:t>
              </a:r>
              <a:endParaRPr lang="de-AT" altLang="en-US" sz="1600"/>
            </a:p>
          </p:txBody>
        </p:sp>
      </p:grpSp>
      <p:grpSp>
        <p:nvGrpSpPr>
          <p:cNvPr id="213020" name="Group 28"/>
          <p:cNvGrpSpPr>
            <a:grpSpLocks/>
          </p:cNvGrpSpPr>
          <p:nvPr/>
        </p:nvGrpSpPr>
        <p:grpSpPr bwMode="auto">
          <a:xfrm>
            <a:off x="1103313" y="4287838"/>
            <a:ext cx="7267573" cy="611187"/>
            <a:chOff x="695" y="2533"/>
            <a:chExt cx="4578" cy="385"/>
          </a:xfrm>
        </p:grpSpPr>
        <p:sp>
          <p:nvSpPr>
            <p:cNvPr id="24592" name="Text Box 20"/>
            <p:cNvSpPr txBox="1">
              <a:spLocks noChangeArrowheads="1"/>
            </p:cNvSpPr>
            <p:nvPr/>
          </p:nvSpPr>
          <p:spPr bwMode="auto">
            <a:xfrm>
              <a:off x="695" y="2533"/>
              <a:ext cx="2267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863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863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863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863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863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r>
                <a:rPr lang="de-AT" altLang="en-US" sz="1800">
                  <a:solidFill>
                    <a:srgbClr val="FF0000"/>
                  </a:solidFill>
                </a:rPr>
                <a:t> </a:t>
              </a:r>
              <a:r>
                <a:rPr lang="de-AT" altLang="en-US" sz="1800">
                  <a:solidFill>
                    <a:srgbClr val="FF0000"/>
                  </a:solidFill>
                  <a:sym typeface="Symbol" panose="05050102010706020507" pitchFamily="18" charset="2"/>
                </a:rPr>
                <a:t></a:t>
              </a:r>
              <a:r>
                <a:rPr lang="de-AT" altLang="en-US" sz="1800" baseline="30000">
                  <a:solidFill>
                    <a:srgbClr val="FF0000"/>
                  </a:solidFill>
                </a:rPr>
                <a:t>R</a:t>
              </a:r>
              <a:r>
                <a:rPr lang="de-AT" altLang="en-US" sz="1800">
                  <a:solidFill>
                    <a:srgbClr val="FF0000"/>
                  </a:solidFill>
                </a:rPr>
                <a:t> </a:t>
              </a:r>
              <a:r>
                <a:rPr lang="de-AT" altLang="en-US" sz="180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r>
                <a:rPr lang="de-AT" altLang="en-US" sz="1800"/>
                <a:t>	</a:t>
              </a:r>
              <a:r>
                <a:rPr lang="de-AT" altLang="en-US" sz="1800" smtClean="0"/>
                <a:t>(right-canonical derivation)</a:t>
              </a:r>
              <a:endParaRPr lang="de-AT" altLang="en-US" sz="1800"/>
            </a:p>
          </p:txBody>
        </p:sp>
        <p:sp>
          <p:nvSpPr>
            <p:cNvPr id="24593" name="Text Box 21"/>
            <p:cNvSpPr txBox="1">
              <a:spLocks noChangeArrowheads="1"/>
            </p:cNvSpPr>
            <p:nvPr/>
          </p:nvSpPr>
          <p:spPr bwMode="auto">
            <a:xfrm>
              <a:off x="3135" y="2548"/>
              <a:ext cx="2138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</a:t>
              </a:r>
              <a:r>
                <a:rPr lang="de-AT" altLang="en-US" sz="1600" u="sng" smtClean="0"/>
                <a:t>right-most</a:t>
              </a:r>
              <a:r>
                <a:rPr lang="de-AT" altLang="en-US" sz="1600" smtClean="0"/>
                <a:t> </a:t>
              </a:r>
              <a:r>
                <a:rPr lang="de-AT" altLang="en-US" sz="1600"/>
                <a:t>NTS in 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is replaced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by the right-hand side of its production</a:t>
              </a:r>
              <a:endParaRPr lang="de-AT" altLang="en-US" sz="1600"/>
            </a:p>
          </p:txBody>
        </p:sp>
      </p:grpSp>
      <p:grpSp>
        <p:nvGrpSpPr>
          <p:cNvPr id="213021" name="Group 29"/>
          <p:cNvGrpSpPr>
            <a:grpSpLocks/>
          </p:cNvGrpSpPr>
          <p:nvPr/>
        </p:nvGrpSpPr>
        <p:grpSpPr bwMode="auto">
          <a:xfrm>
            <a:off x="671513" y="5232400"/>
            <a:ext cx="7243776" cy="915988"/>
            <a:chOff x="423" y="2896"/>
            <a:chExt cx="4563" cy="577"/>
          </a:xfrm>
        </p:grpSpPr>
        <p:sp>
          <p:nvSpPr>
            <p:cNvPr id="24590" name="Text Box 22"/>
            <p:cNvSpPr txBox="1">
              <a:spLocks noChangeArrowheads="1"/>
            </p:cNvSpPr>
            <p:nvPr/>
          </p:nvSpPr>
          <p:spPr bwMode="auto">
            <a:xfrm>
              <a:off x="423" y="2896"/>
              <a:ext cx="753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Reduction</a:t>
              </a:r>
              <a:endParaRPr lang="de-AT" altLang="en-US" sz="1800" b="1"/>
            </a:p>
          </p:txBody>
        </p:sp>
        <p:sp>
          <p:nvSpPr>
            <p:cNvPr id="24591" name="Text Box 23"/>
            <p:cNvSpPr txBox="1">
              <a:spLocks noChangeArrowheads="1"/>
            </p:cNvSpPr>
            <p:nvPr/>
          </p:nvSpPr>
          <p:spPr bwMode="auto">
            <a:xfrm>
              <a:off x="703" y="3103"/>
              <a:ext cx="4283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Opposite of a derivation: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right-hand side of a production in </a:t>
              </a:r>
              <a:r>
                <a:rPr lang="de-AT" altLang="en-US" sz="1600">
                  <a:latin typeface="Symbol" panose="05050102010706020507" pitchFamily="18" charset="2"/>
                </a:rPr>
                <a:t>b</a:t>
              </a:r>
              <a:r>
                <a:rPr lang="de-AT" altLang="en-US" sz="1600"/>
                <a:t> </a:t>
              </a:r>
              <a:r>
                <a:rPr lang="de-AT" altLang="en-US" sz="1600" smtClean="0"/>
                <a:t>is replaced with the corresponding NTS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74B703-577F-43B6-BFDB-B1D8C15888E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en-US" sz="1400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Deletability</a:t>
            </a:r>
            <a:endParaRPr lang="de-AT" altLang="en-US" smtClean="0"/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696913" y="1498600"/>
            <a:ext cx="598950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A string </a:t>
            </a:r>
            <a:r>
              <a:rPr lang="de-AT" altLang="en-US" sz="1800" smtClean="0">
                <a:latin typeface="Symbol" panose="05050102010706020507" pitchFamily="18" charset="2"/>
              </a:rPr>
              <a:t>a</a:t>
            </a:r>
            <a:r>
              <a:rPr lang="de-AT" altLang="en-US" sz="1800" smtClean="0"/>
              <a:t> is deletable if it can be derived into the empty string</a:t>
            </a:r>
            <a:endParaRPr lang="de-AT" altLang="en-US" sz="18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800"/>
              <a:t>(</a:t>
            </a:r>
            <a:r>
              <a:rPr lang="de-AT" altLang="en-US" sz="1800">
                <a:latin typeface="Symbol" panose="05050102010706020507" pitchFamily="18" charset="2"/>
              </a:rPr>
              <a:t>a</a:t>
            </a:r>
            <a:r>
              <a:rPr lang="de-AT" altLang="en-US" sz="1800"/>
              <a:t> </a:t>
            </a:r>
            <a:r>
              <a:rPr lang="de-AT" altLang="en-US" sz="1800">
                <a:sym typeface="Symbol" panose="05050102010706020507" pitchFamily="18" charset="2"/>
              </a:rPr>
              <a:t></a:t>
            </a:r>
            <a:r>
              <a:rPr lang="de-AT" altLang="en-US" sz="1800"/>
              <a:t>* </a:t>
            </a:r>
            <a:r>
              <a:rPr lang="de-AT" altLang="en-US" sz="1800">
                <a:latin typeface="Symbol" panose="05050102010706020507" pitchFamily="18" charset="2"/>
              </a:rPr>
              <a:t>e</a:t>
            </a:r>
            <a:r>
              <a:rPr lang="de-AT" altLang="en-US" sz="1800"/>
              <a:t>)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722313" y="24003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800" b="1"/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1039813" y="2894013"/>
            <a:ext cx="1016000" cy="7302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= Y Z.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Y = [b].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Z = c | d | .</a:t>
            </a:r>
          </a:p>
        </p:txBody>
      </p:sp>
      <p:sp>
        <p:nvSpPr>
          <p:cNvPr id="214024" name="Text Box 8"/>
          <p:cNvSpPr txBox="1">
            <a:spLocks noChangeArrowheads="1"/>
          </p:cNvSpPr>
          <p:nvPr/>
        </p:nvSpPr>
        <p:spPr bwMode="auto">
          <a:xfrm>
            <a:off x="1001713" y="3956050"/>
            <a:ext cx="225482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Y </a:t>
            </a:r>
            <a:r>
              <a:rPr lang="de-AT" altLang="en-US" sz="1600" smtClean="0"/>
              <a:t>is deletable:</a:t>
            </a:r>
            <a:r>
              <a:rPr lang="de-AT" altLang="en-US" sz="1600"/>
              <a:t>	Y 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</a:t>
            </a:r>
            <a:r>
              <a:rPr lang="de-AT" altLang="en-US" sz="160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214025" name="Text Box 9"/>
          <p:cNvSpPr txBox="1">
            <a:spLocks noChangeArrowheads="1"/>
          </p:cNvSpPr>
          <p:nvPr/>
        </p:nvSpPr>
        <p:spPr bwMode="auto">
          <a:xfrm>
            <a:off x="1001713" y="4286250"/>
            <a:ext cx="224001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Z </a:t>
            </a:r>
            <a:r>
              <a:rPr lang="de-AT" altLang="en-US" sz="1600" smtClean="0"/>
              <a:t>is deletable:</a:t>
            </a:r>
            <a:r>
              <a:rPr lang="de-AT" altLang="en-US" sz="1600"/>
              <a:t>	Z 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</a:t>
            </a:r>
            <a:r>
              <a:rPr lang="de-AT" altLang="en-US" sz="160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214026" name="Text Box 10"/>
          <p:cNvSpPr txBox="1">
            <a:spLocks noChangeArrowheads="1"/>
          </p:cNvSpPr>
          <p:nvPr/>
        </p:nvSpPr>
        <p:spPr bwMode="auto">
          <a:xfrm>
            <a:off x="1001713" y="4641850"/>
            <a:ext cx="330517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524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524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524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524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24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X </a:t>
            </a:r>
            <a:r>
              <a:rPr lang="de-AT" altLang="en-US" sz="1600" smtClean="0"/>
              <a:t>is deletable:</a:t>
            </a:r>
            <a:r>
              <a:rPr lang="de-AT" altLang="en-US" sz="1600"/>
              <a:t>	X 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Y Z 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Z </a:t>
            </a:r>
            <a:r>
              <a:rPr lang="de-AT" altLang="en-US" sz="1600">
                <a:sym typeface="Symbol" panose="05050102010706020507" pitchFamily="18" charset="2"/>
              </a:rPr>
              <a:t></a:t>
            </a:r>
            <a:r>
              <a:rPr lang="de-AT" altLang="en-US" sz="1600"/>
              <a:t> </a:t>
            </a:r>
            <a:r>
              <a:rPr lang="de-AT" altLang="en-US" sz="1600">
                <a:latin typeface="Symbol" panose="05050102010706020507" pitchFamily="18" charset="2"/>
              </a:rPr>
              <a:t>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4" grpId="0" autoUpdateAnimBg="0"/>
      <p:bldP spid="214025" grpId="0" autoUpdateAnimBg="0"/>
      <p:bldP spid="21402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F8E92FD-6067-4D0C-A541-D82627054A4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en-US" sz="140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Further terminology</a:t>
            </a:r>
            <a:endParaRPr lang="de-AT" altLang="en-US" smtClean="0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09613" y="1130300"/>
            <a:ext cx="854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Phrase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1065213" y="1497013"/>
            <a:ext cx="4006395" cy="137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95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95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95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95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95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 string derivable from a nonterminal symbol.</a:t>
            </a:r>
            <a:endParaRPr lang="de-AT" altLang="en-US" sz="1600"/>
          </a:p>
          <a:p>
            <a:pPr>
              <a:buFontTx/>
              <a:buNone/>
            </a:pPr>
            <a:r>
              <a:rPr lang="de-AT" altLang="en-US" sz="1600" smtClean="0"/>
              <a:t>Term phrases are (e.g.):</a:t>
            </a:r>
            <a:r>
              <a:rPr lang="de-AT" altLang="en-US" sz="1600"/>
              <a:t>	</a:t>
            </a:r>
            <a:r>
              <a:rPr lang="de-AT" altLang="en-US" sz="1600">
                <a:solidFill>
                  <a:schemeClr val="accent2"/>
                </a:solidFill>
              </a:rPr>
              <a:t>Factor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</a:t>
            </a:r>
            <a:r>
              <a:rPr lang="de-AT" altLang="en-US" sz="1600">
                <a:solidFill>
                  <a:schemeClr val="accent2"/>
                </a:solidFill>
              </a:rPr>
              <a:t>Factor * Factor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	</a:t>
            </a:r>
            <a:r>
              <a:rPr lang="de-AT" altLang="en-US" sz="1600">
                <a:solidFill>
                  <a:schemeClr val="accent2"/>
                </a:solidFill>
              </a:rPr>
              <a:t>ident * Factor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...</a:t>
            </a:r>
          </a:p>
        </p:txBody>
      </p:sp>
      <p:grpSp>
        <p:nvGrpSpPr>
          <p:cNvPr id="215051" name="Group 11"/>
          <p:cNvGrpSpPr>
            <a:grpSpLocks/>
          </p:cNvGrpSpPr>
          <p:nvPr/>
        </p:nvGrpSpPr>
        <p:grpSpPr bwMode="auto">
          <a:xfrm>
            <a:off x="709613" y="2781301"/>
            <a:ext cx="3949699" cy="1741488"/>
            <a:chOff x="447" y="1752"/>
            <a:chExt cx="2488" cy="1097"/>
          </a:xfrm>
        </p:grpSpPr>
        <p:sp>
          <p:nvSpPr>
            <p:cNvPr id="26638" name="Text Box 5"/>
            <p:cNvSpPr txBox="1">
              <a:spLocks noChangeArrowheads="1"/>
            </p:cNvSpPr>
            <p:nvPr/>
          </p:nvSpPr>
          <p:spPr bwMode="auto">
            <a:xfrm>
              <a:off x="447" y="1752"/>
              <a:ext cx="1080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Sentential form</a:t>
              </a:r>
              <a:endParaRPr lang="de-AT" altLang="en-US" sz="1800" b="1"/>
            </a:p>
          </p:txBody>
        </p:sp>
        <p:sp>
          <p:nvSpPr>
            <p:cNvPr id="26639" name="Text Box 6"/>
            <p:cNvSpPr txBox="1">
              <a:spLocks noChangeArrowheads="1"/>
            </p:cNvSpPr>
            <p:nvPr/>
          </p:nvSpPr>
          <p:spPr bwMode="auto">
            <a:xfrm>
              <a:off x="671" y="1983"/>
              <a:ext cx="2264" cy="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 phrase derivable from the start symbol.</a:t>
              </a:r>
              <a:endParaRPr lang="de-AT" altLang="en-US" sz="1600"/>
            </a:p>
            <a:p>
              <a:pPr>
                <a:buFontTx/>
                <a:buNone/>
              </a:pPr>
              <a:r>
                <a:rPr lang="de-AT" altLang="en-US" sz="1600" smtClean="0"/>
                <a:t>e.g.:</a:t>
              </a:r>
              <a:r>
                <a:rPr lang="de-AT" altLang="en-US" sz="1600"/>
                <a:t>	</a:t>
              </a:r>
              <a:r>
                <a:rPr lang="de-AT" altLang="en-US" sz="1600">
                  <a:solidFill>
                    <a:schemeClr val="accent2"/>
                  </a:solidFill>
                </a:rPr>
                <a:t>Expr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</a:t>
              </a:r>
              <a:r>
                <a:rPr lang="de-AT" altLang="en-US" sz="1600">
                  <a:solidFill>
                    <a:schemeClr val="accent2"/>
                  </a:solidFill>
                </a:rPr>
                <a:t>Term + Term + Term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/>
                <a:t>	</a:t>
              </a:r>
              <a:r>
                <a:rPr lang="de-AT" altLang="en-US" sz="1600">
                  <a:solidFill>
                    <a:schemeClr val="accent2"/>
                  </a:solidFill>
                </a:rPr>
                <a:t>Term + Factor * ident + Term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	...</a:t>
              </a:r>
            </a:p>
          </p:txBody>
        </p:sp>
      </p:grpSp>
      <p:grpSp>
        <p:nvGrpSpPr>
          <p:cNvPr id="215052" name="Group 12"/>
          <p:cNvGrpSpPr>
            <a:grpSpLocks/>
          </p:cNvGrpSpPr>
          <p:nvPr/>
        </p:nvGrpSpPr>
        <p:grpSpPr bwMode="auto">
          <a:xfrm>
            <a:off x="709613" y="4432300"/>
            <a:ext cx="5184767" cy="1003300"/>
            <a:chOff x="447" y="2792"/>
            <a:chExt cx="3266" cy="632"/>
          </a:xfrm>
        </p:grpSpPr>
        <p:sp>
          <p:nvSpPr>
            <p:cNvPr id="26636" name="Text Box 7"/>
            <p:cNvSpPr txBox="1">
              <a:spLocks noChangeArrowheads="1"/>
            </p:cNvSpPr>
            <p:nvPr/>
          </p:nvSpPr>
          <p:spPr bwMode="auto">
            <a:xfrm>
              <a:off x="447" y="2792"/>
              <a:ext cx="66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Sentence</a:t>
              </a:r>
              <a:endParaRPr lang="de-AT" altLang="en-US" sz="1800" b="1"/>
            </a:p>
          </p:txBody>
        </p:sp>
        <p:sp>
          <p:nvSpPr>
            <p:cNvPr id="26637" name="Text Box 8"/>
            <p:cNvSpPr txBox="1">
              <a:spLocks noChangeArrowheads="1"/>
            </p:cNvSpPr>
            <p:nvPr/>
          </p:nvSpPr>
          <p:spPr bwMode="auto">
            <a:xfrm>
              <a:off x="671" y="3023"/>
              <a:ext cx="3042" cy="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 sentantial form that consists of terminal symbols only.</a:t>
              </a:r>
              <a:endParaRPr lang="de-AT" altLang="en-US" sz="1600"/>
            </a:p>
            <a:p>
              <a:pPr>
                <a:buFontTx/>
                <a:buNone/>
              </a:pPr>
              <a:r>
                <a:rPr lang="de-AT" altLang="en-US" sz="1600" smtClean="0"/>
                <a:t>e.g.:</a:t>
              </a:r>
              <a:r>
                <a:rPr lang="de-AT" altLang="en-US" sz="1600"/>
                <a:t>	</a:t>
              </a:r>
              <a:r>
                <a:rPr lang="de-AT" altLang="en-US" sz="1600">
                  <a:solidFill>
                    <a:schemeClr val="accent2"/>
                  </a:solidFill>
                </a:rPr>
                <a:t>ident * number + ident</a:t>
              </a:r>
            </a:p>
          </p:txBody>
        </p:sp>
      </p:grpSp>
      <p:grpSp>
        <p:nvGrpSpPr>
          <p:cNvPr id="215053" name="Group 13"/>
          <p:cNvGrpSpPr>
            <a:grpSpLocks/>
          </p:cNvGrpSpPr>
          <p:nvPr/>
        </p:nvGrpSpPr>
        <p:grpSpPr bwMode="auto">
          <a:xfrm>
            <a:off x="709613" y="5613400"/>
            <a:ext cx="5688015" cy="954088"/>
            <a:chOff x="447" y="3536"/>
            <a:chExt cx="3583" cy="601"/>
          </a:xfrm>
        </p:grpSpPr>
        <p:sp>
          <p:nvSpPr>
            <p:cNvPr id="26634" name="Text Box 9"/>
            <p:cNvSpPr txBox="1">
              <a:spLocks noChangeArrowheads="1"/>
            </p:cNvSpPr>
            <p:nvPr/>
          </p:nvSpPr>
          <p:spPr bwMode="auto">
            <a:xfrm>
              <a:off x="447" y="3536"/>
              <a:ext cx="1876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Language (formal language)</a:t>
              </a:r>
              <a:endParaRPr lang="de-AT" altLang="en-US" sz="1800" b="1"/>
            </a:p>
          </p:txBody>
        </p:sp>
        <p:sp>
          <p:nvSpPr>
            <p:cNvPr id="26635" name="Text Box 10"/>
            <p:cNvSpPr txBox="1">
              <a:spLocks noChangeArrowheads="1"/>
            </p:cNvSpPr>
            <p:nvPr/>
          </p:nvSpPr>
          <p:spPr bwMode="auto">
            <a:xfrm>
              <a:off x="671" y="3767"/>
              <a:ext cx="3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The set of all sentences of a grammar (mostly infinitely large).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e.g.: The language Java is the set of all valid Java programs</a:t>
              </a:r>
              <a:endParaRPr lang="de-AT" altLang="en-US" sz="1600"/>
            </a:p>
          </p:txBody>
        </p:sp>
      </p:grpSp>
      <p:sp>
        <p:nvSpPr>
          <p:cNvPr id="26633" name="Text Box 14"/>
          <p:cNvSpPr txBox="1">
            <a:spLocks noChangeArrowheads="1"/>
          </p:cNvSpPr>
          <p:nvPr/>
        </p:nvSpPr>
        <p:spPr bwMode="auto">
          <a:xfrm>
            <a:off x="5735638" y="1589088"/>
            <a:ext cx="2903537" cy="72231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476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4767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47675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47675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476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76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76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76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47675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Expr	= ["+" | "-"] Term {("+" | "-") Term}.</a:t>
            </a:r>
          </a:p>
          <a:p>
            <a:pPr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Term	= Factor {("*" | "/") Factor}.</a:t>
            </a:r>
          </a:p>
          <a:p>
            <a:pPr>
              <a:buFontTx/>
              <a:buNone/>
            </a:pPr>
            <a:r>
              <a:rPr lang="de-AT" altLang="en-US" sz="1200">
                <a:latin typeface="Arial" panose="020B0604020202020204" pitchFamily="34" charset="0"/>
              </a:rPr>
              <a:t>Factor	= ident | number | "(" Expr ")".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1D9475-3D04-4E77-B340-ECDCD19D2067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Recursion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696913" y="1270000"/>
            <a:ext cx="2847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production is recursive if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3643313" y="1289050"/>
            <a:ext cx="1457325" cy="3413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Symbol" panose="05050102010706020507" pitchFamily="18" charset="2"/>
              </a:rPr>
              <a:t>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*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w</a:t>
            </a:r>
            <a:r>
              <a: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X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w</a:t>
            </a:r>
            <a:r>
              <a:rPr kumimoji="0" lang="de-AT" alt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722313" y="1662113"/>
            <a:ext cx="4764087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Can be used to express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repetitions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and 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nested structures</a:t>
            </a:r>
          </a:p>
        </p:txBody>
      </p:sp>
      <p:grpSp>
        <p:nvGrpSpPr>
          <p:cNvPr id="218135" name="Group 23"/>
          <p:cNvGrpSpPr>
            <a:grpSpLocks/>
          </p:cNvGrpSpPr>
          <p:nvPr/>
        </p:nvGrpSpPr>
        <p:grpSpPr bwMode="auto">
          <a:xfrm>
            <a:off x="696913" y="2362200"/>
            <a:ext cx="3476625" cy="366713"/>
            <a:chOff x="439" y="1488"/>
            <a:chExt cx="2190" cy="231"/>
          </a:xfrm>
        </p:grpSpPr>
        <p:sp>
          <p:nvSpPr>
            <p:cNvPr id="20506" name="Text Box 6"/>
            <p:cNvSpPr txBox="1">
              <a:spLocks noChangeArrowheads="1"/>
            </p:cNvSpPr>
            <p:nvPr/>
          </p:nvSpPr>
          <p:spPr bwMode="auto">
            <a:xfrm>
              <a:off x="439" y="1488"/>
              <a:ext cx="111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Direct recursion</a:t>
              </a:r>
            </a:p>
          </p:txBody>
        </p:sp>
        <p:sp>
          <p:nvSpPr>
            <p:cNvPr id="20507" name="Text Box 7"/>
            <p:cNvSpPr txBox="1">
              <a:spLocks noChangeArrowheads="1"/>
            </p:cNvSpPr>
            <p:nvPr/>
          </p:nvSpPr>
          <p:spPr bwMode="auto">
            <a:xfrm>
              <a:off x="1807" y="1500"/>
              <a:ext cx="822" cy="218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w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1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X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w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218136" name="Group 24"/>
          <p:cNvGrpSpPr>
            <a:grpSpLocks/>
          </p:cNvGrpSpPr>
          <p:nvPr/>
        </p:nvGrpSpPr>
        <p:grpSpPr bwMode="auto">
          <a:xfrm>
            <a:off x="1166813" y="2906713"/>
            <a:ext cx="6878637" cy="341312"/>
            <a:chOff x="735" y="1831"/>
            <a:chExt cx="4333" cy="215"/>
          </a:xfrm>
        </p:grpSpPr>
        <p:sp>
          <p:nvSpPr>
            <p:cNvPr id="20503" name="Text Box 8"/>
            <p:cNvSpPr txBox="1">
              <a:spLocks noChangeArrowheads="1"/>
            </p:cNvSpPr>
            <p:nvPr/>
          </p:nvSpPr>
          <p:spPr bwMode="auto">
            <a:xfrm>
              <a:off x="735" y="1831"/>
              <a:ext cx="8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Left recursion</a:t>
              </a:r>
            </a:p>
          </p:txBody>
        </p:sp>
        <p:sp>
          <p:nvSpPr>
            <p:cNvPr id="20504" name="Text Box 9"/>
            <p:cNvSpPr txBox="1">
              <a:spLocks noChangeArrowheads="1"/>
            </p:cNvSpPr>
            <p:nvPr/>
          </p:nvSpPr>
          <p:spPr bwMode="auto">
            <a:xfrm>
              <a:off x="1839" y="1847"/>
              <a:ext cx="66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b |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a.</a:t>
              </a:r>
            </a:p>
          </p:txBody>
        </p:sp>
        <p:sp>
          <p:nvSpPr>
            <p:cNvPr id="20505" name="Text Box 10"/>
            <p:cNvSpPr txBox="1">
              <a:spLocks noChangeArrowheads="1"/>
            </p:cNvSpPr>
            <p:nvPr/>
          </p:nvSpPr>
          <p:spPr bwMode="auto">
            <a:xfrm>
              <a:off x="2743" y="1851"/>
              <a:ext cx="2325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a 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a a 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 a a a a a ...</a:t>
              </a:r>
            </a:p>
          </p:txBody>
        </p:sp>
      </p:grpSp>
      <p:grpSp>
        <p:nvGrpSpPr>
          <p:cNvPr id="218137" name="Group 25"/>
          <p:cNvGrpSpPr>
            <a:grpSpLocks/>
          </p:cNvGrpSpPr>
          <p:nvPr/>
        </p:nvGrpSpPr>
        <p:grpSpPr bwMode="auto">
          <a:xfrm>
            <a:off x="1166813" y="3300413"/>
            <a:ext cx="6878637" cy="341312"/>
            <a:chOff x="735" y="2079"/>
            <a:chExt cx="4333" cy="215"/>
          </a:xfrm>
        </p:grpSpPr>
        <p:sp>
          <p:nvSpPr>
            <p:cNvPr id="20500" name="Text Box 12"/>
            <p:cNvSpPr txBox="1">
              <a:spLocks noChangeArrowheads="1"/>
            </p:cNvSpPr>
            <p:nvPr/>
          </p:nvSpPr>
          <p:spPr bwMode="auto">
            <a:xfrm>
              <a:off x="735" y="2079"/>
              <a:ext cx="9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Right recursion</a:t>
              </a:r>
            </a:p>
          </p:txBody>
        </p:sp>
        <p:sp>
          <p:nvSpPr>
            <p:cNvPr id="20501" name="Text Box 13"/>
            <p:cNvSpPr txBox="1">
              <a:spLocks noChangeArrowheads="1"/>
            </p:cNvSpPr>
            <p:nvPr/>
          </p:nvSpPr>
          <p:spPr bwMode="auto">
            <a:xfrm>
              <a:off x="1839" y="2095"/>
              <a:ext cx="66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b | a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20502" name="Text Box 14"/>
            <p:cNvSpPr txBox="1">
              <a:spLocks noChangeArrowheads="1"/>
            </p:cNvSpPr>
            <p:nvPr/>
          </p:nvSpPr>
          <p:spPr bwMode="auto">
            <a:xfrm>
              <a:off x="2743" y="2099"/>
              <a:ext cx="2325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a 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a a 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 a a a a a b</a:t>
              </a:r>
            </a:p>
          </p:txBody>
        </p:sp>
      </p:grpSp>
      <p:grpSp>
        <p:nvGrpSpPr>
          <p:cNvPr id="218138" name="Group 26"/>
          <p:cNvGrpSpPr>
            <a:grpSpLocks/>
          </p:cNvGrpSpPr>
          <p:nvPr/>
        </p:nvGrpSpPr>
        <p:grpSpPr bwMode="auto">
          <a:xfrm>
            <a:off x="1166813" y="3694113"/>
            <a:ext cx="6573837" cy="341312"/>
            <a:chOff x="735" y="2327"/>
            <a:chExt cx="4141" cy="215"/>
          </a:xfrm>
        </p:grpSpPr>
        <p:sp>
          <p:nvSpPr>
            <p:cNvPr id="20497" name="Text Box 15"/>
            <p:cNvSpPr txBox="1">
              <a:spLocks noChangeArrowheads="1"/>
            </p:cNvSpPr>
            <p:nvPr/>
          </p:nvSpPr>
          <p:spPr bwMode="auto">
            <a:xfrm>
              <a:off x="735" y="2327"/>
              <a:ext cx="108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Central recursion</a:t>
              </a:r>
            </a:p>
          </p:txBody>
        </p:sp>
        <p:sp>
          <p:nvSpPr>
            <p:cNvPr id="20498" name="Text Box 16"/>
            <p:cNvSpPr txBox="1">
              <a:spLocks noChangeArrowheads="1"/>
            </p:cNvSpPr>
            <p:nvPr/>
          </p:nvSpPr>
          <p:spPr bwMode="auto">
            <a:xfrm>
              <a:off x="1839" y="2343"/>
              <a:ext cx="871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= b | "("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")".</a:t>
              </a:r>
            </a:p>
          </p:txBody>
        </p:sp>
        <p:sp>
          <p:nvSpPr>
            <p:cNvPr id="20499" name="Text Box 17"/>
            <p:cNvSpPr txBox="1">
              <a:spLocks noChangeArrowheads="1"/>
            </p:cNvSpPr>
            <p:nvPr/>
          </p:nvSpPr>
          <p:spPr bwMode="auto">
            <a:xfrm>
              <a:off x="2743" y="2347"/>
              <a:ext cx="2133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(X)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((X))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(((X)))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(((... (b)...)))</a:t>
              </a:r>
            </a:p>
          </p:txBody>
        </p:sp>
      </p:grpSp>
      <p:grpSp>
        <p:nvGrpSpPr>
          <p:cNvPr id="218139" name="Group 27"/>
          <p:cNvGrpSpPr>
            <a:grpSpLocks/>
          </p:cNvGrpSpPr>
          <p:nvPr/>
        </p:nvGrpSpPr>
        <p:grpSpPr bwMode="auto">
          <a:xfrm>
            <a:off x="696913" y="4483100"/>
            <a:ext cx="6656387" cy="1541463"/>
            <a:chOff x="439" y="2824"/>
            <a:chExt cx="4193" cy="971"/>
          </a:xfrm>
        </p:grpSpPr>
        <p:sp>
          <p:nvSpPr>
            <p:cNvPr id="20492" name="Text Box 18"/>
            <p:cNvSpPr txBox="1">
              <a:spLocks noChangeArrowheads="1"/>
            </p:cNvSpPr>
            <p:nvPr/>
          </p:nvSpPr>
          <p:spPr bwMode="auto">
            <a:xfrm>
              <a:off x="439" y="2824"/>
              <a:ext cx="12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Indirect recursion</a:t>
              </a:r>
            </a:p>
          </p:txBody>
        </p:sp>
        <p:sp>
          <p:nvSpPr>
            <p:cNvPr id="20493" name="Text Box 19"/>
            <p:cNvSpPr txBox="1">
              <a:spLocks noChangeArrowheads="1"/>
            </p:cNvSpPr>
            <p:nvPr/>
          </p:nvSpPr>
          <p:spPr bwMode="auto">
            <a:xfrm>
              <a:off x="1807" y="2836"/>
              <a:ext cx="918" cy="215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X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*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w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1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 X </a:t>
              </a: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+mn-cs"/>
                </a:rPr>
                <a:t>w</a:t>
              </a:r>
              <a:r>
                <a:rPr kumimoji="0" lang="de-AT" altLang="en-US" sz="1600" b="0" i="0" u="none" strike="noStrike" kern="120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20494" name="Text Box 20"/>
            <p:cNvSpPr txBox="1">
              <a:spLocks noChangeArrowheads="1"/>
            </p:cNvSpPr>
            <p:nvPr/>
          </p:nvSpPr>
          <p:spPr bwMode="auto">
            <a:xfrm>
              <a:off x="743" y="3087"/>
              <a:ext cx="57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Example</a:t>
              </a:r>
            </a:p>
          </p:txBody>
        </p:sp>
        <p:sp>
          <p:nvSpPr>
            <p:cNvPr id="20495" name="Text Box 21"/>
            <p:cNvSpPr txBox="1">
              <a:spLocks noChangeArrowheads="1"/>
            </p:cNvSpPr>
            <p:nvPr/>
          </p:nvSpPr>
          <p:spPr bwMode="auto">
            <a:xfrm>
              <a:off x="943" y="3335"/>
              <a:ext cx="1493" cy="46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	= Term {"+" Term}.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	= Factor {"*" Factor}.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571500" algn="l"/>
                </a:tabLst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	= id | "(" Expr ")".</a:t>
              </a:r>
            </a:p>
          </p:txBody>
        </p:sp>
        <p:sp>
          <p:nvSpPr>
            <p:cNvPr id="20496" name="Text Box 22"/>
            <p:cNvSpPr txBox="1">
              <a:spLocks noChangeArrowheads="1"/>
            </p:cNvSpPr>
            <p:nvPr/>
          </p:nvSpPr>
          <p:spPr bwMode="auto">
            <a:xfrm>
              <a:off x="2639" y="3323"/>
              <a:ext cx="1993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Expr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Term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Factor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"(" Expr ")" 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42109" y="1261031"/>
            <a:ext cx="1906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mtClean="0"/>
              <a:t>(</a:t>
            </a:r>
            <a:r>
              <a:rPr lang="de-AT" smtClean="0">
                <a:latin typeface="Symbol" panose="05050102010706020507" pitchFamily="18" charset="2"/>
              </a:rPr>
              <a:t>w</a:t>
            </a:r>
            <a:r>
              <a:rPr lang="de-AT" baseline="-25000" smtClean="0"/>
              <a:t>i</a:t>
            </a:r>
            <a:r>
              <a:rPr lang="de-AT" smtClean="0"/>
              <a:t> may be empty)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9616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7A8C9-1FDF-4AA2-A338-1E561201C0FA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How to Remove Left Recursion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696913" y="1181100"/>
            <a:ext cx="549314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Left recursion cannot be handled in top-down parsing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989013" y="1636713"/>
            <a:ext cx="1060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b | X a.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2411413" y="1598613"/>
            <a:ext cx="39401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Both alternatives start with </a:t>
            </a:r>
            <a:r>
              <a:rPr kumimoji="0" lang="de-AT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parser cannot decide which one to choose</a:t>
            </a:r>
          </a:p>
        </p:txBody>
      </p:sp>
      <p:grpSp>
        <p:nvGrpSpPr>
          <p:cNvPr id="219176" name="Group 40"/>
          <p:cNvGrpSpPr>
            <a:grpSpLocks/>
          </p:cNvGrpSpPr>
          <p:nvPr/>
        </p:nvGrpSpPr>
        <p:grpSpPr bwMode="auto">
          <a:xfrm>
            <a:off x="696913" y="3457575"/>
            <a:ext cx="1736725" cy="722313"/>
            <a:chOff x="439" y="2178"/>
            <a:chExt cx="1094" cy="455"/>
          </a:xfrm>
        </p:grpSpPr>
        <p:sp>
          <p:nvSpPr>
            <p:cNvPr id="21538" name="Text Box 6"/>
            <p:cNvSpPr txBox="1">
              <a:spLocks noChangeArrowheads="1"/>
            </p:cNvSpPr>
            <p:nvPr/>
          </p:nvSpPr>
          <p:spPr bwMode="auto">
            <a:xfrm>
              <a:off x="439" y="2178"/>
              <a:ext cx="109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1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Another example</a:t>
              </a:r>
            </a:p>
          </p:txBody>
        </p:sp>
        <p:sp>
          <p:nvSpPr>
            <p:cNvPr id="21539" name="Text Box 7"/>
            <p:cNvSpPr txBox="1">
              <a:spLocks noChangeArrowheads="1"/>
            </p:cNvSpPr>
            <p:nvPr/>
          </p:nvSpPr>
          <p:spPr bwMode="auto">
            <a:xfrm>
              <a:off x="631" y="2441"/>
              <a:ext cx="8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= T | E "+" T.</a:t>
              </a:r>
            </a:p>
          </p:txBody>
        </p:sp>
      </p:grpSp>
      <p:grpSp>
        <p:nvGrpSpPr>
          <p:cNvPr id="219150" name="Group 14"/>
          <p:cNvGrpSpPr>
            <a:grpSpLocks/>
          </p:cNvGrpSpPr>
          <p:nvPr/>
        </p:nvGrpSpPr>
        <p:grpSpPr bwMode="auto">
          <a:xfrm>
            <a:off x="747713" y="5713413"/>
            <a:ext cx="1476375" cy="708025"/>
            <a:chOff x="471" y="3071"/>
            <a:chExt cx="930" cy="446"/>
          </a:xfrm>
        </p:grpSpPr>
        <p:sp>
          <p:nvSpPr>
            <p:cNvPr id="21536" name="Text Box 10"/>
            <p:cNvSpPr txBox="1">
              <a:spLocks noChangeArrowheads="1"/>
            </p:cNvSpPr>
            <p:nvPr/>
          </p:nvSpPr>
          <p:spPr bwMode="auto">
            <a:xfrm>
              <a:off x="471" y="3071"/>
              <a:ext cx="37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Thus</a:t>
              </a:r>
            </a:p>
          </p:txBody>
        </p:sp>
        <p:sp>
          <p:nvSpPr>
            <p:cNvPr id="21537" name="Text Box 11"/>
            <p:cNvSpPr txBox="1">
              <a:spLocks noChangeArrowheads="1"/>
            </p:cNvSpPr>
            <p:nvPr/>
          </p:nvSpPr>
          <p:spPr bwMode="auto">
            <a:xfrm>
              <a:off x="631" y="3319"/>
              <a:ext cx="770" cy="19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= T {"+" T}.</a:t>
              </a:r>
            </a:p>
          </p:txBody>
        </p:sp>
      </p:grpSp>
      <p:grpSp>
        <p:nvGrpSpPr>
          <p:cNvPr id="219177" name="Group 41"/>
          <p:cNvGrpSpPr>
            <a:grpSpLocks/>
          </p:cNvGrpSpPr>
          <p:nvPr/>
        </p:nvGrpSpPr>
        <p:grpSpPr bwMode="auto">
          <a:xfrm>
            <a:off x="747713" y="4344988"/>
            <a:ext cx="4468812" cy="1552575"/>
            <a:chOff x="471" y="2737"/>
            <a:chExt cx="2815" cy="978"/>
          </a:xfrm>
        </p:grpSpPr>
        <p:sp>
          <p:nvSpPr>
            <p:cNvPr id="21518" name="Text Box 8"/>
            <p:cNvSpPr txBox="1">
              <a:spLocks noChangeArrowheads="1"/>
            </p:cNvSpPr>
            <p:nvPr/>
          </p:nvSpPr>
          <p:spPr bwMode="auto">
            <a:xfrm>
              <a:off x="471" y="2737"/>
              <a:ext cx="164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What phrases can be derived?</a:t>
              </a:r>
            </a:p>
          </p:txBody>
        </p:sp>
        <p:sp>
          <p:nvSpPr>
            <p:cNvPr id="21519" name="Text Box 17"/>
            <p:cNvSpPr txBox="1">
              <a:spLocks noChangeArrowheads="1"/>
            </p:cNvSpPr>
            <p:nvPr/>
          </p:nvSpPr>
          <p:spPr bwMode="auto">
            <a:xfrm>
              <a:off x="661" y="3097"/>
              <a:ext cx="18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</a:t>
              </a:r>
            </a:p>
          </p:txBody>
        </p:sp>
        <p:sp>
          <p:nvSpPr>
            <p:cNvPr id="21520" name="Text Box 18"/>
            <p:cNvSpPr txBox="1">
              <a:spLocks noChangeArrowheads="1"/>
            </p:cNvSpPr>
            <p:nvPr/>
          </p:nvSpPr>
          <p:spPr bwMode="auto">
            <a:xfrm>
              <a:off x="955" y="2971"/>
              <a:ext cx="18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</a:t>
              </a:r>
            </a:p>
          </p:txBody>
        </p:sp>
        <p:sp>
          <p:nvSpPr>
            <p:cNvPr id="21521" name="Text Box 19"/>
            <p:cNvSpPr txBox="1">
              <a:spLocks noChangeArrowheads="1"/>
            </p:cNvSpPr>
            <p:nvPr/>
          </p:nvSpPr>
          <p:spPr bwMode="auto">
            <a:xfrm>
              <a:off x="955" y="3199"/>
              <a:ext cx="38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+ T</a:t>
              </a:r>
            </a:p>
          </p:txBody>
        </p:sp>
        <p:sp>
          <p:nvSpPr>
            <p:cNvPr id="21522" name="Line 20"/>
            <p:cNvSpPr>
              <a:spLocks noChangeShapeType="1"/>
            </p:cNvSpPr>
            <p:nvPr/>
          </p:nvSpPr>
          <p:spPr bwMode="auto">
            <a:xfrm flipV="1">
              <a:off x="840" y="3102"/>
              <a:ext cx="150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23" name="Line 21"/>
            <p:cNvSpPr>
              <a:spLocks noChangeShapeType="1"/>
            </p:cNvSpPr>
            <p:nvPr/>
          </p:nvSpPr>
          <p:spPr bwMode="auto">
            <a:xfrm>
              <a:off x="834" y="3234"/>
              <a:ext cx="156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24" name="Line 22"/>
            <p:cNvSpPr>
              <a:spLocks noChangeShapeType="1"/>
            </p:cNvSpPr>
            <p:nvPr/>
          </p:nvSpPr>
          <p:spPr bwMode="auto">
            <a:xfrm flipV="1">
              <a:off x="1326" y="3204"/>
              <a:ext cx="150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25" name="Line 23"/>
            <p:cNvSpPr>
              <a:spLocks noChangeShapeType="1"/>
            </p:cNvSpPr>
            <p:nvPr/>
          </p:nvSpPr>
          <p:spPr bwMode="auto">
            <a:xfrm>
              <a:off x="1320" y="3336"/>
              <a:ext cx="156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26" name="Text Box 24"/>
            <p:cNvSpPr txBox="1">
              <a:spLocks noChangeArrowheads="1"/>
            </p:cNvSpPr>
            <p:nvPr/>
          </p:nvSpPr>
          <p:spPr bwMode="auto">
            <a:xfrm>
              <a:off x="1459" y="3103"/>
              <a:ext cx="37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 + T</a:t>
              </a:r>
            </a:p>
          </p:txBody>
        </p:sp>
        <p:sp>
          <p:nvSpPr>
            <p:cNvPr id="21527" name="Text Box 25"/>
            <p:cNvSpPr txBox="1">
              <a:spLocks noChangeArrowheads="1"/>
            </p:cNvSpPr>
            <p:nvPr/>
          </p:nvSpPr>
          <p:spPr bwMode="auto">
            <a:xfrm>
              <a:off x="1459" y="3313"/>
              <a:ext cx="57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+ T + T</a:t>
              </a:r>
            </a:p>
          </p:txBody>
        </p:sp>
        <p:sp>
          <p:nvSpPr>
            <p:cNvPr id="21528" name="Line 26"/>
            <p:cNvSpPr>
              <a:spLocks noChangeShapeType="1"/>
            </p:cNvSpPr>
            <p:nvPr/>
          </p:nvSpPr>
          <p:spPr bwMode="auto">
            <a:xfrm flipV="1">
              <a:off x="2034" y="3312"/>
              <a:ext cx="150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29" name="Line 27"/>
            <p:cNvSpPr>
              <a:spLocks noChangeShapeType="1"/>
            </p:cNvSpPr>
            <p:nvPr/>
          </p:nvSpPr>
          <p:spPr bwMode="auto">
            <a:xfrm>
              <a:off x="2028" y="3444"/>
              <a:ext cx="156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0" name="Text Box 28"/>
            <p:cNvSpPr txBox="1">
              <a:spLocks noChangeArrowheads="1"/>
            </p:cNvSpPr>
            <p:nvPr/>
          </p:nvSpPr>
          <p:spPr bwMode="auto">
            <a:xfrm>
              <a:off x="2167" y="3211"/>
              <a:ext cx="5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 + T + T</a:t>
              </a:r>
            </a:p>
          </p:txBody>
        </p:sp>
        <p:sp>
          <p:nvSpPr>
            <p:cNvPr id="21531" name="Text Box 29"/>
            <p:cNvSpPr txBox="1">
              <a:spLocks noChangeArrowheads="1"/>
            </p:cNvSpPr>
            <p:nvPr/>
          </p:nvSpPr>
          <p:spPr bwMode="auto">
            <a:xfrm>
              <a:off x="2167" y="3421"/>
              <a:ext cx="77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 + T + T + T</a:t>
              </a:r>
            </a:p>
          </p:txBody>
        </p:sp>
        <p:sp>
          <p:nvSpPr>
            <p:cNvPr id="21532" name="Line 30"/>
            <p:cNvSpPr>
              <a:spLocks noChangeShapeType="1"/>
            </p:cNvSpPr>
            <p:nvPr/>
          </p:nvSpPr>
          <p:spPr bwMode="auto">
            <a:xfrm flipV="1">
              <a:off x="2946" y="3414"/>
              <a:ext cx="150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3" name="Line 31"/>
            <p:cNvSpPr>
              <a:spLocks noChangeShapeType="1"/>
            </p:cNvSpPr>
            <p:nvPr/>
          </p:nvSpPr>
          <p:spPr bwMode="auto">
            <a:xfrm>
              <a:off x="2940" y="3546"/>
              <a:ext cx="156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534" name="Text Box 32"/>
            <p:cNvSpPr txBox="1">
              <a:spLocks noChangeArrowheads="1"/>
            </p:cNvSpPr>
            <p:nvPr/>
          </p:nvSpPr>
          <p:spPr bwMode="auto">
            <a:xfrm>
              <a:off x="3079" y="3313"/>
              <a:ext cx="20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  <p:sp>
          <p:nvSpPr>
            <p:cNvPr id="21535" name="Text Box 33"/>
            <p:cNvSpPr txBox="1">
              <a:spLocks noChangeArrowheads="1"/>
            </p:cNvSpPr>
            <p:nvPr/>
          </p:nvSpPr>
          <p:spPr bwMode="auto">
            <a:xfrm>
              <a:off x="3079" y="3523"/>
              <a:ext cx="20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...</a:t>
              </a:r>
            </a:p>
          </p:txBody>
        </p:sp>
      </p:grpSp>
      <p:grpSp>
        <p:nvGrpSpPr>
          <p:cNvPr id="219175" name="Group 39"/>
          <p:cNvGrpSpPr>
            <a:grpSpLocks/>
          </p:cNvGrpSpPr>
          <p:nvPr/>
        </p:nvGrpSpPr>
        <p:grpSpPr bwMode="auto">
          <a:xfrm>
            <a:off x="696913" y="2352675"/>
            <a:ext cx="5584825" cy="771525"/>
            <a:chOff x="439" y="1482"/>
            <a:chExt cx="3518" cy="486"/>
          </a:xfrm>
        </p:grpSpPr>
        <p:sp>
          <p:nvSpPr>
            <p:cNvPr id="21516" name="Text Box 36"/>
            <p:cNvSpPr txBox="1">
              <a:spLocks noChangeArrowheads="1"/>
            </p:cNvSpPr>
            <p:nvPr/>
          </p:nvSpPr>
          <p:spPr bwMode="auto">
            <a:xfrm>
              <a:off x="439" y="1482"/>
              <a:ext cx="351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Left recursion can always be transformed into iteration</a:t>
              </a:r>
            </a:p>
          </p:txBody>
        </p:sp>
        <p:sp>
          <p:nvSpPr>
            <p:cNvPr id="21517" name="Text Box 37"/>
            <p:cNvSpPr txBox="1">
              <a:spLocks noChangeArrowheads="1"/>
            </p:cNvSpPr>
            <p:nvPr/>
          </p:nvSpPr>
          <p:spPr bwMode="auto">
            <a:xfrm>
              <a:off x="631" y="1773"/>
              <a:ext cx="83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X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Symbol" panose="05050102010706020507" pitchFamily="18" charset="2"/>
                </a:rPr>
                <a:t> </a:t>
              </a: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baaaa...a</a:t>
              </a:r>
            </a:p>
          </p:txBody>
        </p:sp>
      </p:grpSp>
      <p:sp>
        <p:nvSpPr>
          <p:cNvPr id="219174" name="Text Box 38"/>
          <p:cNvSpPr txBox="1">
            <a:spLocks noChangeArrowheads="1"/>
          </p:cNvSpPr>
          <p:nvPr/>
        </p:nvSpPr>
        <p:spPr bwMode="auto">
          <a:xfrm>
            <a:off x="2773363" y="2817813"/>
            <a:ext cx="973137" cy="314325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 = b {a} .</a:t>
            </a:r>
          </a:p>
        </p:txBody>
      </p:sp>
    </p:spTree>
    <p:extLst>
      <p:ext uri="{BB962C8B-B14F-4D97-AF65-F5344CB8AC3E}">
        <p14:creationId xmlns:p14="http://schemas.microsoft.com/office/powerpoint/2010/main" val="119550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7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99425-9CB2-4462-AB9E-F383C5EAF1C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143000" y="3819249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7501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1.	</a:t>
            </a:r>
            <a:r>
              <a:rPr lang="de-AT" altLang="en-US" sz="3200" smtClean="0"/>
              <a:t>Overview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1.1	Motivation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1.2	</a:t>
            </a:r>
            <a:r>
              <a:rPr lang="de-AT" altLang="en-US" smtClean="0"/>
              <a:t>Structure of a Compiler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1.3	</a:t>
            </a:r>
            <a:r>
              <a:rPr lang="de-AT" altLang="en-US" smtClean="0"/>
              <a:t>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>
                <a:solidFill>
                  <a:srgbClr val="FF0000"/>
                </a:solidFill>
              </a:rPr>
              <a:t>1.4	</a:t>
            </a:r>
            <a:r>
              <a:rPr lang="de-AT" altLang="en-US" smtClean="0">
                <a:solidFill>
                  <a:srgbClr val="FF0000"/>
                </a:solidFill>
              </a:rPr>
              <a:t>Syntax Trees and Ambiguity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1.5	</a:t>
            </a:r>
            <a:r>
              <a:rPr lang="de-AT" altLang="en-US" smtClean="0"/>
              <a:t>Chomsky's Classification of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1.6	</a:t>
            </a:r>
            <a:r>
              <a:rPr lang="de-AT" altLang="en-US" smtClean="0"/>
              <a:t>The Language MicroJava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10362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1F48D6-663C-49C0-9740-D5EBC62B678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de-DE" altLang="en-US" sz="140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Pure BNF notation</a:t>
            </a:r>
            <a:endParaRPr lang="de-AT" altLang="en-US" smtClean="0"/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671513" y="1306513"/>
            <a:ext cx="5083869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Terminal symbols</a:t>
            </a:r>
            <a:r>
              <a:rPr lang="de-AT" altLang="en-US" sz="1600"/>
              <a:t>	</a:t>
            </a:r>
            <a:r>
              <a:rPr lang="de-AT" altLang="en-US" sz="1600" smtClean="0"/>
              <a:t>without quotes (ident</a:t>
            </a:r>
            <a:r>
              <a:rPr lang="de-AT" altLang="en-US" sz="1600"/>
              <a:t>, +, -)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Nonterminal symbols</a:t>
            </a:r>
            <a:r>
              <a:rPr lang="de-AT" altLang="en-US" sz="1600"/>
              <a:t>	in </a:t>
            </a:r>
            <a:r>
              <a:rPr lang="de-AT" altLang="en-US" sz="1600" smtClean="0"/>
              <a:t>angle brackets (&lt;</a:t>
            </a:r>
            <a:r>
              <a:rPr lang="de-AT" altLang="en-US" sz="1600"/>
              <a:t>Expr&gt;, &lt;Term&gt;)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Production sides</a:t>
            </a:r>
            <a:r>
              <a:rPr lang="de-AT" altLang="en-US" sz="1600"/>
              <a:t>	</a:t>
            </a:r>
            <a:r>
              <a:rPr lang="de-AT" altLang="en-US" sz="1600" smtClean="0"/>
              <a:t>separated by ::=</a:t>
            </a:r>
            <a:endParaRPr lang="de-AT" altLang="en-US" sz="1600"/>
          </a:p>
        </p:txBody>
      </p:sp>
      <p:grpSp>
        <p:nvGrpSpPr>
          <p:cNvPr id="216073" name="Group 9"/>
          <p:cNvGrpSpPr>
            <a:grpSpLocks/>
          </p:cNvGrpSpPr>
          <p:nvPr/>
        </p:nvGrpSpPr>
        <p:grpSpPr bwMode="auto">
          <a:xfrm>
            <a:off x="658813" y="2247900"/>
            <a:ext cx="7942263" cy="3954463"/>
            <a:chOff x="415" y="1416"/>
            <a:chExt cx="5003" cy="2491"/>
          </a:xfrm>
        </p:grpSpPr>
        <p:sp>
          <p:nvSpPr>
            <p:cNvPr id="30728" name="Text Box 4"/>
            <p:cNvSpPr txBox="1">
              <a:spLocks noChangeArrowheads="1"/>
            </p:cNvSpPr>
            <p:nvPr/>
          </p:nvSpPr>
          <p:spPr bwMode="auto">
            <a:xfrm>
              <a:off x="415" y="1416"/>
              <a:ext cx="260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BNF grammar of arithmetic expressions</a:t>
              </a:r>
              <a:endParaRPr lang="de-AT" altLang="en-US" sz="1800" b="1"/>
            </a:p>
          </p:txBody>
        </p:sp>
        <p:sp>
          <p:nvSpPr>
            <p:cNvPr id="30729" name="Text Box 5"/>
            <p:cNvSpPr txBox="1">
              <a:spLocks noChangeArrowheads="1"/>
            </p:cNvSpPr>
            <p:nvPr/>
          </p:nvSpPr>
          <p:spPr bwMode="auto">
            <a:xfrm>
              <a:off x="583" y="1703"/>
              <a:ext cx="2286" cy="220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952500" algn="l"/>
                  <a:tab pos="1333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952500" algn="l"/>
                  <a:tab pos="1333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952500" algn="l"/>
                  <a:tab pos="1333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952500" algn="l"/>
                  <a:tab pos="1333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952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9525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&lt;Expr&gt;	::=	&lt;Sign&gt; &lt;Term&gt;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&lt;Expr&gt;	::=	&lt;Expr&gt; &lt;Addop&gt; &lt;Term&gt;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&lt;Sign&gt;	::=	+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&lt;Sign&gt;	::=	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&lt;Sign&gt;	::=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&lt;Addop&gt;	::=	+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&lt;Addop&gt;	::=	-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&lt;Term&gt;	::=	&lt;Factor&gt;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&lt;Term&gt;	::=	&lt;Term&gt; &lt;Mulop&gt; &lt;Factor&gt;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&lt;Mulop&gt;	::=	*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&lt;Mulop&gt;	::=	/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&lt;Factor&gt;	::=	ident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&lt;Factor&gt;	::=	number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&lt;Factor&gt;	::=	( &lt;Expr&gt; )</a:t>
              </a:r>
            </a:p>
          </p:txBody>
        </p:sp>
        <p:sp>
          <p:nvSpPr>
            <p:cNvPr id="30730" name="Text Box 6"/>
            <p:cNvSpPr txBox="1">
              <a:spLocks noChangeArrowheads="1"/>
            </p:cNvSpPr>
            <p:nvPr/>
          </p:nvSpPr>
          <p:spPr bwMode="auto">
            <a:xfrm>
              <a:off x="3039" y="1695"/>
              <a:ext cx="237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marL="190500" indent="-1905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de-AT" altLang="en-US" sz="1600" smtClean="0"/>
                <a:t>alternatives become multiple productions</a:t>
              </a:r>
              <a:endParaRPr lang="de-AT" altLang="en-US" sz="1600"/>
            </a:p>
            <a:p>
              <a:pPr>
                <a:spcBef>
                  <a:spcPct val="0"/>
                </a:spcBef>
              </a:pPr>
              <a:r>
                <a:rPr lang="de-AT" altLang="en-US" sz="1600" smtClean="0"/>
                <a:t>iteration must be expressed by recursion</a:t>
              </a:r>
              <a:endParaRPr lang="de-AT" altLang="en-US" sz="1600"/>
            </a:p>
          </p:txBody>
        </p:sp>
      </p:grpSp>
      <p:sp>
        <p:nvSpPr>
          <p:cNvPr id="216071" name="Text Box 7"/>
          <p:cNvSpPr txBox="1">
            <a:spLocks noChangeArrowheads="1"/>
          </p:cNvSpPr>
          <p:nvPr/>
        </p:nvSpPr>
        <p:spPr bwMode="auto">
          <a:xfrm>
            <a:off x="4824413" y="4102100"/>
            <a:ext cx="3088003" cy="86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Advantages</a:t>
            </a:r>
            <a:endParaRPr lang="de-AT" altLang="en-US" sz="1800" b="1"/>
          </a:p>
          <a:p>
            <a:pPr>
              <a:spcBef>
                <a:spcPct val="0"/>
              </a:spcBef>
            </a:pPr>
            <a:r>
              <a:rPr lang="de-AT" altLang="en-US" sz="1600" smtClean="0"/>
              <a:t>less metasymbols (no </a:t>
            </a:r>
            <a:r>
              <a:rPr lang="de-AT" altLang="en-US" sz="1600"/>
              <a:t>|, (), [], {})</a:t>
            </a:r>
          </a:p>
          <a:p>
            <a:pPr>
              <a:spcBef>
                <a:spcPct val="0"/>
              </a:spcBef>
            </a:pPr>
            <a:r>
              <a:rPr lang="de-AT" altLang="en-US" sz="1600" smtClean="0"/>
              <a:t>syntax tree is easier to build</a:t>
            </a:r>
            <a:endParaRPr lang="de-AT" altLang="en-US" sz="1600"/>
          </a:p>
        </p:txBody>
      </p:sp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4824413" y="5156200"/>
            <a:ext cx="2127290" cy="86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Disadvantages</a:t>
            </a:r>
            <a:endParaRPr lang="de-AT" altLang="en-US" sz="1800" b="1"/>
          </a:p>
          <a:p>
            <a:pPr>
              <a:spcBef>
                <a:spcPct val="0"/>
              </a:spcBef>
            </a:pPr>
            <a:r>
              <a:rPr lang="de-AT" altLang="en-US" sz="1600" smtClean="0"/>
              <a:t>longer</a:t>
            </a:r>
            <a:endParaRPr lang="de-AT" altLang="en-US" sz="1600"/>
          </a:p>
          <a:p>
            <a:pPr>
              <a:spcBef>
                <a:spcPct val="0"/>
              </a:spcBef>
            </a:pPr>
            <a:r>
              <a:rPr lang="de-AT" altLang="en-US" sz="1600" smtClean="0"/>
              <a:t>more difficult to read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71" grpId="0" autoUpdateAnimBg="0"/>
      <p:bldP spid="216072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6350" y="2047875"/>
            <a:ext cx="2717800" cy="2678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&lt;Expr&gt;	::=	&lt;Sign&gt; &lt;Term&gt;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&lt;Expr&gt;	::=	&lt;Expr&gt; &lt;Addop&gt; &lt;Term&gt;</a:t>
            </a:r>
          </a:p>
          <a:p>
            <a:pPr>
              <a:spcBef>
                <a:spcPct val="40000"/>
              </a:spcBef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&lt;Sign&gt;	::=	+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&lt;Sign&gt;	::=	-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&lt;Sign&gt;	::=</a:t>
            </a:r>
          </a:p>
          <a:p>
            <a:pPr>
              <a:spcBef>
                <a:spcPct val="40000"/>
              </a:spcBef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&lt;Addop&gt;	::=	+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&lt;Addop&gt;	::=	-</a:t>
            </a:r>
          </a:p>
          <a:p>
            <a:pPr>
              <a:spcBef>
                <a:spcPct val="40000"/>
              </a:spcBef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&lt;Term&gt;	::=	&lt;Factor&gt;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&lt;Term&gt;	::=	&lt;Term&gt; &lt;Mulop&gt; &lt;Factor&gt;</a:t>
            </a:r>
          </a:p>
          <a:p>
            <a:pPr>
              <a:spcBef>
                <a:spcPct val="40000"/>
              </a:spcBef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&lt;Mulop&gt;	::=	*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&lt;Mulop&gt;	::=	/</a:t>
            </a:r>
          </a:p>
          <a:p>
            <a:pPr>
              <a:spcBef>
                <a:spcPct val="40000"/>
              </a:spcBef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&lt;Factor&gt;	::=	ident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&lt;Factor&gt;	::=	number</a:t>
            </a:r>
          </a:p>
          <a:p>
            <a:pPr>
              <a:tabLst>
                <a:tab pos="628650" algn="l"/>
              </a:tabLst>
              <a:defRPr/>
            </a:pPr>
            <a:r>
              <a:rPr lang="de-AT" altLang="en-US" sz="1050">
                <a:latin typeface="Arial" charset="0"/>
              </a:rPr>
              <a:t>&lt;Factor&gt;	::=	( &lt;Expr&gt; )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133975" y="2000250"/>
            <a:ext cx="2952750" cy="2714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17132" name="Text Box 44"/>
          <p:cNvSpPr txBox="1">
            <a:spLocks noChangeArrowheads="1"/>
          </p:cNvSpPr>
          <p:nvPr/>
        </p:nvSpPr>
        <p:spPr bwMode="auto">
          <a:xfrm>
            <a:off x="5329238" y="2563813"/>
            <a:ext cx="3022279" cy="80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would not be that easy with EBNF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due to </a:t>
            </a:r>
            <a:r>
              <a:rPr lang="de-AT" altLang="en-US" sz="1600"/>
              <a:t>[...] </a:t>
            </a:r>
            <a:r>
              <a:rPr lang="de-AT" altLang="en-US" sz="1600" smtClean="0"/>
              <a:t>and </a:t>
            </a:r>
            <a:r>
              <a:rPr lang="de-AT" altLang="en-US" sz="1600"/>
              <a:t>{...}, </a:t>
            </a:r>
            <a:r>
              <a:rPr lang="de-AT" altLang="en-US" sz="1600" smtClean="0"/>
              <a:t>e.g: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Expr = [Sign] Term {Addop Term}.</a:t>
            </a:r>
          </a:p>
        </p:txBody>
      </p:sp>
      <p:sp>
        <p:nvSpPr>
          <p:cNvPr id="217133" name="Text Box 45"/>
          <p:cNvSpPr txBox="1">
            <a:spLocks noChangeArrowheads="1"/>
          </p:cNvSpPr>
          <p:nvPr/>
        </p:nvSpPr>
        <p:spPr bwMode="auto">
          <a:xfrm>
            <a:off x="5329238" y="3541713"/>
            <a:ext cx="3384558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precedence rules are observed:</a:t>
            </a:r>
            <a:r>
              <a:rPr lang="de-AT" altLang="en-US" sz="1600"/>
              <a:t/>
            </a:r>
            <a:br>
              <a:rPr lang="de-AT" altLang="en-US" sz="1600"/>
            </a:br>
            <a:r>
              <a:rPr lang="de-AT" altLang="en-US" sz="1600"/>
              <a:t>NTS </a:t>
            </a:r>
            <a:r>
              <a:rPr lang="de-AT" altLang="en-US" sz="1600" smtClean="0"/>
              <a:t>at a lower level in the tree have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precedence over NTS at a higher level.</a:t>
            </a: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317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0F402A-99A3-4AA7-9220-1698769D3117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de-DE" altLang="en-US" sz="1400" smtClean="0"/>
          </a:p>
        </p:txBody>
      </p:sp>
      <p:sp>
        <p:nvSpPr>
          <p:cNvPr id="317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tree</a:t>
            </a:r>
            <a:endParaRPr lang="de-AT" altLang="en-US" smtClean="0"/>
          </a:p>
        </p:txBody>
      </p:sp>
      <p:sp>
        <p:nvSpPr>
          <p:cNvPr id="31752" name="Text Box 3"/>
          <p:cNvSpPr txBox="1">
            <a:spLocks noChangeArrowheads="1"/>
          </p:cNvSpPr>
          <p:nvPr/>
        </p:nvSpPr>
        <p:spPr bwMode="auto">
          <a:xfrm>
            <a:off x="684213" y="1358900"/>
            <a:ext cx="657261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Shows the structure of derivations for a sentence of the grammar</a:t>
            </a:r>
            <a:endParaRPr lang="de-AT" altLang="en-US" sz="1800" b="1"/>
          </a:p>
        </p:txBody>
      </p:sp>
      <p:sp>
        <p:nvSpPr>
          <p:cNvPr id="31753" name="Text Box 4"/>
          <p:cNvSpPr txBox="1">
            <a:spLocks noChangeArrowheads="1"/>
          </p:cNvSpPr>
          <p:nvPr/>
        </p:nvSpPr>
        <p:spPr bwMode="auto">
          <a:xfrm>
            <a:off x="722313" y="1687513"/>
            <a:ext cx="1610034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e.g. for 10 </a:t>
            </a:r>
            <a:r>
              <a:rPr lang="de-AT" altLang="en-US" sz="1600"/>
              <a:t>+ 3 * i</a:t>
            </a:r>
          </a:p>
        </p:txBody>
      </p:sp>
      <p:sp>
        <p:nvSpPr>
          <p:cNvPr id="31754" name="Text Box 5"/>
          <p:cNvSpPr txBox="1">
            <a:spLocks noChangeArrowheads="1"/>
          </p:cNvSpPr>
          <p:nvPr/>
        </p:nvSpPr>
        <p:spPr bwMode="auto">
          <a:xfrm>
            <a:off x="696913" y="2222500"/>
            <a:ext cx="327068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Concrete syntax tree </a:t>
            </a:r>
            <a:r>
              <a:rPr lang="de-AT" altLang="en-US" sz="1600" smtClean="0"/>
              <a:t>(</a:t>
            </a:r>
            <a:r>
              <a:rPr lang="de-AT" altLang="en-US" sz="1600" i="1" smtClean="0"/>
              <a:t>parse tree</a:t>
            </a:r>
            <a:r>
              <a:rPr lang="de-AT" altLang="en-US" sz="1600"/>
              <a:t>)</a:t>
            </a:r>
          </a:p>
        </p:txBody>
      </p:sp>
      <p:sp>
        <p:nvSpPr>
          <p:cNvPr id="31755" name="Text Box 6"/>
          <p:cNvSpPr txBox="1">
            <a:spLocks noChangeArrowheads="1"/>
          </p:cNvSpPr>
          <p:nvPr/>
        </p:nvSpPr>
        <p:spPr bwMode="auto">
          <a:xfrm>
            <a:off x="1192213" y="4106863"/>
            <a:ext cx="2587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31756" name="Text Box 7"/>
          <p:cNvSpPr txBox="1">
            <a:spLocks noChangeArrowheads="1"/>
          </p:cNvSpPr>
          <p:nvPr/>
        </p:nvSpPr>
        <p:spPr bwMode="auto">
          <a:xfrm>
            <a:off x="1636713" y="4100513"/>
            <a:ext cx="723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</a:rPr>
              <a:t>number</a:t>
            </a:r>
          </a:p>
        </p:txBody>
      </p:sp>
      <p:sp>
        <p:nvSpPr>
          <p:cNvPr id="31757" name="Text Box 8"/>
          <p:cNvSpPr txBox="1">
            <a:spLocks noChangeArrowheads="1"/>
          </p:cNvSpPr>
          <p:nvPr/>
        </p:nvSpPr>
        <p:spPr bwMode="auto">
          <a:xfrm>
            <a:off x="2538413" y="4100513"/>
            <a:ext cx="2809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1758" name="Text Box 10"/>
          <p:cNvSpPr txBox="1">
            <a:spLocks noChangeArrowheads="1"/>
          </p:cNvSpPr>
          <p:nvPr/>
        </p:nvSpPr>
        <p:spPr bwMode="auto">
          <a:xfrm>
            <a:off x="3706813" y="4100513"/>
            <a:ext cx="269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31759" name="Text Box 11"/>
          <p:cNvSpPr txBox="1">
            <a:spLocks noChangeArrowheads="1"/>
          </p:cNvSpPr>
          <p:nvPr/>
        </p:nvSpPr>
        <p:spPr bwMode="auto">
          <a:xfrm>
            <a:off x="4227513" y="4100513"/>
            <a:ext cx="536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</a:rPr>
              <a:t>ident</a:t>
            </a:r>
          </a:p>
        </p:txBody>
      </p:sp>
      <p:sp>
        <p:nvSpPr>
          <p:cNvPr id="31760" name="Line 12"/>
          <p:cNvSpPr>
            <a:spLocks noChangeShapeType="1"/>
          </p:cNvSpPr>
          <p:nvPr/>
        </p:nvSpPr>
        <p:spPr bwMode="auto">
          <a:xfrm>
            <a:off x="1993900" y="40767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61" name="Text Box 13"/>
          <p:cNvSpPr txBox="1">
            <a:spLocks noChangeArrowheads="1"/>
          </p:cNvSpPr>
          <p:nvPr/>
        </p:nvSpPr>
        <p:spPr bwMode="auto">
          <a:xfrm>
            <a:off x="1687513" y="3795713"/>
            <a:ext cx="63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Factor</a:t>
            </a:r>
          </a:p>
        </p:txBody>
      </p:sp>
      <p:sp>
        <p:nvSpPr>
          <p:cNvPr id="31762" name="Line 14"/>
          <p:cNvSpPr>
            <a:spLocks noChangeShapeType="1"/>
          </p:cNvSpPr>
          <p:nvPr/>
        </p:nvSpPr>
        <p:spPr bwMode="auto">
          <a:xfrm>
            <a:off x="1993900" y="37719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63" name="Text Box 15"/>
          <p:cNvSpPr txBox="1">
            <a:spLocks noChangeArrowheads="1"/>
          </p:cNvSpPr>
          <p:nvPr/>
        </p:nvSpPr>
        <p:spPr bwMode="auto">
          <a:xfrm>
            <a:off x="1687513" y="3490913"/>
            <a:ext cx="565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Term</a:t>
            </a:r>
          </a:p>
        </p:txBody>
      </p:sp>
      <p:sp>
        <p:nvSpPr>
          <p:cNvPr id="31764" name="Text Box 16"/>
          <p:cNvSpPr txBox="1">
            <a:spLocks noChangeArrowheads="1"/>
          </p:cNvSpPr>
          <p:nvPr/>
        </p:nvSpPr>
        <p:spPr bwMode="auto">
          <a:xfrm>
            <a:off x="2805113" y="4100513"/>
            <a:ext cx="723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</a:rPr>
              <a:t>number</a:t>
            </a:r>
          </a:p>
        </p:txBody>
      </p:sp>
      <p:sp>
        <p:nvSpPr>
          <p:cNvPr id="31765" name="Line 17"/>
          <p:cNvSpPr>
            <a:spLocks noChangeShapeType="1"/>
          </p:cNvSpPr>
          <p:nvPr/>
        </p:nvSpPr>
        <p:spPr bwMode="auto">
          <a:xfrm>
            <a:off x="3162300" y="40767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66" name="Text Box 18"/>
          <p:cNvSpPr txBox="1">
            <a:spLocks noChangeArrowheads="1"/>
          </p:cNvSpPr>
          <p:nvPr/>
        </p:nvSpPr>
        <p:spPr bwMode="auto">
          <a:xfrm>
            <a:off x="2855913" y="3795713"/>
            <a:ext cx="63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Factor</a:t>
            </a:r>
          </a:p>
        </p:txBody>
      </p:sp>
      <p:sp>
        <p:nvSpPr>
          <p:cNvPr id="31767" name="Line 19"/>
          <p:cNvSpPr>
            <a:spLocks noChangeShapeType="1"/>
          </p:cNvSpPr>
          <p:nvPr/>
        </p:nvSpPr>
        <p:spPr bwMode="auto">
          <a:xfrm>
            <a:off x="3162300" y="37719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68" name="Text Box 20"/>
          <p:cNvSpPr txBox="1">
            <a:spLocks noChangeArrowheads="1"/>
          </p:cNvSpPr>
          <p:nvPr/>
        </p:nvSpPr>
        <p:spPr bwMode="auto">
          <a:xfrm>
            <a:off x="2855913" y="3490913"/>
            <a:ext cx="565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Term</a:t>
            </a:r>
          </a:p>
        </p:txBody>
      </p:sp>
      <p:sp>
        <p:nvSpPr>
          <p:cNvPr id="31769" name="Text Box 21"/>
          <p:cNvSpPr txBox="1">
            <a:spLocks noChangeArrowheads="1"/>
          </p:cNvSpPr>
          <p:nvPr/>
        </p:nvSpPr>
        <p:spPr bwMode="auto">
          <a:xfrm>
            <a:off x="3529013" y="3490913"/>
            <a:ext cx="6556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Mulop</a:t>
            </a:r>
          </a:p>
        </p:txBody>
      </p:sp>
      <p:sp>
        <p:nvSpPr>
          <p:cNvPr id="31770" name="Text Box 22"/>
          <p:cNvSpPr txBox="1">
            <a:spLocks noChangeArrowheads="1"/>
          </p:cNvSpPr>
          <p:nvPr/>
        </p:nvSpPr>
        <p:spPr bwMode="auto">
          <a:xfrm>
            <a:off x="4138613" y="3490913"/>
            <a:ext cx="63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Factor</a:t>
            </a:r>
          </a:p>
        </p:txBody>
      </p:sp>
      <p:sp>
        <p:nvSpPr>
          <p:cNvPr id="31771" name="Line 23"/>
          <p:cNvSpPr>
            <a:spLocks noChangeShapeType="1"/>
          </p:cNvSpPr>
          <p:nvPr/>
        </p:nvSpPr>
        <p:spPr bwMode="auto">
          <a:xfrm>
            <a:off x="3822700" y="37592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2" name="Line 24"/>
          <p:cNvSpPr>
            <a:spLocks noChangeShapeType="1"/>
          </p:cNvSpPr>
          <p:nvPr/>
        </p:nvSpPr>
        <p:spPr bwMode="auto">
          <a:xfrm>
            <a:off x="4445000" y="37592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3" name="Text Box 25"/>
          <p:cNvSpPr txBox="1">
            <a:spLocks noChangeArrowheads="1"/>
          </p:cNvSpPr>
          <p:nvPr/>
        </p:nvSpPr>
        <p:spPr bwMode="auto">
          <a:xfrm>
            <a:off x="1090613" y="3490913"/>
            <a:ext cx="506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Sign</a:t>
            </a:r>
          </a:p>
        </p:txBody>
      </p:sp>
      <p:sp>
        <p:nvSpPr>
          <p:cNvPr id="31774" name="Line 26"/>
          <p:cNvSpPr>
            <a:spLocks noChangeShapeType="1"/>
          </p:cNvSpPr>
          <p:nvPr/>
        </p:nvSpPr>
        <p:spPr bwMode="auto">
          <a:xfrm>
            <a:off x="1320800" y="37592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5" name="Line 27"/>
          <p:cNvSpPr>
            <a:spLocks noChangeShapeType="1"/>
          </p:cNvSpPr>
          <p:nvPr/>
        </p:nvSpPr>
        <p:spPr bwMode="auto">
          <a:xfrm flipV="1">
            <a:off x="3162300" y="3442524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6" name="Line 28"/>
          <p:cNvSpPr>
            <a:spLocks noChangeShapeType="1"/>
          </p:cNvSpPr>
          <p:nvPr/>
        </p:nvSpPr>
        <p:spPr bwMode="auto">
          <a:xfrm flipV="1">
            <a:off x="3822700" y="33274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7" name="Line 29"/>
          <p:cNvSpPr>
            <a:spLocks noChangeShapeType="1"/>
          </p:cNvSpPr>
          <p:nvPr/>
        </p:nvSpPr>
        <p:spPr bwMode="auto">
          <a:xfrm flipV="1">
            <a:off x="4445000" y="3442524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8" name="Line 30"/>
          <p:cNvSpPr>
            <a:spLocks noChangeShapeType="1"/>
          </p:cNvSpPr>
          <p:nvPr/>
        </p:nvSpPr>
        <p:spPr bwMode="auto">
          <a:xfrm>
            <a:off x="3162300" y="3441700"/>
            <a:ext cx="1282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79" name="Text Box 31"/>
          <p:cNvSpPr txBox="1">
            <a:spLocks noChangeArrowheads="1"/>
          </p:cNvSpPr>
          <p:nvPr/>
        </p:nvSpPr>
        <p:spPr bwMode="auto">
          <a:xfrm>
            <a:off x="3529013" y="3059113"/>
            <a:ext cx="565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Term</a:t>
            </a:r>
          </a:p>
        </p:txBody>
      </p:sp>
      <p:sp>
        <p:nvSpPr>
          <p:cNvPr id="31780" name="Text Box 32"/>
          <p:cNvSpPr txBox="1">
            <a:spLocks noChangeArrowheads="1"/>
          </p:cNvSpPr>
          <p:nvPr/>
        </p:nvSpPr>
        <p:spPr bwMode="auto">
          <a:xfrm>
            <a:off x="2360613" y="3059113"/>
            <a:ext cx="6651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Addop</a:t>
            </a:r>
          </a:p>
        </p:txBody>
      </p:sp>
      <p:sp>
        <p:nvSpPr>
          <p:cNvPr id="31781" name="Line 33"/>
          <p:cNvSpPr>
            <a:spLocks noChangeShapeType="1"/>
          </p:cNvSpPr>
          <p:nvPr/>
        </p:nvSpPr>
        <p:spPr bwMode="auto">
          <a:xfrm>
            <a:off x="2667000" y="33401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2" name="Line 34"/>
          <p:cNvSpPr>
            <a:spLocks noChangeShapeType="1"/>
          </p:cNvSpPr>
          <p:nvPr/>
        </p:nvSpPr>
        <p:spPr bwMode="auto">
          <a:xfrm flipV="1">
            <a:off x="1993900" y="3442524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3" name="Line 35"/>
          <p:cNvSpPr>
            <a:spLocks noChangeShapeType="1"/>
          </p:cNvSpPr>
          <p:nvPr/>
        </p:nvSpPr>
        <p:spPr bwMode="auto">
          <a:xfrm flipV="1">
            <a:off x="1333500" y="3442524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4" name="Line 36"/>
          <p:cNvSpPr>
            <a:spLocks noChangeShapeType="1"/>
          </p:cNvSpPr>
          <p:nvPr/>
        </p:nvSpPr>
        <p:spPr bwMode="auto">
          <a:xfrm>
            <a:off x="1333500" y="3441700"/>
            <a:ext cx="66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5" name="Text Box 37"/>
          <p:cNvSpPr txBox="1">
            <a:spLocks noChangeArrowheads="1"/>
          </p:cNvSpPr>
          <p:nvPr/>
        </p:nvSpPr>
        <p:spPr bwMode="auto">
          <a:xfrm>
            <a:off x="1382713" y="3059113"/>
            <a:ext cx="525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Expr</a:t>
            </a:r>
          </a:p>
        </p:txBody>
      </p:sp>
      <p:sp>
        <p:nvSpPr>
          <p:cNvPr id="31786" name="Line 38"/>
          <p:cNvSpPr>
            <a:spLocks noChangeShapeType="1"/>
          </p:cNvSpPr>
          <p:nvPr/>
        </p:nvSpPr>
        <p:spPr bwMode="auto">
          <a:xfrm flipV="1">
            <a:off x="1651000" y="332740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7" name="Line 39"/>
          <p:cNvSpPr>
            <a:spLocks noChangeShapeType="1"/>
          </p:cNvSpPr>
          <p:nvPr/>
        </p:nvSpPr>
        <p:spPr bwMode="auto">
          <a:xfrm flipV="1">
            <a:off x="1651000" y="300990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8" name="Line 40"/>
          <p:cNvSpPr>
            <a:spLocks noChangeShapeType="1"/>
          </p:cNvSpPr>
          <p:nvPr/>
        </p:nvSpPr>
        <p:spPr bwMode="auto">
          <a:xfrm flipV="1">
            <a:off x="2679700" y="29083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89" name="Line 41"/>
          <p:cNvSpPr>
            <a:spLocks noChangeShapeType="1"/>
          </p:cNvSpPr>
          <p:nvPr/>
        </p:nvSpPr>
        <p:spPr bwMode="auto">
          <a:xfrm flipV="1">
            <a:off x="3822700" y="300990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90" name="Line 42"/>
          <p:cNvSpPr>
            <a:spLocks noChangeShapeType="1"/>
          </p:cNvSpPr>
          <p:nvPr/>
        </p:nvSpPr>
        <p:spPr bwMode="auto">
          <a:xfrm flipH="1">
            <a:off x="1651000" y="3009900"/>
            <a:ext cx="2171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1791" name="Text Box 43"/>
          <p:cNvSpPr txBox="1">
            <a:spLocks noChangeArrowheads="1"/>
          </p:cNvSpPr>
          <p:nvPr/>
        </p:nvSpPr>
        <p:spPr bwMode="auto">
          <a:xfrm>
            <a:off x="2436813" y="2640013"/>
            <a:ext cx="525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Expr</a:t>
            </a:r>
          </a:p>
        </p:txBody>
      </p:sp>
      <p:grpSp>
        <p:nvGrpSpPr>
          <p:cNvPr id="217147" name="Group 59"/>
          <p:cNvGrpSpPr>
            <a:grpSpLocks/>
          </p:cNvGrpSpPr>
          <p:nvPr/>
        </p:nvGrpSpPr>
        <p:grpSpPr bwMode="auto">
          <a:xfrm>
            <a:off x="696913" y="4749800"/>
            <a:ext cx="6842130" cy="1573213"/>
            <a:chOff x="439" y="2992"/>
            <a:chExt cx="4310" cy="991"/>
          </a:xfrm>
        </p:grpSpPr>
        <p:sp>
          <p:nvSpPr>
            <p:cNvPr id="31793" name="Text Box 46"/>
            <p:cNvSpPr txBox="1">
              <a:spLocks noChangeArrowheads="1"/>
            </p:cNvSpPr>
            <p:nvPr/>
          </p:nvSpPr>
          <p:spPr bwMode="auto">
            <a:xfrm>
              <a:off x="439" y="2992"/>
              <a:ext cx="3679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Abstract syntax tree </a:t>
              </a:r>
              <a:r>
                <a:rPr lang="de-AT" altLang="en-US" sz="1600" smtClean="0"/>
                <a:t>(leafs ... operands, inner nodes ... operators)</a:t>
              </a:r>
              <a:endParaRPr lang="de-AT" altLang="en-US" sz="1600"/>
            </a:p>
          </p:txBody>
        </p:sp>
        <p:sp>
          <p:nvSpPr>
            <p:cNvPr id="31794" name="Text Box 47"/>
            <p:cNvSpPr txBox="1">
              <a:spLocks noChangeArrowheads="1"/>
            </p:cNvSpPr>
            <p:nvPr/>
          </p:nvSpPr>
          <p:spPr bwMode="auto">
            <a:xfrm>
              <a:off x="879" y="3791"/>
              <a:ext cx="4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</a:rPr>
                <a:t>number</a:t>
              </a:r>
            </a:p>
          </p:txBody>
        </p:sp>
        <p:sp>
          <p:nvSpPr>
            <p:cNvPr id="31795" name="Text Box 48"/>
            <p:cNvSpPr txBox="1">
              <a:spLocks noChangeArrowheads="1"/>
            </p:cNvSpPr>
            <p:nvPr/>
          </p:nvSpPr>
          <p:spPr bwMode="auto">
            <a:xfrm>
              <a:off x="1391" y="3791"/>
              <a:ext cx="33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</a:rPr>
                <a:t>ident</a:t>
              </a:r>
            </a:p>
          </p:txBody>
        </p:sp>
        <p:sp>
          <p:nvSpPr>
            <p:cNvPr id="31796" name="Line 49"/>
            <p:cNvSpPr>
              <a:spLocks noChangeShapeType="1"/>
            </p:cNvSpPr>
            <p:nvPr/>
          </p:nvSpPr>
          <p:spPr bwMode="auto">
            <a:xfrm flipV="1">
              <a:off x="1120" y="3656"/>
              <a:ext cx="152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97" name="Text Box 51"/>
            <p:cNvSpPr txBox="1">
              <a:spLocks noChangeArrowheads="1"/>
            </p:cNvSpPr>
            <p:nvPr/>
          </p:nvSpPr>
          <p:spPr bwMode="auto">
            <a:xfrm>
              <a:off x="1239" y="3519"/>
              <a:ext cx="17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*</a:t>
              </a:r>
            </a:p>
          </p:txBody>
        </p:sp>
        <p:sp>
          <p:nvSpPr>
            <p:cNvPr id="31798" name="Line 52"/>
            <p:cNvSpPr>
              <a:spLocks noChangeShapeType="1"/>
            </p:cNvSpPr>
            <p:nvPr/>
          </p:nvSpPr>
          <p:spPr bwMode="auto">
            <a:xfrm flipH="1" flipV="1">
              <a:off x="1368" y="3656"/>
              <a:ext cx="152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799" name="Line 53"/>
            <p:cNvSpPr>
              <a:spLocks noChangeShapeType="1"/>
            </p:cNvSpPr>
            <p:nvPr/>
          </p:nvSpPr>
          <p:spPr bwMode="auto">
            <a:xfrm flipH="1" flipV="1">
              <a:off x="1120" y="3400"/>
              <a:ext cx="152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800" name="Line 54"/>
            <p:cNvSpPr>
              <a:spLocks noChangeShapeType="1"/>
            </p:cNvSpPr>
            <p:nvPr/>
          </p:nvSpPr>
          <p:spPr bwMode="auto">
            <a:xfrm flipV="1">
              <a:off x="896" y="3400"/>
              <a:ext cx="152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1801" name="Text Box 55"/>
            <p:cNvSpPr txBox="1">
              <a:spLocks noChangeArrowheads="1"/>
            </p:cNvSpPr>
            <p:nvPr/>
          </p:nvSpPr>
          <p:spPr bwMode="auto">
            <a:xfrm>
              <a:off x="1007" y="3255"/>
              <a:ext cx="17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</a:rPr>
                <a:t>+</a:t>
              </a:r>
            </a:p>
          </p:txBody>
        </p:sp>
        <p:sp>
          <p:nvSpPr>
            <p:cNvPr id="31802" name="Text Box 56"/>
            <p:cNvSpPr txBox="1">
              <a:spLocks noChangeArrowheads="1"/>
            </p:cNvSpPr>
            <p:nvPr/>
          </p:nvSpPr>
          <p:spPr bwMode="auto">
            <a:xfrm>
              <a:off x="655" y="3527"/>
              <a:ext cx="4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</a:rPr>
                <a:t>number</a:t>
              </a:r>
            </a:p>
          </p:txBody>
        </p:sp>
        <p:sp>
          <p:nvSpPr>
            <p:cNvPr id="31803" name="Text Box 57"/>
            <p:cNvSpPr txBox="1">
              <a:spLocks noChangeArrowheads="1"/>
            </p:cNvSpPr>
            <p:nvPr/>
          </p:nvSpPr>
          <p:spPr bwMode="auto">
            <a:xfrm>
              <a:off x="2135" y="3311"/>
              <a:ext cx="2614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often used as an internal program representation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for optimizations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7132" grpId="0" autoUpdateAnimBg="0"/>
      <p:bldP spid="21713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59D355-1C33-4EE1-93AA-41F2E2AB890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en-US" sz="140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Ambiguity</a:t>
            </a:r>
            <a:endParaRPr lang="de-AT" altLang="en-US" smtClean="0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671513" y="1268413"/>
            <a:ext cx="717020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 grammar is ambiguous if different syntax trees can be built for a specific sentence.</a:t>
            </a:r>
            <a:endParaRPr lang="de-AT" altLang="en-US" sz="1600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71513" y="1828800"/>
            <a:ext cx="105379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endParaRPr lang="de-AT" altLang="en-US" sz="1800" b="1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976313" y="2233613"/>
            <a:ext cx="1292225" cy="52705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 = F | T "/" 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 = id.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652713" y="2184400"/>
            <a:ext cx="497723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sentence</a:t>
            </a:r>
            <a:r>
              <a:rPr lang="de-AT" altLang="en-US" sz="1600" smtClean="0"/>
              <a:t>:</a:t>
            </a:r>
            <a:r>
              <a:rPr lang="de-AT" altLang="en-US" sz="1800" smtClean="0"/>
              <a:t>  </a:t>
            </a:r>
            <a:r>
              <a:rPr lang="de-AT" altLang="en-US" sz="1400">
                <a:latin typeface="Arial" panose="020B0604020202020204" pitchFamily="34" charset="0"/>
              </a:rPr>
              <a:t>T 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</a:t>
            </a:r>
            <a:r>
              <a:rPr lang="de-AT" altLang="en-US" sz="1400">
                <a:latin typeface="Arial" panose="020B0604020202020204" pitchFamily="34" charset="0"/>
              </a:rPr>
              <a:t>  T / T 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</a:t>
            </a:r>
            <a:r>
              <a:rPr lang="de-AT" altLang="en-US" sz="1400">
                <a:latin typeface="Arial" panose="020B0604020202020204" pitchFamily="34" charset="0"/>
              </a:rPr>
              <a:t>  T / T / T  </a:t>
            </a:r>
            <a:r>
              <a:rPr lang="de-AT" altLang="en-US" sz="1400">
                <a:latin typeface="Arial" panose="020B0604020202020204" pitchFamily="34" charset="0"/>
                <a:sym typeface="Symbol" panose="05050102010706020507" pitchFamily="18" charset="2"/>
              </a:rPr>
              <a:t>  F / F / F   </a:t>
            </a:r>
            <a:r>
              <a:rPr lang="de-AT" altLang="en-US" sz="1400">
                <a:latin typeface="Arial" panose="020B0604020202020204" pitchFamily="34" charset="0"/>
              </a:rPr>
              <a:t>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id / id / id</a:t>
            </a:r>
          </a:p>
        </p:txBody>
      </p:sp>
      <p:grpSp>
        <p:nvGrpSpPr>
          <p:cNvPr id="220212" name="Group 52"/>
          <p:cNvGrpSpPr>
            <a:grpSpLocks/>
          </p:cNvGrpSpPr>
          <p:nvPr/>
        </p:nvGrpSpPr>
        <p:grpSpPr bwMode="auto">
          <a:xfrm>
            <a:off x="684213" y="2957514"/>
            <a:ext cx="4879975" cy="2855913"/>
            <a:chOff x="431" y="1863"/>
            <a:chExt cx="3074" cy="1799"/>
          </a:xfrm>
        </p:grpSpPr>
        <p:sp>
          <p:nvSpPr>
            <p:cNvPr id="32777" name="Text Box 8"/>
            <p:cNvSpPr txBox="1">
              <a:spLocks noChangeArrowheads="1"/>
            </p:cNvSpPr>
            <p:nvPr/>
          </p:nvSpPr>
          <p:spPr bwMode="auto">
            <a:xfrm>
              <a:off x="431" y="1863"/>
              <a:ext cx="301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For this sentence, two different syntax trees can be built</a:t>
              </a:r>
              <a:endParaRPr lang="de-AT" altLang="en-US" sz="1600"/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 flipV="1">
              <a:off x="744" y="260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79" name="Text Box 9"/>
            <p:cNvSpPr txBox="1">
              <a:spLocks noChangeArrowheads="1"/>
            </p:cNvSpPr>
            <p:nvPr/>
          </p:nvSpPr>
          <p:spPr bwMode="auto">
            <a:xfrm>
              <a:off x="695" y="3079"/>
              <a:ext cx="87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id</a:t>
              </a:r>
            </a:p>
          </p:txBody>
        </p:sp>
        <p:sp>
          <p:nvSpPr>
            <p:cNvPr id="32780" name="Text Box 11"/>
            <p:cNvSpPr txBox="1">
              <a:spLocks noChangeArrowheads="1"/>
            </p:cNvSpPr>
            <p:nvPr/>
          </p:nvSpPr>
          <p:spPr bwMode="auto">
            <a:xfrm>
              <a:off x="719" y="2879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2781" name="Text Box 12"/>
            <p:cNvSpPr txBox="1">
              <a:spLocks noChangeArrowheads="1"/>
            </p:cNvSpPr>
            <p:nvPr/>
          </p:nvSpPr>
          <p:spPr bwMode="auto">
            <a:xfrm>
              <a:off x="719" y="2671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782" name="Line 13"/>
            <p:cNvSpPr>
              <a:spLocks noChangeShapeType="1"/>
            </p:cNvSpPr>
            <p:nvPr/>
          </p:nvSpPr>
          <p:spPr bwMode="auto">
            <a:xfrm flipV="1">
              <a:off x="1056" y="260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83" name="Text Box 14"/>
            <p:cNvSpPr txBox="1">
              <a:spLocks noChangeArrowheads="1"/>
            </p:cNvSpPr>
            <p:nvPr/>
          </p:nvSpPr>
          <p:spPr bwMode="auto">
            <a:xfrm>
              <a:off x="1007" y="3079"/>
              <a:ext cx="87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id</a:t>
              </a:r>
            </a:p>
          </p:txBody>
        </p:sp>
        <p:sp>
          <p:nvSpPr>
            <p:cNvPr id="32784" name="Text Box 15"/>
            <p:cNvSpPr txBox="1">
              <a:spLocks noChangeArrowheads="1"/>
            </p:cNvSpPr>
            <p:nvPr/>
          </p:nvSpPr>
          <p:spPr bwMode="auto">
            <a:xfrm>
              <a:off x="1031" y="2879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2785" name="Text Box 16"/>
            <p:cNvSpPr txBox="1">
              <a:spLocks noChangeArrowheads="1"/>
            </p:cNvSpPr>
            <p:nvPr/>
          </p:nvSpPr>
          <p:spPr bwMode="auto">
            <a:xfrm>
              <a:off x="1031" y="2671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786" name="Line 17"/>
            <p:cNvSpPr>
              <a:spLocks noChangeShapeType="1"/>
            </p:cNvSpPr>
            <p:nvPr/>
          </p:nvSpPr>
          <p:spPr bwMode="auto">
            <a:xfrm flipV="1">
              <a:off x="912" y="2424"/>
              <a:ext cx="0" cy="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87" name="Text Box 18"/>
            <p:cNvSpPr txBox="1">
              <a:spLocks noChangeArrowheads="1"/>
            </p:cNvSpPr>
            <p:nvPr/>
          </p:nvSpPr>
          <p:spPr bwMode="auto">
            <a:xfrm>
              <a:off x="887" y="3079"/>
              <a:ext cx="31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/</a:t>
              </a:r>
            </a:p>
          </p:txBody>
        </p:sp>
        <p:sp>
          <p:nvSpPr>
            <p:cNvPr id="32788" name="Line 19"/>
            <p:cNvSpPr>
              <a:spLocks noChangeShapeType="1"/>
            </p:cNvSpPr>
            <p:nvPr/>
          </p:nvSpPr>
          <p:spPr bwMode="auto">
            <a:xfrm>
              <a:off x="744" y="2608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89" name="Text Box 20"/>
            <p:cNvSpPr txBox="1">
              <a:spLocks noChangeArrowheads="1"/>
            </p:cNvSpPr>
            <p:nvPr/>
          </p:nvSpPr>
          <p:spPr bwMode="auto">
            <a:xfrm>
              <a:off x="879" y="2447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790" name="Line 21"/>
            <p:cNvSpPr>
              <a:spLocks noChangeShapeType="1"/>
            </p:cNvSpPr>
            <p:nvPr/>
          </p:nvSpPr>
          <p:spPr bwMode="auto">
            <a:xfrm flipV="1">
              <a:off x="1352" y="241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91" name="Text Box 22"/>
            <p:cNvSpPr txBox="1">
              <a:spLocks noChangeArrowheads="1"/>
            </p:cNvSpPr>
            <p:nvPr/>
          </p:nvSpPr>
          <p:spPr bwMode="auto">
            <a:xfrm>
              <a:off x="1303" y="3079"/>
              <a:ext cx="87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id</a:t>
              </a:r>
            </a:p>
          </p:txBody>
        </p:sp>
        <p:sp>
          <p:nvSpPr>
            <p:cNvPr id="32792" name="Text Box 23"/>
            <p:cNvSpPr txBox="1">
              <a:spLocks noChangeArrowheads="1"/>
            </p:cNvSpPr>
            <p:nvPr/>
          </p:nvSpPr>
          <p:spPr bwMode="auto">
            <a:xfrm>
              <a:off x="1327" y="2879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2793" name="Text Box 24"/>
            <p:cNvSpPr txBox="1">
              <a:spLocks noChangeArrowheads="1"/>
            </p:cNvSpPr>
            <p:nvPr/>
          </p:nvSpPr>
          <p:spPr bwMode="auto">
            <a:xfrm>
              <a:off x="1327" y="2671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794" name="Line 25"/>
            <p:cNvSpPr>
              <a:spLocks noChangeShapeType="1"/>
            </p:cNvSpPr>
            <p:nvPr/>
          </p:nvSpPr>
          <p:spPr bwMode="auto">
            <a:xfrm flipV="1">
              <a:off x="1208" y="2376"/>
              <a:ext cx="0" cy="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95" name="Text Box 26"/>
            <p:cNvSpPr txBox="1">
              <a:spLocks noChangeArrowheads="1"/>
            </p:cNvSpPr>
            <p:nvPr/>
          </p:nvSpPr>
          <p:spPr bwMode="auto">
            <a:xfrm>
              <a:off x="1183" y="3079"/>
              <a:ext cx="31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/</a:t>
              </a:r>
            </a:p>
          </p:txBody>
        </p:sp>
        <p:sp>
          <p:nvSpPr>
            <p:cNvPr id="32796" name="Line 28"/>
            <p:cNvSpPr>
              <a:spLocks noChangeShapeType="1"/>
            </p:cNvSpPr>
            <p:nvPr/>
          </p:nvSpPr>
          <p:spPr bwMode="auto">
            <a:xfrm>
              <a:off x="912" y="2416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97" name="Text Box 29"/>
            <p:cNvSpPr txBox="1">
              <a:spLocks noChangeArrowheads="1"/>
            </p:cNvSpPr>
            <p:nvPr/>
          </p:nvSpPr>
          <p:spPr bwMode="auto">
            <a:xfrm>
              <a:off x="1175" y="2223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798" name="Line 30"/>
            <p:cNvSpPr>
              <a:spLocks noChangeShapeType="1"/>
            </p:cNvSpPr>
            <p:nvPr/>
          </p:nvSpPr>
          <p:spPr bwMode="auto">
            <a:xfrm flipV="1">
              <a:off x="2248" y="260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799" name="Text Box 31"/>
            <p:cNvSpPr txBox="1">
              <a:spLocks noChangeArrowheads="1"/>
            </p:cNvSpPr>
            <p:nvPr/>
          </p:nvSpPr>
          <p:spPr bwMode="auto">
            <a:xfrm>
              <a:off x="2199" y="3079"/>
              <a:ext cx="87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id</a:t>
              </a:r>
            </a:p>
          </p:txBody>
        </p:sp>
        <p:sp>
          <p:nvSpPr>
            <p:cNvPr id="32800" name="Text Box 32"/>
            <p:cNvSpPr txBox="1">
              <a:spLocks noChangeArrowheads="1"/>
            </p:cNvSpPr>
            <p:nvPr/>
          </p:nvSpPr>
          <p:spPr bwMode="auto">
            <a:xfrm>
              <a:off x="2223" y="2879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2801" name="Text Box 33"/>
            <p:cNvSpPr txBox="1">
              <a:spLocks noChangeArrowheads="1"/>
            </p:cNvSpPr>
            <p:nvPr/>
          </p:nvSpPr>
          <p:spPr bwMode="auto">
            <a:xfrm>
              <a:off x="2223" y="2671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802" name="Line 34"/>
            <p:cNvSpPr>
              <a:spLocks noChangeShapeType="1"/>
            </p:cNvSpPr>
            <p:nvPr/>
          </p:nvSpPr>
          <p:spPr bwMode="auto">
            <a:xfrm flipV="1">
              <a:off x="2560" y="260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03" name="Text Box 35"/>
            <p:cNvSpPr txBox="1">
              <a:spLocks noChangeArrowheads="1"/>
            </p:cNvSpPr>
            <p:nvPr/>
          </p:nvSpPr>
          <p:spPr bwMode="auto">
            <a:xfrm>
              <a:off x="2511" y="3079"/>
              <a:ext cx="87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id</a:t>
              </a:r>
            </a:p>
          </p:txBody>
        </p:sp>
        <p:sp>
          <p:nvSpPr>
            <p:cNvPr id="32804" name="Text Box 36"/>
            <p:cNvSpPr txBox="1">
              <a:spLocks noChangeArrowheads="1"/>
            </p:cNvSpPr>
            <p:nvPr/>
          </p:nvSpPr>
          <p:spPr bwMode="auto">
            <a:xfrm>
              <a:off x="2535" y="2879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2805" name="Text Box 37"/>
            <p:cNvSpPr txBox="1">
              <a:spLocks noChangeArrowheads="1"/>
            </p:cNvSpPr>
            <p:nvPr/>
          </p:nvSpPr>
          <p:spPr bwMode="auto">
            <a:xfrm>
              <a:off x="2535" y="2671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806" name="Line 38"/>
            <p:cNvSpPr>
              <a:spLocks noChangeShapeType="1"/>
            </p:cNvSpPr>
            <p:nvPr/>
          </p:nvSpPr>
          <p:spPr bwMode="auto">
            <a:xfrm flipV="1">
              <a:off x="2416" y="2424"/>
              <a:ext cx="0" cy="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07" name="Text Box 39"/>
            <p:cNvSpPr txBox="1">
              <a:spLocks noChangeArrowheads="1"/>
            </p:cNvSpPr>
            <p:nvPr/>
          </p:nvSpPr>
          <p:spPr bwMode="auto">
            <a:xfrm>
              <a:off x="2391" y="3079"/>
              <a:ext cx="31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/</a:t>
              </a:r>
            </a:p>
          </p:txBody>
        </p:sp>
        <p:sp>
          <p:nvSpPr>
            <p:cNvPr id="32808" name="Line 40"/>
            <p:cNvSpPr>
              <a:spLocks noChangeShapeType="1"/>
            </p:cNvSpPr>
            <p:nvPr/>
          </p:nvSpPr>
          <p:spPr bwMode="auto">
            <a:xfrm>
              <a:off x="2248" y="2608"/>
              <a:ext cx="3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09" name="Text Box 41"/>
            <p:cNvSpPr txBox="1">
              <a:spLocks noChangeArrowheads="1"/>
            </p:cNvSpPr>
            <p:nvPr/>
          </p:nvSpPr>
          <p:spPr bwMode="auto">
            <a:xfrm>
              <a:off x="2383" y="2447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810" name="Line 42"/>
            <p:cNvSpPr>
              <a:spLocks noChangeShapeType="1"/>
            </p:cNvSpPr>
            <p:nvPr/>
          </p:nvSpPr>
          <p:spPr bwMode="auto">
            <a:xfrm flipV="1">
              <a:off x="1920" y="241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1" name="Text Box 43"/>
            <p:cNvSpPr txBox="1">
              <a:spLocks noChangeArrowheads="1"/>
            </p:cNvSpPr>
            <p:nvPr/>
          </p:nvSpPr>
          <p:spPr bwMode="auto">
            <a:xfrm>
              <a:off x="1871" y="3079"/>
              <a:ext cx="87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id</a:t>
              </a:r>
            </a:p>
          </p:txBody>
        </p:sp>
        <p:sp>
          <p:nvSpPr>
            <p:cNvPr id="32812" name="Text Box 44"/>
            <p:cNvSpPr txBox="1">
              <a:spLocks noChangeArrowheads="1"/>
            </p:cNvSpPr>
            <p:nvPr/>
          </p:nvSpPr>
          <p:spPr bwMode="auto">
            <a:xfrm>
              <a:off x="1895" y="2879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2813" name="Text Box 45"/>
            <p:cNvSpPr txBox="1">
              <a:spLocks noChangeArrowheads="1"/>
            </p:cNvSpPr>
            <p:nvPr/>
          </p:nvSpPr>
          <p:spPr bwMode="auto">
            <a:xfrm>
              <a:off x="1895" y="2671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814" name="Line 46"/>
            <p:cNvSpPr>
              <a:spLocks noChangeShapeType="1"/>
            </p:cNvSpPr>
            <p:nvPr/>
          </p:nvSpPr>
          <p:spPr bwMode="auto">
            <a:xfrm flipV="1">
              <a:off x="2088" y="2376"/>
              <a:ext cx="0" cy="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5" name="Text Box 47"/>
            <p:cNvSpPr txBox="1">
              <a:spLocks noChangeArrowheads="1"/>
            </p:cNvSpPr>
            <p:nvPr/>
          </p:nvSpPr>
          <p:spPr bwMode="auto">
            <a:xfrm>
              <a:off x="2063" y="3079"/>
              <a:ext cx="31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/</a:t>
              </a:r>
            </a:p>
          </p:txBody>
        </p:sp>
        <p:sp>
          <p:nvSpPr>
            <p:cNvPr id="32816" name="Line 48"/>
            <p:cNvSpPr>
              <a:spLocks noChangeShapeType="1"/>
            </p:cNvSpPr>
            <p:nvPr/>
          </p:nvSpPr>
          <p:spPr bwMode="auto">
            <a:xfrm>
              <a:off x="1920" y="2416"/>
              <a:ext cx="4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2817" name="Text Box 49"/>
            <p:cNvSpPr txBox="1">
              <a:spLocks noChangeArrowheads="1"/>
            </p:cNvSpPr>
            <p:nvPr/>
          </p:nvSpPr>
          <p:spPr bwMode="auto">
            <a:xfrm>
              <a:off x="2055" y="2223"/>
              <a:ext cx="68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32818" name="Text Box 50"/>
            <p:cNvSpPr txBox="1">
              <a:spLocks noChangeArrowheads="1"/>
            </p:cNvSpPr>
            <p:nvPr/>
          </p:nvSpPr>
          <p:spPr bwMode="auto">
            <a:xfrm>
              <a:off x="431" y="3447"/>
              <a:ext cx="3074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Ambiguous grammars are unsuitable for syntax analysis!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4A3AB8-52A9-4D49-B8C9-21D1E3CA730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de-DE" altLang="en-US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Short History of Compiler Construction</a:t>
            </a:r>
            <a:endParaRPr lang="en-US" altLang="en-US" smtClean="0"/>
          </a:p>
        </p:txBody>
      </p:sp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708025" y="1244600"/>
            <a:ext cx="744656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Formerly a secret science, today one of the best researched areas of computing</a:t>
            </a:r>
            <a:endParaRPr lang="de-AT" altLang="en-US" sz="1800"/>
          </a:p>
        </p:txBody>
      </p:sp>
      <p:sp>
        <p:nvSpPr>
          <p:cNvPr id="6149" name="Text Box 64"/>
          <p:cNvSpPr txBox="1">
            <a:spLocks noChangeArrowheads="1"/>
          </p:cNvSpPr>
          <p:nvPr/>
        </p:nvSpPr>
        <p:spPr bwMode="auto">
          <a:xfrm>
            <a:off x="735013" y="1739900"/>
            <a:ext cx="6172180" cy="6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1957</a:t>
            </a:r>
            <a:r>
              <a:rPr lang="de-AT" altLang="en-US" sz="1800"/>
              <a:t>	</a:t>
            </a:r>
            <a:r>
              <a:rPr lang="de-AT" altLang="en-US" sz="1800">
                <a:solidFill>
                  <a:srgbClr val="FF0000"/>
                </a:solidFill>
              </a:rPr>
              <a:t>Fortran</a:t>
            </a:r>
            <a:r>
              <a:rPr lang="de-AT" altLang="en-US" sz="1800"/>
              <a:t>	</a:t>
            </a:r>
            <a:r>
              <a:rPr lang="de-AT" altLang="en-US" sz="1600" smtClean="0"/>
              <a:t>First compilers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	</a:t>
            </a:r>
            <a:r>
              <a:rPr lang="de-AT" altLang="en-US" sz="1600" smtClean="0"/>
              <a:t>(arithmetic expressions, statements, procedures)</a:t>
            </a:r>
            <a:endParaRPr lang="de-AT" altLang="en-US" sz="1600"/>
          </a:p>
        </p:txBody>
      </p:sp>
      <p:sp>
        <p:nvSpPr>
          <p:cNvPr id="44097" name="Text Box 65"/>
          <p:cNvSpPr txBox="1">
            <a:spLocks noChangeArrowheads="1"/>
          </p:cNvSpPr>
          <p:nvPr/>
        </p:nvSpPr>
        <p:spPr bwMode="auto">
          <a:xfrm>
            <a:off x="735013" y="2451100"/>
            <a:ext cx="7169248" cy="61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1960</a:t>
            </a:r>
            <a:r>
              <a:rPr lang="de-AT" altLang="en-US" sz="1800"/>
              <a:t>	</a:t>
            </a:r>
            <a:r>
              <a:rPr lang="de-AT" altLang="en-US" sz="1800">
                <a:solidFill>
                  <a:srgbClr val="FF0000"/>
                </a:solidFill>
              </a:rPr>
              <a:t>Algol</a:t>
            </a:r>
            <a:r>
              <a:rPr lang="de-AT" altLang="en-US" sz="1800"/>
              <a:t>	</a:t>
            </a:r>
            <a:r>
              <a:rPr lang="de-AT" altLang="en-US" sz="1600" smtClean="0"/>
              <a:t>First clean language definition</a:t>
            </a:r>
            <a:endParaRPr lang="de-AT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		</a:t>
            </a:r>
            <a:r>
              <a:rPr lang="de-AT" altLang="en-US" sz="1600" smtClean="0"/>
              <a:t>(grammars </a:t>
            </a:r>
            <a:r>
              <a:rPr lang="de-AT" altLang="en-US" sz="1600"/>
              <a:t>in </a:t>
            </a:r>
            <a:r>
              <a:rPr lang="de-AT" altLang="en-US" sz="1600" smtClean="0"/>
              <a:t>Backus-Naur form</a:t>
            </a:r>
            <a:r>
              <a:rPr lang="de-AT" altLang="en-US" sz="1600"/>
              <a:t>, </a:t>
            </a:r>
            <a:r>
              <a:rPr lang="de-AT" altLang="en-US" sz="1600" smtClean="0"/>
              <a:t>block structure, recursion)</a:t>
            </a:r>
            <a:endParaRPr lang="de-AT" altLang="en-US" sz="1600"/>
          </a:p>
        </p:txBody>
      </p:sp>
      <p:sp>
        <p:nvSpPr>
          <p:cNvPr id="44098" name="Text Box 66"/>
          <p:cNvSpPr txBox="1">
            <a:spLocks noChangeArrowheads="1"/>
          </p:cNvSpPr>
          <p:nvPr/>
        </p:nvSpPr>
        <p:spPr bwMode="auto">
          <a:xfrm>
            <a:off x="735013" y="3200400"/>
            <a:ext cx="598693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1970</a:t>
            </a:r>
            <a:r>
              <a:rPr lang="de-AT" altLang="en-US" sz="1800"/>
              <a:t>	</a:t>
            </a:r>
            <a:r>
              <a:rPr lang="de-AT" altLang="en-US" sz="1800">
                <a:solidFill>
                  <a:srgbClr val="FF0000"/>
                </a:solidFill>
              </a:rPr>
              <a:t>Pascal</a:t>
            </a:r>
            <a:r>
              <a:rPr lang="de-AT" altLang="en-US" sz="1800"/>
              <a:t>	</a:t>
            </a:r>
            <a:r>
              <a:rPr lang="de-AT" altLang="en-US" sz="1600" smtClean="0"/>
              <a:t>User-defined types, virtual machines (P code</a:t>
            </a:r>
            <a:r>
              <a:rPr lang="de-AT" altLang="en-US" sz="1600"/>
              <a:t>)</a:t>
            </a:r>
          </a:p>
        </p:txBody>
      </p:sp>
      <p:sp>
        <p:nvSpPr>
          <p:cNvPr id="44099" name="Text Box 67"/>
          <p:cNvSpPr txBox="1">
            <a:spLocks noChangeArrowheads="1"/>
          </p:cNvSpPr>
          <p:nvPr/>
        </p:nvSpPr>
        <p:spPr bwMode="auto">
          <a:xfrm>
            <a:off x="735013" y="3886200"/>
            <a:ext cx="562715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1985</a:t>
            </a:r>
            <a:r>
              <a:rPr lang="de-AT" altLang="en-US" sz="1800"/>
              <a:t>	</a:t>
            </a:r>
            <a:r>
              <a:rPr lang="de-AT" altLang="en-US" sz="1800">
                <a:solidFill>
                  <a:srgbClr val="FF0000"/>
                </a:solidFill>
              </a:rPr>
              <a:t>C++</a:t>
            </a:r>
            <a:r>
              <a:rPr lang="de-AT" altLang="en-US" sz="1800"/>
              <a:t>	</a:t>
            </a:r>
            <a:r>
              <a:rPr lang="de-AT" altLang="en-US" sz="1600" smtClean="0"/>
              <a:t>Object-orientation, exceptions, genericity</a:t>
            </a:r>
            <a:endParaRPr lang="de-AT" altLang="en-US" sz="1600"/>
          </a:p>
        </p:txBody>
      </p:sp>
      <p:sp>
        <p:nvSpPr>
          <p:cNvPr id="44100" name="Text Box 68"/>
          <p:cNvSpPr txBox="1">
            <a:spLocks noChangeArrowheads="1"/>
          </p:cNvSpPr>
          <p:nvPr/>
        </p:nvSpPr>
        <p:spPr bwMode="auto">
          <a:xfrm>
            <a:off x="735013" y="4572000"/>
            <a:ext cx="534342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52500" algn="l"/>
                <a:tab pos="20066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52500" algn="l"/>
                <a:tab pos="2006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52500" algn="l"/>
                <a:tab pos="20066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1995</a:t>
            </a:r>
            <a:r>
              <a:rPr lang="de-AT" altLang="en-US" sz="1800"/>
              <a:t>	</a:t>
            </a:r>
            <a:r>
              <a:rPr lang="de-AT" altLang="en-US" sz="1800">
                <a:solidFill>
                  <a:srgbClr val="FF0000"/>
                </a:solidFill>
              </a:rPr>
              <a:t>Java</a:t>
            </a:r>
            <a:r>
              <a:rPr lang="de-AT" altLang="en-US" sz="1800"/>
              <a:t>	</a:t>
            </a:r>
            <a:r>
              <a:rPr lang="de-AT" altLang="en-US" sz="1600" smtClean="0"/>
              <a:t>Just-in-time compilation</a:t>
            </a:r>
            <a:r>
              <a:rPr lang="de-AT" altLang="en-US" sz="1600"/>
              <a:t>, </a:t>
            </a:r>
            <a:r>
              <a:rPr lang="de-AT" altLang="en-US" sz="1600" smtClean="0"/>
              <a:t>mobile code</a:t>
            </a:r>
            <a:endParaRPr lang="de-AT" altLang="en-US" sz="1600"/>
          </a:p>
        </p:txBody>
      </p:sp>
      <p:sp>
        <p:nvSpPr>
          <p:cNvPr id="44101" name="Text Box 69"/>
          <p:cNvSpPr txBox="1">
            <a:spLocks noChangeArrowheads="1"/>
          </p:cNvSpPr>
          <p:nvPr/>
        </p:nvSpPr>
        <p:spPr bwMode="auto">
          <a:xfrm>
            <a:off x="708025" y="5308600"/>
            <a:ext cx="7170851" cy="919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de-AT" altLang="en-US" sz="1800" b="1" smtClean="0"/>
              <a:t>We only consider </a:t>
            </a:r>
            <a:r>
              <a:rPr lang="de-AT" altLang="en-US" sz="1800" b="1" smtClean="0">
                <a:solidFill>
                  <a:schemeClr val="accent2"/>
                </a:solidFill>
              </a:rPr>
              <a:t>imperative compiler construction </a:t>
            </a:r>
            <a:r>
              <a:rPr lang="de-AT" altLang="en-US" sz="1800" b="1" smtClean="0"/>
              <a:t>here</a:t>
            </a:r>
            <a:endParaRPr lang="de-AT" altLang="en-US" sz="1800" b="1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For </a:t>
            </a:r>
            <a:r>
              <a:rPr lang="de-AT" altLang="en-US" sz="1600" i="1" smtClean="0"/>
              <a:t>functional languages </a:t>
            </a:r>
            <a:r>
              <a:rPr lang="de-AT" altLang="en-US" sz="1600" smtClean="0"/>
              <a:t>(e.g. </a:t>
            </a:r>
            <a:r>
              <a:rPr lang="de-AT" altLang="en-US" sz="1600"/>
              <a:t>Lisp) </a:t>
            </a:r>
            <a:r>
              <a:rPr lang="de-AT" altLang="en-US" sz="1600" smtClean="0"/>
              <a:t>or </a:t>
            </a:r>
            <a:r>
              <a:rPr lang="de-AT" altLang="en-US" sz="1600" i="1" smtClean="0"/>
              <a:t>logic languages </a:t>
            </a:r>
            <a:r>
              <a:rPr lang="de-AT" altLang="en-US" sz="1600" smtClean="0"/>
              <a:t>(e.g. </a:t>
            </a:r>
            <a:r>
              <a:rPr lang="de-AT" altLang="en-US" sz="1600"/>
              <a:t>Prolog) </a:t>
            </a:r>
            <a:r>
              <a:rPr lang="de-AT" altLang="en-US" sz="1600" smtClean="0"/>
              <a:t>we would need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different techniques</a:t>
            </a:r>
            <a:r>
              <a:rPr lang="de-AT" altLang="en-US" sz="1600" smtClean="0"/>
              <a:t>.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97" grpId="0" autoUpdateAnimBg="0"/>
      <p:bldP spid="44098" grpId="0" autoUpdateAnimBg="0"/>
      <p:bldP spid="44099" grpId="0" autoUpdateAnimBg="0"/>
      <p:bldP spid="44100" grpId="0" autoUpdateAnimBg="0"/>
      <p:bldP spid="44101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CEFA8B-EB88-4CC3-9B01-653AE2936840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de-DE" altLang="en-US" sz="1400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Eliminating ambiguity</a:t>
            </a:r>
            <a:endParaRPr lang="de-AT" altLang="en-US" smtClean="0"/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22313" y="1244600"/>
            <a:ext cx="155392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In the example</a:t>
            </a:r>
            <a:endParaRPr lang="de-AT" altLang="en-US" sz="1800"/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027113" y="1712913"/>
            <a:ext cx="1292225" cy="52705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 = F | T "/" 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 = id.</a:t>
            </a: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722313" y="2349500"/>
            <a:ext cx="4689402" cy="92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only the grammar is ambigous, not the language.</a:t>
            </a:r>
            <a:endParaRPr lang="de-AT" altLang="en-US" sz="1800"/>
          </a:p>
          <a:p>
            <a:pPr>
              <a:spcBef>
                <a:spcPct val="0"/>
              </a:spcBef>
              <a:buFontTx/>
              <a:buNone/>
            </a:pPr>
            <a:endParaRPr lang="de-AT" altLang="en-US" sz="1800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The grammar can be transformed into</a:t>
            </a:r>
            <a:endParaRPr lang="de-AT" altLang="en-US" sz="1800" b="1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1027113" y="3325813"/>
            <a:ext cx="1292225" cy="52705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 = F | T "/" </a:t>
            </a: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de-AT" altLang="en-US" sz="1400">
                <a:latin typeface="Arial" panose="020B0604020202020204" pitchFamily="34" charset="0"/>
              </a:rPr>
              <a:t>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 = id.</a:t>
            </a:r>
          </a:p>
        </p:txBody>
      </p:sp>
      <p:sp>
        <p:nvSpPr>
          <p:cNvPr id="33800" name="Text Box 7"/>
          <p:cNvSpPr txBox="1">
            <a:spLocks noChangeArrowheads="1"/>
          </p:cNvSpPr>
          <p:nvPr/>
        </p:nvSpPr>
        <p:spPr bwMode="auto">
          <a:xfrm>
            <a:off x="4405313" y="3275013"/>
            <a:ext cx="417964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i.e., the expression is evaluated from left to right</a:t>
            </a:r>
            <a:endParaRPr lang="de-AT" altLang="en-US" sz="1600"/>
          </a:p>
        </p:txBody>
      </p:sp>
      <p:grpSp>
        <p:nvGrpSpPr>
          <p:cNvPr id="221215" name="Group 31"/>
          <p:cNvGrpSpPr>
            <a:grpSpLocks/>
          </p:cNvGrpSpPr>
          <p:nvPr/>
        </p:nvGrpSpPr>
        <p:grpSpPr bwMode="auto">
          <a:xfrm>
            <a:off x="722313" y="5270500"/>
            <a:ext cx="3784607" cy="931863"/>
            <a:chOff x="455" y="3320"/>
            <a:chExt cx="2384" cy="587"/>
          </a:xfrm>
        </p:grpSpPr>
        <p:sp>
          <p:nvSpPr>
            <p:cNvPr id="33821" name="Text Box 8"/>
            <p:cNvSpPr txBox="1">
              <a:spLocks noChangeArrowheads="1"/>
            </p:cNvSpPr>
            <p:nvPr/>
          </p:nvSpPr>
          <p:spPr bwMode="auto">
            <a:xfrm>
              <a:off x="455" y="3320"/>
              <a:ext cx="2384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smtClean="0"/>
                <a:t>Even better: transformation into EBNF</a:t>
              </a:r>
              <a:endParaRPr lang="de-AT" altLang="en-US" sz="1800"/>
            </a:p>
          </p:txBody>
        </p:sp>
        <p:sp>
          <p:nvSpPr>
            <p:cNvPr id="33822" name="Text Box 9"/>
            <p:cNvSpPr txBox="1">
              <a:spLocks noChangeArrowheads="1"/>
            </p:cNvSpPr>
            <p:nvPr/>
          </p:nvSpPr>
          <p:spPr bwMode="auto">
            <a:xfrm>
              <a:off x="647" y="3575"/>
              <a:ext cx="729" cy="3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 = F {"/" F}.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 = id.</a:t>
              </a:r>
            </a:p>
          </p:txBody>
        </p:sp>
      </p:grpSp>
      <p:sp>
        <p:nvSpPr>
          <p:cNvPr id="33802" name="Line 10"/>
          <p:cNvSpPr>
            <a:spLocks noChangeShapeType="1"/>
          </p:cNvSpPr>
          <p:nvPr/>
        </p:nvSpPr>
        <p:spPr bwMode="auto">
          <a:xfrm flipV="1">
            <a:off x="3035300" y="38989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2957513" y="4646613"/>
            <a:ext cx="138112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id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2995613" y="4329113"/>
            <a:ext cx="10795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2995613" y="3998913"/>
            <a:ext cx="10795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 flipV="1">
            <a:off x="3530600" y="38989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3452813" y="4646613"/>
            <a:ext cx="138112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id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490913" y="4329113"/>
            <a:ext cx="10795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33809" name="Line 18"/>
          <p:cNvSpPr>
            <a:spLocks noChangeShapeType="1"/>
          </p:cNvSpPr>
          <p:nvPr/>
        </p:nvSpPr>
        <p:spPr bwMode="auto">
          <a:xfrm flipV="1">
            <a:off x="3302000" y="3606800"/>
            <a:ext cx="0" cy="1054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10" name="Text Box 19"/>
          <p:cNvSpPr txBox="1">
            <a:spLocks noChangeArrowheads="1"/>
          </p:cNvSpPr>
          <p:nvPr/>
        </p:nvSpPr>
        <p:spPr bwMode="auto">
          <a:xfrm>
            <a:off x="3262313" y="4646613"/>
            <a:ext cx="49212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</a:p>
        </p:txBody>
      </p:sp>
      <p:sp>
        <p:nvSpPr>
          <p:cNvPr id="33811" name="Line 20"/>
          <p:cNvSpPr>
            <a:spLocks noChangeShapeType="1"/>
          </p:cNvSpPr>
          <p:nvPr/>
        </p:nvSpPr>
        <p:spPr bwMode="auto">
          <a:xfrm>
            <a:off x="3035300" y="389890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12" name="Text Box 21"/>
          <p:cNvSpPr txBox="1">
            <a:spLocks noChangeArrowheads="1"/>
          </p:cNvSpPr>
          <p:nvPr/>
        </p:nvSpPr>
        <p:spPr bwMode="auto">
          <a:xfrm>
            <a:off x="3249613" y="3643313"/>
            <a:ext cx="10795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33813" name="Line 22"/>
          <p:cNvSpPr>
            <a:spLocks noChangeShapeType="1"/>
          </p:cNvSpPr>
          <p:nvPr/>
        </p:nvSpPr>
        <p:spPr bwMode="auto">
          <a:xfrm flipV="1">
            <a:off x="4000500" y="35941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14" name="Text Box 23"/>
          <p:cNvSpPr txBox="1">
            <a:spLocks noChangeArrowheads="1"/>
          </p:cNvSpPr>
          <p:nvPr/>
        </p:nvSpPr>
        <p:spPr bwMode="auto">
          <a:xfrm>
            <a:off x="3922713" y="4646613"/>
            <a:ext cx="138112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id</a:t>
            </a:r>
          </a:p>
        </p:txBody>
      </p:sp>
      <p:sp>
        <p:nvSpPr>
          <p:cNvPr id="33815" name="Text Box 24"/>
          <p:cNvSpPr txBox="1">
            <a:spLocks noChangeArrowheads="1"/>
          </p:cNvSpPr>
          <p:nvPr/>
        </p:nvSpPr>
        <p:spPr bwMode="auto">
          <a:xfrm>
            <a:off x="3960813" y="4329113"/>
            <a:ext cx="10795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33816" name="Line 26"/>
          <p:cNvSpPr>
            <a:spLocks noChangeShapeType="1"/>
          </p:cNvSpPr>
          <p:nvPr/>
        </p:nvSpPr>
        <p:spPr bwMode="auto">
          <a:xfrm flipV="1">
            <a:off x="3771900" y="3530600"/>
            <a:ext cx="0" cy="1130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17" name="Text Box 27"/>
          <p:cNvSpPr txBox="1">
            <a:spLocks noChangeArrowheads="1"/>
          </p:cNvSpPr>
          <p:nvPr/>
        </p:nvSpPr>
        <p:spPr bwMode="auto">
          <a:xfrm>
            <a:off x="3732213" y="4646613"/>
            <a:ext cx="49212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</a:p>
        </p:txBody>
      </p:sp>
      <p:sp>
        <p:nvSpPr>
          <p:cNvPr id="33818" name="Line 28"/>
          <p:cNvSpPr>
            <a:spLocks noChangeShapeType="1"/>
          </p:cNvSpPr>
          <p:nvPr/>
        </p:nvSpPr>
        <p:spPr bwMode="auto">
          <a:xfrm>
            <a:off x="3302000" y="3594100"/>
            <a:ext cx="698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33819" name="Text Box 29"/>
          <p:cNvSpPr txBox="1">
            <a:spLocks noChangeArrowheads="1"/>
          </p:cNvSpPr>
          <p:nvPr/>
        </p:nvSpPr>
        <p:spPr bwMode="auto">
          <a:xfrm>
            <a:off x="3719513" y="3287713"/>
            <a:ext cx="107950" cy="21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33820" name="Text Box 30"/>
          <p:cNvSpPr txBox="1">
            <a:spLocks noChangeArrowheads="1"/>
          </p:cNvSpPr>
          <p:nvPr/>
        </p:nvSpPr>
        <p:spPr bwMode="auto">
          <a:xfrm>
            <a:off x="4405313" y="3795713"/>
            <a:ext cx="276099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only this syntax tree is possible</a:t>
            </a:r>
            <a:endParaRPr lang="de-AT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9A0B5A-F84A-4D3A-91F2-C7F2FD8DAA85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de-DE" altLang="en-US" sz="1400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Inherent ambiguity</a:t>
            </a:r>
            <a:endParaRPr lang="de-AT" altLang="en-US" smtClean="0"/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709613" y="1206500"/>
            <a:ext cx="5067711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smtClean="0"/>
              <a:t>There are languages which are inherently ambiguous</a:t>
            </a:r>
            <a:endParaRPr lang="de-AT" altLang="en-US" sz="1800"/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709613" y="1790700"/>
            <a:ext cx="249008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Example</a:t>
            </a:r>
            <a:r>
              <a:rPr lang="de-AT" altLang="en-US" sz="1800" smtClean="0"/>
              <a:t>: </a:t>
            </a:r>
            <a:r>
              <a:rPr lang="de-AT" altLang="en-US" sz="1800"/>
              <a:t>Dangling Else</a:t>
            </a:r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1192213" y="2259013"/>
            <a:ext cx="4465637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63600" algn="l"/>
                <a:tab pos="1054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63600" algn="l"/>
                <a:tab pos="1054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63600" algn="l"/>
                <a:tab pos="1054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63600" algn="l"/>
                <a:tab pos="1054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63600" algn="l"/>
                <a:tab pos="1054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Statement	=	Assignment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"if" Condition Statement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"if" Condition Statement "else" Statement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... .</a:t>
            </a:r>
          </a:p>
        </p:txBody>
      </p:sp>
      <p:grpSp>
        <p:nvGrpSpPr>
          <p:cNvPr id="222260" name="Group 52"/>
          <p:cNvGrpSpPr>
            <a:grpSpLocks/>
          </p:cNvGrpSpPr>
          <p:nvPr/>
        </p:nvGrpSpPr>
        <p:grpSpPr bwMode="auto">
          <a:xfrm>
            <a:off x="2362200" y="4889500"/>
            <a:ext cx="3600450" cy="863600"/>
            <a:chOff x="1488" y="3080"/>
            <a:chExt cx="2268" cy="544"/>
          </a:xfrm>
        </p:grpSpPr>
        <p:sp>
          <p:nvSpPr>
            <p:cNvPr id="34852" name="Line 15"/>
            <p:cNvSpPr>
              <a:spLocks noChangeShapeType="1"/>
            </p:cNvSpPr>
            <p:nvPr/>
          </p:nvSpPr>
          <p:spPr bwMode="auto">
            <a:xfrm>
              <a:off x="3496" y="3080"/>
              <a:ext cx="0" cy="28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3" name="Line 12"/>
            <p:cNvSpPr>
              <a:spLocks noChangeShapeType="1"/>
            </p:cNvSpPr>
            <p:nvPr/>
          </p:nvSpPr>
          <p:spPr bwMode="auto">
            <a:xfrm>
              <a:off x="2528" y="3080"/>
              <a:ext cx="0" cy="5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4" name="Line 11"/>
            <p:cNvSpPr>
              <a:spLocks noChangeShapeType="1"/>
            </p:cNvSpPr>
            <p:nvPr/>
          </p:nvSpPr>
          <p:spPr bwMode="auto">
            <a:xfrm>
              <a:off x="1928" y="3080"/>
              <a:ext cx="0" cy="28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5" name="Text Box 8"/>
            <p:cNvSpPr txBox="1">
              <a:spLocks noChangeArrowheads="1"/>
            </p:cNvSpPr>
            <p:nvPr/>
          </p:nvSpPr>
          <p:spPr bwMode="auto">
            <a:xfrm>
              <a:off x="1695" y="3143"/>
              <a:ext cx="472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Condition</a:t>
              </a:r>
            </a:p>
          </p:txBody>
        </p:sp>
        <p:sp>
          <p:nvSpPr>
            <p:cNvPr id="34856" name="Text Box 9"/>
            <p:cNvSpPr txBox="1">
              <a:spLocks noChangeArrowheads="1"/>
            </p:cNvSpPr>
            <p:nvPr/>
          </p:nvSpPr>
          <p:spPr bwMode="auto">
            <a:xfrm>
              <a:off x="2295" y="3143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Statement</a:t>
              </a:r>
            </a:p>
          </p:txBody>
        </p:sp>
        <p:sp>
          <p:nvSpPr>
            <p:cNvPr id="34857" name="Text Box 10"/>
            <p:cNvSpPr txBox="1">
              <a:spLocks noChangeArrowheads="1"/>
            </p:cNvSpPr>
            <p:nvPr/>
          </p:nvSpPr>
          <p:spPr bwMode="auto">
            <a:xfrm>
              <a:off x="3247" y="3143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Statement</a:t>
              </a:r>
            </a:p>
          </p:txBody>
        </p:sp>
        <p:sp>
          <p:nvSpPr>
            <p:cNvPr id="34858" name="Line 13"/>
            <p:cNvSpPr>
              <a:spLocks noChangeShapeType="1"/>
            </p:cNvSpPr>
            <p:nvPr/>
          </p:nvSpPr>
          <p:spPr bwMode="auto">
            <a:xfrm>
              <a:off x="1488" y="3080"/>
              <a:ext cx="0" cy="28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9" name="Line 14"/>
            <p:cNvSpPr>
              <a:spLocks noChangeShapeType="1"/>
            </p:cNvSpPr>
            <p:nvPr/>
          </p:nvSpPr>
          <p:spPr bwMode="auto">
            <a:xfrm>
              <a:off x="3064" y="3080"/>
              <a:ext cx="0" cy="28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60" name="Line 16"/>
            <p:cNvSpPr>
              <a:spLocks noChangeShapeType="1"/>
            </p:cNvSpPr>
            <p:nvPr/>
          </p:nvSpPr>
          <p:spPr bwMode="auto">
            <a:xfrm>
              <a:off x="1488" y="3360"/>
              <a:ext cx="200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61" name="Text Box 17"/>
            <p:cNvSpPr txBox="1">
              <a:spLocks noChangeArrowheads="1"/>
            </p:cNvSpPr>
            <p:nvPr/>
          </p:nvSpPr>
          <p:spPr bwMode="auto">
            <a:xfrm>
              <a:off x="2295" y="3423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Statement</a:t>
              </a:r>
            </a:p>
          </p:txBody>
        </p:sp>
      </p:grpSp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773113" y="4583113"/>
            <a:ext cx="5083175" cy="304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if       (a &lt; b)          if        (b &lt; c)           x = c;         else      x = b;</a:t>
            </a:r>
          </a:p>
        </p:txBody>
      </p:sp>
      <p:grpSp>
        <p:nvGrpSpPr>
          <p:cNvPr id="222259" name="Group 51"/>
          <p:cNvGrpSpPr>
            <a:grpSpLocks/>
          </p:cNvGrpSpPr>
          <p:nvPr/>
        </p:nvGrpSpPr>
        <p:grpSpPr bwMode="auto">
          <a:xfrm>
            <a:off x="2362200" y="3619500"/>
            <a:ext cx="2089150" cy="965200"/>
            <a:chOff x="1488" y="2280"/>
            <a:chExt cx="1316" cy="608"/>
          </a:xfrm>
        </p:grpSpPr>
        <p:sp>
          <p:nvSpPr>
            <p:cNvPr id="34845" name="Line 29"/>
            <p:cNvSpPr>
              <a:spLocks noChangeShapeType="1"/>
            </p:cNvSpPr>
            <p:nvPr/>
          </p:nvSpPr>
          <p:spPr bwMode="auto">
            <a:xfrm>
              <a:off x="2528" y="2608"/>
              <a:ext cx="0" cy="2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6" name="Line 28"/>
            <p:cNvSpPr>
              <a:spLocks noChangeShapeType="1"/>
            </p:cNvSpPr>
            <p:nvPr/>
          </p:nvSpPr>
          <p:spPr bwMode="auto">
            <a:xfrm>
              <a:off x="1928" y="2280"/>
              <a:ext cx="0" cy="60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7" name="Text Box 24"/>
            <p:cNvSpPr txBox="1">
              <a:spLocks noChangeArrowheads="1"/>
            </p:cNvSpPr>
            <p:nvPr/>
          </p:nvSpPr>
          <p:spPr bwMode="auto">
            <a:xfrm>
              <a:off x="1695" y="2671"/>
              <a:ext cx="472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Condition</a:t>
              </a:r>
            </a:p>
          </p:txBody>
        </p:sp>
        <p:sp>
          <p:nvSpPr>
            <p:cNvPr id="34848" name="Text Box 25"/>
            <p:cNvSpPr txBox="1">
              <a:spLocks noChangeArrowheads="1"/>
            </p:cNvSpPr>
            <p:nvPr/>
          </p:nvSpPr>
          <p:spPr bwMode="auto">
            <a:xfrm>
              <a:off x="2295" y="2671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Statement</a:t>
              </a:r>
            </a:p>
          </p:txBody>
        </p:sp>
        <p:sp>
          <p:nvSpPr>
            <p:cNvPr id="34849" name="Line 27"/>
            <p:cNvSpPr>
              <a:spLocks noChangeShapeType="1"/>
            </p:cNvSpPr>
            <p:nvPr/>
          </p:nvSpPr>
          <p:spPr bwMode="auto">
            <a:xfrm>
              <a:off x="1488" y="2608"/>
              <a:ext cx="0" cy="2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0" name="Line 30"/>
            <p:cNvSpPr>
              <a:spLocks noChangeShapeType="1"/>
            </p:cNvSpPr>
            <p:nvPr/>
          </p:nvSpPr>
          <p:spPr bwMode="auto">
            <a:xfrm>
              <a:off x="1488" y="2608"/>
              <a:ext cx="10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51" name="Text Box 31"/>
            <p:cNvSpPr txBox="1">
              <a:spLocks noChangeArrowheads="1"/>
            </p:cNvSpPr>
            <p:nvPr/>
          </p:nvSpPr>
          <p:spPr bwMode="auto">
            <a:xfrm>
              <a:off x="1695" y="2415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solidFill>
                    <a:srgbClr val="FF0000"/>
                  </a:solidFill>
                  <a:latin typeface="Arial" panose="020B0604020202020204" pitchFamily="34" charset="0"/>
                </a:rPr>
                <a:t>Statement</a:t>
              </a:r>
            </a:p>
          </p:txBody>
        </p:sp>
      </p:grpSp>
      <p:grpSp>
        <p:nvGrpSpPr>
          <p:cNvPr id="222253" name="Group 45"/>
          <p:cNvGrpSpPr>
            <a:grpSpLocks/>
          </p:cNvGrpSpPr>
          <p:nvPr/>
        </p:nvGrpSpPr>
        <p:grpSpPr bwMode="auto">
          <a:xfrm>
            <a:off x="901700" y="3402013"/>
            <a:ext cx="5060950" cy="1182687"/>
            <a:chOff x="568" y="2143"/>
            <a:chExt cx="3188" cy="745"/>
          </a:xfrm>
        </p:grpSpPr>
        <p:sp>
          <p:nvSpPr>
            <p:cNvPr id="34837" name="Line 35"/>
            <p:cNvSpPr>
              <a:spLocks noChangeShapeType="1"/>
            </p:cNvSpPr>
            <p:nvPr/>
          </p:nvSpPr>
          <p:spPr bwMode="auto">
            <a:xfrm>
              <a:off x="3496" y="234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8" name="Line 33"/>
            <p:cNvSpPr>
              <a:spLocks noChangeShapeType="1"/>
            </p:cNvSpPr>
            <p:nvPr/>
          </p:nvSpPr>
          <p:spPr bwMode="auto">
            <a:xfrm>
              <a:off x="1000" y="234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9" name="Text Box 23"/>
            <p:cNvSpPr txBox="1">
              <a:spLocks noChangeArrowheads="1"/>
            </p:cNvSpPr>
            <p:nvPr/>
          </p:nvSpPr>
          <p:spPr bwMode="auto">
            <a:xfrm>
              <a:off x="751" y="2671"/>
              <a:ext cx="472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Condition</a:t>
              </a:r>
            </a:p>
          </p:txBody>
        </p:sp>
        <p:sp>
          <p:nvSpPr>
            <p:cNvPr id="34840" name="Text Box 26"/>
            <p:cNvSpPr txBox="1">
              <a:spLocks noChangeArrowheads="1"/>
            </p:cNvSpPr>
            <p:nvPr/>
          </p:nvSpPr>
          <p:spPr bwMode="auto">
            <a:xfrm>
              <a:off x="3247" y="2671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Statement</a:t>
              </a:r>
            </a:p>
          </p:txBody>
        </p:sp>
        <p:sp>
          <p:nvSpPr>
            <p:cNvPr id="34841" name="Line 32"/>
            <p:cNvSpPr>
              <a:spLocks noChangeShapeType="1"/>
            </p:cNvSpPr>
            <p:nvPr/>
          </p:nvSpPr>
          <p:spPr bwMode="auto">
            <a:xfrm>
              <a:off x="568" y="234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2" name="Line 34"/>
            <p:cNvSpPr>
              <a:spLocks noChangeShapeType="1"/>
            </p:cNvSpPr>
            <p:nvPr/>
          </p:nvSpPr>
          <p:spPr bwMode="auto">
            <a:xfrm>
              <a:off x="3064" y="234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3" name="Line 36"/>
            <p:cNvSpPr>
              <a:spLocks noChangeShapeType="1"/>
            </p:cNvSpPr>
            <p:nvPr/>
          </p:nvSpPr>
          <p:spPr bwMode="auto">
            <a:xfrm flipH="1">
              <a:off x="568" y="2344"/>
              <a:ext cx="29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44" name="Text Box 37"/>
            <p:cNvSpPr txBox="1">
              <a:spLocks noChangeArrowheads="1"/>
            </p:cNvSpPr>
            <p:nvPr/>
          </p:nvSpPr>
          <p:spPr bwMode="auto">
            <a:xfrm>
              <a:off x="1663" y="2143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Statement</a:t>
              </a:r>
            </a:p>
          </p:txBody>
        </p:sp>
      </p:grpSp>
      <p:grpSp>
        <p:nvGrpSpPr>
          <p:cNvPr id="222250" name="Group 42"/>
          <p:cNvGrpSpPr>
            <a:grpSpLocks/>
          </p:cNvGrpSpPr>
          <p:nvPr/>
        </p:nvGrpSpPr>
        <p:grpSpPr bwMode="auto">
          <a:xfrm>
            <a:off x="6373816" y="3617915"/>
            <a:ext cx="2657476" cy="2625726"/>
            <a:chOff x="4015" y="2279"/>
            <a:chExt cx="1674" cy="1654"/>
          </a:xfrm>
        </p:grpSpPr>
        <p:sp>
          <p:nvSpPr>
            <p:cNvPr id="34835" name="Text Box 40"/>
            <p:cNvSpPr txBox="1">
              <a:spLocks noChangeArrowheads="1"/>
            </p:cNvSpPr>
            <p:nvPr/>
          </p:nvSpPr>
          <p:spPr bwMode="auto">
            <a:xfrm>
              <a:off x="4015" y="2279"/>
              <a:ext cx="1510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There is no unambiguous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grammar for this</a:t>
              </a:r>
              <a:r>
                <a:rPr lang="de-AT" altLang="en-US" sz="1600" b="1" smtClean="0"/>
                <a:t>!</a:t>
              </a:r>
              <a:endParaRPr lang="de-AT" altLang="en-US" sz="1600" b="1"/>
            </a:p>
          </p:txBody>
        </p:sp>
        <p:sp>
          <p:nvSpPr>
            <p:cNvPr id="34836" name="Text Box 41"/>
            <p:cNvSpPr txBox="1">
              <a:spLocks noChangeArrowheads="1"/>
            </p:cNvSpPr>
            <p:nvPr/>
          </p:nvSpPr>
          <p:spPr bwMode="auto">
            <a:xfrm>
              <a:off x="4015" y="2943"/>
              <a:ext cx="1674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2921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921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921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921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921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/>
                <a:t>Solution</a:t>
              </a:r>
              <a:r>
                <a:rPr lang="de-AT" altLang="en-US" sz="1600"/>
                <a:t/>
              </a:r>
              <a:br>
                <a:rPr lang="de-AT" altLang="en-US" sz="1600"/>
              </a:br>
              <a:r>
                <a:rPr lang="de-AT" altLang="en-US" sz="1600" smtClean="0"/>
                <a:t>recognize the longest possible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right-hand side of the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 smtClean="0"/>
                <a:t>Statement</a:t>
              </a:r>
              <a:r>
                <a:rPr lang="de-AT" altLang="en-US" sz="1600" smtClean="0"/>
                <a:t> production</a:t>
              </a:r>
              <a:endParaRPr lang="de-AT" altLang="en-US" sz="160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>
                  <a:sym typeface="Symbol" panose="05050102010706020507" pitchFamily="18" charset="2"/>
                </a:rPr>
                <a:t>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results in the syntax tree</a:t>
              </a:r>
              <a:br>
                <a:rPr lang="de-AT" altLang="en-US" sz="1600" smtClean="0"/>
              </a:br>
              <a:r>
                <a:rPr lang="de-AT" altLang="en-US" sz="1600" smtClean="0"/>
                <a:t>	at the bottom</a:t>
              </a:r>
              <a:endParaRPr lang="de-AT" altLang="en-US" sz="1600"/>
            </a:p>
          </p:txBody>
        </p:sp>
      </p:grpSp>
      <p:grpSp>
        <p:nvGrpSpPr>
          <p:cNvPr id="222258" name="Group 50"/>
          <p:cNvGrpSpPr>
            <a:grpSpLocks/>
          </p:cNvGrpSpPr>
          <p:nvPr/>
        </p:nvGrpSpPr>
        <p:grpSpPr bwMode="auto">
          <a:xfrm>
            <a:off x="901700" y="4889500"/>
            <a:ext cx="3111500" cy="1227138"/>
            <a:chOff x="568" y="3080"/>
            <a:chExt cx="1960" cy="773"/>
          </a:xfrm>
        </p:grpSpPr>
        <p:sp>
          <p:nvSpPr>
            <p:cNvPr id="34829" name="Line 18"/>
            <p:cNvSpPr>
              <a:spLocks noChangeShapeType="1"/>
            </p:cNvSpPr>
            <p:nvPr/>
          </p:nvSpPr>
          <p:spPr bwMode="auto">
            <a:xfrm>
              <a:off x="992" y="3080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0" name="Line 19"/>
            <p:cNvSpPr>
              <a:spLocks noChangeShapeType="1"/>
            </p:cNvSpPr>
            <p:nvPr/>
          </p:nvSpPr>
          <p:spPr bwMode="auto">
            <a:xfrm>
              <a:off x="568" y="3080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1" name="Line 20"/>
            <p:cNvSpPr>
              <a:spLocks noChangeShapeType="1"/>
            </p:cNvSpPr>
            <p:nvPr/>
          </p:nvSpPr>
          <p:spPr bwMode="auto">
            <a:xfrm>
              <a:off x="568" y="3624"/>
              <a:ext cx="1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2" name="Line 21"/>
            <p:cNvSpPr>
              <a:spLocks noChangeShapeType="1"/>
            </p:cNvSpPr>
            <p:nvPr/>
          </p:nvSpPr>
          <p:spPr bwMode="auto">
            <a:xfrm>
              <a:off x="1568" y="362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34833" name="Text Box 22"/>
            <p:cNvSpPr txBox="1">
              <a:spLocks noChangeArrowheads="1"/>
            </p:cNvSpPr>
            <p:nvPr/>
          </p:nvSpPr>
          <p:spPr bwMode="auto">
            <a:xfrm>
              <a:off x="1343" y="3719"/>
              <a:ext cx="509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Statement</a:t>
              </a:r>
            </a:p>
          </p:txBody>
        </p:sp>
        <p:sp>
          <p:nvSpPr>
            <p:cNvPr id="34834" name="Text Box 7"/>
            <p:cNvSpPr txBox="1">
              <a:spLocks noChangeArrowheads="1"/>
            </p:cNvSpPr>
            <p:nvPr/>
          </p:nvSpPr>
          <p:spPr bwMode="auto">
            <a:xfrm>
              <a:off x="751" y="3143"/>
              <a:ext cx="472" cy="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Condition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4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99425-9CB2-4462-AB9E-F383C5EAF1C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131124" y="4270510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7501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1.	</a:t>
            </a:r>
            <a:r>
              <a:rPr lang="de-AT" altLang="en-US" sz="3200" smtClean="0"/>
              <a:t>Overview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1.1	Motivation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1.2	</a:t>
            </a:r>
            <a:r>
              <a:rPr lang="de-AT" altLang="en-US" smtClean="0"/>
              <a:t>Structure of a Compiler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1.3	</a:t>
            </a:r>
            <a:r>
              <a:rPr lang="de-AT" altLang="en-US" smtClean="0"/>
              <a:t>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1.4	</a:t>
            </a:r>
            <a:r>
              <a:rPr lang="de-AT" altLang="en-US" smtClean="0"/>
              <a:t>Syntax Trees and Ambiguity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>
                <a:solidFill>
                  <a:srgbClr val="FF0000"/>
                </a:solidFill>
              </a:rPr>
              <a:t>1.5	</a:t>
            </a:r>
            <a:r>
              <a:rPr lang="de-AT" altLang="en-US" smtClean="0">
                <a:solidFill>
                  <a:srgbClr val="FF0000"/>
                </a:solidFill>
              </a:rPr>
              <a:t>Chomsky's Classification of Grammars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1.6	</a:t>
            </a:r>
            <a:r>
              <a:rPr lang="de-AT" altLang="en-US" smtClean="0"/>
              <a:t>The Language MicroJava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07858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ED6085-8C77-452E-A89E-1A9D974F0F7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de-DE" altLang="en-US" sz="140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Classification </a:t>
            </a:r>
            <a:r>
              <a:rPr lang="de-AT" altLang="en-US" smtClean="0"/>
              <a:t>of </a:t>
            </a:r>
            <a:r>
              <a:rPr lang="de-AT" altLang="en-US" smtClean="0"/>
              <a:t>grammars</a:t>
            </a:r>
            <a:endParaRPr lang="de-AT" altLang="en-US" smtClean="0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684213" y="1192213"/>
            <a:ext cx="2700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Due to Noam Chomsky (1956)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696913" y="1633538"/>
            <a:ext cx="5311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Grammars are sets of productions of the form </a:t>
            </a:r>
            <a:r>
              <a:rPr lang="de-AT" altLang="en-US" sz="1800" b="1">
                <a:latin typeface="Symbol" panose="05050102010706020507" pitchFamily="18" charset="2"/>
              </a:rPr>
              <a:t>a</a:t>
            </a:r>
            <a:r>
              <a:rPr lang="de-AT" altLang="en-US" sz="1800" b="1"/>
              <a:t> = </a:t>
            </a:r>
            <a:r>
              <a:rPr lang="de-AT" altLang="en-US" sz="1800" b="1">
                <a:latin typeface="Symbol" panose="05050102010706020507" pitchFamily="18" charset="2"/>
              </a:rPr>
              <a:t>b</a:t>
            </a:r>
            <a:r>
              <a:rPr lang="de-AT" altLang="en-US" sz="1800" b="1"/>
              <a:t>.</a:t>
            </a:r>
          </a:p>
        </p:txBody>
      </p:sp>
      <p:grpSp>
        <p:nvGrpSpPr>
          <p:cNvPr id="223254" name="Group 22"/>
          <p:cNvGrpSpPr>
            <a:grpSpLocks/>
          </p:cNvGrpSpPr>
          <p:nvPr/>
        </p:nvGrpSpPr>
        <p:grpSpPr bwMode="auto">
          <a:xfrm>
            <a:off x="709613" y="2144713"/>
            <a:ext cx="4781550" cy="1038225"/>
            <a:chOff x="447" y="1351"/>
            <a:chExt cx="3012" cy="654"/>
          </a:xfrm>
        </p:grpSpPr>
        <p:sp>
          <p:nvSpPr>
            <p:cNvPr id="23573" name="Text Box 5"/>
            <p:cNvSpPr txBox="1">
              <a:spLocks noChangeArrowheads="1"/>
            </p:cNvSpPr>
            <p:nvPr/>
          </p:nvSpPr>
          <p:spPr bwMode="auto">
            <a:xfrm>
              <a:off x="447" y="1351"/>
              <a:ext cx="46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class 0</a:t>
              </a:r>
            </a:p>
          </p:txBody>
        </p:sp>
        <p:sp>
          <p:nvSpPr>
            <p:cNvPr id="23574" name="Text Box 6"/>
            <p:cNvSpPr txBox="1">
              <a:spLocks noChangeArrowheads="1"/>
            </p:cNvSpPr>
            <p:nvPr/>
          </p:nvSpPr>
          <p:spPr bwMode="auto">
            <a:xfrm>
              <a:off x="1039" y="1364"/>
              <a:ext cx="2420" cy="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>
                  <a:solidFill>
                    <a:srgbClr val="FF0000"/>
                  </a:solidFill>
                </a:rPr>
                <a:t>Unrestricted grammars</a:t>
              </a:r>
              <a:r>
                <a:rPr lang="de-AT" altLang="en-US" sz="1600"/>
                <a:t> (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and </a:t>
              </a:r>
              <a:r>
                <a:rPr lang="de-AT" altLang="en-US" sz="1600">
                  <a:latin typeface="Symbol" panose="05050102010706020507" pitchFamily="18" charset="2"/>
                </a:rPr>
                <a:t>b</a:t>
              </a:r>
              <a:r>
                <a:rPr lang="de-AT" altLang="en-US" sz="1600"/>
                <a:t> arbitrary)</a:t>
              </a:r>
            </a:p>
            <a:p>
              <a:pPr>
                <a:spcBef>
                  <a:spcPct val="0"/>
                </a:spcBef>
                <a:buFontTx/>
                <a:buNone/>
                <a:tabLst>
                  <a:tab pos="572400" algn="l"/>
                  <a:tab pos="1008000" algn="l"/>
                </a:tabLst>
              </a:pPr>
              <a:r>
                <a:rPr lang="de-AT" altLang="en-US" sz="1600"/>
                <a:t>e.g:</a:t>
              </a:r>
              <a:r>
                <a:rPr lang="de-AT" altLang="en-US" sz="1600"/>
                <a:t>	</a:t>
              </a:r>
              <a:r>
                <a:rPr lang="de-AT" altLang="en-US" sz="1400" smtClean="0">
                  <a:latin typeface="Arial" panose="020B0604020202020204" pitchFamily="34" charset="0"/>
                </a:rPr>
                <a:t>X	= </a:t>
              </a:r>
              <a:r>
                <a:rPr lang="de-AT" altLang="en-US" sz="1400">
                  <a:latin typeface="Arial" panose="020B0604020202020204" pitchFamily="34" charset="0"/>
                </a:rPr>
                <a:t>a </a:t>
              </a:r>
              <a:r>
                <a:rPr lang="de-AT" altLang="en-US" sz="1400" smtClean="0">
                  <a:latin typeface="Arial" panose="020B0604020202020204" pitchFamily="34" charset="0"/>
                </a:rPr>
                <a:t>X </a:t>
              </a:r>
              <a:r>
                <a:rPr lang="de-AT" altLang="en-US" sz="1400">
                  <a:latin typeface="Arial" panose="020B0604020202020204" pitchFamily="34" charset="0"/>
                </a:rPr>
                <a:t>b | Y c Y.</a:t>
              </a:r>
            </a:p>
            <a:p>
              <a:pPr>
                <a:spcBef>
                  <a:spcPct val="0"/>
                </a:spcBef>
                <a:buFontTx/>
                <a:buNone/>
                <a:tabLst>
                  <a:tab pos="572400" algn="l"/>
                  <a:tab pos="1008000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	a </a:t>
              </a:r>
              <a:r>
                <a:rPr lang="de-AT" altLang="en-US" sz="1400">
                  <a:latin typeface="Arial" panose="020B0604020202020204" pitchFamily="34" charset="0"/>
                </a:rPr>
                <a:t>Y </a:t>
              </a:r>
              <a:r>
                <a:rPr lang="de-AT" altLang="en-US" sz="1400" smtClean="0">
                  <a:latin typeface="Arial" panose="020B0604020202020204" pitchFamily="34" charset="0"/>
                </a:rPr>
                <a:t>c	= </a:t>
              </a:r>
              <a:r>
                <a:rPr lang="de-AT" altLang="en-US" sz="1400">
                  <a:latin typeface="Arial" panose="020B0604020202020204" pitchFamily="34" charset="0"/>
                </a:rPr>
                <a:t>d.</a:t>
              </a:r>
            </a:p>
            <a:p>
              <a:pPr>
                <a:spcBef>
                  <a:spcPct val="0"/>
                </a:spcBef>
                <a:buFontTx/>
                <a:buNone/>
                <a:tabLst>
                  <a:tab pos="572400" algn="l"/>
                  <a:tab pos="1008000" algn="l"/>
                </a:tabLst>
              </a:pP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>
                  <a:latin typeface="Arial" panose="020B0604020202020204" pitchFamily="34" charset="0"/>
                </a:rPr>
                <a:t>d </a:t>
              </a:r>
              <a:r>
                <a:rPr lang="de-AT" altLang="en-US" sz="1400" smtClean="0">
                  <a:latin typeface="Arial" panose="020B0604020202020204" pitchFamily="34" charset="0"/>
                </a:rPr>
                <a:t>Y	= b b.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</p:grpSp>
      <p:sp>
        <p:nvSpPr>
          <p:cNvPr id="223239" name="Text Box 7"/>
          <p:cNvSpPr txBox="1">
            <a:spLocks noChangeArrowheads="1"/>
          </p:cNvSpPr>
          <p:nvPr/>
        </p:nvSpPr>
        <p:spPr bwMode="auto">
          <a:xfrm>
            <a:off x="4341813" y="2684463"/>
            <a:ext cx="28575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X </a:t>
            </a:r>
            <a:r>
              <a:rPr lang="de-AT" altLang="en-US" sz="1400">
                <a:sym typeface="Symbol" panose="05050102010706020507" pitchFamily="18" charset="2"/>
              </a:rPr>
              <a:t> </a:t>
            </a:r>
            <a:r>
              <a:rPr lang="de-AT" altLang="en-US" sz="1400">
                <a:latin typeface="Arial" panose="020B0604020202020204" pitchFamily="34" charset="0"/>
              </a:rPr>
              <a:t>aXb </a:t>
            </a:r>
            <a:r>
              <a:rPr lang="de-AT" altLang="en-US" sz="1400">
                <a:sym typeface="Symbol" panose="05050102010706020507" pitchFamily="18" charset="2"/>
              </a:rPr>
              <a:t> </a:t>
            </a:r>
            <a:r>
              <a:rPr lang="de-AT" altLang="en-US" sz="1400">
                <a:latin typeface="Arial" panose="020B0604020202020204" pitchFamily="34" charset="0"/>
              </a:rPr>
              <a:t>aYcYb </a:t>
            </a:r>
            <a:r>
              <a:rPr lang="de-AT" altLang="en-US" sz="1400">
                <a:sym typeface="Symbol" panose="05050102010706020507" pitchFamily="18" charset="2"/>
              </a:rPr>
              <a:t> </a:t>
            </a:r>
            <a:r>
              <a:rPr lang="de-AT" altLang="en-US" sz="1400">
                <a:latin typeface="Arial" panose="020B0604020202020204" pitchFamily="34" charset="0"/>
              </a:rPr>
              <a:t>dYb </a:t>
            </a:r>
            <a:r>
              <a:rPr lang="de-AT" altLang="en-US" sz="1400">
                <a:sym typeface="Symbol" panose="05050102010706020507" pitchFamily="18" charset="2"/>
              </a:rPr>
              <a:t> </a:t>
            </a:r>
            <a:r>
              <a:rPr lang="de-AT" altLang="en-US" sz="1400">
                <a:latin typeface="Arial" panose="020B0604020202020204" pitchFamily="34" charset="0"/>
              </a:rPr>
              <a:t>bbb</a:t>
            </a:r>
          </a:p>
        </p:txBody>
      </p:sp>
      <p:sp>
        <p:nvSpPr>
          <p:cNvPr id="223240" name="Text Box 8"/>
          <p:cNvSpPr txBox="1">
            <a:spLocks noChangeArrowheads="1"/>
          </p:cNvSpPr>
          <p:nvPr/>
        </p:nvSpPr>
        <p:spPr bwMode="auto">
          <a:xfrm>
            <a:off x="1662113" y="3097213"/>
            <a:ext cx="276926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recognized </a:t>
            </a:r>
            <a:r>
              <a:rPr lang="de-AT" altLang="en-US" sz="1600"/>
              <a:t>by </a:t>
            </a:r>
            <a:r>
              <a:rPr lang="de-AT" altLang="en-US" sz="1600" u="sng"/>
              <a:t>Turing machines</a:t>
            </a:r>
          </a:p>
        </p:txBody>
      </p:sp>
      <p:grpSp>
        <p:nvGrpSpPr>
          <p:cNvPr id="223249" name="Group 17"/>
          <p:cNvGrpSpPr>
            <a:grpSpLocks/>
          </p:cNvGrpSpPr>
          <p:nvPr/>
        </p:nvGrpSpPr>
        <p:grpSpPr bwMode="auto">
          <a:xfrm>
            <a:off x="709613" y="3541713"/>
            <a:ext cx="4400550" cy="846137"/>
            <a:chOff x="447" y="2231"/>
            <a:chExt cx="2772" cy="533"/>
          </a:xfrm>
        </p:grpSpPr>
        <p:sp>
          <p:nvSpPr>
            <p:cNvPr id="23571" name="Text Box 9"/>
            <p:cNvSpPr txBox="1">
              <a:spLocks noChangeArrowheads="1"/>
            </p:cNvSpPr>
            <p:nvPr/>
          </p:nvSpPr>
          <p:spPr bwMode="auto">
            <a:xfrm>
              <a:off x="447" y="2231"/>
              <a:ext cx="46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class 1</a:t>
              </a:r>
            </a:p>
          </p:txBody>
        </p:sp>
        <p:sp>
          <p:nvSpPr>
            <p:cNvPr id="23572" name="Text Box 10"/>
            <p:cNvSpPr txBox="1">
              <a:spLocks noChangeArrowheads="1"/>
            </p:cNvSpPr>
            <p:nvPr/>
          </p:nvSpPr>
          <p:spPr bwMode="auto">
            <a:xfrm>
              <a:off x="1039" y="2244"/>
              <a:ext cx="2180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>
                  <a:solidFill>
                    <a:srgbClr val="FF0000"/>
                  </a:solidFill>
                </a:rPr>
                <a:t>Context-sensitive grammars</a:t>
              </a:r>
              <a:r>
                <a:rPr lang="de-AT" altLang="en-US" sz="1600"/>
                <a:t> (|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| </a:t>
              </a:r>
              <a:r>
                <a:rPr lang="de-AT" altLang="en-US" sz="1600">
                  <a:cs typeface="Times New Roman" panose="02020603050405020304" pitchFamily="18" charset="0"/>
                  <a:sym typeface="MT Symbol" pitchFamily="82" charset="2"/>
                </a:rPr>
                <a:t>≤</a:t>
              </a:r>
              <a:r>
                <a:rPr lang="de-AT" altLang="en-US" sz="1600"/>
                <a:t> |</a:t>
              </a:r>
              <a:r>
                <a:rPr lang="de-AT" altLang="en-US" sz="1600">
                  <a:latin typeface="Symbol" panose="05050102010706020507" pitchFamily="18" charset="2"/>
                </a:rPr>
                <a:t>b</a:t>
              </a:r>
              <a:r>
                <a:rPr lang="de-AT" altLang="en-US" sz="1600"/>
                <a:t>|)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e.g:	a </a:t>
              </a:r>
              <a:r>
                <a:rPr lang="de-AT" altLang="en-US" sz="1400">
                  <a:latin typeface="Arial" panose="020B0604020202020204" pitchFamily="34" charset="0"/>
                </a:rPr>
                <a:t>X = a b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recognized </a:t>
              </a:r>
              <a:r>
                <a:rPr lang="de-AT" altLang="en-US" sz="1600"/>
                <a:t>by </a:t>
              </a:r>
              <a:r>
                <a:rPr lang="de-AT" altLang="en-US" sz="1600" u="sng"/>
                <a:t>linear bounded automata</a:t>
              </a:r>
            </a:p>
          </p:txBody>
        </p:sp>
      </p:grpSp>
      <p:grpSp>
        <p:nvGrpSpPr>
          <p:cNvPr id="223250" name="Group 18"/>
          <p:cNvGrpSpPr>
            <a:grpSpLocks/>
          </p:cNvGrpSpPr>
          <p:nvPr/>
        </p:nvGrpSpPr>
        <p:grpSpPr bwMode="auto">
          <a:xfrm>
            <a:off x="709613" y="4583113"/>
            <a:ext cx="4960937" cy="854075"/>
            <a:chOff x="447" y="2887"/>
            <a:chExt cx="3125" cy="538"/>
          </a:xfrm>
        </p:grpSpPr>
        <p:sp>
          <p:nvSpPr>
            <p:cNvPr id="23569" name="Text Box 11"/>
            <p:cNvSpPr txBox="1">
              <a:spLocks noChangeArrowheads="1"/>
            </p:cNvSpPr>
            <p:nvPr/>
          </p:nvSpPr>
          <p:spPr bwMode="auto">
            <a:xfrm>
              <a:off x="447" y="2887"/>
              <a:ext cx="46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class 2</a:t>
              </a:r>
            </a:p>
          </p:txBody>
        </p:sp>
        <p:sp>
          <p:nvSpPr>
            <p:cNvPr id="23570" name="Text Box 12"/>
            <p:cNvSpPr txBox="1">
              <a:spLocks noChangeArrowheads="1"/>
            </p:cNvSpPr>
            <p:nvPr/>
          </p:nvSpPr>
          <p:spPr bwMode="auto">
            <a:xfrm>
              <a:off x="1039" y="2900"/>
              <a:ext cx="2533" cy="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>
                  <a:solidFill>
                    <a:srgbClr val="FF0000"/>
                  </a:solidFill>
                </a:rPr>
                <a:t>Context-free grammars</a:t>
              </a:r>
              <a:r>
                <a:rPr lang="de-AT" altLang="en-US" sz="1600"/>
                <a:t> (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= NT, </a:t>
              </a:r>
              <a:r>
                <a:rPr lang="de-AT" altLang="en-US" sz="1600">
                  <a:latin typeface="Symbol" panose="05050102010706020507" pitchFamily="18" charset="2"/>
                </a:rPr>
                <a:t>b</a:t>
              </a:r>
              <a:r>
                <a:rPr lang="de-AT" altLang="en-US" sz="1600"/>
                <a:t> </a:t>
              </a:r>
              <a:r>
                <a:rPr lang="de-AT" altLang="en-US" sz="1600">
                  <a:cs typeface="Times New Roman" panose="02020603050405020304" pitchFamily="18" charset="0"/>
                  <a:sym typeface="MT Symbol" pitchFamily="82" charset="2"/>
                </a:rPr>
                <a:t>arbitrary</a:t>
              </a:r>
              <a:r>
                <a:rPr lang="de-AT" altLang="en-US" sz="1600"/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e.g:	</a:t>
              </a:r>
              <a:r>
                <a:rPr lang="de-AT" altLang="en-US" sz="1400">
                  <a:latin typeface="Arial" panose="020B0604020202020204" pitchFamily="34" charset="0"/>
                </a:rPr>
                <a:t>X = a b c.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recognized </a:t>
              </a:r>
              <a:r>
                <a:rPr lang="de-AT" altLang="en-US" sz="1600"/>
                <a:t>by </a:t>
              </a:r>
              <a:r>
                <a:rPr lang="de-AT" altLang="en-US" sz="1600" u="sng" smtClean="0"/>
                <a:t>pushdown </a:t>
              </a:r>
              <a:r>
                <a:rPr lang="de-AT" altLang="en-US" sz="1600" u="sng"/>
                <a:t>automata</a:t>
              </a:r>
            </a:p>
          </p:txBody>
        </p:sp>
      </p:grpSp>
      <p:grpSp>
        <p:nvGrpSpPr>
          <p:cNvPr id="223251" name="Group 19"/>
          <p:cNvGrpSpPr>
            <a:grpSpLocks/>
          </p:cNvGrpSpPr>
          <p:nvPr/>
        </p:nvGrpSpPr>
        <p:grpSpPr bwMode="auto">
          <a:xfrm>
            <a:off x="709613" y="5599113"/>
            <a:ext cx="4999037" cy="846137"/>
            <a:chOff x="447" y="3527"/>
            <a:chExt cx="3149" cy="533"/>
          </a:xfrm>
        </p:grpSpPr>
        <p:sp>
          <p:nvSpPr>
            <p:cNvPr id="23567" name="Text Box 13"/>
            <p:cNvSpPr txBox="1">
              <a:spLocks noChangeArrowheads="1"/>
            </p:cNvSpPr>
            <p:nvPr/>
          </p:nvSpPr>
          <p:spPr bwMode="auto">
            <a:xfrm>
              <a:off x="447" y="3527"/>
              <a:ext cx="46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/>
                <a:t>class 3</a:t>
              </a:r>
            </a:p>
          </p:txBody>
        </p:sp>
        <p:sp>
          <p:nvSpPr>
            <p:cNvPr id="23568" name="Text Box 14"/>
            <p:cNvSpPr txBox="1">
              <a:spLocks noChangeArrowheads="1"/>
            </p:cNvSpPr>
            <p:nvPr/>
          </p:nvSpPr>
          <p:spPr bwMode="auto">
            <a:xfrm>
              <a:off x="1039" y="3540"/>
              <a:ext cx="2557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571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571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571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571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571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>
                  <a:solidFill>
                    <a:srgbClr val="FF0000"/>
                  </a:solidFill>
                </a:rPr>
                <a:t>Regular grammars</a:t>
              </a:r>
              <a:r>
                <a:rPr lang="de-AT" altLang="en-US" sz="1600"/>
                <a:t> (</a:t>
              </a:r>
              <a:r>
                <a:rPr lang="de-AT" altLang="en-US" sz="1600">
                  <a:latin typeface="Symbol" panose="05050102010706020507" pitchFamily="18" charset="2"/>
                </a:rPr>
                <a:t>a</a:t>
              </a:r>
              <a:r>
                <a:rPr lang="de-AT" altLang="en-US" sz="1600"/>
                <a:t> = NT, </a:t>
              </a:r>
              <a:r>
                <a:rPr lang="de-AT" altLang="en-US" sz="1600">
                  <a:latin typeface="Symbol" panose="05050102010706020507" pitchFamily="18" charset="2"/>
                </a:rPr>
                <a:t>b</a:t>
              </a:r>
              <a:r>
                <a:rPr lang="de-AT" altLang="en-US" sz="1600"/>
                <a:t> </a:t>
              </a:r>
              <a:r>
                <a:rPr lang="de-AT" altLang="en-US" sz="1600">
                  <a:sym typeface="MT Symbol" pitchFamily="82" charset="2"/>
                </a:rPr>
                <a:t>= T  or  T  NT</a:t>
              </a:r>
              <a:r>
                <a:rPr lang="de-AT" altLang="en-US" sz="1600"/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e.g:	</a:t>
              </a:r>
              <a:r>
                <a:rPr lang="de-AT" altLang="en-US" sz="1400">
                  <a:latin typeface="Arial" panose="020B0604020202020204" pitchFamily="34" charset="0"/>
                </a:rPr>
                <a:t>X = b | b Y.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recognized </a:t>
              </a:r>
              <a:r>
                <a:rPr lang="de-AT" altLang="en-US" sz="1600"/>
                <a:t>by </a:t>
              </a:r>
              <a:r>
                <a:rPr lang="de-AT" altLang="en-US" sz="1600" u="sng"/>
                <a:t>finite automata</a:t>
              </a:r>
            </a:p>
          </p:txBody>
        </p:sp>
      </p:grpSp>
      <p:grpSp>
        <p:nvGrpSpPr>
          <p:cNvPr id="223252" name="Group 20"/>
          <p:cNvGrpSpPr>
            <a:grpSpLocks/>
          </p:cNvGrpSpPr>
          <p:nvPr/>
        </p:nvGrpSpPr>
        <p:grpSpPr bwMode="auto">
          <a:xfrm>
            <a:off x="5892800" y="4673600"/>
            <a:ext cx="2490788" cy="1727200"/>
            <a:chOff x="3712" y="2944"/>
            <a:chExt cx="1569" cy="1088"/>
          </a:xfrm>
        </p:grpSpPr>
        <p:sp>
          <p:nvSpPr>
            <p:cNvPr id="23565" name="AutoShape 15"/>
            <p:cNvSpPr>
              <a:spLocks/>
            </p:cNvSpPr>
            <p:nvPr/>
          </p:nvSpPr>
          <p:spPr bwMode="auto">
            <a:xfrm>
              <a:off x="3712" y="2944"/>
              <a:ext cx="128" cy="1088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3566" name="Text Box 16"/>
            <p:cNvSpPr txBox="1">
              <a:spLocks noChangeArrowheads="1"/>
            </p:cNvSpPr>
            <p:nvPr/>
          </p:nvSpPr>
          <p:spPr bwMode="auto">
            <a:xfrm>
              <a:off x="3943" y="3215"/>
              <a:ext cx="1338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Only these two classes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are relevant in compiler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construction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26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9" grpId="0" autoUpdateAnimBg="0"/>
      <p:bldP spid="22324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99425-9CB2-4462-AB9E-F383C5EAF1C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131124" y="4692088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7501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1.	</a:t>
            </a:r>
            <a:r>
              <a:rPr lang="de-AT" altLang="en-US" sz="3200" smtClean="0"/>
              <a:t>Overview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1.1	Motivation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</a:t>
            </a:r>
            <a:r>
              <a:rPr lang="de-AT" altLang="en-US"/>
              <a:t>1.2	</a:t>
            </a:r>
            <a:r>
              <a:rPr lang="de-AT" altLang="en-US" smtClean="0"/>
              <a:t>Structure of a Compiler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1.3	</a:t>
            </a:r>
            <a:r>
              <a:rPr lang="de-AT" altLang="en-US" smtClean="0"/>
              <a:t>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1.4	</a:t>
            </a:r>
            <a:r>
              <a:rPr lang="de-AT" altLang="en-US" smtClean="0"/>
              <a:t>Syntax Trees and Ambiguity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1.5	</a:t>
            </a:r>
            <a:r>
              <a:rPr lang="de-AT" altLang="en-US" smtClean="0"/>
              <a:t>Chomsky's Classification of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</a:t>
            </a:r>
            <a:r>
              <a:rPr lang="de-AT" altLang="en-US">
                <a:solidFill>
                  <a:srgbClr val="FF0000"/>
                </a:solidFill>
              </a:rPr>
              <a:t>1.6	</a:t>
            </a:r>
            <a:r>
              <a:rPr lang="de-AT" altLang="en-US" smtClean="0">
                <a:solidFill>
                  <a:srgbClr val="FF0000"/>
                </a:solidFill>
              </a:rPr>
              <a:t>The Language MicroJava</a:t>
            </a:r>
            <a:endParaRPr lang="de-AT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52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9293B9-C5A7-4F1A-8754-2DC9C932C7D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de-DE" altLang="en-US" sz="1400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Beispiel-Programm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35013" y="1235075"/>
            <a:ext cx="3932785" cy="552369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  <a:tab pos="381000" algn="l"/>
                <a:tab pos="571500" algn="l"/>
                <a:tab pos="7620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  <a:tab pos="381000" algn="l"/>
                <a:tab pos="571500" algn="l"/>
                <a:tab pos="7620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  <a:tab pos="381000" algn="l"/>
                <a:tab pos="571500" algn="l"/>
                <a:tab pos="7620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program</a:t>
            </a:r>
            <a:r>
              <a:rPr lang="de-AT" altLang="en-US" sz="1400">
                <a:latin typeface="Arial" panose="020B0604020202020204" pitchFamily="34" charset="0"/>
              </a:rPr>
              <a:t> P</a:t>
            </a:r>
          </a:p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final</a:t>
            </a:r>
            <a:r>
              <a:rPr lang="de-AT" altLang="en-US" sz="1400">
                <a:latin typeface="Arial" panose="020B0604020202020204" pitchFamily="34" charset="0"/>
              </a:rPr>
              <a:t> int size = 10;</a:t>
            </a:r>
          </a:p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class</a:t>
            </a:r>
            <a:r>
              <a:rPr lang="de-AT" altLang="en-US" sz="1400">
                <a:latin typeface="Arial" panose="020B0604020202020204" pitchFamily="34" charset="0"/>
              </a:rPr>
              <a:t> Table 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int[] pos;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int[] neg;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Table val;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void</a:t>
            </a:r>
            <a:r>
              <a:rPr lang="de-AT" altLang="en-US" sz="1400">
                <a:latin typeface="Arial" panose="020B0604020202020204" pitchFamily="34" charset="0"/>
              </a:rPr>
              <a:t> main()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int x, i;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{	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//----------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initialize val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----------</a:t>
            </a:r>
            <a:endParaRPr lang="de-AT" altLang="en-US" sz="140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val =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new</a:t>
            </a:r>
            <a:r>
              <a:rPr lang="de-AT" altLang="en-US" sz="1400">
                <a:latin typeface="Arial" panose="020B0604020202020204" pitchFamily="34" charset="0"/>
              </a:rPr>
              <a:t> Table;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val.pos =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new</a:t>
            </a:r>
            <a:r>
              <a:rPr lang="de-AT" altLang="en-US" sz="1400">
                <a:latin typeface="Arial" panose="020B0604020202020204" pitchFamily="34" charset="0"/>
              </a:rPr>
              <a:t> int[size];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val.neg = 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new</a:t>
            </a:r>
            <a:r>
              <a:rPr lang="de-AT" altLang="en-US" sz="1400">
                <a:latin typeface="Arial" panose="020B0604020202020204" pitchFamily="34" charset="0"/>
              </a:rPr>
              <a:t> int[size];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i = 0;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while</a:t>
            </a:r>
            <a:r>
              <a:rPr lang="de-AT" altLang="en-US" sz="1400">
                <a:latin typeface="Arial" panose="020B0604020202020204" pitchFamily="34" charset="0"/>
              </a:rPr>
              <a:t> (i &lt; size) {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val.pos[i] = 0; val.neg[i] = 0; i++;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//---------- </a:t>
            </a:r>
            <a:r>
              <a:rPr lang="de-AT" altLang="en-US" sz="1400">
                <a:solidFill>
                  <a:srgbClr val="008000"/>
                </a:solidFill>
                <a:latin typeface="Arial" panose="020B0604020202020204" pitchFamily="34" charset="0"/>
              </a:rPr>
              <a:t>read values </a:t>
            </a:r>
            <a:r>
              <a:rPr lang="de-AT" altLang="en-US" sz="1400" smtClean="0">
                <a:solidFill>
                  <a:srgbClr val="008000"/>
                </a:solidFill>
                <a:latin typeface="Arial" panose="020B0604020202020204" pitchFamily="34" charset="0"/>
              </a:rPr>
              <a:t>----------</a:t>
            </a:r>
            <a:endParaRPr lang="de-AT" altLang="en-US" sz="140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read</a:t>
            </a:r>
            <a:r>
              <a:rPr lang="de-AT" altLang="en-US" sz="1400">
                <a:latin typeface="Arial" panose="020B0604020202020204" pitchFamily="34" charset="0"/>
              </a:rPr>
              <a:t>(x);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while</a:t>
            </a:r>
            <a:r>
              <a:rPr lang="de-AT" altLang="en-US" sz="1400">
                <a:latin typeface="Arial" panose="020B0604020202020204" pitchFamily="34" charset="0"/>
              </a:rPr>
              <a:t> (x != 0) 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if</a:t>
            </a:r>
            <a:r>
              <a:rPr lang="de-AT" altLang="en-US" sz="1400">
                <a:latin typeface="Arial" panose="020B0604020202020204" pitchFamily="34" charset="0"/>
              </a:rPr>
              <a:t> (0 &lt; x &amp;&amp; x &lt; size) val.pos[x]++;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else if</a:t>
            </a:r>
            <a:r>
              <a:rPr lang="de-AT" altLang="en-US" sz="1400">
                <a:latin typeface="Arial" panose="020B0604020202020204" pitchFamily="34" charset="0"/>
              </a:rPr>
              <a:t> (-size &lt; x &amp;&amp; x &lt; 0) val.neg[-x]++;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</a:t>
            </a:r>
            <a:r>
              <a:rPr lang="de-AT" altLang="en-US" sz="1400">
                <a:solidFill>
                  <a:schemeClr val="accent2"/>
                </a:solidFill>
                <a:latin typeface="Arial" panose="020B0604020202020204" pitchFamily="34" charset="0"/>
              </a:rPr>
              <a:t>read</a:t>
            </a:r>
            <a:r>
              <a:rPr lang="de-AT" altLang="en-US" sz="1400">
                <a:latin typeface="Arial" panose="020B0604020202020204" pitchFamily="34" charset="0"/>
              </a:rPr>
              <a:t>(x);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}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}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4646613" y="1192213"/>
            <a:ext cx="3965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Hauptprogramm; keine getrennte Übersetzung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646613" y="1789113"/>
            <a:ext cx="228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Klassen (ohne Methoden)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4646613" y="2576513"/>
            <a:ext cx="1635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globale Variablen</a:t>
            </a:r>
          </a:p>
        </p:txBody>
      </p:sp>
      <p:sp>
        <p:nvSpPr>
          <p:cNvPr id="38920" name="Text Box 9"/>
          <p:cNvSpPr txBox="1">
            <a:spLocks noChangeArrowheads="1"/>
          </p:cNvSpPr>
          <p:nvPr/>
        </p:nvSpPr>
        <p:spPr bwMode="auto">
          <a:xfrm>
            <a:off x="4646613" y="3135313"/>
            <a:ext cx="1533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lokale Variablen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4C163D-891F-46AC-B2D6-51B9498C5CA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de-DE" altLang="en-US" sz="1400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Lexical structure of MicroJava</a:t>
            </a:r>
            <a:endParaRPr lang="de-AT" altLang="en-US" smtClean="0"/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684213" y="1281113"/>
            <a:ext cx="741206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names</a:t>
            </a:r>
            <a:endParaRPr lang="de-AT" altLang="en-US" sz="1600" b="1">
              <a:solidFill>
                <a:schemeClr val="accent2"/>
              </a:solidFill>
            </a:endParaRPr>
          </a:p>
        </p:txBody>
      </p:sp>
      <p:sp>
        <p:nvSpPr>
          <p:cNvPr id="39941" name="Text Box 4"/>
          <p:cNvSpPr txBox="1">
            <a:spLocks noChangeArrowheads="1"/>
          </p:cNvSpPr>
          <p:nvPr/>
        </p:nvSpPr>
        <p:spPr bwMode="auto">
          <a:xfrm>
            <a:off x="2532645" y="1319213"/>
            <a:ext cx="2549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ident = letter {letter | digit | '_'}.</a:t>
            </a:r>
          </a:p>
        </p:txBody>
      </p:sp>
      <p:sp>
        <p:nvSpPr>
          <p:cNvPr id="39942" name="Text Box 5"/>
          <p:cNvSpPr txBox="1">
            <a:spLocks noChangeArrowheads="1"/>
          </p:cNvSpPr>
          <p:nvPr/>
        </p:nvSpPr>
        <p:spPr bwMode="auto">
          <a:xfrm>
            <a:off x="684213" y="1712913"/>
            <a:ext cx="174737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number constants</a:t>
            </a:r>
            <a:endParaRPr lang="de-AT" altLang="en-US" sz="1600" b="1">
              <a:solidFill>
                <a:schemeClr val="accent2"/>
              </a:solidFill>
            </a:endParaRPr>
          </a:p>
        </p:txBody>
      </p:sp>
      <p:sp>
        <p:nvSpPr>
          <p:cNvPr id="39943" name="Text Box 6"/>
          <p:cNvSpPr txBox="1">
            <a:spLocks noChangeArrowheads="1"/>
          </p:cNvSpPr>
          <p:nvPr/>
        </p:nvSpPr>
        <p:spPr bwMode="auto">
          <a:xfrm>
            <a:off x="2532645" y="1751013"/>
            <a:ext cx="18494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number = digit {digit}.</a:t>
            </a:r>
          </a:p>
        </p:txBody>
      </p:sp>
      <p:sp>
        <p:nvSpPr>
          <p:cNvPr id="39944" name="Text Box 7"/>
          <p:cNvSpPr txBox="1">
            <a:spLocks noChangeArrowheads="1"/>
          </p:cNvSpPr>
          <p:nvPr/>
        </p:nvSpPr>
        <p:spPr bwMode="auto">
          <a:xfrm>
            <a:off x="5186945" y="1725613"/>
            <a:ext cx="234901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all numbers are of type </a:t>
            </a:r>
            <a:r>
              <a:rPr lang="de-AT" altLang="en-US" sz="1600" i="1" smtClean="0"/>
              <a:t>int</a:t>
            </a:r>
            <a:endParaRPr lang="de-AT" altLang="en-US" sz="1600" i="1"/>
          </a:p>
        </p:txBody>
      </p:sp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684213" y="2162527"/>
            <a:ext cx="189645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smtClean="0">
                <a:solidFill>
                  <a:schemeClr val="accent2"/>
                </a:solidFill>
              </a:rPr>
              <a:t>character constants</a:t>
            </a:r>
            <a:endParaRPr lang="de-AT" altLang="en-US" sz="1600" b="1">
              <a:solidFill>
                <a:schemeClr val="accent2"/>
              </a:solidFill>
            </a:endParaRPr>
          </a:p>
        </p:txBody>
      </p:sp>
      <p:sp>
        <p:nvSpPr>
          <p:cNvPr id="39946" name="Text Box 9"/>
          <p:cNvSpPr txBox="1">
            <a:spLocks noChangeArrowheads="1"/>
          </p:cNvSpPr>
          <p:nvPr/>
        </p:nvSpPr>
        <p:spPr bwMode="auto">
          <a:xfrm>
            <a:off x="2532645" y="2182813"/>
            <a:ext cx="2249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charConst = " ' " char  " ' ".</a:t>
            </a:r>
          </a:p>
        </p:txBody>
      </p:sp>
      <p:sp>
        <p:nvSpPr>
          <p:cNvPr id="39947" name="Text Box 10"/>
          <p:cNvSpPr txBox="1">
            <a:spLocks noChangeArrowheads="1"/>
          </p:cNvSpPr>
          <p:nvPr/>
        </p:nvSpPr>
        <p:spPr bwMode="auto">
          <a:xfrm>
            <a:off x="5186945" y="2157413"/>
            <a:ext cx="337173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all character constants are of type </a:t>
            </a:r>
            <a:r>
              <a:rPr lang="de-AT" altLang="en-US" sz="1600" i="1" smtClean="0"/>
              <a:t>char</a:t>
            </a:r>
            <a:endParaRPr lang="de-AT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(may contain </a:t>
            </a:r>
            <a:r>
              <a:rPr lang="de-AT" altLang="en-US" sz="1600"/>
              <a:t>\r, \n, \' </a:t>
            </a:r>
            <a:r>
              <a:rPr lang="de-AT" altLang="en-US" sz="1600" smtClean="0"/>
              <a:t>and \\)</a:t>
            </a:r>
            <a:endParaRPr lang="de-AT" altLang="en-US" sz="1600"/>
          </a:p>
        </p:txBody>
      </p:sp>
      <p:sp>
        <p:nvSpPr>
          <p:cNvPr id="39948" name="Text Box 11"/>
          <p:cNvSpPr txBox="1">
            <a:spLocks noChangeArrowheads="1"/>
          </p:cNvSpPr>
          <p:nvPr/>
        </p:nvSpPr>
        <p:spPr bwMode="auto">
          <a:xfrm>
            <a:off x="684213" y="2576513"/>
            <a:ext cx="107783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b="1" u="sng" smtClean="0">
                <a:solidFill>
                  <a:schemeClr val="accent2"/>
                </a:solidFill>
              </a:rPr>
              <a:t>no</a:t>
            </a:r>
            <a:r>
              <a:rPr lang="de-AT" altLang="en-US" sz="1600" b="1" smtClean="0">
                <a:solidFill>
                  <a:schemeClr val="accent2"/>
                </a:solidFill>
              </a:rPr>
              <a:t> strings</a:t>
            </a:r>
            <a:endParaRPr lang="de-AT" altLang="en-US" sz="1600" b="1">
              <a:solidFill>
                <a:schemeClr val="accent2"/>
              </a:solidFill>
            </a:endParaRPr>
          </a:p>
        </p:txBody>
      </p:sp>
      <p:grpSp>
        <p:nvGrpSpPr>
          <p:cNvPr id="231451" name="Group 27"/>
          <p:cNvGrpSpPr>
            <a:grpSpLocks/>
          </p:cNvGrpSpPr>
          <p:nvPr/>
        </p:nvGrpSpPr>
        <p:grpSpPr bwMode="auto">
          <a:xfrm>
            <a:off x="684213" y="3008313"/>
            <a:ext cx="6961187" cy="768350"/>
            <a:chOff x="431" y="1895"/>
            <a:chExt cx="4385" cy="484"/>
          </a:xfrm>
        </p:grpSpPr>
        <p:sp>
          <p:nvSpPr>
            <p:cNvPr id="39960" name="Text Box 12"/>
            <p:cNvSpPr txBox="1">
              <a:spLocks noChangeArrowheads="1"/>
            </p:cNvSpPr>
            <p:nvPr/>
          </p:nvSpPr>
          <p:spPr bwMode="auto">
            <a:xfrm>
              <a:off x="431" y="1895"/>
              <a:ext cx="64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chemeClr val="accent2"/>
                  </a:solidFill>
                </a:rPr>
                <a:t>keywords</a:t>
              </a:r>
              <a:endParaRPr lang="de-AT" altLang="en-US" sz="1600" b="1">
                <a:solidFill>
                  <a:schemeClr val="accent2"/>
                </a:solidFill>
              </a:endParaRPr>
            </a:p>
          </p:txBody>
        </p:sp>
        <p:sp>
          <p:nvSpPr>
            <p:cNvPr id="39961" name="Text Box 18"/>
            <p:cNvSpPr txBox="1">
              <a:spLocks noChangeArrowheads="1"/>
            </p:cNvSpPr>
            <p:nvPr/>
          </p:nvSpPr>
          <p:spPr bwMode="auto">
            <a:xfrm>
              <a:off x="1543" y="1919"/>
              <a:ext cx="3273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program	class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if	else	while	read	print	return	break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void	final	new</a:t>
              </a:r>
            </a:p>
          </p:txBody>
        </p:sp>
      </p:grpSp>
      <p:grpSp>
        <p:nvGrpSpPr>
          <p:cNvPr id="231452" name="Group 28"/>
          <p:cNvGrpSpPr>
            <a:grpSpLocks/>
          </p:cNvGrpSpPr>
          <p:nvPr/>
        </p:nvGrpSpPr>
        <p:grpSpPr bwMode="auto">
          <a:xfrm>
            <a:off x="684213" y="3948113"/>
            <a:ext cx="6635750" cy="1406525"/>
            <a:chOff x="431" y="2487"/>
            <a:chExt cx="4180" cy="886"/>
          </a:xfrm>
        </p:grpSpPr>
        <p:sp>
          <p:nvSpPr>
            <p:cNvPr id="39958" name="Text Box 19"/>
            <p:cNvSpPr txBox="1">
              <a:spLocks noChangeArrowheads="1"/>
            </p:cNvSpPr>
            <p:nvPr/>
          </p:nvSpPr>
          <p:spPr bwMode="auto">
            <a:xfrm>
              <a:off x="431" y="2487"/>
              <a:ext cx="647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chemeClr val="accent2"/>
                  </a:solidFill>
                </a:rPr>
                <a:t>operators</a:t>
              </a:r>
              <a:endParaRPr lang="de-AT" altLang="en-US" sz="1600" b="1">
                <a:solidFill>
                  <a:schemeClr val="accent2"/>
                </a:solidFill>
              </a:endParaRPr>
            </a:p>
          </p:txBody>
        </p:sp>
        <p:sp>
          <p:nvSpPr>
            <p:cNvPr id="39959" name="Text Box 20"/>
            <p:cNvSpPr txBox="1">
              <a:spLocks noChangeArrowheads="1"/>
            </p:cNvSpPr>
            <p:nvPr/>
          </p:nvSpPr>
          <p:spPr bwMode="auto">
            <a:xfrm>
              <a:off x="1543" y="2511"/>
              <a:ext cx="3068" cy="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+	-	*	/	%	++	--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==	!=	&gt;	&gt;=	&lt;	&lt;=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&amp;&amp;	||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(	)	[	]	{	}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=	+=	-=	*=	/=	%=	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b="1">
                  <a:latin typeface="Arial" panose="020B0604020202020204" pitchFamily="34" charset="0"/>
                </a:rPr>
                <a:t>;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,</a:t>
              </a:r>
              <a:r>
                <a:rPr lang="de-AT" altLang="en-US" sz="1400">
                  <a:latin typeface="Arial" panose="020B0604020202020204" pitchFamily="34" charset="0"/>
                </a:rPr>
                <a:t>	</a:t>
              </a:r>
              <a:r>
                <a:rPr lang="de-AT" altLang="en-US" sz="1400" b="1">
                  <a:latin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231453" name="Group 29"/>
          <p:cNvGrpSpPr>
            <a:grpSpLocks/>
          </p:cNvGrpSpPr>
          <p:nvPr/>
        </p:nvGrpSpPr>
        <p:grpSpPr bwMode="auto">
          <a:xfrm>
            <a:off x="684213" y="5459421"/>
            <a:ext cx="2533650" cy="347663"/>
            <a:chOff x="431" y="3319"/>
            <a:chExt cx="1596" cy="219"/>
          </a:xfrm>
        </p:grpSpPr>
        <p:sp>
          <p:nvSpPr>
            <p:cNvPr id="39955" name="Text Box 21"/>
            <p:cNvSpPr txBox="1">
              <a:spLocks noChangeArrowheads="1"/>
            </p:cNvSpPr>
            <p:nvPr/>
          </p:nvSpPr>
          <p:spPr bwMode="auto">
            <a:xfrm>
              <a:off x="431" y="3319"/>
              <a:ext cx="67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chemeClr val="accent2"/>
                  </a:solidFill>
                </a:rPr>
                <a:t>comments</a:t>
              </a:r>
              <a:endParaRPr lang="de-AT" altLang="en-US" sz="1600" b="1">
                <a:solidFill>
                  <a:schemeClr val="accent2"/>
                </a:solidFill>
              </a:endParaRPr>
            </a:p>
          </p:txBody>
        </p:sp>
        <p:sp>
          <p:nvSpPr>
            <p:cNvPr id="39956" name="Text Box 22"/>
            <p:cNvSpPr txBox="1">
              <a:spLocks noChangeArrowheads="1"/>
            </p:cNvSpPr>
            <p:nvPr/>
          </p:nvSpPr>
          <p:spPr bwMode="auto">
            <a:xfrm>
              <a:off x="1543" y="3343"/>
              <a:ext cx="484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smtClean="0">
                  <a:latin typeface="Arial" panose="020B0604020202020204" pitchFamily="34" charset="0"/>
                </a:rPr>
                <a:t>// </a:t>
              </a:r>
              <a:r>
                <a:rPr lang="de-AT" altLang="en-US" sz="1400">
                  <a:latin typeface="Arial" panose="020B0604020202020204" pitchFamily="34" charset="0"/>
                </a:rPr>
                <a:t>... </a:t>
              </a:r>
              <a:r>
                <a:rPr lang="de-AT" altLang="en-US" sz="1400" smtClean="0">
                  <a:latin typeface="Arial" panose="020B0604020202020204" pitchFamily="34" charset="0"/>
                </a:rPr>
                <a:t>eol</a:t>
              </a:r>
              <a:endParaRPr lang="de-AT" altLang="en-US" sz="1400">
                <a:latin typeface="Arial" panose="020B0604020202020204" pitchFamily="34" charset="0"/>
              </a:endParaRPr>
            </a:p>
          </p:txBody>
        </p:sp>
      </p:grpSp>
      <p:grpSp>
        <p:nvGrpSpPr>
          <p:cNvPr id="231454" name="Group 30"/>
          <p:cNvGrpSpPr>
            <a:grpSpLocks/>
          </p:cNvGrpSpPr>
          <p:nvPr/>
        </p:nvGrpSpPr>
        <p:grpSpPr bwMode="auto">
          <a:xfrm>
            <a:off x="684213" y="5891221"/>
            <a:ext cx="4827588" cy="341313"/>
            <a:chOff x="431" y="3591"/>
            <a:chExt cx="3041" cy="215"/>
          </a:xfrm>
        </p:grpSpPr>
        <p:sp>
          <p:nvSpPr>
            <p:cNvPr id="39953" name="Text Box 24"/>
            <p:cNvSpPr txBox="1">
              <a:spLocks noChangeArrowheads="1"/>
            </p:cNvSpPr>
            <p:nvPr/>
          </p:nvSpPr>
          <p:spPr bwMode="auto">
            <a:xfrm>
              <a:off x="431" y="3591"/>
              <a:ext cx="40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b="1" smtClean="0">
                  <a:solidFill>
                    <a:schemeClr val="accent2"/>
                  </a:solidFill>
                </a:rPr>
                <a:t>types</a:t>
              </a:r>
              <a:endParaRPr lang="de-AT" altLang="en-US" sz="1600" b="1">
                <a:solidFill>
                  <a:schemeClr val="accent2"/>
                </a:solidFill>
              </a:endParaRPr>
            </a:p>
          </p:txBody>
        </p:sp>
        <p:sp>
          <p:nvSpPr>
            <p:cNvPr id="39954" name="Text Box 25"/>
            <p:cNvSpPr txBox="1">
              <a:spLocks noChangeArrowheads="1"/>
            </p:cNvSpPr>
            <p:nvPr/>
          </p:nvSpPr>
          <p:spPr bwMode="auto">
            <a:xfrm>
              <a:off x="1543" y="3591"/>
              <a:ext cx="1929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762000" algn="l"/>
                  <a:tab pos="1524000" algn="l"/>
                  <a:tab pos="2286000" algn="l"/>
                  <a:tab pos="3048000" algn="l"/>
                  <a:tab pos="3810000" algn="l"/>
                  <a:tab pos="4572000" algn="l"/>
                  <a:tab pos="53340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i="1"/>
                <a:t>int</a:t>
              </a:r>
              <a:r>
                <a:rPr lang="de-AT" altLang="en-US" sz="1600"/>
                <a:t>	</a:t>
              </a:r>
              <a:r>
                <a:rPr lang="de-AT" altLang="en-US" sz="1600" i="1"/>
                <a:t>char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arrays</a:t>
              </a:r>
              <a:r>
                <a:rPr lang="de-AT" altLang="en-US" sz="1600"/>
                <a:t>	</a:t>
              </a:r>
              <a:r>
                <a:rPr lang="de-AT" altLang="en-US" sz="1600" smtClean="0"/>
                <a:t>classes</a:t>
              </a:r>
              <a:endParaRPr lang="de-AT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35034A-9943-4753-B368-F826E1D10A6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de-DE" altLang="en-US" sz="1400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of MicroJava</a:t>
            </a:r>
            <a:endParaRPr lang="de-AT" altLang="en-US" smtClean="0"/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773113" y="1535113"/>
            <a:ext cx="5137150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62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62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62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62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62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62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	=	"program" ident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{ConstDecl | VarDecl | ClassDecl}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"{" {MethodDecl} "}".</a:t>
            </a:r>
          </a:p>
          <a:p>
            <a:pPr>
              <a:spcBef>
                <a:spcPct val="0"/>
              </a:spcBef>
              <a:buFontTx/>
              <a:buNone/>
            </a:pPr>
            <a:endParaRPr lang="de-AT" altLang="en-US" sz="1400">
              <a:latin typeface="Arial" panose="020B0604020202020204" pitchFamily="34" charset="0"/>
            </a:endParaRPr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6064250" y="1535113"/>
            <a:ext cx="1720850" cy="9429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90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90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90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90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program 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... </a:t>
            </a:r>
            <a:r>
              <a:rPr lang="de-AT" altLang="en-US" sz="1400" i="1">
                <a:latin typeface="Arial" panose="020B0604020202020204" pitchFamily="34" charset="0"/>
              </a:rPr>
              <a:t>declarations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{	... </a:t>
            </a:r>
            <a:r>
              <a:rPr lang="de-AT" altLang="en-US" sz="1400" i="1">
                <a:latin typeface="Arial" panose="020B0604020202020204" pitchFamily="34" charset="0"/>
              </a:rPr>
              <a:t>methods</a:t>
            </a:r>
            <a:r>
              <a:rPr lang="de-AT" altLang="en-US" sz="1400">
                <a:latin typeface="Arial" panose="020B0604020202020204" pitchFamily="34" charset="0"/>
              </a:rPr>
              <a:t> ...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40966" name="Text Box 5"/>
          <p:cNvSpPr txBox="1">
            <a:spLocks noChangeArrowheads="1"/>
          </p:cNvSpPr>
          <p:nvPr/>
        </p:nvSpPr>
        <p:spPr bwMode="auto">
          <a:xfrm>
            <a:off x="671513" y="1168400"/>
            <a:ext cx="106244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Program</a:t>
            </a:r>
            <a:endParaRPr lang="de-AT" altLang="en-US" sz="1800" b="1"/>
          </a:p>
        </p:txBody>
      </p:sp>
      <p:grpSp>
        <p:nvGrpSpPr>
          <p:cNvPr id="232460" name="Group 12"/>
          <p:cNvGrpSpPr>
            <a:grpSpLocks/>
          </p:cNvGrpSpPr>
          <p:nvPr/>
        </p:nvGrpSpPr>
        <p:grpSpPr bwMode="auto">
          <a:xfrm>
            <a:off x="671513" y="2933700"/>
            <a:ext cx="7689850" cy="1846263"/>
            <a:chOff x="423" y="1848"/>
            <a:chExt cx="4844" cy="1163"/>
          </a:xfrm>
        </p:grpSpPr>
        <p:sp>
          <p:nvSpPr>
            <p:cNvPr id="40968" name="Text Box 6"/>
            <p:cNvSpPr txBox="1">
              <a:spLocks noChangeArrowheads="1"/>
            </p:cNvSpPr>
            <p:nvPr/>
          </p:nvSpPr>
          <p:spPr bwMode="auto">
            <a:xfrm>
              <a:off x="423" y="1848"/>
              <a:ext cx="89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Declarations</a:t>
              </a:r>
              <a:endParaRPr lang="de-AT" altLang="en-US" sz="1800" b="1"/>
            </a:p>
          </p:txBody>
        </p:sp>
        <p:sp>
          <p:nvSpPr>
            <p:cNvPr id="40969" name="Text Box 7"/>
            <p:cNvSpPr txBox="1">
              <a:spLocks noChangeArrowheads="1"/>
            </p:cNvSpPr>
            <p:nvPr/>
          </p:nvSpPr>
          <p:spPr bwMode="auto">
            <a:xfrm>
              <a:off x="487" y="2095"/>
              <a:ext cx="3223" cy="91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143000" algn="l"/>
                  <a:tab pos="1333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143000" algn="l"/>
                  <a:tab pos="1333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143000" algn="l"/>
                  <a:tab pos="1333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143000" algn="l"/>
                  <a:tab pos="1333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143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ConstDecl	=	"final" Type ident "=" (number | charConst) ";".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VarDecl	=	Type ident {"," ident} ";".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MethodDecl	=	(Type | "void") ident "(" [FormPars] ")"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	{VarDecl} Block.</a:t>
              </a:r>
            </a:p>
            <a:p>
              <a:pPr>
                <a:spcBef>
                  <a:spcPct val="4000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Type	=	ident [ "[" "]" ].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FormPars	=	Type ident {"," Type ident}.</a:t>
              </a:r>
            </a:p>
          </p:txBody>
        </p:sp>
        <p:sp>
          <p:nvSpPr>
            <p:cNvPr id="40970" name="Text Box 10"/>
            <p:cNvSpPr txBox="1">
              <a:spLocks noChangeArrowheads="1"/>
            </p:cNvSpPr>
            <p:nvPr/>
          </p:nvSpPr>
          <p:spPr bwMode="auto">
            <a:xfrm>
              <a:off x="3727" y="2679"/>
              <a:ext cx="15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nur eindimensionale Arrays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94D880-F5C2-415D-879F-FB3D3C717ECA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de-DE" altLang="en-US" sz="1400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of MicroJava</a:t>
            </a:r>
            <a:endParaRPr lang="de-AT" altLang="en-US" smtClean="0"/>
          </a:p>
        </p:txBody>
      </p:sp>
      <p:sp>
        <p:nvSpPr>
          <p:cNvPr id="41988" name="Text Box 8"/>
          <p:cNvSpPr txBox="1">
            <a:spLocks noChangeArrowheads="1"/>
          </p:cNvSpPr>
          <p:nvPr/>
        </p:nvSpPr>
        <p:spPr bwMode="auto">
          <a:xfrm>
            <a:off x="671513" y="1168400"/>
            <a:ext cx="127180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Statements</a:t>
            </a:r>
            <a:endParaRPr lang="de-AT" altLang="en-US" sz="1800" b="1"/>
          </a:p>
        </p:txBody>
      </p:sp>
      <p:sp>
        <p:nvSpPr>
          <p:cNvPr id="41989" name="Text Box 9"/>
          <p:cNvSpPr txBox="1">
            <a:spLocks noChangeArrowheads="1"/>
          </p:cNvSpPr>
          <p:nvPr/>
        </p:nvSpPr>
        <p:spPr bwMode="auto">
          <a:xfrm>
            <a:off x="773113" y="1560513"/>
            <a:ext cx="5313362" cy="34956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143000" algn="l"/>
                <a:tab pos="1333500" algn="l"/>
                <a:tab pos="22860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143000" algn="l"/>
                <a:tab pos="1333500" algn="l"/>
                <a:tab pos="22860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143000" algn="l"/>
                <a:tab pos="1333500" algn="l"/>
                <a:tab pos="22860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143000" algn="l"/>
                <a:tab pos="1333500" algn="l"/>
                <a:tab pos="22860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Block	=	"{" {Statement} "}".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Statement	=	Designator	(	AssignOp Expr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|	ActPars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|	"++"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|	"--"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		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"if" "(" Condition ")" Statement ["else" Statement]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"while" "(" Condition ")" Statement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"break"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"return" [Expr]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"read" "(" Designator ")"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"print" "(" Expr ["," number] ")" ";"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Block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	|	";".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AssignOp	=	"=" | "+=" | "-=" | "*=" | "/=" | "%=".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ActPars	=	"(" [ Expr {"," Expr} ] ")".</a:t>
            </a:r>
          </a:p>
        </p:txBody>
      </p:sp>
      <p:sp>
        <p:nvSpPr>
          <p:cNvPr id="41990" name="Text Box 10"/>
          <p:cNvSpPr txBox="1">
            <a:spLocks noChangeArrowheads="1"/>
          </p:cNvSpPr>
          <p:nvPr/>
        </p:nvSpPr>
        <p:spPr bwMode="auto">
          <a:xfrm>
            <a:off x="6157913" y="3668713"/>
            <a:ext cx="208291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600" smtClean="0"/>
              <a:t>input from </a:t>
            </a:r>
            <a:r>
              <a:rPr lang="de-AT" altLang="en-US" sz="1600" i="1"/>
              <a:t>System.in</a:t>
            </a:r>
          </a:p>
          <a:p>
            <a:pPr>
              <a:spcBef>
                <a:spcPct val="0"/>
              </a:spcBef>
            </a:pPr>
            <a:r>
              <a:rPr lang="de-AT" altLang="en-US" sz="1600" smtClean="0"/>
              <a:t>output to </a:t>
            </a:r>
            <a:r>
              <a:rPr lang="de-AT" altLang="en-US" sz="1600" i="1" smtClean="0"/>
              <a:t>System.out</a:t>
            </a:r>
            <a:endParaRPr lang="de-AT" altLang="en-US" sz="16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1C24969-9CDF-4F68-817D-210738699399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de-DE" altLang="en-US" sz="1400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Syntax of MicroJava</a:t>
            </a:r>
            <a:endParaRPr lang="de-AT" altLang="en-US" smtClean="0"/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671513" y="1168400"/>
            <a:ext cx="125897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Conditions</a:t>
            </a:r>
            <a:endParaRPr lang="de-AT" altLang="en-US" sz="1800" b="1"/>
          </a:p>
        </p:txBody>
      </p:sp>
      <p:sp>
        <p:nvSpPr>
          <p:cNvPr id="43013" name="Text Box 4"/>
          <p:cNvSpPr txBox="1">
            <a:spLocks noChangeArrowheads="1"/>
          </p:cNvSpPr>
          <p:nvPr/>
        </p:nvSpPr>
        <p:spPr bwMode="auto">
          <a:xfrm>
            <a:off x="773113" y="1560513"/>
            <a:ext cx="4025900" cy="9429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143000" algn="l"/>
                <a:tab pos="1333500" algn="l"/>
                <a:tab pos="2286000" algn="l"/>
                <a:tab pos="2476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143000" algn="l"/>
                <a:tab pos="1333500" algn="l"/>
                <a:tab pos="2286000" algn="l"/>
                <a:tab pos="2476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143000" algn="l"/>
                <a:tab pos="1333500" algn="l"/>
                <a:tab pos="2286000" algn="l"/>
                <a:tab pos="2476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143000" algn="l"/>
                <a:tab pos="1333500" algn="l"/>
                <a:tab pos="2286000" algn="l"/>
                <a:tab pos="2476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43000" algn="l"/>
                <a:tab pos="1333500" algn="l"/>
                <a:tab pos="2286000" algn="l"/>
                <a:tab pos="2476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Condition	=	CondTerm {"||" CondTerm}.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CondTerm	=	CondFact {"&amp;&amp;" CondFact}.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CondFact	=	Expr Relop Expr.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400">
                <a:latin typeface="Arial" panose="020B0604020202020204" pitchFamily="34" charset="0"/>
              </a:rPr>
              <a:t>Relop	=	"==" | "!=" | "&gt;" | "&gt;=" | "&lt;" | "&lt;=".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71513" y="2921001"/>
            <a:ext cx="5661324" cy="2613582"/>
            <a:chOff x="671513" y="2921001"/>
            <a:chExt cx="5661324" cy="2613582"/>
          </a:xfrm>
        </p:grpSpPr>
        <p:sp>
          <p:nvSpPr>
            <p:cNvPr id="43014" name="Text Box 5"/>
            <p:cNvSpPr txBox="1">
              <a:spLocks noChangeArrowheads="1"/>
            </p:cNvSpPr>
            <p:nvPr/>
          </p:nvSpPr>
          <p:spPr bwMode="auto">
            <a:xfrm>
              <a:off x="773113" y="3315258"/>
              <a:ext cx="4024312" cy="221932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1143000" algn="l"/>
                  <a:tab pos="1333500" algn="l"/>
                  <a:tab pos="2286000" algn="l"/>
                  <a:tab pos="24765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Expr	=	["-"] Term {Addop Term}.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Term	=	Factor {Mulop Factor}.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Factor	=	Designator [ ActPars ]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|	number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|	charConst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|	"new" ident [ "[" Expr "]" ]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	|	"(" Expr ")".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Designator	=	ident { "." ident | "[" Expr "]" }.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Addop	=	"+" | "-".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>
                  <a:latin typeface="Arial" panose="020B0604020202020204" pitchFamily="34" charset="0"/>
                </a:rPr>
                <a:t>Mulop	=	"*" | "/" | "%".</a:t>
              </a:r>
            </a:p>
          </p:txBody>
        </p:sp>
        <p:sp>
          <p:nvSpPr>
            <p:cNvPr id="43015" name="Text Box 6"/>
            <p:cNvSpPr txBox="1">
              <a:spLocks noChangeArrowheads="1"/>
            </p:cNvSpPr>
            <p:nvPr/>
          </p:nvSpPr>
          <p:spPr bwMode="auto">
            <a:xfrm>
              <a:off x="4887913" y="4356658"/>
              <a:ext cx="1444924" cy="34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 smtClean="0"/>
                <a:t>no constructors</a:t>
              </a:r>
              <a:endParaRPr lang="de-AT" altLang="en-US" sz="1600"/>
            </a:p>
          </p:txBody>
        </p:sp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671513" y="2921001"/>
              <a:ext cx="1357401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b="1" smtClean="0"/>
                <a:t>Expressions</a:t>
              </a:r>
              <a:endParaRPr lang="de-AT" altLang="en-US" sz="18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EAD2E94-8841-4749-BFCC-79CEAEE4EA98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de-DE" altLang="en-US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Why </a:t>
            </a:r>
            <a:r>
              <a:rPr lang="de-AT" altLang="en-US" smtClean="0"/>
              <a:t>should </a:t>
            </a:r>
            <a:r>
              <a:rPr lang="de-AT" altLang="en-US" smtClean="0"/>
              <a:t>you </a:t>
            </a:r>
            <a:r>
              <a:rPr lang="de-AT" altLang="en-US" smtClean="0"/>
              <a:t>learn about compilers?</a:t>
            </a:r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722313" y="1714500"/>
            <a:ext cx="6315075" cy="211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800"/>
              <a:t>How do compilers work?</a:t>
            </a:r>
          </a:p>
          <a:p>
            <a:r>
              <a:rPr lang="de-AT" altLang="en-US" sz="1800"/>
              <a:t>How do computers work?</a:t>
            </a:r>
            <a:br>
              <a:rPr lang="de-AT" altLang="en-US" sz="1800"/>
            </a:br>
            <a:r>
              <a:rPr lang="de-AT" altLang="en-US" sz="1400"/>
              <a:t>(instruction set, registers, addressing modes, run-time data structures, ...)</a:t>
            </a:r>
          </a:p>
          <a:p>
            <a:r>
              <a:rPr lang="de-AT" altLang="en-US" sz="1800"/>
              <a:t>What machine code is generated for certain language constructs?</a:t>
            </a:r>
            <a:br>
              <a:rPr lang="de-AT" altLang="en-US" sz="1800"/>
            </a:br>
            <a:r>
              <a:rPr lang="de-AT" altLang="en-US" sz="1400"/>
              <a:t>(efficiency considerations)</a:t>
            </a:r>
          </a:p>
          <a:p>
            <a:r>
              <a:rPr lang="de-AT" altLang="en-US" sz="1800"/>
              <a:t>What is good language design?</a:t>
            </a:r>
          </a:p>
          <a:p>
            <a:r>
              <a:rPr lang="de-AT" altLang="en-US" sz="1800"/>
              <a:t>Opportunity for a non-trivial programming project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709613" y="1282700"/>
            <a:ext cx="6054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It's part of the general background of any software engineer</a:t>
            </a:r>
          </a:p>
        </p:txBody>
      </p:sp>
      <p:sp>
        <p:nvSpPr>
          <p:cNvPr id="196613" name="Text Box 5"/>
          <p:cNvSpPr txBox="1">
            <a:spLocks noChangeArrowheads="1"/>
          </p:cNvSpPr>
          <p:nvPr/>
        </p:nvSpPr>
        <p:spPr bwMode="auto">
          <a:xfrm>
            <a:off x="722313" y="4254500"/>
            <a:ext cx="6514645" cy="203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/>
              <a:t>Also useful for general software development</a:t>
            </a:r>
          </a:p>
          <a:p>
            <a:r>
              <a:rPr lang="de-AT" altLang="en-US" sz="1800"/>
              <a:t>Reading syntactically structured command-line arguments</a:t>
            </a:r>
          </a:p>
          <a:p>
            <a:r>
              <a:rPr lang="de-AT" altLang="en-US" sz="1800"/>
              <a:t>Reading structured data (</a:t>
            </a:r>
            <a:r>
              <a:rPr lang="de-AT" altLang="en-US" sz="1800"/>
              <a:t>e.g</a:t>
            </a:r>
            <a:r>
              <a:rPr lang="de-AT" altLang="en-US" sz="1800" smtClean="0"/>
              <a:t>. </a:t>
            </a:r>
            <a:r>
              <a:rPr lang="de-AT" altLang="en-US" sz="1800"/>
              <a:t>XML files, part lists, image files, ...)</a:t>
            </a:r>
            <a:endParaRPr lang="de-AT" altLang="en-US" sz="1600"/>
          </a:p>
          <a:p>
            <a:r>
              <a:rPr lang="de-AT" altLang="en-US" sz="1800"/>
              <a:t>Searching in hierarchical namespaces</a:t>
            </a:r>
          </a:p>
          <a:p>
            <a:r>
              <a:rPr lang="de-AT" altLang="en-US" sz="1800"/>
              <a:t>Interpretation of command codes</a:t>
            </a:r>
          </a:p>
          <a:p>
            <a:r>
              <a:rPr lang="de-AT" altLang="en-US" sz="180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25405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build="p" autoUpdateAnimBg="0"/>
      <p:bldP spid="1966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065E81-0C1A-4BCB-ACF7-D12737707F9E}" type="slidenum">
              <a:rPr kumimoji="0" lang="de-DE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The MicroJava Compiler</a:t>
            </a:r>
          </a:p>
        </p:txBody>
      </p:sp>
      <p:grpSp>
        <p:nvGrpSpPr>
          <p:cNvPr id="235565" name="Group 45"/>
          <p:cNvGrpSpPr>
            <a:grpSpLocks/>
          </p:cNvGrpSpPr>
          <p:nvPr/>
        </p:nvGrpSpPr>
        <p:grpSpPr bwMode="auto">
          <a:xfrm>
            <a:off x="671513" y="3733800"/>
            <a:ext cx="4608512" cy="1201738"/>
            <a:chOff x="423" y="2352"/>
            <a:chExt cx="2903" cy="757"/>
          </a:xfrm>
        </p:grpSpPr>
        <p:sp>
          <p:nvSpPr>
            <p:cNvPr id="30758" name="Text Box 3"/>
            <p:cNvSpPr txBox="1">
              <a:spLocks noChangeArrowheads="1"/>
            </p:cNvSpPr>
            <p:nvPr/>
          </p:nvSpPr>
          <p:spPr bwMode="auto">
            <a:xfrm>
              <a:off x="727" y="2607"/>
              <a:ext cx="1781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java MJ.Compiler  myProg.mj</a:t>
              </a:r>
            </a:p>
          </p:txBody>
        </p:sp>
        <p:sp>
          <p:nvSpPr>
            <p:cNvPr id="30759" name="Text Box 4"/>
            <p:cNvSpPr txBox="1">
              <a:spLocks noChangeArrowheads="1"/>
            </p:cNvSpPr>
            <p:nvPr/>
          </p:nvSpPr>
          <p:spPr bwMode="auto">
            <a:xfrm>
              <a:off x="711" y="2911"/>
              <a:ext cx="64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myProg.mj</a:t>
              </a:r>
            </a:p>
          </p:txBody>
        </p:sp>
        <p:sp>
          <p:nvSpPr>
            <p:cNvPr id="30760" name="Text Box 5"/>
            <p:cNvSpPr txBox="1">
              <a:spLocks noChangeArrowheads="1"/>
            </p:cNvSpPr>
            <p:nvPr/>
          </p:nvSpPr>
          <p:spPr bwMode="auto">
            <a:xfrm>
              <a:off x="1735" y="2911"/>
              <a:ext cx="542" cy="19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compiler</a:t>
              </a:r>
            </a:p>
          </p:txBody>
        </p:sp>
        <p:sp>
          <p:nvSpPr>
            <p:cNvPr id="30761" name="Text Box 6"/>
            <p:cNvSpPr txBox="1">
              <a:spLocks noChangeArrowheads="1"/>
            </p:cNvSpPr>
            <p:nvPr/>
          </p:nvSpPr>
          <p:spPr bwMode="auto">
            <a:xfrm>
              <a:off x="2647" y="2911"/>
              <a:ext cx="67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myProg.obj</a:t>
              </a:r>
            </a:p>
          </p:txBody>
        </p:sp>
        <p:sp>
          <p:nvSpPr>
            <p:cNvPr id="30762" name="Line 7"/>
            <p:cNvSpPr>
              <a:spLocks noChangeShapeType="1"/>
            </p:cNvSpPr>
            <p:nvPr/>
          </p:nvSpPr>
          <p:spPr bwMode="auto">
            <a:xfrm>
              <a:off x="1416" y="3008"/>
              <a:ext cx="272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3" name="Line 8"/>
            <p:cNvSpPr>
              <a:spLocks noChangeShapeType="1"/>
            </p:cNvSpPr>
            <p:nvPr/>
          </p:nvSpPr>
          <p:spPr bwMode="auto">
            <a:xfrm>
              <a:off x="2384" y="3008"/>
              <a:ext cx="272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64" name="Text Box 9"/>
            <p:cNvSpPr txBox="1">
              <a:spLocks noChangeArrowheads="1"/>
            </p:cNvSpPr>
            <p:nvPr/>
          </p:nvSpPr>
          <p:spPr bwMode="auto">
            <a:xfrm>
              <a:off x="423" y="2352"/>
              <a:ext cx="225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Compilation of a MicroJava program</a:t>
              </a:r>
            </a:p>
          </p:txBody>
        </p:sp>
      </p:grpSp>
      <p:grpSp>
        <p:nvGrpSpPr>
          <p:cNvPr id="235566" name="Group 46"/>
          <p:cNvGrpSpPr>
            <a:grpSpLocks/>
          </p:cNvGrpSpPr>
          <p:nvPr/>
        </p:nvGrpSpPr>
        <p:grpSpPr bwMode="auto">
          <a:xfrm>
            <a:off x="684213" y="5295900"/>
            <a:ext cx="3294062" cy="1201738"/>
            <a:chOff x="423" y="3336"/>
            <a:chExt cx="2075" cy="757"/>
          </a:xfrm>
        </p:grpSpPr>
        <p:sp>
          <p:nvSpPr>
            <p:cNvPr id="30753" name="Text Box 10"/>
            <p:cNvSpPr txBox="1">
              <a:spLocks noChangeArrowheads="1"/>
            </p:cNvSpPr>
            <p:nvPr/>
          </p:nvSpPr>
          <p:spPr bwMode="auto">
            <a:xfrm>
              <a:off x="727" y="3591"/>
              <a:ext cx="1771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java MJ.Run  myProg.obj  -debug</a:t>
              </a:r>
            </a:p>
          </p:txBody>
        </p:sp>
        <p:sp>
          <p:nvSpPr>
            <p:cNvPr id="30754" name="Text Box 11"/>
            <p:cNvSpPr txBox="1">
              <a:spLocks noChangeArrowheads="1"/>
            </p:cNvSpPr>
            <p:nvPr/>
          </p:nvSpPr>
          <p:spPr bwMode="auto">
            <a:xfrm>
              <a:off x="711" y="3895"/>
              <a:ext cx="67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myProg.obj</a:t>
              </a:r>
            </a:p>
          </p:txBody>
        </p:sp>
        <p:sp>
          <p:nvSpPr>
            <p:cNvPr id="30755" name="Text Box 12"/>
            <p:cNvSpPr txBox="1">
              <a:spLocks noChangeArrowheads="1"/>
            </p:cNvSpPr>
            <p:nvPr/>
          </p:nvSpPr>
          <p:spPr bwMode="auto">
            <a:xfrm>
              <a:off x="1735" y="3895"/>
              <a:ext cx="628" cy="19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interpreter</a:t>
              </a:r>
            </a:p>
          </p:txBody>
        </p:sp>
        <p:sp>
          <p:nvSpPr>
            <p:cNvPr id="30756" name="Line 13"/>
            <p:cNvSpPr>
              <a:spLocks noChangeShapeType="1"/>
            </p:cNvSpPr>
            <p:nvPr/>
          </p:nvSpPr>
          <p:spPr bwMode="auto">
            <a:xfrm>
              <a:off x="1416" y="3992"/>
              <a:ext cx="272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7" name="Text Box 14"/>
            <p:cNvSpPr txBox="1">
              <a:spLocks noChangeArrowheads="1"/>
            </p:cNvSpPr>
            <p:nvPr/>
          </p:nvSpPr>
          <p:spPr bwMode="auto">
            <a:xfrm>
              <a:off x="423" y="3336"/>
              <a:ext cx="69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Execution</a:t>
              </a:r>
            </a:p>
          </p:txBody>
        </p:sp>
      </p:grpSp>
      <p:sp>
        <p:nvSpPr>
          <p:cNvPr id="30726" name="Text Box 15"/>
          <p:cNvSpPr txBox="1">
            <a:spLocks noChangeArrowheads="1"/>
          </p:cNvSpPr>
          <p:nvPr/>
        </p:nvSpPr>
        <p:spPr bwMode="auto">
          <a:xfrm>
            <a:off x="671513" y="1219200"/>
            <a:ext cx="1800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Package structure</a:t>
            </a:r>
          </a:p>
        </p:txBody>
      </p:sp>
      <p:sp>
        <p:nvSpPr>
          <p:cNvPr id="30727" name="Text Box 17"/>
          <p:cNvSpPr txBox="1">
            <a:spLocks noChangeArrowheads="1"/>
          </p:cNvSpPr>
          <p:nvPr/>
        </p:nvSpPr>
        <p:spPr bwMode="auto">
          <a:xfrm>
            <a:off x="1458913" y="1814513"/>
            <a:ext cx="1265237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Compiler.java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Scanner.java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Parser.java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SymTab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CodeGen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Run.java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Decode.java</a:t>
            </a:r>
          </a:p>
        </p:txBody>
      </p:sp>
      <p:pic>
        <p:nvPicPr>
          <p:cNvPr id="30728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2714625"/>
            <a:ext cx="203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9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2917825"/>
            <a:ext cx="203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30" name="Rectangle 21"/>
          <p:cNvSpPr>
            <a:spLocks noChangeArrowheads="1"/>
          </p:cNvSpPr>
          <p:nvPr/>
        </p:nvSpPr>
        <p:spPr bwMode="auto">
          <a:xfrm>
            <a:off x="1435100" y="1816100"/>
            <a:ext cx="1333500" cy="1765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31" name="Text Box 22"/>
          <p:cNvSpPr txBox="1">
            <a:spLocks noChangeArrowheads="1"/>
          </p:cNvSpPr>
          <p:nvPr/>
        </p:nvSpPr>
        <p:spPr bwMode="auto">
          <a:xfrm>
            <a:off x="3084513" y="1814513"/>
            <a:ext cx="1058862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Tab.java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Struct.java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Scope.java</a:t>
            </a:r>
          </a:p>
        </p:txBody>
      </p:sp>
      <p:sp>
        <p:nvSpPr>
          <p:cNvPr id="30732" name="Rectangle 23"/>
          <p:cNvSpPr>
            <a:spLocks noChangeArrowheads="1"/>
          </p:cNvSpPr>
          <p:nvPr/>
        </p:nvSpPr>
        <p:spPr bwMode="auto">
          <a:xfrm>
            <a:off x="3060700" y="1816100"/>
            <a:ext cx="1092200" cy="92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33" name="Text Box 24"/>
          <p:cNvSpPr txBox="1">
            <a:spLocks noChangeArrowheads="1"/>
          </p:cNvSpPr>
          <p:nvPr/>
        </p:nvSpPr>
        <p:spPr bwMode="auto">
          <a:xfrm>
            <a:off x="4443413" y="1814513"/>
            <a:ext cx="1255770" cy="95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Code.java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Operand.java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lang="de-AT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t>Label.java</a:t>
            </a:r>
            <a:endParaRPr kumimoji="0" lang="de-AT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Decoder.java</a:t>
            </a:r>
          </a:p>
        </p:txBody>
      </p:sp>
      <p:sp>
        <p:nvSpPr>
          <p:cNvPr id="30734" name="Rectangle 25"/>
          <p:cNvSpPr>
            <a:spLocks noChangeArrowheads="1"/>
          </p:cNvSpPr>
          <p:nvPr/>
        </p:nvSpPr>
        <p:spPr bwMode="auto">
          <a:xfrm>
            <a:off x="4419600" y="1816100"/>
            <a:ext cx="1206500" cy="92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35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0" y="1597025"/>
            <a:ext cx="203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36" name="Text Box 29"/>
          <p:cNvSpPr txBox="1">
            <a:spLocks noChangeArrowheads="1"/>
          </p:cNvSpPr>
          <p:nvPr/>
        </p:nvSpPr>
        <p:spPr bwMode="auto">
          <a:xfrm>
            <a:off x="1636713" y="1560513"/>
            <a:ext cx="4175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MJ</a:t>
            </a:r>
          </a:p>
        </p:txBody>
      </p:sp>
      <p:pic>
        <p:nvPicPr>
          <p:cNvPr id="30737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1597025"/>
            <a:ext cx="203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38" name="Text Box 31"/>
          <p:cNvSpPr txBox="1">
            <a:spLocks noChangeArrowheads="1"/>
          </p:cNvSpPr>
          <p:nvPr/>
        </p:nvSpPr>
        <p:spPr bwMode="auto">
          <a:xfrm>
            <a:off x="3262313" y="1560513"/>
            <a:ext cx="8413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SymTab</a:t>
            </a:r>
          </a:p>
        </p:txBody>
      </p:sp>
      <p:pic>
        <p:nvPicPr>
          <p:cNvPr id="30739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1597025"/>
            <a:ext cx="2032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0" name="Text Box 33"/>
          <p:cNvSpPr txBox="1">
            <a:spLocks noChangeArrowheads="1"/>
          </p:cNvSpPr>
          <p:nvPr/>
        </p:nvSpPr>
        <p:spPr bwMode="auto">
          <a:xfrm>
            <a:off x="4608513" y="1560513"/>
            <a:ext cx="939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921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921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921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921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921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</a:tabLst>
              <a:defRPr/>
            </a:pPr>
            <a:r>
              <a: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CodeGen</a:t>
            </a:r>
          </a:p>
        </p:txBody>
      </p:sp>
      <p:sp>
        <p:nvSpPr>
          <p:cNvPr id="30741" name="Line 36"/>
          <p:cNvSpPr>
            <a:spLocks noChangeShapeType="1"/>
          </p:cNvSpPr>
          <p:nvPr/>
        </p:nvSpPr>
        <p:spPr bwMode="auto">
          <a:xfrm>
            <a:off x="2679700" y="2832100"/>
            <a:ext cx="88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42" name="Line 37"/>
          <p:cNvSpPr>
            <a:spLocks noChangeShapeType="1"/>
          </p:cNvSpPr>
          <p:nvPr/>
        </p:nvSpPr>
        <p:spPr bwMode="auto">
          <a:xfrm flipV="1">
            <a:off x="3568700" y="27432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43" name="Line 38"/>
          <p:cNvSpPr>
            <a:spLocks noChangeShapeType="1"/>
          </p:cNvSpPr>
          <p:nvPr/>
        </p:nvSpPr>
        <p:spPr bwMode="auto">
          <a:xfrm>
            <a:off x="2679700" y="3048000"/>
            <a:ext cx="2311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44" name="Line 39"/>
          <p:cNvSpPr>
            <a:spLocks noChangeShapeType="1"/>
          </p:cNvSpPr>
          <p:nvPr/>
        </p:nvSpPr>
        <p:spPr bwMode="auto">
          <a:xfrm flipV="1">
            <a:off x="4991100" y="274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235570" name="Group 50"/>
          <p:cNvGrpSpPr>
            <a:grpSpLocks/>
          </p:cNvGrpSpPr>
          <p:nvPr/>
        </p:nvGrpSpPr>
        <p:grpSpPr bwMode="auto">
          <a:xfrm>
            <a:off x="4329116" y="5295900"/>
            <a:ext cx="4556129" cy="1528763"/>
            <a:chOff x="2727" y="3336"/>
            <a:chExt cx="2870" cy="963"/>
          </a:xfrm>
        </p:grpSpPr>
        <p:sp>
          <p:nvSpPr>
            <p:cNvPr id="30746" name="Text Box 40"/>
            <p:cNvSpPr txBox="1">
              <a:spLocks noChangeArrowheads="1"/>
            </p:cNvSpPr>
            <p:nvPr/>
          </p:nvSpPr>
          <p:spPr bwMode="auto">
            <a:xfrm>
              <a:off x="3031" y="3591"/>
              <a:ext cx="1542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java MJ.Decode  myProg.obj</a:t>
              </a:r>
            </a:p>
          </p:txBody>
        </p:sp>
        <p:sp>
          <p:nvSpPr>
            <p:cNvPr id="30747" name="Text Box 41"/>
            <p:cNvSpPr txBox="1">
              <a:spLocks noChangeArrowheads="1"/>
            </p:cNvSpPr>
            <p:nvPr/>
          </p:nvSpPr>
          <p:spPr bwMode="auto">
            <a:xfrm>
              <a:off x="3015" y="3895"/>
              <a:ext cx="67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myProg.obj</a:t>
              </a:r>
            </a:p>
          </p:txBody>
        </p:sp>
        <p:sp>
          <p:nvSpPr>
            <p:cNvPr id="30748" name="Text Box 42"/>
            <p:cNvSpPr txBox="1">
              <a:spLocks noChangeArrowheads="1"/>
            </p:cNvSpPr>
            <p:nvPr/>
          </p:nvSpPr>
          <p:spPr bwMode="auto">
            <a:xfrm>
              <a:off x="4039" y="3895"/>
              <a:ext cx="523" cy="19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decoder</a:t>
              </a:r>
            </a:p>
          </p:txBody>
        </p:sp>
        <p:sp>
          <p:nvSpPr>
            <p:cNvPr id="30749" name="Line 43"/>
            <p:cNvSpPr>
              <a:spLocks noChangeShapeType="1"/>
            </p:cNvSpPr>
            <p:nvPr/>
          </p:nvSpPr>
          <p:spPr bwMode="auto">
            <a:xfrm>
              <a:off x="3720" y="3992"/>
              <a:ext cx="272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0" name="Text Box 44"/>
            <p:cNvSpPr txBox="1">
              <a:spLocks noChangeArrowheads="1"/>
            </p:cNvSpPr>
            <p:nvPr/>
          </p:nvSpPr>
          <p:spPr bwMode="auto">
            <a:xfrm>
              <a:off x="2727" y="3336"/>
              <a:ext cx="6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Decoding</a:t>
              </a:r>
            </a:p>
          </p:txBody>
        </p:sp>
        <p:sp>
          <p:nvSpPr>
            <p:cNvPr id="30751" name="Line 48"/>
            <p:cNvSpPr>
              <a:spLocks noChangeShapeType="1"/>
            </p:cNvSpPr>
            <p:nvPr/>
          </p:nvSpPr>
          <p:spPr bwMode="auto">
            <a:xfrm>
              <a:off x="4640" y="3992"/>
              <a:ext cx="272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30752" name="Text Box 49"/>
            <p:cNvSpPr txBox="1">
              <a:spLocks noChangeArrowheads="1"/>
            </p:cNvSpPr>
            <p:nvPr/>
          </p:nvSpPr>
          <p:spPr bwMode="auto">
            <a:xfrm>
              <a:off x="4937" y="3832"/>
              <a:ext cx="660" cy="4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bytecode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AT" altLang="en-US" sz="1400" smtClean="0">
                  <a:solidFill>
                    <a:srgbClr val="000000"/>
                  </a:solidFill>
                  <a:latin typeface="Arial" panose="020B0604020202020204" pitchFamily="34" charset="0"/>
                </a:rPr>
                <a:t>on console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874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99425-9CB2-4462-AB9E-F383C5EAF1CB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de-DE" altLang="en-US" sz="1400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143000" y="2934529"/>
            <a:ext cx="67310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209800"/>
          </a:xfrm>
        </p:spPr>
        <p:txBody>
          <a:bodyPr/>
          <a:lstStyle/>
          <a:p>
            <a:endParaRPr lang="de-DE" altLang="en-US" smtClean="0"/>
          </a:p>
          <a:p>
            <a:endParaRPr lang="de-DE" altLang="en-US" smtClean="0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722313" y="1835150"/>
            <a:ext cx="5975010" cy="332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  <a:tab pos="952500" algn="l"/>
              </a:tabLs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  <a:tab pos="9525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  <a:tab pos="952500" algn="l"/>
              </a:tabLs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3200"/>
              <a:t>1.	</a:t>
            </a:r>
            <a:r>
              <a:rPr lang="de-AT" altLang="en-US" sz="3200" smtClean="0"/>
              <a:t>Overview</a:t>
            </a:r>
            <a:endParaRPr lang="de-AT" altLang="en-US" sz="3200"/>
          </a:p>
          <a:p>
            <a:pPr>
              <a:spcBef>
                <a:spcPct val="40000"/>
              </a:spcBef>
              <a:buFontTx/>
              <a:buNone/>
            </a:pPr>
            <a:r>
              <a:rPr lang="de-AT" altLang="en-US"/>
              <a:t>	1.1	Motivation</a:t>
            </a:r>
          </a:p>
          <a:p>
            <a:pPr>
              <a:buFontTx/>
              <a:buNone/>
            </a:pPr>
            <a:r>
              <a:rPr lang="de-AT" altLang="en-US">
                <a:solidFill>
                  <a:srgbClr val="FF0000"/>
                </a:solidFill>
              </a:rPr>
              <a:t>	1.2	</a:t>
            </a:r>
            <a:r>
              <a:rPr lang="de-AT" altLang="en-US" smtClean="0">
                <a:solidFill>
                  <a:srgbClr val="FF0000"/>
                </a:solidFill>
              </a:rPr>
              <a:t>Structure of a Compiler</a:t>
            </a:r>
            <a:endParaRPr lang="de-AT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de-AT" altLang="en-US"/>
              <a:t>	1.3	</a:t>
            </a:r>
            <a:r>
              <a:rPr lang="de-AT" altLang="en-US" smtClean="0"/>
              <a:t>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1.4	</a:t>
            </a:r>
            <a:r>
              <a:rPr lang="de-AT" altLang="en-US" smtClean="0"/>
              <a:t>Syntax Trees and Ambiguity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1.5	</a:t>
            </a:r>
            <a:r>
              <a:rPr lang="de-AT" altLang="en-US" smtClean="0"/>
              <a:t>Chomsky's Classification of Grammars</a:t>
            </a:r>
            <a:endParaRPr lang="de-AT" altLang="en-US"/>
          </a:p>
          <a:p>
            <a:pPr>
              <a:buFontTx/>
              <a:buNone/>
            </a:pPr>
            <a:r>
              <a:rPr lang="de-AT" altLang="en-US"/>
              <a:t>	1.6	</a:t>
            </a:r>
            <a:r>
              <a:rPr lang="de-AT" altLang="en-US" smtClean="0"/>
              <a:t>The Language MicroJava</a:t>
            </a:r>
            <a:endParaRPr lang="de-AT" altLang="en-US"/>
          </a:p>
        </p:txBody>
      </p:sp>
    </p:spTree>
    <p:extLst>
      <p:ext uri="{BB962C8B-B14F-4D97-AF65-F5344CB8AC3E}">
        <p14:creationId xmlns:p14="http://schemas.microsoft.com/office/powerpoint/2010/main" val="255195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AD51BB-88B2-4CFF-984F-C7C8865959CF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de-DE" altLang="en-US" sz="1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Dynamic </a:t>
            </a:r>
            <a:r>
              <a:rPr lang="de-AT" altLang="en-US" smtClean="0"/>
              <a:t>structure </a:t>
            </a:r>
            <a:r>
              <a:rPr lang="de-AT" altLang="en-US" smtClean="0"/>
              <a:t>of </a:t>
            </a:r>
            <a:r>
              <a:rPr lang="de-AT" altLang="en-US" smtClean="0"/>
              <a:t>a </a:t>
            </a:r>
            <a:r>
              <a:rPr lang="de-AT" altLang="en-US" smtClean="0"/>
              <a:t>compiler</a:t>
            </a:r>
            <a:endParaRPr lang="de-AT" altLang="en-US" smtClean="0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71513" y="1371600"/>
            <a:ext cx="1749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i="1"/>
              <a:t>character stream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624138" y="1736725"/>
            <a:ext cx="2924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V="1">
            <a:off x="262890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V="1">
            <a:off x="279082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654300" y="1447800"/>
            <a:ext cx="10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v</a:t>
            </a:r>
          </a:p>
        </p:txBody>
      </p:sp>
      <p:sp>
        <p:nvSpPr>
          <p:cNvPr id="8201" name="Line 11"/>
          <p:cNvSpPr>
            <a:spLocks noChangeShapeType="1"/>
          </p:cNvSpPr>
          <p:nvPr/>
        </p:nvSpPr>
        <p:spPr bwMode="auto">
          <a:xfrm flipV="1">
            <a:off x="295275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2" name="Line 12"/>
          <p:cNvSpPr>
            <a:spLocks noChangeShapeType="1"/>
          </p:cNvSpPr>
          <p:nvPr/>
        </p:nvSpPr>
        <p:spPr bwMode="auto">
          <a:xfrm flipV="1">
            <a:off x="311467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2820988" y="1447800"/>
            <a:ext cx="904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</a:t>
            </a: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2997200" y="1447800"/>
            <a:ext cx="57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l</a:t>
            </a:r>
          </a:p>
        </p:txBody>
      </p:sp>
      <p:sp>
        <p:nvSpPr>
          <p:cNvPr id="8205" name="Line 15"/>
          <p:cNvSpPr>
            <a:spLocks noChangeShapeType="1"/>
          </p:cNvSpPr>
          <p:nvPr/>
        </p:nvSpPr>
        <p:spPr bwMode="auto">
          <a:xfrm flipV="1">
            <a:off x="327660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6" name="Line 16"/>
          <p:cNvSpPr>
            <a:spLocks noChangeShapeType="1"/>
          </p:cNvSpPr>
          <p:nvPr/>
        </p:nvSpPr>
        <p:spPr bwMode="auto">
          <a:xfrm flipV="1">
            <a:off x="343852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7" name="Text Box 17"/>
          <p:cNvSpPr txBox="1">
            <a:spLocks noChangeArrowheads="1"/>
          </p:cNvSpPr>
          <p:nvPr/>
        </p:nvSpPr>
        <p:spPr bwMode="auto">
          <a:xfrm>
            <a:off x="3302000" y="1447800"/>
            <a:ext cx="1143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=</a:t>
            </a:r>
          </a:p>
        </p:txBody>
      </p:sp>
      <p:sp>
        <p:nvSpPr>
          <p:cNvPr id="8208" name="Line 18"/>
          <p:cNvSpPr>
            <a:spLocks noChangeShapeType="1"/>
          </p:cNvSpPr>
          <p:nvPr/>
        </p:nvSpPr>
        <p:spPr bwMode="auto">
          <a:xfrm flipV="1">
            <a:off x="360045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09" name="Line 19"/>
          <p:cNvSpPr>
            <a:spLocks noChangeShapeType="1"/>
          </p:cNvSpPr>
          <p:nvPr/>
        </p:nvSpPr>
        <p:spPr bwMode="auto">
          <a:xfrm flipV="1">
            <a:off x="376237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10" name="Text Box 20"/>
          <p:cNvSpPr txBox="1">
            <a:spLocks noChangeArrowheads="1"/>
          </p:cNvSpPr>
          <p:nvPr/>
        </p:nvSpPr>
        <p:spPr bwMode="auto">
          <a:xfrm>
            <a:off x="3787775" y="1447800"/>
            <a:ext cx="10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0</a:t>
            </a:r>
          </a:p>
        </p:txBody>
      </p:sp>
      <p:sp>
        <p:nvSpPr>
          <p:cNvPr id="8211" name="Text Box 21"/>
          <p:cNvSpPr txBox="1">
            <a:spLocks noChangeArrowheads="1"/>
          </p:cNvSpPr>
          <p:nvPr/>
        </p:nvSpPr>
        <p:spPr bwMode="auto">
          <a:xfrm>
            <a:off x="3625850" y="1447800"/>
            <a:ext cx="10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1</a:t>
            </a:r>
          </a:p>
        </p:txBody>
      </p:sp>
      <p:sp>
        <p:nvSpPr>
          <p:cNvPr id="8212" name="Line 23"/>
          <p:cNvSpPr>
            <a:spLocks noChangeShapeType="1"/>
          </p:cNvSpPr>
          <p:nvPr/>
        </p:nvSpPr>
        <p:spPr bwMode="auto">
          <a:xfrm flipV="1">
            <a:off x="392430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13" name="Line 24"/>
          <p:cNvSpPr>
            <a:spLocks noChangeShapeType="1"/>
          </p:cNvSpPr>
          <p:nvPr/>
        </p:nvSpPr>
        <p:spPr bwMode="auto">
          <a:xfrm flipV="1">
            <a:off x="408622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14" name="Line 26"/>
          <p:cNvSpPr>
            <a:spLocks noChangeShapeType="1"/>
          </p:cNvSpPr>
          <p:nvPr/>
        </p:nvSpPr>
        <p:spPr bwMode="auto">
          <a:xfrm flipV="1">
            <a:off x="424815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15" name="Line 27"/>
          <p:cNvSpPr>
            <a:spLocks noChangeShapeType="1"/>
          </p:cNvSpPr>
          <p:nvPr/>
        </p:nvSpPr>
        <p:spPr bwMode="auto">
          <a:xfrm flipV="1">
            <a:off x="441007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16" name="Text Box 28"/>
          <p:cNvSpPr txBox="1">
            <a:spLocks noChangeArrowheads="1"/>
          </p:cNvSpPr>
          <p:nvPr/>
        </p:nvSpPr>
        <p:spPr bwMode="auto">
          <a:xfrm>
            <a:off x="4116388" y="1447800"/>
            <a:ext cx="10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*</a:t>
            </a:r>
          </a:p>
        </p:txBody>
      </p:sp>
      <p:sp>
        <p:nvSpPr>
          <p:cNvPr id="8217" name="Text Box 29"/>
          <p:cNvSpPr txBox="1">
            <a:spLocks noChangeArrowheads="1"/>
          </p:cNvSpPr>
          <p:nvPr/>
        </p:nvSpPr>
        <p:spPr bwMode="auto">
          <a:xfrm>
            <a:off x="4454525" y="1447800"/>
            <a:ext cx="10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v</a:t>
            </a:r>
          </a:p>
        </p:txBody>
      </p:sp>
      <p:sp>
        <p:nvSpPr>
          <p:cNvPr id="8218" name="Line 30"/>
          <p:cNvSpPr>
            <a:spLocks noChangeShapeType="1"/>
          </p:cNvSpPr>
          <p:nvPr/>
        </p:nvSpPr>
        <p:spPr bwMode="auto">
          <a:xfrm flipV="1">
            <a:off x="457200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19" name="Line 31"/>
          <p:cNvSpPr>
            <a:spLocks noChangeShapeType="1"/>
          </p:cNvSpPr>
          <p:nvPr/>
        </p:nvSpPr>
        <p:spPr bwMode="auto">
          <a:xfrm flipV="1">
            <a:off x="473392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20" name="Text Box 32"/>
          <p:cNvSpPr txBox="1">
            <a:spLocks noChangeArrowheads="1"/>
          </p:cNvSpPr>
          <p:nvPr/>
        </p:nvSpPr>
        <p:spPr bwMode="auto">
          <a:xfrm>
            <a:off x="4597400" y="1447800"/>
            <a:ext cx="904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a</a:t>
            </a:r>
          </a:p>
        </p:txBody>
      </p:sp>
      <p:sp>
        <p:nvSpPr>
          <p:cNvPr id="8221" name="Line 33"/>
          <p:cNvSpPr>
            <a:spLocks noChangeShapeType="1"/>
          </p:cNvSpPr>
          <p:nvPr/>
        </p:nvSpPr>
        <p:spPr bwMode="auto">
          <a:xfrm flipV="1">
            <a:off x="4895850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22" name="Line 34"/>
          <p:cNvSpPr>
            <a:spLocks noChangeShapeType="1"/>
          </p:cNvSpPr>
          <p:nvPr/>
        </p:nvSpPr>
        <p:spPr bwMode="auto">
          <a:xfrm flipV="1">
            <a:off x="5057775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23" name="Text Box 35"/>
          <p:cNvSpPr txBox="1">
            <a:spLocks noChangeArrowheads="1"/>
          </p:cNvSpPr>
          <p:nvPr/>
        </p:nvSpPr>
        <p:spPr bwMode="auto">
          <a:xfrm>
            <a:off x="4764088" y="1447800"/>
            <a:ext cx="57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l</a:t>
            </a:r>
          </a:p>
        </p:txBody>
      </p:sp>
      <p:sp>
        <p:nvSpPr>
          <p:cNvPr id="8224" name="Text Box 36"/>
          <p:cNvSpPr txBox="1">
            <a:spLocks noChangeArrowheads="1"/>
          </p:cNvSpPr>
          <p:nvPr/>
        </p:nvSpPr>
        <p:spPr bwMode="auto">
          <a:xfrm>
            <a:off x="5087938" y="1447800"/>
            <a:ext cx="1143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+</a:t>
            </a:r>
          </a:p>
        </p:txBody>
      </p:sp>
      <p:sp>
        <p:nvSpPr>
          <p:cNvPr id="8225" name="Line 37"/>
          <p:cNvSpPr>
            <a:spLocks noChangeShapeType="1"/>
          </p:cNvSpPr>
          <p:nvPr/>
        </p:nvSpPr>
        <p:spPr bwMode="auto">
          <a:xfrm flipV="1">
            <a:off x="5224463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26" name="Line 38"/>
          <p:cNvSpPr>
            <a:spLocks noChangeShapeType="1"/>
          </p:cNvSpPr>
          <p:nvPr/>
        </p:nvSpPr>
        <p:spPr bwMode="auto">
          <a:xfrm flipV="1">
            <a:off x="5386388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27" name="Line 39"/>
          <p:cNvSpPr>
            <a:spLocks noChangeShapeType="1"/>
          </p:cNvSpPr>
          <p:nvPr/>
        </p:nvSpPr>
        <p:spPr bwMode="auto">
          <a:xfrm flipV="1">
            <a:off x="5548313" y="1671638"/>
            <a:ext cx="0" cy="65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8228" name="Text Box 41"/>
          <p:cNvSpPr txBox="1">
            <a:spLocks noChangeArrowheads="1"/>
          </p:cNvSpPr>
          <p:nvPr/>
        </p:nvSpPr>
        <p:spPr bwMode="auto">
          <a:xfrm>
            <a:off x="5411788" y="1447800"/>
            <a:ext cx="57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i</a:t>
            </a:r>
          </a:p>
        </p:txBody>
      </p:sp>
      <p:grpSp>
        <p:nvGrpSpPr>
          <p:cNvPr id="197714" name="Group 82"/>
          <p:cNvGrpSpPr>
            <a:grpSpLocks/>
          </p:cNvGrpSpPr>
          <p:nvPr/>
        </p:nvGrpSpPr>
        <p:grpSpPr bwMode="auto">
          <a:xfrm>
            <a:off x="671513" y="3810000"/>
            <a:ext cx="4916487" cy="2767013"/>
            <a:chOff x="423" y="2400"/>
            <a:chExt cx="3097" cy="1743"/>
          </a:xfrm>
        </p:grpSpPr>
        <p:sp>
          <p:nvSpPr>
            <p:cNvPr id="8254" name="AutoShape 60"/>
            <p:cNvSpPr>
              <a:spLocks noChangeArrowheads="1"/>
            </p:cNvSpPr>
            <p:nvPr/>
          </p:nvSpPr>
          <p:spPr bwMode="auto">
            <a:xfrm>
              <a:off x="2440" y="2400"/>
              <a:ext cx="128" cy="216"/>
            </a:xfrm>
            <a:prstGeom prst="downArrow">
              <a:avLst>
                <a:gd name="adj1" fmla="val 50000"/>
                <a:gd name="adj2" fmla="val 4218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8255" name="AutoShape 61"/>
            <p:cNvSpPr>
              <a:spLocks noChangeArrowheads="1"/>
            </p:cNvSpPr>
            <p:nvPr/>
          </p:nvSpPr>
          <p:spPr bwMode="auto">
            <a:xfrm>
              <a:off x="2440" y="2936"/>
              <a:ext cx="128" cy="216"/>
            </a:xfrm>
            <a:prstGeom prst="downArrow">
              <a:avLst>
                <a:gd name="adj1" fmla="val 50000"/>
                <a:gd name="adj2" fmla="val 4218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8256" name="Rectangle 62"/>
            <p:cNvSpPr>
              <a:spLocks noChangeArrowheads="1"/>
            </p:cNvSpPr>
            <p:nvPr/>
          </p:nvSpPr>
          <p:spPr bwMode="auto">
            <a:xfrm>
              <a:off x="1528" y="2640"/>
              <a:ext cx="1992" cy="26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8257" name="Text Box 59"/>
            <p:cNvSpPr txBox="1">
              <a:spLocks noChangeArrowheads="1"/>
            </p:cNvSpPr>
            <p:nvPr/>
          </p:nvSpPr>
          <p:spPr bwMode="auto">
            <a:xfrm>
              <a:off x="1737" y="2640"/>
              <a:ext cx="15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800"/>
                <a:t>syntax analysis (parsing)</a:t>
              </a:r>
            </a:p>
          </p:txBody>
        </p:sp>
        <p:sp>
          <p:nvSpPr>
            <p:cNvPr id="8258" name="Text Box 63"/>
            <p:cNvSpPr txBox="1">
              <a:spLocks noChangeArrowheads="1"/>
            </p:cNvSpPr>
            <p:nvPr/>
          </p:nvSpPr>
          <p:spPr bwMode="auto">
            <a:xfrm>
              <a:off x="423" y="3296"/>
              <a:ext cx="7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i="1"/>
                <a:t>syntax tree</a:t>
              </a:r>
            </a:p>
          </p:txBody>
        </p:sp>
        <p:sp>
          <p:nvSpPr>
            <p:cNvPr id="8259" name="Text Box 64"/>
            <p:cNvSpPr txBox="1">
              <a:spLocks noChangeArrowheads="1"/>
            </p:cNvSpPr>
            <p:nvPr/>
          </p:nvSpPr>
          <p:spPr bwMode="auto">
            <a:xfrm>
              <a:off x="1847" y="3951"/>
              <a:ext cx="147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ident = number * ident + ident</a:t>
              </a:r>
            </a:p>
          </p:txBody>
        </p:sp>
        <p:sp>
          <p:nvSpPr>
            <p:cNvPr id="8260" name="Text Box 65"/>
            <p:cNvSpPr txBox="1">
              <a:spLocks noChangeArrowheads="1"/>
            </p:cNvSpPr>
            <p:nvPr/>
          </p:nvSpPr>
          <p:spPr bwMode="auto">
            <a:xfrm>
              <a:off x="2463" y="3671"/>
              <a:ext cx="3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Term</a:t>
              </a:r>
            </a:p>
          </p:txBody>
        </p:sp>
        <p:sp>
          <p:nvSpPr>
            <p:cNvPr id="8261" name="Line 66"/>
            <p:cNvSpPr>
              <a:spLocks noChangeShapeType="1"/>
            </p:cNvSpPr>
            <p:nvPr/>
          </p:nvSpPr>
          <p:spPr bwMode="auto">
            <a:xfrm>
              <a:off x="2376" y="3880"/>
              <a:ext cx="4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2" name="Line 67"/>
            <p:cNvSpPr>
              <a:spLocks noChangeShapeType="1"/>
            </p:cNvSpPr>
            <p:nvPr/>
          </p:nvSpPr>
          <p:spPr bwMode="auto">
            <a:xfrm>
              <a:off x="2376" y="3880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3" name="Line 68"/>
            <p:cNvSpPr>
              <a:spLocks noChangeShapeType="1"/>
            </p:cNvSpPr>
            <p:nvPr/>
          </p:nvSpPr>
          <p:spPr bwMode="auto">
            <a:xfrm>
              <a:off x="2648" y="384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4" name="Line 69"/>
            <p:cNvSpPr>
              <a:spLocks noChangeShapeType="1"/>
            </p:cNvSpPr>
            <p:nvPr/>
          </p:nvSpPr>
          <p:spPr bwMode="auto">
            <a:xfrm>
              <a:off x="2824" y="3880"/>
              <a:ext cx="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5" name="Line 70"/>
            <p:cNvSpPr>
              <a:spLocks noChangeShapeType="1"/>
            </p:cNvSpPr>
            <p:nvPr/>
          </p:nvSpPr>
          <p:spPr bwMode="auto">
            <a:xfrm>
              <a:off x="2640" y="3648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6" name="Line 71"/>
            <p:cNvSpPr>
              <a:spLocks noChangeShapeType="1"/>
            </p:cNvSpPr>
            <p:nvPr/>
          </p:nvSpPr>
          <p:spPr bwMode="auto">
            <a:xfrm>
              <a:off x="2640" y="3648"/>
              <a:ext cx="5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7" name="Line 72"/>
            <p:cNvSpPr>
              <a:spLocks noChangeShapeType="1"/>
            </p:cNvSpPr>
            <p:nvPr/>
          </p:nvSpPr>
          <p:spPr bwMode="auto">
            <a:xfrm>
              <a:off x="3152" y="3648"/>
              <a:ext cx="0" cy="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8" name="Line 73"/>
            <p:cNvSpPr>
              <a:spLocks noChangeShapeType="1"/>
            </p:cNvSpPr>
            <p:nvPr/>
          </p:nvSpPr>
          <p:spPr bwMode="auto">
            <a:xfrm>
              <a:off x="2984" y="3592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69" name="Text Box 74"/>
            <p:cNvSpPr txBox="1">
              <a:spLocks noChangeArrowheads="1"/>
            </p:cNvSpPr>
            <p:nvPr/>
          </p:nvSpPr>
          <p:spPr bwMode="auto">
            <a:xfrm>
              <a:off x="2591" y="3431"/>
              <a:ext cx="61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Expression</a:t>
              </a:r>
            </a:p>
          </p:txBody>
        </p:sp>
        <p:sp>
          <p:nvSpPr>
            <p:cNvPr id="8270" name="Line 75"/>
            <p:cNvSpPr>
              <a:spLocks noChangeShapeType="1"/>
            </p:cNvSpPr>
            <p:nvPr/>
          </p:nvSpPr>
          <p:spPr bwMode="auto">
            <a:xfrm flipV="1">
              <a:off x="2984" y="3408"/>
              <a:ext cx="0" cy="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71" name="Line 76"/>
            <p:cNvSpPr>
              <a:spLocks noChangeShapeType="1"/>
            </p:cNvSpPr>
            <p:nvPr/>
          </p:nvSpPr>
          <p:spPr bwMode="auto">
            <a:xfrm flipH="1">
              <a:off x="2008" y="3408"/>
              <a:ext cx="9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72" name="Line 77"/>
            <p:cNvSpPr>
              <a:spLocks noChangeShapeType="1"/>
            </p:cNvSpPr>
            <p:nvPr/>
          </p:nvSpPr>
          <p:spPr bwMode="auto">
            <a:xfrm>
              <a:off x="2008" y="340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73" name="Line 78"/>
            <p:cNvSpPr>
              <a:spLocks noChangeShapeType="1"/>
            </p:cNvSpPr>
            <p:nvPr/>
          </p:nvSpPr>
          <p:spPr bwMode="auto">
            <a:xfrm>
              <a:off x="2184" y="340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74" name="Line 79"/>
            <p:cNvSpPr>
              <a:spLocks noChangeShapeType="1"/>
            </p:cNvSpPr>
            <p:nvPr/>
          </p:nvSpPr>
          <p:spPr bwMode="auto">
            <a:xfrm>
              <a:off x="2480" y="336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75" name="Text Box 80"/>
            <p:cNvSpPr txBox="1">
              <a:spLocks noChangeArrowheads="1"/>
            </p:cNvSpPr>
            <p:nvPr/>
          </p:nvSpPr>
          <p:spPr bwMode="auto">
            <a:xfrm>
              <a:off x="2199" y="3175"/>
              <a:ext cx="56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Statement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71513" y="1854200"/>
            <a:ext cx="7608887" cy="1951038"/>
            <a:chOff x="671513" y="1854200"/>
            <a:chExt cx="7608887" cy="1951038"/>
          </a:xfrm>
        </p:grpSpPr>
        <p:sp>
          <p:nvSpPr>
            <p:cNvPr id="8231" name="Line 53"/>
            <p:cNvSpPr>
              <a:spLocks noChangeShapeType="1"/>
            </p:cNvSpPr>
            <p:nvPr/>
          </p:nvSpPr>
          <p:spPr bwMode="auto">
            <a:xfrm flipH="1">
              <a:off x="6607175" y="3416300"/>
              <a:ext cx="355600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32" name="Text Box 54"/>
            <p:cNvSpPr txBox="1">
              <a:spLocks noChangeArrowheads="1"/>
            </p:cNvSpPr>
            <p:nvPr/>
          </p:nvSpPr>
          <p:spPr bwMode="auto">
            <a:xfrm>
              <a:off x="6973888" y="3249613"/>
              <a:ext cx="1306512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token number</a:t>
              </a:r>
            </a:p>
          </p:txBody>
        </p:sp>
        <p:sp>
          <p:nvSpPr>
            <p:cNvPr id="8233" name="Line 56"/>
            <p:cNvSpPr>
              <a:spLocks noChangeShapeType="1"/>
            </p:cNvSpPr>
            <p:nvPr/>
          </p:nvSpPr>
          <p:spPr bwMode="auto">
            <a:xfrm flipH="1">
              <a:off x="6607175" y="3635375"/>
              <a:ext cx="355600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de-AT"/>
            </a:p>
          </p:txBody>
        </p:sp>
        <p:sp>
          <p:nvSpPr>
            <p:cNvPr id="8234" name="Text Box 57"/>
            <p:cNvSpPr txBox="1">
              <a:spLocks noChangeArrowheads="1"/>
            </p:cNvSpPr>
            <p:nvPr/>
          </p:nvSpPr>
          <p:spPr bwMode="auto">
            <a:xfrm>
              <a:off x="6973888" y="3468688"/>
              <a:ext cx="1125537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token value</a:t>
              </a:r>
            </a:p>
          </p:txBody>
        </p:sp>
        <p:sp>
          <p:nvSpPr>
            <p:cNvPr id="8235" name="Rectangle 43"/>
            <p:cNvSpPr>
              <a:spLocks noChangeArrowheads="1"/>
            </p:cNvSpPr>
            <p:nvPr/>
          </p:nvSpPr>
          <p:spPr bwMode="auto">
            <a:xfrm>
              <a:off x="2425700" y="2247900"/>
              <a:ext cx="3162300" cy="4191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8236" name="Text Box 42"/>
            <p:cNvSpPr txBox="1">
              <a:spLocks noChangeArrowheads="1"/>
            </p:cNvSpPr>
            <p:nvPr/>
          </p:nvSpPr>
          <p:spPr bwMode="auto">
            <a:xfrm>
              <a:off x="2719388" y="2260600"/>
              <a:ext cx="26066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800"/>
                <a:t>lexical analysis (scanning)</a:t>
              </a:r>
            </a:p>
          </p:txBody>
        </p:sp>
        <p:sp>
          <p:nvSpPr>
            <p:cNvPr id="8237" name="AutoShape 44"/>
            <p:cNvSpPr>
              <a:spLocks noChangeArrowheads="1"/>
            </p:cNvSpPr>
            <p:nvPr/>
          </p:nvSpPr>
          <p:spPr bwMode="auto">
            <a:xfrm>
              <a:off x="3873500" y="1854200"/>
              <a:ext cx="203200" cy="342900"/>
            </a:xfrm>
            <a:prstGeom prst="downArrow">
              <a:avLst>
                <a:gd name="adj1" fmla="val 50000"/>
                <a:gd name="adj2" fmla="val 4218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8238" name="Text Box 45"/>
            <p:cNvSpPr txBox="1">
              <a:spLocks noChangeArrowheads="1"/>
            </p:cNvSpPr>
            <p:nvPr/>
          </p:nvSpPr>
          <p:spPr bwMode="auto">
            <a:xfrm>
              <a:off x="671513" y="3238500"/>
              <a:ext cx="13557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i="1"/>
                <a:t>token stream</a:t>
              </a:r>
            </a:p>
          </p:txBody>
        </p:sp>
        <p:sp>
          <p:nvSpPr>
            <p:cNvPr id="8239" name="Text Box 46"/>
            <p:cNvSpPr txBox="1">
              <a:spLocks noChangeArrowheads="1"/>
            </p:cNvSpPr>
            <p:nvPr/>
          </p:nvSpPr>
          <p:spPr bwMode="auto">
            <a:xfrm>
              <a:off x="2316163" y="3287713"/>
              <a:ext cx="52546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1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"val"</a:t>
              </a:r>
            </a:p>
          </p:txBody>
        </p:sp>
        <p:sp>
          <p:nvSpPr>
            <p:cNvPr id="8240" name="Text Box 47"/>
            <p:cNvSpPr txBox="1">
              <a:spLocks noChangeArrowheads="1"/>
            </p:cNvSpPr>
            <p:nvPr/>
          </p:nvSpPr>
          <p:spPr bwMode="auto">
            <a:xfrm>
              <a:off x="2927350" y="3287713"/>
              <a:ext cx="56991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3 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de-AT" altLang="en-US" sz="1400"/>
            </a:p>
          </p:txBody>
        </p:sp>
        <p:sp>
          <p:nvSpPr>
            <p:cNvPr id="8241" name="Text Box 48"/>
            <p:cNvSpPr txBox="1">
              <a:spLocks noChangeArrowheads="1"/>
            </p:cNvSpPr>
            <p:nvPr/>
          </p:nvSpPr>
          <p:spPr bwMode="auto">
            <a:xfrm>
              <a:off x="3589338" y="3287713"/>
              <a:ext cx="52546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2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10</a:t>
              </a:r>
            </a:p>
          </p:txBody>
        </p:sp>
        <p:sp>
          <p:nvSpPr>
            <p:cNvPr id="8242" name="Text Box 49"/>
            <p:cNvSpPr txBox="1">
              <a:spLocks noChangeArrowheads="1"/>
            </p:cNvSpPr>
            <p:nvPr/>
          </p:nvSpPr>
          <p:spPr bwMode="auto">
            <a:xfrm>
              <a:off x="4211638" y="3287713"/>
              <a:ext cx="52546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4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de-AT" altLang="en-US" sz="1400"/>
            </a:p>
          </p:txBody>
        </p:sp>
        <p:sp>
          <p:nvSpPr>
            <p:cNvPr id="8243" name="Text Box 50"/>
            <p:cNvSpPr txBox="1">
              <a:spLocks noChangeArrowheads="1"/>
            </p:cNvSpPr>
            <p:nvPr/>
          </p:nvSpPr>
          <p:spPr bwMode="auto">
            <a:xfrm>
              <a:off x="4821238" y="3287713"/>
              <a:ext cx="52546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1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"val"</a:t>
              </a:r>
            </a:p>
          </p:txBody>
        </p:sp>
        <p:sp>
          <p:nvSpPr>
            <p:cNvPr id="8244" name="Text Box 51"/>
            <p:cNvSpPr txBox="1">
              <a:spLocks noChangeArrowheads="1"/>
            </p:cNvSpPr>
            <p:nvPr/>
          </p:nvSpPr>
          <p:spPr bwMode="auto">
            <a:xfrm>
              <a:off x="5437188" y="3287713"/>
              <a:ext cx="52546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5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de-AT" altLang="en-US" sz="1400"/>
            </a:p>
          </p:txBody>
        </p:sp>
        <p:sp>
          <p:nvSpPr>
            <p:cNvPr id="8245" name="Text Box 52"/>
            <p:cNvSpPr txBox="1">
              <a:spLocks noChangeArrowheads="1"/>
            </p:cNvSpPr>
            <p:nvPr/>
          </p:nvSpPr>
          <p:spPr bwMode="auto">
            <a:xfrm>
              <a:off x="6065838" y="3287713"/>
              <a:ext cx="525462" cy="45720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54000" tIns="10800" rIns="18000" bIns="10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    1   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400"/>
                <a:t>"i"</a:t>
              </a:r>
            </a:p>
          </p:txBody>
        </p:sp>
        <p:sp>
          <p:nvSpPr>
            <p:cNvPr id="8246" name="AutoShape 55"/>
            <p:cNvSpPr>
              <a:spLocks noChangeArrowheads="1"/>
            </p:cNvSpPr>
            <p:nvPr/>
          </p:nvSpPr>
          <p:spPr bwMode="auto">
            <a:xfrm>
              <a:off x="3873500" y="2717800"/>
              <a:ext cx="203200" cy="342900"/>
            </a:xfrm>
            <a:prstGeom prst="downArrow">
              <a:avLst>
                <a:gd name="adj1" fmla="val 50000"/>
                <a:gd name="adj2" fmla="val 4218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8247" name="Text Box 83"/>
            <p:cNvSpPr txBox="1">
              <a:spLocks noChangeArrowheads="1"/>
            </p:cNvSpPr>
            <p:nvPr/>
          </p:nvSpPr>
          <p:spPr bwMode="auto">
            <a:xfrm>
              <a:off x="2309813" y="3001963"/>
              <a:ext cx="53657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ident</a:t>
              </a:r>
            </a:p>
          </p:txBody>
        </p:sp>
        <p:sp>
          <p:nvSpPr>
            <p:cNvPr id="8248" name="Text Box 85"/>
            <p:cNvSpPr txBox="1">
              <a:spLocks noChangeArrowheads="1"/>
            </p:cNvSpPr>
            <p:nvPr/>
          </p:nvSpPr>
          <p:spPr bwMode="auto">
            <a:xfrm>
              <a:off x="3490913" y="3021013"/>
              <a:ext cx="72548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number</a:t>
              </a:r>
            </a:p>
          </p:txBody>
        </p:sp>
        <p:sp>
          <p:nvSpPr>
            <p:cNvPr id="8249" name="Text Box 86"/>
            <p:cNvSpPr txBox="1">
              <a:spLocks noChangeArrowheads="1"/>
            </p:cNvSpPr>
            <p:nvPr/>
          </p:nvSpPr>
          <p:spPr bwMode="auto">
            <a:xfrm>
              <a:off x="4195763" y="3021013"/>
              <a:ext cx="5572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times</a:t>
              </a:r>
            </a:p>
          </p:txBody>
        </p:sp>
        <p:sp>
          <p:nvSpPr>
            <p:cNvPr id="8250" name="Text Box 87"/>
            <p:cNvSpPr txBox="1">
              <a:spLocks noChangeArrowheads="1"/>
            </p:cNvSpPr>
            <p:nvPr/>
          </p:nvSpPr>
          <p:spPr bwMode="auto">
            <a:xfrm>
              <a:off x="2900363" y="3011488"/>
              <a:ext cx="63658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assign</a:t>
              </a:r>
            </a:p>
          </p:txBody>
        </p:sp>
        <p:sp>
          <p:nvSpPr>
            <p:cNvPr id="8251" name="Text Box 88"/>
            <p:cNvSpPr txBox="1">
              <a:spLocks noChangeArrowheads="1"/>
            </p:cNvSpPr>
            <p:nvPr/>
          </p:nvSpPr>
          <p:spPr bwMode="auto">
            <a:xfrm>
              <a:off x="4814888" y="3001963"/>
              <a:ext cx="53657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ident</a:t>
              </a:r>
            </a:p>
          </p:txBody>
        </p:sp>
        <p:sp>
          <p:nvSpPr>
            <p:cNvPr id="8252" name="Text Box 89"/>
            <p:cNvSpPr txBox="1">
              <a:spLocks noChangeArrowheads="1"/>
            </p:cNvSpPr>
            <p:nvPr/>
          </p:nvSpPr>
          <p:spPr bwMode="auto">
            <a:xfrm>
              <a:off x="5472113" y="3001963"/>
              <a:ext cx="47783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plus</a:t>
              </a:r>
            </a:p>
          </p:txBody>
        </p:sp>
        <p:sp>
          <p:nvSpPr>
            <p:cNvPr id="8253" name="Text Box 90"/>
            <p:cNvSpPr txBox="1">
              <a:spLocks noChangeArrowheads="1"/>
            </p:cNvSpPr>
            <p:nvPr/>
          </p:nvSpPr>
          <p:spPr bwMode="auto">
            <a:xfrm>
              <a:off x="6043613" y="3001963"/>
              <a:ext cx="53657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400" i="1"/>
                <a:t>ident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848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1E549F1-FDF2-46CF-A11A-0B5373F107F3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de-DE" altLang="en-US" sz="14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Dynamic </a:t>
            </a:r>
            <a:r>
              <a:rPr lang="de-AT" altLang="en-US" smtClean="0"/>
              <a:t>structure </a:t>
            </a:r>
            <a:r>
              <a:rPr lang="de-AT" altLang="en-US" smtClean="0"/>
              <a:t>of </a:t>
            </a:r>
            <a:r>
              <a:rPr lang="de-AT" altLang="en-US" smtClean="0"/>
              <a:t>a </a:t>
            </a:r>
            <a:r>
              <a:rPr lang="de-AT" altLang="en-US" smtClean="0"/>
              <a:t>compiler</a:t>
            </a:r>
            <a:endParaRPr lang="de-AT" altLang="en-US" smtClean="0"/>
          </a:p>
        </p:txBody>
      </p:sp>
      <p:sp>
        <p:nvSpPr>
          <p:cNvPr id="9220" name="Rectangle 54"/>
          <p:cNvSpPr>
            <a:spLocks noChangeArrowheads="1"/>
          </p:cNvSpPr>
          <p:nvPr/>
        </p:nvSpPr>
        <p:spPr bwMode="auto">
          <a:xfrm>
            <a:off x="2235200" y="3098800"/>
            <a:ext cx="3708400" cy="4191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221" name="Text Box 55"/>
          <p:cNvSpPr txBox="1">
            <a:spLocks noChangeArrowheads="1"/>
          </p:cNvSpPr>
          <p:nvPr/>
        </p:nvSpPr>
        <p:spPr bwMode="auto">
          <a:xfrm>
            <a:off x="2306638" y="3098800"/>
            <a:ext cx="35591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800"/>
              <a:t>semantic analysis (type checking, ...)</a:t>
            </a:r>
          </a:p>
        </p:txBody>
      </p:sp>
      <p:sp>
        <p:nvSpPr>
          <p:cNvPr id="9222" name="Text Box 56"/>
          <p:cNvSpPr txBox="1">
            <a:spLocks noChangeArrowheads="1"/>
          </p:cNvSpPr>
          <p:nvPr/>
        </p:nvSpPr>
        <p:spPr bwMode="auto">
          <a:xfrm>
            <a:off x="671513" y="1371600"/>
            <a:ext cx="1177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i="1"/>
              <a:t>syntax tree</a:t>
            </a:r>
          </a:p>
        </p:txBody>
      </p:sp>
      <p:sp>
        <p:nvSpPr>
          <p:cNvPr id="9223" name="Text Box 57"/>
          <p:cNvSpPr txBox="1">
            <a:spLocks noChangeArrowheads="1"/>
          </p:cNvSpPr>
          <p:nvPr/>
        </p:nvSpPr>
        <p:spPr bwMode="auto">
          <a:xfrm>
            <a:off x="2932113" y="2411413"/>
            <a:ext cx="2346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ident = number * ident + ident</a:t>
            </a:r>
          </a:p>
        </p:txBody>
      </p:sp>
      <p:sp>
        <p:nvSpPr>
          <p:cNvPr id="9224" name="Text Box 58"/>
          <p:cNvSpPr txBox="1">
            <a:spLocks noChangeArrowheads="1"/>
          </p:cNvSpPr>
          <p:nvPr/>
        </p:nvSpPr>
        <p:spPr bwMode="auto">
          <a:xfrm>
            <a:off x="3910013" y="1966913"/>
            <a:ext cx="565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Term</a:t>
            </a:r>
          </a:p>
        </p:txBody>
      </p:sp>
      <p:sp>
        <p:nvSpPr>
          <p:cNvPr id="9225" name="Line 59"/>
          <p:cNvSpPr>
            <a:spLocks noChangeShapeType="1"/>
          </p:cNvSpPr>
          <p:nvPr/>
        </p:nvSpPr>
        <p:spPr bwMode="auto">
          <a:xfrm>
            <a:off x="3771900" y="2298700"/>
            <a:ext cx="71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26" name="Line 60"/>
          <p:cNvSpPr>
            <a:spLocks noChangeShapeType="1"/>
          </p:cNvSpPr>
          <p:nvPr/>
        </p:nvSpPr>
        <p:spPr bwMode="auto">
          <a:xfrm>
            <a:off x="3771900" y="22987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27" name="Line 61"/>
          <p:cNvSpPr>
            <a:spLocks noChangeShapeType="1"/>
          </p:cNvSpPr>
          <p:nvPr/>
        </p:nvSpPr>
        <p:spPr bwMode="auto">
          <a:xfrm>
            <a:off x="4203700" y="2235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28" name="Line 62"/>
          <p:cNvSpPr>
            <a:spLocks noChangeShapeType="1"/>
          </p:cNvSpPr>
          <p:nvPr/>
        </p:nvSpPr>
        <p:spPr bwMode="auto">
          <a:xfrm>
            <a:off x="4483100" y="2298700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29" name="Line 63"/>
          <p:cNvSpPr>
            <a:spLocks noChangeShapeType="1"/>
          </p:cNvSpPr>
          <p:nvPr/>
        </p:nvSpPr>
        <p:spPr bwMode="auto">
          <a:xfrm>
            <a:off x="4191000" y="1930400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0" name="Line 64"/>
          <p:cNvSpPr>
            <a:spLocks noChangeShapeType="1"/>
          </p:cNvSpPr>
          <p:nvPr/>
        </p:nvSpPr>
        <p:spPr bwMode="auto">
          <a:xfrm>
            <a:off x="4191000" y="19304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1" name="Line 65"/>
          <p:cNvSpPr>
            <a:spLocks noChangeShapeType="1"/>
          </p:cNvSpPr>
          <p:nvPr/>
        </p:nvSpPr>
        <p:spPr bwMode="auto">
          <a:xfrm>
            <a:off x="5003800" y="1930400"/>
            <a:ext cx="0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2" name="Line 66"/>
          <p:cNvSpPr>
            <a:spLocks noChangeShapeType="1"/>
          </p:cNvSpPr>
          <p:nvPr/>
        </p:nvSpPr>
        <p:spPr bwMode="auto">
          <a:xfrm>
            <a:off x="4737100" y="1841500"/>
            <a:ext cx="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3" name="Text Box 67"/>
          <p:cNvSpPr txBox="1">
            <a:spLocks noChangeArrowheads="1"/>
          </p:cNvSpPr>
          <p:nvPr/>
        </p:nvSpPr>
        <p:spPr bwMode="auto">
          <a:xfrm>
            <a:off x="4113213" y="1585913"/>
            <a:ext cx="971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Expression</a:t>
            </a:r>
          </a:p>
        </p:txBody>
      </p:sp>
      <p:sp>
        <p:nvSpPr>
          <p:cNvPr id="9234" name="Line 68"/>
          <p:cNvSpPr>
            <a:spLocks noChangeShapeType="1"/>
          </p:cNvSpPr>
          <p:nvPr/>
        </p:nvSpPr>
        <p:spPr bwMode="auto">
          <a:xfrm flipV="1">
            <a:off x="4737100" y="15494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5" name="Line 69"/>
          <p:cNvSpPr>
            <a:spLocks noChangeShapeType="1"/>
          </p:cNvSpPr>
          <p:nvPr/>
        </p:nvSpPr>
        <p:spPr bwMode="auto">
          <a:xfrm flipH="1">
            <a:off x="3187700" y="1549400"/>
            <a:ext cx="154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6" name="Line 70"/>
          <p:cNvSpPr>
            <a:spLocks noChangeShapeType="1"/>
          </p:cNvSpPr>
          <p:nvPr/>
        </p:nvSpPr>
        <p:spPr bwMode="auto">
          <a:xfrm>
            <a:off x="3187700" y="15494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7" name="Line 71"/>
          <p:cNvSpPr>
            <a:spLocks noChangeShapeType="1"/>
          </p:cNvSpPr>
          <p:nvPr/>
        </p:nvSpPr>
        <p:spPr bwMode="auto">
          <a:xfrm>
            <a:off x="3467100" y="15494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8" name="Line 72"/>
          <p:cNvSpPr>
            <a:spLocks noChangeShapeType="1"/>
          </p:cNvSpPr>
          <p:nvPr/>
        </p:nvSpPr>
        <p:spPr bwMode="auto">
          <a:xfrm>
            <a:off x="3937000" y="1473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9239" name="Text Box 73"/>
          <p:cNvSpPr txBox="1">
            <a:spLocks noChangeArrowheads="1"/>
          </p:cNvSpPr>
          <p:nvPr/>
        </p:nvSpPr>
        <p:spPr bwMode="auto">
          <a:xfrm>
            <a:off x="3490913" y="1179513"/>
            <a:ext cx="892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400"/>
              <a:t>Statement</a:t>
            </a:r>
          </a:p>
        </p:txBody>
      </p:sp>
      <p:sp>
        <p:nvSpPr>
          <p:cNvPr id="9240" name="Text Box 75"/>
          <p:cNvSpPr txBox="1">
            <a:spLocks noChangeArrowheads="1"/>
          </p:cNvSpPr>
          <p:nvPr/>
        </p:nvSpPr>
        <p:spPr bwMode="auto">
          <a:xfrm>
            <a:off x="671513" y="3619500"/>
            <a:ext cx="1514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i="1"/>
              <a:t>intermediate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AT" altLang="en-US" sz="1800" i="1"/>
              <a:t>representation</a:t>
            </a:r>
          </a:p>
        </p:txBody>
      </p:sp>
      <p:sp>
        <p:nvSpPr>
          <p:cNvPr id="9241" name="Text Box 76"/>
          <p:cNvSpPr txBox="1">
            <a:spLocks noChangeArrowheads="1"/>
          </p:cNvSpPr>
          <p:nvPr/>
        </p:nvSpPr>
        <p:spPr bwMode="auto">
          <a:xfrm>
            <a:off x="3021013" y="3706813"/>
            <a:ext cx="2473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syntax tree, symbol table, ...</a:t>
            </a:r>
          </a:p>
        </p:txBody>
      </p:sp>
      <p:sp>
        <p:nvSpPr>
          <p:cNvPr id="9242" name="AutoShape 85"/>
          <p:cNvSpPr>
            <a:spLocks noChangeArrowheads="1"/>
          </p:cNvSpPr>
          <p:nvPr/>
        </p:nvSpPr>
        <p:spPr bwMode="auto">
          <a:xfrm>
            <a:off x="3975100" y="2857500"/>
            <a:ext cx="203200" cy="203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243" name="AutoShape 86"/>
          <p:cNvSpPr>
            <a:spLocks noChangeArrowheads="1"/>
          </p:cNvSpPr>
          <p:nvPr/>
        </p:nvSpPr>
        <p:spPr bwMode="auto">
          <a:xfrm>
            <a:off x="3975100" y="3556000"/>
            <a:ext cx="203200" cy="203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198745" name="Group 89"/>
          <p:cNvGrpSpPr>
            <a:grpSpLocks/>
          </p:cNvGrpSpPr>
          <p:nvPr/>
        </p:nvGrpSpPr>
        <p:grpSpPr bwMode="auto">
          <a:xfrm>
            <a:off x="671513" y="4064000"/>
            <a:ext cx="5272087" cy="2549525"/>
            <a:chOff x="423" y="2560"/>
            <a:chExt cx="3321" cy="1606"/>
          </a:xfrm>
        </p:grpSpPr>
        <p:sp>
          <p:nvSpPr>
            <p:cNvPr id="9245" name="Rectangle 78"/>
            <p:cNvSpPr>
              <a:spLocks noChangeArrowheads="1"/>
            </p:cNvSpPr>
            <p:nvPr/>
          </p:nvSpPr>
          <p:spPr bwMode="auto">
            <a:xfrm>
              <a:off x="1408" y="2728"/>
              <a:ext cx="2336" cy="26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9246" name="Text Box 79"/>
            <p:cNvSpPr txBox="1">
              <a:spLocks noChangeArrowheads="1"/>
            </p:cNvSpPr>
            <p:nvPr/>
          </p:nvSpPr>
          <p:spPr bwMode="auto">
            <a:xfrm>
              <a:off x="2153" y="2728"/>
              <a:ext cx="84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800"/>
                <a:t>optimization</a:t>
              </a:r>
            </a:p>
          </p:txBody>
        </p:sp>
        <p:sp>
          <p:nvSpPr>
            <p:cNvPr id="9247" name="AutoShape 80"/>
            <p:cNvSpPr>
              <a:spLocks noChangeArrowheads="1"/>
            </p:cNvSpPr>
            <p:nvPr/>
          </p:nvSpPr>
          <p:spPr bwMode="auto">
            <a:xfrm>
              <a:off x="2504" y="3016"/>
              <a:ext cx="128" cy="128"/>
            </a:xfrm>
            <a:prstGeom prst="downArrow">
              <a:avLst>
                <a:gd name="adj1" fmla="val 50000"/>
                <a:gd name="adj2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9248" name="Rectangle 81"/>
            <p:cNvSpPr>
              <a:spLocks noChangeArrowheads="1"/>
            </p:cNvSpPr>
            <p:nvPr/>
          </p:nvSpPr>
          <p:spPr bwMode="auto">
            <a:xfrm>
              <a:off x="1408" y="3168"/>
              <a:ext cx="2336" cy="26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9249" name="Text Box 82"/>
            <p:cNvSpPr txBox="1">
              <a:spLocks noChangeArrowheads="1"/>
            </p:cNvSpPr>
            <p:nvPr/>
          </p:nvSpPr>
          <p:spPr bwMode="auto">
            <a:xfrm>
              <a:off x="2059" y="3168"/>
              <a:ext cx="10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de-AT" altLang="en-US" sz="1800"/>
                <a:t>code generation</a:t>
              </a:r>
            </a:p>
          </p:txBody>
        </p:sp>
        <p:sp>
          <p:nvSpPr>
            <p:cNvPr id="9250" name="AutoShape 83"/>
            <p:cNvSpPr>
              <a:spLocks noChangeArrowheads="1"/>
            </p:cNvSpPr>
            <p:nvPr/>
          </p:nvSpPr>
          <p:spPr bwMode="auto">
            <a:xfrm>
              <a:off x="2504" y="3472"/>
              <a:ext cx="128" cy="128"/>
            </a:xfrm>
            <a:prstGeom prst="downArrow">
              <a:avLst>
                <a:gd name="adj1" fmla="val 50000"/>
                <a:gd name="adj2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9251" name="Text Box 84"/>
            <p:cNvSpPr txBox="1">
              <a:spLocks noChangeArrowheads="1"/>
            </p:cNvSpPr>
            <p:nvPr/>
          </p:nvSpPr>
          <p:spPr bwMode="auto">
            <a:xfrm>
              <a:off x="2287" y="3616"/>
              <a:ext cx="546" cy="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tabLst>
                  <a:tab pos="4826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482600" algn="l"/>
                </a:tabLs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482600" algn="l"/>
                </a:tabLst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482600" algn="l"/>
                </a:tabLs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482600" algn="l"/>
                </a:tabLst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const	10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load	1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mul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de-AT" altLang="en-US" sz="1600"/>
                <a:t>...</a:t>
              </a:r>
            </a:p>
          </p:txBody>
        </p:sp>
        <p:sp>
          <p:nvSpPr>
            <p:cNvPr id="9252" name="AutoShape 87"/>
            <p:cNvSpPr>
              <a:spLocks noChangeArrowheads="1"/>
            </p:cNvSpPr>
            <p:nvPr/>
          </p:nvSpPr>
          <p:spPr bwMode="auto">
            <a:xfrm>
              <a:off x="2504" y="2560"/>
              <a:ext cx="128" cy="128"/>
            </a:xfrm>
            <a:prstGeom prst="downArrow">
              <a:avLst>
                <a:gd name="adj1" fmla="val 50000"/>
                <a:gd name="adj2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9253" name="Text Box 88"/>
            <p:cNvSpPr txBox="1">
              <a:spLocks noChangeArrowheads="1"/>
            </p:cNvSpPr>
            <p:nvPr/>
          </p:nvSpPr>
          <p:spPr bwMode="auto">
            <a:xfrm>
              <a:off x="423" y="3624"/>
              <a:ext cx="91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AT" altLang="en-US" sz="1800" i="1"/>
                <a:t>machine code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368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098FBC0-0BDD-4323-BA2C-FF78C29AD3BD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de-DE" altLang="en-US" sz="140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Single-pass compilers</a:t>
            </a:r>
            <a:endParaRPr lang="de-AT" altLang="en-US" smtClean="0"/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684213" y="1358900"/>
            <a:ext cx="4105909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The individual phases work intertwined</a:t>
            </a:r>
            <a:endParaRPr lang="de-AT" altLang="en-US" sz="1800" b="1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1941513" y="2373313"/>
            <a:ext cx="10461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scan token</a:t>
            </a: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1941513" y="2906713"/>
            <a:ext cx="11144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parse token</a:t>
            </a:r>
          </a:p>
        </p:txBody>
      </p:sp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1941513" y="3427413"/>
            <a:ext cx="11588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check token</a:t>
            </a:r>
          </a:p>
        </p:txBody>
      </p:sp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1941513" y="3973513"/>
            <a:ext cx="2098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generate code for token</a:t>
            </a:r>
          </a:p>
        </p:txBody>
      </p:sp>
      <p:sp>
        <p:nvSpPr>
          <p:cNvPr id="11273" name="Text Box 8"/>
          <p:cNvSpPr txBox="1">
            <a:spLocks noChangeArrowheads="1"/>
          </p:cNvSpPr>
          <p:nvPr/>
        </p:nvSpPr>
        <p:spPr bwMode="auto">
          <a:xfrm>
            <a:off x="2030413" y="4545013"/>
            <a:ext cx="531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eof?</a:t>
            </a:r>
          </a:p>
        </p:txBody>
      </p:sp>
      <p:sp>
        <p:nvSpPr>
          <p:cNvPr id="11274" name="Line 9"/>
          <p:cNvSpPr>
            <a:spLocks noChangeShapeType="1"/>
          </p:cNvSpPr>
          <p:nvPr/>
        </p:nvSpPr>
        <p:spPr bwMode="auto">
          <a:xfrm>
            <a:off x="2247900" y="2095500"/>
            <a:ext cx="0" cy="36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75" name="Line 10"/>
          <p:cNvSpPr>
            <a:spLocks noChangeShapeType="1"/>
          </p:cNvSpPr>
          <p:nvPr/>
        </p:nvSpPr>
        <p:spPr bwMode="auto">
          <a:xfrm>
            <a:off x="2247900" y="26797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76" name="Line 11"/>
          <p:cNvSpPr>
            <a:spLocks noChangeShapeType="1"/>
          </p:cNvSpPr>
          <p:nvPr/>
        </p:nvSpPr>
        <p:spPr bwMode="auto">
          <a:xfrm>
            <a:off x="2247900" y="32385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77" name="Line 12"/>
          <p:cNvSpPr>
            <a:spLocks noChangeShapeType="1"/>
          </p:cNvSpPr>
          <p:nvPr/>
        </p:nvSpPr>
        <p:spPr bwMode="auto">
          <a:xfrm>
            <a:off x="2247900" y="37465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78" name="Line 13"/>
          <p:cNvSpPr>
            <a:spLocks noChangeShapeType="1"/>
          </p:cNvSpPr>
          <p:nvPr/>
        </p:nvSpPr>
        <p:spPr bwMode="auto">
          <a:xfrm>
            <a:off x="2247900" y="42926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79" name="Line 14"/>
          <p:cNvSpPr>
            <a:spLocks noChangeShapeType="1"/>
          </p:cNvSpPr>
          <p:nvPr/>
        </p:nvSpPr>
        <p:spPr bwMode="auto">
          <a:xfrm>
            <a:off x="2247900" y="4876800"/>
            <a:ext cx="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0" name="Line 15"/>
          <p:cNvSpPr>
            <a:spLocks noChangeShapeType="1"/>
          </p:cNvSpPr>
          <p:nvPr/>
        </p:nvSpPr>
        <p:spPr bwMode="auto">
          <a:xfrm flipH="1">
            <a:off x="1574800" y="4737100"/>
            <a:ext cx="469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1" name="Line 16"/>
          <p:cNvSpPr>
            <a:spLocks noChangeShapeType="1"/>
          </p:cNvSpPr>
          <p:nvPr/>
        </p:nvSpPr>
        <p:spPr bwMode="auto">
          <a:xfrm flipV="1">
            <a:off x="1562100" y="2247900"/>
            <a:ext cx="0" cy="248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2" name="Line 17"/>
          <p:cNvSpPr>
            <a:spLocks noChangeShapeType="1"/>
          </p:cNvSpPr>
          <p:nvPr/>
        </p:nvSpPr>
        <p:spPr bwMode="auto">
          <a:xfrm>
            <a:off x="1562100" y="22479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1283" name="Text Box 18"/>
          <p:cNvSpPr txBox="1">
            <a:spLocks noChangeArrowheads="1"/>
          </p:cNvSpPr>
          <p:nvPr/>
        </p:nvSpPr>
        <p:spPr bwMode="auto">
          <a:xfrm>
            <a:off x="684213" y="5472113"/>
            <a:ext cx="623739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While the source program is read, the target program is already generated</a:t>
            </a:r>
            <a:endParaRPr lang="de-AT" altLang="en-US" sz="1600"/>
          </a:p>
        </p:txBody>
      </p:sp>
      <p:sp>
        <p:nvSpPr>
          <p:cNvPr id="11284" name="Text Box 19"/>
          <p:cNvSpPr txBox="1">
            <a:spLocks noChangeArrowheads="1"/>
          </p:cNvSpPr>
          <p:nvPr/>
        </p:nvSpPr>
        <p:spPr bwMode="auto">
          <a:xfrm>
            <a:off x="2233613" y="4735513"/>
            <a:ext cx="273129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/>
              <a:t>y</a:t>
            </a:r>
            <a:endParaRPr lang="de-AT" altLang="en-US" sz="1600" i="1"/>
          </a:p>
        </p:txBody>
      </p:sp>
      <p:sp>
        <p:nvSpPr>
          <p:cNvPr id="11285" name="Text Box 20"/>
          <p:cNvSpPr txBox="1">
            <a:spLocks noChangeArrowheads="1"/>
          </p:cNvSpPr>
          <p:nvPr/>
        </p:nvSpPr>
        <p:spPr bwMode="auto">
          <a:xfrm>
            <a:off x="1789113" y="4468813"/>
            <a:ext cx="282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/>
              <a:t>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AAE652-8A7C-4259-9B02-D4E4914E5236}" type="slidenum">
              <a:rPr lang="de-DE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de-DE" altLang="en-US" sz="140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altLang="en-US" smtClean="0"/>
              <a:t>Multi-pass compilers</a:t>
            </a:r>
            <a:endParaRPr lang="de-AT" altLang="en-US" smtClean="0"/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684213" y="1358900"/>
            <a:ext cx="56236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The phases are separate programs that run in sequence</a:t>
            </a:r>
            <a:endParaRPr lang="de-AT" altLang="en-US" sz="1800" b="1"/>
          </a:p>
        </p:txBody>
      </p:sp>
      <p:sp>
        <p:nvSpPr>
          <p:cNvPr id="12293" name="Text Box 18"/>
          <p:cNvSpPr txBox="1">
            <a:spLocks noChangeArrowheads="1"/>
          </p:cNvSpPr>
          <p:nvPr/>
        </p:nvSpPr>
        <p:spPr bwMode="auto">
          <a:xfrm>
            <a:off x="798513" y="3567113"/>
            <a:ext cx="6294008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/>
              <a:t>Each phase reads from a file and writes its results to a new file (or stream)</a:t>
            </a:r>
            <a:endParaRPr lang="de-AT" altLang="en-US" sz="1600"/>
          </a:p>
        </p:txBody>
      </p:sp>
      <p:sp>
        <p:nvSpPr>
          <p:cNvPr id="12294" name="AutoShape 19"/>
          <p:cNvSpPr>
            <a:spLocks noChangeArrowheads="1"/>
          </p:cNvSpPr>
          <p:nvPr/>
        </p:nvSpPr>
        <p:spPr bwMode="auto">
          <a:xfrm>
            <a:off x="914400" y="2247900"/>
            <a:ext cx="533400" cy="635000"/>
          </a:xfrm>
          <a:prstGeom prst="can">
            <a:avLst>
              <a:gd name="adj" fmla="val 297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295" name="Text Box 20"/>
          <p:cNvSpPr txBox="1">
            <a:spLocks noChangeArrowheads="1"/>
          </p:cNvSpPr>
          <p:nvPr/>
        </p:nvSpPr>
        <p:spPr bwMode="auto">
          <a:xfrm>
            <a:off x="661121" y="2982913"/>
            <a:ext cx="106180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>
                <a:solidFill>
                  <a:schemeClr val="accent2"/>
                </a:solidFill>
              </a:rPr>
              <a:t>characters</a:t>
            </a:r>
            <a:endParaRPr lang="de-AT" altLang="en-US" sz="1600" i="1">
              <a:solidFill>
                <a:schemeClr val="accent2"/>
              </a:solidFill>
            </a:endParaRPr>
          </a:p>
        </p:txBody>
      </p:sp>
      <p:sp>
        <p:nvSpPr>
          <p:cNvPr id="12296" name="Text Box 21"/>
          <p:cNvSpPr txBox="1">
            <a:spLocks noChangeArrowheads="1"/>
          </p:cNvSpPr>
          <p:nvPr/>
        </p:nvSpPr>
        <p:spPr bwMode="auto">
          <a:xfrm>
            <a:off x="1674813" y="2386013"/>
            <a:ext cx="81013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>
                <a:solidFill>
                  <a:srgbClr val="FF0000"/>
                </a:solidFill>
              </a:rPr>
              <a:t>scanner</a:t>
            </a:r>
            <a:endParaRPr lang="de-AT" altLang="en-US" sz="1600">
              <a:solidFill>
                <a:srgbClr val="FF0000"/>
              </a:solidFill>
            </a:endParaRPr>
          </a:p>
        </p:txBody>
      </p:sp>
      <p:sp>
        <p:nvSpPr>
          <p:cNvPr id="12297" name="Line 22"/>
          <p:cNvSpPr>
            <a:spLocks noChangeShapeType="1"/>
          </p:cNvSpPr>
          <p:nvPr/>
        </p:nvSpPr>
        <p:spPr bwMode="auto">
          <a:xfrm>
            <a:off x="14732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298" name="Line 23"/>
          <p:cNvSpPr>
            <a:spLocks noChangeShapeType="1"/>
          </p:cNvSpPr>
          <p:nvPr/>
        </p:nvSpPr>
        <p:spPr bwMode="auto">
          <a:xfrm>
            <a:off x="24765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299" name="AutoShape 24"/>
          <p:cNvSpPr>
            <a:spLocks noChangeArrowheads="1"/>
          </p:cNvSpPr>
          <p:nvPr/>
        </p:nvSpPr>
        <p:spPr bwMode="auto">
          <a:xfrm>
            <a:off x="2768600" y="2247900"/>
            <a:ext cx="533400" cy="635000"/>
          </a:xfrm>
          <a:prstGeom prst="can">
            <a:avLst>
              <a:gd name="adj" fmla="val 297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300" name="Text Box 25"/>
          <p:cNvSpPr txBox="1">
            <a:spLocks noChangeArrowheads="1"/>
          </p:cNvSpPr>
          <p:nvPr/>
        </p:nvSpPr>
        <p:spPr bwMode="auto">
          <a:xfrm>
            <a:off x="2703513" y="2982913"/>
            <a:ext cx="70754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>
                <a:solidFill>
                  <a:schemeClr val="accent2"/>
                </a:solidFill>
              </a:rPr>
              <a:t>tokens</a:t>
            </a:r>
            <a:endParaRPr lang="de-AT" altLang="en-US" sz="1600" i="1">
              <a:solidFill>
                <a:schemeClr val="accent2"/>
              </a:solidFill>
            </a:endParaRPr>
          </a:p>
        </p:txBody>
      </p:sp>
      <p:sp>
        <p:nvSpPr>
          <p:cNvPr id="12301" name="Text Box 26"/>
          <p:cNvSpPr txBox="1">
            <a:spLocks noChangeArrowheads="1"/>
          </p:cNvSpPr>
          <p:nvPr/>
        </p:nvSpPr>
        <p:spPr bwMode="auto">
          <a:xfrm>
            <a:off x="3605213" y="2386013"/>
            <a:ext cx="685101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smtClean="0">
                <a:solidFill>
                  <a:srgbClr val="FF0000"/>
                </a:solidFill>
              </a:rPr>
              <a:t>parser</a:t>
            </a:r>
            <a:endParaRPr lang="de-AT" altLang="en-US" sz="1600">
              <a:solidFill>
                <a:srgbClr val="FF0000"/>
              </a:solidFill>
            </a:endParaRPr>
          </a:p>
        </p:txBody>
      </p:sp>
      <p:sp>
        <p:nvSpPr>
          <p:cNvPr id="12302" name="Line 27"/>
          <p:cNvSpPr>
            <a:spLocks noChangeShapeType="1"/>
          </p:cNvSpPr>
          <p:nvPr/>
        </p:nvSpPr>
        <p:spPr bwMode="auto">
          <a:xfrm>
            <a:off x="33401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303" name="Line 28"/>
          <p:cNvSpPr>
            <a:spLocks noChangeShapeType="1"/>
          </p:cNvSpPr>
          <p:nvPr/>
        </p:nvSpPr>
        <p:spPr bwMode="auto">
          <a:xfrm>
            <a:off x="43434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304" name="AutoShape 29"/>
          <p:cNvSpPr>
            <a:spLocks noChangeArrowheads="1"/>
          </p:cNvSpPr>
          <p:nvPr/>
        </p:nvSpPr>
        <p:spPr bwMode="auto">
          <a:xfrm>
            <a:off x="4635500" y="2247900"/>
            <a:ext cx="533400" cy="635000"/>
          </a:xfrm>
          <a:prstGeom prst="can">
            <a:avLst>
              <a:gd name="adj" fmla="val 297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305" name="Text Box 30"/>
          <p:cNvSpPr txBox="1">
            <a:spLocks noChangeArrowheads="1"/>
          </p:cNvSpPr>
          <p:nvPr/>
        </p:nvSpPr>
        <p:spPr bwMode="auto">
          <a:xfrm>
            <a:off x="4393106" y="2982913"/>
            <a:ext cx="107181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>
                <a:solidFill>
                  <a:schemeClr val="accent2"/>
                </a:solidFill>
              </a:rPr>
              <a:t>syntax tree</a:t>
            </a:r>
            <a:endParaRPr lang="de-AT" altLang="en-US" sz="1600" i="1">
              <a:solidFill>
                <a:schemeClr val="accent2"/>
              </a:solidFill>
            </a:endParaRPr>
          </a:p>
        </p:txBody>
      </p:sp>
      <p:sp>
        <p:nvSpPr>
          <p:cNvPr id="12306" name="Text Box 31"/>
          <p:cNvSpPr txBox="1">
            <a:spLocks noChangeArrowheads="1"/>
          </p:cNvSpPr>
          <p:nvPr/>
        </p:nvSpPr>
        <p:spPr bwMode="auto">
          <a:xfrm>
            <a:off x="5375310" y="2271713"/>
            <a:ext cx="914331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>
                <a:solidFill>
                  <a:srgbClr val="FF0000"/>
                </a:solidFill>
              </a:rPr>
              <a:t>semantic</a:t>
            </a:r>
            <a:endParaRPr lang="de-AT" altLang="en-US" sz="1600">
              <a:solidFill>
                <a:srgbClr val="FF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de-AT" altLang="en-US" sz="1600" smtClean="0">
                <a:solidFill>
                  <a:srgbClr val="FF0000"/>
                </a:solidFill>
              </a:rPr>
              <a:t>analysis</a:t>
            </a:r>
            <a:endParaRPr lang="de-AT" altLang="en-US" sz="1600">
              <a:solidFill>
                <a:srgbClr val="FF0000"/>
              </a:solidFill>
            </a:endParaRPr>
          </a:p>
        </p:txBody>
      </p:sp>
      <p:sp>
        <p:nvSpPr>
          <p:cNvPr id="12307" name="Line 32"/>
          <p:cNvSpPr>
            <a:spLocks noChangeShapeType="1"/>
          </p:cNvSpPr>
          <p:nvPr/>
        </p:nvSpPr>
        <p:spPr bwMode="auto">
          <a:xfrm>
            <a:off x="52197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308" name="Line 33"/>
          <p:cNvSpPr>
            <a:spLocks noChangeShapeType="1"/>
          </p:cNvSpPr>
          <p:nvPr/>
        </p:nvSpPr>
        <p:spPr bwMode="auto">
          <a:xfrm>
            <a:off x="62992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309" name="Text Box 34"/>
          <p:cNvSpPr txBox="1">
            <a:spLocks noChangeArrowheads="1"/>
          </p:cNvSpPr>
          <p:nvPr/>
        </p:nvSpPr>
        <p:spPr bwMode="auto">
          <a:xfrm>
            <a:off x="6640513" y="2386013"/>
            <a:ext cx="3333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/>
              <a:t>...</a:t>
            </a:r>
          </a:p>
        </p:txBody>
      </p:sp>
      <p:sp>
        <p:nvSpPr>
          <p:cNvPr id="12310" name="Line 35"/>
          <p:cNvSpPr>
            <a:spLocks noChangeShapeType="1"/>
          </p:cNvSpPr>
          <p:nvPr/>
        </p:nvSpPr>
        <p:spPr bwMode="auto">
          <a:xfrm>
            <a:off x="7035800" y="256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de-AT"/>
          </a:p>
        </p:txBody>
      </p:sp>
      <p:sp>
        <p:nvSpPr>
          <p:cNvPr id="12311" name="AutoShape 36"/>
          <p:cNvSpPr>
            <a:spLocks noChangeArrowheads="1"/>
          </p:cNvSpPr>
          <p:nvPr/>
        </p:nvSpPr>
        <p:spPr bwMode="auto">
          <a:xfrm>
            <a:off x="7327900" y="2247900"/>
            <a:ext cx="533400" cy="635000"/>
          </a:xfrm>
          <a:prstGeom prst="can">
            <a:avLst>
              <a:gd name="adj" fmla="val 297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312" name="Text Box 37"/>
          <p:cNvSpPr txBox="1">
            <a:spLocks noChangeArrowheads="1"/>
          </p:cNvSpPr>
          <p:nvPr/>
        </p:nvSpPr>
        <p:spPr bwMode="auto">
          <a:xfrm>
            <a:off x="7313613" y="2982913"/>
            <a:ext cx="56968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600" i="1" smtClean="0">
                <a:solidFill>
                  <a:schemeClr val="accent2"/>
                </a:solidFill>
              </a:rPr>
              <a:t>code</a:t>
            </a:r>
            <a:endParaRPr lang="de-AT" altLang="en-US" sz="1600" i="1">
              <a:solidFill>
                <a:schemeClr val="accent2"/>
              </a:solidFill>
            </a:endParaRPr>
          </a:p>
        </p:txBody>
      </p:sp>
      <p:sp>
        <p:nvSpPr>
          <p:cNvPr id="200742" name="Text Box 38"/>
          <p:cNvSpPr txBox="1">
            <a:spLocks noChangeArrowheads="1"/>
          </p:cNvSpPr>
          <p:nvPr/>
        </p:nvSpPr>
        <p:spPr bwMode="auto">
          <a:xfrm>
            <a:off x="684213" y="4572000"/>
            <a:ext cx="252214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AT" altLang="en-US" sz="1800" b="1" smtClean="0"/>
              <a:t>When is this necessary?</a:t>
            </a:r>
            <a:endParaRPr lang="de-AT" altLang="en-US" sz="1800" b="1"/>
          </a:p>
        </p:txBody>
      </p:sp>
      <p:sp>
        <p:nvSpPr>
          <p:cNvPr id="200743" name="Text Box 39"/>
          <p:cNvSpPr txBox="1">
            <a:spLocks noChangeArrowheads="1"/>
          </p:cNvSpPr>
          <p:nvPr/>
        </p:nvSpPr>
        <p:spPr bwMode="auto">
          <a:xfrm>
            <a:off x="722313" y="4978400"/>
            <a:ext cx="5971804" cy="92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90500" indent="-1905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AT" altLang="en-US" sz="1800" smtClean="0"/>
              <a:t>if the main memory is too small (irrelevant today)</a:t>
            </a:r>
            <a:endParaRPr lang="de-AT" altLang="en-US" sz="1800"/>
          </a:p>
          <a:p>
            <a:pPr>
              <a:spcBef>
                <a:spcPct val="0"/>
              </a:spcBef>
            </a:pPr>
            <a:r>
              <a:rPr lang="de-AT" altLang="en-US" sz="1800" smtClean="0"/>
              <a:t>if the language is very complex (also rather irrelevant today)</a:t>
            </a:r>
            <a:endParaRPr lang="de-AT" altLang="en-US" sz="1800"/>
          </a:p>
          <a:p>
            <a:pPr>
              <a:spcBef>
                <a:spcPct val="0"/>
              </a:spcBef>
            </a:pPr>
            <a:r>
              <a:rPr lang="de-AT" altLang="en-US" sz="1800" smtClean="0"/>
              <a:t>if portability is desired</a:t>
            </a:r>
            <a:endParaRPr lang="de-AT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42" grpId="0" autoUpdateAnimBg="0"/>
      <p:bldP spid="200743" grpId="0" build="p" autoUpdateAnimBg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2182</Words>
  <Application>Microsoft Office PowerPoint</Application>
  <PresentationFormat>On-screen Show (4:3)</PresentationFormat>
  <Paragraphs>835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40</vt:i4>
      </vt:variant>
    </vt:vector>
  </HeadingPairs>
  <TitlesOfParts>
    <vt:vector size="55" baseType="lpstr">
      <vt:lpstr>Arial</vt:lpstr>
      <vt:lpstr>MT Symbol</vt:lpstr>
      <vt:lpstr>Symbol</vt:lpstr>
      <vt:lpstr>Times New Roman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8_Standarddesign</vt:lpstr>
      <vt:lpstr>9_Standarddesign</vt:lpstr>
      <vt:lpstr>10_Standarddesign</vt:lpstr>
      <vt:lpstr>Compiler Construction</vt:lpstr>
      <vt:lpstr>PowerPoint Presentation</vt:lpstr>
      <vt:lpstr>Short History of Compiler Construction</vt:lpstr>
      <vt:lpstr>Why should you learn about compilers?</vt:lpstr>
      <vt:lpstr>PowerPoint Presentation</vt:lpstr>
      <vt:lpstr>Dynamic structure of a compiler</vt:lpstr>
      <vt:lpstr>Dynamic structure of a compiler</vt:lpstr>
      <vt:lpstr>Single-pass compilers</vt:lpstr>
      <vt:lpstr>Multi-pass compilers</vt:lpstr>
      <vt:lpstr>Today we often have two-pass compilers</vt:lpstr>
      <vt:lpstr>Compiler versus interpreter</vt:lpstr>
      <vt:lpstr>Static structure of a compiler</vt:lpstr>
      <vt:lpstr>PowerPoint Presentation</vt:lpstr>
      <vt:lpstr>What is a grammar?</vt:lpstr>
      <vt:lpstr>EBNF notation</vt:lpstr>
      <vt:lpstr>Example: Grammar for arithmetic expressions</vt:lpstr>
      <vt:lpstr>Operator precedence</vt:lpstr>
      <vt:lpstr>Terminal start symbols of nonterminals</vt:lpstr>
      <vt:lpstr>Terminal successors of nonterminals</vt:lpstr>
      <vt:lpstr>Some formal language terminology</vt:lpstr>
      <vt:lpstr>Derivations and reductions</vt:lpstr>
      <vt:lpstr>Deletability</vt:lpstr>
      <vt:lpstr>Further terminology</vt:lpstr>
      <vt:lpstr>Recursion</vt:lpstr>
      <vt:lpstr>How to Remove Left Recursion</vt:lpstr>
      <vt:lpstr>PowerPoint Presentation</vt:lpstr>
      <vt:lpstr>Pure BNF notation</vt:lpstr>
      <vt:lpstr>Syntax tree</vt:lpstr>
      <vt:lpstr>Ambiguity</vt:lpstr>
      <vt:lpstr>Eliminating ambiguity</vt:lpstr>
      <vt:lpstr>Inherent ambiguity</vt:lpstr>
      <vt:lpstr>PowerPoint Presentation</vt:lpstr>
      <vt:lpstr>Classification of grammars</vt:lpstr>
      <vt:lpstr>PowerPoint Presentation</vt:lpstr>
      <vt:lpstr>Beispiel-Programm</vt:lpstr>
      <vt:lpstr>Lexical structure of MicroJava</vt:lpstr>
      <vt:lpstr>Syntax of MicroJava</vt:lpstr>
      <vt:lpstr>Syntax of MicroJava</vt:lpstr>
      <vt:lpstr>Syntax of MicroJava</vt:lpstr>
      <vt:lpstr>The MicroJava Compiler</vt:lpstr>
    </vt:vector>
  </TitlesOfParts>
  <Company>Inst.f.Prakt.Informatik (SSW)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Javascript-Anweisungen</dc:title>
  <dc:creator>Mössenböck</dc:creator>
  <cp:lastModifiedBy>hm</cp:lastModifiedBy>
  <cp:revision>401</cp:revision>
  <cp:lastPrinted>2001-09-28T08:52:55Z</cp:lastPrinted>
  <dcterms:created xsi:type="dcterms:W3CDTF">2000-03-12T09:29:13Z</dcterms:created>
  <dcterms:modified xsi:type="dcterms:W3CDTF">2024-05-06T08:11:07Z</dcterms:modified>
</cp:coreProperties>
</file>