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theme/theme2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  <p:sldMasterId id="2147483912" r:id="rId23"/>
    <p:sldMasterId id="2147483924" r:id="rId24"/>
    <p:sldMasterId id="2147483936" r:id="rId25"/>
    <p:sldMasterId id="2147483948" r:id="rId26"/>
    <p:sldMasterId id="2147483960" r:id="rId27"/>
    <p:sldMasterId id="2147483972" r:id="rId28"/>
  </p:sldMasterIdLst>
  <p:notesMasterIdLst>
    <p:notesMasterId r:id="rId92"/>
  </p:notesMasterIdLst>
  <p:sldIdLst>
    <p:sldId id="282" r:id="rId29"/>
    <p:sldId id="283" r:id="rId30"/>
    <p:sldId id="298" r:id="rId31"/>
    <p:sldId id="300" r:id="rId32"/>
    <p:sldId id="301" r:id="rId33"/>
    <p:sldId id="302" r:id="rId34"/>
    <p:sldId id="371" r:id="rId35"/>
    <p:sldId id="304" r:id="rId36"/>
    <p:sldId id="372" r:id="rId37"/>
    <p:sldId id="373" r:id="rId38"/>
    <p:sldId id="374" r:id="rId39"/>
    <p:sldId id="375" r:id="rId40"/>
    <p:sldId id="376" r:id="rId41"/>
    <p:sldId id="377" r:id="rId42"/>
    <p:sldId id="378" r:id="rId43"/>
    <p:sldId id="379" r:id="rId44"/>
    <p:sldId id="380" r:id="rId45"/>
    <p:sldId id="381" r:id="rId46"/>
    <p:sldId id="382" r:id="rId47"/>
    <p:sldId id="383" r:id="rId48"/>
    <p:sldId id="384" r:id="rId49"/>
    <p:sldId id="385" r:id="rId50"/>
    <p:sldId id="386" r:id="rId51"/>
    <p:sldId id="387" r:id="rId52"/>
    <p:sldId id="388" r:id="rId53"/>
    <p:sldId id="389" r:id="rId54"/>
    <p:sldId id="390" r:id="rId55"/>
    <p:sldId id="391" r:id="rId56"/>
    <p:sldId id="392" r:id="rId57"/>
    <p:sldId id="393" r:id="rId58"/>
    <p:sldId id="394" r:id="rId59"/>
    <p:sldId id="395" r:id="rId60"/>
    <p:sldId id="396" r:id="rId61"/>
    <p:sldId id="397" r:id="rId62"/>
    <p:sldId id="398" r:id="rId63"/>
    <p:sldId id="399" r:id="rId64"/>
    <p:sldId id="400" r:id="rId65"/>
    <p:sldId id="401" r:id="rId66"/>
    <p:sldId id="402" r:id="rId67"/>
    <p:sldId id="403" r:id="rId68"/>
    <p:sldId id="404" r:id="rId69"/>
    <p:sldId id="405" r:id="rId70"/>
    <p:sldId id="332" r:id="rId71"/>
    <p:sldId id="333" r:id="rId72"/>
    <p:sldId id="334" r:id="rId73"/>
    <p:sldId id="406" r:id="rId74"/>
    <p:sldId id="407" r:id="rId75"/>
    <p:sldId id="410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411" r:id="rId91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FFCC"/>
    <a:srgbClr val="777777"/>
    <a:srgbClr val="FFFF00"/>
    <a:srgbClr val="FFFF99"/>
    <a:srgbClr val="FF33CC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61" d="100"/>
          <a:sy n="161" d="100"/>
        </p:scale>
        <p:origin x="882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13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4.xml"/><Relationship Id="rId47" Type="http://schemas.openxmlformats.org/officeDocument/2006/relationships/slide" Target="slides/slide19.xml"/><Relationship Id="rId63" Type="http://schemas.openxmlformats.org/officeDocument/2006/relationships/slide" Target="slides/slide35.xml"/><Relationship Id="rId68" Type="http://schemas.openxmlformats.org/officeDocument/2006/relationships/slide" Target="slides/slide40.xml"/><Relationship Id="rId84" Type="http://schemas.openxmlformats.org/officeDocument/2006/relationships/slide" Target="slides/slide56.xml"/><Relationship Id="rId89" Type="http://schemas.openxmlformats.org/officeDocument/2006/relationships/slide" Target="slides/slide61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53" Type="http://schemas.openxmlformats.org/officeDocument/2006/relationships/slide" Target="slides/slide25.xml"/><Relationship Id="rId58" Type="http://schemas.openxmlformats.org/officeDocument/2006/relationships/slide" Target="slides/slide30.xml"/><Relationship Id="rId74" Type="http://schemas.openxmlformats.org/officeDocument/2006/relationships/slide" Target="slides/slide46.xml"/><Relationship Id="rId79" Type="http://schemas.openxmlformats.org/officeDocument/2006/relationships/slide" Target="slides/slide5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2.xml"/><Relationship Id="rId95" Type="http://schemas.openxmlformats.org/officeDocument/2006/relationships/theme" Target="theme/theme1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15.xml"/><Relationship Id="rId48" Type="http://schemas.openxmlformats.org/officeDocument/2006/relationships/slide" Target="slides/slide20.xml"/><Relationship Id="rId64" Type="http://schemas.openxmlformats.org/officeDocument/2006/relationships/slide" Target="slides/slide36.xml"/><Relationship Id="rId69" Type="http://schemas.openxmlformats.org/officeDocument/2006/relationships/slide" Target="slides/slide4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3.xml"/><Relationship Id="rId72" Type="http://schemas.openxmlformats.org/officeDocument/2006/relationships/slide" Target="slides/slide44.xml"/><Relationship Id="rId80" Type="http://schemas.openxmlformats.org/officeDocument/2006/relationships/slide" Target="slides/slide52.xml"/><Relationship Id="rId85" Type="http://schemas.openxmlformats.org/officeDocument/2006/relationships/slide" Target="slides/slide57.xml"/><Relationship Id="rId9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slide" Target="slides/slide18.xml"/><Relationship Id="rId59" Type="http://schemas.openxmlformats.org/officeDocument/2006/relationships/slide" Target="slides/slide31.xml"/><Relationship Id="rId67" Type="http://schemas.openxmlformats.org/officeDocument/2006/relationships/slide" Target="slides/slide39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3.xml"/><Relationship Id="rId54" Type="http://schemas.openxmlformats.org/officeDocument/2006/relationships/slide" Target="slides/slide26.xml"/><Relationship Id="rId62" Type="http://schemas.openxmlformats.org/officeDocument/2006/relationships/slide" Target="slides/slide34.xml"/><Relationship Id="rId70" Type="http://schemas.openxmlformats.org/officeDocument/2006/relationships/slide" Target="slides/slide42.xml"/><Relationship Id="rId75" Type="http://schemas.openxmlformats.org/officeDocument/2006/relationships/slide" Target="slides/slide47.xml"/><Relationship Id="rId83" Type="http://schemas.openxmlformats.org/officeDocument/2006/relationships/slide" Target="slides/slide55.xml"/><Relationship Id="rId88" Type="http://schemas.openxmlformats.org/officeDocument/2006/relationships/slide" Target="slides/slide60.xml"/><Relationship Id="rId91" Type="http://schemas.openxmlformats.org/officeDocument/2006/relationships/slide" Target="slides/slide63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8.xml"/><Relationship Id="rId49" Type="http://schemas.openxmlformats.org/officeDocument/2006/relationships/slide" Target="slides/slide21.xml"/><Relationship Id="rId57" Type="http://schemas.openxmlformats.org/officeDocument/2006/relationships/slide" Target="slides/slide29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3.xml"/><Relationship Id="rId44" Type="http://schemas.openxmlformats.org/officeDocument/2006/relationships/slide" Target="slides/slide16.xml"/><Relationship Id="rId52" Type="http://schemas.openxmlformats.org/officeDocument/2006/relationships/slide" Target="slides/slide24.xml"/><Relationship Id="rId60" Type="http://schemas.openxmlformats.org/officeDocument/2006/relationships/slide" Target="slides/slide32.xml"/><Relationship Id="rId65" Type="http://schemas.openxmlformats.org/officeDocument/2006/relationships/slide" Target="slides/slide37.xml"/><Relationship Id="rId73" Type="http://schemas.openxmlformats.org/officeDocument/2006/relationships/slide" Target="slides/slide45.xml"/><Relationship Id="rId78" Type="http://schemas.openxmlformats.org/officeDocument/2006/relationships/slide" Target="slides/slide50.xml"/><Relationship Id="rId81" Type="http://schemas.openxmlformats.org/officeDocument/2006/relationships/slide" Target="slides/slide53.xml"/><Relationship Id="rId86" Type="http://schemas.openxmlformats.org/officeDocument/2006/relationships/slide" Target="slides/slide58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1.xml"/><Relationship Id="rId34" Type="http://schemas.openxmlformats.org/officeDocument/2006/relationships/slide" Target="slides/slide6.xml"/><Relationship Id="rId50" Type="http://schemas.openxmlformats.org/officeDocument/2006/relationships/slide" Target="slides/slide22.xml"/><Relationship Id="rId55" Type="http://schemas.openxmlformats.org/officeDocument/2006/relationships/slide" Target="slides/slide27.xml"/><Relationship Id="rId76" Type="http://schemas.openxmlformats.org/officeDocument/2006/relationships/slide" Target="slides/slide4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3.xml"/><Relationship Id="rId9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2.xml"/><Relationship Id="rId45" Type="http://schemas.openxmlformats.org/officeDocument/2006/relationships/slide" Target="slides/slide17.xml"/><Relationship Id="rId66" Type="http://schemas.openxmlformats.org/officeDocument/2006/relationships/slide" Target="slides/slide38.xml"/><Relationship Id="rId87" Type="http://schemas.openxmlformats.org/officeDocument/2006/relationships/slide" Target="slides/slide59.xml"/><Relationship Id="rId61" Type="http://schemas.openxmlformats.org/officeDocument/2006/relationships/slide" Target="slides/slide33.xml"/><Relationship Id="rId82" Type="http://schemas.openxmlformats.org/officeDocument/2006/relationships/slide" Target="slides/slide54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56" Type="http://schemas.openxmlformats.org/officeDocument/2006/relationships/slide" Target="slides/slide28.xml"/><Relationship Id="rId77" Type="http://schemas.openxmlformats.org/officeDocument/2006/relationships/slide" Target="slides/slide49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32.xml"/><Relationship Id="rId13" Type="http://schemas.openxmlformats.org/officeDocument/2006/relationships/slide" Target="slides/slide51.xml"/><Relationship Id="rId18" Type="http://schemas.openxmlformats.org/officeDocument/2006/relationships/slide" Target="slides/slide56.xml"/><Relationship Id="rId3" Type="http://schemas.openxmlformats.org/officeDocument/2006/relationships/slide" Target="slides/slide3.xml"/><Relationship Id="rId21" Type="http://schemas.openxmlformats.org/officeDocument/2006/relationships/slide" Target="slides/slide59.xml"/><Relationship Id="rId7" Type="http://schemas.openxmlformats.org/officeDocument/2006/relationships/slide" Target="slides/slide28.xml"/><Relationship Id="rId12" Type="http://schemas.openxmlformats.org/officeDocument/2006/relationships/slide" Target="slides/slide50.xml"/><Relationship Id="rId17" Type="http://schemas.openxmlformats.org/officeDocument/2006/relationships/slide" Target="slides/slide55.xml"/><Relationship Id="rId2" Type="http://schemas.openxmlformats.org/officeDocument/2006/relationships/slide" Target="slides/slide2.xml"/><Relationship Id="rId16" Type="http://schemas.openxmlformats.org/officeDocument/2006/relationships/slide" Target="slides/slide54.xml"/><Relationship Id="rId20" Type="http://schemas.openxmlformats.org/officeDocument/2006/relationships/slide" Target="slides/slide58.xml"/><Relationship Id="rId1" Type="http://schemas.openxmlformats.org/officeDocument/2006/relationships/slide" Target="slides/slide1.xml"/><Relationship Id="rId6" Type="http://schemas.openxmlformats.org/officeDocument/2006/relationships/slide" Target="slides/slide23.xml"/><Relationship Id="rId11" Type="http://schemas.openxmlformats.org/officeDocument/2006/relationships/slide" Target="slides/slide49.xml"/><Relationship Id="rId24" Type="http://schemas.openxmlformats.org/officeDocument/2006/relationships/slide" Target="slides/slide62.xml"/><Relationship Id="rId5" Type="http://schemas.openxmlformats.org/officeDocument/2006/relationships/slide" Target="slides/slide15.xml"/><Relationship Id="rId15" Type="http://schemas.openxmlformats.org/officeDocument/2006/relationships/slide" Target="slides/slide53.xml"/><Relationship Id="rId23" Type="http://schemas.openxmlformats.org/officeDocument/2006/relationships/slide" Target="slides/slide61.xml"/><Relationship Id="rId10" Type="http://schemas.openxmlformats.org/officeDocument/2006/relationships/slide" Target="slides/slide48.xml"/><Relationship Id="rId19" Type="http://schemas.openxmlformats.org/officeDocument/2006/relationships/slide" Target="slides/slide57.xml"/><Relationship Id="rId4" Type="http://schemas.openxmlformats.org/officeDocument/2006/relationships/slide" Target="slides/slide7.xml"/><Relationship Id="rId9" Type="http://schemas.openxmlformats.org/officeDocument/2006/relationships/slide" Target="slides/slide39.xml"/><Relationship Id="rId14" Type="http://schemas.openxmlformats.org/officeDocument/2006/relationships/slide" Target="slides/slide52.xml"/><Relationship Id="rId22" Type="http://schemas.openxmlformats.org/officeDocument/2006/relationships/slide" Target="slides/slide6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6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908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68350"/>
            <a:ext cx="4919663" cy="3689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687888"/>
            <a:ext cx="498475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1975"/>
            <a:ext cx="29146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51975"/>
            <a:ext cx="29908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D558750-DFCB-4899-9609-5D41A14155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3B6E826-877D-43D3-980F-F0AAB2D64D88}" type="slidenum">
              <a:rPr lang="en-US" altLang="en-US" sz="1200" smtClean="0"/>
              <a:pPr/>
              <a:t>1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9639EC-25F2-497A-B07C-BEB9D3140C84}" type="slidenum">
              <a:rPr lang="en-US" altLang="en-US" sz="1200" smtClean="0"/>
              <a:pPr/>
              <a:t>23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3174696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9639EC-25F2-497A-B07C-BEB9D3140C84}" type="slidenum">
              <a:rPr lang="en-US" altLang="en-US" sz="1200" smtClean="0"/>
              <a:pPr/>
              <a:t>28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9146565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9639EC-25F2-497A-B07C-BEB9D3140C84}" type="slidenum">
              <a:rPr lang="en-US" altLang="en-US" sz="1200" smtClean="0"/>
              <a:pPr/>
              <a:t>32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2496319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0668FE2-498B-4C4E-8D93-E55B53BB0A9B}" type="slidenum">
              <a:rPr lang="en-US" altLang="en-US" sz="1200" smtClean="0"/>
              <a:pPr/>
              <a:t>33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828721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2301E78-BCF3-4BAE-8BF8-A75D5E5845A4}" type="slidenum">
              <a:rPr lang="en-US" altLang="en-US" sz="1200" smtClean="0"/>
              <a:pPr/>
              <a:t>34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939108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C156E3F-676C-461F-94F4-E35F46A62B74}" type="slidenum">
              <a:rPr lang="en-US" altLang="en-US" sz="1200" smtClean="0"/>
              <a:pPr/>
              <a:t>35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551250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61FAB08-FFD7-4D19-AE87-4CC150E28142}" type="slidenum">
              <a:rPr lang="en-US" altLang="en-US" sz="1200" smtClean="0"/>
              <a:pPr/>
              <a:t>36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9160011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E4045C6-E5D7-42EE-B74F-30B6FA85889C}" type="slidenum">
              <a:rPr lang="en-US" altLang="en-US" sz="1200" smtClean="0"/>
              <a:pPr/>
              <a:t>37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87573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E996A01-616A-4688-A350-AEB1772420F1}" type="slidenum">
              <a:rPr lang="en-US" altLang="en-US" sz="1200" smtClean="0"/>
              <a:pPr/>
              <a:t>38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38841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9639EC-25F2-497A-B07C-BEB9D3140C84}" type="slidenum">
              <a:rPr lang="en-US" altLang="en-US" sz="1200" smtClean="0"/>
              <a:pPr/>
              <a:t>39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2331472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41F91C3-AADE-4472-9F57-2765A835ACC1}" type="slidenum">
              <a:rPr lang="en-US" altLang="en-US" sz="1200" smtClean="0"/>
              <a:pPr/>
              <a:t>2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5CF039E-0EB0-4C04-BA2E-66E23FD806DD}" type="slidenum">
              <a:rPr lang="en-US" altLang="en-US" sz="1200" smtClean="0"/>
              <a:pPr/>
              <a:t>43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0CA1598-D78D-4A70-AA22-AEF05A651336}" type="slidenum">
              <a:rPr lang="en-US" altLang="en-US" sz="1200" smtClean="0"/>
              <a:pPr/>
              <a:t>44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358C9A3-C436-4E02-A07E-EDE94F97763D}" type="slidenum">
              <a:rPr lang="en-US" altLang="en-US" sz="1200" smtClean="0"/>
              <a:pPr/>
              <a:t>45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9639EC-25F2-497A-B07C-BEB9D3140C84}" type="slidenum">
              <a:rPr lang="en-US" altLang="en-US" sz="1200" smtClean="0"/>
              <a:pPr/>
              <a:t>48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9877867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90338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701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80311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17862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91872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2637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9639EC-25F2-497A-B07C-BEB9D3140C84}" type="slidenum">
              <a:rPr lang="en-US" altLang="en-US" sz="1200" smtClean="0"/>
              <a:pPr/>
              <a:t>3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46644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6611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767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8276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30169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60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91215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61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9107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558750-DFCB-4899-9609-5D41A141559C}" type="slidenum">
              <a:rPr lang="en-US" altLang="en-US" smtClean="0"/>
              <a:pPr>
                <a:defRPr/>
              </a:pPr>
              <a:t>62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5229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7146212-CE99-45AF-BD88-D744DF1086C6}" type="slidenum">
              <a:rPr lang="en-US" altLang="en-US" sz="1200" smtClean="0"/>
              <a:pPr/>
              <a:t>4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95DE86A-4E8C-4C47-BE27-F3462E9AD975}" type="slidenum">
              <a:rPr lang="en-US" altLang="en-US" sz="1200" smtClean="0"/>
              <a:pPr/>
              <a:t>5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09C6D92-17B1-43B0-96C1-8FD41CA606F9}" type="slidenum">
              <a:rPr lang="en-US" altLang="en-US" sz="1200" smtClean="0"/>
              <a:pPr/>
              <a:t>6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9639EC-25F2-497A-B07C-BEB9D3140C84}" type="slidenum">
              <a:rPr lang="en-US" altLang="en-US" sz="1200" smtClean="0"/>
              <a:pPr/>
              <a:t>7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2199314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9D87A1D-DCF1-4F8E-8D17-96AD4540AEA4}" type="slidenum">
              <a:rPr lang="en-US" altLang="en-US" sz="1200" smtClean="0"/>
              <a:pPr/>
              <a:t>8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9639EC-25F2-497A-B07C-BEB9D3140C84}" type="slidenum">
              <a:rPr lang="en-US" altLang="en-US" sz="1200" smtClean="0"/>
              <a:pPr/>
              <a:t>15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651896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9C1A6-1379-4DF6-B58C-02FEA212570F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208772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CF94F-32C1-48A8-BE2C-9E0B5A387EB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16784901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81549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8605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38724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010389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99037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979936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58317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1993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828314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614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04406-8A5C-4A7E-8E60-1D24CC4CEBDC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32847558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614241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23813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76680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598462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59660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4375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1401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650393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448236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54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609829-E867-491E-98E4-332D36A93C4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49965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621259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847857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974208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08829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78000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44939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03707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626422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91661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390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D04F22-BE2C-4653-8936-082154A54E3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15085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79992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68955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67780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186934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27530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894286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423829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00348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33297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64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376444-48F7-4F0F-9E04-9DA3D75E76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838457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330797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99017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76860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2219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388501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66620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549284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16444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365378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8050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B9E03E-A8BB-41A8-866D-63E9FE414C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76611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780616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841169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87690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824349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38213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42024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16736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4574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068349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2243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0A817-EDA1-4C46-B45F-03C5C95A7FC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487312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213281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555031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124972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03402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38852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423237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365360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505610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5323103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105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031847-7E63-4047-9A99-E16311A6FD8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24417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301782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673205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04628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179941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18476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08282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22943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03180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07533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3394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688365-0321-4364-A753-C9E6BDADA8A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264872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76136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87159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604986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53941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212064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939935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050035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525534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753252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3604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E4E47E-5CA2-469B-B77D-1559390C1F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40273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44818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475132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203304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77312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770181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09136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889870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84331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490311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22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FC946-E1F6-4DD5-854C-6ECB169FA8C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4596539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4E32FF-FDFA-4C3F-85C5-C6A81077F2C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7507291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68555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24318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00927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33977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612231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41667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49492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90719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08090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017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1840C1-2F72-475E-83F5-C85DFB21D02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2909353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383044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4659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30749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3873678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7761553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75149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5016870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137216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3326222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5115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6649CF-D92E-4218-90B9-6C42EC68E13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443866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13269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75302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68331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7300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2380144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19541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925584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86976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9027609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17130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14334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912680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92628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980836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912513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61432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46030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07028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737913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0309951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268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62441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52190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35151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467533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67973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995840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8392763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38861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37833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197985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57305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8959691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79526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052011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953677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637211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68377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419592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1679516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17616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90571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77752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3275860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194995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27541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341131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74650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921668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4391437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125324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502587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79897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014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6986804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5086089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0270893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0637751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3681970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937405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1829427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0949678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390059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0975356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68769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990305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27148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9742014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2324348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039065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146444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117290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883012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9276242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11786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54873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622525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22582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815215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82607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6770650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28755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8399360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57492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2110101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CB81D-F6E5-4217-8972-B2EC9EC197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406362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39A892-276E-491C-8219-D6EFBCAC05F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381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F3A25-D699-43DD-A273-1E258E866016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499203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576127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38D15A-48C9-459F-A822-90D3B1EE3F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097067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3DE1F-D34D-41FD-A17F-05079FC3FB0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8426225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1BC60E-3D81-4CC5-B8B0-59D6988A851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347874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ECC52F-BCF5-4E67-B25F-63102D1536F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188558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4C193-566C-4A74-A892-DE03FBDB48E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3584584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2C5D46-E16F-462E-B4C5-9620ABBB700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701131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A97AC8-6BE5-4749-842A-83A0B9A007E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472398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673E4-A0A8-4F71-8CBD-C253C7F6C56E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6137479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90C6B-3CED-4067-A38A-41D62E6B0B6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5970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15012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60101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202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7367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54251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21653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1157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2765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732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E6285-34B5-4508-ACAB-D4C8006CCC9F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1026953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3949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3850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34885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74917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46786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7991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5214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28257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7344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543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CD081-1D07-4483-8C14-0A9A25EA008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2085218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1499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88420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2831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22532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43281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7551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87746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0359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67114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763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86BC9-6C99-4E08-859A-D7B22932B4B3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90755480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4592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3725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80621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38649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75449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93080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25286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3730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57502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624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403FF-B1B7-49D1-A169-83D67C3D6913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00116794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4229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48674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38184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120497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56054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865607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606454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415011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4740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971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6ECAF-9516-4899-9BDA-14945C8473AA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08207274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86628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44841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6310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24505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224681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27083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873035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915406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2435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4325F6-76B0-45C3-9204-9829776AC22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0802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5F056-CFCA-429D-A724-4FC5E966B100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44969770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75AC44-E3D1-45CB-8C3D-14085E66395B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525405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743D6D-B209-4056-9D93-4F102723871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49896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E8B9F-8B66-4F7A-97BD-68355BD9474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46394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7787AF-F7C9-4286-BF8F-B4316D1C04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738849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E2A5C-2366-46CF-BC98-B1C857E899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7993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2428C4-4B99-4E8D-94B2-2B256B58C02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65475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7B753B-6B48-416C-9068-AE99B89A19D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23736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026761-0847-42FA-810D-F52BCB3623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695011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AE98CE-2B59-41AD-AA92-AB3C4DB98B7F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523760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69F1D-8285-4345-B534-AB45A9E90A0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5305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A234D28-0726-4113-B206-891DCE76B90A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18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911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0614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123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8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782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2499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739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1799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78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9728AA-A700-4618-A7C5-ED740B849C4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595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977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1887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9038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4276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65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14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5441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692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90E440-3BF0-4BE5-9362-9F765F7AEFA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9523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015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3015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97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5461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033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707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972BCD-4CB1-4EB9-B987-5E3CC6C293E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183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3A1E6FA-7C63-43EE-8A07-42038F3F3C0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en-US" sz="1400" smtClean="0"/>
          </a:p>
        </p:txBody>
      </p:sp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04900" y="2501900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2313" y="1835150"/>
            <a:ext cx="5958980" cy="1990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>
                <a:solidFill>
                  <a:srgbClr val="FF0000"/>
                </a:solidFill>
              </a:rPr>
              <a:t>7.</a:t>
            </a:r>
            <a:r>
              <a:rPr lang="de-AT" altLang="en-US" sz="3200">
                <a:solidFill>
                  <a:srgbClr val="FF0000"/>
                </a:solidFill>
              </a:rPr>
              <a:t>	</a:t>
            </a:r>
            <a:r>
              <a:rPr lang="de-AT" altLang="en-US" sz="3200" smtClean="0">
                <a:solidFill>
                  <a:srgbClr val="FF0000"/>
                </a:solidFill>
              </a:rPr>
              <a:t>The Compiler Generator Coco/R</a:t>
            </a:r>
            <a:endParaRPr lang="de-AT" altLang="en-US" sz="3200">
              <a:solidFill>
                <a:srgbClr val="FF0000"/>
              </a:solidFill>
            </a:endParaRP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7.1</a:t>
            </a: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Overview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7.2</a:t>
            </a:r>
            <a:r>
              <a:rPr lang="de-AT" altLang="en-US"/>
              <a:t>	</a:t>
            </a:r>
            <a:r>
              <a:rPr lang="de-AT" altLang="en-US" smtClean="0"/>
              <a:t>Coco/R</a:t>
            </a: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7.3	Examples</a:t>
            </a:r>
            <a:endParaRPr lang="de-AT" altLang="en-US"/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3079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593278-AA88-4516-9056-AFEBA6D4429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Token declarations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696913" y="1244600"/>
            <a:ext cx="5632417" cy="61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Define the structure of </a:t>
            </a:r>
            <a:r>
              <a:rPr kumimoji="0" lang="de-AT" altLang="en-US" sz="1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token classes</a:t>
            </a: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(e.g.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ident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number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...)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Literals such as "while" or "&gt;=" don't have to be declared</a:t>
            </a:r>
          </a:p>
        </p:txBody>
      </p:sp>
      <p:grpSp>
        <p:nvGrpSpPr>
          <p:cNvPr id="10245" name="Group 4"/>
          <p:cNvGrpSpPr>
            <a:grpSpLocks/>
          </p:cNvGrpSpPr>
          <p:nvPr/>
        </p:nvGrpSpPr>
        <p:grpSpPr bwMode="auto">
          <a:xfrm>
            <a:off x="671513" y="2222500"/>
            <a:ext cx="5099050" cy="1681163"/>
            <a:chOff x="423" y="2800"/>
            <a:chExt cx="3212" cy="1059"/>
          </a:xfrm>
        </p:grpSpPr>
        <p:sp>
          <p:nvSpPr>
            <p:cNvPr id="10251" name="Text Box 5"/>
            <p:cNvSpPr txBox="1">
              <a:spLocks noChangeArrowheads="1"/>
            </p:cNvSpPr>
            <p:nvPr/>
          </p:nvSpPr>
          <p:spPr bwMode="auto">
            <a:xfrm>
              <a:off x="423" y="2800"/>
              <a:ext cx="6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10252" name="Text Box 6"/>
            <p:cNvSpPr txBox="1">
              <a:spLocks noChangeArrowheads="1"/>
            </p:cNvSpPr>
            <p:nvPr/>
          </p:nvSpPr>
          <p:spPr bwMode="auto">
            <a:xfrm>
              <a:off x="479" y="3079"/>
              <a:ext cx="3156" cy="78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952500" algn="l"/>
                  <a:tab pos="1143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952500" algn="l"/>
                  <a:tab pos="1143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952500" algn="l"/>
                  <a:tab pos="1143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952500" algn="l"/>
                  <a:tab pos="1143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952500" algn="l"/>
                  <a:tab pos="1143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952500" algn="l"/>
                  <a:tab pos="11430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TOKENS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ident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	=	letter {letter | digit | '_'}.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number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=	digit {digit}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|	"0x" hexDigit hexDigit hexDigit hexDigit.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952500" algn="l"/>
                  <a:tab pos="1143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float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=	digit {digit} '.' digit {digit} ['E' ['+' | '-'] digit {digit}].</a:t>
              </a:r>
            </a:p>
          </p:txBody>
        </p:sp>
      </p:grpSp>
      <p:sp>
        <p:nvSpPr>
          <p:cNvPr id="422919" name="Text Box 7"/>
          <p:cNvSpPr txBox="1">
            <a:spLocks noChangeArrowheads="1"/>
          </p:cNvSpPr>
          <p:nvPr/>
        </p:nvSpPr>
        <p:spPr bwMode="auto">
          <a:xfrm>
            <a:off x="6015038" y="2728913"/>
            <a:ext cx="2770187" cy="111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Right-hand side must be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 regular EBNF expression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Names on the right-hand side</a:t>
            </a:r>
            <a:b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denote character sets</a:t>
            </a:r>
          </a:p>
        </p:txBody>
      </p:sp>
      <p:grpSp>
        <p:nvGrpSpPr>
          <p:cNvPr id="422920" name="Group 8"/>
          <p:cNvGrpSpPr>
            <a:grpSpLocks/>
          </p:cNvGrpSpPr>
          <p:nvPr/>
        </p:nvGrpSpPr>
        <p:grpSpPr bwMode="auto">
          <a:xfrm>
            <a:off x="1039813" y="3175000"/>
            <a:ext cx="2686050" cy="1455738"/>
            <a:chOff x="543" y="3224"/>
            <a:chExt cx="1692" cy="917"/>
          </a:xfrm>
        </p:grpSpPr>
        <p:sp>
          <p:nvSpPr>
            <p:cNvPr id="10248" name="Text Box 9"/>
            <p:cNvSpPr txBox="1">
              <a:spLocks noChangeArrowheads="1"/>
            </p:cNvSpPr>
            <p:nvPr/>
          </p:nvSpPr>
          <p:spPr bwMode="auto">
            <a:xfrm>
              <a:off x="543" y="3775"/>
              <a:ext cx="1692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no problem if alternatives start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with the same character</a:t>
              </a:r>
            </a:p>
          </p:txBody>
        </p:sp>
        <p:sp>
          <p:nvSpPr>
            <p:cNvPr id="10249" name="Oval 10"/>
            <p:cNvSpPr>
              <a:spLocks noChangeArrowheads="1"/>
            </p:cNvSpPr>
            <p:nvPr/>
          </p:nvSpPr>
          <p:spPr bwMode="auto">
            <a:xfrm>
              <a:off x="1072" y="3224"/>
              <a:ext cx="320" cy="320"/>
            </a:xfrm>
            <a:prstGeom prst="ellips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50" name="Line 11"/>
            <p:cNvSpPr>
              <a:spLocks noChangeShapeType="1"/>
            </p:cNvSpPr>
            <p:nvPr/>
          </p:nvSpPr>
          <p:spPr bwMode="auto">
            <a:xfrm flipH="1">
              <a:off x="1016" y="3528"/>
              <a:ext cx="128" cy="25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760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91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5D5327-A31D-4EC1-863D-D9BFBD12C5A2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Pragmas</a:t>
            </a: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696913" y="1219200"/>
            <a:ext cx="3570506" cy="116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Special tokens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(e.g., compiler options)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can occur anywhere in the input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are not part of the grammar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must be semantically processed</a:t>
            </a:r>
          </a:p>
        </p:txBody>
      </p:sp>
      <p:sp>
        <p:nvSpPr>
          <p:cNvPr id="424964" name="Text Box 4"/>
          <p:cNvSpPr txBox="1">
            <a:spLocks noChangeArrowheads="1"/>
          </p:cNvSpPr>
          <p:nvPr/>
        </p:nvSpPr>
        <p:spPr bwMode="auto">
          <a:xfrm>
            <a:off x="696913" y="5410200"/>
            <a:ext cx="2494892" cy="1411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Typical applications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compiler options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preprocessor commands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documentation comments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end-of-line processing</a:t>
            </a:r>
          </a:p>
        </p:txBody>
      </p:sp>
      <p:grpSp>
        <p:nvGrpSpPr>
          <p:cNvPr id="424970" name="Group 10"/>
          <p:cNvGrpSpPr>
            <a:grpSpLocks/>
          </p:cNvGrpSpPr>
          <p:nvPr/>
        </p:nvGrpSpPr>
        <p:grpSpPr bwMode="auto">
          <a:xfrm>
            <a:off x="703263" y="2476500"/>
            <a:ext cx="8201024" cy="2713038"/>
            <a:chOff x="443" y="1680"/>
            <a:chExt cx="5166" cy="1709"/>
          </a:xfrm>
        </p:grpSpPr>
        <p:sp>
          <p:nvSpPr>
            <p:cNvPr id="11271" name="Text Box 6"/>
            <p:cNvSpPr txBox="1">
              <a:spLocks noChangeArrowheads="1"/>
            </p:cNvSpPr>
            <p:nvPr/>
          </p:nvSpPr>
          <p:spPr bwMode="auto">
            <a:xfrm>
              <a:off x="443" y="1680"/>
              <a:ext cx="6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11272" name="Text Box 7"/>
            <p:cNvSpPr txBox="1">
              <a:spLocks noChangeArrowheads="1"/>
            </p:cNvSpPr>
            <p:nvPr/>
          </p:nvSpPr>
          <p:spPr bwMode="auto">
            <a:xfrm>
              <a:off x="603" y="2149"/>
              <a:ext cx="3163" cy="124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816100" algn="l"/>
                  <a:tab pos="2006600" algn="l"/>
                  <a:tab pos="21971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PRAGMAS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793875" algn="l"/>
                  <a:tab pos="197167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option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= '$' {letter}.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	for (int i = 1; i &lt; la.val.length(); i++)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793875" algn="l"/>
                  <a:tab pos="1971675" algn="l"/>
                  <a:tab pos="21558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switch (la.val.charAt(i))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793875" algn="l"/>
                  <a:tab pos="1971675" algn="l"/>
                  <a:tab pos="2155825" algn="l"/>
                  <a:tab pos="23336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	case 'A':  ...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set option A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793875" algn="l"/>
                  <a:tab pos="1971675" algn="l"/>
                  <a:tab pos="2155825" algn="l"/>
                  <a:tab pos="23336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	case 'B':  ...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set option B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793875" algn="l"/>
                  <a:tab pos="1971675" algn="l"/>
                  <a:tab pos="2155825" algn="l"/>
                  <a:tab pos="23336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793875" algn="l"/>
                  <a:tab pos="1971675" algn="l"/>
                  <a:tab pos="2155825" algn="l"/>
                  <a:tab pos="23336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793875" algn="l"/>
                  <a:tab pos="1971675" algn="l"/>
                  <a:tab pos="2155825" algn="l"/>
                  <a:tab pos="23336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	} .)</a:t>
              </a:r>
            </a:p>
          </p:txBody>
        </p:sp>
        <p:sp>
          <p:nvSpPr>
            <p:cNvPr id="11273" name="Text Box 8"/>
            <p:cNvSpPr txBox="1">
              <a:spLocks noChangeArrowheads="1"/>
            </p:cNvSpPr>
            <p:nvPr/>
          </p:nvSpPr>
          <p:spPr bwMode="auto">
            <a:xfrm>
              <a:off x="3755" y="2269"/>
              <a:ext cx="1854" cy="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whenever an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option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(e.g. $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AB)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occurs in the input, this semantic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action is executed</a:t>
              </a:r>
            </a:p>
          </p:txBody>
        </p:sp>
        <p:sp>
          <p:nvSpPr>
            <p:cNvPr id="11274" name="Text Box 6"/>
            <p:cNvSpPr txBox="1">
              <a:spLocks noChangeArrowheads="1"/>
            </p:cNvSpPr>
            <p:nvPr/>
          </p:nvSpPr>
          <p:spPr bwMode="auto">
            <a:xfrm>
              <a:off x="551" y="1890"/>
              <a:ext cx="429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compiler options (e.g., $AB) that can occur anywhere in the </a:t>
              </a:r>
              <a:r>
                <a:rPr kumimoji="0" lang="de-AT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source code</a:t>
              </a:r>
              <a:endPara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9459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96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73E70A-8C12-42B2-9770-0E449CFBA2C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Comments</a:t>
            </a: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709613" y="1257300"/>
            <a:ext cx="5408612" cy="91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Described in a special section because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they are not tokens and must be ignored by the parser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nested comments cannot be described with regular grammars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22313" y="2501900"/>
            <a:ext cx="3548062" cy="1541756"/>
            <a:chOff x="722313" y="2501900"/>
            <a:chExt cx="3548062" cy="1541756"/>
          </a:xfrm>
        </p:grpSpPr>
        <p:sp>
          <p:nvSpPr>
            <p:cNvPr id="12294" name="Text Box 5"/>
            <p:cNvSpPr txBox="1">
              <a:spLocks noChangeArrowheads="1"/>
            </p:cNvSpPr>
            <p:nvPr/>
          </p:nvSpPr>
          <p:spPr bwMode="auto">
            <a:xfrm>
              <a:off x="722313" y="2501900"/>
              <a:ext cx="104457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12295" name="Text Box 6"/>
            <p:cNvSpPr txBox="1">
              <a:spLocks noChangeArrowheads="1"/>
            </p:cNvSpPr>
            <p:nvPr/>
          </p:nvSpPr>
          <p:spPr bwMode="auto">
            <a:xfrm>
              <a:off x="823913" y="2944813"/>
              <a:ext cx="3446462" cy="51752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COMMENTS FROM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"/*"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TO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"*/"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NESTED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COMMENTS FROM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"//"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TO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"\r\n"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823913" y="3705102"/>
              <a:ext cx="32159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multiple kinds of comments possible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293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1CCF69-9381-4FC9-9C7A-559C8473A88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White space and case sensitivity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722313" y="1282700"/>
            <a:ext cx="1368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White space</a:t>
            </a: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989013" y="1827213"/>
            <a:ext cx="1987550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IGNORE   '\t' + '\r' + '\n'</a:t>
            </a:r>
          </a:p>
        </p:txBody>
      </p:sp>
      <p:sp>
        <p:nvSpPr>
          <p:cNvPr id="13318" name="Text Box 5"/>
          <p:cNvSpPr txBox="1">
            <a:spLocks noChangeArrowheads="1"/>
          </p:cNvSpPr>
          <p:nvPr/>
        </p:nvSpPr>
        <p:spPr bwMode="auto">
          <a:xfrm>
            <a:off x="3452813" y="1789113"/>
            <a:ext cx="25574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blanks are ignored by default</a:t>
            </a:r>
          </a:p>
        </p:txBody>
      </p:sp>
      <p:grpSp>
        <p:nvGrpSpPr>
          <p:cNvPr id="427014" name="Group 6"/>
          <p:cNvGrpSpPr>
            <a:grpSpLocks/>
          </p:cNvGrpSpPr>
          <p:nvPr/>
        </p:nvGrpSpPr>
        <p:grpSpPr bwMode="auto">
          <a:xfrm>
            <a:off x="722313" y="2781301"/>
            <a:ext cx="6735759" cy="1089026"/>
            <a:chOff x="455" y="2056"/>
            <a:chExt cx="4243" cy="686"/>
          </a:xfrm>
        </p:grpSpPr>
        <p:sp>
          <p:nvSpPr>
            <p:cNvPr id="2" name="Text Box 7"/>
            <p:cNvSpPr txBox="1">
              <a:spLocks noChangeArrowheads="1"/>
            </p:cNvSpPr>
            <p:nvPr/>
          </p:nvSpPr>
          <p:spPr bwMode="auto">
            <a:xfrm>
              <a:off x="455" y="2056"/>
              <a:ext cx="106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Case sensitivity</a:t>
              </a:r>
            </a:p>
          </p:txBody>
        </p:sp>
        <p:sp>
          <p:nvSpPr>
            <p:cNvPr id="13325" name="Text Box 8"/>
            <p:cNvSpPr txBox="1">
              <a:spLocks noChangeArrowheads="1"/>
            </p:cNvSpPr>
            <p:nvPr/>
          </p:nvSpPr>
          <p:spPr bwMode="auto">
            <a:xfrm>
              <a:off x="567" y="2279"/>
              <a:ext cx="413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Compilers generated by Coco/R are case sensitive by default (i.e.,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Foo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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foo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13326" name="Text Box 9"/>
            <p:cNvSpPr txBox="1">
              <a:spLocks noChangeArrowheads="1"/>
            </p:cNvSpPr>
            <p:nvPr/>
          </p:nvSpPr>
          <p:spPr bwMode="auto">
            <a:xfrm>
              <a:off x="567" y="2527"/>
              <a:ext cx="247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Can be made case insensitive by the keyword</a:t>
              </a:r>
            </a:p>
          </p:txBody>
        </p:sp>
        <p:sp>
          <p:nvSpPr>
            <p:cNvPr id="13327" name="Text Box 10"/>
            <p:cNvSpPr txBox="1">
              <a:spLocks noChangeArrowheads="1"/>
            </p:cNvSpPr>
            <p:nvPr/>
          </p:nvSpPr>
          <p:spPr bwMode="auto">
            <a:xfrm>
              <a:off x="3062" y="2535"/>
              <a:ext cx="862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IGNORECASE</a:t>
              </a:r>
            </a:p>
          </p:txBody>
        </p:sp>
      </p:grpSp>
      <p:sp>
        <p:nvSpPr>
          <p:cNvPr id="13323" name="Text Box 12"/>
          <p:cNvSpPr txBox="1">
            <a:spLocks noChangeArrowheads="1"/>
          </p:cNvSpPr>
          <p:nvPr/>
        </p:nvSpPr>
        <p:spPr bwMode="auto">
          <a:xfrm>
            <a:off x="989013" y="4070350"/>
            <a:ext cx="4298950" cy="258603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COMPILER Sample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IGNORECASE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CHARACTERS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hexDigit = digit +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'a'..'f'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TOKENS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number =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"0x"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hexDigit hexDigit hexDigit hexDigit.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PRODUCTIONS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WhileStat =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"while"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'(' Expr ')' Stat.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END Sample.</a:t>
            </a:r>
          </a:p>
        </p:txBody>
      </p:sp>
      <p:sp>
        <p:nvSpPr>
          <p:cNvPr id="13322" name="AutoShape 15"/>
          <p:cNvSpPr>
            <a:spLocks/>
          </p:cNvSpPr>
          <p:nvPr/>
        </p:nvSpPr>
        <p:spPr bwMode="auto">
          <a:xfrm rot="5400000">
            <a:off x="2362200" y="1765300"/>
            <a:ext cx="88900" cy="965200"/>
          </a:xfrm>
          <a:prstGeom prst="rightBrace">
            <a:avLst>
              <a:gd name="adj1" fmla="val 9047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Text Box 16"/>
          <p:cNvSpPr txBox="1">
            <a:spLocks noChangeArrowheads="1"/>
          </p:cNvSpPr>
          <p:nvPr/>
        </p:nvSpPr>
        <p:spPr bwMode="auto">
          <a:xfrm>
            <a:off x="1827213" y="2246313"/>
            <a:ext cx="12065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character set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535613" y="4113213"/>
            <a:ext cx="3414712" cy="1679156"/>
            <a:chOff x="5535613" y="4113213"/>
            <a:chExt cx="3414712" cy="1679156"/>
          </a:xfrm>
        </p:grpSpPr>
        <p:sp>
          <p:nvSpPr>
            <p:cNvPr id="13324" name="Text Box 13"/>
            <p:cNvSpPr txBox="1">
              <a:spLocks noChangeArrowheads="1"/>
            </p:cNvSpPr>
            <p:nvPr/>
          </p:nvSpPr>
          <p:spPr bwMode="auto">
            <a:xfrm>
              <a:off x="5535613" y="4113213"/>
              <a:ext cx="3414712" cy="825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Will recognize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0x00ff, 0X00ff, 0X00FF as a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number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while, While, WHILE as a keyword</a:t>
              </a:r>
            </a:p>
          </p:txBody>
        </p:sp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5545135" y="5205412"/>
              <a:ext cx="2897245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but token values (names, strings)</a:t>
              </a:r>
              <a:endParaRPr kumimoji="0" lang="de-AT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retain their original casing</a:t>
              </a:r>
              <a:endParaRPr kumimoji="0" lang="de-AT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89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4ABA93-651F-4806-AC2E-17412B4ECC6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Interface of the generated scanner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798513" y="1393825"/>
            <a:ext cx="3041650" cy="172561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714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714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714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714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714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 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Scanner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</a:tabLst>
              <a:defRPr/>
            </a:pPr>
            <a:endParaRPr kumimoji="0" lang="de-AT" altLang="en-US" sz="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Scanner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(String fileName);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Scanner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(InputStream s);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</a:tabLst>
              <a:defRPr/>
            </a:pPr>
            <a:endParaRPr kumimoji="0" lang="de-AT" altLang="en-US" sz="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 Token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Scan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/>
            </a:r>
            <a:b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Token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Peek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void 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ResetPeek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714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14341" name="AutoShape 4"/>
          <p:cNvSpPr>
            <a:spLocks/>
          </p:cNvSpPr>
          <p:nvPr/>
        </p:nvSpPr>
        <p:spPr bwMode="auto">
          <a:xfrm>
            <a:off x="4699000" y="1787525"/>
            <a:ext cx="4013200" cy="292100"/>
          </a:xfrm>
          <a:prstGeom prst="accentCallout1">
            <a:avLst>
              <a:gd name="adj1" fmla="val 39130"/>
              <a:gd name="adj2" fmla="val -1898"/>
              <a:gd name="adj3" fmla="val 182606"/>
              <a:gd name="adj4" fmla="val -3386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returns a token upon every call</a:t>
            </a:r>
          </a:p>
        </p:txBody>
      </p:sp>
      <p:sp>
        <p:nvSpPr>
          <p:cNvPr id="14342" name="AutoShape 5"/>
          <p:cNvSpPr>
            <a:spLocks/>
          </p:cNvSpPr>
          <p:nvPr/>
        </p:nvSpPr>
        <p:spPr bwMode="auto">
          <a:xfrm>
            <a:off x="4699000" y="2257425"/>
            <a:ext cx="4064000" cy="584200"/>
          </a:xfrm>
          <a:prstGeom prst="accentCallout1">
            <a:avLst>
              <a:gd name="adj1" fmla="val 19565"/>
              <a:gd name="adj2" fmla="val -1875"/>
              <a:gd name="adj3" fmla="val 50000"/>
              <a:gd name="adj4" fmla="val -3469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reads ahead from the current scanner position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without removing tokens from the input stream</a:t>
            </a:r>
          </a:p>
        </p:txBody>
      </p:sp>
      <p:sp>
        <p:nvSpPr>
          <p:cNvPr id="14343" name="AutoShape 6"/>
          <p:cNvSpPr>
            <a:spLocks/>
          </p:cNvSpPr>
          <p:nvPr/>
        </p:nvSpPr>
        <p:spPr bwMode="auto">
          <a:xfrm>
            <a:off x="4699000" y="2968625"/>
            <a:ext cx="3949700" cy="292100"/>
          </a:xfrm>
          <a:prstGeom prst="accentCallout1">
            <a:avLst>
              <a:gd name="adj1" fmla="val 39130"/>
              <a:gd name="adj2" fmla="val -1931"/>
              <a:gd name="adj3" fmla="val -65218"/>
              <a:gd name="adj4" fmla="val -24759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resets peeking to the current scanner position</a:t>
            </a:r>
          </a:p>
        </p:txBody>
      </p:sp>
      <p:sp>
        <p:nvSpPr>
          <p:cNvPr id="14344" name="Text Box 7"/>
          <p:cNvSpPr txBox="1">
            <a:spLocks noChangeArrowheads="1"/>
          </p:cNvSpPr>
          <p:nvPr/>
        </p:nvSpPr>
        <p:spPr bwMode="auto">
          <a:xfrm>
            <a:off x="798513" y="3789363"/>
            <a:ext cx="5784254" cy="1602619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244600" algn="l"/>
                <a:tab pos="1816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1816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244600" algn="l"/>
                <a:tab pos="1816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244600" algn="l"/>
                <a:tab pos="1816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2446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  <a:tab pos="1816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 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Token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kind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token kind (i.e. token 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String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token value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pos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token position in the source text (starting at 0)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token column (starting at 1)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int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line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token line (starting at 1)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  <a:tab pos="1816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6534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E290F7-AA73-47C9-9BAF-B2654D82B07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104900" y="3643116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58980" cy="334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7.</a:t>
            </a:r>
            <a:r>
              <a:rPr lang="de-AT" altLang="en-US" sz="3200"/>
              <a:t>	</a:t>
            </a:r>
            <a:r>
              <a:rPr lang="de-AT" altLang="en-US" sz="3200" smtClean="0"/>
              <a:t>The Compiler Generator Coco/R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7.1</a:t>
            </a:r>
            <a:r>
              <a:rPr lang="de-AT" altLang="en-US"/>
              <a:t>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7.2</a:t>
            </a:r>
            <a:r>
              <a:rPr lang="de-AT" altLang="en-US"/>
              <a:t>	Coco/R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Scanner Specification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>
                <a:solidFill>
                  <a:srgbClr val="FF0000"/>
                </a:solidFill>
              </a:rPr>
              <a:t>		-	</a:t>
            </a:r>
            <a:r>
              <a:rPr lang="de-AT" altLang="en-US" sz="2000" smtClean="0">
                <a:solidFill>
                  <a:srgbClr val="FF0000"/>
                </a:solidFill>
              </a:rPr>
              <a:t>Parser Specification</a:t>
            </a:r>
            <a:endParaRPr lang="de-AT" altLang="en-US" sz="2000">
              <a:solidFill>
                <a:srgbClr val="FF0000"/>
              </a:solidFill>
            </a:endParaRP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Error Handling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LL(1) Conflicts</a:t>
            </a:r>
            <a:endParaRPr lang="de-AT" altLang="en-US" sz="2000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7.3</a:t>
            </a:r>
            <a:r>
              <a:rPr lang="de-AT" altLang="en-US"/>
              <a:t>	</a:t>
            </a:r>
            <a:r>
              <a:rPr lang="de-AT" altLang="en-US" smtClean="0"/>
              <a:t>Examples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7851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2EC49C-91FA-4478-9076-6AA968F18255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Productions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684213" y="1371600"/>
            <a:ext cx="6651625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Can occur in any order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There must be exactly 1 production for every nonterminal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There must be a production for the start symbol (the grammar name)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671513" y="2700338"/>
            <a:ext cx="10445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773113" y="3155950"/>
            <a:ext cx="5151437" cy="24320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952500" algn="l"/>
                <a:tab pos="1143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952500" algn="l"/>
                <a:tab pos="1143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952500" algn="l"/>
                <a:tab pos="1143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952500" algn="l"/>
                <a:tab pos="1143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  <a:tab pos="114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COMPILER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PRODUCTIONS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=	SimExpr [RelOp SimExpr].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SimExpr	=	Term {AddOp Term}.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Term	=	Factor {Mulop Factor}.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Factor	=	ident | number | "-" Factor | "true" | "false".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RelOp	=	"==" | "&lt;" | "&gt;".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AddOp	=	"+" | "-".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MulOp	=	"*" | "/".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  <a:tab pos="114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END Expr.</a:t>
            </a:r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6030913" y="3859213"/>
            <a:ext cx="273373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arbitrary context-free grammar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 EBNF</a:t>
            </a:r>
          </a:p>
        </p:txBody>
      </p:sp>
    </p:spTree>
    <p:extLst>
      <p:ext uri="{BB962C8B-B14F-4D97-AF65-F5344CB8AC3E}">
        <p14:creationId xmlns:p14="http://schemas.microsoft.com/office/powerpoint/2010/main" val="96206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615C65-292F-427A-BC2F-17331BD92322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Semantic actions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709613" y="1219200"/>
            <a:ext cx="3825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Arbitrary Java code between </a:t>
            </a: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(.</a:t>
            </a: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.)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1065213" y="1649413"/>
            <a:ext cx="3424237" cy="119856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244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244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244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244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IdentList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int n;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ident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n = 1;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 ',' ident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n++;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System.out.println(n);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</a:t>
            </a:r>
          </a:p>
        </p:txBody>
      </p:sp>
      <p:sp>
        <p:nvSpPr>
          <p:cNvPr id="17414" name="Line 5"/>
          <p:cNvSpPr>
            <a:spLocks noChangeShapeType="1"/>
          </p:cNvSpPr>
          <p:nvPr/>
        </p:nvSpPr>
        <p:spPr bwMode="auto">
          <a:xfrm flipH="1">
            <a:off x="3200400" y="1790700"/>
            <a:ext cx="14605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415" name="Text Box 6"/>
          <p:cNvSpPr txBox="1">
            <a:spLocks noChangeArrowheads="1"/>
          </p:cNvSpPr>
          <p:nvPr/>
        </p:nvSpPr>
        <p:spPr bwMode="auto">
          <a:xfrm>
            <a:off x="4646613" y="1598613"/>
            <a:ext cx="2311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local semantic declaration</a:t>
            </a:r>
          </a:p>
        </p:txBody>
      </p:sp>
      <p:sp>
        <p:nvSpPr>
          <p:cNvPr id="17416" name="Line 7"/>
          <p:cNvSpPr>
            <a:spLocks noChangeShapeType="1"/>
          </p:cNvSpPr>
          <p:nvPr/>
        </p:nvSpPr>
        <p:spPr bwMode="auto">
          <a:xfrm flipH="1">
            <a:off x="3200400" y="2057400"/>
            <a:ext cx="14605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417" name="Text Box 8"/>
          <p:cNvSpPr txBox="1">
            <a:spLocks noChangeArrowheads="1"/>
          </p:cNvSpPr>
          <p:nvPr/>
        </p:nvSpPr>
        <p:spPr bwMode="auto">
          <a:xfrm>
            <a:off x="4646613" y="1865313"/>
            <a:ext cx="14557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semantic action</a:t>
            </a:r>
          </a:p>
        </p:txBody>
      </p:sp>
      <p:sp>
        <p:nvSpPr>
          <p:cNvPr id="17418" name="Text Box 9"/>
          <p:cNvSpPr txBox="1">
            <a:spLocks noChangeArrowheads="1"/>
          </p:cNvSpPr>
          <p:nvPr/>
        </p:nvSpPr>
        <p:spPr bwMode="auto">
          <a:xfrm>
            <a:off x="976313" y="2932113"/>
            <a:ext cx="71834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Semantic actions are copied to the generated parser without being checked by Coco/R</a:t>
            </a:r>
          </a:p>
        </p:txBody>
      </p:sp>
      <p:grpSp>
        <p:nvGrpSpPr>
          <p:cNvPr id="431125" name="Group 21"/>
          <p:cNvGrpSpPr>
            <a:grpSpLocks/>
          </p:cNvGrpSpPr>
          <p:nvPr/>
        </p:nvGrpSpPr>
        <p:grpSpPr bwMode="auto">
          <a:xfrm>
            <a:off x="709613" y="3568700"/>
            <a:ext cx="7977187" cy="2986088"/>
            <a:chOff x="447" y="2248"/>
            <a:chExt cx="5025" cy="1881"/>
          </a:xfrm>
        </p:grpSpPr>
        <p:sp>
          <p:nvSpPr>
            <p:cNvPr id="17420" name="Text Box 11"/>
            <p:cNvSpPr txBox="1">
              <a:spLocks noChangeArrowheads="1"/>
            </p:cNvSpPr>
            <p:nvPr/>
          </p:nvSpPr>
          <p:spPr bwMode="auto">
            <a:xfrm>
              <a:off x="447" y="2248"/>
              <a:ext cx="189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Global semantic declarations</a:t>
              </a:r>
            </a:p>
          </p:txBody>
        </p:sp>
        <p:sp>
          <p:nvSpPr>
            <p:cNvPr id="17421" name="Text Box 12"/>
            <p:cNvSpPr txBox="1">
              <a:spLocks noChangeArrowheads="1"/>
            </p:cNvSpPr>
            <p:nvPr/>
          </p:nvSpPr>
          <p:spPr bwMode="auto">
            <a:xfrm>
              <a:off x="671" y="2522"/>
              <a:ext cx="2140" cy="1607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import java.io.*;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COMPILER Sample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FileWriter w;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void open(String path)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w = new FileWriter(path);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PRODUCTIONS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Sample = ...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open("in.txt");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1524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END Sample.</a:t>
              </a:r>
            </a:p>
          </p:txBody>
        </p:sp>
        <p:sp>
          <p:nvSpPr>
            <p:cNvPr id="17422" name="AutoShape 13"/>
            <p:cNvSpPr>
              <a:spLocks/>
            </p:cNvSpPr>
            <p:nvPr/>
          </p:nvSpPr>
          <p:spPr bwMode="auto">
            <a:xfrm>
              <a:off x="2298" y="2848"/>
              <a:ext cx="56" cy="632"/>
            </a:xfrm>
            <a:prstGeom prst="rightBrace">
              <a:avLst>
                <a:gd name="adj1" fmla="val 9404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7423" name="Line 14"/>
            <p:cNvSpPr>
              <a:spLocks noChangeShapeType="1"/>
            </p:cNvSpPr>
            <p:nvPr/>
          </p:nvSpPr>
          <p:spPr bwMode="auto">
            <a:xfrm flipH="1">
              <a:off x="2442" y="3160"/>
              <a:ext cx="512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7424" name="Text Box 15"/>
            <p:cNvSpPr txBox="1">
              <a:spLocks noChangeArrowheads="1"/>
            </p:cNvSpPr>
            <p:nvPr/>
          </p:nvSpPr>
          <p:spPr bwMode="auto">
            <a:xfrm>
              <a:off x="2929" y="3031"/>
              <a:ext cx="2275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global semantic declarations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(become fields and methods of the parser)</a:t>
              </a:r>
            </a:p>
          </p:txBody>
        </p:sp>
        <p:sp>
          <p:nvSpPr>
            <p:cNvPr id="17425" name="Line 16"/>
            <p:cNvSpPr>
              <a:spLocks noChangeShapeType="1"/>
            </p:cNvSpPr>
            <p:nvPr/>
          </p:nvSpPr>
          <p:spPr bwMode="auto">
            <a:xfrm flipH="1">
              <a:off x="1656" y="2600"/>
              <a:ext cx="1298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7426" name="Text Box 17"/>
            <p:cNvSpPr txBox="1">
              <a:spLocks noChangeArrowheads="1"/>
            </p:cNvSpPr>
            <p:nvPr/>
          </p:nvSpPr>
          <p:spPr bwMode="auto">
            <a:xfrm>
              <a:off x="2929" y="2479"/>
              <a:ext cx="206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import of classes from other packages</a:t>
              </a:r>
            </a:p>
          </p:txBody>
        </p:sp>
        <p:sp>
          <p:nvSpPr>
            <p:cNvPr id="17427" name="Line 18"/>
            <p:cNvSpPr>
              <a:spLocks noChangeShapeType="1"/>
            </p:cNvSpPr>
            <p:nvPr/>
          </p:nvSpPr>
          <p:spPr bwMode="auto">
            <a:xfrm flipH="1">
              <a:off x="2694" y="3792"/>
              <a:ext cx="254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7428" name="Text Box 19"/>
            <p:cNvSpPr txBox="1">
              <a:spLocks noChangeArrowheads="1"/>
            </p:cNvSpPr>
            <p:nvPr/>
          </p:nvSpPr>
          <p:spPr bwMode="auto">
            <a:xfrm>
              <a:off x="2929" y="3671"/>
              <a:ext cx="2543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semantic actions can access global declarations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as well as imported classes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724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243F31-AD0F-42F0-B690-FAACF4BA299E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Attributes</a:t>
            </a: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722313" y="1193800"/>
            <a:ext cx="2276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terminal symbols</a:t>
            </a:r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773113" y="1522413"/>
            <a:ext cx="81486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terminal symbols do not have explicit attributes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their values can be accessed in sem. actions using the following variables declared in the parser</a:t>
            </a: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1141413" y="2005013"/>
            <a:ext cx="435918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054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054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054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054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Token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most recently recognized token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Token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	lookahead token (not yet recognized)</a:t>
            </a:r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1204913" y="3279775"/>
            <a:ext cx="5207173" cy="1451809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244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244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244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244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Token {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kind;	// token code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String val;	// token value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pos; 	// token position in the source text (starting at 0)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line;	// token line (starting at 1)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int col;	// token column (starting at 1)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976313" y="2589213"/>
            <a:ext cx="892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</a:p>
        </p:txBody>
      </p:sp>
      <p:sp>
        <p:nvSpPr>
          <p:cNvPr id="18441" name="Text Box 8"/>
          <p:cNvSpPr txBox="1">
            <a:spLocks noChangeArrowheads="1"/>
          </p:cNvSpPr>
          <p:nvPr/>
        </p:nvSpPr>
        <p:spPr bwMode="auto">
          <a:xfrm>
            <a:off x="1204913" y="2894013"/>
            <a:ext cx="4894262" cy="304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 &lt;out int x&gt; = number    (. x = Integer.parseInt(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t.val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); .)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722313" y="4953000"/>
            <a:ext cx="6933110" cy="1418648"/>
            <a:chOff x="722313" y="4953000"/>
            <a:chExt cx="6933110" cy="1418648"/>
          </a:xfrm>
        </p:grpSpPr>
        <p:sp>
          <p:nvSpPr>
            <p:cNvPr id="18451" name="Text Box 10"/>
            <p:cNvSpPr txBox="1">
              <a:spLocks noChangeArrowheads="1"/>
            </p:cNvSpPr>
            <p:nvPr/>
          </p:nvSpPr>
          <p:spPr bwMode="auto">
            <a:xfrm>
              <a:off x="722313" y="4953000"/>
              <a:ext cx="264477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For nonterminal symbols</a:t>
              </a:r>
            </a:p>
          </p:txBody>
        </p:sp>
        <p:sp>
          <p:nvSpPr>
            <p:cNvPr id="18452" name="Text Box 11"/>
            <p:cNvSpPr txBox="1">
              <a:spLocks noChangeArrowheads="1"/>
            </p:cNvSpPr>
            <p:nvPr/>
          </p:nvSpPr>
          <p:spPr bwMode="auto">
            <a:xfrm>
              <a:off x="773113" y="5319713"/>
              <a:ext cx="4080261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NTS can have any number of input attributes</a:t>
              </a:r>
            </a:p>
          </p:txBody>
        </p:sp>
        <p:sp>
          <p:nvSpPr>
            <p:cNvPr id="18453" name="Text Box 14"/>
            <p:cNvSpPr txBox="1">
              <a:spLocks noChangeArrowheads="1"/>
            </p:cNvSpPr>
            <p:nvPr/>
          </p:nvSpPr>
          <p:spPr bwMode="auto">
            <a:xfrm>
              <a:off x="773113" y="6030913"/>
              <a:ext cx="6882310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NTS can have at most </a:t>
              </a: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one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output attribute (must be the first in the attribute list)</a:t>
              </a: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297113" y="6335713"/>
            <a:ext cx="5022850" cy="304800"/>
            <a:chOff x="2297113" y="6335713"/>
            <a:chExt cx="5022850" cy="304800"/>
          </a:xfrm>
        </p:grpSpPr>
        <p:sp>
          <p:nvSpPr>
            <p:cNvPr id="18449" name="Text Box 15"/>
            <p:cNvSpPr txBox="1">
              <a:spLocks noChangeArrowheads="1"/>
            </p:cNvSpPr>
            <p:nvPr/>
          </p:nvSpPr>
          <p:spPr bwMode="auto">
            <a:xfrm>
              <a:off x="2297113" y="6335713"/>
              <a:ext cx="2047875" cy="3048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out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x,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y&gt; = ... .</a:t>
              </a:r>
            </a:p>
          </p:txBody>
        </p:sp>
        <p:sp>
          <p:nvSpPr>
            <p:cNvPr id="18450" name="Text Box 16"/>
            <p:cNvSpPr txBox="1">
              <a:spLocks noChangeArrowheads="1"/>
            </p:cNvSpPr>
            <p:nvPr/>
          </p:nvSpPr>
          <p:spPr bwMode="auto">
            <a:xfrm>
              <a:off x="5789613" y="6335713"/>
              <a:ext cx="1530350" cy="3048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 B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out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z, 3&gt; ...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963613" y="5611813"/>
            <a:ext cx="6381750" cy="336550"/>
            <a:chOff x="963613" y="5611813"/>
            <a:chExt cx="6381750" cy="336550"/>
          </a:xfrm>
        </p:grpSpPr>
        <p:sp>
          <p:nvSpPr>
            <p:cNvPr id="18445" name="Text Box 12"/>
            <p:cNvSpPr txBox="1">
              <a:spLocks noChangeArrowheads="1"/>
            </p:cNvSpPr>
            <p:nvPr/>
          </p:nvSpPr>
          <p:spPr bwMode="auto">
            <a:xfrm>
              <a:off x="2297113" y="5637213"/>
              <a:ext cx="2062163" cy="3048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&lt;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x,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char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c&gt; = ... .</a:t>
              </a:r>
            </a:p>
          </p:txBody>
        </p:sp>
        <p:sp>
          <p:nvSpPr>
            <p:cNvPr id="18446" name="Text Box 13"/>
            <p:cNvSpPr txBox="1">
              <a:spLocks noChangeArrowheads="1"/>
            </p:cNvSpPr>
            <p:nvPr/>
          </p:nvSpPr>
          <p:spPr bwMode="auto">
            <a:xfrm>
              <a:off x="5789613" y="5637213"/>
              <a:ext cx="1555750" cy="3048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 A &lt;y, 'a'&gt; ...</a:t>
              </a:r>
            </a:p>
          </p:txBody>
        </p:sp>
        <p:sp>
          <p:nvSpPr>
            <p:cNvPr id="18447" name="Text Box 17"/>
            <p:cNvSpPr txBox="1">
              <a:spLocks noChangeArrowheads="1"/>
            </p:cNvSpPr>
            <p:nvPr/>
          </p:nvSpPr>
          <p:spPr bwMode="auto">
            <a:xfrm>
              <a:off x="963613" y="5611813"/>
              <a:ext cx="11572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formal attr.:</a:t>
              </a:r>
            </a:p>
          </p:txBody>
        </p:sp>
        <p:sp>
          <p:nvSpPr>
            <p:cNvPr id="18448" name="Text Box 18"/>
            <p:cNvSpPr txBox="1">
              <a:spLocks noChangeArrowheads="1"/>
            </p:cNvSpPr>
            <p:nvPr/>
          </p:nvSpPr>
          <p:spPr bwMode="auto">
            <a:xfrm>
              <a:off x="4456113" y="5611813"/>
              <a:ext cx="110013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actual attr.: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13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0D3659-FDE8-49A3-B249-21F35B618F95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Productions are translated to parser methods</a:t>
            </a: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785813" y="1830388"/>
            <a:ext cx="3046412" cy="1155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17049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17049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17049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17049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1704975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&lt;out int n&gt;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int n1;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1704975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Term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&lt;out n&gt;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1704975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	'+'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1704975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Term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&lt;out n1&gt;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(. n = n + n1;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1704975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}.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671513" y="1314450"/>
            <a:ext cx="12731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Production</a:t>
            </a:r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671513" y="3381375"/>
            <a:ext cx="261415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Resulting parser method</a:t>
            </a:r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814388" y="3973513"/>
            <a:ext cx="3014662" cy="24320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 Expr()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 n;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 n1;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 =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Term();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while (la.kind == 3)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Get();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n1 = 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 = n + n1;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return n;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4233863" y="4129088"/>
            <a:ext cx="39290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Attributes =&gt; parameters or return values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Semantic actions =&gt; embedded in parser code</a:t>
            </a:r>
          </a:p>
        </p:txBody>
      </p:sp>
    </p:spTree>
    <p:extLst>
      <p:ext uri="{BB962C8B-B14F-4D97-AF65-F5344CB8AC3E}">
        <p14:creationId xmlns:p14="http://schemas.microsoft.com/office/powerpoint/2010/main" val="303441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834BFB-1221-4C45-9B27-2AF6286FD51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de-DE" altLang="en-US" sz="140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Compiler generators</a:t>
            </a:r>
          </a:p>
        </p:txBody>
      </p:sp>
      <p:sp>
        <p:nvSpPr>
          <p:cNvPr id="5124" name="Text Box 114"/>
          <p:cNvSpPr txBox="1">
            <a:spLocks noChangeArrowheads="1"/>
          </p:cNvSpPr>
          <p:nvPr/>
        </p:nvSpPr>
        <p:spPr bwMode="auto">
          <a:xfrm>
            <a:off x="682625" y="1257300"/>
            <a:ext cx="5482568" cy="61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Generate compiler parts from a compact specification</a:t>
            </a:r>
            <a:endParaRPr lang="de-AT" altLang="en-US" sz="1800" b="1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(e.g., scanner</a:t>
            </a:r>
            <a:r>
              <a:rPr lang="de-AT" altLang="en-US" sz="1600"/>
              <a:t>, </a:t>
            </a:r>
            <a:r>
              <a:rPr lang="de-AT" altLang="en-US" sz="1600" smtClean="0"/>
              <a:t>parser</a:t>
            </a:r>
            <a:r>
              <a:rPr lang="de-AT" altLang="en-US" sz="1600"/>
              <a:t>, </a:t>
            </a:r>
            <a:r>
              <a:rPr lang="de-AT" altLang="en-US" sz="1600" smtClean="0"/>
              <a:t>code generator</a:t>
            </a:r>
            <a:r>
              <a:rPr lang="de-AT" altLang="en-US" sz="1600"/>
              <a:t>, </a:t>
            </a:r>
            <a:r>
              <a:rPr lang="de-AT" altLang="en-US" sz="1600" smtClean="0"/>
              <a:t>tree optimizer, </a:t>
            </a:r>
            <a:r>
              <a:rPr lang="de-AT" altLang="en-US" sz="1600"/>
              <a:t>...)</a:t>
            </a:r>
          </a:p>
        </p:txBody>
      </p:sp>
      <p:grpSp>
        <p:nvGrpSpPr>
          <p:cNvPr id="44330" name="Group 298"/>
          <p:cNvGrpSpPr>
            <a:grpSpLocks/>
          </p:cNvGrpSpPr>
          <p:nvPr/>
        </p:nvGrpSpPr>
        <p:grpSpPr bwMode="auto">
          <a:xfrm>
            <a:off x="3035300" y="2032000"/>
            <a:ext cx="1397000" cy="2744788"/>
            <a:chOff x="1912" y="1280"/>
            <a:chExt cx="880" cy="1729"/>
          </a:xfrm>
        </p:grpSpPr>
        <p:sp>
          <p:nvSpPr>
            <p:cNvPr id="5151" name="Rectangle 278"/>
            <p:cNvSpPr>
              <a:spLocks noChangeArrowheads="1"/>
            </p:cNvSpPr>
            <p:nvPr/>
          </p:nvSpPr>
          <p:spPr bwMode="auto">
            <a:xfrm>
              <a:off x="1912" y="1280"/>
              <a:ext cx="880" cy="135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52" name="Text Box 279"/>
            <p:cNvSpPr txBox="1">
              <a:spLocks noChangeArrowheads="1"/>
            </p:cNvSpPr>
            <p:nvPr/>
          </p:nvSpPr>
          <p:spPr bwMode="auto">
            <a:xfrm>
              <a:off x="2020" y="2639"/>
              <a:ext cx="617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compiler</a:t>
              </a:r>
              <a:endParaRPr lang="de-AT" altLang="en-US" sz="1600"/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generator</a:t>
              </a:r>
            </a:p>
          </p:txBody>
        </p:sp>
      </p:grpSp>
      <p:grpSp>
        <p:nvGrpSpPr>
          <p:cNvPr id="44328" name="Group 296"/>
          <p:cNvGrpSpPr>
            <a:grpSpLocks/>
          </p:cNvGrpSpPr>
          <p:nvPr/>
        </p:nvGrpSpPr>
        <p:grpSpPr bwMode="auto">
          <a:xfrm>
            <a:off x="679451" y="2220914"/>
            <a:ext cx="4929188" cy="976313"/>
            <a:chOff x="428" y="1399"/>
            <a:chExt cx="3105" cy="615"/>
          </a:xfrm>
        </p:grpSpPr>
        <p:sp>
          <p:nvSpPr>
            <p:cNvPr id="5145" name="AutoShape 272"/>
            <p:cNvSpPr>
              <a:spLocks noChangeArrowheads="1"/>
            </p:cNvSpPr>
            <p:nvPr/>
          </p:nvSpPr>
          <p:spPr bwMode="auto">
            <a:xfrm>
              <a:off x="808" y="1456"/>
              <a:ext cx="504" cy="232"/>
            </a:xfrm>
            <a:prstGeom prst="can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46" name="Text Box 273"/>
            <p:cNvSpPr txBox="1">
              <a:spLocks noChangeArrowheads="1"/>
            </p:cNvSpPr>
            <p:nvPr/>
          </p:nvSpPr>
          <p:spPr bwMode="auto">
            <a:xfrm>
              <a:off x="428" y="1675"/>
              <a:ext cx="1289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scanner specification</a:t>
              </a:r>
              <a:endParaRPr lang="de-AT" altLang="en-US" sz="1600" i="1"/>
            </a:p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(e.g. regular grammar)</a:t>
              </a:r>
              <a:endParaRPr lang="de-AT" altLang="en-US" sz="1600"/>
            </a:p>
          </p:txBody>
        </p:sp>
        <p:sp>
          <p:nvSpPr>
            <p:cNvPr id="5147" name="Text Box 276"/>
            <p:cNvSpPr txBox="1">
              <a:spLocks noChangeArrowheads="1"/>
            </p:cNvSpPr>
            <p:nvPr/>
          </p:nvSpPr>
          <p:spPr bwMode="auto">
            <a:xfrm>
              <a:off x="2028" y="1399"/>
              <a:ext cx="654" cy="37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scanner</a:t>
              </a:r>
              <a:endParaRPr lang="de-AT" altLang="en-US" sz="1600" b="1"/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generator</a:t>
              </a:r>
            </a:p>
          </p:txBody>
        </p:sp>
        <p:sp>
          <p:nvSpPr>
            <p:cNvPr id="5148" name="Line 280"/>
            <p:cNvSpPr>
              <a:spLocks noChangeShapeType="1"/>
            </p:cNvSpPr>
            <p:nvPr/>
          </p:nvSpPr>
          <p:spPr bwMode="auto">
            <a:xfrm>
              <a:off x="1336" y="1560"/>
              <a:ext cx="6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49" name="Line 282"/>
            <p:cNvSpPr>
              <a:spLocks noChangeShapeType="1"/>
            </p:cNvSpPr>
            <p:nvPr/>
          </p:nvSpPr>
          <p:spPr bwMode="auto">
            <a:xfrm>
              <a:off x="2720" y="1560"/>
              <a:ext cx="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50" name="Text Box 283"/>
            <p:cNvSpPr txBox="1">
              <a:spLocks noChangeArrowheads="1"/>
            </p:cNvSpPr>
            <p:nvPr/>
          </p:nvSpPr>
          <p:spPr bwMode="auto">
            <a:xfrm>
              <a:off x="3023" y="1455"/>
              <a:ext cx="51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>
                  <a:solidFill>
                    <a:schemeClr val="accent2"/>
                  </a:solidFill>
                </a:rPr>
                <a:t>scanner</a:t>
              </a:r>
              <a:endParaRPr lang="de-AT" altLang="en-US" sz="1600">
                <a:solidFill>
                  <a:schemeClr val="accent2"/>
                </a:solidFill>
              </a:endParaRPr>
            </a:p>
          </p:txBody>
        </p:sp>
      </p:grpSp>
      <p:grpSp>
        <p:nvGrpSpPr>
          <p:cNvPr id="44329" name="Group 297"/>
          <p:cNvGrpSpPr>
            <a:grpSpLocks/>
          </p:cNvGrpSpPr>
          <p:nvPr/>
        </p:nvGrpSpPr>
        <p:grpSpPr bwMode="auto">
          <a:xfrm>
            <a:off x="606425" y="3414715"/>
            <a:ext cx="4878387" cy="938213"/>
            <a:chOff x="382" y="2151"/>
            <a:chExt cx="3073" cy="591"/>
          </a:xfrm>
        </p:grpSpPr>
        <p:sp>
          <p:nvSpPr>
            <p:cNvPr id="5139" name="AutoShape 274"/>
            <p:cNvSpPr>
              <a:spLocks noChangeArrowheads="1"/>
            </p:cNvSpPr>
            <p:nvPr/>
          </p:nvSpPr>
          <p:spPr bwMode="auto">
            <a:xfrm>
              <a:off x="808" y="2184"/>
              <a:ext cx="504" cy="232"/>
            </a:xfrm>
            <a:prstGeom prst="can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600"/>
            </a:p>
          </p:txBody>
        </p:sp>
        <p:sp>
          <p:nvSpPr>
            <p:cNvPr id="5140" name="Text Box 275"/>
            <p:cNvSpPr txBox="1">
              <a:spLocks noChangeArrowheads="1"/>
            </p:cNvSpPr>
            <p:nvPr/>
          </p:nvSpPr>
          <p:spPr bwMode="auto">
            <a:xfrm>
              <a:off x="382" y="2403"/>
              <a:ext cx="1387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parser specification</a:t>
              </a:r>
              <a:endParaRPr lang="de-AT" altLang="en-US" sz="1600" i="1"/>
            </a:p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(e.g attributed grammar)</a:t>
              </a:r>
              <a:endParaRPr lang="de-AT" altLang="en-US" sz="1600"/>
            </a:p>
          </p:txBody>
        </p:sp>
        <p:sp>
          <p:nvSpPr>
            <p:cNvPr id="5141" name="Text Box 277"/>
            <p:cNvSpPr txBox="1">
              <a:spLocks noChangeArrowheads="1"/>
            </p:cNvSpPr>
            <p:nvPr/>
          </p:nvSpPr>
          <p:spPr bwMode="auto">
            <a:xfrm>
              <a:off x="2028" y="2151"/>
              <a:ext cx="654" cy="37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parser</a:t>
              </a:r>
              <a:endParaRPr lang="de-AT" altLang="en-US" sz="1600" b="1"/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generator</a:t>
              </a:r>
            </a:p>
          </p:txBody>
        </p:sp>
        <p:sp>
          <p:nvSpPr>
            <p:cNvPr id="5142" name="Line 281"/>
            <p:cNvSpPr>
              <a:spLocks noChangeShapeType="1"/>
            </p:cNvSpPr>
            <p:nvPr/>
          </p:nvSpPr>
          <p:spPr bwMode="auto">
            <a:xfrm>
              <a:off x="1336" y="2304"/>
              <a:ext cx="6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43" name="Line 284"/>
            <p:cNvSpPr>
              <a:spLocks noChangeShapeType="1"/>
            </p:cNvSpPr>
            <p:nvPr/>
          </p:nvSpPr>
          <p:spPr bwMode="auto">
            <a:xfrm>
              <a:off x="2720" y="2304"/>
              <a:ext cx="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44" name="Text Box 285"/>
            <p:cNvSpPr txBox="1">
              <a:spLocks noChangeArrowheads="1"/>
            </p:cNvSpPr>
            <p:nvPr/>
          </p:nvSpPr>
          <p:spPr bwMode="auto">
            <a:xfrm>
              <a:off x="3023" y="2199"/>
              <a:ext cx="43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>
                  <a:solidFill>
                    <a:schemeClr val="accent2"/>
                  </a:solidFill>
                </a:rPr>
                <a:t>parser</a:t>
              </a:r>
              <a:endParaRPr lang="de-AT" altLang="en-US" sz="1600">
                <a:solidFill>
                  <a:schemeClr val="accent2"/>
                </a:solidFill>
              </a:endParaRPr>
            </a:p>
          </p:txBody>
        </p:sp>
      </p:grpSp>
      <p:sp>
        <p:nvSpPr>
          <p:cNvPr id="5132" name="Text Box 286"/>
          <p:cNvSpPr txBox="1">
            <a:spLocks noChangeArrowheads="1"/>
          </p:cNvSpPr>
          <p:nvPr/>
        </p:nvSpPr>
        <p:spPr bwMode="auto">
          <a:xfrm>
            <a:off x="4608513" y="3998913"/>
            <a:ext cx="1590798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symbol table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code generator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main program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/>
              <a:t>...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5524500" y="2578100"/>
            <a:ext cx="3174498" cy="1762126"/>
            <a:chOff x="5524500" y="2578100"/>
            <a:chExt cx="3174498" cy="1762126"/>
          </a:xfrm>
        </p:grpSpPr>
        <p:sp>
          <p:nvSpPr>
            <p:cNvPr id="5133" name="Text Box 288"/>
            <p:cNvSpPr txBox="1">
              <a:spLocks noChangeArrowheads="1"/>
            </p:cNvSpPr>
            <p:nvPr/>
          </p:nvSpPr>
          <p:spPr bwMode="auto">
            <a:xfrm>
              <a:off x="6446759" y="3389313"/>
              <a:ext cx="957419" cy="586957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compiler,</a:t>
              </a:r>
              <a:endParaRPr lang="de-AT" altLang="en-US" sz="1600"/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linker</a:t>
              </a:r>
              <a:endParaRPr lang="de-AT" altLang="en-US" sz="1600"/>
            </a:p>
          </p:txBody>
        </p:sp>
        <p:sp>
          <p:nvSpPr>
            <p:cNvPr id="5134" name="Line 289"/>
            <p:cNvSpPr>
              <a:spLocks noChangeShapeType="1"/>
            </p:cNvSpPr>
            <p:nvPr/>
          </p:nvSpPr>
          <p:spPr bwMode="auto">
            <a:xfrm>
              <a:off x="5676900" y="2578100"/>
              <a:ext cx="635000" cy="914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35" name="Line 290"/>
            <p:cNvSpPr>
              <a:spLocks noChangeShapeType="1"/>
            </p:cNvSpPr>
            <p:nvPr/>
          </p:nvSpPr>
          <p:spPr bwMode="auto">
            <a:xfrm flipV="1">
              <a:off x="5524500" y="3657600"/>
              <a:ext cx="825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36" name="Line 291"/>
            <p:cNvSpPr>
              <a:spLocks noChangeShapeType="1"/>
            </p:cNvSpPr>
            <p:nvPr/>
          </p:nvSpPr>
          <p:spPr bwMode="auto">
            <a:xfrm flipV="1">
              <a:off x="6133596" y="3848100"/>
              <a:ext cx="178304" cy="4921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37" name="Line 292"/>
            <p:cNvSpPr>
              <a:spLocks noChangeShapeType="1"/>
            </p:cNvSpPr>
            <p:nvPr/>
          </p:nvSpPr>
          <p:spPr bwMode="auto">
            <a:xfrm>
              <a:off x="7467600" y="3670300"/>
              <a:ext cx="190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5138" name="Text Box 293"/>
            <p:cNvSpPr txBox="1">
              <a:spLocks noChangeArrowheads="1"/>
            </p:cNvSpPr>
            <p:nvPr/>
          </p:nvSpPr>
          <p:spPr bwMode="auto">
            <a:xfrm>
              <a:off x="7717341" y="3363913"/>
              <a:ext cx="981657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>
                  <a:solidFill>
                    <a:srgbClr val="FF0000"/>
                  </a:solidFill>
                </a:rPr>
                <a:t>generated</a:t>
              </a:r>
              <a:endParaRPr lang="de-AT" altLang="en-US" sz="1600">
                <a:solidFill>
                  <a:srgbClr val="FF0000"/>
                </a:solidFill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olidFill>
                    <a:srgbClr val="FF0000"/>
                  </a:solidFill>
                </a:rPr>
                <a:t>c</a:t>
              </a:r>
              <a:r>
                <a:rPr lang="de-AT" altLang="en-US" sz="1600" smtClean="0">
                  <a:solidFill>
                    <a:srgbClr val="FF0000"/>
                  </a:solidFill>
                </a:rPr>
                <a:t>ompiler</a:t>
              </a:r>
              <a:endParaRPr lang="de-AT" altLang="en-US" sz="1600">
                <a:solidFill>
                  <a:srgbClr val="FF0000"/>
                </a:solidFill>
              </a:endParaRPr>
            </a:p>
          </p:txBody>
        </p:sp>
      </p:grpSp>
      <p:grpSp>
        <p:nvGrpSpPr>
          <p:cNvPr id="44332" name="Group 300"/>
          <p:cNvGrpSpPr>
            <a:grpSpLocks/>
          </p:cNvGrpSpPr>
          <p:nvPr/>
        </p:nvGrpSpPr>
        <p:grpSpPr bwMode="auto">
          <a:xfrm>
            <a:off x="823913" y="5067300"/>
            <a:ext cx="7529512" cy="1471613"/>
            <a:chOff x="519" y="3192"/>
            <a:chExt cx="4743" cy="927"/>
          </a:xfrm>
        </p:grpSpPr>
        <p:sp>
          <p:nvSpPr>
            <p:cNvPr id="5131" name="Text Box 294"/>
            <p:cNvSpPr txBox="1">
              <a:spLocks noChangeArrowheads="1"/>
            </p:cNvSpPr>
            <p:nvPr/>
          </p:nvSpPr>
          <p:spPr bwMode="auto">
            <a:xfrm>
              <a:off x="527" y="3192"/>
              <a:ext cx="72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Examples</a:t>
              </a:r>
              <a:endParaRPr lang="de-AT" altLang="en-US" sz="1800" b="1"/>
            </a:p>
          </p:txBody>
        </p:sp>
        <p:sp>
          <p:nvSpPr>
            <p:cNvPr id="3" name="Text Box 295"/>
            <p:cNvSpPr txBox="1">
              <a:spLocks noChangeArrowheads="1"/>
            </p:cNvSpPr>
            <p:nvPr/>
          </p:nvSpPr>
          <p:spPr bwMode="auto">
            <a:xfrm>
              <a:off x="519" y="3439"/>
              <a:ext cx="4743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Yacc	</a:t>
              </a:r>
              <a:r>
                <a:rPr lang="de-AT" altLang="en-US" sz="1600" smtClean="0"/>
                <a:t>parser generator for </a:t>
              </a:r>
              <a:r>
                <a:rPr lang="de-AT" altLang="en-US" sz="1600"/>
                <a:t>C </a:t>
              </a:r>
              <a:r>
                <a:rPr lang="de-AT" altLang="en-US" sz="1600" smtClean="0"/>
                <a:t>and </a:t>
              </a:r>
              <a:r>
                <a:rPr lang="de-AT" altLang="en-US" sz="1600"/>
                <a:t>Java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Lex	</a:t>
              </a:r>
              <a:r>
                <a:rPr lang="de-AT" altLang="en-US" sz="1600" smtClean="0"/>
                <a:t>scanner generator for </a:t>
              </a:r>
              <a:r>
                <a:rPr lang="de-AT" altLang="en-US" sz="1600"/>
                <a:t>C </a:t>
              </a:r>
              <a:r>
                <a:rPr lang="de-AT" altLang="en-US" sz="1600" smtClean="0"/>
                <a:t>and </a:t>
              </a:r>
              <a:r>
                <a:rPr lang="de-AT" altLang="en-US" sz="1600"/>
                <a:t>Java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Coco/R	</a:t>
              </a:r>
              <a:r>
                <a:rPr lang="de-AT" altLang="en-US" sz="1600" smtClean="0"/>
                <a:t>scanner and parser generator for </a:t>
              </a:r>
              <a:r>
                <a:rPr lang="de-AT" altLang="en-US" sz="1600"/>
                <a:t>Java, C#, C++, Delphi, Modula-2, Oberon, 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...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D9C0CF-7001-4FF8-8B04-497F77D618C9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The symbol ANY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722313" y="1282700"/>
            <a:ext cx="609151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Denotes any token that is not an alternative of this ANY symbol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735013" y="1854200"/>
            <a:ext cx="451788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counting the number of occurrences of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</a:t>
            </a:r>
          </a:p>
        </p:txBody>
      </p:sp>
      <p:sp>
        <p:nvSpPr>
          <p:cNvPr id="20486" name="Text Box 5"/>
          <p:cNvSpPr txBox="1">
            <a:spLocks noChangeArrowheads="1"/>
          </p:cNvSpPr>
          <p:nvPr/>
        </p:nvSpPr>
        <p:spPr bwMode="auto">
          <a:xfrm>
            <a:off x="1103313" y="2263775"/>
            <a:ext cx="3079750" cy="66833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054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054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054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054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Type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"int"	(. intCounter++; .)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|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ANY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</a:t>
            </a:r>
          </a:p>
        </p:txBody>
      </p:sp>
      <p:sp>
        <p:nvSpPr>
          <p:cNvPr id="20487" name="Line 6"/>
          <p:cNvSpPr>
            <a:spLocks noChangeShapeType="1"/>
          </p:cNvSpPr>
          <p:nvPr/>
        </p:nvSpPr>
        <p:spPr bwMode="auto">
          <a:xfrm flipH="1">
            <a:off x="1866900" y="2794000"/>
            <a:ext cx="2565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8" name="Text Box 7"/>
          <p:cNvSpPr txBox="1">
            <a:spLocks noChangeArrowheads="1"/>
          </p:cNvSpPr>
          <p:nvPr/>
        </p:nvSpPr>
        <p:spPr bwMode="auto">
          <a:xfrm>
            <a:off x="4570413" y="2627313"/>
            <a:ext cx="19923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any token except "int"</a:t>
            </a:r>
          </a:p>
        </p:txBody>
      </p:sp>
      <p:grpSp>
        <p:nvGrpSpPr>
          <p:cNvPr id="435208" name="Group 8"/>
          <p:cNvGrpSpPr>
            <a:grpSpLocks/>
          </p:cNvGrpSpPr>
          <p:nvPr/>
        </p:nvGrpSpPr>
        <p:grpSpPr bwMode="auto">
          <a:xfrm>
            <a:off x="735013" y="3206750"/>
            <a:ext cx="5726112" cy="1279525"/>
            <a:chOff x="463" y="2008"/>
            <a:chExt cx="3607" cy="806"/>
          </a:xfrm>
        </p:grpSpPr>
        <p:sp>
          <p:nvSpPr>
            <p:cNvPr id="20495" name="Text Box 9"/>
            <p:cNvSpPr txBox="1">
              <a:spLocks noChangeArrowheads="1"/>
            </p:cNvSpPr>
            <p:nvPr/>
          </p:nvSpPr>
          <p:spPr bwMode="auto">
            <a:xfrm>
              <a:off x="463" y="2008"/>
              <a:ext cx="232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: computing the length of a block</a:t>
              </a:r>
            </a:p>
          </p:txBody>
        </p:sp>
        <p:sp>
          <p:nvSpPr>
            <p:cNvPr id="20496" name="Text Box 10"/>
            <p:cNvSpPr txBox="1">
              <a:spLocks noChangeArrowheads="1"/>
            </p:cNvSpPr>
            <p:nvPr/>
          </p:nvSpPr>
          <p:spPr bwMode="auto">
            <a:xfrm>
              <a:off x="695" y="2266"/>
              <a:ext cx="1932" cy="54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05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05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05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05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054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Block&lt;out int len&gt;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054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	"{"		(. int beg = t.pos + 1;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054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{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ANY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}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054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"}"		(. len = t.pos - beg; .) .</a:t>
              </a:r>
            </a:p>
          </p:txBody>
        </p:sp>
        <p:sp>
          <p:nvSpPr>
            <p:cNvPr id="20497" name="Line 11"/>
            <p:cNvSpPr>
              <a:spLocks noChangeShapeType="1"/>
            </p:cNvSpPr>
            <p:nvPr/>
          </p:nvSpPr>
          <p:spPr bwMode="auto">
            <a:xfrm flipH="1">
              <a:off x="1288" y="2592"/>
              <a:ext cx="1504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0498" name="Text Box 12"/>
            <p:cNvSpPr txBox="1">
              <a:spLocks noChangeArrowheads="1"/>
            </p:cNvSpPr>
            <p:nvPr/>
          </p:nvSpPr>
          <p:spPr bwMode="auto">
            <a:xfrm>
              <a:off x="2879" y="2487"/>
              <a:ext cx="119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any token except "}"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735013" y="4802188"/>
            <a:ext cx="7134225" cy="1776412"/>
            <a:chOff x="463" y="3025"/>
            <a:chExt cx="4494" cy="1119"/>
          </a:xfrm>
        </p:grpSpPr>
        <p:sp>
          <p:nvSpPr>
            <p:cNvPr id="20491" name="Text Box 14"/>
            <p:cNvSpPr txBox="1">
              <a:spLocks noChangeArrowheads="1"/>
            </p:cNvSpPr>
            <p:nvPr/>
          </p:nvSpPr>
          <p:spPr bwMode="auto">
            <a:xfrm>
              <a:off x="463" y="3025"/>
              <a:ext cx="244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: counting the statements in a block</a:t>
              </a:r>
            </a:p>
          </p:txBody>
        </p:sp>
        <p:sp>
          <p:nvSpPr>
            <p:cNvPr id="20492" name="Text Box 15"/>
            <p:cNvSpPr txBox="1">
              <a:spLocks noChangeArrowheads="1"/>
            </p:cNvSpPr>
            <p:nvPr/>
          </p:nvSpPr>
          <p:spPr bwMode="auto">
            <a:xfrm>
              <a:off x="695" y="3229"/>
              <a:ext cx="2310" cy="91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438275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438275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1438275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1438275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14382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4382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4382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4382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14382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43827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Block&lt;out int stmts&gt;    (. int n;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43827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	"{"			(. stmts = 0;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43827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{ ";"		(. stmts++;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43827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| Block&lt;out n&gt;	(. stmts += n; .)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43827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|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ANY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43827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143827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"}"	.</a:t>
              </a:r>
            </a:p>
          </p:txBody>
        </p:sp>
        <p:sp>
          <p:nvSpPr>
            <p:cNvPr id="20493" name="Line 17"/>
            <p:cNvSpPr>
              <a:spLocks noChangeShapeType="1"/>
            </p:cNvSpPr>
            <p:nvPr/>
          </p:nvSpPr>
          <p:spPr bwMode="auto">
            <a:xfrm flipH="1">
              <a:off x="1422" y="3792"/>
              <a:ext cx="1784" cy="3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0494" name="Text Box 18"/>
            <p:cNvSpPr txBox="1">
              <a:spLocks noChangeArrowheads="1"/>
            </p:cNvSpPr>
            <p:nvPr/>
          </p:nvSpPr>
          <p:spPr bwMode="auto">
            <a:xfrm>
              <a:off x="3221" y="3687"/>
              <a:ext cx="1736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any token except "{", "}" or ";"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272986" y="1651970"/>
            <a:ext cx="2185214" cy="33855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AT" smtClean="0"/>
              <a:t>used for "fuzzy parsing"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2404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B1592-C179-4CB3-A0B0-6B27AB317EDE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3009900" y="914400"/>
            <a:ext cx="1320800" cy="330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800100" y="1498600"/>
            <a:ext cx="1435100" cy="965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0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Frame files</a:t>
            </a: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900113" y="1624013"/>
            <a:ext cx="1226916" cy="34073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scanner spec</a:t>
            </a:r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900113" y="2043113"/>
            <a:ext cx="1233487" cy="34073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parser spec</a:t>
            </a:r>
          </a:p>
        </p:txBody>
      </p:sp>
      <p:sp>
        <p:nvSpPr>
          <p:cNvPr id="21512" name="Text Box 7"/>
          <p:cNvSpPr txBox="1">
            <a:spLocks noChangeArrowheads="1"/>
          </p:cNvSpPr>
          <p:nvPr/>
        </p:nvSpPr>
        <p:spPr bwMode="auto">
          <a:xfrm>
            <a:off x="925513" y="1166813"/>
            <a:ext cx="10779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Sample.atg</a:t>
            </a:r>
          </a:p>
        </p:txBody>
      </p:sp>
      <p:sp>
        <p:nvSpPr>
          <p:cNvPr id="21513" name="Text Box 8"/>
          <p:cNvSpPr txBox="1">
            <a:spLocks noChangeArrowheads="1"/>
          </p:cNvSpPr>
          <p:nvPr/>
        </p:nvSpPr>
        <p:spPr bwMode="auto">
          <a:xfrm>
            <a:off x="3008313" y="925513"/>
            <a:ext cx="13430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Scanner.frame</a:t>
            </a:r>
          </a:p>
        </p:txBody>
      </p:sp>
      <p:sp>
        <p:nvSpPr>
          <p:cNvPr id="21514" name="Rectangle 9"/>
          <p:cNvSpPr>
            <a:spLocks noChangeArrowheads="1"/>
          </p:cNvSpPr>
          <p:nvPr/>
        </p:nvSpPr>
        <p:spPr bwMode="auto">
          <a:xfrm>
            <a:off x="3009900" y="2679700"/>
            <a:ext cx="1320800" cy="330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15" name="Text Box 10"/>
          <p:cNvSpPr txBox="1">
            <a:spLocks noChangeArrowheads="1"/>
          </p:cNvSpPr>
          <p:nvPr/>
        </p:nvSpPr>
        <p:spPr bwMode="auto">
          <a:xfrm>
            <a:off x="3078163" y="2690813"/>
            <a:ext cx="12049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Parser.frame</a:t>
            </a:r>
          </a:p>
        </p:txBody>
      </p:sp>
      <p:sp>
        <p:nvSpPr>
          <p:cNvPr id="21516" name="Rectangle 11"/>
          <p:cNvSpPr>
            <a:spLocks noChangeArrowheads="1"/>
          </p:cNvSpPr>
          <p:nvPr/>
        </p:nvSpPr>
        <p:spPr bwMode="auto">
          <a:xfrm>
            <a:off x="2832100" y="1498600"/>
            <a:ext cx="1689100" cy="9652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21517" name="Group 12"/>
          <p:cNvGrpSpPr>
            <a:grpSpLocks/>
          </p:cNvGrpSpPr>
          <p:nvPr/>
        </p:nvGrpSpPr>
        <p:grpSpPr bwMode="auto">
          <a:xfrm>
            <a:off x="3556000" y="1676400"/>
            <a:ext cx="215900" cy="215900"/>
            <a:chOff x="1464" y="2736"/>
            <a:chExt cx="136" cy="136"/>
          </a:xfrm>
        </p:grpSpPr>
        <p:sp>
          <p:nvSpPr>
            <p:cNvPr id="21537" name="Oval 13"/>
            <p:cNvSpPr>
              <a:spLocks noChangeArrowheads="1"/>
            </p:cNvSpPr>
            <p:nvPr/>
          </p:nvSpPr>
          <p:spPr bwMode="auto">
            <a:xfrm>
              <a:off x="1464" y="2736"/>
              <a:ext cx="136" cy="13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38" name="Line 14"/>
            <p:cNvSpPr>
              <a:spLocks noChangeShapeType="1"/>
            </p:cNvSpPr>
            <p:nvPr/>
          </p:nvSpPr>
          <p:spPr bwMode="auto">
            <a:xfrm>
              <a:off x="1536" y="2736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39" name="Line 15"/>
            <p:cNvSpPr>
              <a:spLocks noChangeShapeType="1"/>
            </p:cNvSpPr>
            <p:nvPr/>
          </p:nvSpPr>
          <p:spPr bwMode="auto">
            <a:xfrm>
              <a:off x="1464" y="280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21518" name="Group 16"/>
          <p:cNvGrpSpPr>
            <a:grpSpLocks/>
          </p:cNvGrpSpPr>
          <p:nvPr/>
        </p:nvGrpSpPr>
        <p:grpSpPr bwMode="auto">
          <a:xfrm>
            <a:off x="3556000" y="2095500"/>
            <a:ext cx="215900" cy="215900"/>
            <a:chOff x="1464" y="2736"/>
            <a:chExt cx="136" cy="136"/>
          </a:xfrm>
        </p:grpSpPr>
        <p:sp>
          <p:nvSpPr>
            <p:cNvPr id="21534" name="Oval 17"/>
            <p:cNvSpPr>
              <a:spLocks noChangeArrowheads="1"/>
            </p:cNvSpPr>
            <p:nvPr/>
          </p:nvSpPr>
          <p:spPr bwMode="auto">
            <a:xfrm>
              <a:off x="1464" y="2736"/>
              <a:ext cx="136" cy="13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35" name="Line 18"/>
            <p:cNvSpPr>
              <a:spLocks noChangeShapeType="1"/>
            </p:cNvSpPr>
            <p:nvPr/>
          </p:nvSpPr>
          <p:spPr bwMode="auto">
            <a:xfrm>
              <a:off x="1536" y="2736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36" name="Line 19"/>
            <p:cNvSpPr>
              <a:spLocks noChangeShapeType="1"/>
            </p:cNvSpPr>
            <p:nvPr/>
          </p:nvSpPr>
          <p:spPr bwMode="auto">
            <a:xfrm>
              <a:off x="1464" y="280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21519" name="Line 20"/>
          <p:cNvSpPr>
            <a:spLocks noChangeShapeType="1"/>
          </p:cNvSpPr>
          <p:nvPr/>
        </p:nvSpPr>
        <p:spPr bwMode="auto">
          <a:xfrm>
            <a:off x="2146300" y="1778000"/>
            <a:ext cx="1384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20" name="Line 21"/>
          <p:cNvSpPr>
            <a:spLocks noChangeShapeType="1"/>
          </p:cNvSpPr>
          <p:nvPr/>
        </p:nvSpPr>
        <p:spPr bwMode="auto">
          <a:xfrm>
            <a:off x="2146300" y="2209800"/>
            <a:ext cx="1384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21" name="Line 22"/>
          <p:cNvSpPr>
            <a:spLocks noChangeShapeType="1"/>
          </p:cNvSpPr>
          <p:nvPr/>
        </p:nvSpPr>
        <p:spPr bwMode="auto">
          <a:xfrm>
            <a:off x="3810000" y="1778000"/>
            <a:ext cx="1384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22" name="Line 23"/>
          <p:cNvSpPr>
            <a:spLocks noChangeShapeType="1"/>
          </p:cNvSpPr>
          <p:nvPr/>
        </p:nvSpPr>
        <p:spPr bwMode="auto">
          <a:xfrm>
            <a:off x="3810000" y="2209800"/>
            <a:ext cx="1384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23" name="Line 24"/>
          <p:cNvSpPr>
            <a:spLocks noChangeShapeType="1"/>
          </p:cNvSpPr>
          <p:nvPr/>
        </p:nvSpPr>
        <p:spPr bwMode="auto">
          <a:xfrm flipV="1">
            <a:off x="3670300" y="232410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24" name="Line 25"/>
          <p:cNvSpPr>
            <a:spLocks noChangeShapeType="1"/>
          </p:cNvSpPr>
          <p:nvPr/>
        </p:nvSpPr>
        <p:spPr bwMode="auto">
          <a:xfrm>
            <a:off x="3670300" y="1257300"/>
            <a:ext cx="0" cy="40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25" name="Rectangle 26"/>
          <p:cNvSpPr>
            <a:spLocks noChangeArrowheads="1"/>
          </p:cNvSpPr>
          <p:nvPr/>
        </p:nvSpPr>
        <p:spPr bwMode="auto">
          <a:xfrm>
            <a:off x="5219700" y="1625600"/>
            <a:ext cx="1320800" cy="330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26" name="Text Box 27"/>
          <p:cNvSpPr txBox="1">
            <a:spLocks noChangeArrowheads="1"/>
          </p:cNvSpPr>
          <p:nvPr/>
        </p:nvSpPr>
        <p:spPr bwMode="auto">
          <a:xfrm>
            <a:off x="5280025" y="1636713"/>
            <a:ext cx="12160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Scanner.java</a:t>
            </a:r>
          </a:p>
        </p:txBody>
      </p:sp>
      <p:sp>
        <p:nvSpPr>
          <p:cNvPr id="21527" name="Rectangle 28"/>
          <p:cNvSpPr>
            <a:spLocks noChangeArrowheads="1"/>
          </p:cNvSpPr>
          <p:nvPr/>
        </p:nvSpPr>
        <p:spPr bwMode="auto">
          <a:xfrm>
            <a:off x="5219700" y="2057400"/>
            <a:ext cx="1320800" cy="330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28" name="Text Box 29"/>
          <p:cNvSpPr txBox="1">
            <a:spLocks noChangeArrowheads="1"/>
          </p:cNvSpPr>
          <p:nvPr/>
        </p:nvSpPr>
        <p:spPr bwMode="auto">
          <a:xfrm>
            <a:off x="5349875" y="2068513"/>
            <a:ext cx="10779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Parser.java</a:t>
            </a:r>
          </a:p>
        </p:txBody>
      </p:sp>
      <p:sp>
        <p:nvSpPr>
          <p:cNvPr id="21529" name="Text Box 30"/>
          <p:cNvSpPr txBox="1">
            <a:spLocks noChangeArrowheads="1"/>
          </p:cNvSpPr>
          <p:nvPr/>
        </p:nvSpPr>
        <p:spPr bwMode="auto">
          <a:xfrm>
            <a:off x="3770313" y="1433513"/>
            <a:ext cx="790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Coco/R</a:t>
            </a:r>
          </a:p>
        </p:txBody>
      </p:sp>
      <p:grpSp>
        <p:nvGrpSpPr>
          <p:cNvPr id="436259" name="Group 35"/>
          <p:cNvGrpSpPr>
            <a:grpSpLocks/>
          </p:cNvGrpSpPr>
          <p:nvPr/>
        </p:nvGrpSpPr>
        <p:grpSpPr bwMode="auto">
          <a:xfrm>
            <a:off x="747713" y="3143250"/>
            <a:ext cx="7916862" cy="3525838"/>
            <a:chOff x="471" y="1980"/>
            <a:chExt cx="4987" cy="2221"/>
          </a:xfrm>
        </p:grpSpPr>
        <p:sp>
          <p:nvSpPr>
            <p:cNvPr id="21531" name="Text Box 32"/>
            <p:cNvSpPr txBox="1">
              <a:spLocks noChangeArrowheads="1"/>
            </p:cNvSpPr>
            <p:nvPr/>
          </p:nvSpPr>
          <p:spPr bwMode="auto">
            <a:xfrm>
              <a:off x="471" y="1980"/>
              <a:ext cx="150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Scanner.frame snippet</a:t>
              </a:r>
            </a:p>
          </p:txBody>
        </p:sp>
        <p:sp>
          <p:nvSpPr>
            <p:cNvPr id="21532" name="Text Box 33"/>
            <p:cNvSpPr txBox="1">
              <a:spLocks noChangeArrowheads="1"/>
            </p:cNvSpPr>
            <p:nvPr/>
          </p:nvSpPr>
          <p:spPr bwMode="auto">
            <a:xfrm>
              <a:off x="535" y="2267"/>
              <a:ext cx="1908" cy="193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762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762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762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762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76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public class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Scanner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static final char EOL = '\n';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static final int eofSym = 0;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--&gt;declarations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public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Scanner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(InputStream s)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buffer = new Buffer(s);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Init();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Init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pos = -1; line = 1; …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--&gt;initialization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76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1533" name="Text Box 34"/>
            <p:cNvSpPr txBox="1">
              <a:spLocks noChangeArrowheads="1"/>
            </p:cNvSpPr>
            <p:nvPr/>
          </p:nvSpPr>
          <p:spPr bwMode="auto">
            <a:xfrm>
              <a:off x="2567" y="2251"/>
              <a:ext cx="2891" cy="10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Coco/R inserts generated parts at positions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marked by "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--&gt;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..."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Users can edit the frame files for adapting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generated scanner and parser to their needs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Frame files are expected to be in the same directory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as the compiler specification (e.g.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Sample.atg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424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DEB0E0-8274-4C7A-97A8-65CB4BEAAE3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Interface of the generated parser</a:t>
            </a: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849312" y="1230313"/>
            <a:ext cx="5783453" cy="222091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2286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2286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2286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2286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2286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 class Parser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Scanner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scanner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</a:t>
            </a:r>
            <a:r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// the scanner of this parser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Errors 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errors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	// the error message stream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 Token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// most recently recognized token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 Token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la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// lookahead token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endParaRPr kumimoji="0" lang="de-AT" altLang="en-US" sz="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(Scanner scanner);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endParaRPr kumimoji="0" lang="de-AT" altLang="en-US" sz="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SemErr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(String msg);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2286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grpSp>
        <p:nvGrpSpPr>
          <p:cNvPr id="437252" name="Group 4"/>
          <p:cNvGrpSpPr>
            <a:grpSpLocks/>
          </p:cNvGrpSpPr>
          <p:nvPr/>
        </p:nvGrpSpPr>
        <p:grpSpPr bwMode="auto">
          <a:xfrm>
            <a:off x="773113" y="3575050"/>
            <a:ext cx="5859653" cy="2527300"/>
            <a:chOff x="487" y="2104"/>
            <a:chExt cx="3433" cy="1592"/>
          </a:xfrm>
        </p:grpSpPr>
        <p:sp>
          <p:nvSpPr>
            <p:cNvPr id="22534" name="Text Box 5"/>
            <p:cNvSpPr txBox="1">
              <a:spLocks noChangeArrowheads="1"/>
            </p:cNvSpPr>
            <p:nvPr/>
          </p:nvSpPr>
          <p:spPr bwMode="auto">
            <a:xfrm>
              <a:off x="535" y="2415"/>
              <a:ext cx="3385" cy="1281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public class MyCompiler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public static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main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(String[] arg)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Scanner scanner = new Scanner(arg[0]); // arg[0] = input file name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Parser parser = new Parser(scanner);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parser.Parse();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System.out.println(parser.errors.count + " errors detected");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2535" name="Text Box 6"/>
            <p:cNvSpPr txBox="1">
              <a:spLocks noChangeArrowheads="1"/>
            </p:cNvSpPr>
            <p:nvPr/>
          </p:nvSpPr>
          <p:spPr bwMode="auto">
            <a:xfrm>
              <a:off x="487" y="2104"/>
              <a:ext cx="233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Parser invocation in the main program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62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E290F7-AA73-47C9-9BAF-B2654D82B07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104900" y="3981567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58980" cy="334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7.</a:t>
            </a:r>
            <a:r>
              <a:rPr lang="de-AT" altLang="en-US" sz="3200"/>
              <a:t>	</a:t>
            </a:r>
            <a:r>
              <a:rPr lang="de-AT" altLang="en-US" sz="3200" smtClean="0"/>
              <a:t>The Compiler Generator Coco/R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7.1</a:t>
            </a:r>
            <a:r>
              <a:rPr lang="de-AT" altLang="en-US"/>
              <a:t>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7.2</a:t>
            </a:r>
            <a:r>
              <a:rPr lang="de-AT" altLang="en-US"/>
              <a:t>	Coco/R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Scanner Specification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Parser Specification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>
                <a:solidFill>
                  <a:srgbClr val="FF0000"/>
                </a:solidFill>
              </a:rPr>
              <a:t>		-	</a:t>
            </a:r>
            <a:r>
              <a:rPr lang="de-AT" altLang="en-US" sz="2000" smtClean="0">
                <a:solidFill>
                  <a:srgbClr val="FF0000"/>
                </a:solidFill>
              </a:rPr>
              <a:t>Error Handling</a:t>
            </a:r>
            <a:endParaRPr lang="de-AT" altLang="en-US" sz="2000">
              <a:solidFill>
                <a:srgbClr val="FF0000"/>
              </a:solidFill>
            </a:endParaRP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LL(1) Conflicts</a:t>
            </a:r>
            <a:endParaRPr lang="de-AT" altLang="en-US" sz="2000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7.3</a:t>
            </a:r>
            <a:r>
              <a:rPr lang="de-AT" altLang="en-US"/>
              <a:t>	</a:t>
            </a:r>
            <a:r>
              <a:rPr lang="de-AT" altLang="en-US" smtClean="0"/>
              <a:t>Examples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40554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BD0B10-B5BC-4A61-85D5-2FF93908DB20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Syntax </a:t>
            </a:r>
            <a:r>
              <a:rPr lang="de-AT" altLang="en-US" smtClean="0"/>
              <a:t>error handling</a:t>
            </a:r>
            <a:endParaRPr lang="de-AT" altLang="en-US" smtClean="0"/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696913" y="1206500"/>
            <a:ext cx="5165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Syntax error messages are generated automatically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696913" y="1790700"/>
            <a:ext cx="3006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invalid terminal symbols</a:t>
            </a: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1027113" y="2195513"/>
            <a:ext cx="10747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production</a:t>
            </a:r>
          </a:p>
        </p:txBody>
      </p:sp>
      <p:sp>
        <p:nvSpPr>
          <p:cNvPr id="26631" name="Text Box 6"/>
          <p:cNvSpPr txBox="1">
            <a:spLocks noChangeArrowheads="1"/>
          </p:cNvSpPr>
          <p:nvPr/>
        </p:nvSpPr>
        <p:spPr bwMode="auto">
          <a:xfrm>
            <a:off x="2386013" y="2220913"/>
            <a:ext cx="935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 = a b c.</a:t>
            </a:r>
          </a:p>
        </p:txBody>
      </p:sp>
      <p:sp>
        <p:nvSpPr>
          <p:cNvPr id="26632" name="Text Box 7"/>
          <p:cNvSpPr txBox="1">
            <a:spLocks noChangeArrowheads="1"/>
          </p:cNvSpPr>
          <p:nvPr/>
        </p:nvSpPr>
        <p:spPr bwMode="auto">
          <a:xfrm>
            <a:off x="1027113" y="2487613"/>
            <a:ext cx="600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input</a:t>
            </a:r>
          </a:p>
        </p:txBody>
      </p:sp>
      <p:sp>
        <p:nvSpPr>
          <p:cNvPr id="26633" name="Text Box 8"/>
          <p:cNvSpPr txBox="1">
            <a:spLocks noChangeArrowheads="1"/>
          </p:cNvSpPr>
          <p:nvPr/>
        </p:nvSpPr>
        <p:spPr bwMode="auto">
          <a:xfrm>
            <a:off x="2386013" y="2513013"/>
            <a:ext cx="555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c</a:t>
            </a:r>
          </a:p>
        </p:txBody>
      </p:sp>
      <p:sp>
        <p:nvSpPr>
          <p:cNvPr id="26634" name="Text Box 9"/>
          <p:cNvSpPr txBox="1">
            <a:spLocks noChangeArrowheads="1"/>
          </p:cNvSpPr>
          <p:nvPr/>
        </p:nvSpPr>
        <p:spPr bwMode="auto">
          <a:xfrm>
            <a:off x="1027113" y="2792413"/>
            <a:ext cx="13509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error message</a:t>
            </a:r>
          </a:p>
        </p:txBody>
      </p:sp>
      <p:sp>
        <p:nvSpPr>
          <p:cNvPr id="26635" name="Text Box 10"/>
          <p:cNvSpPr txBox="1">
            <a:spLocks noChangeArrowheads="1"/>
          </p:cNvSpPr>
          <p:nvPr/>
        </p:nvSpPr>
        <p:spPr bwMode="auto">
          <a:xfrm>
            <a:off x="2386013" y="2817813"/>
            <a:ext cx="22590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-- line ... col ...: b expected</a:t>
            </a:r>
          </a:p>
        </p:txBody>
      </p:sp>
      <p:grpSp>
        <p:nvGrpSpPr>
          <p:cNvPr id="439307" name="Group 11"/>
          <p:cNvGrpSpPr>
            <a:grpSpLocks/>
          </p:cNvGrpSpPr>
          <p:nvPr/>
        </p:nvGrpSpPr>
        <p:grpSpPr bwMode="auto">
          <a:xfrm>
            <a:off x="696913" y="3390900"/>
            <a:ext cx="3752850" cy="1338263"/>
            <a:chOff x="439" y="2136"/>
            <a:chExt cx="2364" cy="843"/>
          </a:xfrm>
        </p:grpSpPr>
        <p:sp>
          <p:nvSpPr>
            <p:cNvPr id="26645" name="Text Box 12"/>
            <p:cNvSpPr txBox="1">
              <a:spLocks noChangeArrowheads="1"/>
            </p:cNvSpPr>
            <p:nvPr/>
          </p:nvSpPr>
          <p:spPr bwMode="auto">
            <a:xfrm>
              <a:off x="439" y="2136"/>
              <a:ext cx="17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For invalid alternative lists</a:t>
              </a:r>
            </a:p>
          </p:txBody>
        </p:sp>
        <p:sp>
          <p:nvSpPr>
            <p:cNvPr id="26646" name="Text Box 13"/>
            <p:cNvSpPr txBox="1">
              <a:spLocks noChangeArrowheads="1"/>
            </p:cNvSpPr>
            <p:nvPr/>
          </p:nvSpPr>
          <p:spPr bwMode="auto">
            <a:xfrm>
              <a:off x="647" y="2391"/>
              <a:ext cx="67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production</a:t>
              </a:r>
            </a:p>
          </p:txBody>
        </p:sp>
        <p:sp>
          <p:nvSpPr>
            <p:cNvPr id="26647" name="Text Box 14"/>
            <p:cNvSpPr txBox="1">
              <a:spLocks noChangeArrowheads="1"/>
            </p:cNvSpPr>
            <p:nvPr/>
          </p:nvSpPr>
          <p:spPr bwMode="auto">
            <a:xfrm>
              <a:off x="1503" y="2407"/>
              <a:ext cx="9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 = a (b | c | d) e.</a:t>
              </a:r>
            </a:p>
          </p:txBody>
        </p:sp>
        <p:sp>
          <p:nvSpPr>
            <p:cNvPr id="26648" name="Text Box 15"/>
            <p:cNvSpPr txBox="1">
              <a:spLocks noChangeArrowheads="1"/>
            </p:cNvSpPr>
            <p:nvPr/>
          </p:nvSpPr>
          <p:spPr bwMode="auto">
            <a:xfrm>
              <a:off x="647" y="2575"/>
              <a:ext cx="37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input</a:t>
              </a:r>
            </a:p>
          </p:txBody>
        </p:sp>
        <p:sp>
          <p:nvSpPr>
            <p:cNvPr id="26649" name="Text Box 16"/>
            <p:cNvSpPr txBox="1">
              <a:spLocks noChangeArrowheads="1"/>
            </p:cNvSpPr>
            <p:nvPr/>
          </p:nvSpPr>
          <p:spPr bwMode="auto">
            <a:xfrm>
              <a:off x="1503" y="2591"/>
              <a:ext cx="3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e</a:t>
              </a:r>
            </a:p>
          </p:txBody>
        </p:sp>
        <p:sp>
          <p:nvSpPr>
            <p:cNvPr id="26650" name="Text Box 17"/>
            <p:cNvSpPr txBox="1">
              <a:spLocks noChangeArrowheads="1"/>
            </p:cNvSpPr>
            <p:nvPr/>
          </p:nvSpPr>
          <p:spPr bwMode="auto">
            <a:xfrm>
              <a:off x="647" y="2767"/>
              <a:ext cx="85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error message</a:t>
              </a:r>
            </a:p>
          </p:txBody>
        </p:sp>
        <p:sp>
          <p:nvSpPr>
            <p:cNvPr id="26651" name="Text Box 18"/>
            <p:cNvSpPr txBox="1">
              <a:spLocks noChangeArrowheads="1"/>
            </p:cNvSpPr>
            <p:nvPr/>
          </p:nvSpPr>
          <p:spPr bwMode="auto">
            <a:xfrm>
              <a:off x="1503" y="2783"/>
              <a:ext cx="130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-- line ... col ...: invalid S</a:t>
              </a:r>
            </a:p>
          </p:txBody>
        </p:sp>
      </p:grpSp>
      <p:grpSp>
        <p:nvGrpSpPr>
          <p:cNvPr id="439315" name="Group 19"/>
          <p:cNvGrpSpPr>
            <a:grpSpLocks/>
          </p:cNvGrpSpPr>
          <p:nvPr/>
        </p:nvGrpSpPr>
        <p:grpSpPr bwMode="auto">
          <a:xfrm>
            <a:off x="696913" y="4965700"/>
            <a:ext cx="7046917" cy="1528763"/>
            <a:chOff x="439" y="3128"/>
            <a:chExt cx="4439" cy="963"/>
          </a:xfrm>
        </p:grpSpPr>
        <p:sp>
          <p:nvSpPr>
            <p:cNvPr id="26638" name="Text Box 20"/>
            <p:cNvSpPr txBox="1">
              <a:spLocks noChangeArrowheads="1"/>
            </p:cNvSpPr>
            <p:nvPr/>
          </p:nvSpPr>
          <p:spPr bwMode="auto">
            <a:xfrm>
              <a:off x="439" y="3128"/>
              <a:ext cx="4439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Error message can be made more specific by rewriting the production</a:t>
              </a:r>
            </a:p>
          </p:txBody>
        </p:sp>
        <p:sp>
          <p:nvSpPr>
            <p:cNvPr id="26639" name="Text Box 21"/>
            <p:cNvSpPr txBox="1">
              <a:spLocks noChangeArrowheads="1"/>
            </p:cNvSpPr>
            <p:nvPr/>
          </p:nvSpPr>
          <p:spPr bwMode="auto">
            <a:xfrm>
              <a:off x="647" y="3383"/>
              <a:ext cx="72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productions</a:t>
              </a:r>
            </a:p>
          </p:txBody>
        </p:sp>
        <p:sp>
          <p:nvSpPr>
            <p:cNvPr id="26640" name="Text Box 22"/>
            <p:cNvSpPr txBox="1">
              <a:spLocks noChangeArrowheads="1"/>
            </p:cNvSpPr>
            <p:nvPr/>
          </p:nvSpPr>
          <p:spPr bwMode="auto">
            <a:xfrm>
              <a:off x="1503" y="3399"/>
              <a:ext cx="706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 = a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e.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= b | c | d.</a:t>
              </a:r>
            </a:p>
          </p:txBody>
        </p:sp>
        <p:sp>
          <p:nvSpPr>
            <p:cNvPr id="26641" name="Text Box 23"/>
            <p:cNvSpPr txBox="1">
              <a:spLocks noChangeArrowheads="1"/>
            </p:cNvSpPr>
            <p:nvPr/>
          </p:nvSpPr>
          <p:spPr bwMode="auto">
            <a:xfrm>
              <a:off x="647" y="3687"/>
              <a:ext cx="37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input</a:t>
              </a:r>
            </a:p>
          </p:txBody>
        </p:sp>
        <p:sp>
          <p:nvSpPr>
            <p:cNvPr id="26642" name="Text Box 24"/>
            <p:cNvSpPr txBox="1">
              <a:spLocks noChangeArrowheads="1"/>
            </p:cNvSpPr>
            <p:nvPr/>
          </p:nvSpPr>
          <p:spPr bwMode="auto">
            <a:xfrm>
              <a:off x="1503" y="3703"/>
              <a:ext cx="3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e</a:t>
              </a:r>
            </a:p>
          </p:txBody>
        </p:sp>
        <p:sp>
          <p:nvSpPr>
            <p:cNvPr id="26643" name="Text Box 25"/>
            <p:cNvSpPr txBox="1">
              <a:spLocks noChangeArrowheads="1"/>
            </p:cNvSpPr>
            <p:nvPr/>
          </p:nvSpPr>
          <p:spPr bwMode="auto">
            <a:xfrm>
              <a:off x="647" y="3879"/>
              <a:ext cx="85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error message</a:t>
              </a:r>
            </a:p>
          </p:txBody>
        </p:sp>
        <p:sp>
          <p:nvSpPr>
            <p:cNvPr id="26644" name="Text Box 26"/>
            <p:cNvSpPr txBox="1">
              <a:spLocks noChangeArrowheads="1"/>
            </p:cNvSpPr>
            <p:nvPr/>
          </p:nvSpPr>
          <p:spPr bwMode="auto">
            <a:xfrm>
              <a:off x="1503" y="3895"/>
              <a:ext cx="129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-- line ... col ...: invalid 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8692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984D6E-6E29-4FEC-9779-AD57A4F6B794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Syntax </a:t>
            </a:r>
            <a:r>
              <a:rPr lang="de-AT" altLang="en-US" smtClean="0"/>
              <a:t>error recovery</a:t>
            </a:r>
            <a:endParaRPr lang="de-AT" altLang="en-US" smtClean="0"/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684213" y="1181100"/>
            <a:ext cx="7788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user must specify synchronization points where the parser should recover</a:t>
            </a: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1014413" y="1649413"/>
            <a:ext cx="4368800" cy="16700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SYNC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(	Designator "=" Expr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SYNC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';'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"if" '(' Expression ')' Statement ["else" Statement]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"while" '(' Expression ')' Statement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'{' {Statement} '}'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...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).</a:t>
            </a:r>
          </a:p>
        </p:txBody>
      </p:sp>
      <p:sp>
        <p:nvSpPr>
          <p:cNvPr id="27654" name="Line 5"/>
          <p:cNvSpPr>
            <a:spLocks noChangeShapeType="1"/>
          </p:cNvSpPr>
          <p:nvPr/>
        </p:nvSpPr>
        <p:spPr bwMode="auto">
          <a:xfrm flipH="1">
            <a:off x="1905000" y="1841500"/>
            <a:ext cx="749300" cy="1524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7655" name="Line 6"/>
          <p:cNvSpPr>
            <a:spLocks noChangeShapeType="1"/>
          </p:cNvSpPr>
          <p:nvPr/>
        </p:nvSpPr>
        <p:spPr bwMode="auto">
          <a:xfrm>
            <a:off x="2794000" y="1854200"/>
            <a:ext cx="444500" cy="2667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7656" name="Text Box 7"/>
          <p:cNvSpPr txBox="1">
            <a:spLocks noChangeArrowheads="1"/>
          </p:cNvSpPr>
          <p:nvPr/>
        </p:nvSpPr>
        <p:spPr bwMode="auto">
          <a:xfrm>
            <a:off x="2259013" y="1547813"/>
            <a:ext cx="204322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synchronization points</a:t>
            </a:r>
          </a:p>
        </p:txBody>
      </p:sp>
      <p:grpSp>
        <p:nvGrpSpPr>
          <p:cNvPr id="440328" name="Group 8"/>
          <p:cNvGrpSpPr>
            <a:grpSpLocks/>
          </p:cNvGrpSpPr>
          <p:nvPr/>
        </p:nvGrpSpPr>
        <p:grpSpPr bwMode="auto">
          <a:xfrm>
            <a:off x="684213" y="5359398"/>
            <a:ext cx="6089649" cy="1162050"/>
            <a:chOff x="431" y="3376"/>
            <a:chExt cx="3836" cy="732"/>
          </a:xfrm>
        </p:grpSpPr>
        <p:sp>
          <p:nvSpPr>
            <p:cNvPr id="27662" name="Text Box 9"/>
            <p:cNvSpPr txBox="1">
              <a:spLocks noChangeArrowheads="1"/>
            </p:cNvSpPr>
            <p:nvPr/>
          </p:nvSpPr>
          <p:spPr bwMode="auto">
            <a:xfrm>
              <a:off x="431" y="3376"/>
              <a:ext cx="25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What are good synchronization points?</a:t>
              </a:r>
            </a:p>
          </p:txBody>
        </p:sp>
        <p:sp>
          <p:nvSpPr>
            <p:cNvPr id="27663" name="Text Box 10"/>
            <p:cNvSpPr txBox="1">
              <a:spLocks noChangeArrowheads="1"/>
            </p:cNvSpPr>
            <p:nvPr/>
          </p:nvSpPr>
          <p:spPr bwMode="auto">
            <a:xfrm>
              <a:off x="623" y="3583"/>
              <a:ext cx="3644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Points in the grammar where particularly "safe" tokens are expected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start of a statement: if, while, do, ...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start of a declaration: public, static, void, ...</a:t>
              </a:r>
            </a:p>
          </p:txBody>
        </p:sp>
      </p:grpSp>
      <p:grpSp>
        <p:nvGrpSpPr>
          <p:cNvPr id="440331" name="Group 11"/>
          <p:cNvGrpSpPr>
            <a:grpSpLocks/>
          </p:cNvGrpSpPr>
          <p:nvPr/>
        </p:nvGrpSpPr>
        <p:grpSpPr bwMode="auto">
          <a:xfrm>
            <a:off x="719138" y="3409950"/>
            <a:ext cx="8118474" cy="1827213"/>
            <a:chOff x="453" y="2148"/>
            <a:chExt cx="5114" cy="1151"/>
          </a:xfrm>
        </p:grpSpPr>
        <p:sp>
          <p:nvSpPr>
            <p:cNvPr id="27659" name="Text Box 12"/>
            <p:cNvSpPr txBox="1">
              <a:spLocks noChangeArrowheads="1"/>
            </p:cNvSpPr>
            <p:nvPr/>
          </p:nvSpPr>
          <p:spPr bwMode="auto">
            <a:xfrm>
              <a:off x="767" y="2839"/>
              <a:ext cx="1901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while (la.kind </a:t>
              </a: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is not accepted here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la = scanner.Scan();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27660" name="Text Box 13"/>
            <p:cNvSpPr txBox="1">
              <a:spLocks noChangeArrowheads="1"/>
            </p:cNvSpPr>
            <p:nvPr/>
          </p:nvSpPr>
          <p:spPr bwMode="auto">
            <a:xfrm>
              <a:off x="591" y="2327"/>
              <a:ext cx="4976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parser reports the error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parser continues to the next synchronization point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parser skips input symbols until it finds one that is expected at the synchronization point</a:t>
              </a:r>
            </a:p>
          </p:txBody>
        </p:sp>
        <p:sp>
          <p:nvSpPr>
            <p:cNvPr id="27661" name="Text Box 14"/>
            <p:cNvSpPr txBox="1">
              <a:spLocks noChangeArrowheads="1"/>
            </p:cNvSpPr>
            <p:nvPr/>
          </p:nvSpPr>
          <p:spPr bwMode="auto">
            <a:xfrm>
              <a:off x="453" y="2148"/>
              <a:ext cx="243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What happens if an error is detected?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45162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D4DDAA-92C1-4073-914E-B07D5A2DDFC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Semantic </a:t>
            </a:r>
            <a:r>
              <a:rPr lang="de-AT" altLang="en-US" smtClean="0"/>
              <a:t>error handling</a:t>
            </a:r>
            <a:endParaRPr lang="de-AT" altLang="en-US" smtClean="0"/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722313" y="1320800"/>
            <a:ext cx="3413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Must be done in semantic actions</a:t>
            </a:r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836613" y="1839913"/>
            <a:ext cx="6311900" cy="942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Expr&lt;out Type type&gt;	(.	Type type1;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	Term&lt;out type&gt;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{	'+' Term&lt;out type1&gt;	(.	if (type != type1)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SemErr("incompatible types");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2095500" algn="l"/>
                <a:tab pos="2286000" algn="l"/>
                <a:tab pos="2476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 .</a:t>
            </a:r>
          </a:p>
        </p:txBody>
      </p:sp>
      <p:grpSp>
        <p:nvGrpSpPr>
          <p:cNvPr id="441349" name="Group 5"/>
          <p:cNvGrpSpPr>
            <a:grpSpLocks/>
          </p:cNvGrpSpPr>
          <p:nvPr/>
        </p:nvGrpSpPr>
        <p:grpSpPr bwMode="auto">
          <a:xfrm>
            <a:off x="722313" y="3275644"/>
            <a:ext cx="3013075" cy="1665288"/>
            <a:chOff x="455" y="2314"/>
            <a:chExt cx="1898" cy="1049"/>
          </a:xfrm>
        </p:grpSpPr>
        <p:sp>
          <p:nvSpPr>
            <p:cNvPr id="28679" name="Text Box 6"/>
            <p:cNvSpPr txBox="1">
              <a:spLocks noChangeArrowheads="1"/>
            </p:cNvSpPr>
            <p:nvPr/>
          </p:nvSpPr>
          <p:spPr bwMode="auto">
            <a:xfrm>
              <a:off x="455" y="2314"/>
              <a:ext cx="189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SemErr</a:t>
              </a: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method in the parser</a:t>
              </a:r>
            </a:p>
          </p:txBody>
        </p:sp>
        <p:sp>
          <p:nvSpPr>
            <p:cNvPr id="28680" name="Text Box 7"/>
            <p:cNvSpPr txBox="1">
              <a:spLocks noChangeArrowheads="1"/>
            </p:cNvSpPr>
            <p:nvPr/>
          </p:nvSpPr>
          <p:spPr bwMode="auto">
            <a:xfrm>
              <a:off x="527" y="2635"/>
              <a:ext cx="1816" cy="72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SemErr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(String msg)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errors.SemErr(t.line, t.col, msg);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2095500" algn="l"/>
                  <a:tab pos="2286000" algn="l"/>
                  <a:tab pos="2476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685799" y="5281674"/>
            <a:ext cx="83691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After syntax errors, some variables may have not have the expected values (due to synchronization)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=&gt; use defensive programming</a:t>
            </a:r>
            <a:endParaRPr kumimoji="0" lang="de-AT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4879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3E5FD2-E7E3-4A36-B586-FF5D023516EE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Class</a:t>
            </a:r>
            <a:r>
              <a:rPr lang="de-AT" altLang="en-US" i="0" smtClean="0"/>
              <a:t> Errors</a:t>
            </a:r>
            <a:endParaRPr lang="de-AT" altLang="en-US" smtClean="0"/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798513" y="1601788"/>
            <a:ext cx="7004138" cy="5243616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4953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4953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4953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4953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495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495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495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495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4953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public 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Errors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57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int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count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0;  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// number of errors detected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57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PrintStream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errorStream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System.out;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// error message stream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572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String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errMsgFormat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"-- line {0} col {1}: {2}";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// 0=line, 1=column, 2=text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// called by the programmer (via Parser.SemErr) to report semantic errors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SemErr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(int line, int col, String msg)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printMsg(line, col, msg);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count++;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4953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696913" y="1168400"/>
            <a:ext cx="5343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Coco/R generates a class for error message reporting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85813" y="3811588"/>
            <a:ext cx="6997700" cy="2679700"/>
            <a:chOff x="785813" y="3811588"/>
            <a:chExt cx="6997700" cy="2679700"/>
          </a:xfrm>
        </p:grpSpPr>
        <p:sp>
          <p:nvSpPr>
            <p:cNvPr id="29703" name="Text Box 6"/>
            <p:cNvSpPr txBox="1">
              <a:spLocks noChangeArrowheads="1"/>
            </p:cNvSpPr>
            <p:nvPr/>
          </p:nvSpPr>
          <p:spPr bwMode="auto">
            <a:xfrm>
              <a:off x="785813" y="3811588"/>
              <a:ext cx="4968875" cy="26797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80975" algn="l"/>
                  <a:tab pos="361950" algn="l"/>
                  <a:tab pos="542925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80975" algn="l"/>
                  <a:tab pos="361950" algn="l"/>
                  <a:tab pos="542925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80975" algn="l"/>
                  <a:tab pos="361950" algn="l"/>
                  <a:tab pos="542925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80975" algn="l"/>
                  <a:tab pos="361950" algn="l"/>
                  <a:tab pos="542925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80975" algn="l"/>
                  <a:tab pos="361950" algn="l"/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  <a:tab pos="361950" algn="l"/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  <a:tab pos="361950" algn="l"/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  <a:tab pos="361950" algn="l"/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  <a:tab pos="361950" algn="l"/>
                  <a:tab pos="5429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// called automatically by the parser to report syntax errors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public void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SynErr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(int line, int col, int n)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String msg;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switch (n)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case 0: msg = "..."; 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case 1: msg = "..."; break;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	...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printMsg(line, col, msg);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count++;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1950" algn="l"/>
                  <a:tab pos="5429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</a:t>
              </a:r>
              <a:endPara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9704" name="Line 7"/>
            <p:cNvSpPr>
              <a:spLocks noChangeShapeType="1"/>
            </p:cNvSpPr>
            <p:nvPr/>
          </p:nvSpPr>
          <p:spPr bwMode="auto">
            <a:xfrm flipH="1" flipV="1">
              <a:off x="3568701" y="4848226"/>
              <a:ext cx="393700" cy="1016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9705" name="Line 8"/>
            <p:cNvSpPr>
              <a:spLocks noChangeShapeType="1"/>
            </p:cNvSpPr>
            <p:nvPr/>
          </p:nvSpPr>
          <p:spPr bwMode="auto">
            <a:xfrm flipH="1">
              <a:off x="3606801" y="5013326"/>
              <a:ext cx="355600" cy="2540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9706" name="Text Box 9"/>
            <p:cNvSpPr txBox="1">
              <a:spLocks noChangeArrowheads="1"/>
            </p:cNvSpPr>
            <p:nvPr/>
          </p:nvSpPr>
          <p:spPr bwMode="auto">
            <a:xfrm>
              <a:off x="3998913" y="4795838"/>
              <a:ext cx="3784600" cy="341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syntax error messages generated by Coco/R</a:t>
              </a:r>
            </a:p>
          </p:txBody>
        </p:sp>
        <p:sp>
          <p:nvSpPr>
            <p:cNvPr id="2" name="Rectangle 1"/>
            <p:cNvSpPr/>
            <p:nvPr/>
          </p:nvSpPr>
          <p:spPr bwMode="auto">
            <a:xfrm>
              <a:off x="1341911" y="4720441"/>
              <a:ext cx="2190277" cy="748145"/>
            </a:xfrm>
            <a:prstGeom prst="rect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344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E290F7-AA73-47C9-9BAF-B2654D82B07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104900" y="4314076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58980" cy="334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7.</a:t>
            </a:r>
            <a:r>
              <a:rPr lang="de-AT" altLang="en-US" sz="3200"/>
              <a:t>	</a:t>
            </a:r>
            <a:r>
              <a:rPr lang="de-AT" altLang="en-US" sz="3200" smtClean="0"/>
              <a:t>The Compiler Generator Coco/R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7.1</a:t>
            </a:r>
            <a:r>
              <a:rPr lang="de-AT" altLang="en-US"/>
              <a:t>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7.2</a:t>
            </a:r>
            <a:r>
              <a:rPr lang="de-AT" altLang="en-US"/>
              <a:t>	Coco/R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Scanner Specification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Parser Specification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Error Handling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>
                <a:solidFill>
                  <a:srgbClr val="FF0000"/>
                </a:solidFill>
              </a:rPr>
              <a:t>		-	</a:t>
            </a:r>
            <a:r>
              <a:rPr lang="de-AT" altLang="en-US" sz="2000" smtClean="0">
                <a:solidFill>
                  <a:srgbClr val="FF0000"/>
                </a:solidFill>
              </a:rPr>
              <a:t>LL(1) Conflicts</a:t>
            </a:r>
            <a:endParaRPr lang="de-AT" altLang="en-US" sz="200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7.3</a:t>
            </a:r>
            <a:r>
              <a:rPr lang="de-AT" altLang="en-US"/>
              <a:t>	</a:t>
            </a:r>
            <a:r>
              <a:rPr lang="de-AT" altLang="en-US" smtClean="0"/>
              <a:t>Examples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191381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6E8548-B358-4B13-8CAA-2338046D397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3000" smtClean="0"/>
              <a:t>Coco/R finds LL(1</a:t>
            </a:r>
            <a:r>
              <a:rPr lang="de-AT" altLang="en-US" sz="3000" smtClean="0"/>
              <a:t>) </a:t>
            </a:r>
            <a:r>
              <a:rPr lang="de-AT" altLang="en-US" sz="3000" smtClean="0"/>
              <a:t>conflicts </a:t>
            </a:r>
            <a:r>
              <a:rPr lang="de-AT" altLang="en-US" sz="3000" smtClean="0"/>
              <a:t>automatically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785813" y="1649413"/>
            <a:ext cx="4787900" cy="20066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054100" algn="l"/>
                <a:tab pos="1244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054100" algn="l"/>
                <a:tab pos="1244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054100" algn="l"/>
                <a:tab pos="1244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054100" algn="l"/>
                <a:tab pos="1244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0541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0541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0541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0541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0541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PRODUCTIONS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Sample	=	{Statement}.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Statement	=	Qualident '=' number ';'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|	Call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|	"if" '(' ident ')' Statement ["else" Statement].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Call	=	ident '(' ')' ';'.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Qualident	=	[ident '.'] ident.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1054100" algn="l"/>
                <a:tab pos="1244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...</a:t>
            </a:r>
          </a:p>
        </p:txBody>
      </p:sp>
      <p:sp>
        <p:nvSpPr>
          <p:cNvPr id="31749" name="Text Box 4"/>
          <p:cNvSpPr txBox="1">
            <a:spLocks noChangeArrowheads="1"/>
          </p:cNvSpPr>
          <p:nvPr/>
        </p:nvSpPr>
        <p:spPr bwMode="auto">
          <a:xfrm>
            <a:off x="684213" y="1231900"/>
            <a:ext cx="1044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</a:p>
        </p:txBody>
      </p:sp>
      <p:grpSp>
        <p:nvGrpSpPr>
          <p:cNvPr id="444421" name="Group 5"/>
          <p:cNvGrpSpPr>
            <a:grpSpLocks/>
          </p:cNvGrpSpPr>
          <p:nvPr/>
        </p:nvGrpSpPr>
        <p:grpSpPr bwMode="auto">
          <a:xfrm>
            <a:off x="684213" y="3911600"/>
            <a:ext cx="6897687" cy="2209800"/>
            <a:chOff x="431" y="2464"/>
            <a:chExt cx="4345" cy="1392"/>
          </a:xfrm>
        </p:grpSpPr>
        <p:sp>
          <p:nvSpPr>
            <p:cNvPr id="31751" name="Text Box 6"/>
            <p:cNvSpPr txBox="1">
              <a:spLocks noChangeArrowheads="1"/>
            </p:cNvSpPr>
            <p:nvPr/>
          </p:nvSpPr>
          <p:spPr bwMode="auto">
            <a:xfrm>
              <a:off x="431" y="2464"/>
              <a:ext cx="260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Coco/R produces the following warnings</a:t>
              </a:r>
            </a:p>
          </p:txBody>
        </p:sp>
        <p:sp>
          <p:nvSpPr>
            <p:cNvPr id="31752" name="Text Box 7"/>
            <p:cNvSpPr txBox="1">
              <a:spLocks noChangeArrowheads="1"/>
            </p:cNvSpPr>
            <p:nvPr/>
          </p:nvSpPr>
          <p:spPr bwMode="auto">
            <a:xfrm>
              <a:off x="495" y="2711"/>
              <a:ext cx="4281" cy="11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1054100" algn="l"/>
                  <a:tab pos="1244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1054100" algn="l"/>
                  <a:tab pos="1244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1054100" algn="l"/>
                  <a:tab pos="1244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1054100" algn="l"/>
                  <a:tab pos="1244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10541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0541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0541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0541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10541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244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&gt;java -jar Coco.jar Sample.atg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244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checking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244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Sample deletable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244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LL1 warning in Statement: ident is start of several alternatives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244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LL1 warning in Statement: "else" is start &amp; successor of deletable structure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244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LL1 warning in Qualident: ident is start &amp; successor of deletable structure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244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parser + scanner generated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1054100" algn="l"/>
                  <a:tab pos="1244600" algn="l"/>
                </a:tabLst>
                <a:defRPr/>
              </a:pP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 errors detected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790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E290F7-AA73-47C9-9BAF-B2654D82B07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104900" y="2954338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58980" cy="334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7.</a:t>
            </a:r>
            <a:r>
              <a:rPr lang="de-AT" altLang="en-US" sz="3200"/>
              <a:t>	</a:t>
            </a:r>
            <a:r>
              <a:rPr lang="de-AT" altLang="en-US" sz="3200" smtClean="0"/>
              <a:t>The Compiler Generator Coco/R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7.1</a:t>
            </a:r>
            <a:r>
              <a:rPr lang="de-AT" altLang="en-US"/>
              <a:t>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7.2</a:t>
            </a:r>
            <a:r>
              <a:rPr lang="de-AT" altLang="en-US">
                <a:solidFill>
                  <a:srgbClr val="FF0000"/>
                </a:solidFill>
              </a:rPr>
              <a:t>	Coco/R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>
                <a:solidFill>
                  <a:srgbClr val="FF0000"/>
                </a:solidFill>
              </a:rPr>
              <a:t>		</a:t>
            </a:r>
            <a:r>
              <a:rPr lang="de-AT" altLang="en-US" sz="2000"/>
              <a:t>-	</a:t>
            </a:r>
            <a:r>
              <a:rPr lang="de-AT" altLang="en-US" sz="2000" smtClean="0"/>
              <a:t>Scanner Specification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Parser Specification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Error Handling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LL(1) Conflicts</a:t>
            </a:r>
            <a:endParaRPr lang="de-AT" altLang="en-US" sz="2000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7.3</a:t>
            </a:r>
            <a:r>
              <a:rPr lang="de-AT" altLang="en-US"/>
              <a:t>	</a:t>
            </a:r>
            <a:r>
              <a:rPr lang="de-AT" altLang="en-US" smtClean="0"/>
              <a:t>Examples</a:t>
            </a:r>
            <a:endParaRPr lang="de-AT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A4D3E5-6D2A-4DB9-AE30-F3D055E21BD6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600" smtClean="0"/>
              <a:t>Conflict </a:t>
            </a:r>
            <a:r>
              <a:rPr lang="de-AT" altLang="en-US" sz="2600" smtClean="0"/>
              <a:t>resolution </a:t>
            </a:r>
            <a:r>
              <a:rPr lang="de-AT" altLang="en-US" sz="2600" smtClean="0"/>
              <a:t>by </a:t>
            </a:r>
            <a:r>
              <a:rPr lang="de-AT" altLang="en-US" sz="2600" smtClean="0"/>
              <a:t>multi-symbol lookahead</a:t>
            </a:r>
            <a:endParaRPr lang="de-AT" altLang="en-US" sz="2600" smtClean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014413" y="1417638"/>
            <a:ext cx="3602037" cy="52546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	=	ident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    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{',' ident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  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 ':'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ident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    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{',' ident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    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 ';'.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760913" y="1519238"/>
            <a:ext cx="1308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LL(1) conflict</a:t>
            </a:r>
          </a:p>
        </p:txBody>
      </p:sp>
      <p:grpSp>
        <p:nvGrpSpPr>
          <p:cNvPr id="445456" name="Group 16"/>
          <p:cNvGrpSpPr>
            <a:grpSpLocks/>
          </p:cNvGrpSpPr>
          <p:nvPr/>
        </p:nvGrpSpPr>
        <p:grpSpPr bwMode="auto">
          <a:xfrm>
            <a:off x="5491163" y="3789363"/>
            <a:ext cx="2489200" cy="2400300"/>
            <a:chOff x="3459" y="2387"/>
            <a:chExt cx="1568" cy="1512"/>
          </a:xfrm>
        </p:grpSpPr>
        <p:sp>
          <p:nvSpPr>
            <p:cNvPr id="32779" name="Text Box 12"/>
            <p:cNvSpPr txBox="1">
              <a:spLocks noChangeArrowheads="1"/>
            </p:cNvSpPr>
            <p:nvPr/>
          </p:nvSpPr>
          <p:spPr bwMode="auto">
            <a:xfrm>
              <a:off x="3459" y="2387"/>
              <a:ext cx="1568" cy="600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TOKENS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ident = letter {letter | digit} 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comma = ','.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</a:t>
              </a:r>
            </a:p>
          </p:txBody>
        </p:sp>
        <p:sp>
          <p:nvSpPr>
            <p:cNvPr id="32780" name="Text Box 13"/>
            <p:cNvSpPr txBox="1">
              <a:spLocks noChangeArrowheads="1"/>
            </p:cNvSpPr>
            <p:nvPr/>
          </p:nvSpPr>
          <p:spPr bwMode="auto">
            <a:xfrm>
              <a:off x="3459" y="3299"/>
              <a:ext cx="1568" cy="600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static final int</a:t>
              </a:r>
              <a:b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</a:b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_ident = 1,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_comma = 2,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...</a:t>
              </a:r>
            </a:p>
          </p:txBody>
        </p:sp>
        <p:sp>
          <p:nvSpPr>
            <p:cNvPr id="32781" name="AutoShape 14"/>
            <p:cNvSpPr>
              <a:spLocks noChangeArrowheads="1"/>
            </p:cNvSpPr>
            <p:nvPr/>
          </p:nvSpPr>
          <p:spPr bwMode="auto">
            <a:xfrm>
              <a:off x="4164" y="3024"/>
              <a:ext cx="144" cy="222"/>
            </a:xfrm>
            <a:prstGeom prst="downArrow">
              <a:avLst>
                <a:gd name="adj1" fmla="val 50000"/>
                <a:gd name="adj2" fmla="val 38542"/>
              </a:avLst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925513" y="2192338"/>
            <a:ext cx="5697716" cy="3190119"/>
            <a:chOff x="925513" y="2192338"/>
            <a:chExt cx="5697716" cy="3190119"/>
          </a:xfrm>
        </p:grpSpPr>
        <p:sp>
          <p:nvSpPr>
            <p:cNvPr id="32782" name="Text Box 6"/>
            <p:cNvSpPr txBox="1">
              <a:spLocks noChangeArrowheads="1"/>
            </p:cNvSpPr>
            <p:nvPr/>
          </p:nvSpPr>
          <p:spPr bwMode="auto">
            <a:xfrm>
              <a:off x="925513" y="2192338"/>
              <a:ext cx="106362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Resolution</a:t>
              </a:r>
            </a:p>
          </p:txBody>
        </p:sp>
        <p:sp>
          <p:nvSpPr>
            <p:cNvPr id="32783" name="Text Box 7"/>
            <p:cNvSpPr txBox="1">
              <a:spLocks noChangeArrowheads="1"/>
            </p:cNvSpPr>
            <p:nvPr/>
          </p:nvSpPr>
          <p:spPr bwMode="auto">
            <a:xfrm>
              <a:off x="1014413" y="2535238"/>
              <a:ext cx="3600964" cy="7408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	=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 (followedByColon())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ident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x = 1; .)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{',' ident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x++; .)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} ':'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	ident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Foo(); .)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{',' ident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Bar(); .)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} ';'.</a:t>
              </a:r>
            </a:p>
          </p:txBody>
        </p:sp>
        <p:sp>
          <p:nvSpPr>
            <p:cNvPr id="32784" name="Text Box 8"/>
            <p:cNvSpPr txBox="1">
              <a:spLocks noChangeArrowheads="1"/>
            </p:cNvSpPr>
            <p:nvPr/>
          </p:nvSpPr>
          <p:spPr bwMode="auto">
            <a:xfrm>
              <a:off x="925513" y="3436938"/>
              <a:ext cx="17256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Resolution method</a:t>
              </a:r>
            </a:p>
          </p:txBody>
        </p:sp>
        <p:sp>
          <p:nvSpPr>
            <p:cNvPr id="32785" name="Text Box 9"/>
            <p:cNvSpPr txBox="1">
              <a:spLocks noChangeArrowheads="1"/>
            </p:cNvSpPr>
            <p:nvPr/>
          </p:nvSpPr>
          <p:spPr bwMode="auto">
            <a:xfrm>
              <a:off x="1014413" y="3779838"/>
              <a:ext cx="3977669" cy="160261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boolean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followedByColon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Token x = la;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while (x.kind == _ident || x.kind == _comma)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x = scanner.Peek();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return x.kind == _colon;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 flipH="1">
              <a:off x="3371850" y="2524126"/>
              <a:ext cx="1533525" cy="161925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4862513" y="2338388"/>
              <a:ext cx="1760716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"conflict resolver</a:t>
              </a:r>
              <a:r>
                <a:rPr kumimoji="0" lang="de-AT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"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820863" y="1425575"/>
            <a:ext cx="7071408" cy="719931"/>
            <a:chOff x="1820863" y="1425575"/>
            <a:chExt cx="7071408" cy="719931"/>
          </a:xfrm>
        </p:grpSpPr>
        <p:sp>
          <p:nvSpPr>
            <p:cNvPr id="32777" name="TextBox 1"/>
            <p:cNvSpPr txBox="1">
              <a:spLocks noChangeArrowheads="1"/>
            </p:cNvSpPr>
            <p:nvPr/>
          </p:nvSpPr>
          <p:spPr bwMode="auto">
            <a:xfrm>
              <a:off x="1820863" y="1425575"/>
              <a:ext cx="994559" cy="523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x = 1; .)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Foo(); .)</a:t>
              </a:r>
              <a:endPara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2778" name="TextBox 15"/>
            <p:cNvSpPr txBox="1">
              <a:spLocks noChangeArrowheads="1"/>
            </p:cNvSpPr>
            <p:nvPr/>
          </p:nvSpPr>
          <p:spPr bwMode="auto">
            <a:xfrm>
              <a:off x="3325480" y="1429019"/>
              <a:ext cx="949658" cy="523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x++; .)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(. Bar(); .)</a:t>
              </a:r>
              <a:endPara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752996" y="1806952"/>
              <a:ext cx="4139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cannot be resoved by transforming the grammar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92449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1E9CF4-1CB4-4DDC-B586-FE79C7547DE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600" smtClean="0"/>
              <a:t>Conflict </a:t>
            </a:r>
            <a:r>
              <a:rPr lang="de-AT" altLang="en-US" sz="2600" smtClean="0"/>
              <a:t>resolution </a:t>
            </a:r>
            <a:r>
              <a:rPr lang="de-AT" altLang="en-US" sz="2600" smtClean="0"/>
              <a:t>by </a:t>
            </a:r>
            <a:r>
              <a:rPr lang="de-AT" altLang="en-US" sz="2600" smtClean="0"/>
              <a:t>semantic information</a:t>
            </a:r>
            <a:endParaRPr lang="de-AT" altLang="en-US" sz="2600" smtClean="0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624513" y="1585913"/>
            <a:ext cx="1308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LL(1) conflict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014413" y="1420813"/>
            <a:ext cx="4343400" cy="942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  <a:tab pos="762000" algn="l"/>
                <a:tab pos="2387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  <a:tab pos="762000" algn="l"/>
                <a:tab pos="2387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  <a:tab pos="762000" algn="l"/>
                <a:tab pos="2387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  <a:tab pos="762000" algn="l"/>
                <a:tab pos="2387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  <a:tab pos="7620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7620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7620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7620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  <a:tab pos="762000" algn="l"/>
                <a:tab pos="2387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7620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	=	'(' ident ')' Factor	/* type cast */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7620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'(' Expr ')'	/* nested expression */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7620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ident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762000" algn="l"/>
                <a:tab pos="2387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number.</a:t>
            </a:r>
          </a:p>
        </p:txBody>
      </p:sp>
      <p:grpSp>
        <p:nvGrpSpPr>
          <p:cNvPr id="446479" name="Group 15"/>
          <p:cNvGrpSpPr>
            <a:grpSpLocks/>
          </p:cNvGrpSpPr>
          <p:nvPr/>
        </p:nvGrpSpPr>
        <p:grpSpPr bwMode="auto">
          <a:xfrm>
            <a:off x="925513" y="2606675"/>
            <a:ext cx="7170737" cy="3635375"/>
            <a:chOff x="583" y="1721"/>
            <a:chExt cx="4517" cy="2290"/>
          </a:xfrm>
        </p:grpSpPr>
        <p:sp>
          <p:nvSpPr>
            <p:cNvPr id="33799" name="Text Box 7"/>
            <p:cNvSpPr txBox="1">
              <a:spLocks noChangeArrowheads="1"/>
            </p:cNvSpPr>
            <p:nvPr/>
          </p:nvSpPr>
          <p:spPr bwMode="auto">
            <a:xfrm>
              <a:off x="583" y="1721"/>
              <a:ext cx="67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Resolution</a:t>
              </a:r>
            </a:p>
          </p:txBody>
        </p:sp>
        <p:sp>
          <p:nvSpPr>
            <p:cNvPr id="33800" name="Text Box 8"/>
            <p:cNvSpPr txBox="1">
              <a:spLocks noChangeArrowheads="1"/>
            </p:cNvSpPr>
            <p:nvPr/>
          </p:nvSpPr>
          <p:spPr bwMode="auto">
            <a:xfrm>
              <a:off x="583" y="2785"/>
              <a:ext cx="108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Resolution method</a:t>
              </a:r>
            </a:p>
          </p:txBody>
        </p:sp>
        <p:sp>
          <p:nvSpPr>
            <p:cNvPr id="33801" name="Text Box 9"/>
            <p:cNvSpPr txBox="1">
              <a:spLocks noChangeArrowheads="1"/>
            </p:cNvSpPr>
            <p:nvPr/>
          </p:nvSpPr>
          <p:spPr bwMode="auto">
            <a:xfrm>
              <a:off x="639" y="3001"/>
              <a:ext cx="2830" cy="10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boolean </a:t>
              </a:r>
              <a:r>
                <a:rPr kumimoji="0" lang="de-AT" altLang="en-US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isCast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Token next = scanner.Peek();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if (la.kind == _lpar &amp;&amp; next.kind == _ident)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Obj obj = Tab.find(next.val);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return obj.kind == Obj.Type;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} else return false;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33802" name="Text Box 10"/>
            <p:cNvSpPr txBox="1">
              <a:spLocks noChangeArrowheads="1"/>
            </p:cNvSpPr>
            <p:nvPr/>
          </p:nvSpPr>
          <p:spPr bwMode="auto">
            <a:xfrm>
              <a:off x="639" y="1937"/>
              <a:ext cx="3352" cy="73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  <a:tab pos="762000" algn="l"/>
                  <a:tab pos="33147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  <a:tab pos="762000" algn="l"/>
                  <a:tab pos="33147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  <a:tab pos="762000" algn="l"/>
                  <a:tab pos="33147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  <a:tab pos="762000" algn="l"/>
                  <a:tab pos="33147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  <a:tab pos="762000" algn="l"/>
                  <a:tab pos="33147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762000" algn="l"/>
                  <a:tab pos="33147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762000" algn="l"/>
                  <a:tab pos="33147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762000" algn="l"/>
                  <a:tab pos="33147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  <a:tab pos="762000" algn="l"/>
                  <a:tab pos="33147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571500" algn="l"/>
                  <a:tab pos="762000" algn="l"/>
                  <a:tab pos="33147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	=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IF (isCast())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571500" algn="l"/>
                  <a:tab pos="762000" algn="l"/>
                  <a:tab pos="33147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'(' ident ')' Factor	/* type cast */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571500" algn="l"/>
                  <a:tab pos="762000" algn="l"/>
                  <a:tab pos="33147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	'(' Expr ')'	/* nested expression */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571500" algn="l"/>
                  <a:tab pos="762000" algn="l"/>
                  <a:tab pos="33147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	ident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571500" algn="l"/>
                  <a:tab pos="762000" algn="l"/>
                  <a:tab pos="33147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	| 	number.</a:t>
              </a:r>
            </a:p>
          </p:txBody>
        </p:sp>
        <p:sp>
          <p:nvSpPr>
            <p:cNvPr id="33803" name="Text Box 11"/>
            <p:cNvSpPr txBox="1">
              <a:spLocks noChangeArrowheads="1"/>
            </p:cNvSpPr>
            <p:nvPr/>
          </p:nvSpPr>
          <p:spPr bwMode="auto">
            <a:xfrm>
              <a:off x="3559" y="3209"/>
              <a:ext cx="1541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returns true if '(' is followed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by a type name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624513" y="1863210"/>
            <a:ext cx="3248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cannot be resolved by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743068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E290F7-AA73-47C9-9BAF-B2654D82B07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104900" y="3839059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58980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7.</a:t>
            </a:r>
            <a:r>
              <a:rPr lang="de-AT" altLang="en-US" sz="3200"/>
              <a:t>	</a:t>
            </a:r>
            <a:r>
              <a:rPr lang="de-AT" altLang="en-US" sz="3200" smtClean="0"/>
              <a:t>The Compiler Generator Coco/R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7.1</a:t>
            </a:r>
            <a:r>
              <a:rPr lang="de-AT" altLang="en-US"/>
              <a:t>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7.2</a:t>
            </a:r>
            <a:r>
              <a:rPr lang="de-AT" altLang="en-US"/>
              <a:t>	Coco/R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7.3</a:t>
            </a: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Examples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	- Reading a Binary Tree</a:t>
            </a:r>
            <a:endParaRPr lang="de-AT" alt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	- Questionaire Generator</a:t>
            </a: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	- Generating Abstract Syntax Trees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99057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D8128D-4254-4FA8-A071-2C0FF37AABF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de-DE" altLang="en-US" sz="1400" smtClean="0"/>
          </a:p>
        </p:txBody>
      </p:sp>
      <p:sp>
        <p:nvSpPr>
          <p:cNvPr id="849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Reading a binary tree</a:t>
            </a:r>
            <a:endParaRPr lang="de-AT" altLang="en-US" smtClean="0"/>
          </a:p>
        </p:txBody>
      </p:sp>
      <p:sp>
        <p:nvSpPr>
          <p:cNvPr id="84996" name="Text Box 5"/>
          <p:cNvSpPr txBox="1">
            <a:spLocks noChangeArrowheads="1"/>
          </p:cNvSpPr>
          <p:nvPr/>
        </p:nvSpPr>
        <p:spPr bwMode="auto">
          <a:xfrm>
            <a:off x="681038" y="1209675"/>
            <a:ext cx="83578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Given</a:t>
            </a:r>
            <a:r>
              <a:rPr lang="de-AT" altLang="en-US" sz="1800" smtClean="0"/>
              <a:t>:</a:t>
            </a:r>
            <a:endParaRPr lang="de-AT" altLang="en-US" sz="1800"/>
          </a:p>
        </p:txBody>
      </p:sp>
      <p:sp>
        <p:nvSpPr>
          <p:cNvPr id="84997" name="Text Box 6"/>
          <p:cNvSpPr txBox="1">
            <a:spLocks noChangeArrowheads="1"/>
          </p:cNvSpPr>
          <p:nvPr/>
        </p:nvSpPr>
        <p:spPr bwMode="auto">
          <a:xfrm>
            <a:off x="1690688" y="1233488"/>
            <a:ext cx="396337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Text file with a binary tree in bracket notation</a:t>
            </a:r>
            <a:endParaRPr lang="de-AT" altLang="en-US" sz="1600"/>
          </a:p>
        </p:txBody>
      </p:sp>
      <p:sp>
        <p:nvSpPr>
          <p:cNvPr id="84998" name="Text Box 7"/>
          <p:cNvSpPr txBox="1">
            <a:spLocks noChangeArrowheads="1"/>
          </p:cNvSpPr>
          <p:nvPr/>
        </p:nvSpPr>
        <p:spPr bwMode="auto">
          <a:xfrm>
            <a:off x="1042988" y="2068513"/>
            <a:ext cx="1393825" cy="2219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(London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(Brussels)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(Paris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(Madrid)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(Rome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(Vienna)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84999" name="Text Box 8"/>
          <p:cNvSpPr txBox="1">
            <a:spLocks noChangeArrowheads="1"/>
          </p:cNvSpPr>
          <p:nvPr/>
        </p:nvSpPr>
        <p:spPr bwMode="auto">
          <a:xfrm>
            <a:off x="1310555" y="1719263"/>
            <a:ext cx="79570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text file</a:t>
            </a:r>
            <a:endParaRPr lang="de-AT" altLang="en-US" sz="1600" i="1"/>
          </a:p>
        </p:txBody>
      </p:sp>
      <p:sp>
        <p:nvSpPr>
          <p:cNvPr id="85000" name="Text Box 9"/>
          <p:cNvSpPr txBox="1">
            <a:spLocks noChangeArrowheads="1"/>
          </p:cNvSpPr>
          <p:nvPr/>
        </p:nvSpPr>
        <p:spPr bwMode="auto">
          <a:xfrm>
            <a:off x="2640711" y="1719263"/>
            <a:ext cx="348631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corresponds to the following binary tree</a:t>
            </a:r>
            <a:endParaRPr lang="de-AT" altLang="en-US" sz="1600" i="1"/>
          </a:p>
        </p:txBody>
      </p:sp>
      <p:sp>
        <p:nvSpPr>
          <p:cNvPr id="85001" name="Text Box 10"/>
          <p:cNvSpPr txBox="1">
            <a:spLocks noChangeArrowheads="1"/>
          </p:cNvSpPr>
          <p:nvPr/>
        </p:nvSpPr>
        <p:spPr bwMode="auto">
          <a:xfrm>
            <a:off x="3509963" y="2211388"/>
            <a:ext cx="771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London</a:t>
            </a:r>
          </a:p>
        </p:txBody>
      </p:sp>
      <p:sp>
        <p:nvSpPr>
          <p:cNvPr id="85002" name="Line 11"/>
          <p:cNvSpPr>
            <a:spLocks noChangeShapeType="1"/>
          </p:cNvSpPr>
          <p:nvPr/>
        </p:nvSpPr>
        <p:spPr bwMode="auto">
          <a:xfrm flipH="1">
            <a:off x="3600450" y="2505075"/>
            <a:ext cx="161925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5003" name="Line 12"/>
          <p:cNvSpPr>
            <a:spLocks noChangeShapeType="1"/>
          </p:cNvSpPr>
          <p:nvPr/>
        </p:nvSpPr>
        <p:spPr bwMode="auto">
          <a:xfrm rot="5400000" flipH="1">
            <a:off x="4038600" y="2505075"/>
            <a:ext cx="161925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5004" name="Text Box 13"/>
          <p:cNvSpPr txBox="1">
            <a:spLocks noChangeArrowheads="1"/>
          </p:cNvSpPr>
          <p:nvPr/>
        </p:nvSpPr>
        <p:spPr bwMode="auto">
          <a:xfrm>
            <a:off x="3071813" y="2659063"/>
            <a:ext cx="8620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Brussels</a:t>
            </a:r>
          </a:p>
        </p:txBody>
      </p:sp>
      <p:sp>
        <p:nvSpPr>
          <p:cNvPr id="85005" name="Text Box 14"/>
          <p:cNvSpPr txBox="1">
            <a:spLocks noChangeArrowheads="1"/>
          </p:cNvSpPr>
          <p:nvPr/>
        </p:nvSpPr>
        <p:spPr bwMode="auto">
          <a:xfrm>
            <a:off x="4043363" y="2659063"/>
            <a:ext cx="5857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Paris</a:t>
            </a:r>
          </a:p>
        </p:txBody>
      </p:sp>
      <p:sp>
        <p:nvSpPr>
          <p:cNvPr id="85006" name="Line 15"/>
          <p:cNvSpPr>
            <a:spLocks noChangeShapeType="1"/>
          </p:cNvSpPr>
          <p:nvPr/>
        </p:nvSpPr>
        <p:spPr bwMode="auto">
          <a:xfrm flipH="1">
            <a:off x="4010025" y="2933700"/>
            <a:ext cx="161925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5007" name="Line 16"/>
          <p:cNvSpPr>
            <a:spLocks noChangeShapeType="1"/>
          </p:cNvSpPr>
          <p:nvPr/>
        </p:nvSpPr>
        <p:spPr bwMode="auto">
          <a:xfrm rot="5400000" flipH="1">
            <a:off x="4448175" y="2933700"/>
            <a:ext cx="161925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5008" name="Text Box 17"/>
          <p:cNvSpPr txBox="1">
            <a:spLocks noChangeArrowheads="1"/>
          </p:cNvSpPr>
          <p:nvPr/>
        </p:nvSpPr>
        <p:spPr bwMode="auto">
          <a:xfrm>
            <a:off x="4452938" y="3087688"/>
            <a:ext cx="654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Rome</a:t>
            </a:r>
          </a:p>
        </p:txBody>
      </p:sp>
      <p:sp>
        <p:nvSpPr>
          <p:cNvPr id="85009" name="Text Box 18"/>
          <p:cNvSpPr txBox="1">
            <a:spLocks noChangeArrowheads="1"/>
          </p:cNvSpPr>
          <p:nvPr/>
        </p:nvSpPr>
        <p:spPr bwMode="auto">
          <a:xfrm>
            <a:off x="3633788" y="3087688"/>
            <a:ext cx="7223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Madrid</a:t>
            </a:r>
          </a:p>
        </p:txBody>
      </p:sp>
      <p:sp>
        <p:nvSpPr>
          <p:cNvPr id="85010" name="Line 20"/>
          <p:cNvSpPr>
            <a:spLocks noChangeShapeType="1"/>
          </p:cNvSpPr>
          <p:nvPr/>
        </p:nvSpPr>
        <p:spPr bwMode="auto">
          <a:xfrm rot="5400000" flipH="1">
            <a:off x="4876800" y="3371850"/>
            <a:ext cx="161925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5011" name="Text Box 21"/>
          <p:cNvSpPr txBox="1">
            <a:spLocks noChangeArrowheads="1"/>
          </p:cNvSpPr>
          <p:nvPr/>
        </p:nvSpPr>
        <p:spPr bwMode="auto">
          <a:xfrm>
            <a:off x="4881563" y="3525838"/>
            <a:ext cx="733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Vienna</a:t>
            </a:r>
          </a:p>
        </p:txBody>
      </p:sp>
      <p:sp>
        <p:nvSpPr>
          <p:cNvPr id="85012" name="Rectangle 40"/>
          <p:cNvSpPr>
            <a:spLocks noChangeArrowheads="1"/>
          </p:cNvSpPr>
          <p:nvPr/>
        </p:nvSpPr>
        <p:spPr bwMode="auto">
          <a:xfrm>
            <a:off x="2905125" y="2066925"/>
            <a:ext cx="2895600" cy="22098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grpSp>
        <p:nvGrpSpPr>
          <p:cNvPr id="447533" name="Group 45"/>
          <p:cNvGrpSpPr>
            <a:grpSpLocks/>
          </p:cNvGrpSpPr>
          <p:nvPr/>
        </p:nvGrpSpPr>
        <p:grpSpPr bwMode="auto">
          <a:xfrm>
            <a:off x="681038" y="4681538"/>
            <a:ext cx="6100762" cy="1533525"/>
            <a:chOff x="429" y="2949"/>
            <a:chExt cx="3843" cy="966"/>
          </a:xfrm>
        </p:grpSpPr>
        <p:sp>
          <p:nvSpPr>
            <p:cNvPr id="85014" name="Text Box 41"/>
            <p:cNvSpPr txBox="1">
              <a:spLocks noChangeArrowheads="1"/>
            </p:cNvSpPr>
            <p:nvPr/>
          </p:nvSpPr>
          <p:spPr bwMode="auto">
            <a:xfrm>
              <a:off x="429" y="3018"/>
              <a:ext cx="64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Wanted</a:t>
              </a:r>
              <a:r>
                <a:rPr lang="de-AT" altLang="en-US" sz="1800" smtClean="0"/>
                <a:t>:</a:t>
              </a:r>
              <a:endParaRPr lang="de-AT" altLang="en-US" sz="1800"/>
            </a:p>
          </p:txBody>
        </p:sp>
        <p:sp>
          <p:nvSpPr>
            <p:cNvPr id="85015" name="Text Box 42"/>
            <p:cNvSpPr txBox="1">
              <a:spLocks noChangeArrowheads="1"/>
            </p:cNvSpPr>
            <p:nvPr/>
          </p:nvSpPr>
          <p:spPr bwMode="auto">
            <a:xfrm>
              <a:off x="1089" y="3033"/>
              <a:ext cx="1796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80975" indent="-18097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Read the text file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Build a binary tree in memory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Print the tree to the console</a:t>
              </a:r>
              <a:endParaRPr lang="de-AT" altLang="en-US" sz="1600"/>
            </a:p>
          </p:txBody>
        </p:sp>
        <p:sp>
          <p:nvSpPr>
            <p:cNvPr id="85016" name="Text Box 43"/>
            <p:cNvSpPr txBox="1">
              <a:spLocks noChangeArrowheads="1"/>
            </p:cNvSpPr>
            <p:nvPr/>
          </p:nvSpPr>
          <p:spPr bwMode="auto">
            <a:xfrm>
              <a:off x="3411" y="3187"/>
              <a:ext cx="861" cy="72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80975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80975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80975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80975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class Node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	String name;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	Node left;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	Node right;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}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85017" name="Text Box 44"/>
            <p:cNvSpPr txBox="1">
              <a:spLocks noChangeArrowheads="1"/>
            </p:cNvSpPr>
            <p:nvPr/>
          </p:nvSpPr>
          <p:spPr bwMode="auto">
            <a:xfrm>
              <a:off x="3522" y="2949"/>
              <a:ext cx="59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tree node</a:t>
              </a:r>
              <a:endParaRPr lang="de-AT" altLang="en-US" sz="1600" i="1"/>
            </a:p>
          </p:txBody>
        </p:sp>
      </p:grpSp>
    </p:spTree>
    <p:extLst>
      <p:ext uri="{BB962C8B-B14F-4D97-AF65-F5344CB8AC3E}">
        <p14:creationId xmlns:p14="http://schemas.microsoft.com/office/powerpoint/2010/main" val="253955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72E14F-5689-4B0B-B30F-35641098F7D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de-DE" altLang="en-US" sz="1400" smtClean="0"/>
          </a:p>
        </p:txBody>
      </p:sp>
      <p:sp>
        <p:nvSpPr>
          <p:cNvPr id="8704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Grammar of the input</a:t>
            </a:r>
            <a:endParaRPr lang="de-AT" altLang="en-US" smtClean="0"/>
          </a:p>
        </p:txBody>
      </p:sp>
      <p:sp>
        <p:nvSpPr>
          <p:cNvPr id="87044" name="Text Box 5"/>
          <p:cNvSpPr txBox="1">
            <a:spLocks noChangeArrowheads="1"/>
          </p:cNvSpPr>
          <p:nvPr/>
        </p:nvSpPr>
        <p:spPr bwMode="auto">
          <a:xfrm>
            <a:off x="5738813" y="1468438"/>
            <a:ext cx="1393825" cy="2219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(London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(Brussels)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(Paris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(Madrid)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(Rome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(Vienna)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)</a:t>
            </a:r>
          </a:p>
        </p:txBody>
      </p:sp>
      <p:grpSp>
        <p:nvGrpSpPr>
          <p:cNvPr id="449552" name="Group 16"/>
          <p:cNvGrpSpPr>
            <a:grpSpLocks/>
          </p:cNvGrpSpPr>
          <p:nvPr/>
        </p:nvGrpSpPr>
        <p:grpSpPr bwMode="auto">
          <a:xfrm>
            <a:off x="728663" y="1243014"/>
            <a:ext cx="4710119" cy="1100138"/>
            <a:chOff x="459" y="783"/>
            <a:chExt cx="2967" cy="693"/>
          </a:xfrm>
        </p:grpSpPr>
        <p:sp>
          <p:nvSpPr>
            <p:cNvPr id="87056" name="Text Box 7"/>
            <p:cNvSpPr txBox="1">
              <a:spLocks noChangeArrowheads="1"/>
            </p:cNvSpPr>
            <p:nvPr/>
          </p:nvSpPr>
          <p:spPr bwMode="auto">
            <a:xfrm>
              <a:off x="459" y="783"/>
              <a:ext cx="149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P</a:t>
              </a:r>
              <a:r>
                <a:rPr lang="de-AT" altLang="en-US" sz="1600" smtClean="0"/>
                <a:t>atterns to be recognized:</a:t>
              </a:r>
              <a:endParaRPr lang="de-AT" altLang="en-US" sz="1600"/>
            </a:p>
          </p:txBody>
        </p:sp>
        <p:sp>
          <p:nvSpPr>
            <p:cNvPr id="87057" name="Text Box 8"/>
            <p:cNvSpPr txBox="1">
              <a:spLocks noChangeArrowheads="1"/>
            </p:cNvSpPr>
            <p:nvPr/>
          </p:nvSpPr>
          <p:spPr bwMode="auto">
            <a:xfrm>
              <a:off x="627" y="1009"/>
              <a:ext cx="2799" cy="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80975" indent="-18097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tabLst>
                  <a:tab pos="2333625" algn="l"/>
                </a:tabLst>
              </a:pPr>
              <a:r>
                <a:rPr lang="de-AT" altLang="en-US" sz="1400" smtClean="0">
                  <a:latin typeface="Arial" panose="020B0604020202020204" pitchFamily="34" charset="0"/>
                </a:rPr>
                <a:t>()	</a:t>
              </a:r>
              <a:r>
                <a:rPr lang="de-AT" altLang="en-US" sz="1400" smtClean="0">
                  <a:latin typeface="+mj-lt"/>
                </a:rPr>
                <a:t>empty tree</a:t>
              </a:r>
              <a:endParaRPr lang="de-AT" altLang="en-US" sz="1400">
                <a:latin typeface="+mj-lt"/>
              </a:endParaRPr>
            </a:p>
            <a:p>
              <a:pPr>
                <a:spcBef>
                  <a:spcPct val="0"/>
                </a:spcBef>
                <a:tabLst>
                  <a:tab pos="2333625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(ident</a:t>
              </a:r>
              <a:r>
                <a:rPr lang="de-AT" altLang="en-US" sz="1400" smtClean="0">
                  <a:latin typeface="Arial" panose="020B0604020202020204" pitchFamily="34" charset="0"/>
                </a:rPr>
                <a:t>)	</a:t>
              </a:r>
              <a:r>
                <a:rPr lang="de-AT" altLang="en-US" sz="1400" smtClean="0">
                  <a:latin typeface="+mn-lt"/>
                </a:rPr>
                <a:t>leaf node</a:t>
              </a:r>
              <a:endParaRPr lang="de-AT" altLang="en-US" sz="1400">
                <a:latin typeface="+mn-lt"/>
              </a:endParaRPr>
            </a:p>
            <a:p>
              <a:pPr>
                <a:spcBef>
                  <a:spcPct val="0"/>
                </a:spcBef>
                <a:tabLst>
                  <a:tab pos="2333625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(ident </a:t>
              </a:r>
              <a:r>
                <a:rPr lang="de-AT" altLang="en-US" sz="1400" i="1">
                  <a:latin typeface="Arial" panose="020B0604020202020204" pitchFamily="34" charset="0"/>
                </a:rPr>
                <a:t>Subtree</a:t>
              </a:r>
              <a:r>
                <a:rPr lang="de-AT" altLang="en-US" sz="1400">
                  <a:latin typeface="Arial" panose="020B0604020202020204" pitchFamily="34" charset="0"/>
                </a:rPr>
                <a:t> </a:t>
              </a:r>
              <a:r>
                <a:rPr lang="de-AT" altLang="en-US" sz="1400" i="1">
                  <a:latin typeface="Arial" panose="020B0604020202020204" pitchFamily="34" charset="0"/>
                </a:rPr>
                <a:t>Subtree</a:t>
              </a:r>
              <a:r>
                <a:rPr lang="de-AT" altLang="en-US" sz="1400" smtClean="0">
                  <a:latin typeface="Arial" panose="020B0604020202020204" pitchFamily="34" charset="0"/>
                </a:rPr>
                <a:t>)	</a:t>
              </a:r>
              <a:r>
                <a:rPr lang="de-AT" altLang="en-US" sz="1400" smtClean="0">
                  <a:latin typeface="+mn-lt"/>
                </a:rPr>
                <a:t>tree with root and subtrees</a:t>
              </a:r>
              <a:endParaRPr lang="de-AT" altLang="en-US" sz="1400">
                <a:latin typeface="+mn-lt"/>
              </a:endParaRPr>
            </a:p>
          </p:txBody>
        </p:sp>
      </p:grpSp>
      <p:grpSp>
        <p:nvGrpSpPr>
          <p:cNvPr id="449553" name="Group 17"/>
          <p:cNvGrpSpPr>
            <a:grpSpLocks/>
          </p:cNvGrpSpPr>
          <p:nvPr/>
        </p:nvGrpSpPr>
        <p:grpSpPr bwMode="auto">
          <a:xfrm>
            <a:off x="728663" y="2519242"/>
            <a:ext cx="2803525" cy="1330325"/>
            <a:chOff x="459" y="1557"/>
            <a:chExt cx="1766" cy="838"/>
          </a:xfrm>
        </p:grpSpPr>
        <p:sp>
          <p:nvSpPr>
            <p:cNvPr id="87054" name="Text Box 6"/>
            <p:cNvSpPr txBox="1">
              <a:spLocks noChangeArrowheads="1"/>
            </p:cNvSpPr>
            <p:nvPr/>
          </p:nvSpPr>
          <p:spPr bwMode="auto">
            <a:xfrm>
              <a:off x="663" y="1801"/>
              <a:ext cx="1562" cy="59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80975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80975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80975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80975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8097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Subtree =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'('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[ ident [ Subtree Subtree ] ]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')'.</a:t>
              </a:r>
            </a:p>
          </p:txBody>
        </p:sp>
        <p:sp>
          <p:nvSpPr>
            <p:cNvPr id="87055" name="Text Box 10"/>
            <p:cNvSpPr txBox="1">
              <a:spLocks noChangeArrowheads="1"/>
            </p:cNvSpPr>
            <p:nvPr/>
          </p:nvSpPr>
          <p:spPr bwMode="auto">
            <a:xfrm>
              <a:off x="459" y="1557"/>
              <a:ext cx="98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LL(1) grammar:</a:t>
              </a:r>
              <a:endParaRPr lang="de-AT" altLang="en-US" sz="1600"/>
            </a:p>
          </p:txBody>
        </p:sp>
      </p:grpSp>
      <p:grpSp>
        <p:nvGrpSpPr>
          <p:cNvPr id="449554" name="Group 18"/>
          <p:cNvGrpSpPr>
            <a:grpSpLocks/>
          </p:cNvGrpSpPr>
          <p:nvPr/>
        </p:nvGrpSpPr>
        <p:grpSpPr bwMode="auto">
          <a:xfrm>
            <a:off x="776288" y="4210050"/>
            <a:ext cx="5448307" cy="784225"/>
            <a:chOff x="489" y="2580"/>
            <a:chExt cx="3432" cy="494"/>
          </a:xfrm>
        </p:grpSpPr>
        <p:sp>
          <p:nvSpPr>
            <p:cNvPr id="87052" name="Text Box 11"/>
            <p:cNvSpPr txBox="1">
              <a:spLocks noChangeArrowheads="1"/>
            </p:cNvSpPr>
            <p:nvPr/>
          </p:nvSpPr>
          <p:spPr bwMode="auto">
            <a:xfrm>
              <a:off x="489" y="2580"/>
              <a:ext cx="753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Attributes</a:t>
              </a:r>
              <a:endParaRPr lang="de-AT" altLang="en-US" sz="1800" b="1"/>
            </a:p>
          </p:txBody>
        </p:sp>
        <p:sp>
          <p:nvSpPr>
            <p:cNvPr id="87053" name="Text Box 12"/>
            <p:cNvSpPr txBox="1">
              <a:spLocks noChangeArrowheads="1"/>
            </p:cNvSpPr>
            <p:nvPr/>
          </p:nvSpPr>
          <p:spPr bwMode="auto">
            <a:xfrm>
              <a:off x="633" y="2859"/>
              <a:ext cx="3288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Subtree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returns a </a:t>
              </a:r>
              <a:r>
                <a:rPr lang="de-AT" altLang="en-US" sz="1600" i="1" smtClean="0"/>
                <a:t>Node</a:t>
              </a:r>
              <a:r>
                <a:rPr lang="de-AT" altLang="en-US" sz="1600" smtClean="0"/>
                <a:t> as the root of a subtree (possibly </a:t>
              </a:r>
              <a:r>
                <a:rPr lang="de-AT" altLang="en-US" sz="1600" i="1" smtClean="0"/>
                <a:t>null</a:t>
              </a:r>
              <a:r>
                <a:rPr lang="de-AT" altLang="en-US" sz="1600" smtClean="0"/>
                <a:t>)</a:t>
              </a:r>
              <a:endParaRPr lang="de-AT" altLang="en-US" sz="1600"/>
            </a:p>
          </p:txBody>
        </p:sp>
      </p:grpSp>
      <p:grpSp>
        <p:nvGrpSpPr>
          <p:cNvPr id="449555" name="Group 19"/>
          <p:cNvGrpSpPr>
            <a:grpSpLocks/>
          </p:cNvGrpSpPr>
          <p:nvPr/>
        </p:nvGrpSpPr>
        <p:grpSpPr bwMode="auto">
          <a:xfrm>
            <a:off x="776288" y="5372100"/>
            <a:ext cx="7691448" cy="1011238"/>
            <a:chOff x="489" y="3210"/>
            <a:chExt cx="4845" cy="637"/>
          </a:xfrm>
        </p:grpSpPr>
        <p:sp>
          <p:nvSpPr>
            <p:cNvPr id="87049" name="Text Box 13"/>
            <p:cNvSpPr txBox="1">
              <a:spLocks noChangeArrowheads="1"/>
            </p:cNvSpPr>
            <p:nvPr/>
          </p:nvSpPr>
          <p:spPr bwMode="auto">
            <a:xfrm>
              <a:off x="489" y="3210"/>
              <a:ext cx="227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Methods called in semantic actions</a:t>
              </a:r>
              <a:endParaRPr lang="de-AT" altLang="en-US" sz="1800" b="1"/>
            </a:p>
          </p:txBody>
        </p:sp>
        <p:sp>
          <p:nvSpPr>
            <p:cNvPr id="87050" name="Text Box 14"/>
            <p:cNvSpPr txBox="1">
              <a:spLocks noChangeArrowheads="1"/>
            </p:cNvSpPr>
            <p:nvPr/>
          </p:nvSpPr>
          <p:spPr bwMode="auto">
            <a:xfrm>
              <a:off x="645" y="3493"/>
              <a:ext cx="105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print(node, indent);</a:t>
              </a:r>
            </a:p>
          </p:txBody>
        </p:sp>
        <p:sp>
          <p:nvSpPr>
            <p:cNvPr id="87051" name="Text Box 15"/>
            <p:cNvSpPr txBox="1">
              <a:spLocks noChangeArrowheads="1"/>
            </p:cNvSpPr>
            <p:nvPr/>
          </p:nvSpPr>
          <p:spPr bwMode="auto">
            <a:xfrm>
              <a:off x="1953" y="3477"/>
              <a:ext cx="3381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Prints a tree with the root </a:t>
              </a:r>
              <a:r>
                <a:rPr lang="de-AT" altLang="en-US" sz="1600" i="1" smtClean="0"/>
                <a:t>node</a:t>
              </a:r>
              <a:r>
                <a:rPr lang="de-AT" altLang="en-US" sz="1600" smtClean="0"/>
                <a:t> in the same format as the input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Indentation depth: </a:t>
              </a:r>
              <a:r>
                <a:rPr lang="de-AT" altLang="en-US" sz="1600" i="1"/>
                <a:t>indent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blanks</a:t>
              </a:r>
              <a:endParaRPr lang="de-AT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196370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DE4C57-C339-4A8E-894A-9D734D07299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de-DE" altLang="en-US" sz="1400" smtClean="0"/>
          </a:p>
        </p:txBody>
      </p:sp>
      <p:sp>
        <p:nvSpPr>
          <p:cNvPr id="8909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Scanner specification</a:t>
            </a:r>
            <a:endParaRPr lang="de-AT" altLang="en-US" smtClean="0"/>
          </a:p>
        </p:txBody>
      </p:sp>
      <p:sp>
        <p:nvSpPr>
          <p:cNvPr id="89092" name="Text Box 5"/>
          <p:cNvSpPr txBox="1">
            <a:spLocks noChangeArrowheads="1"/>
          </p:cNvSpPr>
          <p:nvPr/>
        </p:nvSpPr>
        <p:spPr bwMode="auto">
          <a:xfrm>
            <a:off x="804863" y="1477963"/>
            <a:ext cx="2282825" cy="22225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COMPILER TreeReader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CHARACTERS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letter = 'A' .. 'Z' + 'a' .. 'z'.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TOKENS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ident = letter {letter}.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IGNORE '\t' + '\r' + '\n'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...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END TreeReader.</a:t>
            </a:r>
          </a:p>
        </p:txBody>
      </p:sp>
      <p:sp>
        <p:nvSpPr>
          <p:cNvPr id="89093" name="Text Box 6"/>
          <p:cNvSpPr txBox="1">
            <a:spLocks noChangeArrowheads="1"/>
          </p:cNvSpPr>
          <p:nvPr/>
        </p:nvSpPr>
        <p:spPr bwMode="auto">
          <a:xfrm>
            <a:off x="3843338" y="2405063"/>
            <a:ext cx="4758332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literals such as '(' and ')' need not be declared as tokens</a:t>
            </a:r>
            <a:endParaRPr lang="de-AT" altLang="en-US" sz="1600"/>
          </a:p>
        </p:txBody>
      </p:sp>
    </p:spTree>
    <p:extLst>
      <p:ext uri="{BB962C8B-B14F-4D97-AF65-F5344CB8AC3E}">
        <p14:creationId xmlns:p14="http://schemas.microsoft.com/office/powerpoint/2010/main" val="156045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396D6E-C8E7-4DCD-A1F3-CDC88DF85DC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de-DE" altLang="en-US" sz="1400" smtClean="0"/>
          </a:p>
        </p:txBody>
      </p:sp>
      <p:sp>
        <p:nvSpPr>
          <p:cNvPr id="9113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Parser specification</a:t>
            </a:r>
            <a:endParaRPr lang="de-AT" altLang="en-US" smtClean="0"/>
          </a:p>
        </p:txBody>
      </p:sp>
      <p:sp>
        <p:nvSpPr>
          <p:cNvPr id="91140" name="Text Box 5"/>
          <p:cNvSpPr txBox="1">
            <a:spLocks noChangeArrowheads="1"/>
          </p:cNvSpPr>
          <p:nvPr/>
        </p:nvSpPr>
        <p:spPr bwMode="auto">
          <a:xfrm>
            <a:off x="804863" y="1477963"/>
            <a:ext cx="4419600" cy="45624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  <a:tab pos="23336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  <a:tab pos="23336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  <a:tab pos="23336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  <a:tab pos="23336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54292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COMPILER TreeReader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solidFill>
                  <a:schemeClr val="folHlink"/>
                </a:solidFill>
                <a:latin typeface="Arial" panose="020B0604020202020204" pitchFamily="34" charset="0"/>
              </a:rPr>
              <a:t>CHARACTERS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folHlink"/>
                </a:solidFill>
                <a:latin typeface="Arial" panose="020B0604020202020204" pitchFamily="34" charset="0"/>
              </a:rPr>
              <a:t>	letter = 'A' .. 'Z' + 'a' .. 'z'.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solidFill>
                  <a:schemeClr val="folHlink"/>
                </a:solidFill>
                <a:latin typeface="Arial" panose="020B0604020202020204" pitchFamily="34" charset="0"/>
              </a:rPr>
              <a:t>TOKENS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folHlink"/>
                </a:solidFill>
                <a:latin typeface="Arial" panose="020B0604020202020204" pitchFamily="34" charset="0"/>
              </a:rPr>
              <a:t>	ident = letter {letter}.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solidFill>
                  <a:schemeClr val="folHlink"/>
                </a:solidFill>
                <a:latin typeface="Arial" panose="020B0604020202020204" pitchFamily="34" charset="0"/>
              </a:rPr>
              <a:t>IGNORE '\t' + '\r' + '\n'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PRODUCTIONS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TreeReader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 Node n;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 Subtree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n&gt;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 print(n, 0); .) </a:t>
            </a:r>
            <a:r>
              <a:rPr lang="de-AT" altLang="en-US" sz="1400">
                <a:latin typeface="Arial" panose="020B0604020202020204" pitchFamily="34" charset="0"/>
              </a:rPr>
              <a:t>.</a:t>
            </a:r>
          </a:p>
          <a:p>
            <a:pPr>
              <a:spcBef>
                <a:spcPct val="6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Subtree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Node n&gt;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 '('	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 n = null;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[ ident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 n = new Node(t.val); .)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[	Subtree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n.left&gt;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Subtree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n.right&gt;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')' .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END TreeReader.</a:t>
            </a:r>
          </a:p>
        </p:txBody>
      </p:sp>
    </p:spTree>
    <p:extLst>
      <p:ext uri="{BB962C8B-B14F-4D97-AF65-F5344CB8AC3E}">
        <p14:creationId xmlns:p14="http://schemas.microsoft.com/office/powerpoint/2010/main" val="268817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0D5F739-914F-4656-8E3E-38AF36B0901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de-DE" altLang="en-US" sz="1400" smtClean="0"/>
          </a:p>
        </p:txBody>
      </p:sp>
      <p:sp>
        <p:nvSpPr>
          <p:cNvPr id="9318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Global semantic declarations</a:t>
            </a:r>
            <a:endParaRPr lang="de-AT" altLang="en-US" smtClean="0"/>
          </a:p>
        </p:txBody>
      </p:sp>
      <p:sp>
        <p:nvSpPr>
          <p:cNvPr id="93188" name="Text Box 7"/>
          <p:cNvSpPr txBox="1">
            <a:spLocks noChangeArrowheads="1"/>
          </p:cNvSpPr>
          <p:nvPr/>
        </p:nvSpPr>
        <p:spPr bwMode="auto">
          <a:xfrm>
            <a:off x="804863" y="1365250"/>
            <a:ext cx="4624387" cy="5283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  <a:tab pos="714375" algn="l"/>
                <a:tab pos="23336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  <a:tab pos="714375" algn="l"/>
                <a:tab pos="23336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  <a:tab pos="714375" algn="l"/>
                <a:tab pos="23336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  <a:tab pos="714375" algn="l"/>
                <a:tab pos="23336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542925" algn="l"/>
                <a:tab pos="71437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  <a:tab pos="71437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  <a:tab pos="71437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  <a:tab pos="71437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  <a:tab pos="714375" algn="l"/>
                <a:tab pos="23336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COMPILER TreeReader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class Node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String name;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Node left, right;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Node(String s) { name = s;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static void </a:t>
            </a:r>
            <a:r>
              <a:rPr lang="de-AT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print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 (Node n, int indent)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for (int i = 0; i &lt; indent; i++) System.out.print(' ');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System.out.print('(');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if (n != null)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	System.out.print(n.name);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	if (n.left != null || n.right != null)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		System.out.println();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		print(n.left, indent + 2);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		print(n.right, indent + 2);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		for (int i = 0; i &lt; indent; i++) System.out.print(' ');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	System.out.println(')');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solidFill>
                  <a:schemeClr val="folHlink"/>
                </a:solidFill>
                <a:latin typeface="Arial" panose="020B0604020202020204" pitchFamily="34" charset="0"/>
              </a:rPr>
              <a:t>CHARACTERS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folHlink"/>
                </a:solidFill>
                <a:latin typeface="Arial" panose="020B0604020202020204" pitchFamily="34" charset="0"/>
              </a:rPr>
              <a:t>	...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END TreeReader.</a:t>
            </a:r>
          </a:p>
        </p:txBody>
      </p:sp>
      <p:sp>
        <p:nvSpPr>
          <p:cNvPr id="93189" name="Text Box 8"/>
          <p:cNvSpPr txBox="1">
            <a:spLocks noChangeArrowheads="1"/>
          </p:cNvSpPr>
          <p:nvPr/>
        </p:nvSpPr>
        <p:spPr bwMode="auto">
          <a:xfrm>
            <a:off x="5786438" y="2243138"/>
            <a:ext cx="70754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output</a:t>
            </a:r>
            <a:endParaRPr lang="de-AT" altLang="en-US" sz="1600" i="1"/>
          </a:p>
        </p:txBody>
      </p:sp>
      <p:sp>
        <p:nvSpPr>
          <p:cNvPr id="93190" name="Text Box 9"/>
          <p:cNvSpPr txBox="1">
            <a:spLocks noChangeArrowheads="1"/>
          </p:cNvSpPr>
          <p:nvPr/>
        </p:nvSpPr>
        <p:spPr bwMode="auto">
          <a:xfrm>
            <a:off x="5881688" y="2640013"/>
            <a:ext cx="1403350" cy="22288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(London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(Brussels)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(Paris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(Madrid)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(Rome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()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(Vienna)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6967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71F2C0-528F-4D97-A836-090DEE89D63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de-DE" altLang="en-US" sz="1400" smtClean="0"/>
          </a:p>
        </p:txBody>
      </p:sp>
      <p:sp>
        <p:nvSpPr>
          <p:cNvPr id="952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Main program</a:t>
            </a:r>
            <a:endParaRPr lang="de-AT" altLang="en-US" smtClean="0"/>
          </a:p>
        </p:txBody>
      </p:sp>
      <p:sp>
        <p:nvSpPr>
          <p:cNvPr id="95236" name="Text Box 5"/>
          <p:cNvSpPr txBox="1">
            <a:spLocks noChangeArrowheads="1"/>
          </p:cNvSpPr>
          <p:nvPr/>
        </p:nvSpPr>
        <p:spPr bwMode="auto">
          <a:xfrm>
            <a:off x="804863" y="1382713"/>
            <a:ext cx="5192712" cy="18573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</a:t>
            </a:r>
            <a:r>
              <a:rPr lang="de-AT" altLang="en-US" sz="1400" b="1">
                <a:latin typeface="Arial" panose="020B0604020202020204" pitchFamily="34" charset="0"/>
              </a:rPr>
              <a:t>TreeReader</a:t>
            </a:r>
            <a:r>
              <a:rPr lang="de-AT" altLang="en-US" sz="1400">
                <a:latin typeface="Arial" panose="020B0604020202020204" pitchFamily="34" charset="0"/>
              </a:rPr>
              <a:t> {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public static void </a:t>
            </a:r>
            <a:r>
              <a:rPr lang="de-AT" altLang="en-US" sz="1400" b="1">
                <a:latin typeface="Arial" panose="020B0604020202020204" pitchFamily="34" charset="0"/>
              </a:rPr>
              <a:t>main</a:t>
            </a:r>
            <a:r>
              <a:rPr lang="de-AT" altLang="en-US" sz="1400">
                <a:latin typeface="Arial" panose="020B0604020202020204" pitchFamily="34" charset="0"/>
              </a:rPr>
              <a:t>(String[] args)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Scanner scanner =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new Scanner(args[0]);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Parser parser =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new Parser(scanner);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parser.Parse();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System.out.println(parser.errors.count + " errors detected");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457742" name="Group 14"/>
          <p:cNvGrpSpPr>
            <a:grpSpLocks/>
          </p:cNvGrpSpPr>
          <p:nvPr/>
        </p:nvGrpSpPr>
        <p:grpSpPr bwMode="auto">
          <a:xfrm>
            <a:off x="709613" y="3609976"/>
            <a:ext cx="7000875" cy="1898651"/>
            <a:chOff x="447" y="2274"/>
            <a:chExt cx="4410" cy="1196"/>
          </a:xfrm>
        </p:grpSpPr>
        <p:sp>
          <p:nvSpPr>
            <p:cNvPr id="95238" name="Text Box 6"/>
            <p:cNvSpPr txBox="1">
              <a:spLocks noChangeArrowheads="1"/>
            </p:cNvSpPr>
            <p:nvPr/>
          </p:nvSpPr>
          <p:spPr bwMode="auto">
            <a:xfrm>
              <a:off x="447" y="2274"/>
              <a:ext cx="1443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Putting it all together</a:t>
              </a:r>
              <a:endParaRPr lang="de-AT" altLang="en-US" sz="1800" b="1"/>
            </a:p>
          </p:txBody>
        </p:sp>
        <p:sp>
          <p:nvSpPr>
            <p:cNvPr id="95239" name="Text Box 7"/>
            <p:cNvSpPr txBox="1">
              <a:spLocks noChangeArrowheads="1"/>
            </p:cNvSpPr>
            <p:nvPr/>
          </p:nvSpPr>
          <p:spPr bwMode="auto">
            <a:xfrm>
              <a:off x="483" y="2625"/>
              <a:ext cx="151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Process ATG with Coco/R</a:t>
              </a:r>
              <a:endParaRPr lang="de-AT" altLang="en-US" sz="1600"/>
            </a:p>
          </p:txBody>
        </p:sp>
        <p:sp>
          <p:nvSpPr>
            <p:cNvPr id="95240" name="Text Box 8"/>
            <p:cNvSpPr txBox="1">
              <a:spLocks noChangeArrowheads="1"/>
            </p:cNvSpPr>
            <p:nvPr/>
          </p:nvSpPr>
          <p:spPr bwMode="auto">
            <a:xfrm>
              <a:off x="2187" y="2641"/>
              <a:ext cx="2670" cy="1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chemeClr val="bg1"/>
                  </a:solidFill>
                  <a:latin typeface="Arial" panose="020B0604020202020204" pitchFamily="34" charset="0"/>
                </a:rPr>
                <a:t>java -jar Coco.jar TreeReader.atg</a:t>
              </a:r>
            </a:p>
          </p:txBody>
        </p:sp>
        <p:sp>
          <p:nvSpPr>
            <p:cNvPr id="95241" name="Text Box 9"/>
            <p:cNvSpPr txBox="1">
              <a:spLocks noChangeArrowheads="1"/>
            </p:cNvSpPr>
            <p:nvPr/>
          </p:nvSpPr>
          <p:spPr bwMode="auto">
            <a:xfrm>
              <a:off x="483" y="2925"/>
              <a:ext cx="127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Compile the Java files</a:t>
              </a:r>
              <a:endParaRPr lang="de-AT" altLang="en-US" sz="1600"/>
            </a:p>
          </p:txBody>
        </p:sp>
        <p:sp>
          <p:nvSpPr>
            <p:cNvPr id="95242" name="Text Box 10"/>
            <p:cNvSpPr txBox="1">
              <a:spLocks noChangeArrowheads="1"/>
            </p:cNvSpPr>
            <p:nvPr/>
          </p:nvSpPr>
          <p:spPr bwMode="auto">
            <a:xfrm>
              <a:off x="2187" y="2941"/>
              <a:ext cx="2666" cy="1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chemeClr val="bg1"/>
                  </a:solidFill>
                  <a:latin typeface="Arial" panose="020B0604020202020204" pitchFamily="34" charset="0"/>
                </a:rPr>
                <a:t>javac Scanner.java Parser.java TreeReader.java </a:t>
              </a:r>
            </a:p>
          </p:txBody>
        </p:sp>
        <p:sp>
          <p:nvSpPr>
            <p:cNvPr id="95243" name="Text Box 11"/>
            <p:cNvSpPr txBox="1">
              <a:spLocks noChangeArrowheads="1"/>
            </p:cNvSpPr>
            <p:nvPr/>
          </p:nvSpPr>
          <p:spPr bwMode="auto">
            <a:xfrm>
              <a:off x="483" y="3255"/>
              <a:ext cx="64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Execution</a:t>
              </a:r>
              <a:endParaRPr lang="de-AT" altLang="en-US" sz="1600"/>
            </a:p>
          </p:txBody>
        </p:sp>
        <p:sp>
          <p:nvSpPr>
            <p:cNvPr id="95244" name="Text Box 12"/>
            <p:cNvSpPr txBox="1">
              <a:spLocks noChangeArrowheads="1"/>
            </p:cNvSpPr>
            <p:nvPr/>
          </p:nvSpPr>
          <p:spPr bwMode="auto">
            <a:xfrm>
              <a:off x="2187" y="3271"/>
              <a:ext cx="2664" cy="1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solidFill>
                    <a:schemeClr val="bg1"/>
                  </a:solidFill>
                  <a:latin typeface="Arial" panose="020B0604020202020204" pitchFamily="34" charset="0"/>
                </a:rPr>
                <a:t>java TreeReader input.txt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530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E290F7-AA73-47C9-9BAF-B2654D82B07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104900" y="4278450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58980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7.</a:t>
            </a:r>
            <a:r>
              <a:rPr lang="de-AT" altLang="en-US" sz="3200"/>
              <a:t>	</a:t>
            </a:r>
            <a:r>
              <a:rPr lang="de-AT" altLang="en-US" sz="3200" smtClean="0"/>
              <a:t>The Compiler Generator Coco/R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7.1</a:t>
            </a:r>
            <a:r>
              <a:rPr lang="de-AT" altLang="en-US"/>
              <a:t>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7.2</a:t>
            </a:r>
            <a:r>
              <a:rPr lang="de-AT" altLang="en-US"/>
              <a:t>	Coco/R</a:t>
            </a: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7.3</a:t>
            </a:r>
            <a:r>
              <a:rPr lang="de-AT" altLang="en-US"/>
              <a:t>	</a:t>
            </a:r>
            <a:r>
              <a:rPr lang="de-AT" altLang="en-US" smtClean="0"/>
              <a:t>Examples</a:t>
            </a: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	- Reading a Binary Tree</a:t>
            </a:r>
            <a:endParaRPr lang="de-AT" altLang="en-US" smtClean="0"/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	- Questionaire Generator</a:t>
            </a: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	- Generating Abstract Syntax Trees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42000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4B10913-1D1D-4BB4-8A80-A35A7C86512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de-DE" altLang="en-US" sz="14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Coco/R - </a:t>
            </a:r>
            <a:r>
              <a:rPr lang="de-AT" altLang="en-US" sz="2400" smtClean="0"/>
              <a:t>Compiler Compiler /</a:t>
            </a:r>
            <a:r>
              <a:rPr lang="de-AT" altLang="en-US" smtClean="0"/>
              <a:t> </a:t>
            </a:r>
            <a:r>
              <a:rPr lang="de-AT" altLang="en-US" sz="2400" smtClean="0"/>
              <a:t>Recursive Descent</a:t>
            </a:r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3924300" y="3270250"/>
            <a:ext cx="863600" cy="304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4838700" y="2635250"/>
            <a:ext cx="863600" cy="304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2513013" y="2633663"/>
            <a:ext cx="801687" cy="3365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Coco/R</a:t>
            </a:r>
          </a:p>
        </p:txBody>
      </p:sp>
      <p:sp>
        <p:nvSpPr>
          <p:cNvPr id="9223" name="Line 6"/>
          <p:cNvSpPr>
            <a:spLocks noChangeShapeType="1"/>
          </p:cNvSpPr>
          <p:nvPr/>
        </p:nvSpPr>
        <p:spPr bwMode="auto">
          <a:xfrm>
            <a:off x="2070100" y="2787650"/>
            <a:ext cx="406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24" name="Text Box 7"/>
          <p:cNvSpPr txBox="1">
            <a:spLocks noChangeArrowheads="1"/>
          </p:cNvSpPr>
          <p:nvPr/>
        </p:nvSpPr>
        <p:spPr bwMode="auto">
          <a:xfrm>
            <a:off x="3948113" y="3268663"/>
            <a:ext cx="849312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Scanner</a:t>
            </a:r>
          </a:p>
        </p:txBody>
      </p:sp>
      <p:sp>
        <p:nvSpPr>
          <p:cNvPr id="9225" name="Rectangle 8"/>
          <p:cNvSpPr>
            <a:spLocks noChangeArrowheads="1"/>
          </p:cNvSpPr>
          <p:nvPr/>
        </p:nvSpPr>
        <p:spPr bwMode="auto">
          <a:xfrm>
            <a:off x="4851400" y="3270250"/>
            <a:ext cx="8636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26" name="Rectangle 9"/>
          <p:cNvSpPr>
            <a:spLocks noChangeArrowheads="1"/>
          </p:cNvSpPr>
          <p:nvPr/>
        </p:nvSpPr>
        <p:spPr bwMode="auto">
          <a:xfrm>
            <a:off x="5778500" y="3270250"/>
            <a:ext cx="8636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27" name="Text Box 10"/>
          <p:cNvSpPr txBox="1">
            <a:spLocks noChangeArrowheads="1"/>
          </p:cNvSpPr>
          <p:nvPr/>
        </p:nvSpPr>
        <p:spPr bwMode="auto">
          <a:xfrm>
            <a:off x="4913313" y="2633663"/>
            <a:ext cx="709612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Parser</a:t>
            </a:r>
          </a:p>
        </p:txBody>
      </p:sp>
      <p:sp>
        <p:nvSpPr>
          <p:cNvPr id="9228" name="Text Box 11"/>
          <p:cNvSpPr txBox="1">
            <a:spLocks noChangeArrowheads="1"/>
          </p:cNvSpPr>
          <p:nvPr/>
        </p:nvSpPr>
        <p:spPr bwMode="auto">
          <a:xfrm>
            <a:off x="4976813" y="2049463"/>
            <a:ext cx="569912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Main</a:t>
            </a:r>
          </a:p>
        </p:txBody>
      </p:sp>
      <p:sp>
        <p:nvSpPr>
          <p:cNvPr id="9229" name="Rectangle 12"/>
          <p:cNvSpPr>
            <a:spLocks noChangeArrowheads="1"/>
          </p:cNvSpPr>
          <p:nvPr/>
        </p:nvSpPr>
        <p:spPr bwMode="auto">
          <a:xfrm>
            <a:off x="4838700" y="2051050"/>
            <a:ext cx="8636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30" name="Line 13"/>
          <p:cNvSpPr>
            <a:spLocks noChangeShapeType="1"/>
          </p:cNvSpPr>
          <p:nvPr/>
        </p:nvSpPr>
        <p:spPr bwMode="auto">
          <a:xfrm>
            <a:off x="5257800" y="296545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1" name="Line 14"/>
          <p:cNvSpPr>
            <a:spLocks noChangeShapeType="1"/>
          </p:cNvSpPr>
          <p:nvPr/>
        </p:nvSpPr>
        <p:spPr bwMode="auto">
          <a:xfrm flipH="1">
            <a:off x="4422775" y="2952750"/>
            <a:ext cx="504825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2" name="Line 15"/>
          <p:cNvSpPr>
            <a:spLocks noChangeShapeType="1"/>
          </p:cNvSpPr>
          <p:nvPr/>
        </p:nvSpPr>
        <p:spPr bwMode="auto">
          <a:xfrm>
            <a:off x="5575300" y="2965450"/>
            <a:ext cx="461963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3" name="Line 16"/>
          <p:cNvSpPr>
            <a:spLocks noChangeShapeType="1"/>
          </p:cNvSpPr>
          <p:nvPr/>
        </p:nvSpPr>
        <p:spPr bwMode="auto">
          <a:xfrm>
            <a:off x="5257800" y="238125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4" name="Line 17"/>
          <p:cNvSpPr>
            <a:spLocks noChangeShapeType="1"/>
          </p:cNvSpPr>
          <p:nvPr/>
        </p:nvSpPr>
        <p:spPr bwMode="auto">
          <a:xfrm>
            <a:off x="3365500" y="2787650"/>
            <a:ext cx="13208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5" name="Line 18"/>
          <p:cNvSpPr>
            <a:spLocks noChangeShapeType="1"/>
          </p:cNvSpPr>
          <p:nvPr/>
        </p:nvSpPr>
        <p:spPr bwMode="auto">
          <a:xfrm>
            <a:off x="3365500" y="2863850"/>
            <a:ext cx="1905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6" name="Line 19"/>
          <p:cNvSpPr>
            <a:spLocks noChangeShapeType="1"/>
          </p:cNvSpPr>
          <p:nvPr/>
        </p:nvSpPr>
        <p:spPr bwMode="auto">
          <a:xfrm>
            <a:off x="3556000" y="2863850"/>
            <a:ext cx="0" cy="5461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7" name="Line 20"/>
          <p:cNvSpPr>
            <a:spLocks noChangeShapeType="1"/>
          </p:cNvSpPr>
          <p:nvPr/>
        </p:nvSpPr>
        <p:spPr bwMode="auto">
          <a:xfrm>
            <a:off x="3556000" y="3409950"/>
            <a:ext cx="2921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8" name="Text Box 21"/>
          <p:cNvSpPr txBox="1">
            <a:spLocks noChangeArrowheads="1"/>
          </p:cNvSpPr>
          <p:nvPr/>
        </p:nvSpPr>
        <p:spPr bwMode="auto">
          <a:xfrm>
            <a:off x="4860943" y="3560763"/>
            <a:ext cx="1830351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smtClean="0"/>
              <a:t>user-defined classes</a:t>
            </a:r>
            <a:endParaRPr lang="de-AT" altLang="en-US" sz="1600"/>
          </a:p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smtClean="0"/>
              <a:t>(e.g. symbol table)</a:t>
            </a:r>
            <a:endParaRPr lang="de-AT" altLang="en-US" sz="1600"/>
          </a:p>
        </p:txBody>
      </p:sp>
      <p:sp>
        <p:nvSpPr>
          <p:cNvPr id="9239" name="AutoShape 22"/>
          <p:cNvSpPr>
            <a:spLocks/>
          </p:cNvSpPr>
          <p:nvPr/>
        </p:nvSpPr>
        <p:spPr bwMode="auto">
          <a:xfrm>
            <a:off x="6807200" y="2038350"/>
            <a:ext cx="88900" cy="1562100"/>
          </a:xfrm>
          <a:prstGeom prst="rightBrace">
            <a:avLst>
              <a:gd name="adj1" fmla="val 14642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9240" name="Line 23"/>
          <p:cNvSpPr>
            <a:spLocks noChangeShapeType="1"/>
          </p:cNvSpPr>
          <p:nvPr/>
        </p:nvSpPr>
        <p:spPr bwMode="auto">
          <a:xfrm>
            <a:off x="7048500" y="2813050"/>
            <a:ext cx="3048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41" name="Text Box 24"/>
          <p:cNvSpPr txBox="1">
            <a:spLocks noChangeArrowheads="1"/>
          </p:cNvSpPr>
          <p:nvPr/>
        </p:nvSpPr>
        <p:spPr bwMode="auto">
          <a:xfrm>
            <a:off x="7440613" y="2633663"/>
            <a:ext cx="611187" cy="3365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javac</a:t>
            </a:r>
          </a:p>
        </p:txBody>
      </p:sp>
      <p:sp>
        <p:nvSpPr>
          <p:cNvPr id="9242" name="Text Box 25"/>
          <p:cNvSpPr txBox="1">
            <a:spLocks noChangeArrowheads="1"/>
          </p:cNvSpPr>
          <p:nvPr/>
        </p:nvSpPr>
        <p:spPr bwMode="auto">
          <a:xfrm>
            <a:off x="866847" y="2481263"/>
            <a:ext cx="1234931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smtClean="0"/>
              <a:t>compiler</a:t>
            </a:r>
            <a:endParaRPr lang="de-AT" altLang="en-US" sz="1600"/>
          </a:p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smtClean="0"/>
              <a:t>specification</a:t>
            </a:r>
            <a:endParaRPr lang="de-AT" altLang="en-US" sz="1600"/>
          </a:p>
        </p:txBody>
      </p:sp>
      <p:sp>
        <p:nvSpPr>
          <p:cNvPr id="9243" name="Text Box 26"/>
          <p:cNvSpPr txBox="1">
            <a:spLocks noChangeArrowheads="1"/>
          </p:cNvSpPr>
          <p:nvPr/>
        </p:nvSpPr>
        <p:spPr bwMode="auto">
          <a:xfrm>
            <a:off x="719138" y="1347788"/>
            <a:ext cx="547807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Generates a </a:t>
            </a:r>
            <a:r>
              <a:rPr lang="de-AT" altLang="en-US" sz="1600" b="1" smtClean="0"/>
              <a:t>scanner</a:t>
            </a:r>
            <a:r>
              <a:rPr lang="de-AT" altLang="en-US" sz="1600" smtClean="0"/>
              <a:t> and a </a:t>
            </a:r>
            <a:r>
              <a:rPr lang="de-AT" altLang="en-US" sz="1600" b="1" smtClean="0"/>
              <a:t>parser</a:t>
            </a:r>
            <a:r>
              <a:rPr lang="de-AT" altLang="en-US" sz="1600" smtClean="0"/>
              <a:t> from a compiler specification</a:t>
            </a:r>
            <a:endParaRPr lang="de-AT" altLang="en-US" sz="1600"/>
          </a:p>
        </p:txBody>
      </p:sp>
      <p:sp>
        <p:nvSpPr>
          <p:cNvPr id="9244" name="Text Box 27"/>
          <p:cNvSpPr txBox="1">
            <a:spLocks noChangeArrowheads="1"/>
          </p:cNvSpPr>
          <p:nvPr/>
        </p:nvSpPr>
        <p:spPr bwMode="auto">
          <a:xfrm>
            <a:off x="719138" y="4322763"/>
            <a:ext cx="7870016" cy="181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17049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7049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7049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7049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04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Scanner	DFA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Parser	</a:t>
            </a:r>
            <a:r>
              <a:rPr lang="de-AT" altLang="en-US" sz="1600" smtClean="0"/>
              <a:t>recursive descent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Origin</a:t>
            </a:r>
            <a:r>
              <a:rPr lang="de-AT" altLang="en-US" sz="1600"/>
              <a:t>	</a:t>
            </a:r>
            <a:r>
              <a:rPr lang="de-AT" altLang="en-US" sz="1600" smtClean="0"/>
              <a:t>developed at JKU, 1980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Versions</a:t>
            </a:r>
            <a:r>
              <a:rPr lang="de-AT" altLang="en-US" sz="1600"/>
              <a:t>	</a:t>
            </a:r>
            <a:r>
              <a:rPr lang="de-AT" altLang="en-US" sz="1600" smtClean="0"/>
              <a:t>for </a:t>
            </a:r>
            <a:r>
              <a:rPr lang="de-AT" altLang="en-US" sz="1600"/>
              <a:t>Java, C#, C++, VB.NET, Delphi, Modula-2, Visual Basic, Oberon, ...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Open Source	</a:t>
            </a:r>
            <a:r>
              <a:rPr lang="de-AT" altLang="en-US" sz="1600" u="sng">
                <a:solidFill>
                  <a:schemeClr val="accent2"/>
                </a:solidFill>
              </a:rPr>
              <a:t>http://ssw.jku.at/Coco/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5F2488-ACF4-443F-A273-27A2BFB231D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</a:t>
            </a:r>
            <a:r>
              <a:rPr lang="de-AT" altLang="en-US" smtClean="0"/>
              <a:t>: </a:t>
            </a:r>
            <a:r>
              <a:rPr lang="de-AT" altLang="en-US" smtClean="0"/>
              <a:t>questionaire generator</a:t>
            </a:r>
            <a:endParaRPr lang="de-AT" altLang="en-US" smtClean="0"/>
          </a:p>
        </p:txBody>
      </p:sp>
      <p:sp>
        <p:nvSpPr>
          <p:cNvPr id="35844" name="Text Box 7"/>
          <p:cNvSpPr txBox="1">
            <a:spLocks noChangeArrowheads="1"/>
          </p:cNvSpPr>
          <p:nvPr/>
        </p:nvSpPr>
        <p:spPr bwMode="auto">
          <a:xfrm>
            <a:off x="681038" y="1276350"/>
            <a:ext cx="547782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Input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A domain-specific language for describing questionaires</a:t>
            </a:r>
          </a:p>
        </p:txBody>
      </p:sp>
      <p:sp>
        <p:nvSpPr>
          <p:cNvPr id="35845" name="Text Box 8"/>
          <p:cNvSpPr txBox="1">
            <a:spLocks noChangeArrowheads="1"/>
          </p:cNvSpPr>
          <p:nvPr/>
        </p:nvSpPr>
        <p:spPr bwMode="auto">
          <a:xfrm>
            <a:off x="757238" y="1770063"/>
            <a:ext cx="6775450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RADIO "How did you like this course?"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("very much", "much", "somewhat", "not so much", "not at all")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CHECKBOX "What is the field of your study?"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("Computer Science", "Mathematics", "Physics")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TEXTBOX "What should be improved?"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...</a:t>
            </a:r>
          </a:p>
        </p:txBody>
      </p:sp>
      <p:sp>
        <p:nvSpPr>
          <p:cNvPr id="35846" name="Rectangle 9"/>
          <p:cNvSpPr>
            <a:spLocks noChangeArrowheads="1"/>
          </p:cNvSpPr>
          <p:nvPr/>
        </p:nvSpPr>
        <p:spPr bwMode="auto">
          <a:xfrm>
            <a:off x="762000" y="1733550"/>
            <a:ext cx="7000875" cy="160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5847" name="Text Box 10"/>
          <p:cNvSpPr txBox="1">
            <a:spLocks noChangeArrowheads="1"/>
          </p:cNvSpPr>
          <p:nvPr/>
        </p:nvSpPr>
        <p:spPr bwMode="auto">
          <a:xfrm>
            <a:off x="681038" y="3590925"/>
            <a:ext cx="263954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Output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HTML questionaire</a:t>
            </a:r>
          </a:p>
        </p:txBody>
      </p:sp>
      <p:pic>
        <p:nvPicPr>
          <p:cNvPr id="35848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052888"/>
            <a:ext cx="3314700" cy="242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5516" name="Text Box 12"/>
          <p:cNvSpPr txBox="1">
            <a:spLocks noChangeArrowheads="1"/>
          </p:cNvSpPr>
          <p:nvPr/>
        </p:nvSpPr>
        <p:spPr bwMode="auto">
          <a:xfrm>
            <a:off x="5014913" y="3667125"/>
            <a:ext cx="3476625" cy="141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667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667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To do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1.	Describe the input by a grammar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2.	Define attributes for the symbols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3.	Define semantic routines to be called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4.	Write an ATG</a:t>
            </a:r>
          </a:p>
        </p:txBody>
      </p:sp>
    </p:spTree>
    <p:extLst>
      <p:ext uri="{BB962C8B-B14F-4D97-AF65-F5344CB8AC3E}">
        <p14:creationId xmlns:p14="http://schemas.microsoft.com/office/powerpoint/2010/main" val="209289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C4B218-1545-4E7F-8C7B-E6255811ADF2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86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Grammar of the input</a:t>
            </a:r>
            <a:endParaRPr lang="de-AT" altLang="en-US" smtClean="0"/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776288" y="1411288"/>
            <a:ext cx="3817937" cy="136842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076325" algn="l"/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076325" algn="l"/>
                <a:tab pos="12573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076325" algn="l"/>
                <a:tab pos="12573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076325" algn="l"/>
                <a:tab pos="12573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076325" algn="l"/>
                <a:tab pos="1257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76325" algn="l"/>
                <a:tab pos="1257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76325" algn="l"/>
                <a:tab pos="1257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76325" algn="l"/>
                <a:tab pos="1257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076325" algn="l"/>
                <a:tab pos="1257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76325" algn="l"/>
                <a:tab pos="12573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QueryForm	=	{Query}.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76325" algn="l"/>
                <a:tab pos="12573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Query	=	"RADIO" Caption Values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76325" algn="l"/>
                <a:tab pos="12573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"CHECKBOX" Caption Values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76325" algn="l"/>
                <a:tab pos="12573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"TEXTBOX" Caption.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76325" algn="l"/>
                <a:tab pos="12573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Values	=	'(' string {',' string} ')'.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76325" algn="l"/>
                <a:tab pos="12573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Caption	=	string.</a:t>
            </a:r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5010150" y="1430338"/>
            <a:ext cx="3819525" cy="13112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RADIO "How did you like this course?"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("very much", "much", "somewhat",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 "not so much", "not at all")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CHECKBOX "What is the field of your study?"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("Computer Science", "Mathematics", "Physics")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TEXTBOX "What should be improved?"</a:t>
            </a:r>
          </a:p>
        </p:txBody>
      </p:sp>
      <p:grpSp>
        <p:nvGrpSpPr>
          <p:cNvPr id="406541" name="Group 13"/>
          <p:cNvGrpSpPr>
            <a:grpSpLocks/>
          </p:cNvGrpSpPr>
          <p:nvPr/>
        </p:nvGrpSpPr>
        <p:grpSpPr bwMode="auto">
          <a:xfrm>
            <a:off x="642938" y="3228975"/>
            <a:ext cx="5141912" cy="954088"/>
            <a:chOff x="405" y="2034"/>
            <a:chExt cx="3239" cy="601"/>
          </a:xfrm>
        </p:grpSpPr>
        <p:sp>
          <p:nvSpPr>
            <p:cNvPr id="36876" name="Text Box 7"/>
            <p:cNvSpPr txBox="1">
              <a:spLocks noChangeArrowheads="1"/>
            </p:cNvSpPr>
            <p:nvPr/>
          </p:nvSpPr>
          <p:spPr bwMode="auto">
            <a:xfrm>
              <a:off x="405" y="2034"/>
              <a:ext cx="74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Attributes</a:t>
              </a:r>
            </a:p>
          </p:txBody>
        </p:sp>
        <p:sp>
          <p:nvSpPr>
            <p:cNvPr id="36877" name="Text Box 8"/>
            <p:cNvSpPr txBox="1">
              <a:spLocks noChangeArrowheads="1"/>
            </p:cNvSpPr>
            <p:nvPr/>
          </p:nvSpPr>
          <p:spPr bwMode="auto">
            <a:xfrm>
              <a:off x="441" y="2265"/>
              <a:ext cx="3203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80975" indent="-180975">
                <a:spcBef>
                  <a:spcPct val="20000"/>
                </a:spcBef>
                <a:buChar char="•"/>
                <a:tabLst>
                  <a:tab pos="2867025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867025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867025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867025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80975" marR="0" lvl="0" indent="-180975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28670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Caption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returns a string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Caption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&lt;out String s&gt;</a:t>
              </a:r>
            </a:p>
            <a:p>
              <a:pPr marL="180975" marR="0" lvl="0" indent="-180975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28670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Values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returns a list of strings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Values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&lt;out ArrayList list&gt;</a:t>
              </a:r>
            </a:p>
          </p:txBody>
        </p:sp>
      </p:grpSp>
      <p:grpSp>
        <p:nvGrpSpPr>
          <p:cNvPr id="406542" name="Group 14"/>
          <p:cNvGrpSpPr>
            <a:grpSpLocks/>
          </p:cNvGrpSpPr>
          <p:nvPr/>
        </p:nvGrpSpPr>
        <p:grpSpPr bwMode="auto">
          <a:xfrm>
            <a:off x="642938" y="4457700"/>
            <a:ext cx="6791325" cy="1566863"/>
            <a:chOff x="405" y="2808"/>
            <a:chExt cx="4278" cy="987"/>
          </a:xfrm>
        </p:grpSpPr>
        <p:sp>
          <p:nvSpPr>
            <p:cNvPr id="36872" name="Text Box 9"/>
            <p:cNvSpPr txBox="1">
              <a:spLocks noChangeArrowheads="1"/>
            </p:cNvSpPr>
            <p:nvPr/>
          </p:nvSpPr>
          <p:spPr bwMode="auto">
            <a:xfrm>
              <a:off x="405" y="2808"/>
              <a:ext cx="122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Semantic routines</a:t>
              </a:r>
            </a:p>
          </p:txBody>
        </p:sp>
        <p:sp>
          <p:nvSpPr>
            <p:cNvPr id="36873" name="Text Box 10"/>
            <p:cNvSpPr txBox="1">
              <a:spLocks noChangeArrowheads="1"/>
            </p:cNvSpPr>
            <p:nvPr/>
          </p:nvSpPr>
          <p:spPr bwMode="auto">
            <a:xfrm>
              <a:off x="441" y="3067"/>
              <a:ext cx="1761" cy="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80975" indent="-180975">
                <a:spcBef>
                  <a:spcPct val="20000"/>
                </a:spcBef>
                <a:buChar char="•"/>
                <a:tabLst>
                  <a:tab pos="2867025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867025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867025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867025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867025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80975" marR="0" lvl="0" indent="-180975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28670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printHeader()</a:t>
              </a:r>
            </a:p>
            <a:p>
              <a:pPr marL="180975" marR="0" lvl="0" indent="-180975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28670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printFooter()</a:t>
              </a:r>
            </a:p>
            <a:p>
              <a:pPr marL="180975" marR="0" lvl="0" indent="-180975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28670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printRadio(caption, values)</a:t>
              </a:r>
            </a:p>
            <a:p>
              <a:pPr marL="180975" marR="0" lvl="0" indent="-180975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28670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printCheckbox(caption, values)</a:t>
              </a:r>
            </a:p>
            <a:p>
              <a:pPr marL="180975" marR="0" lvl="0" indent="-180975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2867025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printTextbox(caption)</a:t>
              </a: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6874" name="AutoShape 11"/>
            <p:cNvSpPr>
              <a:spLocks/>
            </p:cNvSpPr>
            <p:nvPr/>
          </p:nvSpPr>
          <p:spPr bwMode="auto">
            <a:xfrm>
              <a:off x="2442" y="3090"/>
              <a:ext cx="78" cy="654"/>
            </a:xfrm>
            <a:prstGeom prst="rightBrace">
              <a:avLst>
                <a:gd name="adj1" fmla="val 69872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6875" name="Text Box 12"/>
            <p:cNvSpPr txBox="1">
              <a:spLocks noChangeArrowheads="1"/>
            </p:cNvSpPr>
            <p:nvPr/>
          </p:nvSpPr>
          <p:spPr bwMode="auto">
            <a:xfrm>
              <a:off x="2631" y="3309"/>
              <a:ext cx="205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implemented in a class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HtmlGenerator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081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FDC43E-658C-4493-9CFA-C83CFD474FB9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789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Scanner </a:t>
            </a:r>
            <a:r>
              <a:rPr lang="de-AT" altLang="en-US" smtClean="0"/>
              <a:t>specification</a:t>
            </a:r>
            <a:endParaRPr lang="de-AT" altLang="en-US" smtClean="0"/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738188" y="1611313"/>
            <a:ext cx="2222500" cy="22494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COMPILER QueryForm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CHARACTERS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noQuote = ANY - '"'.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TOKENS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string = '"' {noQuote} '"'.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IGNORE '\t' + '\r' + '\n'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END QueryForm.</a:t>
            </a:r>
          </a:p>
        </p:txBody>
      </p:sp>
    </p:spTree>
    <p:extLst>
      <p:ext uri="{BB962C8B-B14F-4D97-AF65-F5344CB8AC3E}">
        <p14:creationId xmlns:p14="http://schemas.microsoft.com/office/powerpoint/2010/main" val="274721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B5376EB-7853-4FA9-9C0F-D752D269875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de-DE" altLang="en-US" sz="1400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Parser specification</a:t>
            </a:r>
            <a:endParaRPr lang="de-AT" altLang="en-US" smtClean="0"/>
          </a:p>
        </p:txBody>
      </p:sp>
      <p:sp>
        <p:nvSpPr>
          <p:cNvPr id="74756" name="Text Box 3"/>
          <p:cNvSpPr txBox="1">
            <a:spLocks noChangeArrowheads="1"/>
          </p:cNvSpPr>
          <p:nvPr/>
        </p:nvSpPr>
        <p:spPr bwMode="auto">
          <a:xfrm>
            <a:off x="738188" y="1209675"/>
            <a:ext cx="6438900" cy="547846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2514600" algn="l"/>
                <a:tab pos="26955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2514600" algn="l"/>
                <a:tab pos="26955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2514600" algn="l"/>
                <a:tab pos="26955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2514600" algn="l"/>
                <a:tab pos="26955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2514600" algn="l"/>
                <a:tab pos="2695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2514600" algn="l"/>
                <a:tab pos="2695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2514600" algn="l"/>
                <a:tab pos="2695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2514600" algn="l"/>
                <a:tab pos="2695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2514600" algn="l"/>
                <a:tab pos="26955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import java.util.ArrayList;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COMPILER QueryForm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HtmlGenerator html;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</a:t>
            </a: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PRODUCTIONS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QueryForm = 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	html.printHeader();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{ Query }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	html.printFooter(); .)</a:t>
            </a:r>
            <a:r>
              <a:rPr lang="de-AT" altLang="en-US" sz="1400">
                <a:latin typeface="Arial" panose="020B0604020202020204" pitchFamily="34" charset="0"/>
              </a:rPr>
              <a:t> .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//-------------------------------------------------------------------------------------------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Query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 String caption; ArrayList values;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"RADIO" Caption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caption&gt;</a:t>
            </a:r>
            <a:r>
              <a:rPr lang="de-AT" altLang="en-US" sz="1400">
                <a:latin typeface="Arial" panose="020B0604020202020204" pitchFamily="34" charset="0"/>
              </a:rPr>
              <a:t> Values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values&gt;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	html.printRadio(caption, values);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|	"CHECKBOX" Caption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caption&gt;</a:t>
            </a:r>
            <a:r>
              <a:rPr lang="de-AT" altLang="en-US" sz="1400">
                <a:latin typeface="Arial" panose="020B0604020202020204" pitchFamily="34" charset="0"/>
              </a:rPr>
              <a:t> Values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values&gt;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	html.printCheckbox(caption, values);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|	"TEXTBOX" Caption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caption&gt;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 html.printTextbox(caption); .)</a:t>
            </a:r>
            <a:r>
              <a:rPr lang="de-AT" altLang="en-US" sz="1400">
                <a:latin typeface="Arial" panose="020B0604020202020204" pitchFamily="34" charset="0"/>
              </a:rPr>
              <a:t> .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//------------------------------------------------------------------------------------------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Caption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String s&gt; </a:t>
            </a:r>
            <a:r>
              <a:rPr lang="de-AT" altLang="en-US" sz="1400">
                <a:latin typeface="Arial" panose="020B0604020202020204" pitchFamily="34" charset="0"/>
              </a:rPr>
              <a:t>= StringVal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s&gt;</a:t>
            </a:r>
            <a:r>
              <a:rPr lang="de-AT" altLang="en-US" sz="1400">
                <a:latin typeface="Arial" panose="020B0604020202020204" pitchFamily="34" charset="0"/>
              </a:rPr>
              <a:t>.</a:t>
            </a:r>
            <a:endParaRPr lang="de-AT" altLang="en-US" sz="1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//------------------------------------------------------------------------------------------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Values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ArrayList values&gt;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 String s;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'(' StringVal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s&gt;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	values = new ArrayList(); values.add(s);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{ ',' StringVal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s&gt;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	values.add(s);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')'.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600"/>
              <a:t>//------------------------------------------------------------------------------------------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StringVal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&lt;out String s&gt;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=	string	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(.	s = t.val.substring(1, t.val.length()-1); .) .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END QueryForm.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3C3DF9-7771-463D-9E04-5521F138EC0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de-DE" altLang="en-US" sz="140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Class </a:t>
            </a:r>
            <a:r>
              <a:rPr lang="de-AT" altLang="en-US" i="0" smtClean="0"/>
              <a:t>HtmlGenerator</a:t>
            </a:r>
          </a:p>
        </p:txBody>
      </p:sp>
      <p:sp>
        <p:nvSpPr>
          <p:cNvPr id="76804" name="Text Box 3"/>
          <p:cNvSpPr txBox="1">
            <a:spLocks noChangeArrowheads="1"/>
          </p:cNvSpPr>
          <p:nvPr/>
        </p:nvSpPr>
        <p:spPr bwMode="auto">
          <a:xfrm>
            <a:off x="776288" y="1306513"/>
            <a:ext cx="6019800" cy="5410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import java.io.*;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import java.util.ArrayList;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</a:t>
            </a:r>
            <a:r>
              <a:rPr lang="de-AT" altLang="en-US" sz="1400" b="1">
                <a:latin typeface="Arial" panose="020B0604020202020204" pitchFamily="34" charset="0"/>
              </a:rPr>
              <a:t>HtmlGenerator</a:t>
            </a:r>
            <a:r>
              <a:rPr lang="de-AT" altLang="en-US" sz="1400">
                <a:latin typeface="Arial" panose="020B0604020202020204" pitchFamily="34" charset="0"/>
              </a:rPr>
              <a:t>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PrintStream s;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itemNo = 0;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public </a:t>
            </a:r>
            <a:r>
              <a:rPr lang="de-AT" altLang="en-US" sz="1400" b="1">
                <a:latin typeface="Arial" panose="020B0604020202020204" pitchFamily="34" charset="0"/>
              </a:rPr>
              <a:t>HtmlGenerator</a:t>
            </a:r>
            <a:r>
              <a:rPr lang="de-AT" altLang="en-US" sz="1400">
                <a:latin typeface="Arial" panose="020B0604020202020204" pitchFamily="34" charset="0"/>
              </a:rPr>
              <a:t>(String fileName) throws FileNotFoundException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 = new PrintStream(fileName);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public void </a:t>
            </a:r>
            <a:r>
              <a:rPr lang="de-AT" altLang="en-US" sz="1400" b="1">
                <a:latin typeface="Arial" panose="020B0604020202020204" pitchFamily="34" charset="0"/>
              </a:rPr>
              <a:t>printHeader</a:t>
            </a:r>
            <a:r>
              <a:rPr lang="de-AT" altLang="en-US" sz="1400">
                <a:latin typeface="Arial" panose="020B0604020202020204" pitchFamily="34" charset="0"/>
              </a:rPr>
              <a:t>()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s.println("&lt;html&gt;");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s.println("&lt;head&gt;&lt;title&gt;Query Form&lt;/title&gt;&lt;/head&gt;");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s.println("&lt;body&gt;");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s.println("  &lt;form&gt;");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public void </a:t>
            </a:r>
            <a:r>
              <a:rPr lang="de-AT" altLang="en-US" sz="1400" b="1">
                <a:latin typeface="Arial" panose="020B0604020202020204" pitchFamily="34" charset="0"/>
              </a:rPr>
              <a:t>printFooter</a:t>
            </a:r>
            <a:r>
              <a:rPr lang="de-AT" altLang="en-US" sz="1400">
                <a:latin typeface="Arial" panose="020B0604020202020204" pitchFamily="34" charset="0"/>
              </a:rPr>
              <a:t>()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s.println("  &lt;/form&gt;");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s.println("&lt;/body&gt;");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s.println("&lt;/html&gt;");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s.close();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07FCC0-1B3D-4125-A4AF-A26A7927D42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de-DE" altLang="en-US" sz="1400" smtClean="0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Class </a:t>
            </a:r>
            <a:r>
              <a:rPr lang="de-AT" altLang="en-US" i="0" smtClean="0"/>
              <a:t>HtmlGenerator</a:t>
            </a:r>
            <a:r>
              <a:rPr lang="de-AT" altLang="en-US" smtClean="0"/>
              <a:t> </a:t>
            </a:r>
            <a:r>
              <a:rPr lang="de-AT" altLang="en-US" smtClean="0"/>
              <a:t>(</a:t>
            </a:r>
            <a:r>
              <a:rPr lang="de-AT" altLang="en-US" smtClean="0"/>
              <a:t>continues</a:t>
            </a:r>
            <a:r>
              <a:rPr lang="de-AT" altLang="en-US" smtClean="0"/>
              <a:t>)</a:t>
            </a:r>
            <a:endParaRPr lang="de-AT" altLang="en-US" smtClean="0"/>
          </a:p>
        </p:txBody>
      </p:sp>
      <p:sp>
        <p:nvSpPr>
          <p:cNvPr id="78852" name="Text Box 3"/>
          <p:cNvSpPr txBox="1">
            <a:spLocks noChangeArrowheads="1"/>
          </p:cNvSpPr>
          <p:nvPr/>
        </p:nvSpPr>
        <p:spPr bwMode="auto">
          <a:xfrm>
            <a:off x="794238" y="1144588"/>
            <a:ext cx="6878637" cy="56229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public void </a:t>
            </a:r>
            <a:r>
              <a:rPr lang="de-AT" altLang="en-US" sz="1400" b="1">
                <a:latin typeface="Arial" panose="020B0604020202020204" pitchFamily="34" charset="0"/>
              </a:rPr>
              <a:t>printRadio</a:t>
            </a:r>
            <a:r>
              <a:rPr lang="de-AT" altLang="en-US" sz="1400">
                <a:latin typeface="Arial" panose="020B0604020202020204" pitchFamily="34" charset="0"/>
              </a:rPr>
              <a:t>(String caption, ArrayList values)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s.println(caption + "&lt;br&gt;");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for (Object val: values)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s.print("&lt;input type='radio' name='Q" + itemNo + "' 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s.print("value='" + val + "'&gt;" + val + "&lt;br&gt;");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s.println();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itemNo++; s.println("&lt;br&gt;");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public void </a:t>
            </a:r>
            <a:r>
              <a:rPr lang="de-AT" altLang="en-US" sz="1400" b="1">
                <a:latin typeface="Arial" panose="020B0604020202020204" pitchFamily="34" charset="0"/>
              </a:rPr>
              <a:t>printCheckbox</a:t>
            </a:r>
            <a:r>
              <a:rPr lang="de-AT" altLang="en-US" sz="1400">
                <a:latin typeface="Arial" panose="020B0604020202020204" pitchFamily="34" charset="0"/>
              </a:rPr>
              <a:t>(String caption, ArrayList values)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s.println(caption + "&lt;br&gt;");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for (Object val: values)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s.print("&lt;input type='checkbox' name='Q" + itemNo + "' 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s.print("value='" + val + "'&gt;" + val + "&lt;br&gt;");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s.println();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itemNo++; s.println("&lt;br&gt;");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public void </a:t>
            </a:r>
            <a:r>
              <a:rPr lang="de-AT" altLang="en-US" sz="1400" b="1">
                <a:latin typeface="Arial" panose="020B0604020202020204" pitchFamily="34" charset="0"/>
              </a:rPr>
              <a:t>printTextbox</a:t>
            </a:r>
            <a:r>
              <a:rPr lang="de-AT" altLang="en-US" sz="1400">
                <a:latin typeface="Arial" panose="020B0604020202020204" pitchFamily="34" charset="0"/>
              </a:rPr>
              <a:t>(String caption)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s.println(caption + "&lt;br&gt;");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s.println("&lt;textarea name='Q" + itemNo + "' </a:t>
            </a:r>
            <a:r>
              <a:rPr lang="en-US" altLang="en-US" sz="1400">
                <a:latin typeface="Arial" panose="020B0604020202020204" pitchFamily="34" charset="0"/>
              </a:rPr>
              <a:t>cols='50' rows='3'&gt;&lt;/textarea&gt;&lt;br&gt;");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		itemNo++; s.println(</a:t>
            </a:r>
            <a:r>
              <a:rPr lang="de-AT" altLang="en-US" sz="1400">
                <a:latin typeface="Arial" panose="020B0604020202020204" pitchFamily="34" charset="0"/>
              </a:rPr>
              <a:t>"&lt;br&gt;"</a:t>
            </a:r>
            <a:r>
              <a:rPr lang="en-US" altLang="en-US" sz="1400">
                <a:latin typeface="Arial" panose="020B0604020202020204" pitchFamily="34" charset="0"/>
              </a:rPr>
              <a:t>);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78853" name="Text Box 4"/>
          <p:cNvSpPr txBox="1">
            <a:spLocks noChangeArrowheads="1"/>
          </p:cNvSpPr>
          <p:nvPr/>
        </p:nvSpPr>
        <p:spPr bwMode="auto">
          <a:xfrm>
            <a:off x="6034088" y="1804988"/>
            <a:ext cx="2674937" cy="4572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&lt;input type='radio' name='Q0'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value='very much'&gt;very much&lt;br&gt;</a:t>
            </a:r>
          </a:p>
        </p:txBody>
      </p:sp>
      <p:sp>
        <p:nvSpPr>
          <p:cNvPr id="78854" name="Text Box 5"/>
          <p:cNvSpPr txBox="1">
            <a:spLocks noChangeArrowheads="1"/>
          </p:cNvSpPr>
          <p:nvPr/>
        </p:nvSpPr>
        <p:spPr bwMode="auto">
          <a:xfrm>
            <a:off x="6034088" y="3529013"/>
            <a:ext cx="2995612" cy="4572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&lt;input type='checkbox' name='Q1'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	value='Mathematics'&gt;Mathematics&lt;br&gt;</a:t>
            </a:r>
          </a:p>
        </p:txBody>
      </p:sp>
      <p:sp>
        <p:nvSpPr>
          <p:cNvPr id="78855" name="Text Box 6"/>
          <p:cNvSpPr txBox="1">
            <a:spLocks noChangeArrowheads="1"/>
          </p:cNvSpPr>
          <p:nvPr/>
        </p:nvSpPr>
        <p:spPr bwMode="auto">
          <a:xfrm>
            <a:off x="6034088" y="5357813"/>
            <a:ext cx="2900362" cy="4572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&lt;textarea name='Q2' cols='50' rows='3'&gt;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&lt;/textarea&gt;&lt;br&gt;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D8E8C9-EB71-4E50-AECF-FD1486005BF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98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Main </a:t>
            </a:r>
            <a:r>
              <a:rPr lang="de-AT" altLang="en-US" smtClean="0"/>
              <a:t>program</a:t>
            </a:r>
            <a:endParaRPr lang="de-AT" altLang="en-US" smtClean="0"/>
          </a:p>
        </p:txBody>
      </p:sp>
      <p:sp>
        <p:nvSpPr>
          <p:cNvPr id="41988" name="Text Box 5"/>
          <p:cNvSpPr txBox="1">
            <a:spLocks noChangeArrowheads="1"/>
          </p:cNvSpPr>
          <p:nvPr/>
        </p:nvSpPr>
        <p:spPr bwMode="auto">
          <a:xfrm>
            <a:off x="671513" y="1700213"/>
            <a:ext cx="3908740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Read command-line arguments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Create and initialize the scanner and parser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Start the parser</a:t>
            </a:r>
          </a:p>
        </p:txBody>
      </p:sp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757238" y="2773363"/>
            <a:ext cx="5373687" cy="35591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80975" algn="l"/>
                <a:tab pos="361950" algn="l"/>
                <a:tab pos="5429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80975" algn="l"/>
                <a:tab pos="361950" algn="l"/>
                <a:tab pos="5429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80975" algn="l"/>
                <a:tab pos="361950" algn="l"/>
                <a:tab pos="5429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import java.io.*;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MakeQueryForm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public static void 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main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(String[] args)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String inFileName = args[0];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String outFileName = args[1];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Scanner scanner =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new Scanner(inFileName);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Parser parser =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new Parser(scanner);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try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parser.html = new HtmlGenerator(outFileName);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parser.Parse();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System.out.println(parser.errors.count + " errors detected");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} catch (FileNotFoundException e)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System.out.println("-- cannot create file " + outFileName);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1950" algn="l"/>
                <a:tab pos="542925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}</a:t>
            </a:r>
          </a:p>
        </p:txBody>
      </p:sp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642938" y="1381125"/>
            <a:ext cx="75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Tasks</a:t>
            </a:r>
          </a:p>
        </p:txBody>
      </p:sp>
    </p:spTree>
    <p:extLst>
      <p:ext uri="{BB962C8B-B14F-4D97-AF65-F5344CB8AC3E}">
        <p14:creationId xmlns:p14="http://schemas.microsoft.com/office/powerpoint/2010/main" val="124666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2E8729-368D-4A8D-8B61-3BDF39ED5F5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30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Putting </a:t>
            </a:r>
            <a:r>
              <a:rPr lang="de-AT" altLang="en-US" smtClean="0"/>
              <a:t>it </a:t>
            </a:r>
            <a:r>
              <a:rPr lang="de-AT" altLang="en-US" smtClean="0"/>
              <a:t>all together</a:t>
            </a:r>
            <a:endParaRPr lang="de-AT" altLang="en-US" smtClean="0"/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785813" y="1428750"/>
            <a:ext cx="1381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Run Coco/R</a:t>
            </a: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890588" y="1992313"/>
            <a:ext cx="2879725" cy="3048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381000" algn="l"/>
                <a:tab pos="571500" algn="l"/>
                <a:tab pos="2006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java -jar Coco.jar QueryForm.ATG</a:t>
            </a:r>
          </a:p>
        </p:txBody>
      </p:sp>
      <p:grpSp>
        <p:nvGrpSpPr>
          <p:cNvPr id="447501" name="Group 13"/>
          <p:cNvGrpSpPr>
            <a:grpSpLocks/>
          </p:cNvGrpSpPr>
          <p:nvPr/>
        </p:nvGrpSpPr>
        <p:grpSpPr bwMode="auto">
          <a:xfrm>
            <a:off x="785813" y="2752725"/>
            <a:ext cx="6069012" cy="868363"/>
            <a:chOff x="495" y="1734"/>
            <a:chExt cx="3823" cy="547"/>
          </a:xfrm>
        </p:grpSpPr>
        <p:sp>
          <p:nvSpPr>
            <p:cNvPr id="43020" name="Text Box 7"/>
            <p:cNvSpPr txBox="1">
              <a:spLocks noChangeArrowheads="1"/>
            </p:cNvSpPr>
            <p:nvPr/>
          </p:nvSpPr>
          <p:spPr bwMode="auto">
            <a:xfrm>
              <a:off x="495" y="1734"/>
              <a:ext cx="132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Compile everything</a:t>
              </a:r>
            </a:p>
          </p:txBody>
        </p:sp>
        <p:sp>
          <p:nvSpPr>
            <p:cNvPr id="43021" name="Text Box 8"/>
            <p:cNvSpPr txBox="1">
              <a:spLocks noChangeArrowheads="1"/>
            </p:cNvSpPr>
            <p:nvPr/>
          </p:nvSpPr>
          <p:spPr bwMode="auto">
            <a:xfrm>
              <a:off x="561" y="2089"/>
              <a:ext cx="3757" cy="1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javac Scanner.java Parser.java HtmlGenerator.java MakeQueryForm.java</a:t>
              </a:r>
            </a:p>
          </p:txBody>
        </p:sp>
      </p:grpSp>
      <p:grpSp>
        <p:nvGrpSpPr>
          <p:cNvPr id="447502" name="Group 14"/>
          <p:cNvGrpSpPr>
            <a:grpSpLocks/>
          </p:cNvGrpSpPr>
          <p:nvPr/>
        </p:nvGrpSpPr>
        <p:grpSpPr bwMode="auto">
          <a:xfrm>
            <a:off x="785813" y="4248150"/>
            <a:ext cx="3584575" cy="868363"/>
            <a:chOff x="495" y="2676"/>
            <a:chExt cx="2258" cy="547"/>
          </a:xfrm>
        </p:grpSpPr>
        <p:sp>
          <p:nvSpPr>
            <p:cNvPr id="43018" name="Text Box 9"/>
            <p:cNvSpPr txBox="1">
              <a:spLocks noChangeArrowheads="1"/>
            </p:cNvSpPr>
            <p:nvPr/>
          </p:nvSpPr>
          <p:spPr bwMode="auto">
            <a:xfrm>
              <a:off x="495" y="2676"/>
              <a:ext cx="209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Run the questionaire generator</a:t>
              </a:r>
            </a:p>
          </p:txBody>
        </p:sp>
        <p:sp>
          <p:nvSpPr>
            <p:cNvPr id="43019" name="Text Box 10"/>
            <p:cNvSpPr txBox="1">
              <a:spLocks noChangeArrowheads="1"/>
            </p:cNvSpPr>
            <p:nvPr/>
          </p:nvSpPr>
          <p:spPr bwMode="auto">
            <a:xfrm>
              <a:off x="561" y="3031"/>
              <a:ext cx="2192" cy="1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90500" algn="l"/>
                  <a:tab pos="381000" algn="l"/>
                  <a:tab pos="571500" algn="l"/>
                  <a:tab pos="20066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java MakeQueryForm input.txt output.html</a:t>
              </a:r>
            </a:p>
          </p:txBody>
        </p:sp>
      </p:grpSp>
      <p:sp>
        <p:nvSpPr>
          <p:cNvPr id="43016" name="AutoShape 11"/>
          <p:cNvSpPr>
            <a:spLocks noChangeArrowheads="1"/>
          </p:cNvSpPr>
          <p:nvPr/>
        </p:nvSpPr>
        <p:spPr bwMode="auto">
          <a:xfrm>
            <a:off x="4410075" y="2066925"/>
            <a:ext cx="495300" cy="180975"/>
          </a:xfrm>
          <a:prstGeom prst="rightArrow">
            <a:avLst>
              <a:gd name="adj1" fmla="val 50000"/>
              <a:gd name="adj2" fmla="val 6842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3017" name="Text Box 12"/>
          <p:cNvSpPr txBox="1">
            <a:spLocks noChangeArrowheads="1"/>
          </p:cNvSpPr>
          <p:nvPr/>
        </p:nvSpPr>
        <p:spPr bwMode="auto">
          <a:xfrm>
            <a:off x="5138738" y="1985963"/>
            <a:ext cx="2228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Scanner.java, Parser.java</a:t>
            </a:r>
          </a:p>
        </p:txBody>
      </p:sp>
    </p:spTree>
    <p:extLst>
      <p:ext uri="{BB962C8B-B14F-4D97-AF65-F5344CB8AC3E}">
        <p14:creationId xmlns:p14="http://schemas.microsoft.com/office/powerpoint/2010/main" val="114807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E290F7-AA73-47C9-9BAF-B2654D82B07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104900" y="4705961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58980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7.</a:t>
            </a:r>
            <a:r>
              <a:rPr lang="de-AT" altLang="en-US" sz="3200"/>
              <a:t>	</a:t>
            </a:r>
            <a:r>
              <a:rPr lang="de-AT" altLang="en-US" sz="3200" smtClean="0"/>
              <a:t>The Compiler Generator Coco/R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7.1</a:t>
            </a:r>
            <a:r>
              <a:rPr lang="de-AT" altLang="en-US"/>
              <a:t>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7.2</a:t>
            </a:r>
            <a:r>
              <a:rPr lang="de-AT" altLang="en-US"/>
              <a:t>	Coco/R</a:t>
            </a: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7.3</a:t>
            </a:r>
            <a:r>
              <a:rPr lang="de-AT" altLang="en-US"/>
              <a:t>	</a:t>
            </a:r>
            <a:r>
              <a:rPr lang="de-AT" altLang="en-US" smtClean="0"/>
              <a:t>Examples</a:t>
            </a:r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	- Reading a Binary Tree</a:t>
            </a:r>
            <a:endParaRPr lang="de-AT" altLang="en-US" smtClean="0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	- Questionaire Generator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 smtClean="0">
                <a:solidFill>
                  <a:srgbClr val="FF0000"/>
                </a:solidFill>
              </a:rPr>
              <a:t>	- Generating Abstract Syntax Trees</a:t>
            </a:r>
            <a:endParaRPr lang="de-AT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43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799" y="457200"/>
            <a:ext cx="6902741" cy="685800"/>
          </a:xfrm>
        </p:spPr>
        <p:txBody>
          <a:bodyPr/>
          <a:lstStyle/>
          <a:p>
            <a:r>
              <a:rPr lang="en-US" altLang="en-US" smtClean="0"/>
              <a:t>Generating abstract syntax trees</a:t>
            </a:r>
            <a:endParaRPr lang="en-US" altLang="en-US" smtClean="0"/>
          </a:p>
        </p:txBody>
      </p:sp>
      <p:sp>
        <p:nvSpPr>
          <p:cNvPr id="4100" name="Text Box 111"/>
          <p:cNvSpPr txBox="1">
            <a:spLocks noChangeArrowheads="1"/>
          </p:cNvSpPr>
          <p:nvPr/>
        </p:nvSpPr>
        <p:spPr bwMode="auto">
          <a:xfrm>
            <a:off x="658813" y="1331913"/>
            <a:ext cx="253445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Abstract syntax tree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(AST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</a:t>
            </a:r>
            <a:endParaRPr kumimoji="0" lang="de-AT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1672648"/>
            <a:ext cx="2193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marR="0" lvl="0" indent="-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leafs: operands</a:t>
            </a: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77800" marR="0" lvl="0" indent="-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inner nodes: operators</a:t>
            </a:r>
            <a:endParaRPr kumimoji="0" lang="de-AT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58813" y="2427790"/>
            <a:ext cx="6252308" cy="1654402"/>
            <a:chOff x="658813" y="2427790"/>
            <a:chExt cx="6252308" cy="1654402"/>
          </a:xfrm>
        </p:grpSpPr>
        <p:sp>
          <p:nvSpPr>
            <p:cNvPr id="11" name="Text Box 111"/>
            <p:cNvSpPr txBox="1">
              <a:spLocks noChangeArrowheads="1"/>
            </p:cNvSpPr>
            <p:nvPr/>
          </p:nvSpPr>
          <p:spPr bwMode="auto">
            <a:xfrm>
              <a:off x="658813" y="2427790"/>
              <a:ext cx="1037761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Examples</a:t>
              </a:r>
              <a:endParaRPr kumimoji="0" lang="de-AT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79714" y="2926035"/>
              <a:ext cx="1189749" cy="307777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x = 3 * x + 1;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961412" y="2695699"/>
              <a:ext cx="2888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=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 flipH="1">
              <a:off x="5812971" y="2926035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Straight Connector 15"/>
            <p:cNvCxnSpPr/>
            <p:nvPr/>
          </p:nvCxnSpPr>
          <p:spPr bwMode="auto">
            <a:xfrm flipH="1" flipV="1">
              <a:off x="6184956" y="2926035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TextBox 16"/>
            <p:cNvSpPr txBox="1"/>
            <p:nvPr/>
          </p:nvSpPr>
          <p:spPr>
            <a:xfrm>
              <a:off x="5625049" y="3084628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x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85896" y="3079923"/>
              <a:ext cx="2888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+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 bwMode="auto">
            <a:xfrm flipH="1">
              <a:off x="6149334" y="3286760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Straight Connector 27"/>
            <p:cNvCxnSpPr/>
            <p:nvPr/>
          </p:nvCxnSpPr>
          <p:spPr bwMode="auto">
            <a:xfrm flipH="1" flipV="1">
              <a:off x="6521319" y="3286760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TextBox 28"/>
            <p:cNvSpPr txBox="1"/>
            <p:nvPr/>
          </p:nvSpPr>
          <p:spPr>
            <a:xfrm>
              <a:off x="5985164" y="3445353"/>
              <a:ext cx="2551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*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622259" y="3440648"/>
              <a:ext cx="2888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 bwMode="auto">
            <a:xfrm flipH="1">
              <a:off x="5812971" y="3615822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 flipH="1" flipV="1">
              <a:off x="6184956" y="3615822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3" name="TextBox 32"/>
            <p:cNvSpPr txBox="1"/>
            <p:nvPr/>
          </p:nvSpPr>
          <p:spPr>
            <a:xfrm>
              <a:off x="5630987" y="377441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85896" y="3769710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x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" name="Right Arrow 6"/>
            <p:cNvSpPr/>
            <p:nvPr/>
          </p:nvSpPr>
          <p:spPr bwMode="auto">
            <a:xfrm>
              <a:off x="4091049" y="3003476"/>
              <a:ext cx="820066" cy="230336"/>
            </a:xfrm>
            <a:prstGeom prst="rightArrow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79714" y="4290716"/>
            <a:ext cx="6608827" cy="1585177"/>
            <a:chOff x="979714" y="4290716"/>
            <a:chExt cx="6608827" cy="1585177"/>
          </a:xfrm>
        </p:grpSpPr>
        <p:sp>
          <p:nvSpPr>
            <p:cNvPr id="36" name="TextBox 35"/>
            <p:cNvSpPr txBox="1"/>
            <p:nvPr/>
          </p:nvSpPr>
          <p:spPr>
            <a:xfrm>
              <a:off x="979714" y="4297635"/>
              <a:ext cx="2666114" cy="307777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 (x &gt; y) max = x; else max = y;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Right Arrow 36"/>
            <p:cNvSpPr/>
            <p:nvPr/>
          </p:nvSpPr>
          <p:spPr bwMode="auto">
            <a:xfrm>
              <a:off x="4091049" y="4336355"/>
              <a:ext cx="820066" cy="230336"/>
            </a:xfrm>
            <a:prstGeom prst="rightArrow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961412" y="4290716"/>
              <a:ext cx="6238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ifElse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55594" y="5179187"/>
              <a:ext cx="2888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&gt;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 bwMode="auto">
            <a:xfrm flipH="1">
              <a:off x="5289339" y="5409523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Straight Connector 40"/>
            <p:cNvCxnSpPr/>
            <p:nvPr/>
          </p:nvCxnSpPr>
          <p:spPr bwMode="auto">
            <a:xfrm flipH="1" flipV="1">
              <a:off x="5661324" y="5409523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2" name="TextBox 41"/>
            <p:cNvSpPr txBox="1"/>
            <p:nvPr/>
          </p:nvSpPr>
          <p:spPr>
            <a:xfrm>
              <a:off x="5101417" y="5568116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x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62264" y="5563411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 bwMode="auto">
            <a:xfrm flipH="1">
              <a:off x="5947454" y="4584631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6" name="TextBox 45"/>
            <p:cNvSpPr txBox="1"/>
            <p:nvPr/>
          </p:nvSpPr>
          <p:spPr>
            <a:xfrm>
              <a:off x="5773013" y="4770697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flipH="1">
              <a:off x="5611091" y="5030482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Straight Connector 47"/>
            <p:cNvCxnSpPr/>
            <p:nvPr/>
          </p:nvCxnSpPr>
          <p:spPr bwMode="auto">
            <a:xfrm flipH="1" flipV="1">
              <a:off x="5983076" y="5030483"/>
              <a:ext cx="368138" cy="220195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9" name="TextBox 48"/>
            <p:cNvSpPr txBox="1"/>
            <p:nvPr/>
          </p:nvSpPr>
          <p:spPr>
            <a:xfrm>
              <a:off x="6333397" y="5179187"/>
              <a:ext cx="2888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=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50" name="Straight Connector 49"/>
            <p:cNvCxnSpPr/>
            <p:nvPr/>
          </p:nvCxnSpPr>
          <p:spPr bwMode="auto">
            <a:xfrm flipH="1">
              <a:off x="6184956" y="5409523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" name="Straight Connector 50"/>
            <p:cNvCxnSpPr/>
            <p:nvPr/>
          </p:nvCxnSpPr>
          <p:spPr bwMode="auto">
            <a:xfrm flipH="1" flipV="1">
              <a:off x="6556941" y="5409523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2" name="TextBox 51"/>
            <p:cNvSpPr txBox="1"/>
            <p:nvPr/>
          </p:nvSpPr>
          <p:spPr>
            <a:xfrm>
              <a:off x="5997034" y="5568116"/>
              <a:ext cx="5229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652135" y="5563411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x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57" name="Straight Connector 56"/>
            <p:cNvCxnSpPr/>
            <p:nvPr/>
          </p:nvCxnSpPr>
          <p:spPr bwMode="auto">
            <a:xfrm flipH="1" flipV="1">
              <a:off x="6323775" y="4598065"/>
              <a:ext cx="725033" cy="273573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8" name="TextBox 57"/>
            <p:cNvSpPr txBox="1"/>
            <p:nvPr/>
          </p:nvSpPr>
          <p:spPr>
            <a:xfrm>
              <a:off x="6995369" y="4787350"/>
              <a:ext cx="2888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=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59" name="Straight Connector 58"/>
            <p:cNvCxnSpPr/>
            <p:nvPr/>
          </p:nvCxnSpPr>
          <p:spPr bwMode="auto">
            <a:xfrm flipH="1">
              <a:off x="6846928" y="5017686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 flipH="1" flipV="1">
              <a:off x="7218913" y="5017686"/>
              <a:ext cx="201880" cy="20188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1" name="TextBox 60"/>
            <p:cNvSpPr txBox="1"/>
            <p:nvPr/>
          </p:nvSpPr>
          <p:spPr>
            <a:xfrm>
              <a:off x="6659006" y="5176279"/>
              <a:ext cx="5229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314107" y="5171574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</a:t>
              </a:r>
              <a:endPara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65" name="Text Box 111"/>
          <p:cNvSpPr txBox="1">
            <a:spLocks noChangeArrowheads="1"/>
          </p:cNvSpPr>
          <p:nvPr/>
        </p:nvSpPr>
        <p:spPr bwMode="auto">
          <a:xfrm>
            <a:off x="658813" y="6040002"/>
            <a:ext cx="495562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ASTs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are often used as an internal program representation</a:t>
            </a:r>
            <a:endParaRPr kumimoji="0" lang="de-AT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623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6C7A2CC-EA65-43E1-B500-349891605DB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de-DE" altLang="en-US" sz="1400" smtClean="0"/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781050" y="1428750"/>
            <a:ext cx="4657725" cy="13716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781050" y="2843213"/>
            <a:ext cx="4657725" cy="30099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</a:t>
            </a:r>
            <a:r>
              <a:rPr lang="de-AT" altLang="en-US" sz="2600" smtClean="0"/>
              <a:t>compiler for arithmetic expressions</a:t>
            </a:r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747713" y="1158875"/>
            <a:ext cx="4648200" cy="506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COMPILER</a:t>
            </a:r>
            <a:r>
              <a:rPr lang="de-AT" altLang="en-US" sz="1400">
                <a:latin typeface="Arial" panose="020B0604020202020204" pitchFamily="34" charset="0"/>
              </a:rPr>
              <a:t> Calc	</a:t>
            </a:r>
          </a:p>
          <a:p>
            <a:pPr>
              <a:lnSpc>
                <a:spcPct val="90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CHARACTERS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digit = '0' .. '9'.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TOKENS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number = digit {digit}.</a:t>
            </a:r>
          </a:p>
          <a:p>
            <a:pPr>
              <a:lnSpc>
                <a:spcPct val="90000"/>
              </a:lnSpc>
              <a:spcBef>
                <a:spcPts val="30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COMMENTS</a:t>
            </a:r>
            <a:r>
              <a:rPr lang="de-AT" altLang="en-US" sz="1400">
                <a:latin typeface="Arial" panose="020B0604020202020204" pitchFamily="34" charset="0"/>
              </a:rPr>
              <a:t> FROM "/*" TO "*/" NESTED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IGNORE</a:t>
            </a:r>
            <a:r>
              <a:rPr lang="de-AT" altLang="en-US" sz="1400">
                <a:latin typeface="Arial" panose="020B0604020202020204" pitchFamily="34" charset="0"/>
              </a:rPr>
              <a:t> '\t' + '\r' + '\n'</a:t>
            </a:r>
            <a:endParaRPr lang="de-AT" altLang="en-US" sz="14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PRODUCTIONS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Calc	</a:t>
            </a:r>
            <a:r>
              <a:rPr lang="de-AT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(. int x;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= "CALC" Expr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&lt;out x&gt;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bg2"/>
                </a:solidFill>
                <a:latin typeface="Arial" panose="020B0604020202020204" pitchFamily="34" charset="0"/>
              </a:rPr>
              <a:t>(. System.out.println(x); .)</a:t>
            </a:r>
            <a:r>
              <a:rPr lang="de-AT" altLang="en-US" sz="1400">
                <a:latin typeface="Arial" panose="020B0604020202020204" pitchFamily="34" charset="0"/>
              </a:rPr>
              <a:t> .</a:t>
            </a: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Expr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&lt;out int x&gt;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bg2"/>
                </a:solidFill>
                <a:latin typeface="Arial" panose="020B0604020202020204" pitchFamily="34" charset="0"/>
              </a:rPr>
              <a:t>(. int y;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=	Term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&lt;out x&gt;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{ '+' Term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&lt;out y&gt;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bg2"/>
                </a:solidFill>
                <a:latin typeface="Arial" panose="020B0604020202020204" pitchFamily="34" charset="0"/>
              </a:rPr>
              <a:t>(. x = x + y;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}.</a:t>
            </a: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Term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&lt;out int x&gt;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bg2"/>
                </a:solidFill>
                <a:latin typeface="Arial" panose="020B0604020202020204" pitchFamily="34" charset="0"/>
              </a:rPr>
              <a:t>(. int y;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=	Factor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&lt;out x&gt;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{ '*' Factor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&lt;out y&gt;</a:t>
            </a: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bg2"/>
                </a:solidFill>
                <a:latin typeface="Arial" panose="020B0604020202020204" pitchFamily="34" charset="0"/>
              </a:rPr>
              <a:t>(. x = x * y;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}.</a:t>
            </a: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Factor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&lt;out int x&gt;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=	number	</a:t>
            </a:r>
            <a:r>
              <a:rPr lang="de-AT" altLang="en-US" sz="1400">
                <a:solidFill>
                  <a:schemeClr val="bg2"/>
                </a:solidFill>
                <a:latin typeface="Arial" panose="020B0604020202020204" pitchFamily="34" charset="0"/>
              </a:rPr>
              <a:t>(. x = Integer.parseInt(t.val); .)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'(' Expr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&lt;out x&gt;</a:t>
            </a:r>
            <a:r>
              <a:rPr lang="de-AT" altLang="en-US" sz="1400">
                <a:latin typeface="Arial" panose="020B0604020202020204" pitchFamily="34" charset="0"/>
              </a:rPr>
              <a:t> ')'.</a:t>
            </a:r>
          </a:p>
          <a:p>
            <a:pPr>
              <a:lnSpc>
                <a:spcPct val="90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END Calc.</a:t>
            </a:r>
          </a:p>
        </p:txBody>
      </p:sp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5586413" y="1500188"/>
            <a:ext cx="194826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Scanner specification</a:t>
            </a:r>
            <a:endParaRPr lang="de-AT" altLang="en-US" sz="1600"/>
          </a:p>
        </p:txBody>
      </p:sp>
      <p:sp>
        <p:nvSpPr>
          <p:cNvPr id="11272" name="Text Box 7"/>
          <p:cNvSpPr txBox="1">
            <a:spLocks noChangeArrowheads="1"/>
          </p:cNvSpPr>
          <p:nvPr/>
        </p:nvSpPr>
        <p:spPr bwMode="auto">
          <a:xfrm>
            <a:off x="5586413" y="2874963"/>
            <a:ext cx="180079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Parser specification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789709" y="2113806"/>
            <a:ext cx="5581403" cy="460683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idea</a:t>
            </a:r>
            <a:endParaRPr lang="en-US" altLang="en-US" smtClean="0"/>
          </a:p>
        </p:txBody>
      </p:sp>
      <p:sp>
        <p:nvSpPr>
          <p:cNvPr id="4100" name="Text Box 111"/>
          <p:cNvSpPr txBox="1">
            <a:spLocks noChangeArrowheads="1"/>
          </p:cNvSpPr>
          <p:nvPr/>
        </p:nvSpPr>
        <p:spPr bwMode="auto">
          <a:xfrm>
            <a:off x="685800" y="1302225"/>
            <a:ext cx="358333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Nonterminal symbols provide sub-ASTs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These are assembled into a new sub-AST</a:t>
            </a:r>
            <a:endParaRPr kumimoji="0" lang="de-AT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9709" y="2125682"/>
            <a:ext cx="56318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     = Term       "+" Term          (. t = new BinExpr(t1, PLUS, t2); .)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169719" y="2278588"/>
            <a:ext cx="343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77241" y="2278588"/>
            <a:ext cx="442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t1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973786" y="2278588"/>
            <a:ext cx="442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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t2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5456" y="3158837"/>
            <a:ext cx="171682" cy="273643"/>
          </a:xfrm>
          <a:prstGeom prst="rect">
            <a:avLst/>
          </a:prstGeom>
          <a:noFill/>
        </p:spPr>
        <p:txBody>
          <a:bodyPr wrap="none" lIns="36000" tIns="36000" rIns="36000" bIns="36000" rtlCol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Isosceles Triangle 9"/>
          <p:cNvSpPr/>
          <p:nvPr/>
        </p:nvSpPr>
        <p:spPr bwMode="auto">
          <a:xfrm>
            <a:off x="902518" y="3550722"/>
            <a:ext cx="171682" cy="148442"/>
          </a:xfrm>
          <a:prstGeom prst="triangl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 flipH="1">
            <a:off x="985139" y="3384467"/>
            <a:ext cx="160317" cy="160317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 flipH="1" flipV="1">
            <a:off x="1299324" y="3384467"/>
            <a:ext cx="160317" cy="160317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4" name="Isosceles Triangle 63"/>
          <p:cNvSpPr/>
          <p:nvPr/>
        </p:nvSpPr>
        <p:spPr bwMode="auto">
          <a:xfrm>
            <a:off x="1370318" y="3550722"/>
            <a:ext cx="171682" cy="148442"/>
          </a:xfrm>
          <a:prstGeom prst="triangl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5289" y="3699164"/>
            <a:ext cx="248399" cy="279070"/>
          </a:xfrm>
          <a:prstGeom prst="rect">
            <a:avLst/>
          </a:prstGeom>
          <a:noFill/>
        </p:spPr>
        <p:txBody>
          <a:bodyPr wrap="none" lIns="36000" tIns="36000" rIns="36000" bIns="36000" rtlCol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t1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370318" y="3699164"/>
            <a:ext cx="248399" cy="279070"/>
          </a:xfrm>
          <a:prstGeom prst="rect">
            <a:avLst/>
          </a:prstGeom>
          <a:noFill/>
        </p:spPr>
        <p:txBody>
          <a:bodyPr wrap="none" lIns="36000" tIns="36000" rIns="36000" bIns="36000" rtlCol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169317" y="3018318"/>
            <a:ext cx="135946" cy="219181"/>
          </a:xfrm>
          <a:prstGeom prst="rect">
            <a:avLst/>
          </a:prstGeom>
          <a:noFill/>
        </p:spPr>
        <p:txBody>
          <a:bodyPr wrap="none" lIns="36000" tIns="36000" rIns="36000" bIns="36000" rtlCol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</a:t>
            </a:r>
          </a:p>
        </p:txBody>
      </p:sp>
      <p:grpSp>
        <p:nvGrpSpPr>
          <p:cNvPr id="4106" name="Group 4105"/>
          <p:cNvGrpSpPr/>
          <p:nvPr/>
        </p:nvGrpSpPr>
        <p:grpSpPr>
          <a:xfrm>
            <a:off x="2600689" y="3135596"/>
            <a:ext cx="2904697" cy="2739889"/>
            <a:chOff x="2600689" y="3135596"/>
            <a:chExt cx="2904697" cy="2739889"/>
          </a:xfrm>
        </p:grpSpPr>
        <p:sp>
          <p:nvSpPr>
            <p:cNvPr id="15" name="TextBox 14"/>
            <p:cNvSpPr txBox="1"/>
            <p:nvPr/>
          </p:nvSpPr>
          <p:spPr>
            <a:xfrm>
              <a:off x="2772888" y="3135596"/>
              <a:ext cx="560016" cy="257369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2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(Node)</a:t>
              </a: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2725387" y="3135596"/>
              <a:ext cx="1110343" cy="257369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772888" y="3722913"/>
              <a:ext cx="516735" cy="257369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200" b="1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(Expr)</a:t>
              </a: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2725387" y="3722913"/>
              <a:ext cx="1110343" cy="257369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70" name="Isosceles Triangle 69"/>
            <p:cNvSpPr/>
            <p:nvPr/>
          </p:nvSpPr>
          <p:spPr bwMode="auto">
            <a:xfrm>
              <a:off x="3194717" y="3396342"/>
              <a:ext cx="171682" cy="148442"/>
            </a:xfrm>
            <a:prstGeom prst="triangl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cxnSp>
          <p:nvCxnSpPr>
            <p:cNvPr id="21" name="Straight Connector 20"/>
            <p:cNvCxnSpPr>
              <a:stCxn id="70" idx="3"/>
              <a:endCxn id="69" idx="0"/>
            </p:cNvCxnSpPr>
            <p:nvPr/>
          </p:nvCxnSpPr>
          <p:spPr bwMode="auto">
            <a:xfrm>
              <a:off x="3280558" y="3544784"/>
              <a:ext cx="1" cy="17812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3280558" y="3633848"/>
              <a:ext cx="1273629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4554187" y="3633848"/>
              <a:ext cx="0" cy="89065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5" name="TextBox 34"/>
            <p:cNvSpPr txBox="1"/>
            <p:nvPr/>
          </p:nvSpPr>
          <p:spPr>
            <a:xfrm>
              <a:off x="4443295" y="3692135"/>
              <a:ext cx="221783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...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648190" y="4310230"/>
              <a:ext cx="1311825" cy="965255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op: Operator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t1, t2: Node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BinExpr(t1, op, t2)</a:t>
              </a: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2600689" y="4310230"/>
              <a:ext cx="1359326" cy="965255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75" name="Isosceles Triangle 74"/>
            <p:cNvSpPr/>
            <p:nvPr/>
          </p:nvSpPr>
          <p:spPr bwMode="auto">
            <a:xfrm>
              <a:off x="3194717" y="3983659"/>
              <a:ext cx="171682" cy="148442"/>
            </a:xfrm>
            <a:prstGeom prst="triangl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cxnSp>
          <p:nvCxnSpPr>
            <p:cNvPr id="76" name="Straight Connector 75"/>
            <p:cNvCxnSpPr>
              <a:stCxn id="75" idx="3"/>
              <a:endCxn id="74" idx="0"/>
            </p:cNvCxnSpPr>
            <p:nvPr/>
          </p:nvCxnSpPr>
          <p:spPr bwMode="auto">
            <a:xfrm flipH="1">
              <a:off x="3280352" y="4132101"/>
              <a:ext cx="206" cy="17812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03" name="Straight Connector 4102"/>
            <p:cNvCxnSpPr/>
            <p:nvPr/>
          </p:nvCxnSpPr>
          <p:spPr bwMode="auto">
            <a:xfrm>
              <a:off x="2600689" y="4560125"/>
              <a:ext cx="135932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2600689" y="5005453"/>
              <a:ext cx="135932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3280558" y="4209803"/>
              <a:ext cx="1273629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554187" y="4209803"/>
              <a:ext cx="0" cy="89065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6" name="TextBox 85"/>
            <p:cNvSpPr txBox="1"/>
            <p:nvPr/>
          </p:nvSpPr>
          <p:spPr>
            <a:xfrm>
              <a:off x="4443295" y="4268090"/>
              <a:ext cx="221783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...</a:t>
              </a:r>
            </a:p>
          </p:txBody>
        </p:sp>
        <p:sp>
          <p:nvSpPr>
            <p:cNvPr id="4105" name="TextBox 4104"/>
            <p:cNvSpPr txBox="1"/>
            <p:nvPr/>
          </p:nvSpPr>
          <p:spPr>
            <a:xfrm>
              <a:off x="2600689" y="5556561"/>
              <a:ext cx="2904697" cy="318924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Arial" panose="020B0604020202020204" pitchFamily="34" charset="0"/>
                </a:rPr>
                <a:t>AST nodes are subclasses of </a:t>
              </a:r>
              <a:r>
                <a:rPr kumimoji="0" lang="de-AT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Arial" panose="020B0604020202020204" pitchFamily="34" charset="0"/>
                </a:rPr>
                <a:t>Node</a:t>
              </a:r>
              <a:endPara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180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Example language </a:t>
            </a:r>
            <a:r>
              <a:rPr lang="en-US" altLang="en-US" i="0" smtClean="0"/>
              <a:t>Taste</a:t>
            </a:r>
          </a:p>
        </p:txBody>
      </p:sp>
      <p:sp>
        <p:nvSpPr>
          <p:cNvPr id="4100" name="Text Box 111"/>
          <p:cNvSpPr txBox="1">
            <a:spLocks noChangeArrowheads="1"/>
          </p:cNvSpPr>
          <p:nvPr/>
        </p:nvSpPr>
        <p:spPr bwMode="auto">
          <a:xfrm>
            <a:off x="685800" y="1236911"/>
            <a:ext cx="405781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language for which we want to build ASTs</a:t>
            </a:r>
            <a:endParaRPr kumimoji="0" lang="de-AT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8928" y="1796556"/>
            <a:ext cx="4639466" cy="4258464"/>
          </a:xfrm>
          <a:prstGeom prst="rect">
            <a:avLst/>
          </a:prstGeom>
          <a:solidFill>
            <a:srgbClr val="FFFF99"/>
          </a:solidFill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Taste	=	"program" ident "{" { VarDecl | ProcDecl } "}".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VarDecl	=	Type ident { "," ident } ";".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Type	=	"int" | "bool".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ProcDecl	=	"void" ident "(" ")" Block.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Block	=	"{" { Stat | VarDecl } "}".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	=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 (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"=" Expr ";"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| 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"("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")" )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";"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|	"if" "(" Expr ")" Stat [ "else" Stat ]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|	"while" "(" Expr ")" Stat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|	"read" ident ";"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|	"write" Expr ";"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|	Block.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	=	SimExpr [ RelOp SimExpr ].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SimExpr	=	Term { AddOp Term }.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Term	=	Factor { MulOp Factor }. </a:t>
            </a:r>
          </a:p>
          <a:p>
            <a:pPr lvl="0">
              <a:tabLst>
                <a:tab pos="808038" algn="l"/>
                <a:tab pos="985838" algn="l"/>
              </a:tabLst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Factor	=	ident |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number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 "true" | "false</a:t>
            </a:r>
            <a:r>
              <a:rPr lang="en-US"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| "-" Factor. 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RelOp	=	"==" | "&lt;" | "&gt;".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AddOp	=	"+" | "-".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8038" algn="l"/>
                <a:tab pos="9858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MulOp	=	"*" |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"/".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69527" y="1796556"/>
            <a:ext cx="1146715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Declarations</a:t>
            </a:r>
            <a:endParaRPr kumimoji="0" lang="de-AT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69527" y="2769036"/>
            <a:ext cx="963973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Statements</a:t>
            </a:r>
            <a:endParaRPr kumimoji="0" lang="de-AT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69527" y="4425456"/>
            <a:ext cx="1058935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Expressions</a:t>
            </a:r>
            <a:endParaRPr kumimoji="0" lang="de-AT" sz="1600" b="0" i="1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66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 bwMode="auto">
          <a:xfrm>
            <a:off x="5508350" y="2028396"/>
            <a:ext cx="1830604" cy="571788"/>
          </a:xfrm>
          <a:prstGeom prst="rect">
            <a:avLst/>
          </a:prstGeom>
          <a:solidFill>
            <a:srgbClr val="FFFF99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3731797" y="2028396"/>
            <a:ext cx="1449699" cy="571788"/>
          </a:xfrm>
          <a:prstGeom prst="rect">
            <a:avLst/>
          </a:prstGeom>
          <a:solidFill>
            <a:srgbClr val="FFFF99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751118" y="2028396"/>
            <a:ext cx="2651166" cy="571788"/>
          </a:xfrm>
          <a:prstGeom prst="rect">
            <a:avLst/>
          </a:prstGeom>
          <a:solidFill>
            <a:srgbClr val="FFFF99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ASTs </a:t>
            </a:r>
            <a:r>
              <a:rPr lang="en-US" altLang="en-US" smtClean="0"/>
              <a:t>for expressions</a:t>
            </a:r>
            <a:endParaRPr lang="en-US" altLang="en-US" smtClean="0"/>
          </a:p>
        </p:txBody>
      </p:sp>
      <p:sp>
        <p:nvSpPr>
          <p:cNvPr id="4100" name="Text Box 111"/>
          <p:cNvSpPr txBox="1">
            <a:spLocks noChangeArrowheads="1"/>
          </p:cNvSpPr>
          <p:nvPr/>
        </p:nvSpPr>
        <p:spPr bwMode="auto">
          <a:xfrm>
            <a:off x="1232132" y="1687661"/>
            <a:ext cx="172262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binary expressions</a:t>
            </a:r>
            <a:endParaRPr kumimoji="0" lang="de-AT" alt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6279" y="2125177"/>
            <a:ext cx="15445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H="1">
            <a:off x="902528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Connector 11"/>
          <p:cNvCxnSpPr/>
          <p:nvPr/>
        </p:nvCxnSpPr>
        <p:spPr bwMode="auto">
          <a:xfrm flipH="1" flipV="1">
            <a:off x="1027216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Isosceles Triangle 6"/>
          <p:cNvSpPr/>
          <p:nvPr/>
        </p:nvSpPr>
        <p:spPr bwMode="auto">
          <a:xfrm>
            <a:off x="860959" y="2384971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4" name="Isosceles Triangle 13"/>
          <p:cNvSpPr/>
          <p:nvPr/>
        </p:nvSpPr>
        <p:spPr bwMode="auto">
          <a:xfrm>
            <a:off x="1066801" y="2388924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03289" y="2113301"/>
            <a:ext cx="119191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</a:p>
        </p:txBody>
      </p:sp>
      <p:cxnSp>
        <p:nvCxnSpPr>
          <p:cNvPr id="16" name="Straight Connector 15"/>
          <p:cNvCxnSpPr/>
          <p:nvPr/>
        </p:nvCxnSpPr>
        <p:spPr bwMode="auto">
          <a:xfrm flipH="1">
            <a:off x="1267662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 flipH="1" flipV="1">
            <a:off x="1392350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Isosceles Triangle 17"/>
          <p:cNvSpPr/>
          <p:nvPr/>
        </p:nvSpPr>
        <p:spPr bwMode="auto">
          <a:xfrm>
            <a:off x="1226093" y="2384971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9" name="Isosceles Triangle 18"/>
          <p:cNvSpPr/>
          <p:nvPr/>
        </p:nvSpPr>
        <p:spPr bwMode="auto">
          <a:xfrm>
            <a:off x="1431935" y="2388924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61173" y="2154867"/>
            <a:ext cx="127205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21" name="Straight Connector 20"/>
          <p:cNvCxnSpPr/>
          <p:nvPr/>
        </p:nvCxnSpPr>
        <p:spPr bwMode="auto">
          <a:xfrm flipH="1">
            <a:off x="1619608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/>
          <p:cNvCxnSpPr/>
          <p:nvPr/>
        </p:nvCxnSpPr>
        <p:spPr bwMode="auto">
          <a:xfrm flipH="1" flipV="1">
            <a:off x="1744296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Isosceles Triangle 22"/>
          <p:cNvSpPr/>
          <p:nvPr/>
        </p:nvSpPr>
        <p:spPr bwMode="auto">
          <a:xfrm>
            <a:off x="1578039" y="2384971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24" name="Isosceles Triangle 23"/>
          <p:cNvSpPr/>
          <p:nvPr/>
        </p:nvSpPr>
        <p:spPr bwMode="auto">
          <a:xfrm>
            <a:off x="1783881" y="2388924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44121" y="2125177"/>
            <a:ext cx="111175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</a:t>
            </a:r>
          </a:p>
        </p:txBody>
      </p:sp>
      <p:cxnSp>
        <p:nvCxnSpPr>
          <p:cNvPr id="26" name="Straight Connector 25"/>
          <p:cNvCxnSpPr/>
          <p:nvPr/>
        </p:nvCxnSpPr>
        <p:spPr bwMode="auto">
          <a:xfrm flipH="1">
            <a:off x="1984742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/>
          <p:nvPr/>
        </p:nvCxnSpPr>
        <p:spPr bwMode="auto">
          <a:xfrm flipH="1" flipV="1">
            <a:off x="2109430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Isosceles Triangle 27"/>
          <p:cNvSpPr/>
          <p:nvPr/>
        </p:nvSpPr>
        <p:spPr bwMode="auto">
          <a:xfrm>
            <a:off x="1943173" y="2384971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29" name="Isosceles Triangle 28"/>
          <p:cNvSpPr/>
          <p:nvPr/>
        </p:nvSpPr>
        <p:spPr bwMode="auto">
          <a:xfrm>
            <a:off x="2149015" y="2388924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35067" y="2125177"/>
            <a:ext cx="236209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==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 flipH="1">
            <a:off x="2352882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Connector 31"/>
          <p:cNvCxnSpPr/>
          <p:nvPr/>
        </p:nvCxnSpPr>
        <p:spPr bwMode="auto">
          <a:xfrm flipH="1" flipV="1">
            <a:off x="2477570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Isosceles Triangle 32"/>
          <p:cNvSpPr/>
          <p:nvPr/>
        </p:nvSpPr>
        <p:spPr bwMode="auto">
          <a:xfrm>
            <a:off x="2311313" y="2384971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 bwMode="auto">
          <a:xfrm>
            <a:off x="2517155" y="2388924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28579" y="2125177"/>
            <a:ext cx="15445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</a:t>
            </a:r>
          </a:p>
        </p:txBody>
      </p:sp>
      <p:cxnSp>
        <p:nvCxnSpPr>
          <p:cNvPr id="36" name="Straight Connector 35"/>
          <p:cNvCxnSpPr/>
          <p:nvPr/>
        </p:nvCxnSpPr>
        <p:spPr bwMode="auto">
          <a:xfrm flipH="1">
            <a:off x="2704828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Connector 36"/>
          <p:cNvCxnSpPr/>
          <p:nvPr/>
        </p:nvCxnSpPr>
        <p:spPr bwMode="auto">
          <a:xfrm flipH="1" flipV="1">
            <a:off x="2829516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Isosceles Triangle 39"/>
          <p:cNvSpPr/>
          <p:nvPr/>
        </p:nvSpPr>
        <p:spPr bwMode="auto">
          <a:xfrm>
            <a:off x="2663259" y="2384971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1" name="Isosceles Triangle 40"/>
          <p:cNvSpPr/>
          <p:nvPr/>
        </p:nvSpPr>
        <p:spPr bwMode="auto">
          <a:xfrm>
            <a:off x="2869101" y="2388924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93713" y="2125177"/>
            <a:ext cx="15445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&gt;</a:t>
            </a:r>
          </a:p>
        </p:txBody>
      </p:sp>
      <p:cxnSp>
        <p:nvCxnSpPr>
          <p:cNvPr id="43" name="Straight Connector 42"/>
          <p:cNvCxnSpPr/>
          <p:nvPr/>
        </p:nvCxnSpPr>
        <p:spPr bwMode="auto">
          <a:xfrm flipH="1">
            <a:off x="3069962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Straight Connector 43"/>
          <p:cNvCxnSpPr/>
          <p:nvPr/>
        </p:nvCxnSpPr>
        <p:spPr bwMode="auto">
          <a:xfrm flipH="1" flipV="1">
            <a:off x="3194650" y="230923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Isosceles Triangle 44"/>
          <p:cNvSpPr/>
          <p:nvPr/>
        </p:nvSpPr>
        <p:spPr bwMode="auto">
          <a:xfrm>
            <a:off x="3028393" y="2384971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6" name="Isosceles Triangle 45"/>
          <p:cNvSpPr/>
          <p:nvPr/>
        </p:nvSpPr>
        <p:spPr bwMode="auto">
          <a:xfrm>
            <a:off x="3234235" y="2388924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8" name="Text Box 111"/>
          <p:cNvSpPr txBox="1">
            <a:spLocks noChangeArrowheads="1"/>
          </p:cNvSpPr>
          <p:nvPr/>
        </p:nvSpPr>
        <p:spPr bwMode="auto">
          <a:xfrm>
            <a:off x="3648761" y="1687661"/>
            <a:ext cx="158477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unary expression</a:t>
            </a:r>
            <a:endParaRPr kumimoji="0" lang="de-AT" alt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90878" y="2113301"/>
            <a:ext cx="119191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</a:p>
        </p:txBody>
      </p:sp>
      <p:sp>
        <p:nvSpPr>
          <p:cNvPr id="52" name="Isosceles Triangle 51"/>
          <p:cNvSpPr/>
          <p:nvPr/>
        </p:nvSpPr>
        <p:spPr bwMode="auto">
          <a:xfrm>
            <a:off x="4408690" y="2384971"/>
            <a:ext cx="77190" cy="90529"/>
          </a:xfrm>
          <a:prstGeom prst="triangle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4447316" y="2285485"/>
            <a:ext cx="0" cy="8761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Text Box 111"/>
          <p:cNvSpPr txBox="1">
            <a:spLocks noChangeArrowheads="1"/>
          </p:cNvSpPr>
          <p:nvPr/>
        </p:nvSpPr>
        <p:spPr bwMode="auto">
          <a:xfrm>
            <a:off x="5876225" y="1687661"/>
            <a:ext cx="102173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leaf nodes</a:t>
            </a:r>
            <a:endParaRPr kumimoji="0" lang="de-AT" alt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637489" y="2184557"/>
            <a:ext cx="385289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075260" y="2184557"/>
            <a:ext cx="487881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IntCon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615623" y="2184557"/>
            <a:ext cx="61612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BoolCon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5800" y="1235201"/>
            <a:ext cx="2094732" cy="349702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Kinds of expressions</a:t>
            </a:r>
            <a:endParaRPr kumimoji="0" lang="de-AT" sz="1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85800" y="2832893"/>
            <a:ext cx="8144101" cy="3732577"/>
            <a:chOff x="685800" y="2832893"/>
            <a:chExt cx="8144101" cy="3732577"/>
          </a:xfrm>
        </p:grpSpPr>
        <p:sp>
          <p:nvSpPr>
            <p:cNvPr id="13" name="TextBox 12"/>
            <p:cNvSpPr txBox="1"/>
            <p:nvPr/>
          </p:nvSpPr>
          <p:spPr>
            <a:xfrm>
              <a:off x="751118" y="3307279"/>
              <a:ext cx="3123218" cy="3258191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abstract class </a:t>
              </a:r>
              <a:r>
                <a:rPr kumimoji="0" 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Node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{}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abstract 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Expr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Node {}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Expr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Operator op;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Expr left, right;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BinExpr (Expr e1, Operator op, Expr e2) { </a:t>
              </a:r>
              <a:endPara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this.op 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= op; left = e1; right = e2; </a:t>
              </a:r>
              <a:endPara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UnaryExpr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Expr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Operator 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op;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Expr e;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UnaryExpr (Operator op, Expr e) { </a:t>
              </a:r>
              <a:endPara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this.op 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= op; this.e = e; </a:t>
              </a:r>
              <a:endPara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168215" y="3307279"/>
              <a:ext cx="2892386" cy="2442583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Expr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Obj obj;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Ident (Obj obj) { this.obj = obj; 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IntCon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Expr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int val;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IntCon (int val) { this.val = val; 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BoolCon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Expr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boolean val;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BoolCon (boolean val) { this.val = val; 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85800" y="2832893"/>
              <a:ext cx="1761307" cy="34970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Arial" panose="020B0604020202020204" pitchFamily="34" charset="0"/>
                </a:rPr>
                <a:t>Classes for nodes</a:t>
              </a:r>
              <a:endParaRPr kumimoji="0" lang="de-AT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168215" y="5916342"/>
              <a:ext cx="3973964" cy="257369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enum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Operator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{EQU, LSS, GTR, ADD, SUB, MUL, DIV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118929" y="3410544"/>
              <a:ext cx="1710972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r>
                <a:rPr lang="de-AT" sz="1400" i="1" smtClean="0">
                  <a:latin typeface="+mj-lt"/>
                  <a:cs typeface="Arial" panose="020B0604020202020204" pitchFamily="34" charset="0"/>
                </a:rPr>
                <a:t>Obj </a:t>
              </a:r>
              <a:r>
                <a:rPr lang="de-AT" sz="1400" smtClean="0">
                  <a:latin typeface="+mj-lt"/>
                  <a:cs typeface="Arial" panose="020B0604020202020204" pitchFamily="34" charset="0"/>
                </a:rPr>
                <a:t>... </a:t>
              </a:r>
              <a:r>
                <a:rPr lang="de-AT" sz="1400" smtClean="0">
                  <a:latin typeface="+mj-lt"/>
                  <a:cs typeface="Arial" panose="020B0604020202020204" pitchFamily="34" charset="0"/>
                </a:rPr>
                <a:t>see declarations</a:t>
              </a:r>
              <a:endParaRPr lang="de-AT" sz="1400" smtClean="0">
                <a:latin typeface="+mj-lt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383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Attributed grammar</a:t>
            </a:r>
            <a:endParaRPr lang="en-US" altLang="en-US" smtClean="0"/>
          </a:p>
        </p:txBody>
      </p:sp>
      <p:sp>
        <p:nvSpPr>
          <p:cNvPr id="2" name="TextBox 1"/>
          <p:cNvSpPr txBox="1"/>
          <p:nvPr/>
        </p:nvSpPr>
        <p:spPr>
          <a:xfrm>
            <a:off x="629391" y="1401288"/>
            <a:ext cx="5317472" cy="4827851"/>
          </a:xfrm>
          <a:prstGeom prst="rect">
            <a:avLst/>
          </a:prstGeom>
          <a:solidFill>
            <a:srgbClr val="FFFF99"/>
          </a:solidFill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pt-BR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 e&gt;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Operator op; Expr e2; .)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SimExpr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[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RelOp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SimExpr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e2&gt;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e = new BinExpr(e, op, e2); .)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].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pt-BR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SimExpr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 e&gt;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Operator op; Expr e2; .)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Term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{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AddOp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Term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e2&gt;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	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e = new BinExpr(e, op, e2); .)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Term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 e&gt;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Operator op; Expr e2; .)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Factor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{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MulOp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Factor</a:t>
            </a:r>
            <a:r>
              <a:rPr kumimoji="0" lang="pt-BR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e2&gt;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e = new BinExpr(e, op, e2); .)</a:t>
            </a: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Factor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 e&gt;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String name; .)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= new Ident(curProc.find(name)); .)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number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= new IntCon(Integer.parseInt(t.val)); .)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"-"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Factor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= new UnaryExpr(Operator.SUB, e); .)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"true"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= new BoolCon(true); .)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1793875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"false"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= new BoolCon(false); .)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27230" y="1401288"/>
            <a:ext cx="2833139" cy="2888859"/>
          </a:xfrm>
          <a:prstGeom prst="rect">
            <a:avLst/>
          </a:prstGeom>
          <a:solidFill>
            <a:srgbClr val="FFFF99"/>
          </a:solidFill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String name&gt;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 = t.val;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.)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AddOp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Operator op&gt;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"+"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 = Operator.ADD;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"-"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 = Operator.SUB; .)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MulOp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Operator op&gt;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"*"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 = Operator.MUL;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"/"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 = Operator.DIV; .)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RelOp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Operator op&gt;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"=="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 = Operator.EQU;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"&lt;"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 = Operator.LSS; .)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6700" algn="l"/>
                <a:tab pos="719138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"&gt;"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 = Operator.GTR; .)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9391" y="6327965"/>
            <a:ext cx="4564702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curProc.find(name) 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looks up </a:t>
            </a: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name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 in 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the symbol table</a:t>
            </a: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6136135" y="4548435"/>
            <a:ext cx="2390348" cy="1680704"/>
            <a:chOff x="6136135" y="4548435"/>
            <a:chExt cx="2390348" cy="1680704"/>
          </a:xfrm>
        </p:grpSpPr>
        <p:sp>
          <p:nvSpPr>
            <p:cNvPr id="38" name="TextBox 37"/>
            <p:cNvSpPr txBox="1"/>
            <p:nvPr/>
          </p:nvSpPr>
          <p:spPr>
            <a:xfrm>
              <a:off x="6136135" y="4548435"/>
              <a:ext cx="834130" cy="288147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- 3 * x + y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787244" y="4548435"/>
              <a:ext cx="519941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+</a:t>
              </a:r>
              <a:endPara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585367" y="4982357"/>
              <a:ext cx="519941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*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209924" y="5370196"/>
              <a:ext cx="677036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UnaryExpr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115469" y="4982357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901712" y="5370196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324541" y="5841167"/>
              <a:ext cx="447807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IntCon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  <p:cxnSp>
          <p:nvCxnSpPr>
            <p:cNvPr id="50" name="Straight Connector 49"/>
            <p:cNvCxnSpPr/>
            <p:nvPr/>
          </p:nvCxnSpPr>
          <p:spPr bwMode="auto">
            <a:xfrm flipH="1">
              <a:off x="7883264" y="4893887"/>
              <a:ext cx="136987" cy="136987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 flipH="1" flipV="1">
              <a:off x="8091798" y="4893887"/>
              <a:ext cx="136987" cy="136987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Connector 70"/>
            <p:cNvCxnSpPr/>
            <p:nvPr/>
          </p:nvCxnSpPr>
          <p:spPr bwMode="auto">
            <a:xfrm flipH="1">
              <a:off x="7660600" y="5267317"/>
              <a:ext cx="136987" cy="136987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 flipH="1" flipV="1">
              <a:off x="7869134" y="5267317"/>
              <a:ext cx="136987" cy="136987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Straight Connector 52"/>
            <p:cNvCxnSpPr/>
            <p:nvPr/>
          </p:nvCxnSpPr>
          <p:spPr bwMode="auto">
            <a:xfrm>
              <a:off x="7546770" y="5700155"/>
              <a:ext cx="0" cy="15437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5" name="Rectangle 54"/>
            <p:cNvSpPr/>
            <p:nvPr/>
          </p:nvSpPr>
          <p:spPr bwMode="auto">
            <a:xfrm>
              <a:off x="7125195" y="4548435"/>
              <a:ext cx="1401288" cy="168070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58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 bwMode="auto">
          <a:xfrm>
            <a:off x="751118" y="1229091"/>
            <a:ext cx="6356264" cy="908462"/>
          </a:xfrm>
          <a:prstGeom prst="rect">
            <a:avLst/>
          </a:prstGeom>
          <a:solidFill>
            <a:srgbClr val="FFFF99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ASTs </a:t>
            </a:r>
            <a:r>
              <a:rPr lang="en-US" altLang="en-US" smtClean="0"/>
              <a:t>for statements</a:t>
            </a:r>
            <a:endParaRPr lang="en-US" altLang="en-US" smtClean="0"/>
          </a:p>
        </p:txBody>
      </p:sp>
      <p:grpSp>
        <p:nvGrpSpPr>
          <p:cNvPr id="50" name="Group 49"/>
          <p:cNvGrpSpPr/>
          <p:nvPr/>
        </p:nvGrpSpPr>
        <p:grpSpPr>
          <a:xfrm>
            <a:off x="685800" y="2325118"/>
            <a:ext cx="6887952" cy="4453176"/>
            <a:chOff x="685800" y="2325118"/>
            <a:chExt cx="6887952" cy="4453176"/>
          </a:xfrm>
        </p:grpSpPr>
        <p:sp>
          <p:nvSpPr>
            <p:cNvPr id="13" name="TextBox 12"/>
            <p:cNvSpPr txBox="1"/>
            <p:nvPr/>
          </p:nvSpPr>
          <p:spPr>
            <a:xfrm>
              <a:off x="751118" y="2704496"/>
              <a:ext cx="3489921" cy="4073798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abstract class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Stat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Node {}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Assignment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Stat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Var left;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Expr right;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Assignment (Var v, Expr e) { left = v; right = e; 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Call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Stat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Proc proc;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pl-PL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Call (Proc p) { proc = p; 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Stat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Expr cond;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Stat stat;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If (Expr e, Stat s) { cond = e; stat = s; 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IfElse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Stat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Stat ifPart;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Stat elsePart;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IfElse (Stat i, Stat e) { ifPart = i; elsePart = e; 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367178" y="2704496"/>
              <a:ext cx="3206574" cy="3442856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While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Stat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Expr cond;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Stat stat;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While (Expr e, Stat s) { cond = e; stat = s; 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Read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Stat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Var var;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Read (Var v) { var = v; 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Write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Stat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Expr e;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pt-BR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Write (Expr e) { this.e = e; 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Block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Stat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List&lt;Stat&gt; stats = new ArrayList&lt;Stat&gt;();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void 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add(Stat 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s) { stats.add(s); 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85800" y="2325118"/>
              <a:ext cx="1761307" cy="34970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Arial" panose="020B0604020202020204" pitchFamily="34" charset="0"/>
                </a:rPr>
                <a:t>Classes for nodes</a:t>
              </a:r>
              <a:endParaRPr kumimoji="0" lang="de-AT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19112" y="1288468"/>
            <a:ext cx="810084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Assignment</a:t>
            </a:r>
          </a:p>
        </p:txBody>
      </p:sp>
      <p:cxnSp>
        <p:nvCxnSpPr>
          <p:cNvPr id="60" name="Straight Connector 59"/>
          <p:cNvCxnSpPr/>
          <p:nvPr/>
        </p:nvCxnSpPr>
        <p:spPr bwMode="auto">
          <a:xfrm flipH="1">
            <a:off x="1067475" y="1519572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 flipH="1" flipV="1">
            <a:off x="1292082" y="1519572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TextBox 64"/>
          <p:cNvSpPr txBox="1"/>
          <p:nvPr/>
        </p:nvSpPr>
        <p:spPr>
          <a:xfrm>
            <a:off x="901214" y="1568493"/>
            <a:ext cx="292315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Var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235346" y="1568493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838555" y="1288468"/>
            <a:ext cx="317963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Call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1981779" y="1495820"/>
            <a:ext cx="0" cy="10094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TextBox 68"/>
          <p:cNvSpPr txBox="1"/>
          <p:nvPr/>
        </p:nvSpPr>
        <p:spPr>
          <a:xfrm>
            <a:off x="1811906" y="1568493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673463" y="1288468"/>
            <a:ext cx="1496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</a:t>
            </a:r>
          </a:p>
        </p:txBody>
      </p:sp>
      <p:cxnSp>
        <p:nvCxnSpPr>
          <p:cNvPr id="71" name="Straight Connector 70"/>
          <p:cNvCxnSpPr/>
          <p:nvPr/>
        </p:nvCxnSpPr>
        <p:spPr bwMode="auto">
          <a:xfrm flipH="1">
            <a:off x="2607129" y="1519572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/>
          <p:nvPr/>
        </p:nvCxnSpPr>
        <p:spPr bwMode="auto">
          <a:xfrm flipH="1" flipV="1">
            <a:off x="2802046" y="1519572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3" name="TextBox 72"/>
          <p:cNvSpPr txBox="1"/>
          <p:nvPr/>
        </p:nvSpPr>
        <p:spPr>
          <a:xfrm>
            <a:off x="2405240" y="1568493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745310" y="1568493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353325" y="1288468"/>
            <a:ext cx="425364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IfElse</a:t>
            </a:r>
          </a:p>
        </p:txBody>
      </p:sp>
      <p:cxnSp>
        <p:nvCxnSpPr>
          <p:cNvPr id="76" name="Straight Connector 75"/>
          <p:cNvCxnSpPr/>
          <p:nvPr/>
        </p:nvCxnSpPr>
        <p:spPr bwMode="auto">
          <a:xfrm flipH="1">
            <a:off x="3423560" y="1519572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 flipH="1" flipV="1">
            <a:off x="3618477" y="1519572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TextBox 78"/>
          <p:cNvSpPr txBox="1"/>
          <p:nvPr/>
        </p:nvSpPr>
        <p:spPr>
          <a:xfrm>
            <a:off x="3561741" y="1568493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330489" y="1567984"/>
            <a:ext cx="1496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</a:t>
            </a:r>
          </a:p>
        </p:txBody>
      </p:sp>
      <p:cxnSp>
        <p:nvCxnSpPr>
          <p:cNvPr id="81" name="Straight Connector 80"/>
          <p:cNvCxnSpPr/>
          <p:nvPr/>
        </p:nvCxnSpPr>
        <p:spPr bwMode="auto">
          <a:xfrm flipH="1">
            <a:off x="3264155" y="1799088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 flipH="1" flipV="1">
            <a:off x="3459072" y="1799088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3" name="TextBox 82"/>
          <p:cNvSpPr txBox="1"/>
          <p:nvPr/>
        </p:nvSpPr>
        <p:spPr>
          <a:xfrm>
            <a:off x="3062266" y="1848009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402336" y="1848009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98316" y="1288468"/>
            <a:ext cx="42696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While</a:t>
            </a:r>
          </a:p>
        </p:txBody>
      </p:sp>
      <p:cxnSp>
        <p:nvCxnSpPr>
          <p:cNvPr id="86" name="Straight Connector 85"/>
          <p:cNvCxnSpPr/>
          <p:nvPr/>
        </p:nvCxnSpPr>
        <p:spPr bwMode="auto">
          <a:xfrm flipH="1">
            <a:off x="4268552" y="1519572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 flipH="1" flipV="1">
            <a:off x="4463469" y="1519572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8" name="TextBox 87"/>
          <p:cNvSpPr txBox="1"/>
          <p:nvPr/>
        </p:nvSpPr>
        <p:spPr>
          <a:xfrm>
            <a:off x="4066663" y="1568493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406733" y="1568493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919715" y="1288468"/>
            <a:ext cx="41093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Read</a:t>
            </a:r>
          </a:p>
        </p:txBody>
      </p:sp>
      <p:cxnSp>
        <p:nvCxnSpPr>
          <p:cNvPr id="91" name="Straight Connector 90"/>
          <p:cNvCxnSpPr/>
          <p:nvPr/>
        </p:nvCxnSpPr>
        <p:spPr bwMode="auto">
          <a:xfrm>
            <a:off x="5116381" y="1495820"/>
            <a:ext cx="0" cy="10094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TextBox 91"/>
          <p:cNvSpPr txBox="1"/>
          <p:nvPr/>
        </p:nvSpPr>
        <p:spPr>
          <a:xfrm>
            <a:off x="4976198" y="1568493"/>
            <a:ext cx="292315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Var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5517890" y="1288468"/>
            <a:ext cx="401319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Write</a:t>
            </a:r>
          </a:p>
        </p:txBody>
      </p:sp>
      <p:cxnSp>
        <p:nvCxnSpPr>
          <p:cNvPr id="94" name="Straight Connector 93"/>
          <p:cNvCxnSpPr/>
          <p:nvPr/>
        </p:nvCxnSpPr>
        <p:spPr bwMode="auto">
          <a:xfrm>
            <a:off x="5714556" y="1495820"/>
            <a:ext cx="0" cy="10094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5" name="TextBox 94"/>
          <p:cNvSpPr txBox="1"/>
          <p:nvPr/>
        </p:nvSpPr>
        <p:spPr>
          <a:xfrm>
            <a:off x="5538745" y="1568493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145618" y="1288468"/>
            <a:ext cx="41895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Block</a:t>
            </a:r>
          </a:p>
        </p:txBody>
      </p:sp>
      <p:cxnSp>
        <p:nvCxnSpPr>
          <p:cNvPr id="97" name="Straight Connector 96"/>
          <p:cNvCxnSpPr/>
          <p:nvPr/>
        </p:nvCxnSpPr>
        <p:spPr bwMode="auto">
          <a:xfrm>
            <a:off x="6354160" y="1495820"/>
            <a:ext cx="0" cy="10094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8" name="TextBox 97"/>
          <p:cNvSpPr txBox="1"/>
          <p:nvPr/>
        </p:nvSpPr>
        <p:spPr>
          <a:xfrm>
            <a:off x="6196163" y="1568493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6741999" y="1568493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6518935" y="1688974"/>
            <a:ext cx="233689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TextBox 46"/>
          <p:cNvSpPr txBox="1"/>
          <p:nvPr/>
        </p:nvSpPr>
        <p:spPr>
          <a:xfrm>
            <a:off x="7225110" y="1316189"/>
            <a:ext cx="1396784" cy="50359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Var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and </a:t>
            </a:r>
            <a:r>
              <a:rPr kumimoji="0" lang="de-AT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Proc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...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see declarations</a:t>
            </a:r>
            <a:endParaRPr kumimoji="0" lang="de-AT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36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Attributed grammar</a:t>
            </a:r>
            <a:endParaRPr lang="en-US" altLang="en-US" smtClean="0"/>
          </a:p>
        </p:txBody>
      </p:sp>
      <p:sp>
        <p:nvSpPr>
          <p:cNvPr id="2" name="TextBox 1"/>
          <p:cNvSpPr txBox="1"/>
          <p:nvPr/>
        </p:nvSpPr>
        <p:spPr>
          <a:xfrm>
            <a:off x="749346" y="1314661"/>
            <a:ext cx="5826398" cy="5274127"/>
          </a:xfrm>
          <a:prstGeom prst="rect">
            <a:avLst/>
          </a:prstGeom>
          <a:solidFill>
            <a:srgbClr val="FFFF99"/>
          </a:solidFill>
        </p:spPr>
        <p:txBody>
          <a:bodyPr wrap="squar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Block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Block b&gt;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 s; .)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"{"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 = new Block();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{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b.add(s);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|	VarDecl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"}" 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 s&gt;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String name; Expr e; Stat s2; Block b; .)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Obj obj = curProc.find(name);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(	"="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";"	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s = new Assignment((Var)obj, e);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|	"(" ")" ";"	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s = new Call((Proc)obj);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	"if" "("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")"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= new If(e, s);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[	"else"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s = new IfElse(s, s2);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]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 	"while" "(" 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e&gt;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")"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Stat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s&gt;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= new While(e, s);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	"read" </a:t>
            </a: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";"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= new Read((Var)curProc.find(name)); .)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	"write" </a:t>
            </a: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";"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= new Write(e);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244725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Block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b&gt;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= b;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.)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.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39151" y="2988892"/>
            <a:ext cx="810084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Assignment</a:t>
            </a:r>
          </a:p>
        </p:txBody>
      </p:sp>
      <p:cxnSp>
        <p:nvCxnSpPr>
          <p:cNvPr id="21" name="Straight Connector 20"/>
          <p:cNvCxnSpPr/>
          <p:nvPr/>
        </p:nvCxnSpPr>
        <p:spPr bwMode="auto">
          <a:xfrm flipH="1">
            <a:off x="7087514" y="3219996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/>
          <p:cNvCxnSpPr/>
          <p:nvPr/>
        </p:nvCxnSpPr>
        <p:spPr bwMode="auto">
          <a:xfrm flipH="1" flipV="1">
            <a:off x="7312121" y="3219996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2"/>
          <p:cNvSpPr txBox="1"/>
          <p:nvPr/>
        </p:nvSpPr>
        <p:spPr>
          <a:xfrm>
            <a:off x="6921253" y="3268917"/>
            <a:ext cx="292315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55385" y="3268917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58594" y="2988892"/>
            <a:ext cx="317963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Call</a:t>
            </a: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8001818" y="3196244"/>
            <a:ext cx="0" cy="10094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26"/>
          <p:cNvSpPr txBox="1"/>
          <p:nvPr/>
        </p:nvSpPr>
        <p:spPr>
          <a:xfrm>
            <a:off x="7831945" y="3268917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143147" y="3874557"/>
            <a:ext cx="1496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</a:t>
            </a:r>
          </a:p>
        </p:txBody>
      </p:sp>
      <p:cxnSp>
        <p:nvCxnSpPr>
          <p:cNvPr id="29" name="Straight Connector 28"/>
          <p:cNvCxnSpPr/>
          <p:nvPr/>
        </p:nvCxnSpPr>
        <p:spPr bwMode="auto">
          <a:xfrm flipH="1">
            <a:off x="7076813" y="4105661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/>
          <p:cNvCxnSpPr/>
          <p:nvPr/>
        </p:nvCxnSpPr>
        <p:spPr bwMode="auto">
          <a:xfrm flipH="1" flipV="1">
            <a:off x="7271730" y="4105661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6874924" y="4154582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14994" y="4154582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18012" y="3874557"/>
            <a:ext cx="425364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IfElse</a:t>
            </a:r>
          </a:p>
        </p:txBody>
      </p:sp>
      <p:cxnSp>
        <p:nvCxnSpPr>
          <p:cNvPr id="34" name="Straight Connector 33"/>
          <p:cNvCxnSpPr/>
          <p:nvPr/>
        </p:nvCxnSpPr>
        <p:spPr bwMode="auto">
          <a:xfrm flipH="1">
            <a:off x="7988247" y="4105661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Connector 34"/>
          <p:cNvCxnSpPr/>
          <p:nvPr/>
        </p:nvCxnSpPr>
        <p:spPr bwMode="auto">
          <a:xfrm flipH="1" flipV="1">
            <a:off x="8183164" y="4105661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35"/>
          <p:cNvSpPr txBox="1"/>
          <p:nvPr/>
        </p:nvSpPr>
        <p:spPr>
          <a:xfrm>
            <a:off x="8126428" y="4154582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895176" y="4154073"/>
            <a:ext cx="1496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</a:t>
            </a:r>
          </a:p>
        </p:txBody>
      </p:sp>
      <p:cxnSp>
        <p:nvCxnSpPr>
          <p:cNvPr id="40" name="Straight Connector 39"/>
          <p:cNvCxnSpPr/>
          <p:nvPr/>
        </p:nvCxnSpPr>
        <p:spPr bwMode="auto">
          <a:xfrm flipH="1">
            <a:off x="7828842" y="438517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Connector 40"/>
          <p:cNvCxnSpPr/>
          <p:nvPr/>
        </p:nvCxnSpPr>
        <p:spPr bwMode="auto">
          <a:xfrm flipH="1" flipV="1">
            <a:off x="8023759" y="4385177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TextBox 41"/>
          <p:cNvSpPr txBox="1"/>
          <p:nvPr/>
        </p:nvSpPr>
        <p:spPr>
          <a:xfrm>
            <a:off x="7626953" y="4434098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967023" y="4434098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002525" y="4713105"/>
            <a:ext cx="42696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While</a:t>
            </a:r>
          </a:p>
        </p:txBody>
      </p:sp>
      <p:cxnSp>
        <p:nvCxnSpPr>
          <p:cNvPr id="45" name="Straight Connector 44"/>
          <p:cNvCxnSpPr/>
          <p:nvPr/>
        </p:nvCxnSpPr>
        <p:spPr bwMode="auto">
          <a:xfrm flipH="1">
            <a:off x="7072761" y="4944209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 flipH="1" flipV="1">
            <a:off x="7267678" y="4944209"/>
            <a:ext cx="77189" cy="7718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TextBox 46"/>
          <p:cNvSpPr txBox="1"/>
          <p:nvPr/>
        </p:nvSpPr>
        <p:spPr>
          <a:xfrm>
            <a:off x="6870872" y="4993130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210942" y="4993130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978373" y="5343240"/>
            <a:ext cx="41093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Read</a:t>
            </a:r>
          </a:p>
        </p:txBody>
      </p:sp>
      <p:cxnSp>
        <p:nvCxnSpPr>
          <p:cNvPr id="51" name="Straight Connector 50"/>
          <p:cNvCxnSpPr/>
          <p:nvPr/>
        </p:nvCxnSpPr>
        <p:spPr bwMode="auto">
          <a:xfrm>
            <a:off x="7175039" y="5550592"/>
            <a:ext cx="0" cy="10094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TextBox 51"/>
          <p:cNvSpPr txBox="1"/>
          <p:nvPr/>
        </p:nvSpPr>
        <p:spPr>
          <a:xfrm>
            <a:off x="7034856" y="5623265"/>
            <a:ext cx="292315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Var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987991" y="5903290"/>
            <a:ext cx="401319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Write</a:t>
            </a:r>
          </a:p>
        </p:txBody>
      </p:sp>
      <p:cxnSp>
        <p:nvCxnSpPr>
          <p:cNvPr id="56" name="Straight Connector 55"/>
          <p:cNvCxnSpPr/>
          <p:nvPr/>
        </p:nvCxnSpPr>
        <p:spPr bwMode="auto">
          <a:xfrm>
            <a:off x="7184657" y="6110642"/>
            <a:ext cx="0" cy="10094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TextBox 56"/>
          <p:cNvSpPr txBox="1"/>
          <p:nvPr/>
        </p:nvSpPr>
        <p:spPr>
          <a:xfrm>
            <a:off x="7008846" y="6183315"/>
            <a:ext cx="362847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634510" y="5903290"/>
            <a:ext cx="41895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Block</a:t>
            </a:r>
          </a:p>
        </p:txBody>
      </p:sp>
      <p:cxnSp>
        <p:nvCxnSpPr>
          <p:cNvPr id="59" name="Straight Connector 58"/>
          <p:cNvCxnSpPr/>
          <p:nvPr/>
        </p:nvCxnSpPr>
        <p:spPr bwMode="auto">
          <a:xfrm>
            <a:off x="7843052" y="6110642"/>
            <a:ext cx="0" cy="10094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TextBox 59"/>
          <p:cNvSpPr txBox="1"/>
          <p:nvPr/>
        </p:nvSpPr>
        <p:spPr>
          <a:xfrm>
            <a:off x="7685055" y="6183315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8230891" y="6183315"/>
            <a:ext cx="322772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</a:t>
            </a:r>
          </a:p>
        </p:txBody>
      </p:sp>
      <p:cxnSp>
        <p:nvCxnSpPr>
          <p:cNvPr id="62" name="Straight Connector 61"/>
          <p:cNvCxnSpPr/>
          <p:nvPr/>
        </p:nvCxnSpPr>
        <p:spPr bwMode="auto">
          <a:xfrm>
            <a:off x="8007827" y="6303796"/>
            <a:ext cx="233689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91959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Example: </a:t>
            </a:r>
            <a:r>
              <a:rPr lang="en-US" altLang="en-US" smtClean="0"/>
              <a:t>AST </a:t>
            </a:r>
            <a:r>
              <a:rPr lang="en-US" altLang="en-US" smtClean="0"/>
              <a:t>for statements</a:t>
            </a:r>
            <a:endParaRPr lang="en-US" altLang="en-US" smtClean="0"/>
          </a:p>
        </p:txBody>
      </p:sp>
      <p:sp>
        <p:nvSpPr>
          <p:cNvPr id="2" name="TextBox 1"/>
          <p:cNvSpPr txBox="1"/>
          <p:nvPr/>
        </p:nvSpPr>
        <p:spPr>
          <a:xfrm>
            <a:off x="1082867" y="1726522"/>
            <a:ext cx="2813251" cy="1365365"/>
          </a:xfrm>
          <a:prstGeom prst="rect">
            <a:avLst/>
          </a:prstGeom>
          <a:solidFill>
            <a:srgbClr val="FFFF99"/>
          </a:solidFill>
        </p:spPr>
        <p:txBody>
          <a:bodyPr wrap="squar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(x &gt; y) max = x; else max = y;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while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(max &gt; 0) { </a:t>
            </a:r>
            <a:endParaRPr kumimoji="0" lang="de-AT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max / 10; </a:t>
            </a:r>
            <a:endParaRPr kumimoji="0" lang="de-AT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write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max - 10 * z; </a:t>
            </a:r>
            <a:endParaRPr kumimoji="0" lang="de-AT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max </a:t>
            </a:r>
            <a:r>
              <a:rPr kumimoji="0" lang="de-AT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z; </a:t>
            </a:r>
            <a:endParaRPr kumimoji="0" lang="de-AT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}</a:t>
            </a:r>
            <a:endParaRPr kumimoji="0" lang="de-A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9346" y="1234585"/>
            <a:ext cx="1515727" cy="349702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Taste program</a:t>
            </a:r>
            <a:endParaRPr kumimoji="0" lang="de-AT" sz="1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47107" y="3492410"/>
            <a:ext cx="6352991" cy="2802556"/>
            <a:chOff x="747107" y="3492410"/>
            <a:chExt cx="6352991" cy="2802556"/>
          </a:xfrm>
        </p:grpSpPr>
        <p:sp>
          <p:nvSpPr>
            <p:cNvPr id="28" name="TextBox 27"/>
            <p:cNvSpPr txBox="1"/>
            <p:nvPr/>
          </p:nvSpPr>
          <p:spPr>
            <a:xfrm>
              <a:off x="1405974" y="4454888"/>
              <a:ext cx="143235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</a:t>
              </a:r>
            </a:p>
          </p:txBody>
        </p:sp>
        <p:cxnSp>
          <p:nvCxnSpPr>
            <p:cNvPr id="29" name="Straight Connector 28"/>
            <p:cNvCxnSpPr/>
            <p:nvPr/>
          </p:nvCxnSpPr>
          <p:spPr bwMode="auto">
            <a:xfrm flipH="1">
              <a:off x="1234562" y="4685992"/>
              <a:ext cx="182268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 flipH="1" flipV="1">
              <a:off x="1534558" y="4685993"/>
              <a:ext cx="211976" cy="77188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1" name="TextBox 30"/>
            <p:cNvSpPr txBox="1"/>
            <p:nvPr/>
          </p:nvSpPr>
          <p:spPr>
            <a:xfrm>
              <a:off x="852379" y="4734913"/>
              <a:ext cx="519941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&gt;</a:t>
              </a:r>
              <a:endPara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53505" y="4734913"/>
              <a:ext cx="739552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Assignment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836365" y="3912425"/>
              <a:ext cx="385289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Block</a:t>
              </a:r>
            </a:p>
          </p:txBody>
        </p:sp>
        <p:cxnSp>
          <p:nvCxnSpPr>
            <p:cNvPr id="59" name="Straight Connector 58"/>
            <p:cNvCxnSpPr/>
            <p:nvPr/>
          </p:nvCxnSpPr>
          <p:spPr bwMode="auto">
            <a:xfrm>
              <a:off x="2044907" y="4119777"/>
              <a:ext cx="0" cy="100941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0" name="TextBox 59"/>
            <p:cNvSpPr txBox="1"/>
            <p:nvPr/>
          </p:nvSpPr>
          <p:spPr>
            <a:xfrm>
              <a:off x="1833468" y="4192450"/>
              <a:ext cx="391701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IfElse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49346" y="3492410"/>
              <a:ext cx="2069083" cy="34970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Arial" panose="020B0604020202020204" pitchFamily="34" charset="0"/>
                </a:rPr>
                <a:t>Abstract</a:t>
              </a:r>
              <a:r>
                <a:rPr kumimoji="0" lang="de-AT" sz="1800" b="1" i="0" u="none" strike="noStrike" kern="1200" cap="none" spc="0" normalizeH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Arial" panose="020B0604020202020204" pitchFamily="34" charset="0"/>
                </a:rPr>
                <a:t> syntax tree</a:t>
              </a:r>
              <a:endParaRPr kumimoji="0" lang="de-AT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 bwMode="auto">
            <a:xfrm flipH="1">
              <a:off x="950982" y="5076798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 flipH="1" flipV="1">
              <a:off x="1145899" y="5076798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3" name="TextBox 62"/>
            <p:cNvSpPr txBox="1"/>
            <p:nvPr/>
          </p:nvSpPr>
          <p:spPr>
            <a:xfrm>
              <a:off x="747107" y="5115392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086421" y="5115392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</a:t>
              </a:r>
            </a:p>
          </p:txBody>
        </p:sp>
        <p:cxnSp>
          <p:nvCxnSpPr>
            <p:cNvPr id="65" name="Straight Connector 64"/>
            <p:cNvCxnSpPr/>
            <p:nvPr/>
          </p:nvCxnSpPr>
          <p:spPr bwMode="auto">
            <a:xfrm flipH="1">
              <a:off x="1734898" y="4968457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 flipH="1" flipV="1">
              <a:off x="1929815" y="4968457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7" name="TextBox 66"/>
            <p:cNvSpPr txBox="1"/>
            <p:nvPr/>
          </p:nvSpPr>
          <p:spPr>
            <a:xfrm>
              <a:off x="1551061" y="5007051"/>
              <a:ext cx="314757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870337" y="5007051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x</a:t>
              </a:r>
            </a:p>
          </p:txBody>
        </p:sp>
        <p:cxnSp>
          <p:nvCxnSpPr>
            <p:cNvPr id="69" name="Straight Connector 68"/>
            <p:cNvCxnSpPr/>
            <p:nvPr/>
          </p:nvCxnSpPr>
          <p:spPr bwMode="auto">
            <a:xfrm flipH="1" flipV="1">
              <a:off x="2154912" y="4419041"/>
              <a:ext cx="399961" cy="10027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0" name="TextBox 69"/>
            <p:cNvSpPr txBox="1"/>
            <p:nvPr/>
          </p:nvSpPr>
          <p:spPr>
            <a:xfrm>
              <a:off x="2361844" y="4491043"/>
              <a:ext cx="739552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Assignment</a:t>
              </a:r>
            </a:p>
          </p:txBody>
        </p:sp>
        <p:cxnSp>
          <p:nvCxnSpPr>
            <p:cNvPr id="71" name="Straight Connector 70"/>
            <p:cNvCxnSpPr/>
            <p:nvPr/>
          </p:nvCxnSpPr>
          <p:spPr bwMode="auto">
            <a:xfrm flipH="1">
              <a:off x="2543237" y="4724587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Straight Connector 71"/>
            <p:cNvCxnSpPr/>
            <p:nvPr/>
          </p:nvCxnSpPr>
          <p:spPr bwMode="auto">
            <a:xfrm flipH="1" flipV="1">
              <a:off x="2738154" y="4724587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3" name="TextBox 72"/>
            <p:cNvSpPr txBox="1"/>
            <p:nvPr/>
          </p:nvSpPr>
          <p:spPr>
            <a:xfrm>
              <a:off x="2359400" y="4763181"/>
              <a:ext cx="314757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678676" y="4763181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</a:t>
              </a:r>
            </a:p>
          </p:txBody>
        </p:sp>
        <p:cxnSp>
          <p:nvCxnSpPr>
            <p:cNvPr id="75" name="Straight Connector 74"/>
            <p:cNvCxnSpPr/>
            <p:nvPr/>
          </p:nvCxnSpPr>
          <p:spPr bwMode="auto">
            <a:xfrm flipH="1">
              <a:off x="1525319" y="4413316"/>
              <a:ext cx="399961" cy="10027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 flipH="1">
              <a:off x="3649501" y="4428890"/>
              <a:ext cx="339646" cy="105457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7" name="TextBox 76"/>
            <p:cNvSpPr txBox="1"/>
            <p:nvPr/>
          </p:nvSpPr>
          <p:spPr>
            <a:xfrm>
              <a:off x="3267317" y="4506079"/>
              <a:ext cx="519941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&gt;</a:t>
              </a:r>
              <a:endPara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 bwMode="auto">
            <a:xfrm flipH="1">
              <a:off x="3383734" y="4847964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 flipH="1" flipV="1">
              <a:off x="3578651" y="4847964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0" name="TextBox 79"/>
            <p:cNvSpPr txBox="1"/>
            <p:nvPr/>
          </p:nvSpPr>
          <p:spPr>
            <a:xfrm>
              <a:off x="3179859" y="4886558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520191" y="4886558"/>
              <a:ext cx="447807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IntCon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934955" y="4192450"/>
              <a:ext cx="393304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While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302489" y="4506079"/>
              <a:ext cx="385289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Block</a:t>
              </a:r>
            </a:p>
          </p:txBody>
        </p:sp>
        <p:cxnSp>
          <p:nvCxnSpPr>
            <p:cNvPr id="10" name="Straight Connector 9"/>
            <p:cNvCxnSpPr>
              <a:stCxn id="82" idx="2"/>
            </p:cNvCxnSpPr>
            <p:nvPr/>
          </p:nvCxnSpPr>
          <p:spPr bwMode="auto">
            <a:xfrm>
              <a:off x="4131607" y="4419041"/>
              <a:ext cx="245912" cy="11502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4" name="TextBox 83"/>
            <p:cNvSpPr txBox="1"/>
            <p:nvPr/>
          </p:nvSpPr>
          <p:spPr>
            <a:xfrm>
              <a:off x="4154768" y="4871292"/>
              <a:ext cx="739552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Assignment</a:t>
              </a:r>
            </a:p>
          </p:txBody>
        </p:sp>
        <p:cxnSp>
          <p:nvCxnSpPr>
            <p:cNvPr id="85" name="Straight Connector 84"/>
            <p:cNvCxnSpPr/>
            <p:nvPr/>
          </p:nvCxnSpPr>
          <p:spPr bwMode="auto">
            <a:xfrm flipH="1">
              <a:off x="4336161" y="5104836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 flipH="1" flipV="1">
              <a:off x="4531078" y="5104836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7" name="TextBox 86"/>
            <p:cNvSpPr txBox="1"/>
            <p:nvPr/>
          </p:nvSpPr>
          <p:spPr>
            <a:xfrm>
              <a:off x="4173965" y="5143430"/>
              <a:ext cx="271475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z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508832" y="5153527"/>
              <a:ext cx="519941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/</a:t>
              </a:r>
            </a:p>
          </p:txBody>
        </p:sp>
        <p:cxnSp>
          <p:nvCxnSpPr>
            <p:cNvPr id="90" name="Straight Connector 89"/>
            <p:cNvCxnSpPr/>
            <p:nvPr/>
          </p:nvCxnSpPr>
          <p:spPr bwMode="auto">
            <a:xfrm flipH="1">
              <a:off x="4625249" y="5495412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Straight Connector 90"/>
            <p:cNvCxnSpPr/>
            <p:nvPr/>
          </p:nvCxnSpPr>
          <p:spPr bwMode="auto">
            <a:xfrm flipH="1" flipV="1">
              <a:off x="4820166" y="5495412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TextBox 91"/>
            <p:cNvSpPr txBox="1"/>
            <p:nvPr/>
          </p:nvSpPr>
          <p:spPr>
            <a:xfrm>
              <a:off x="4421374" y="5534006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761706" y="5534006"/>
              <a:ext cx="447807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IntCon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</a:t>
              </a:r>
            </a:p>
          </p:txBody>
        </p:sp>
        <p:cxnSp>
          <p:nvCxnSpPr>
            <p:cNvPr id="12" name="Straight Connector 11"/>
            <p:cNvCxnSpPr/>
            <p:nvPr/>
          </p:nvCxnSpPr>
          <p:spPr bwMode="auto">
            <a:xfrm>
              <a:off x="4497677" y="4681479"/>
              <a:ext cx="0" cy="20507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4" name="TextBox 93"/>
            <p:cNvSpPr txBox="1"/>
            <p:nvPr/>
          </p:nvSpPr>
          <p:spPr>
            <a:xfrm>
              <a:off x="5449179" y="4871292"/>
              <a:ext cx="372465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Write</a:t>
              </a:r>
            </a:p>
          </p:txBody>
        </p:sp>
        <p:cxnSp>
          <p:nvCxnSpPr>
            <p:cNvPr id="95" name="Straight Connector 94"/>
            <p:cNvCxnSpPr/>
            <p:nvPr/>
          </p:nvCxnSpPr>
          <p:spPr bwMode="auto">
            <a:xfrm>
              <a:off x="5624941" y="5061959"/>
              <a:ext cx="0" cy="135332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6" name="TextBox 95"/>
            <p:cNvSpPr txBox="1"/>
            <p:nvPr/>
          </p:nvSpPr>
          <p:spPr>
            <a:xfrm>
              <a:off x="5364970" y="5153527"/>
              <a:ext cx="519941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</a:t>
              </a:r>
            </a:p>
          </p:txBody>
        </p:sp>
        <p:cxnSp>
          <p:nvCxnSpPr>
            <p:cNvPr id="97" name="Straight Connector 96"/>
            <p:cNvCxnSpPr/>
            <p:nvPr/>
          </p:nvCxnSpPr>
          <p:spPr bwMode="auto">
            <a:xfrm flipH="1">
              <a:off x="5493263" y="5495412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Straight Connector 97"/>
            <p:cNvCxnSpPr/>
            <p:nvPr/>
          </p:nvCxnSpPr>
          <p:spPr bwMode="auto">
            <a:xfrm flipH="1" flipV="1">
              <a:off x="5688180" y="5495412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9" name="TextBox 98"/>
            <p:cNvSpPr txBox="1"/>
            <p:nvPr/>
          </p:nvSpPr>
          <p:spPr>
            <a:xfrm>
              <a:off x="5289388" y="5534006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5640531" y="5534007"/>
              <a:ext cx="519941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BinExpr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102" name="Straight Connector 101"/>
            <p:cNvCxnSpPr/>
            <p:nvPr/>
          </p:nvCxnSpPr>
          <p:spPr bwMode="auto">
            <a:xfrm flipH="1">
              <a:off x="5756948" y="5875892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" name="Straight Connector 102"/>
            <p:cNvCxnSpPr/>
            <p:nvPr/>
          </p:nvCxnSpPr>
          <p:spPr bwMode="auto">
            <a:xfrm flipH="1" flipV="1">
              <a:off x="5951865" y="5875892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4" name="TextBox 103"/>
            <p:cNvSpPr txBox="1"/>
            <p:nvPr/>
          </p:nvSpPr>
          <p:spPr>
            <a:xfrm>
              <a:off x="5506586" y="5914486"/>
              <a:ext cx="447807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IntCon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5939893" y="5914486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z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360546" y="4867821"/>
              <a:ext cx="739552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Assignment</a:t>
              </a:r>
            </a:p>
          </p:txBody>
        </p:sp>
        <p:cxnSp>
          <p:nvCxnSpPr>
            <p:cNvPr id="107" name="Straight Connector 106"/>
            <p:cNvCxnSpPr/>
            <p:nvPr/>
          </p:nvCxnSpPr>
          <p:spPr bwMode="auto">
            <a:xfrm flipH="1">
              <a:off x="6541939" y="5101365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8" name="Straight Connector 107"/>
            <p:cNvCxnSpPr/>
            <p:nvPr/>
          </p:nvCxnSpPr>
          <p:spPr bwMode="auto">
            <a:xfrm flipH="1" flipV="1">
              <a:off x="6736856" y="5101365"/>
              <a:ext cx="77189" cy="771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9" name="TextBox 108"/>
            <p:cNvSpPr txBox="1"/>
            <p:nvPr/>
          </p:nvSpPr>
          <p:spPr>
            <a:xfrm>
              <a:off x="6358102" y="5139959"/>
              <a:ext cx="314757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677378" y="5139959"/>
              <a:ext cx="354832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Ident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z</a:t>
              </a:r>
            </a:p>
          </p:txBody>
        </p:sp>
        <p:cxnSp>
          <p:nvCxnSpPr>
            <p:cNvPr id="15" name="Straight Connector 14"/>
            <p:cNvCxnSpPr>
              <a:stCxn id="60" idx="3"/>
            </p:cNvCxnSpPr>
            <p:nvPr/>
          </p:nvCxnSpPr>
          <p:spPr bwMode="auto">
            <a:xfrm flipV="1">
              <a:off x="2225169" y="4304357"/>
              <a:ext cx="1670949" cy="1389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/>
            <p:cNvCxnSpPr>
              <a:stCxn id="84" idx="3"/>
              <a:endCxn id="94" idx="1"/>
            </p:cNvCxnSpPr>
            <p:nvPr/>
          </p:nvCxnSpPr>
          <p:spPr bwMode="auto">
            <a:xfrm>
              <a:off x="4894320" y="4984588"/>
              <a:ext cx="554859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1" name="Straight Connector 110"/>
            <p:cNvCxnSpPr/>
            <p:nvPr/>
          </p:nvCxnSpPr>
          <p:spPr bwMode="auto">
            <a:xfrm>
              <a:off x="5821644" y="4984588"/>
              <a:ext cx="554859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00897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 bwMode="auto">
          <a:xfrm>
            <a:off x="6775047" y="2938486"/>
            <a:ext cx="516577" cy="518979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7525986" y="2938486"/>
            <a:ext cx="822366" cy="1072977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ASTs </a:t>
            </a:r>
            <a:r>
              <a:rPr lang="en-US" altLang="en-US" smtClean="0"/>
              <a:t>for declarations</a:t>
            </a:r>
            <a:endParaRPr lang="en-US" altLang="en-US" smtClean="0"/>
          </a:p>
        </p:txBody>
      </p:sp>
      <p:sp>
        <p:nvSpPr>
          <p:cNvPr id="3" name="TextBox 2"/>
          <p:cNvSpPr txBox="1"/>
          <p:nvPr/>
        </p:nvSpPr>
        <p:spPr>
          <a:xfrm>
            <a:off x="685800" y="1634664"/>
            <a:ext cx="4849395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Symbol table is directly stored</a:t>
            </a:r>
            <a:r>
              <a:rPr kumimoji="0" lang="de-AT" sz="16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 in the 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AST (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in </a:t>
            </a: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Proc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 nodes)</a:t>
            </a: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85800" y="1286064"/>
            <a:ext cx="2616733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Kinds of objects: </a:t>
            </a: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Var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 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and </a:t>
            </a: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Proc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65819" y="1946086"/>
            <a:ext cx="425364" cy="657479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Obj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type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970816" y="1946085"/>
            <a:ext cx="973777" cy="657479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70050" y="2938487"/>
            <a:ext cx="311102" cy="518979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adr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591299" y="2938487"/>
            <a:ext cx="643372" cy="107297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locals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nVars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block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6970816" y="2187927"/>
            <a:ext cx="973777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Connector 11"/>
          <p:cNvCxnSpPr/>
          <p:nvPr/>
        </p:nvCxnSpPr>
        <p:spPr bwMode="auto">
          <a:xfrm>
            <a:off x="7525986" y="3186132"/>
            <a:ext cx="822366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>
            <a:off x="6775047" y="3202136"/>
            <a:ext cx="516577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Isosceles Triangle 15"/>
          <p:cNvSpPr/>
          <p:nvPr/>
        </p:nvSpPr>
        <p:spPr bwMode="auto">
          <a:xfrm>
            <a:off x="7398327" y="2603564"/>
            <a:ext cx="139535" cy="108480"/>
          </a:xfrm>
          <a:prstGeom prst="triangl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cxnSp>
        <p:nvCxnSpPr>
          <p:cNvPr id="18" name="Straight Connector 17"/>
          <p:cNvCxnSpPr/>
          <p:nvPr/>
        </p:nvCxnSpPr>
        <p:spPr bwMode="auto">
          <a:xfrm flipV="1">
            <a:off x="7036129" y="2843483"/>
            <a:ext cx="0" cy="95003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 flipV="1">
            <a:off x="7914903" y="2843483"/>
            <a:ext cx="0" cy="95003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7036129" y="2843483"/>
            <a:ext cx="878774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>
            <a:off x="7467431" y="2715535"/>
            <a:ext cx="0" cy="12469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9" name="Group 28"/>
          <p:cNvGrpSpPr/>
          <p:nvPr/>
        </p:nvGrpSpPr>
        <p:grpSpPr>
          <a:xfrm>
            <a:off x="685800" y="2325118"/>
            <a:ext cx="5351536" cy="3537404"/>
            <a:chOff x="685800" y="2325118"/>
            <a:chExt cx="5351536" cy="3537404"/>
          </a:xfrm>
        </p:grpSpPr>
        <p:sp>
          <p:nvSpPr>
            <p:cNvPr id="100" name="TextBox 99"/>
            <p:cNvSpPr txBox="1"/>
            <p:nvPr/>
          </p:nvSpPr>
          <p:spPr>
            <a:xfrm>
              <a:off x="3222344" y="2828918"/>
              <a:ext cx="2814992" cy="2519527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Proc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Obj 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{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en-US" sz="12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List&lt;Obj&gt; </a:t>
              </a:r>
              <a:r>
                <a:rPr kumimoji="0" 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locals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= new ArrayList&lt;&gt;();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int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nVars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= 0;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  <a:tab pos="1252538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Block </a:t>
              </a:r>
              <a:r>
                <a:rPr kumimoji="0" 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block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;	// </a:t>
              </a:r>
              <a:r>
                <a:rPr kumimoji="0" 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statements</a:t>
              </a:r>
              <a:endPara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  <a:tab pos="1252538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Proc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program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;	// </a:t>
              </a:r>
              <a:r>
                <a:rPr kumimoji="0" lang="en-US" sz="12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program or null</a:t>
              </a:r>
              <a:endPara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pl-PL" sz="12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pl-PL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Proc</a:t>
              </a:r>
              <a:r>
                <a:rPr kumimoji="0" lang="pl-PL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(String name, Proc program) {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	super(name, Type.VOID);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	this.program = program;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void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insert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(Obj obj) { 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...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Obj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find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(String name) { 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...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 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0975" algn="l"/>
                  <a:tab pos="360363" algn="l"/>
                  <a:tab pos="534988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45180" y="2828918"/>
              <a:ext cx="2340760" cy="2550304"/>
            </a:xfrm>
            <a:prstGeom prst="rect">
              <a:avLst/>
            </a:prstGeom>
            <a:solidFill>
              <a:srgbClr val="CCCCFF"/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Obj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Node 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{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String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name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;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Type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type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;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Obj (String s, Type t) { </a:t>
              </a:r>
              <a:endPara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	name 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= s; type = t; </a:t>
              </a:r>
              <a:endPara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 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</a:t>
              </a:r>
              <a:r>
                <a:rPr kumimoji="0" lang="en-US" sz="12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extends Obj 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{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int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adr</a:t>
              </a:r>
              <a:r>
                <a:rPr kumimoji="0" lang="en-US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;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Var (String name, Type type) { </a:t>
              </a:r>
              <a:endPara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super(name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, type); </a:t>
              </a:r>
              <a:endPara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 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685800" y="2325118"/>
              <a:ext cx="1761307" cy="34970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Arial" panose="020B0604020202020204" pitchFamily="34" charset="0"/>
                </a:rPr>
                <a:t>Classes for nodes</a:t>
              </a:r>
              <a:endParaRPr kumimoji="0" lang="de-AT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45180" y="5605153"/>
              <a:ext cx="2340760" cy="257369"/>
            </a:xfrm>
            <a:prstGeom prst="rect">
              <a:avLst/>
            </a:prstGeom>
            <a:solidFill>
              <a:srgbClr val="CCCCFF"/>
            </a:solidFill>
          </p:spPr>
          <p:txBody>
            <a:bodyPr wrap="squar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enum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Type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{ VOID, INT, BOOL </a:t>
              </a: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7065819" y="1452292"/>
            <a:ext cx="519941" cy="2419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(Node)</a:t>
            </a:r>
          </a:p>
        </p:txBody>
      </p:sp>
      <p:sp>
        <p:nvSpPr>
          <p:cNvPr id="103" name="Rectangle 102"/>
          <p:cNvSpPr/>
          <p:nvPr/>
        </p:nvSpPr>
        <p:spPr bwMode="auto">
          <a:xfrm>
            <a:off x="6970816" y="1452291"/>
            <a:ext cx="973777" cy="241981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05" name="Isosceles Triangle 104"/>
          <p:cNvSpPr/>
          <p:nvPr/>
        </p:nvSpPr>
        <p:spPr bwMode="auto">
          <a:xfrm>
            <a:off x="7398327" y="1705255"/>
            <a:ext cx="139535" cy="108480"/>
          </a:xfrm>
          <a:prstGeom prst="triangl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cxnSp>
        <p:nvCxnSpPr>
          <p:cNvPr id="106" name="Straight Connector 105"/>
          <p:cNvCxnSpPr/>
          <p:nvPr/>
        </p:nvCxnSpPr>
        <p:spPr bwMode="auto">
          <a:xfrm>
            <a:off x="7467431" y="1817226"/>
            <a:ext cx="0" cy="124691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7" name="TextBox 106"/>
          <p:cNvSpPr txBox="1"/>
          <p:nvPr/>
        </p:nvSpPr>
        <p:spPr>
          <a:xfrm>
            <a:off x="6732673" y="4192991"/>
            <a:ext cx="1712576" cy="565146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The program is also</a:t>
            </a: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a </a:t>
            </a:r>
            <a:r>
              <a:rPr kumimoji="0" lang="de-AT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Proc</a:t>
            </a:r>
            <a:r>
              <a:rPr kumimoji="0" lang="de-AT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 node</a:t>
            </a: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06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/>
          <p:cNvSpPr txBox="1"/>
          <p:nvPr/>
        </p:nvSpPr>
        <p:spPr>
          <a:xfrm>
            <a:off x="781964" y="1334891"/>
            <a:ext cx="5257136" cy="3919910"/>
          </a:xfrm>
          <a:prstGeom prst="rect">
            <a:avLst/>
          </a:prstGeom>
          <a:solidFill>
            <a:srgbClr val="CCCCFF"/>
          </a:solidFill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class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extends Obj 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{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List&lt;Obj&gt; </a:t>
            </a: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locals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new ArrayList&lt;&gt;();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int </a:t>
            </a: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nVars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0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...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void 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(Obj obj) {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for (Obj x: locals) {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	if (x.name.equals(obj.name)) SemErr(obj.name + " declared twice");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locals.add(obj);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if (obj instanceof Var) ((Var)obj).adr = 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nVars++;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Obj 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find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(String name) {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for (Obj x: locals) { if (x.name.equals(name)) return x; 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if (program != null) {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	for (Obj x: program.locals) { if (x.name.equals(name)) return x; 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SemErr(name + " undeclared");  // </a:t>
            </a: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 not found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return new Obj("_undef", Type.INT); // </a:t>
            </a: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error object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360363" algn="l"/>
                <a:tab pos="53498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}</a:t>
            </a:r>
          </a:p>
        </p:txBody>
      </p:sp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Symbol table management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9072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Attributed grammar</a:t>
            </a:r>
            <a:endParaRPr lang="en-US" altLang="en-US" smtClean="0"/>
          </a:p>
        </p:txBody>
      </p:sp>
      <p:sp>
        <p:nvSpPr>
          <p:cNvPr id="2" name="TextBox 1"/>
          <p:cNvSpPr txBox="1"/>
          <p:nvPr/>
        </p:nvSpPr>
        <p:spPr>
          <a:xfrm>
            <a:off x="749346" y="1314661"/>
            <a:ext cx="5826398" cy="4227687"/>
          </a:xfrm>
          <a:prstGeom prst="rect">
            <a:avLst/>
          </a:prstGeom>
          <a:solidFill>
            <a:srgbClr val="FFFF99"/>
          </a:solidFill>
        </p:spPr>
        <p:txBody>
          <a:bodyPr wrap="squar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Taste	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String 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name; .)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"program" 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name&gt;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curProc = new Proc(name, 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null);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.)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"{"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{ VarDecl | ProcDecl 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"}" 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VarDecl	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String name; Type type; .)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Typ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type&gt;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name&gt;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curProc.insert(new Var(name, type)); .)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{ "," Ident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name&gt;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	curProc.insert(new Var(name, type)); .)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";" 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Typ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Type type&gt;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int"	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	type = Type.INT; 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"bool"	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	type = Type.BOOL; .)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ProcDecl	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String name; .)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	"void" 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name&gt;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Proc program = curProc;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		curProc = new Proc(name, program);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		program.insert(curProc); .)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"(" ")"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355600" algn="l"/>
                <a:tab pos="2155825" algn="l"/>
                <a:tab pos="2333625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Block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&lt;out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curProc.block&gt;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(.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curProc = program; .)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08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FBD168-0DF9-4CD9-A472-FC1EDA054F6E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de-DE" altLang="en-US" sz="1400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Structure of a compiler specification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1293813" y="1812925"/>
            <a:ext cx="2522537" cy="16954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10000"/>
              </a:spcBef>
              <a:buFontTx/>
              <a:buNone/>
            </a:pPr>
            <a:endParaRPr lang="de-AT" altLang="en-US" sz="1600">
              <a:latin typeface="Arial" panose="020B0604020202020204" pitchFamily="34" charset="0"/>
            </a:endParaRP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1600" b="1">
                <a:latin typeface="Arial" panose="020B0604020202020204" pitchFamily="34" charset="0"/>
              </a:rPr>
              <a:t>"COMPILER" ident</a:t>
            </a:r>
          </a:p>
          <a:p>
            <a:pPr>
              <a:spcBef>
                <a:spcPct val="10000"/>
              </a:spcBef>
              <a:buFontTx/>
              <a:buNone/>
            </a:pPr>
            <a:endParaRPr lang="de-AT" altLang="en-US" sz="16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1600">
                <a:solidFill>
                  <a:srgbClr val="FF0000"/>
                </a:solidFill>
                <a:latin typeface="Arial" panose="020B0604020202020204" pitchFamily="34" charset="0"/>
              </a:rPr>
              <a:t>ScannerSpecification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1600">
                <a:solidFill>
                  <a:srgbClr val="FF0000"/>
                </a:solidFill>
                <a:latin typeface="Arial" panose="020B0604020202020204" pitchFamily="34" charset="0"/>
              </a:rPr>
              <a:t>ParserSpecification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1600" b="1">
                <a:latin typeface="Arial" panose="020B0604020202020204" pitchFamily="34" charset="0"/>
              </a:rPr>
              <a:t>"END" ident "."</a:t>
            </a: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989013" y="4318000"/>
            <a:ext cx="722214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i="1"/>
              <a:t>ident</a:t>
            </a:r>
            <a:r>
              <a:rPr lang="de-AT" altLang="en-US" sz="1800"/>
              <a:t> </a:t>
            </a:r>
            <a:r>
              <a:rPr lang="de-AT" altLang="en-US" sz="1800" smtClean="0"/>
              <a:t>denotes the start symbol of the grammar (i.e., the topmost </a:t>
            </a:r>
            <a:r>
              <a:rPr lang="de-AT" altLang="en-US" sz="1800" smtClean="0"/>
              <a:t>nonterminal)</a:t>
            </a:r>
            <a:endParaRPr lang="de-AT" altLang="en-US" sz="1800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343025" y="2354263"/>
            <a:ext cx="5603875" cy="1150937"/>
            <a:chOff x="1342940" y="2354011"/>
            <a:chExt cx="5603960" cy="1151189"/>
          </a:xfrm>
        </p:grpSpPr>
        <p:sp>
          <p:nvSpPr>
            <p:cNvPr id="13322" name="AutoShape 5"/>
            <p:cNvSpPr>
              <a:spLocks/>
            </p:cNvSpPr>
            <p:nvPr/>
          </p:nvSpPr>
          <p:spPr bwMode="auto">
            <a:xfrm>
              <a:off x="4610100" y="2501900"/>
              <a:ext cx="2336800" cy="1003300"/>
            </a:xfrm>
            <a:prstGeom prst="accentCallout1">
              <a:avLst>
                <a:gd name="adj1" fmla="val 11394"/>
                <a:gd name="adj2" fmla="val -3259"/>
                <a:gd name="adj3" fmla="val 2532"/>
                <a:gd name="adj4" fmla="val -3478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int sum;</a:t>
              </a:r>
            </a:p>
            <a:p>
              <a:pPr>
                <a:spcBef>
                  <a:spcPct val="3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void add(int x)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sum = sum + x;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13323" name="TextBox 1"/>
            <p:cNvSpPr txBox="1">
              <a:spLocks noChangeArrowheads="1"/>
            </p:cNvSpPr>
            <p:nvPr/>
          </p:nvSpPr>
          <p:spPr bwMode="auto">
            <a:xfrm>
              <a:off x="1342940" y="2354011"/>
              <a:ext cx="2475605" cy="318924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tIns="36000" rIns="36000" bIns="360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latin typeface="Arial" panose="020B0604020202020204" pitchFamily="34" charset="0"/>
                </a:rPr>
                <a:t>[</a:t>
              </a:r>
              <a:r>
                <a:rPr lang="de-AT" altLang="en-US" sz="1600">
                  <a:solidFill>
                    <a:schemeClr val="accent2"/>
                  </a:solidFill>
                  <a:latin typeface="Arial" panose="020B0604020202020204" pitchFamily="34" charset="0"/>
                </a:rPr>
                <a:t>GlobalFieldsAndMethods</a:t>
              </a:r>
              <a:r>
                <a:rPr lang="de-AT" altLang="en-US" sz="1600">
                  <a:latin typeface="Arial" panose="020B0604020202020204" pitchFamily="34" charset="0"/>
                </a:rPr>
                <a:t>]</a:t>
              </a: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350963" y="1435100"/>
            <a:ext cx="5595937" cy="665163"/>
            <a:chOff x="1350494" y="1435100"/>
            <a:chExt cx="5596406" cy="665239"/>
          </a:xfrm>
        </p:grpSpPr>
        <p:sp>
          <p:nvSpPr>
            <p:cNvPr id="13320" name="AutoShape 4"/>
            <p:cNvSpPr>
              <a:spLocks/>
            </p:cNvSpPr>
            <p:nvPr/>
          </p:nvSpPr>
          <p:spPr bwMode="auto">
            <a:xfrm>
              <a:off x="4610100" y="1435100"/>
              <a:ext cx="2336800" cy="495300"/>
            </a:xfrm>
            <a:prstGeom prst="accentCallout1">
              <a:avLst>
                <a:gd name="adj1" fmla="val 23079"/>
                <a:gd name="adj2" fmla="val -3259"/>
                <a:gd name="adj3" fmla="val 110255"/>
                <a:gd name="adj4" fmla="val -7771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import java.util.ArrayList;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import java.io.*;</a:t>
              </a:r>
            </a:p>
          </p:txBody>
        </p:sp>
        <p:sp>
          <p:nvSpPr>
            <p:cNvPr id="13321" name="TextBox 8"/>
            <p:cNvSpPr txBox="1">
              <a:spLocks noChangeArrowheads="1"/>
            </p:cNvSpPr>
            <p:nvPr/>
          </p:nvSpPr>
          <p:spPr bwMode="auto">
            <a:xfrm>
              <a:off x="1350494" y="1817766"/>
              <a:ext cx="1510597" cy="282573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tIns="0" rIns="36000" bIns="360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latin typeface="Arial" panose="020B0604020202020204" pitchFamily="34" charset="0"/>
                </a:rPr>
                <a:t>[</a:t>
              </a:r>
              <a:r>
                <a:rPr lang="de-AT" altLang="en-US" sz="1600">
                  <a:solidFill>
                    <a:schemeClr val="accent2"/>
                  </a:solidFill>
                  <a:latin typeface="Arial" panose="020B0604020202020204" pitchFamily="34" charset="0"/>
                </a:rPr>
                <a:t>ImportClauses</a:t>
              </a:r>
              <a:r>
                <a:rPr lang="de-AT" altLang="en-US" sz="1600">
                  <a:latin typeface="Arial" panose="020B0604020202020204" pitchFamily="34" charset="0"/>
                </a:rPr>
                <a:t>]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Example: </a:t>
            </a:r>
            <a:r>
              <a:rPr lang="en-US" altLang="en-US" smtClean="0"/>
              <a:t>AST </a:t>
            </a:r>
            <a:r>
              <a:rPr lang="en-US" altLang="en-US" smtClean="0"/>
              <a:t>for declarations</a:t>
            </a:r>
            <a:endParaRPr lang="en-US" altLang="en-US" smtClean="0"/>
          </a:p>
        </p:txBody>
      </p:sp>
      <p:sp>
        <p:nvSpPr>
          <p:cNvPr id="2" name="TextBox 1"/>
          <p:cNvSpPr txBox="1"/>
          <p:nvPr/>
        </p:nvSpPr>
        <p:spPr>
          <a:xfrm>
            <a:off x="1082867" y="1827465"/>
            <a:ext cx="2813251" cy="1180699"/>
          </a:xfrm>
          <a:prstGeom prst="rect">
            <a:avLst/>
          </a:prstGeom>
          <a:solidFill>
            <a:srgbClr val="FFFF99"/>
          </a:solidFill>
        </p:spPr>
        <p:txBody>
          <a:bodyPr wrap="squar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 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Sample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{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int 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bool 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void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foo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() { int a, b; ... 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void 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bar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() { int c, d; ... 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}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9346" y="1335528"/>
            <a:ext cx="1515727" cy="349702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rPr>
              <a:t>Taste program</a:t>
            </a:r>
            <a:endParaRPr kumimoji="0" lang="de-AT" sz="1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9346" y="3492410"/>
            <a:ext cx="5439016" cy="2330531"/>
            <a:chOff x="749346" y="3492410"/>
            <a:chExt cx="5439016" cy="2330531"/>
          </a:xfrm>
        </p:grpSpPr>
        <p:sp>
          <p:nvSpPr>
            <p:cNvPr id="58" name="TextBox 57"/>
            <p:cNvSpPr txBox="1"/>
            <p:nvPr/>
          </p:nvSpPr>
          <p:spPr>
            <a:xfrm>
              <a:off x="1794799" y="3912425"/>
              <a:ext cx="505514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Proc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Sample</a:t>
              </a:r>
            </a:p>
          </p:txBody>
        </p:sp>
        <p:cxnSp>
          <p:nvCxnSpPr>
            <p:cNvPr id="59" name="Straight Connector 58"/>
            <p:cNvCxnSpPr>
              <a:endCxn id="60" idx="0"/>
            </p:cNvCxnSpPr>
            <p:nvPr/>
          </p:nvCxnSpPr>
          <p:spPr bwMode="auto">
            <a:xfrm flipH="1">
              <a:off x="1895708" y="4262285"/>
              <a:ext cx="149199" cy="221114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0" name="TextBox 59"/>
            <p:cNvSpPr txBox="1"/>
            <p:nvPr/>
          </p:nvSpPr>
          <p:spPr>
            <a:xfrm>
              <a:off x="1759970" y="4483399"/>
              <a:ext cx="271475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x</a:t>
              </a:r>
              <a:endPara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49346" y="3492410"/>
              <a:ext cx="2069083" cy="34970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Arial" panose="020B0604020202020204" pitchFamily="34" charset="0"/>
                </a:rPr>
                <a:t>Abstract syntax tree</a:t>
              </a:r>
              <a:endParaRPr kumimoji="0" lang="de-AT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281553" y="4483399"/>
              <a:ext cx="271475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</a:t>
              </a:r>
            </a:p>
          </p:txBody>
        </p:sp>
        <p:cxnSp>
          <p:nvCxnSpPr>
            <p:cNvPr id="5" name="Straight Connector 4"/>
            <p:cNvCxnSpPr/>
            <p:nvPr/>
          </p:nvCxnSpPr>
          <p:spPr bwMode="auto">
            <a:xfrm>
              <a:off x="2031445" y="4607625"/>
              <a:ext cx="250108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0" name="TextBox 99"/>
            <p:cNvSpPr txBox="1"/>
            <p:nvPr/>
          </p:nvSpPr>
          <p:spPr>
            <a:xfrm>
              <a:off x="2788890" y="4483399"/>
              <a:ext cx="335597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Proc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foo</a:t>
              </a:r>
            </a:p>
          </p:txBody>
        </p:sp>
        <p:cxnSp>
          <p:nvCxnSpPr>
            <p:cNvPr id="112" name="Straight Connector 111"/>
            <p:cNvCxnSpPr/>
            <p:nvPr/>
          </p:nvCxnSpPr>
          <p:spPr bwMode="auto">
            <a:xfrm>
              <a:off x="2553028" y="4607625"/>
              <a:ext cx="250108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3" name="TextBox 112"/>
            <p:cNvSpPr txBox="1"/>
            <p:nvPr/>
          </p:nvSpPr>
          <p:spPr>
            <a:xfrm>
              <a:off x="2338801" y="5368113"/>
              <a:ext cx="271475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860384" y="5368113"/>
              <a:ext cx="271475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  <p:cxnSp>
          <p:nvCxnSpPr>
            <p:cNvPr id="115" name="Straight Connector 114"/>
            <p:cNvCxnSpPr/>
            <p:nvPr/>
          </p:nvCxnSpPr>
          <p:spPr bwMode="auto">
            <a:xfrm>
              <a:off x="2610276" y="5492339"/>
              <a:ext cx="250108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6" name="TextBox 115"/>
            <p:cNvSpPr txBox="1"/>
            <p:nvPr/>
          </p:nvSpPr>
          <p:spPr>
            <a:xfrm>
              <a:off x="3244994" y="4917321"/>
              <a:ext cx="385289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Block</a:t>
              </a:r>
            </a:p>
          </p:txBody>
        </p:sp>
        <p:cxnSp>
          <p:nvCxnSpPr>
            <p:cNvPr id="117" name="Straight Connector 116"/>
            <p:cNvCxnSpPr/>
            <p:nvPr/>
          </p:nvCxnSpPr>
          <p:spPr bwMode="auto">
            <a:xfrm>
              <a:off x="3432070" y="5111138"/>
              <a:ext cx="0" cy="100941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8" name="TextBox 117"/>
            <p:cNvSpPr txBox="1"/>
            <p:nvPr/>
          </p:nvSpPr>
          <p:spPr>
            <a:xfrm>
              <a:off x="3260154" y="5183811"/>
              <a:ext cx="346817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Stat</a:t>
              </a:r>
              <a:r>
                <a:rPr kumimoji="0" lang="de-AT" sz="10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cxnSp>
          <p:nvCxnSpPr>
            <p:cNvPr id="7" name="Straight Connector 6"/>
            <p:cNvCxnSpPr/>
            <p:nvPr/>
          </p:nvCxnSpPr>
          <p:spPr bwMode="auto">
            <a:xfrm flipH="1">
              <a:off x="2536176" y="4863879"/>
              <a:ext cx="346413" cy="522771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3026755" y="4830756"/>
              <a:ext cx="333594" cy="86565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9" name="Straight Connector 118"/>
            <p:cNvCxnSpPr/>
            <p:nvPr/>
          </p:nvCxnSpPr>
          <p:spPr bwMode="auto">
            <a:xfrm>
              <a:off x="3606971" y="5297106"/>
              <a:ext cx="250108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0" name="TextBox 119"/>
            <p:cNvSpPr txBox="1"/>
            <p:nvPr/>
          </p:nvSpPr>
          <p:spPr>
            <a:xfrm>
              <a:off x="3841207" y="5183811"/>
              <a:ext cx="346817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Stat</a:t>
              </a:r>
              <a:r>
                <a:rPr kumimoji="0" lang="de-AT" sz="10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4772069" y="4483399"/>
              <a:ext cx="335597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Proc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bar</a:t>
              </a:r>
            </a:p>
          </p:txBody>
        </p:sp>
        <p:cxnSp>
          <p:nvCxnSpPr>
            <p:cNvPr id="122" name="Straight Connector 121"/>
            <p:cNvCxnSpPr/>
            <p:nvPr/>
          </p:nvCxnSpPr>
          <p:spPr bwMode="auto">
            <a:xfrm>
              <a:off x="3156585" y="4607625"/>
              <a:ext cx="1611916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3" name="TextBox 122"/>
            <p:cNvSpPr txBox="1"/>
            <p:nvPr/>
          </p:nvSpPr>
          <p:spPr>
            <a:xfrm>
              <a:off x="4321980" y="5368113"/>
              <a:ext cx="271475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4843563" y="5368113"/>
              <a:ext cx="271475" cy="380480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Var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</a:t>
              </a:r>
            </a:p>
          </p:txBody>
        </p:sp>
        <p:cxnSp>
          <p:nvCxnSpPr>
            <p:cNvPr id="125" name="Straight Connector 124"/>
            <p:cNvCxnSpPr/>
            <p:nvPr/>
          </p:nvCxnSpPr>
          <p:spPr bwMode="auto">
            <a:xfrm>
              <a:off x="4593455" y="5492339"/>
              <a:ext cx="250108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6" name="TextBox 125"/>
            <p:cNvSpPr txBox="1"/>
            <p:nvPr/>
          </p:nvSpPr>
          <p:spPr>
            <a:xfrm>
              <a:off x="5228173" y="4917321"/>
              <a:ext cx="385289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Block</a:t>
              </a:r>
            </a:p>
          </p:txBody>
        </p:sp>
        <p:cxnSp>
          <p:nvCxnSpPr>
            <p:cNvPr id="127" name="Straight Connector 126"/>
            <p:cNvCxnSpPr/>
            <p:nvPr/>
          </p:nvCxnSpPr>
          <p:spPr bwMode="auto">
            <a:xfrm>
              <a:off x="5415249" y="5111138"/>
              <a:ext cx="0" cy="100941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8" name="TextBox 127"/>
            <p:cNvSpPr txBox="1"/>
            <p:nvPr/>
          </p:nvSpPr>
          <p:spPr>
            <a:xfrm>
              <a:off x="5243333" y="5183811"/>
              <a:ext cx="346817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Stat</a:t>
              </a:r>
              <a:r>
                <a:rPr kumimoji="0" lang="de-AT" sz="10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cxnSp>
          <p:nvCxnSpPr>
            <p:cNvPr id="129" name="Straight Connector 128"/>
            <p:cNvCxnSpPr/>
            <p:nvPr/>
          </p:nvCxnSpPr>
          <p:spPr bwMode="auto">
            <a:xfrm flipH="1">
              <a:off x="4519355" y="4863879"/>
              <a:ext cx="346413" cy="522771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0" name="Straight Connector 129"/>
            <p:cNvCxnSpPr/>
            <p:nvPr/>
          </p:nvCxnSpPr>
          <p:spPr bwMode="auto">
            <a:xfrm>
              <a:off x="5009934" y="4830756"/>
              <a:ext cx="333594" cy="86565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1" name="Straight Connector 130"/>
            <p:cNvCxnSpPr/>
            <p:nvPr/>
          </p:nvCxnSpPr>
          <p:spPr bwMode="auto">
            <a:xfrm>
              <a:off x="5590150" y="5297106"/>
              <a:ext cx="250108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2" name="TextBox 131"/>
            <p:cNvSpPr txBox="1"/>
            <p:nvPr/>
          </p:nvSpPr>
          <p:spPr>
            <a:xfrm>
              <a:off x="5819103" y="5183811"/>
              <a:ext cx="369259" cy="226591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0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Stat</a:t>
              </a:r>
              <a:r>
                <a:rPr kumimoji="0" lang="de-AT" sz="10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</a:t>
              </a:r>
            </a:p>
          </p:txBody>
        </p:sp>
        <p:cxnSp>
          <p:nvCxnSpPr>
            <p:cNvPr id="18" name="Straight Connector 17"/>
            <p:cNvCxnSpPr/>
            <p:nvPr/>
          </p:nvCxnSpPr>
          <p:spPr bwMode="auto">
            <a:xfrm>
              <a:off x="2125677" y="4262744"/>
              <a:ext cx="89065" cy="89065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" name="Straight Connector 19"/>
            <p:cNvCxnSpPr/>
            <p:nvPr/>
          </p:nvCxnSpPr>
          <p:spPr bwMode="auto">
            <a:xfrm flipV="1">
              <a:off x="2192959" y="4330520"/>
              <a:ext cx="51467" cy="51467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" name="Rectangle 3"/>
            <p:cNvSpPr/>
            <p:nvPr/>
          </p:nvSpPr>
          <p:spPr bwMode="auto">
            <a:xfrm>
              <a:off x="1686296" y="4423558"/>
              <a:ext cx="3485408" cy="510639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2300313" y="5312302"/>
              <a:ext cx="856272" cy="510639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4290373" y="5312302"/>
              <a:ext cx="856272" cy="510639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 bwMode="auto">
            <a:xfrm flipV="1">
              <a:off x="4692561" y="4156364"/>
              <a:ext cx="267194" cy="267194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" name="TextBox 9"/>
            <p:cNvSpPr txBox="1"/>
            <p:nvPr/>
          </p:nvSpPr>
          <p:spPr>
            <a:xfrm>
              <a:off x="4947967" y="3952449"/>
              <a:ext cx="986415" cy="288147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r>
                <a:rPr lang="de-AT" sz="1400" i="1" smtClean="0">
                  <a:latin typeface="+mj-lt"/>
                  <a:cs typeface="Arial" panose="020B0604020202020204" pitchFamily="34" charset="0"/>
                </a:rPr>
                <a:t>symbol table</a:t>
              </a:r>
              <a:endParaRPr lang="de-AT" sz="1400" i="1" smtClean="0">
                <a:latin typeface="+mj-lt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416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 of node classes</a:t>
            </a:r>
            <a:endParaRPr lang="en-US" altLang="en-US" smtClean="0"/>
          </a:p>
        </p:txBody>
      </p:sp>
      <p:sp>
        <p:nvSpPr>
          <p:cNvPr id="4" name="TextBox 3"/>
          <p:cNvSpPr txBox="1"/>
          <p:nvPr/>
        </p:nvSpPr>
        <p:spPr>
          <a:xfrm>
            <a:off x="760021" y="3416254"/>
            <a:ext cx="619328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(Node)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541320" y="1917524"/>
            <a:ext cx="560016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(Expr)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541320" y="4195469"/>
            <a:ext cx="510323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(Stat)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541320" y="5977655"/>
            <a:ext cx="351626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Obj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286331" y="1327239"/>
            <a:ext cx="701080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BinExpr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286331" y="1615386"/>
            <a:ext cx="919089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UnaryExpr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286331" y="1918207"/>
            <a:ext cx="470248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286331" y="2216659"/>
            <a:ext cx="600092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IntCon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286331" y="2504806"/>
            <a:ext cx="760392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BoolCon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286331" y="3161976"/>
            <a:ext cx="1008857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Assignment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286331" y="3450123"/>
            <a:ext cx="382083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Call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286331" y="3752944"/>
            <a:ext cx="172089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286331" y="4051396"/>
            <a:ext cx="521544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IfElse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286331" y="4339543"/>
            <a:ext cx="521544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While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86331" y="4626459"/>
            <a:ext cx="500705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Read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286331" y="4924911"/>
            <a:ext cx="487817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Write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286331" y="5213058"/>
            <a:ext cx="511926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Block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286331" y="5833921"/>
            <a:ext cx="338289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Var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286331" y="6122068"/>
            <a:ext cx="441394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</a:t>
            </a:r>
          </a:p>
        </p:txBody>
      </p:sp>
      <p:sp>
        <p:nvSpPr>
          <p:cNvPr id="8" name="Isosceles Triangle 7"/>
          <p:cNvSpPr/>
          <p:nvPr/>
        </p:nvSpPr>
        <p:spPr bwMode="auto">
          <a:xfrm rot="16200000">
            <a:off x="1436909" y="3504427"/>
            <a:ext cx="167125" cy="144073"/>
          </a:xfrm>
          <a:prstGeom prst="triangl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>
            <a:stCxn id="40" idx="1"/>
          </p:cNvCxnSpPr>
          <p:nvPr/>
        </p:nvCxnSpPr>
        <p:spPr bwMode="auto">
          <a:xfrm flipH="1" flipV="1">
            <a:off x="2185060" y="2060369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 flipH="1" flipV="1">
            <a:off x="2185060" y="4339542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Straight Connector 65"/>
          <p:cNvCxnSpPr/>
          <p:nvPr/>
        </p:nvCxnSpPr>
        <p:spPr bwMode="auto">
          <a:xfrm flipH="1" flipV="1">
            <a:off x="2185060" y="6121728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>
            <a:off x="2185060" y="2060369"/>
            <a:ext cx="0" cy="406135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/>
          <p:cNvCxnSpPr>
            <a:stCxn id="8" idx="3"/>
          </p:cNvCxnSpPr>
          <p:nvPr/>
        </p:nvCxnSpPr>
        <p:spPr bwMode="auto">
          <a:xfrm>
            <a:off x="1592508" y="3576463"/>
            <a:ext cx="592552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3" name="Isosceles Triangle 72"/>
          <p:cNvSpPr/>
          <p:nvPr/>
        </p:nvSpPr>
        <p:spPr bwMode="auto">
          <a:xfrm rot="16200000">
            <a:off x="3046662" y="1989562"/>
            <a:ext cx="167125" cy="144073"/>
          </a:xfrm>
          <a:prstGeom prst="triangl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cxnSp>
        <p:nvCxnSpPr>
          <p:cNvPr id="74" name="Straight Connector 73"/>
          <p:cNvCxnSpPr>
            <a:stCxn id="73" idx="3"/>
          </p:cNvCxnSpPr>
          <p:nvPr/>
        </p:nvCxnSpPr>
        <p:spPr bwMode="auto">
          <a:xfrm>
            <a:off x="3202261" y="2061598"/>
            <a:ext cx="727810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5" name="Isosceles Triangle 74"/>
          <p:cNvSpPr/>
          <p:nvPr/>
        </p:nvSpPr>
        <p:spPr bwMode="auto">
          <a:xfrm rot="16200000">
            <a:off x="3046662" y="4267506"/>
            <a:ext cx="167125" cy="144073"/>
          </a:xfrm>
          <a:prstGeom prst="triangl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cxnSp>
        <p:nvCxnSpPr>
          <p:cNvPr id="76" name="Straight Connector 75"/>
          <p:cNvCxnSpPr>
            <a:stCxn id="75" idx="3"/>
          </p:cNvCxnSpPr>
          <p:nvPr/>
        </p:nvCxnSpPr>
        <p:spPr bwMode="auto">
          <a:xfrm>
            <a:off x="3202261" y="4339542"/>
            <a:ext cx="727810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Isosceles Triangle 76"/>
          <p:cNvSpPr/>
          <p:nvPr/>
        </p:nvSpPr>
        <p:spPr bwMode="auto">
          <a:xfrm rot="16200000">
            <a:off x="2927902" y="6049692"/>
            <a:ext cx="167125" cy="144073"/>
          </a:xfrm>
          <a:prstGeom prst="triangl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0000" tIns="46800" rIns="90000" bIns="468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cxnSp>
        <p:nvCxnSpPr>
          <p:cNvPr id="78" name="Straight Connector 77"/>
          <p:cNvCxnSpPr>
            <a:stCxn id="77" idx="3"/>
          </p:cNvCxnSpPr>
          <p:nvPr/>
        </p:nvCxnSpPr>
        <p:spPr bwMode="auto">
          <a:xfrm>
            <a:off x="3083501" y="6121728"/>
            <a:ext cx="846570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 flipH="1" flipV="1">
            <a:off x="3930071" y="1471312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/>
          <p:nvPr/>
        </p:nvCxnSpPr>
        <p:spPr bwMode="auto">
          <a:xfrm flipH="1" flipV="1">
            <a:off x="3930071" y="1754920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/>
          <p:cNvCxnSpPr/>
          <p:nvPr/>
        </p:nvCxnSpPr>
        <p:spPr bwMode="auto">
          <a:xfrm flipH="1" flipV="1">
            <a:off x="3930071" y="2062280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/>
          <p:nvPr/>
        </p:nvCxnSpPr>
        <p:spPr bwMode="auto">
          <a:xfrm flipH="1" flipV="1">
            <a:off x="3930071" y="2365441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Connector 82"/>
          <p:cNvCxnSpPr/>
          <p:nvPr/>
        </p:nvCxnSpPr>
        <p:spPr bwMode="auto">
          <a:xfrm flipH="1" flipV="1">
            <a:off x="3930071" y="2657510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Connector 83"/>
          <p:cNvCxnSpPr/>
          <p:nvPr/>
        </p:nvCxnSpPr>
        <p:spPr bwMode="auto">
          <a:xfrm flipH="1" flipV="1">
            <a:off x="3930071" y="3311883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Straight Connector 84"/>
          <p:cNvCxnSpPr/>
          <p:nvPr/>
        </p:nvCxnSpPr>
        <p:spPr bwMode="auto">
          <a:xfrm flipH="1" flipV="1">
            <a:off x="3930071" y="3598799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Straight Connector 85"/>
          <p:cNvCxnSpPr/>
          <p:nvPr/>
        </p:nvCxnSpPr>
        <p:spPr bwMode="auto">
          <a:xfrm flipH="1" flipV="1">
            <a:off x="3930071" y="3898037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/>
          <p:cNvCxnSpPr/>
          <p:nvPr/>
        </p:nvCxnSpPr>
        <p:spPr bwMode="auto">
          <a:xfrm flipH="1" flipV="1">
            <a:off x="3930071" y="4194540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/>
          <p:cNvCxnSpPr/>
          <p:nvPr/>
        </p:nvCxnSpPr>
        <p:spPr bwMode="auto">
          <a:xfrm flipH="1" flipV="1">
            <a:off x="3930071" y="4478828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 flipH="1" flipV="1">
            <a:off x="3930071" y="4779998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Straight Connector 90"/>
          <p:cNvCxnSpPr/>
          <p:nvPr/>
        </p:nvCxnSpPr>
        <p:spPr bwMode="auto">
          <a:xfrm flipH="1" flipV="1">
            <a:off x="3930071" y="5074933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2" name="Straight Connector 91"/>
          <p:cNvCxnSpPr/>
          <p:nvPr/>
        </p:nvCxnSpPr>
        <p:spPr bwMode="auto">
          <a:xfrm flipH="1" flipV="1">
            <a:off x="3930071" y="5359457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3" name="Straight Connector 92"/>
          <p:cNvCxnSpPr/>
          <p:nvPr/>
        </p:nvCxnSpPr>
        <p:spPr bwMode="auto">
          <a:xfrm flipH="1" flipV="1">
            <a:off x="3930071" y="5989432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4" name="Straight Connector 93"/>
          <p:cNvCxnSpPr/>
          <p:nvPr/>
        </p:nvCxnSpPr>
        <p:spPr bwMode="auto">
          <a:xfrm flipH="1" flipV="1">
            <a:off x="3930071" y="6268569"/>
            <a:ext cx="356260" cy="122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/>
          <p:cNvCxnSpPr/>
          <p:nvPr/>
        </p:nvCxnSpPr>
        <p:spPr bwMode="auto">
          <a:xfrm>
            <a:off x="3930071" y="1471312"/>
            <a:ext cx="0" cy="1186198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>
            <a:off x="3930071" y="3306049"/>
            <a:ext cx="0" cy="2051082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/>
          <p:cNvCxnSpPr/>
          <p:nvPr/>
        </p:nvCxnSpPr>
        <p:spPr bwMode="auto">
          <a:xfrm>
            <a:off x="3930071" y="5989432"/>
            <a:ext cx="0" cy="276709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85890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A3E366-1A96-4CC3-836F-23908EACE061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Compiler specification</a:t>
            </a:r>
            <a:endParaRPr lang="en-US" altLang="en-US" smtClean="0"/>
          </a:p>
        </p:txBody>
      </p:sp>
      <p:sp>
        <p:nvSpPr>
          <p:cNvPr id="2" name="TextBox 1"/>
          <p:cNvSpPr txBox="1"/>
          <p:nvPr/>
        </p:nvSpPr>
        <p:spPr>
          <a:xfrm>
            <a:off x="833485" y="1364328"/>
            <a:ext cx="4860733" cy="2781137"/>
          </a:xfrm>
          <a:prstGeom prst="rect">
            <a:avLst/>
          </a:prstGeom>
          <a:solidFill>
            <a:srgbClr val="FFFF99"/>
          </a:solidFill>
        </p:spPr>
        <p:txBody>
          <a:bodyPr wrap="squar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COMPILER Taste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Proc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curProc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 // </a:t>
            </a: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current program unit (procedure or main program)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CHARACTERS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letter	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’A’ .. ’Z’ + ’a’ .. ’z’.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digit	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’0’ .. ’9’.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TOKENS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	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letter {letter | digit}.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de-A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number	</a:t>
            </a: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digit {digit}.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COMMENTS FROM "//" to "\r\n"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IGNORE ’\t’ + ’\r’ + ’n’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PRODUCTIONS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...  // </a:t>
            </a:r>
            <a:r>
              <a:rPr kumimoji="0" lang="de-AT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productions as described above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7800" algn="l"/>
                <a:tab pos="808038" algn="l"/>
              </a:tabLst>
              <a:defRPr/>
            </a:pPr>
            <a:r>
              <a:rPr kumimoji="0" lang="de-AT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END Taste.</a:t>
            </a:r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71896" y="4366793"/>
            <a:ext cx="4922322" cy="2129065"/>
            <a:chOff x="771896" y="4366793"/>
            <a:chExt cx="4922322" cy="2129065"/>
          </a:xfrm>
        </p:grpSpPr>
        <p:sp>
          <p:nvSpPr>
            <p:cNvPr id="4" name="TextBox 3"/>
            <p:cNvSpPr txBox="1"/>
            <p:nvPr/>
          </p:nvSpPr>
          <p:spPr>
            <a:xfrm>
              <a:off x="771896" y="4366793"/>
              <a:ext cx="1524062" cy="34970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Arial" panose="020B0604020202020204" pitchFamily="34" charset="0"/>
                </a:rPr>
                <a:t>Main program</a:t>
              </a:r>
              <a:endParaRPr kumimoji="0" lang="de-AT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33485" y="4868883"/>
              <a:ext cx="4860733" cy="1626975"/>
            </a:xfrm>
            <a:prstGeom prst="rect">
              <a:avLst/>
            </a:prstGeom>
            <a:solidFill>
              <a:srgbClr val="CCCCFF"/>
            </a:solidFill>
          </p:spPr>
          <p:txBody>
            <a:bodyPr wrap="square" lIns="36000" tIns="36000" rIns="36000" bIns="3600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class </a:t>
              </a:r>
              <a:r>
                <a:rPr kumimoji="0" lang="de-AT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Taste</a:t>
              </a: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public static void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main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(String[] arg) {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	Scanner scanner = new Scanner(arg[0]);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	Parser parser = new Parser(scanner);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	parser.Parse();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	System.out.println(parser.errors.count + " errors detected");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	}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77800" algn="l"/>
                  <a:tab pos="355600" algn="l"/>
                </a:tabLst>
                <a:defRPr/>
              </a:pPr>
              <a:r>
                <a:rPr kumimoji="0" lang="de-AT" sz="1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}</a:t>
              </a:r>
              <a:endPara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878285" y="4868883"/>
            <a:ext cx="3075256" cy="703645"/>
          </a:xfrm>
          <a:prstGeom prst="rect">
            <a:avLst/>
          </a:prstGeom>
          <a:solidFill>
            <a:schemeClr val="tx1"/>
          </a:solidFill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java -jar Coco.jar Taste.atg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javac Scanner.java Parser.java Taste.java </a:t>
            </a: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java Taste </a:t>
            </a:r>
            <a:r>
              <a:rPr kumimoji="0" lang="de-AT" sz="1200" b="0" i="1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inputFile.tas</a:t>
            </a:r>
            <a:endParaRPr kumimoji="0" lang="de-AT" sz="12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30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9E3BD4-BE28-4C2C-A366-2A1E5712ACB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40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Summary</a:t>
            </a:r>
          </a:p>
        </p:txBody>
      </p:sp>
      <p:sp>
        <p:nvSpPr>
          <p:cNvPr id="44036" name="Text Box 5"/>
          <p:cNvSpPr txBox="1">
            <a:spLocks noChangeArrowheads="1"/>
          </p:cNvSpPr>
          <p:nvPr/>
        </p:nvSpPr>
        <p:spPr bwMode="auto">
          <a:xfrm>
            <a:off x="728663" y="1285875"/>
            <a:ext cx="631507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Compiler-generating tools like Coco/R can always be applied if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some input is to be transformed into some output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input is syntactically structured</a:t>
            </a:r>
          </a:p>
        </p:txBody>
      </p:sp>
      <p:sp>
        <p:nvSpPr>
          <p:cNvPr id="44037" name="Text Box 6"/>
          <p:cNvSpPr txBox="1">
            <a:spLocks noChangeArrowheads="1"/>
          </p:cNvSpPr>
          <p:nvPr/>
        </p:nvSpPr>
        <p:spPr bwMode="auto">
          <a:xfrm>
            <a:off x="728663" y="2514600"/>
            <a:ext cx="4024156" cy="2178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Typical applications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static program analyzers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tools that compute metrics from source code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source code instrumentation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domain-specific languages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log file analyzers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data stream processing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62444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E290F7-AA73-47C9-9BAF-B2654D82B072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de-DE" altLang="en-US" sz="140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104900" y="3316539"/>
            <a:ext cx="5778500" cy="3937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58980" cy="334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  <a:tab pos="116205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  <a:tab pos="116205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  <a:tab pos="116205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 smtClean="0"/>
              <a:t>7.</a:t>
            </a:r>
            <a:r>
              <a:rPr lang="de-AT" altLang="en-US" sz="3200"/>
              <a:t>	</a:t>
            </a:r>
            <a:r>
              <a:rPr lang="de-AT" altLang="en-US" sz="3200" smtClean="0"/>
              <a:t>The Compiler Generator Coco/R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7.1</a:t>
            </a:r>
            <a:r>
              <a:rPr lang="de-AT" altLang="en-US"/>
              <a:t>	</a:t>
            </a:r>
            <a:r>
              <a:rPr lang="de-AT" altLang="en-US" smtClean="0"/>
              <a:t>Overview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7.2</a:t>
            </a:r>
            <a:r>
              <a:rPr lang="de-AT" altLang="en-US"/>
              <a:t>	Coco/R</a:t>
            </a: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>
                <a:solidFill>
                  <a:srgbClr val="FF0000"/>
                </a:solidFill>
              </a:rPr>
              <a:t>		-	</a:t>
            </a:r>
            <a:r>
              <a:rPr lang="de-AT" altLang="en-US" sz="2000" smtClean="0">
                <a:solidFill>
                  <a:srgbClr val="FF0000"/>
                </a:solidFill>
              </a:rPr>
              <a:t>Scanner Specification</a:t>
            </a:r>
            <a:endParaRPr lang="de-AT" altLang="en-US" sz="2000">
              <a:solidFill>
                <a:srgbClr val="FF0000"/>
              </a:solidFill>
            </a:endParaRPr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Parser Specification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Error Handling</a:t>
            </a:r>
            <a:endParaRPr lang="de-AT" altLang="en-US" sz="2000"/>
          </a:p>
          <a:p>
            <a:pPr>
              <a:spcBef>
                <a:spcPct val="10000"/>
              </a:spcBef>
              <a:buFontTx/>
              <a:buNone/>
            </a:pPr>
            <a:r>
              <a:rPr lang="de-AT" altLang="en-US" sz="2000"/>
              <a:t>		-	</a:t>
            </a:r>
            <a:r>
              <a:rPr lang="de-AT" altLang="en-US" sz="2000" smtClean="0"/>
              <a:t>LL(1) Conflicts</a:t>
            </a:r>
            <a:endParaRPr lang="de-AT" altLang="en-US" sz="2000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 smtClean="0"/>
              <a:t>7.3</a:t>
            </a:r>
            <a:r>
              <a:rPr lang="de-AT" altLang="en-US"/>
              <a:t>	</a:t>
            </a:r>
            <a:r>
              <a:rPr lang="de-AT" altLang="en-US" smtClean="0"/>
              <a:t>Examples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153770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010561-F74D-4472-9AFB-B55453C099B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de-DE" altLang="en-US" sz="1400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Structure of the scanner specification</a:t>
            </a:r>
            <a:endParaRPr lang="de-AT" altLang="en-US" sz="2400" smtClean="0"/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760413" y="1597025"/>
            <a:ext cx="2952750" cy="26797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6000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ScannerSpecification =</a:t>
            </a:r>
          </a:p>
          <a:p>
            <a:pPr>
              <a:spcBef>
                <a:spcPct val="6000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	["IGNORECASE"]</a:t>
            </a:r>
          </a:p>
          <a:p>
            <a:pPr>
              <a:spcBef>
                <a:spcPct val="6000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	["CHARACTERS" {SetDecl}]</a:t>
            </a:r>
          </a:p>
          <a:p>
            <a:pPr>
              <a:spcBef>
                <a:spcPct val="6000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	["TOKENS" {TokenDecl}]</a:t>
            </a:r>
          </a:p>
          <a:p>
            <a:pPr>
              <a:spcBef>
                <a:spcPct val="6000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	["PRAGMAS" {PragmaDecl}]</a:t>
            </a:r>
          </a:p>
          <a:p>
            <a:pPr>
              <a:spcBef>
                <a:spcPct val="6000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	{CommentDecl}</a:t>
            </a:r>
          </a:p>
          <a:p>
            <a:pPr>
              <a:spcBef>
                <a:spcPct val="6000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</a:rPr>
              <a:t>	{WhiteSpaceDecl}.</a:t>
            </a:r>
          </a:p>
        </p:txBody>
      </p:sp>
      <p:sp>
        <p:nvSpPr>
          <p:cNvPr id="17413" name="AutoShape 4"/>
          <p:cNvSpPr>
            <a:spLocks/>
          </p:cNvSpPr>
          <p:nvPr/>
        </p:nvSpPr>
        <p:spPr bwMode="auto">
          <a:xfrm>
            <a:off x="4102100" y="1701800"/>
            <a:ext cx="4216400" cy="304800"/>
          </a:xfrm>
          <a:prstGeom prst="accentCallout1">
            <a:avLst>
              <a:gd name="adj1" fmla="val 37500"/>
              <a:gd name="adj2" fmla="val -1806"/>
              <a:gd name="adj3" fmla="val 125000"/>
              <a:gd name="adj4" fmla="val -3012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should the generated compiler be </a:t>
            </a:r>
            <a:r>
              <a:rPr lang="de-AT" altLang="en-US" sz="1600" smtClean="0"/>
              <a:t>case sensitive</a:t>
            </a:r>
            <a:r>
              <a:rPr lang="de-AT" altLang="en-US" sz="1600" smtClean="0"/>
              <a:t>?</a:t>
            </a:r>
            <a:endParaRPr lang="de-AT" altLang="en-US" sz="1600"/>
          </a:p>
        </p:txBody>
      </p:sp>
      <p:sp>
        <p:nvSpPr>
          <p:cNvPr id="17414" name="AutoShape 5"/>
          <p:cNvSpPr>
            <a:spLocks/>
          </p:cNvSpPr>
          <p:nvPr/>
        </p:nvSpPr>
        <p:spPr bwMode="auto">
          <a:xfrm>
            <a:off x="4102100" y="2184400"/>
            <a:ext cx="4876800" cy="304800"/>
          </a:xfrm>
          <a:prstGeom prst="accentCallout1">
            <a:avLst>
              <a:gd name="adj1" fmla="val 37500"/>
              <a:gd name="adj2" fmla="val -1565"/>
              <a:gd name="adj3" fmla="val 91667"/>
              <a:gd name="adj4" fmla="val -104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which characters may occur in tokens?</a:t>
            </a:r>
            <a:endParaRPr lang="de-AT" altLang="en-US" sz="1600"/>
          </a:p>
        </p:txBody>
      </p:sp>
      <p:sp>
        <p:nvSpPr>
          <p:cNvPr id="17415" name="AutoShape 6"/>
          <p:cNvSpPr>
            <a:spLocks/>
          </p:cNvSpPr>
          <p:nvPr/>
        </p:nvSpPr>
        <p:spPr bwMode="auto">
          <a:xfrm>
            <a:off x="4102100" y="2708275"/>
            <a:ext cx="4876800" cy="358775"/>
          </a:xfrm>
          <a:prstGeom prst="accentCallout1">
            <a:avLst>
              <a:gd name="adj1" fmla="val 31856"/>
              <a:gd name="adj2" fmla="val -1565"/>
              <a:gd name="adj3" fmla="val 63718"/>
              <a:gd name="adj4" fmla="val -1432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what is the syntax of tokens (terminal classes)?</a:t>
            </a:r>
            <a:endParaRPr lang="de-AT" altLang="en-US" sz="1600"/>
          </a:p>
        </p:txBody>
      </p:sp>
      <p:sp>
        <p:nvSpPr>
          <p:cNvPr id="17416" name="AutoShape 7"/>
          <p:cNvSpPr>
            <a:spLocks/>
          </p:cNvSpPr>
          <p:nvPr/>
        </p:nvSpPr>
        <p:spPr bwMode="auto">
          <a:xfrm>
            <a:off x="4102100" y="3251200"/>
            <a:ext cx="4876800" cy="304800"/>
          </a:xfrm>
          <a:prstGeom prst="accentCallout1">
            <a:avLst>
              <a:gd name="adj1" fmla="val 37500"/>
              <a:gd name="adj2" fmla="val -1565"/>
              <a:gd name="adj3" fmla="val 29167"/>
              <a:gd name="adj4" fmla="val -872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p</a:t>
            </a:r>
            <a:r>
              <a:rPr lang="de-AT" altLang="en-US" sz="1600" smtClean="0"/>
              <a:t>ragmas are tokens that are not part of the </a:t>
            </a:r>
            <a:r>
              <a:rPr lang="de-AT" altLang="en-US" sz="1600" smtClean="0"/>
              <a:t>syntax</a:t>
            </a:r>
            <a:endParaRPr lang="de-AT" altLang="en-US" sz="1600"/>
          </a:p>
        </p:txBody>
      </p:sp>
      <p:sp>
        <p:nvSpPr>
          <p:cNvPr id="17417" name="AutoShape 8"/>
          <p:cNvSpPr>
            <a:spLocks/>
          </p:cNvSpPr>
          <p:nvPr/>
        </p:nvSpPr>
        <p:spPr bwMode="auto">
          <a:xfrm>
            <a:off x="4102100" y="3708400"/>
            <a:ext cx="4876800" cy="342900"/>
          </a:xfrm>
          <a:prstGeom prst="accentCallout1">
            <a:avLst>
              <a:gd name="adj1" fmla="val 33333"/>
              <a:gd name="adj2" fmla="val -1565"/>
              <a:gd name="adj3" fmla="val -2778"/>
              <a:gd name="adj4" fmla="val -3131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how are comments structured?</a:t>
            </a:r>
            <a:endParaRPr lang="de-AT" altLang="en-US" sz="1600"/>
          </a:p>
        </p:txBody>
      </p:sp>
      <p:sp>
        <p:nvSpPr>
          <p:cNvPr id="17418" name="AutoShape 9"/>
          <p:cNvSpPr>
            <a:spLocks/>
          </p:cNvSpPr>
          <p:nvPr/>
        </p:nvSpPr>
        <p:spPr bwMode="auto">
          <a:xfrm>
            <a:off x="4102100" y="4194175"/>
            <a:ext cx="4876800" cy="304800"/>
          </a:xfrm>
          <a:prstGeom prst="accentCallout1">
            <a:avLst>
              <a:gd name="adj1" fmla="val 37500"/>
              <a:gd name="adj2" fmla="val -1565"/>
              <a:gd name="adj3" fmla="val -29167"/>
              <a:gd name="adj4" fmla="val -2734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which characters should be ignored (e.g. </a:t>
            </a:r>
            <a:r>
              <a:rPr lang="de-AT" altLang="en-US" sz="1600" smtClean="0"/>
              <a:t>'\t', '\n', '\r')?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A0A14F-15AD-44C1-B575-B5FD8B0853AD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Character sets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09613" y="1295400"/>
            <a:ext cx="1044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989013" y="1700213"/>
            <a:ext cx="2736850" cy="14954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</a:tabLst>
              <a:defRPr/>
            </a:pP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CHARACTERS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digit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= "0123456789".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letter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= 'A' .. 'Z'.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hexDigit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= digit + "ABCDEF".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eol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= '\n'.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  <a:tab pos="952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0" lang="de-AT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noDigit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= ANY - digit.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3783013" y="1916113"/>
            <a:ext cx="2462831" cy="1257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set of all digits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set of all uppercase letters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set of all hexadecimal digits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end-of-line character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any character that is not a digit</a:t>
            </a:r>
          </a:p>
        </p:txBody>
      </p:sp>
      <p:grpSp>
        <p:nvGrpSpPr>
          <p:cNvPr id="421894" name="Group 6"/>
          <p:cNvGrpSpPr>
            <a:grpSpLocks/>
          </p:cNvGrpSpPr>
          <p:nvPr/>
        </p:nvGrpSpPr>
        <p:grpSpPr bwMode="auto">
          <a:xfrm>
            <a:off x="696913" y="3571875"/>
            <a:ext cx="6578600" cy="1298575"/>
            <a:chOff x="439" y="3368"/>
            <a:chExt cx="4144" cy="818"/>
          </a:xfrm>
        </p:grpSpPr>
        <p:sp>
          <p:nvSpPr>
            <p:cNvPr id="9225" name="Text Box 7"/>
            <p:cNvSpPr txBox="1">
              <a:spLocks noChangeArrowheads="1"/>
            </p:cNvSpPr>
            <p:nvPr/>
          </p:nvSpPr>
          <p:spPr bwMode="auto">
            <a:xfrm>
              <a:off x="439" y="3368"/>
              <a:ext cx="342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Valid escape sequences in character constants and strings</a:t>
              </a:r>
            </a:p>
          </p:txBody>
        </p:sp>
        <p:sp>
          <p:nvSpPr>
            <p:cNvPr id="9226" name="Text Box 8"/>
            <p:cNvSpPr txBox="1">
              <a:spLocks noChangeArrowheads="1"/>
            </p:cNvSpPr>
            <p:nvPr/>
          </p:nvSpPr>
          <p:spPr bwMode="auto">
            <a:xfrm>
              <a:off x="615" y="3592"/>
              <a:ext cx="3968" cy="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\\	backslash	\r	carriage return	\f	form feed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\'	apostrophe	\n	new line	\a	bell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\"	quote	\t	horizontal tab	\b	backspace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2006600" algn="l"/>
                  <a:tab pos="2286000" algn="l"/>
                  <a:tab pos="4000500" algn="l"/>
                  <a:tab pos="45720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\0	null character	\v	vertical tab	\uxxxx	hex character value</a:t>
              </a:r>
            </a:p>
          </p:txBody>
        </p:sp>
      </p:grpSp>
      <p:sp>
        <p:nvSpPr>
          <p:cNvPr id="421897" name="Text Box 9"/>
          <p:cNvSpPr txBox="1">
            <a:spLocks noChangeArrowheads="1"/>
          </p:cNvSpPr>
          <p:nvPr/>
        </p:nvSpPr>
        <p:spPr bwMode="auto">
          <a:xfrm>
            <a:off x="757238" y="5376863"/>
            <a:ext cx="2863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Coco/R allows Unicode (UTF-8)</a:t>
            </a:r>
          </a:p>
        </p:txBody>
      </p:sp>
    </p:spTree>
    <p:extLst>
      <p:ext uri="{BB962C8B-B14F-4D97-AF65-F5344CB8AC3E}">
        <p14:creationId xmlns:p14="http://schemas.microsoft.com/office/powerpoint/2010/main" val="360807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897" grpId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rtlCol="0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none" lIns="36000" tIns="36000" rIns="36000" bIns="36000" rtlCol="0">
        <a:spAutoFit/>
      </a:bodyPr>
      <a:lstStyle>
        <a:defPPr>
          <a:defRPr sz="140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90500" algn="l"/>
            <a:tab pos="381000" algn="l"/>
            <a:tab pos="571500" algn="l"/>
            <a:tab pos="2006600" algn="l"/>
          </a:tabLst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2546</Words>
  <Application>Microsoft Office PowerPoint</Application>
  <PresentationFormat>On-screen Show (4:3)</PresentationFormat>
  <Paragraphs>1524</Paragraphs>
  <Slides>63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28</vt:i4>
      </vt:variant>
      <vt:variant>
        <vt:lpstr>Slide Titles</vt:lpstr>
      </vt:variant>
      <vt:variant>
        <vt:i4>63</vt:i4>
      </vt:variant>
    </vt:vector>
  </HeadingPairs>
  <TitlesOfParts>
    <vt:vector size="95" baseType="lpstr">
      <vt:lpstr>Arial</vt:lpstr>
      <vt:lpstr>Courier New</vt:lpstr>
      <vt:lpstr>Symbol</vt:lpstr>
      <vt:lpstr>Times New Roman</vt:lpstr>
      <vt:lpstr>Standarddesign</vt:lpstr>
      <vt:lpstr>1_Standarddesign</vt:lpstr>
      <vt:lpstr>2_Standarddesign</vt:lpstr>
      <vt:lpstr>3_Standarddesign</vt:lpstr>
      <vt:lpstr>4_Standarddesign</vt:lpstr>
      <vt:lpstr>5_Standarddesign</vt:lpstr>
      <vt:lpstr>6_Standarddesign</vt:lpstr>
      <vt:lpstr>7_Standarddesign</vt:lpstr>
      <vt:lpstr>8_Standarddesign</vt:lpstr>
      <vt:lpstr>9_Standarddesign</vt:lpstr>
      <vt:lpstr>10_Standarddesign</vt:lpstr>
      <vt:lpstr>11_Standarddesign</vt:lpstr>
      <vt:lpstr>12_Standarddesign</vt:lpstr>
      <vt:lpstr>13_Standarddesign</vt:lpstr>
      <vt:lpstr>14_Standarddesign</vt:lpstr>
      <vt:lpstr>15_Standarddesign</vt:lpstr>
      <vt:lpstr>16_Standarddesign</vt:lpstr>
      <vt:lpstr>17_Standarddesign</vt:lpstr>
      <vt:lpstr>18_Standarddesign</vt:lpstr>
      <vt:lpstr>19_Standarddesign</vt:lpstr>
      <vt:lpstr>20_Standarddesign</vt:lpstr>
      <vt:lpstr>21_Standarddesign</vt:lpstr>
      <vt:lpstr>22_Standarddesign</vt:lpstr>
      <vt:lpstr>23_Standarddesign</vt:lpstr>
      <vt:lpstr>24_Standarddesign</vt:lpstr>
      <vt:lpstr>25_Standarddesign</vt:lpstr>
      <vt:lpstr>26_Standarddesign</vt:lpstr>
      <vt:lpstr>27_Standarddesign</vt:lpstr>
      <vt:lpstr>PowerPoint Presentation</vt:lpstr>
      <vt:lpstr>Compiler generators</vt:lpstr>
      <vt:lpstr>PowerPoint Presentation</vt:lpstr>
      <vt:lpstr>Coco/R - Compiler Compiler / Recursive Descent</vt:lpstr>
      <vt:lpstr>Example: compiler for arithmetic expressions</vt:lpstr>
      <vt:lpstr>Structure of a compiler specification</vt:lpstr>
      <vt:lpstr>PowerPoint Presentation</vt:lpstr>
      <vt:lpstr>Structure of the scanner specification</vt:lpstr>
      <vt:lpstr>Character sets</vt:lpstr>
      <vt:lpstr>Token declarations</vt:lpstr>
      <vt:lpstr>Pragmas</vt:lpstr>
      <vt:lpstr>Comments</vt:lpstr>
      <vt:lpstr>White space and case sensitivity</vt:lpstr>
      <vt:lpstr>Interface of the generated scanner</vt:lpstr>
      <vt:lpstr>PowerPoint Presentation</vt:lpstr>
      <vt:lpstr>Productions</vt:lpstr>
      <vt:lpstr>Semantic actions</vt:lpstr>
      <vt:lpstr>Attributes</vt:lpstr>
      <vt:lpstr>Productions are translated to parser methods</vt:lpstr>
      <vt:lpstr>The symbol ANY</vt:lpstr>
      <vt:lpstr>Frame files</vt:lpstr>
      <vt:lpstr>Interface of the generated parser</vt:lpstr>
      <vt:lpstr>PowerPoint Presentation</vt:lpstr>
      <vt:lpstr>Syntax error handling</vt:lpstr>
      <vt:lpstr>Syntax error recovery</vt:lpstr>
      <vt:lpstr>Semantic error handling</vt:lpstr>
      <vt:lpstr>Class Errors</vt:lpstr>
      <vt:lpstr>PowerPoint Presentation</vt:lpstr>
      <vt:lpstr>Coco/R finds LL(1) conflicts automatically</vt:lpstr>
      <vt:lpstr>Conflict resolution by multi-symbol lookahead</vt:lpstr>
      <vt:lpstr>Conflict resolution by semantic information</vt:lpstr>
      <vt:lpstr>PowerPoint Presentation</vt:lpstr>
      <vt:lpstr>Reading a binary tree</vt:lpstr>
      <vt:lpstr>Grammar of the input</vt:lpstr>
      <vt:lpstr>Scanner specification</vt:lpstr>
      <vt:lpstr>Parser specification</vt:lpstr>
      <vt:lpstr>Global semantic declarations</vt:lpstr>
      <vt:lpstr>Main program</vt:lpstr>
      <vt:lpstr>PowerPoint Presentation</vt:lpstr>
      <vt:lpstr>Example: questionaire generator</vt:lpstr>
      <vt:lpstr>Grammar of the input</vt:lpstr>
      <vt:lpstr>Scanner specification</vt:lpstr>
      <vt:lpstr>Parser specification</vt:lpstr>
      <vt:lpstr>Class HtmlGenerator</vt:lpstr>
      <vt:lpstr>Class HtmlGenerator (continues)</vt:lpstr>
      <vt:lpstr>Main program</vt:lpstr>
      <vt:lpstr>Putting it all together</vt:lpstr>
      <vt:lpstr>PowerPoint Presentation</vt:lpstr>
      <vt:lpstr>Generating abstract syntax trees</vt:lpstr>
      <vt:lpstr>Basic idea</vt:lpstr>
      <vt:lpstr>Example language Taste</vt:lpstr>
      <vt:lpstr>ASTs for expressions</vt:lpstr>
      <vt:lpstr>Attributed grammar</vt:lpstr>
      <vt:lpstr>ASTs for statements</vt:lpstr>
      <vt:lpstr>Attributed grammar</vt:lpstr>
      <vt:lpstr>Example: AST for statements</vt:lpstr>
      <vt:lpstr>ASTs for declarations</vt:lpstr>
      <vt:lpstr>Symbol table management</vt:lpstr>
      <vt:lpstr>Attributed grammar</vt:lpstr>
      <vt:lpstr>Example: AST for declarations</vt:lpstr>
      <vt:lpstr>Summary of node classes</vt:lpstr>
      <vt:lpstr>Compiler specification</vt:lpstr>
      <vt:lpstr>Summary</vt:lpstr>
    </vt:vector>
  </TitlesOfParts>
  <Company>Inst.f.Prakt.Informatik (SSW)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Javascript-Anweisungen</dc:title>
  <dc:creator>Mössenböck</dc:creator>
  <cp:lastModifiedBy>hm</cp:lastModifiedBy>
  <cp:revision>734</cp:revision>
  <cp:lastPrinted>2001-09-28T08:52:55Z</cp:lastPrinted>
  <dcterms:created xsi:type="dcterms:W3CDTF">2000-03-12T09:29:13Z</dcterms:created>
  <dcterms:modified xsi:type="dcterms:W3CDTF">2024-05-10T06:58:06Z</dcterms:modified>
</cp:coreProperties>
</file>