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2"/>
  </p:notesMasterIdLst>
  <p:sldIdLst>
    <p:sldId id="282" r:id="rId2"/>
    <p:sldId id="283" r:id="rId3"/>
    <p:sldId id="284" r:id="rId4"/>
    <p:sldId id="285" r:id="rId5"/>
    <p:sldId id="286" r:id="rId6"/>
    <p:sldId id="287" r:id="rId7"/>
    <p:sldId id="333" r:id="rId8"/>
    <p:sldId id="289" r:id="rId9"/>
    <p:sldId id="290" r:id="rId10"/>
    <p:sldId id="293" r:id="rId11"/>
    <p:sldId id="336" r:id="rId12"/>
    <p:sldId id="292" r:id="rId13"/>
    <p:sldId id="294" r:id="rId14"/>
    <p:sldId id="295" r:id="rId15"/>
    <p:sldId id="337" r:id="rId16"/>
    <p:sldId id="297" r:id="rId17"/>
    <p:sldId id="298" r:id="rId18"/>
    <p:sldId id="334" r:id="rId19"/>
    <p:sldId id="303" r:id="rId20"/>
    <p:sldId id="338" r:id="rId21"/>
    <p:sldId id="331" r:id="rId22"/>
    <p:sldId id="302" r:id="rId23"/>
    <p:sldId id="304" r:id="rId24"/>
    <p:sldId id="305" r:id="rId25"/>
    <p:sldId id="306" r:id="rId26"/>
    <p:sldId id="332" r:id="rId27"/>
    <p:sldId id="308" r:id="rId28"/>
    <p:sldId id="309" r:id="rId29"/>
    <p:sldId id="339" r:id="rId30"/>
    <p:sldId id="311" r:id="rId31"/>
    <p:sldId id="312" r:id="rId32"/>
    <p:sldId id="313" r:id="rId33"/>
    <p:sldId id="314" r:id="rId34"/>
    <p:sldId id="315" r:id="rId35"/>
    <p:sldId id="340" r:id="rId36"/>
    <p:sldId id="317" r:id="rId37"/>
    <p:sldId id="318" r:id="rId38"/>
    <p:sldId id="319" r:id="rId39"/>
    <p:sldId id="320" r:id="rId40"/>
    <p:sldId id="341" r:id="rId41"/>
    <p:sldId id="322" r:id="rId42"/>
    <p:sldId id="323" r:id="rId43"/>
    <p:sldId id="324" r:id="rId44"/>
    <p:sldId id="330" r:id="rId45"/>
    <p:sldId id="325" r:id="rId46"/>
    <p:sldId id="326" r:id="rId47"/>
    <p:sldId id="327" r:id="rId48"/>
    <p:sldId id="328" r:id="rId49"/>
    <p:sldId id="335" r:id="rId50"/>
    <p:sldId id="329" r:id="rId51"/>
  </p:sldIdLst>
  <p:sldSz cx="9144000" cy="6858000" type="screen4x3"/>
  <p:notesSz cx="6797675" cy="987266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FFCC"/>
    <a:srgbClr val="777777"/>
    <a:srgbClr val="FFFF00"/>
    <a:srgbClr val="FF33CC"/>
    <a:srgbClr val="00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60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4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40.xml"/><Relationship Id="rId3" Type="http://schemas.openxmlformats.org/officeDocument/2006/relationships/slide" Target="slides/slide3.xml"/><Relationship Id="rId7" Type="http://schemas.openxmlformats.org/officeDocument/2006/relationships/slide" Target="slides/slide35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29.xml"/><Relationship Id="rId5" Type="http://schemas.openxmlformats.org/officeDocument/2006/relationships/slide" Target="slides/slide15.xml"/><Relationship Id="rId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306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9085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65200" y="763588"/>
            <a:ext cx="4894263" cy="3670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662488"/>
            <a:ext cx="4984750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1175"/>
            <a:ext cx="2913063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1175"/>
            <a:ext cx="2990850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BD41F2D-3289-45DA-8900-9A9CA3AE776F}" type="slidenum">
              <a:rPr lang="en-US" altLang="de-DE"/>
              <a:pPr>
                <a:defRPr/>
              </a:pPr>
              <a:t>‹#›</a:t>
            </a:fld>
            <a:endParaRPr lang="en-US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C4C44-8B11-4019-8C62-AF1178FA53FE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58502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DD42A-7ECD-4B12-87E1-0516BB1ABC34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18672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86BC8-76E2-4650-A467-637392177217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3928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BDFAE-6F11-4EC2-971A-CC3C661D537F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94142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9643A-35C6-4B8D-A467-1144A7BC8EDB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65059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C023A-64C4-4FE0-AC83-30769C0FD23D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18295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8F94E-56ED-41AB-ACB8-3790E2E7F599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07705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F8951-DFB0-4528-AB4A-CC57806E32D3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38834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D8C6C-5770-4332-AB80-9CE2D9D1692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18586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51C57-AAD0-434D-9B15-DCF2C94423D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71385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A8F8F-056E-4EDA-9930-DAD22CDAF039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57377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4408961-C5E9-49FB-AE6D-6E481EAD8B57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BB19FCE-4744-44E8-8170-5E24C311CC1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de-DE" altLang="en-US" sz="1400" smtClean="0"/>
          </a:p>
        </p:txBody>
      </p:sp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04900" y="2501900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5199413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>
                <a:solidFill>
                  <a:srgbClr val="FF0000"/>
                </a:solidFill>
              </a:rPr>
              <a:t>8.</a:t>
            </a:r>
            <a:r>
              <a:rPr lang="de-AT" altLang="en-US" sz="3200">
                <a:solidFill>
                  <a:srgbClr val="FF0000"/>
                </a:solidFill>
              </a:rPr>
              <a:t>	</a:t>
            </a:r>
            <a:r>
              <a:rPr lang="de-AT" altLang="en-US" sz="3200" smtClean="0">
                <a:solidFill>
                  <a:srgbClr val="FF0000"/>
                </a:solidFill>
              </a:rPr>
              <a:t>Bottom-up Syntax Analysis</a:t>
            </a:r>
            <a:endParaRPr lang="de-AT" altLang="en-US" sz="3200">
              <a:solidFill>
                <a:srgbClr val="FF0000"/>
              </a:solidFill>
            </a:endParaRP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8.1</a:t>
            </a: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How a Bottom-up Parser Works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8.2</a:t>
            </a:r>
            <a:r>
              <a:rPr lang="de-AT" altLang="en-US"/>
              <a:t>	</a:t>
            </a:r>
            <a:r>
              <a:rPr lang="de-AT" altLang="en-US" smtClean="0"/>
              <a:t>LR 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8.3</a:t>
            </a:r>
            <a:r>
              <a:rPr lang="de-AT" altLang="en-US"/>
              <a:t>	</a:t>
            </a:r>
            <a:r>
              <a:rPr lang="de-AT" altLang="en-US" smtClean="0"/>
              <a:t>LR Table Generation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8.4</a:t>
            </a:r>
            <a:r>
              <a:rPr lang="de-AT" altLang="en-US"/>
              <a:t>	</a:t>
            </a:r>
            <a:r>
              <a:rPr lang="de-AT" altLang="en-US" smtClean="0"/>
              <a:t>LR Table Compression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8.5</a:t>
            </a:r>
            <a:r>
              <a:rPr lang="de-AT" altLang="en-US"/>
              <a:t>	</a:t>
            </a:r>
            <a:r>
              <a:rPr lang="de-AT" altLang="en-US" smtClean="0"/>
              <a:t>Semantic Processing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8.6</a:t>
            </a:r>
            <a:r>
              <a:rPr lang="de-AT" altLang="en-US"/>
              <a:t>	</a:t>
            </a:r>
            <a:r>
              <a:rPr lang="de-AT" altLang="en-US" smtClean="0"/>
              <a:t>LR Error Handling</a:t>
            </a:r>
            <a:endParaRPr lang="de-AT" altLang="en-US"/>
          </a:p>
        </p:txBody>
      </p:sp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763588" y="6175375"/>
            <a:ext cx="4886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400">
                <a:cs typeface="Times New Roman" panose="02020603050405020304" pitchFamily="18" charset="0"/>
              </a:rPr>
              <a:t>© </a:t>
            </a:r>
            <a:r>
              <a:rPr lang="en-US" altLang="de-DE" sz="1400" smtClean="0">
                <a:cs typeface="Times New Roman" panose="02020603050405020304" pitchFamily="18" charset="0"/>
              </a:rPr>
              <a:t>2024. </a:t>
            </a:r>
            <a:r>
              <a:rPr lang="en-US" altLang="de-DE" sz="1400">
                <a:cs typeface="Times New Roman" panose="02020603050405020304" pitchFamily="18" charset="0"/>
              </a:rPr>
              <a:t>This work is licensed under a CC BY-NC-SA 4.0 license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de-DE" sz="1400">
                <a:cs typeface="Times New Roman" panose="02020603050405020304" pitchFamily="18" charset="0"/>
              </a:rPr>
              <a:t>Hanspeter Mössenböck, Institut für Systemsoftware, JKU</a:t>
            </a:r>
          </a:p>
        </p:txBody>
      </p:sp>
      <p:pic>
        <p:nvPicPr>
          <p:cNvPr id="3079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6223000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0E6FA5-F0A2-4187-9139-2DAC5254FA91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de-DE" altLang="en-US" sz="140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Implementation of the LR parser</a:t>
            </a: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735013" y="1250950"/>
            <a:ext cx="5822726" cy="5480604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  <a:tab pos="952500" algn="l"/>
                <a:tab pos="1816100" algn="l"/>
                <a:tab pos="2857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  <a:tab pos="952500" algn="l"/>
                <a:tab pos="1816100" algn="l"/>
                <a:tab pos="2857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  <a:tab pos="952500" algn="l"/>
                <a:tab pos="1816100" algn="l"/>
                <a:tab pos="2857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  <a:tab pos="952500" algn="l"/>
                <a:tab pos="1816100" algn="l"/>
                <a:tab pos="2857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762000" algn="l"/>
                <a:tab pos="952500" algn="l"/>
                <a:tab pos="1816100" algn="l"/>
                <a:tab pos="2857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  <a:tab pos="952500" algn="l"/>
                <a:tab pos="1816100" algn="l"/>
                <a:tab pos="2857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  <a:tab pos="952500" algn="l"/>
                <a:tab pos="1816100" algn="l"/>
                <a:tab pos="2857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  <a:tab pos="952500" algn="l"/>
                <a:tab pos="1816100" algn="l"/>
                <a:tab pos="2857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  <a:tab pos="952500" algn="l"/>
                <a:tab pos="1816100" algn="l"/>
                <a:tab pos="2857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void </a:t>
            </a:r>
            <a:r>
              <a:rPr lang="de-AT" altLang="en-US" sz="1400" b="1">
                <a:latin typeface="Arial" panose="020B0604020202020204" pitchFamily="34" charset="0"/>
              </a:rPr>
              <a:t>parse</a:t>
            </a:r>
            <a:r>
              <a:rPr lang="de-AT" altLang="en-US" sz="1400">
                <a:latin typeface="Arial" panose="020B0604020202020204" pitchFamily="34" charset="0"/>
              </a:rPr>
              <a:t>() {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short[][]	action = { {...}, {...}, ...};	// state transition table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byte[]		length = { ... };	// production lengths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byte[]		leftSide = { ... };	// </a:t>
            </a:r>
            <a:r>
              <a:rPr lang="de-AT" altLang="en-US" sz="1400" smtClean="0">
                <a:latin typeface="Arial" panose="020B0604020202020204" pitchFamily="34" charset="0"/>
              </a:rPr>
              <a:t>left-side </a:t>
            </a:r>
            <a:r>
              <a:rPr lang="de-AT" altLang="en-US" sz="1400">
                <a:latin typeface="Arial" panose="020B0604020202020204" pitchFamily="34" charset="0"/>
              </a:rPr>
              <a:t>NTS of every production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				state;		// current state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				sym;		// next input symbol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				op, n, a;</a:t>
            </a:r>
          </a:p>
          <a:p>
            <a:pPr>
              <a:lnSpc>
                <a:spcPct val="95000"/>
              </a:lnSpc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clearStack();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state = 0; sym = next();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for (;;) {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push(state);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 = action[state][sym]; op = a / 256; n = a % 256;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switch (op) {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case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 u="sng">
                <a:solidFill>
                  <a:srgbClr val="FF0000"/>
                </a:solidFill>
                <a:latin typeface="Arial" panose="020B0604020202020204" pitchFamily="34" charset="0"/>
              </a:rPr>
              <a:t>shift</a:t>
            </a:r>
            <a:r>
              <a:rPr lang="de-AT" altLang="en-US" sz="1400">
                <a:latin typeface="Arial" panose="020B0604020202020204" pitchFamily="34" charset="0"/>
              </a:rPr>
              <a:t>:	// shift n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state = n; sym = next(); break;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case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 u="sng">
                <a:solidFill>
                  <a:srgbClr val="FF0000"/>
                </a:solidFill>
                <a:latin typeface="Arial" panose="020B0604020202020204" pitchFamily="34" charset="0"/>
              </a:rPr>
              <a:t>reduce</a:t>
            </a:r>
            <a:r>
              <a:rPr lang="de-AT" altLang="en-US" sz="1400">
                <a:latin typeface="Arial" panose="020B0604020202020204" pitchFamily="34" charset="0"/>
              </a:rPr>
              <a:t>:	// reduce n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for (int i = 0; i &lt; length[n]; i++) pop();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a = action[top()][leftSide[n]]; n = a % 256;  // shift n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state = n; break;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case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 u="sng">
                <a:solidFill>
                  <a:srgbClr val="FF0000"/>
                </a:solidFill>
                <a:latin typeface="Arial" panose="020B0604020202020204" pitchFamily="34" charset="0"/>
              </a:rPr>
              <a:t>accept</a:t>
            </a:r>
            <a:r>
              <a:rPr lang="de-AT" altLang="en-US" sz="140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return;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case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 u="sng">
                <a:solidFill>
                  <a:srgbClr val="FF0000"/>
                </a:solidFill>
                <a:latin typeface="Arial" panose="020B0604020202020204" pitchFamily="34" charset="0"/>
              </a:rPr>
              <a:t>error</a:t>
            </a:r>
            <a:r>
              <a:rPr lang="de-AT" altLang="en-US" sz="140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System.exit(1);  // error handling is still missing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}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6653213" y="1281113"/>
            <a:ext cx="205887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Table-driven program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for arbitrary grammars</a:t>
            </a:r>
            <a:endParaRPr lang="de-AT" altLang="en-US" sz="1600"/>
          </a:p>
        </p:txBody>
      </p:sp>
      <p:sp>
        <p:nvSpPr>
          <p:cNvPr id="12294" name="Text Box 5"/>
          <p:cNvSpPr txBox="1">
            <a:spLocks noChangeArrowheads="1"/>
          </p:cNvSpPr>
          <p:nvPr/>
        </p:nvSpPr>
        <p:spPr bwMode="auto">
          <a:xfrm>
            <a:off x="6915231" y="2386013"/>
            <a:ext cx="204925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i="1" smtClean="0"/>
              <a:t>action</a:t>
            </a:r>
            <a:r>
              <a:rPr lang="de-AT" altLang="en-US" sz="1600" b="1" smtClean="0"/>
              <a:t> entry</a:t>
            </a:r>
            <a:r>
              <a:rPr lang="de-AT" altLang="en-US" sz="1600" smtClean="0"/>
              <a:t> </a:t>
            </a:r>
            <a:r>
              <a:rPr lang="de-AT" altLang="en-US" sz="1600"/>
              <a:t>(2 </a:t>
            </a:r>
            <a:r>
              <a:rPr lang="de-AT" altLang="en-US" sz="1600" smtClean="0"/>
              <a:t>bytes</a:t>
            </a:r>
            <a:r>
              <a:rPr lang="de-AT" altLang="en-US" sz="1600"/>
              <a:t>)</a:t>
            </a:r>
          </a:p>
        </p:txBody>
      </p:sp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6970713" y="3109913"/>
            <a:ext cx="1873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s1</a:t>
            </a:r>
          </a:p>
        </p:txBody>
      </p:sp>
      <p:sp>
        <p:nvSpPr>
          <p:cNvPr id="12296" name="Text Box 10"/>
          <p:cNvSpPr txBox="1">
            <a:spLocks noChangeArrowheads="1"/>
          </p:cNvSpPr>
          <p:nvPr/>
        </p:nvSpPr>
        <p:spPr bwMode="auto">
          <a:xfrm>
            <a:off x="7440613" y="2789238"/>
            <a:ext cx="418384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 </a:t>
            </a:r>
            <a:r>
              <a:rPr lang="de-AT" altLang="en-US" sz="1200" smtClean="0">
                <a:latin typeface="Arial" panose="020B0604020202020204" pitchFamily="34" charset="0"/>
              </a:rPr>
              <a:t>byte</a:t>
            </a:r>
            <a:endParaRPr lang="de-AT" altLang="en-US" sz="1200">
              <a:latin typeface="Arial" panose="020B0604020202020204" pitchFamily="34" charset="0"/>
            </a:endParaRPr>
          </a:p>
        </p:txBody>
      </p:sp>
      <p:sp>
        <p:nvSpPr>
          <p:cNvPr id="12297" name="AutoShape 12"/>
          <p:cNvSpPr>
            <a:spLocks/>
          </p:cNvSpPr>
          <p:nvPr/>
        </p:nvSpPr>
        <p:spPr bwMode="auto">
          <a:xfrm rot="-5400000">
            <a:off x="7607300" y="2705100"/>
            <a:ext cx="88900" cy="647700"/>
          </a:xfrm>
          <a:prstGeom prst="rightBrace">
            <a:avLst>
              <a:gd name="adj1" fmla="val 6071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2298" name="Text Box 14"/>
          <p:cNvSpPr txBox="1">
            <a:spLocks noChangeArrowheads="1"/>
          </p:cNvSpPr>
          <p:nvPr/>
        </p:nvSpPr>
        <p:spPr bwMode="auto">
          <a:xfrm>
            <a:off x="8088313" y="2789238"/>
            <a:ext cx="418384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 </a:t>
            </a:r>
            <a:r>
              <a:rPr lang="de-AT" altLang="en-US" sz="1200" smtClean="0">
                <a:latin typeface="Arial" panose="020B0604020202020204" pitchFamily="34" charset="0"/>
              </a:rPr>
              <a:t>byte</a:t>
            </a:r>
            <a:endParaRPr lang="de-AT" altLang="en-US" sz="1200">
              <a:latin typeface="Arial" panose="020B0604020202020204" pitchFamily="34" charset="0"/>
            </a:endParaRPr>
          </a:p>
        </p:txBody>
      </p:sp>
      <p:sp>
        <p:nvSpPr>
          <p:cNvPr id="12299" name="Rectangle 17"/>
          <p:cNvSpPr>
            <a:spLocks noChangeArrowheads="1"/>
          </p:cNvSpPr>
          <p:nvPr/>
        </p:nvSpPr>
        <p:spPr bwMode="auto">
          <a:xfrm>
            <a:off x="7327900" y="3505200"/>
            <a:ext cx="6604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2300" name="Text Box 18"/>
          <p:cNvSpPr txBox="1">
            <a:spLocks noChangeArrowheads="1"/>
          </p:cNvSpPr>
          <p:nvPr/>
        </p:nvSpPr>
        <p:spPr bwMode="auto">
          <a:xfrm>
            <a:off x="6970713" y="3503613"/>
            <a:ext cx="1571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r5</a:t>
            </a:r>
          </a:p>
        </p:txBody>
      </p:sp>
      <p:sp>
        <p:nvSpPr>
          <p:cNvPr id="12301" name="Text Box 19"/>
          <p:cNvSpPr txBox="1">
            <a:spLocks noChangeArrowheads="1"/>
          </p:cNvSpPr>
          <p:nvPr/>
        </p:nvSpPr>
        <p:spPr bwMode="auto">
          <a:xfrm>
            <a:off x="7389813" y="3503613"/>
            <a:ext cx="5413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reduce</a:t>
            </a:r>
          </a:p>
        </p:txBody>
      </p:sp>
      <p:sp>
        <p:nvSpPr>
          <p:cNvPr id="12302" name="Text Box 21"/>
          <p:cNvSpPr txBox="1">
            <a:spLocks noChangeArrowheads="1"/>
          </p:cNvSpPr>
          <p:nvPr/>
        </p:nvSpPr>
        <p:spPr bwMode="auto">
          <a:xfrm>
            <a:off x="8278813" y="35036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2303" name="Text Box 22"/>
          <p:cNvSpPr txBox="1">
            <a:spLocks noChangeArrowheads="1"/>
          </p:cNvSpPr>
          <p:nvPr/>
        </p:nvSpPr>
        <p:spPr bwMode="auto">
          <a:xfrm>
            <a:off x="7491413" y="3821113"/>
            <a:ext cx="1968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op</a:t>
            </a:r>
          </a:p>
        </p:txBody>
      </p:sp>
      <p:sp>
        <p:nvSpPr>
          <p:cNvPr id="12304" name="Text Box 23"/>
          <p:cNvSpPr txBox="1">
            <a:spLocks noChangeArrowheads="1"/>
          </p:cNvSpPr>
          <p:nvPr/>
        </p:nvSpPr>
        <p:spPr bwMode="auto">
          <a:xfrm>
            <a:off x="8304213" y="38211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n</a:t>
            </a:r>
          </a:p>
        </p:txBody>
      </p:sp>
      <p:sp>
        <p:nvSpPr>
          <p:cNvPr id="12305" name="Rectangle 24"/>
          <p:cNvSpPr>
            <a:spLocks noChangeArrowheads="1"/>
          </p:cNvSpPr>
          <p:nvPr/>
        </p:nvSpPr>
        <p:spPr bwMode="auto">
          <a:xfrm>
            <a:off x="7988300" y="3505200"/>
            <a:ext cx="6604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2306" name="Rectangle 25"/>
          <p:cNvSpPr>
            <a:spLocks noChangeArrowheads="1"/>
          </p:cNvSpPr>
          <p:nvPr/>
        </p:nvSpPr>
        <p:spPr bwMode="auto">
          <a:xfrm>
            <a:off x="7327900" y="3111500"/>
            <a:ext cx="6604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2307" name="Text Box 26"/>
          <p:cNvSpPr txBox="1">
            <a:spLocks noChangeArrowheads="1"/>
          </p:cNvSpPr>
          <p:nvPr/>
        </p:nvSpPr>
        <p:spPr bwMode="auto">
          <a:xfrm>
            <a:off x="7389813" y="3109913"/>
            <a:ext cx="3254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shift</a:t>
            </a:r>
          </a:p>
        </p:txBody>
      </p:sp>
      <p:sp>
        <p:nvSpPr>
          <p:cNvPr id="12308" name="Text Box 27"/>
          <p:cNvSpPr txBox="1">
            <a:spLocks noChangeArrowheads="1"/>
          </p:cNvSpPr>
          <p:nvPr/>
        </p:nvSpPr>
        <p:spPr bwMode="auto">
          <a:xfrm>
            <a:off x="8278813" y="3109913"/>
            <a:ext cx="98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2309" name="Rectangle 28"/>
          <p:cNvSpPr>
            <a:spLocks noChangeArrowheads="1"/>
          </p:cNvSpPr>
          <p:nvPr/>
        </p:nvSpPr>
        <p:spPr bwMode="auto">
          <a:xfrm>
            <a:off x="7988300" y="3111500"/>
            <a:ext cx="660400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2310" name="AutoShape 29"/>
          <p:cNvSpPr>
            <a:spLocks/>
          </p:cNvSpPr>
          <p:nvPr/>
        </p:nvSpPr>
        <p:spPr bwMode="auto">
          <a:xfrm rot="-5400000">
            <a:off x="8280400" y="2705100"/>
            <a:ext cx="88900" cy="647700"/>
          </a:xfrm>
          <a:prstGeom prst="rightBrace">
            <a:avLst>
              <a:gd name="adj1" fmla="val 6071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572250" y="4398963"/>
            <a:ext cx="2495550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28650" algn="r"/>
                <a:tab pos="809625" algn="l"/>
                <a:tab pos="1076325" algn="l"/>
                <a:tab pos="13430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28650" algn="r"/>
                <a:tab pos="809625" algn="l"/>
                <a:tab pos="1076325" algn="l"/>
                <a:tab pos="13430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28650" algn="r"/>
                <a:tab pos="809625" algn="l"/>
                <a:tab pos="1076325" algn="l"/>
                <a:tab pos="13430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28650" algn="r"/>
                <a:tab pos="809625" algn="l"/>
                <a:tab pos="1076325" algn="l"/>
                <a:tab pos="13430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28650" algn="r"/>
                <a:tab pos="809625" algn="l"/>
                <a:tab pos="1076325" algn="l"/>
                <a:tab pos="13430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28650" algn="r"/>
                <a:tab pos="809625" algn="l"/>
                <a:tab pos="1076325" algn="l"/>
                <a:tab pos="13430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28650" algn="r"/>
                <a:tab pos="809625" algn="l"/>
                <a:tab pos="1076325" algn="l"/>
                <a:tab pos="13430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28650" algn="r"/>
                <a:tab pos="809625" algn="l"/>
                <a:tab pos="1076325" algn="l"/>
                <a:tab pos="13430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28650" algn="r"/>
                <a:tab pos="809625" algn="l"/>
                <a:tab pos="1076325" algn="l"/>
                <a:tab pos="13430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0 3 7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10		#</a:t>
            </a:r>
            <a:r>
              <a:rPr lang="de-AT" altLang="en-US" sz="1400">
                <a:latin typeface="Arial" panose="020B0604020202020204" pitchFamily="34" charset="0"/>
              </a:rPr>
              <a:t>	r2 (S=SXY)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0	S</a:t>
            </a:r>
            <a:r>
              <a:rPr lang="de-AT" altLang="en-US" sz="1400">
                <a:latin typeface="Arial" panose="020B0604020202020204" pitchFamily="34" charset="0"/>
              </a:rPr>
              <a:t>	#	s3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BB19FCE-4744-44E8-8170-5E24C311CC1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de-DE" altLang="en-US" sz="1400" smtClean="0"/>
          </a:p>
        </p:txBody>
      </p:sp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04900" y="2942758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5199413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8.</a:t>
            </a:r>
            <a:r>
              <a:rPr lang="de-AT" altLang="en-US" sz="3200"/>
              <a:t>	</a:t>
            </a:r>
            <a:r>
              <a:rPr lang="de-AT" altLang="en-US" sz="3200" smtClean="0"/>
              <a:t>Bottom-up Syntax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8.1</a:t>
            </a:r>
            <a:r>
              <a:rPr lang="de-AT" altLang="en-US"/>
              <a:t>	</a:t>
            </a:r>
            <a:r>
              <a:rPr lang="de-AT" altLang="en-US" smtClean="0"/>
              <a:t>How a Bottom-up Parser Works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8.2</a:t>
            </a: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LR Grammars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8.3</a:t>
            </a:r>
            <a:r>
              <a:rPr lang="de-AT" altLang="en-US"/>
              <a:t>	</a:t>
            </a:r>
            <a:r>
              <a:rPr lang="de-AT" altLang="en-US" smtClean="0"/>
              <a:t>LR Table Generation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8.4</a:t>
            </a:r>
            <a:r>
              <a:rPr lang="de-AT" altLang="en-US"/>
              <a:t>	</a:t>
            </a:r>
            <a:r>
              <a:rPr lang="de-AT" altLang="en-US" smtClean="0"/>
              <a:t>LR Table Compression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8.5</a:t>
            </a:r>
            <a:r>
              <a:rPr lang="de-AT" altLang="en-US"/>
              <a:t>	</a:t>
            </a:r>
            <a:r>
              <a:rPr lang="de-AT" altLang="en-US" smtClean="0"/>
              <a:t>Semantic Processing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8.6</a:t>
            </a:r>
            <a:r>
              <a:rPr lang="de-AT" altLang="en-US"/>
              <a:t>	</a:t>
            </a:r>
            <a:r>
              <a:rPr lang="de-AT" altLang="en-US" smtClean="0"/>
              <a:t>LR Error Handling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228689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3531D7C-E4BE-422A-AE12-402819282CD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de-DE" altLang="en-US" sz="140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LR(0) and LR(1) grammars</a:t>
            </a:r>
          </a:p>
        </p:txBody>
      </p:sp>
      <p:sp>
        <p:nvSpPr>
          <p:cNvPr id="14340" name="Text Box 66"/>
          <p:cNvSpPr txBox="1">
            <a:spLocks noChangeArrowheads="1"/>
          </p:cNvSpPr>
          <p:nvPr/>
        </p:nvSpPr>
        <p:spPr bwMode="auto">
          <a:xfrm>
            <a:off x="671513" y="1231900"/>
            <a:ext cx="7651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LR(0)</a:t>
            </a:r>
          </a:p>
        </p:txBody>
      </p:sp>
      <p:sp>
        <p:nvSpPr>
          <p:cNvPr id="14341" name="Text Box 67"/>
          <p:cNvSpPr txBox="1">
            <a:spLocks noChangeArrowheads="1"/>
          </p:cNvSpPr>
          <p:nvPr/>
        </p:nvSpPr>
        <p:spPr bwMode="auto">
          <a:xfrm>
            <a:off x="1484313" y="1268413"/>
            <a:ext cx="2890833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Recognition from </a:t>
            </a:r>
            <a:r>
              <a:rPr lang="de-AT" altLang="en-US" sz="1600" b="1" smtClean="0"/>
              <a:t>L</a:t>
            </a:r>
            <a:r>
              <a:rPr lang="de-AT" altLang="en-US" sz="1600" smtClean="0"/>
              <a:t>eft to right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with </a:t>
            </a:r>
            <a:r>
              <a:rPr lang="de-AT" altLang="en-US" sz="1600" b="1" smtClean="0"/>
              <a:t>R</a:t>
            </a:r>
            <a:r>
              <a:rPr lang="de-AT" altLang="en-US" sz="1600" smtClean="0"/>
              <a:t>ight-canonical derivations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and </a:t>
            </a:r>
            <a:r>
              <a:rPr lang="de-AT" altLang="en-US" sz="1600" b="1"/>
              <a:t>0</a:t>
            </a:r>
            <a:r>
              <a:rPr lang="de-AT" altLang="en-US" sz="1600"/>
              <a:t> </a:t>
            </a:r>
            <a:r>
              <a:rPr lang="de-AT" altLang="en-US" sz="1600" smtClean="0"/>
              <a:t>lookahead symbols</a:t>
            </a:r>
            <a:endParaRPr lang="de-AT" altLang="en-US" sz="1600"/>
          </a:p>
        </p:txBody>
      </p:sp>
      <p:sp>
        <p:nvSpPr>
          <p:cNvPr id="14342" name="Text Box 68"/>
          <p:cNvSpPr txBox="1">
            <a:spLocks noChangeArrowheads="1"/>
          </p:cNvSpPr>
          <p:nvPr/>
        </p:nvSpPr>
        <p:spPr bwMode="auto">
          <a:xfrm>
            <a:off x="1027113" y="2195513"/>
            <a:ext cx="3859431" cy="142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 grammar is LR(0</a:t>
            </a:r>
            <a:r>
              <a:rPr lang="de-AT" altLang="en-US" sz="1600"/>
              <a:t>)</a:t>
            </a:r>
          </a:p>
          <a:p>
            <a:r>
              <a:rPr lang="de-AT" altLang="en-US" sz="1600" smtClean="0"/>
              <a:t>if there is no </a:t>
            </a:r>
            <a:r>
              <a:rPr lang="de-AT" altLang="en-US" sz="1600" i="1" smtClean="0"/>
              <a:t>reduce</a:t>
            </a:r>
            <a:r>
              <a:rPr lang="de-AT" altLang="en-US" sz="1600" smtClean="0"/>
              <a:t> state in which there is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 smtClean="0"/>
              <a:t>also a possible </a:t>
            </a:r>
            <a:r>
              <a:rPr lang="de-AT" altLang="en-US" sz="1600" i="1" smtClean="0"/>
              <a:t>shift</a:t>
            </a:r>
            <a:endParaRPr lang="de-AT" altLang="en-US" sz="1600" i="1"/>
          </a:p>
          <a:p>
            <a:r>
              <a:rPr lang="de-AT" altLang="en-US" sz="1600" smtClean="0"/>
              <a:t>if in all </a:t>
            </a:r>
            <a:r>
              <a:rPr lang="de-AT" altLang="en-US" sz="1600" i="1" smtClean="0"/>
              <a:t>reduce</a:t>
            </a:r>
            <a:r>
              <a:rPr lang="de-AT" altLang="en-US" sz="1600" smtClean="0"/>
              <a:t> states a reduction is only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 smtClean="0"/>
              <a:t>possible according to a single production</a:t>
            </a:r>
            <a:endParaRPr lang="de-AT" altLang="en-US" sz="1600"/>
          </a:p>
        </p:txBody>
      </p:sp>
      <p:grpSp>
        <p:nvGrpSpPr>
          <p:cNvPr id="332873" name="Group 73"/>
          <p:cNvGrpSpPr>
            <a:grpSpLocks/>
          </p:cNvGrpSpPr>
          <p:nvPr/>
        </p:nvGrpSpPr>
        <p:grpSpPr bwMode="auto">
          <a:xfrm>
            <a:off x="5600700" y="1290638"/>
            <a:ext cx="3041650" cy="2871788"/>
            <a:chOff x="3528" y="813"/>
            <a:chExt cx="1916" cy="1809"/>
          </a:xfrm>
        </p:grpSpPr>
        <p:sp>
          <p:nvSpPr>
            <p:cNvPr id="14348" name="Oval 3"/>
            <p:cNvSpPr>
              <a:spLocks noChangeArrowheads="1"/>
            </p:cNvSpPr>
            <p:nvPr/>
          </p:nvSpPr>
          <p:spPr bwMode="auto">
            <a:xfrm>
              <a:off x="3528" y="1432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349" name="Text Box 4"/>
            <p:cNvSpPr txBox="1">
              <a:spLocks noChangeArrowheads="1"/>
            </p:cNvSpPr>
            <p:nvPr/>
          </p:nvSpPr>
          <p:spPr bwMode="auto">
            <a:xfrm>
              <a:off x="3575" y="145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14350" name="Oval 5"/>
            <p:cNvSpPr>
              <a:spLocks noChangeArrowheads="1"/>
            </p:cNvSpPr>
            <p:nvPr/>
          </p:nvSpPr>
          <p:spPr bwMode="auto">
            <a:xfrm>
              <a:off x="3888" y="84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351" name="Text Box 6"/>
            <p:cNvSpPr txBox="1">
              <a:spLocks noChangeArrowheads="1"/>
            </p:cNvSpPr>
            <p:nvPr/>
          </p:nvSpPr>
          <p:spPr bwMode="auto">
            <a:xfrm>
              <a:off x="3935" y="86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4352" name="Rectangle 7"/>
            <p:cNvSpPr>
              <a:spLocks noChangeArrowheads="1"/>
            </p:cNvSpPr>
            <p:nvPr/>
          </p:nvSpPr>
          <p:spPr bwMode="auto">
            <a:xfrm>
              <a:off x="4328" y="85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353" name="Text Box 8"/>
            <p:cNvSpPr txBox="1">
              <a:spLocks noChangeArrowheads="1"/>
            </p:cNvSpPr>
            <p:nvPr/>
          </p:nvSpPr>
          <p:spPr bwMode="auto">
            <a:xfrm>
              <a:off x="4367" y="86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14354" name="Line 9"/>
            <p:cNvSpPr>
              <a:spLocks noChangeShapeType="1"/>
            </p:cNvSpPr>
            <p:nvPr/>
          </p:nvSpPr>
          <p:spPr bwMode="auto">
            <a:xfrm>
              <a:off x="4032" y="92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55" name="Text Box 10"/>
            <p:cNvSpPr txBox="1">
              <a:spLocks noChangeArrowheads="1"/>
            </p:cNvSpPr>
            <p:nvPr/>
          </p:nvSpPr>
          <p:spPr bwMode="auto">
            <a:xfrm>
              <a:off x="4119" y="813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14356" name="Text Box 11"/>
            <p:cNvSpPr txBox="1">
              <a:spLocks noChangeArrowheads="1"/>
            </p:cNvSpPr>
            <p:nvPr/>
          </p:nvSpPr>
          <p:spPr bwMode="auto">
            <a:xfrm>
              <a:off x="4527" y="877"/>
              <a:ext cx="30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XY</a:t>
              </a:r>
            </a:p>
          </p:txBody>
        </p:sp>
        <p:sp>
          <p:nvSpPr>
            <p:cNvPr id="14357" name="Rectangle 12"/>
            <p:cNvSpPr>
              <a:spLocks noChangeArrowheads="1"/>
            </p:cNvSpPr>
            <p:nvPr/>
          </p:nvSpPr>
          <p:spPr bwMode="auto">
            <a:xfrm>
              <a:off x="4328" y="1216"/>
              <a:ext cx="144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358" name="Text Box 13"/>
            <p:cNvSpPr txBox="1">
              <a:spLocks noChangeArrowheads="1"/>
            </p:cNvSpPr>
            <p:nvPr/>
          </p:nvSpPr>
          <p:spPr bwMode="auto">
            <a:xfrm>
              <a:off x="4367" y="122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14359" name="Line 14"/>
            <p:cNvSpPr>
              <a:spLocks noChangeShapeType="1"/>
            </p:cNvSpPr>
            <p:nvPr/>
          </p:nvSpPr>
          <p:spPr bwMode="auto">
            <a:xfrm>
              <a:off x="3960" y="992"/>
              <a:ext cx="0" cy="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60" name="Line 15"/>
            <p:cNvSpPr>
              <a:spLocks noChangeShapeType="1"/>
            </p:cNvSpPr>
            <p:nvPr/>
          </p:nvSpPr>
          <p:spPr bwMode="auto">
            <a:xfrm>
              <a:off x="3960" y="1288"/>
              <a:ext cx="3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61" name="Text Box 16"/>
            <p:cNvSpPr txBox="1">
              <a:spLocks noChangeArrowheads="1"/>
            </p:cNvSpPr>
            <p:nvPr/>
          </p:nvSpPr>
          <p:spPr bwMode="auto">
            <a:xfrm>
              <a:off x="4119" y="118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4362" name="Line 17"/>
            <p:cNvSpPr>
              <a:spLocks noChangeShapeType="1"/>
            </p:cNvSpPr>
            <p:nvPr/>
          </p:nvSpPr>
          <p:spPr bwMode="auto">
            <a:xfrm>
              <a:off x="3600" y="92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63" name="Text Box 18"/>
            <p:cNvSpPr txBox="1">
              <a:spLocks noChangeArrowheads="1"/>
            </p:cNvSpPr>
            <p:nvPr/>
          </p:nvSpPr>
          <p:spPr bwMode="auto">
            <a:xfrm>
              <a:off x="3703" y="813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14364" name="Line 19"/>
            <p:cNvSpPr>
              <a:spLocks noChangeShapeType="1"/>
            </p:cNvSpPr>
            <p:nvPr/>
          </p:nvSpPr>
          <p:spPr bwMode="auto">
            <a:xfrm>
              <a:off x="3600" y="920"/>
              <a:ext cx="0" cy="5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65" name="AutoShape 20"/>
            <p:cNvSpPr>
              <a:spLocks noChangeArrowheads="1"/>
            </p:cNvSpPr>
            <p:nvPr/>
          </p:nvSpPr>
          <p:spPr bwMode="auto">
            <a:xfrm>
              <a:off x="3792" y="1424"/>
              <a:ext cx="312" cy="152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366" name="Text Box 21"/>
            <p:cNvSpPr txBox="1">
              <a:spLocks noChangeArrowheads="1"/>
            </p:cNvSpPr>
            <p:nvPr/>
          </p:nvSpPr>
          <p:spPr bwMode="auto">
            <a:xfrm>
              <a:off x="3863" y="1437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sp>
          <p:nvSpPr>
            <p:cNvPr id="14367" name="Text Box 22"/>
            <p:cNvSpPr txBox="1">
              <a:spLocks noChangeArrowheads="1"/>
            </p:cNvSpPr>
            <p:nvPr/>
          </p:nvSpPr>
          <p:spPr bwMode="auto">
            <a:xfrm>
              <a:off x="4295" y="1109"/>
              <a:ext cx="2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</a:t>
              </a:r>
            </a:p>
          </p:txBody>
        </p:sp>
        <p:sp>
          <p:nvSpPr>
            <p:cNvPr id="14368" name="Oval 23"/>
            <p:cNvSpPr>
              <a:spLocks noChangeArrowheads="1"/>
            </p:cNvSpPr>
            <p:nvPr/>
          </p:nvSpPr>
          <p:spPr bwMode="auto">
            <a:xfrm>
              <a:off x="3888" y="172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369" name="Text Box 24"/>
            <p:cNvSpPr txBox="1">
              <a:spLocks noChangeArrowheads="1"/>
            </p:cNvSpPr>
            <p:nvPr/>
          </p:nvSpPr>
          <p:spPr bwMode="auto">
            <a:xfrm>
              <a:off x="3935" y="174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4370" name="Line 25"/>
            <p:cNvSpPr>
              <a:spLocks noChangeShapeType="1"/>
            </p:cNvSpPr>
            <p:nvPr/>
          </p:nvSpPr>
          <p:spPr bwMode="auto">
            <a:xfrm flipV="1">
              <a:off x="3960" y="1576"/>
              <a:ext cx="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71" name="Text Box 26"/>
            <p:cNvSpPr txBox="1">
              <a:spLocks noChangeArrowheads="1"/>
            </p:cNvSpPr>
            <p:nvPr/>
          </p:nvSpPr>
          <p:spPr bwMode="auto">
            <a:xfrm>
              <a:off x="3999" y="162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14372" name="Line 27"/>
            <p:cNvSpPr>
              <a:spLocks noChangeShapeType="1"/>
            </p:cNvSpPr>
            <p:nvPr/>
          </p:nvSpPr>
          <p:spPr bwMode="auto">
            <a:xfrm>
              <a:off x="3600" y="180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73" name="Text Box 28"/>
            <p:cNvSpPr txBox="1">
              <a:spLocks noChangeArrowheads="1"/>
            </p:cNvSpPr>
            <p:nvPr/>
          </p:nvSpPr>
          <p:spPr bwMode="auto">
            <a:xfrm>
              <a:off x="3703" y="1693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</a:t>
              </a:r>
            </a:p>
          </p:txBody>
        </p:sp>
        <p:sp>
          <p:nvSpPr>
            <p:cNvPr id="14374" name="Rectangle 29"/>
            <p:cNvSpPr>
              <a:spLocks noChangeArrowheads="1"/>
            </p:cNvSpPr>
            <p:nvPr/>
          </p:nvSpPr>
          <p:spPr bwMode="auto">
            <a:xfrm>
              <a:off x="3888" y="2112"/>
              <a:ext cx="144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375" name="Text Box 30"/>
            <p:cNvSpPr txBox="1">
              <a:spLocks noChangeArrowheads="1"/>
            </p:cNvSpPr>
            <p:nvPr/>
          </p:nvSpPr>
          <p:spPr bwMode="auto">
            <a:xfrm>
              <a:off x="3927" y="212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4376" name="Line 31"/>
            <p:cNvSpPr>
              <a:spLocks noChangeShapeType="1"/>
            </p:cNvSpPr>
            <p:nvPr/>
          </p:nvSpPr>
          <p:spPr bwMode="auto">
            <a:xfrm>
              <a:off x="3600" y="217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77" name="Text Box 32"/>
            <p:cNvSpPr txBox="1">
              <a:spLocks noChangeArrowheads="1"/>
            </p:cNvSpPr>
            <p:nvPr/>
          </p:nvSpPr>
          <p:spPr bwMode="auto">
            <a:xfrm>
              <a:off x="3703" y="206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4378" name="Line 33"/>
            <p:cNvSpPr>
              <a:spLocks noChangeShapeType="1"/>
            </p:cNvSpPr>
            <p:nvPr/>
          </p:nvSpPr>
          <p:spPr bwMode="auto">
            <a:xfrm flipV="1">
              <a:off x="3600" y="1576"/>
              <a:ext cx="0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79" name="Oval 34"/>
            <p:cNvSpPr>
              <a:spLocks noChangeArrowheads="1"/>
            </p:cNvSpPr>
            <p:nvPr/>
          </p:nvSpPr>
          <p:spPr bwMode="auto">
            <a:xfrm>
              <a:off x="4768" y="121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380" name="Text Box 35"/>
            <p:cNvSpPr txBox="1">
              <a:spLocks noChangeArrowheads="1"/>
            </p:cNvSpPr>
            <p:nvPr/>
          </p:nvSpPr>
          <p:spPr bwMode="auto">
            <a:xfrm>
              <a:off x="4815" y="12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14381" name="Line 36"/>
            <p:cNvSpPr>
              <a:spLocks noChangeShapeType="1"/>
            </p:cNvSpPr>
            <p:nvPr/>
          </p:nvSpPr>
          <p:spPr bwMode="auto">
            <a:xfrm>
              <a:off x="4480" y="12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82" name="Text Box 37"/>
            <p:cNvSpPr txBox="1">
              <a:spLocks noChangeArrowheads="1"/>
            </p:cNvSpPr>
            <p:nvPr/>
          </p:nvSpPr>
          <p:spPr bwMode="auto">
            <a:xfrm>
              <a:off x="4583" y="118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4383" name="Rectangle 38"/>
            <p:cNvSpPr>
              <a:spLocks noChangeArrowheads="1"/>
            </p:cNvSpPr>
            <p:nvPr/>
          </p:nvSpPr>
          <p:spPr bwMode="auto">
            <a:xfrm>
              <a:off x="5216" y="121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384" name="Text Box 39"/>
            <p:cNvSpPr txBox="1">
              <a:spLocks noChangeArrowheads="1"/>
            </p:cNvSpPr>
            <p:nvPr/>
          </p:nvSpPr>
          <p:spPr bwMode="auto">
            <a:xfrm>
              <a:off x="5239" y="1229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11</a:t>
              </a:r>
            </a:p>
          </p:txBody>
        </p:sp>
        <p:sp>
          <p:nvSpPr>
            <p:cNvPr id="14385" name="Line 40"/>
            <p:cNvSpPr>
              <a:spLocks noChangeShapeType="1"/>
            </p:cNvSpPr>
            <p:nvPr/>
          </p:nvSpPr>
          <p:spPr bwMode="auto">
            <a:xfrm>
              <a:off x="4920" y="12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86" name="Text Box 41"/>
            <p:cNvSpPr txBox="1">
              <a:spLocks noChangeArrowheads="1"/>
            </p:cNvSpPr>
            <p:nvPr/>
          </p:nvSpPr>
          <p:spPr bwMode="auto">
            <a:xfrm>
              <a:off x="5007" y="118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4387" name="Text Box 42"/>
            <p:cNvSpPr txBox="1">
              <a:spLocks noChangeArrowheads="1"/>
            </p:cNvSpPr>
            <p:nvPr/>
          </p:nvSpPr>
          <p:spPr bwMode="auto">
            <a:xfrm>
              <a:off x="5111" y="1101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bba</a:t>
              </a:r>
            </a:p>
          </p:txBody>
        </p:sp>
        <p:sp>
          <p:nvSpPr>
            <p:cNvPr id="14388" name="Oval 43"/>
            <p:cNvSpPr>
              <a:spLocks noChangeArrowheads="1"/>
            </p:cNvSpPr>
            <p:nvPr/>
          </p:nvSpPr>
          <p:spPr bwMode="auto">
            <a:xfrm>
              <a:off x="4328" y="172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389" name="Text Box 44"/>
            <p:cNvSpPr txBox="1">
              <a:spLocks noChangeArrowheads="1"/>
            </p:cNvSpPr>
            <p:nvPr/>
          </p:nvSpPr>
          <p:spPr bwMode="auto">
            <a:xfrm>
              <a:off x="4375" y="174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14390" name="Line 45"/>
            <p:cNvSpPr>
              <a:spLocks noChangeShapeType="1"/>
            </p:cNvSpPr>
            <p:nvPr/>
          </p:nvSpPr>
          <p:spPr bwMode="auto">
            <a:xfrm>
              <a:off x="4040" y="180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91" name="Text Box 46"/>
            <p:cNvSpPr txBox="1">
              <a:spLocks noChangeArrowheads="1"/>
            </p:cNvSpPr>
            <p:nvPr/>
          </p:nvSpPr>
          <p:spPr bwMode="auto">
            <a:xfrm>
              <a:off x="4143" y="1693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14392" name="Line 47"/>
            <p:cNvSpPr>
              <a:spLocks noChangeShapeType="1"/>
            </p:cNvSpPr>
            <p:nvPr/>
          </p:nvSpPr>
          <p:spPr bwMode="auto">
            <a:xfrm flipV="1">
              <a:off x="4400" y="1360"/>
              <a:ext cx="0" cy="3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93" name="Text Box 48"/>
            <p:cNvSpPr txBox="1">
              <a:spLocks noChangeArrowheads="1"/>
            </p:cNvSpPr>
            <p:nvPr/>
          </p:nvSpPr>
          <p:spPr bwMode="auto">
            <a:xfrm>
              <a:off x="4431" y="15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4394" name="Rectangle 49"/>
            <p:cNvSpPr>
              <a:spLocks noChangeArrowheads="1"/>
            </p:cNvSpPr>
            <p:nvPr/>
          </p:nvSpPr>
          <p:spPr bwMode="auto">
            <a:xfrm>
              <a:off x="4768" y="172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395" name="Text Box 50"/>
            <p:cNvSpPr txBox="1">
              <a:spLocks noChangeArrowheads="1"/>
            </p:cNvSpPr>
            <p:nvPr/>
          </p:nvSpPr>
          <p:spPr bwMode="auto">
            <a:xfrm>
              <a:off x="4791" y="1741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14396" name="Line 51"/>
            <p:cNvSpPr>
              <a:spLocks noChangeShapeType="1"/>
            </p:cNvSpPr>
            <p:nvPr/>
          </p:nvSpPr>
          <p:spPr bwMode="auto">
            <a:xfrm>
              <a:off x="4472" y="180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97" name="Text Box 52"/>
            <p:cNvSpPr txBox="1">
              <a:spLocks noChangeArrowheads="1"/>
            </p:cNvSpPr>
            <p:nvPr/>
          </p:nvSpPr>
          <p:spPr bwMode="auto">
            <a:xfrm>
              <a:off x="4559" y="1693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14398" name="Text Box 53"/>
            <p:cNvSpPr txBox="1">
              <a:spLocks noChangeArrowheads="1"/>
            </p:cNvSpPr>
            <p:nvPr/>
          </p:nvSpPr>
          <p:spPr bwMode="auto">
            <a:xfrm>
              <a:off x="4967" y="1749"/>
              <a:ext cx="36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SXY</a:t>
              </a:r>
            </a:p>
          </p:txBody>
        </p:sp>
        <p:sp>
          <p:nvSpPr>
            <p:cNvPr id="14399" name="Line 54"/>
            <p:cNvSpPr>
              <a:spLocks noChangeShapeType="1"/>
            </p:cNvSpPr>
            <p:nvPr/>
          </p:nvSpPr>
          <p:spPr bwMode="auto">
            <a:xfrm>
              <a:off x="3960" y="187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400" name="Text Box 55"/>
            <p:cNvSpPr txBox="1">
              <a:spLocks noChangeArrowheads="1"/>
            </p:cNvSpPr>
            <p:nvPr/>
          </p:nvSpPr>
          <p:spPr bwMode="auto">
            <a:xfrm>
              <a:off x="3999" y="19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4401" name="Oval 56"/>
            <p:cNvSpPr>
              <a:spLocks noChangeArrowheads="1"/>
            </p:cNvSpPr>
            <p:nvPr/>
          </p:nvSpPr>
          <p:spPr bwMode="auto">
            <a:xfrm>
              <a:off x="4328" y="2112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402" name="Text Box 57"/>
            <p:cNvSpPr txBox="1">
              <a:spLocks noChangeArrowheads="1"/>
            </p:cNvSpPr>
            <p:nvPr/>
          </p:nvSpPr>
          <p:spPr bwMode="auto">
            <a:xfrm>
              <a:off x="4375" y="213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4403" name="Line 58"/>
            <p:cNvSpPr>
              <a:spLocks noChangeShapeType="1"/>
            </p:cNvSpPr>
            <p:nvPr/>
          </p:nvSpPr>
          <p:spPr bwMode="auto">
            <a:xfrm>
              <a:off x="4040" y="218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404" name="Text Box 59"/>
            <p:cNvSpPr txBox="1">
              <a:spLocks noChangeArrowheads="1"/>
            </p:cNvSpPr>
            <p:nvPr/>
          </p:nvSpPr>
          <p:spPr bwMode="auto">
            <a:xfrm>
              <a:off x="4143" y="20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4405" name="Rectangle 60"/>
            <p:cNvSpPr>
              <a:spLocks noChangeArrowheads="1"/>
            </p:cNvSpPr>
            <p:nvPr/>
          </p:nvSpPr>
          <p:spPr bwMode="auto">
            <a:xfrm>
              <a:off x="4768" y="211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4406" name="Text Box 61"/>
            <p:cNvSpPr txBox="1">
              <a:spLocks noChangeArrowheads="1"/>
            </p:cNvSpPr>
            <p:nvPr/>
          </p:nvSpPr>
          <p:spPr bwMode="auto">
            <a:xfrm>
              <a:off x="4815" y="212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4407" name="Line 62"/>
            <p:cNvSpPr>
              <a:spLocks noChangeShapeType="1"/>
            </p:cNvSpPr>
            <p:nvPr/>
          </p:nvSpPr>
          <p:spPr bwMode="auto">
            <a:xfrm>
              <a:off x="4472" y="218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408" name="Text Box 63"/>
            <p:cNvSpPr txBox="1">
              <a:spLocks noChangeArrowheads="1"/>
            </p:cNvSpPr>
            <p:nvPr/>
          </p:nvSpPr>
          <p:spPr bwMode="auto">
            <a:xfrm>
              <a:off x="4559" y="20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4409" name="Text Box 64"/>
            <p:cNvSpPr txBox="1">
              <a:spLocks noChangeArrowheads="1"/>
            </p:cNvSpPr>
            <p:nvPr/>
          </p:nvSpPr>
          <p:spPr bwMode="auto">
            <a:xfrm>
              <a:off x="4967" y="2133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 = aab</a:t>
              </a:r>
            </a:p>
          </p:txBody>
        </p:sp>
        <p:sp>
          <p:nvSpPr>
            <p:cNvPr id="14410" name="Text Box 65"/>
            <p:cNvSpPr txBox="1">
              <a:spLocks noChangeArrowheads="1"/>
            </p:cNvSpPr>
            <p:nvPr/>
          </p:nvSpPr>
          <p:spPr bwMode="auto">
            <a:xfrm>
              <a:off x="3847" y="2261"/>
              <a:ext cx="2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 = a</a:t>
              </a:r>
            </a:p>
          </p:txBody>
        </p:sp>
        <p:sp>
          <p:nvSpPr>
            <p:cNvPr id="14411" name="Text Box 69"/>
            <p:cNvSpPr txBox="1">
              <a:spLocks noChangeArrowheads="1"/>
            </p:cNvSpPr>
            <p:nvPr/>
          </p:nvSpPr>
          <p:spPr bwMode="auto">
            <a:xfrm>
              <a:off x="3551" y="2407"/>
              <a:ext cx="1554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This grammar is not LR(0</a:t>
              </a:r>
              <a:r>
                <a:rPr lang="de-AT" altLang="en-US" sz="1600"/>
                <a:t>)!</a:t>
              </a:r>
            </a:p>
          </p:txBody>
        </p:sp>
      </p:grpSp>
      <p:grpSp>
        <p:nvGrpSpPr>
          <p:cNvPr id="332874" name="Group 74"/>
          <p:cNvGrpSpPr>
            <a:grpSpLocks/>
          </p:cNvGrpSpPr>
          <p:nvPr/>
        </p:nvGrpSpPr>
        <p:grpSpPr bwMode="auto">
          <a:xfrm>
            <a:off x="671513" y="4089400"/>
            <a:ext cx="5699119" cy="2141538"/>
            <a:chOff x="423" y="2576"/>
            <a:chExt cx="3590" cy="1349"/>
          </a:xfrm>
        </p:grpSpPr>
        <p:sp>
          <p:nvSpPr>
            <p:cNvPr id="14345" name="Text Box 70"/>
            <p:cNvSpPr txBox="1">
              <a:spLocks noChangeArrowheads="1"/>
            </p:cNvSpPr>
            <p:nvPr/>
          </p:nvSpPr>
          <p:spPr bwMode="auto">
            <a:xfrm>
              <a:off x="423" y="2576"/>
              <a:ext cx="48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LR(1)</a:t>
              </a:r>
            </a:p>
          </p:txBody>
        </p:sp>
        <p:sp>
          <p:nvSpPr>
            <p:cNvPr id="14346" name="Text Box 71"/>
            <p:cNvSpPr txBox="1">
              <a:spLocks noChangeArrowheads="1"/>
            </p:cNvSpPr>
            <p:nvPr/>
          </p:nvSpPr>
          <p:spPr bwMode="auto">
            <a:xfrm>
              <a:off x="935" y="2599"/>
              <a:ext cx="1841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Recognition from </a:t>
              </a:r>
              <a:r>
                <a:rPr lang="de-AT" altLang="en-US" sz="1600" b="1"/>
                <a:t>L</a:t>
              </a:r>
              <a:r>
                <a:rPr lang="de-AT" altLang="en-US" sz="1600"/>
                <a:t>eft to right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with </a:t>
              </a:r>
              <a:r>
                <a:rPr lang="de-AT" altLang="en-US" sz="1600" b="1"/>
                <a:t>R</a:t>
              </a:r>
              <a:r>
                <a:rPr lang="de-AT" altLang="en-US" sz="1600"/>
                <a:t>ight-canonical derivations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and </a:t>
              </a:r>
              <a:r>
                <a:rPr lang="de-AT" altLang="en-US" sz="1600" b="1" smtClean="0"/>
                <a:t>1</a:t>
              </a:r>
              <a:r>
                <a:rPr lang="de-AT" altLang="en-US" sz="1600" smtClean="0"/>
                <a:t> symbol lookahead</a:t>
              </a:r>
              <a:endParaRPr lang="de-AT" altLang="en-US" sz="1600"/>
            </a:p>
          </p:txBody>
        </p:sp>
        <p:sp>
          <p:nvSpPr>
            <p:cNvPr id="14347" name="Text Box 72"/>
            <p:cNvSpPr txBox="1">
              <a:spLocks noChangeArrowheads="1"/>
            </p:cNvSpPr>
            <p:nvPr/>
          </p:nvSpPr>
          <p:spPr bwMode="auto">
            <a:xfrm>
              <a:off x="647" y="3183"/>
              <a:ext cx="3366" cy="7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de-AT" altLang="en-US" sz="1600"/>
                <a:t>A grammar is LR(1) </a:t>
              </a:r>
              <a:r>
                <a:rPr lang="de-AT" altLang="en-US" sz="1600" smtClean="0"/>
                <a:t>if – </a:t>
              </a:r>
              <a:r>
                <a:rPr lang="de-AT" altLang="en-US" sz="1600"/>
                <a:t>using 1 symbol </a:t>
              </a:r>
              <a:r>
                <a:rPr lang="de-AT" altLang="en-US" sz="1600" smtClean="0"/>
                <a:t>lookahead </a:t>
              </a:r>
              <a:r>
                <a:rPr lang="de-AT" altLang="en-US" sz="1600"/>
                <a:t>–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it </a:t>
              </a:r>
              <a:r>
                <a:rPr lang="de-AT" altLang="en-US" sz="1600"/>
                <a:t>can be decided </a:t>
              </a:r>
              <a:r>
                <a:rPr lang="de-AT" altLang="en-US" sz="1600" smtClean="0"/>
                <a:t>in </a:t>
              </a:r>
              <a:r>
                <a:rPr lang="de-AT" altLang="en-US" sz="1600"/>
                <a:t>all states</a:t>
              </a:r>
            </a:p>
            <a:p>
              <a:r>
                <a:rPr lang="de-AT" altLang="en-US" sz="1600" smtClean="0"/>
                <a:t>whether a </a:t>
              </a:r>
              <a:r>
                <a:rPr lang="de-AT" altLang="en-US" sz="1600" i="1" smtClean="0"/>
                <a:t>shift</a:t>
              </a:r>
              <a:r>
                <a:rPr lang="de-AT" altLang="en-US" sz="1600" smtClean="0"/>
                <a:t> or a </a:t>
              </a:r>
              <a:r>
                <a:rPr lang="de-AT" altLang="en-US" sz="1600" i="1" smtClean="0"/>
                <a:t>reduce</a:t>
              </a:r>
              <a:r>
                <a:rPr lang="de-AT" altLang="en-US" sz="1600" smtClean="0"/>
                <a:t> should be executed</a:t>
              </a:r>
              <a:endParaRPr lang="de-AT" altLang="en-US" sz="1600"/>
            </a:p>
            <a:p>
              <a:r>
                <a:rPr lang="de-AT" altLang="en-US" sz="1600" smtClean="0"/>
                <a:t>according to which production a reduction should take place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7A2F632-3B1C-469A-A7F8-139BADC2968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de-DE" altLang="en-US" sz="140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LALR(1) grammars</a:t>
            </a: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709613" y="1257300"/>
            <a:ext cx="193223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Lookahead LR(1</a:t>
            </a:r>
            <a:r>
              <a:rPr lang="de-AT" altLang="en-US" sz="1800" b="1"/>
              <a:t>)</a:t>
            </a:r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735013" y="1598613"/>
            <a:ext cx="7765565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Subset of LR(1) grammars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Have a smaller transition table than LR(1) grammars, because states with the same actions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 smtClean="0"/>
              <a:t>but different successors can be merged</a:t>
            </a:r>
            <a:endParaRPr lang="de-AT" altLang="en-US" sz="1600"/>
          </a:p>
        </p:txBody>
      </p:sp>
      <p:grpSp>
        <p:nvGrpSpPr>
          <p:cNvPr id="335050" name="Group 202"/>
          <p:cNvGrpSpPr>
            <a:grpSpLocks/>
          </p:cNvGrpSpPr>
          <p:nvPr/>
        </p:nvGrpSpPr>
        <p:grpSpPr bwMode="auto">
          <a:xfrm>
            <a:off x="709613" y="2514603"/>
            <a:ext cx="3128962" cy="371476"/>
            <a:chOff x="447" y="1584"/>
            <a:chExt cx="1971" cy="234"/>
          </a:xfrm>
        </p:grpSpPr>
        <p:sp>
          <p:nvSpPr>
            <p:cNvPr id="15478" name="Text Box 5"/>
            <p:cNvSpPr txBox="1">
              <a:spLocks noChangeArrowheads="1"/>
            </p:cNvSpPr>
            <p:nvPr/>
          </p:nvSpPr>
          <p:spPr bwMode="auto">
            <a:xfrm>
              <a:off x="447" y="1584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 b="1"/>
            </a:p>
          </p:txBody>
        </p:sp>
        <p:sp>
          <p:nvSpPr>
            <p:cNvPr id="15479" name="Text Box 6"/>
            <p:cNvSpPr txBox="1">
              <a:spLocks noChangeArrowheads="1"/>
            </p:cNvSpPr>
            <p:nvPr/>
          </p:nvSpPr>
          <p:spPr bwMode="auto">
            <a:xfrm>
              <a:off x="1143" y="1615"/>
              <a:ext cx="1275" cy="19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E = v | E "+" v | "(" E ")"</a:t>
              </a:r>
            </a:p>
          </p:txBody>
        </p:sp>
      </p:grpSp>
      <p:grpSp>
        <p:nvGrpSpPr>
          <p:cNvPr id="335052" name="Group 204"/>
          <p:cNvGrpSpPr>
            <a:grpSpLocks/>
          </p:cNvGrpSpPr>
          <p:nvPr/>
        </p:nvGrpSpPr>
        <p:grpSpPr bwMode="auto">
          <a:xfrm>
            <a:off x="1460500" y="3632201"/>
            <a:ext cx="2719391" cy="3113089"/>
            <a:chOff x="920" y="2288"/>
            <a:chExt cx="1713" cy="1961"/>
          </a:xfrm>
        </p:grpSpPr>
        <p:sp>
          <p:nvSpPr>
            <p:cNvPr id="15474" name="Text Box 196"/>
            <p:cNvSpPr txBox="1">
              <a:spLocks noChangeArrowheads="1"/>
            </p:cNvSpPr>
            <p:nvPr/>
          </p:nvSpPr>
          <p:spPr bwMode="auto">
            <a:xfrm>
              <a:off x="1343" y="3879"/>
              <a:ext cx="1290" cy="37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states can be merged: 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(</a:t>
              </a:r>
              <a:r>
                <a:rPr lang="de-AT" altLang="en-US" sz="1600"/>
                <a:t>1,5)   (6,9)   (7,10)</a:t>
              </a:r>
            </a:p>
          </p:txBody>
        </p:sp>
        <p:sp>
          <p:nvSpPr>
            <p:cNvPr id="15475" name="Oval 199"/>
            <p:cNvSpPr>
              <a:spLocks noChangeArrowheads="1"/>
            </p:cNvSpPr>
            <p:nvPr/>
          </p:nvSpPr>
          <p:spPr bwMode="auto">
            <a:xfrm>
              <a:off x="920" y="2288"/>
              <a:ext cx="256" cy="584"/>
            </a:xfrm>
            <a:prstGeom prst="ellips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76" name="Oval 200"/>
            <p:cNvSpPr>
              <a:spLocks noChangeArrowheads="1"/>
            </p:cNvSpPr>
            <p:nvPr/>
          </p:nvSpPr>
          <p:spPr bwMode="auto">
            <a:xfrm>
              <a:off x="1344" y="3208"/>
              <a:ext cx="280" cy="592"/>
            </a:xfrm>
            <a:prstGeom prst="ellips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77" name="Oval 201"/>
            <p:cNvSpPr>
              <a:spLocks noChangeArrowheads="1"/>
            </p:cNvSpPr>
            <p:nvPr/>
          </p:nvSpPr>
          <p:spPr bwMode="auto">
            <a:xfrm>
              <a:off x="1776" y="3208"/>
              <a:ext cx="280" cy="592"/>
            </a:xfrm>
            <a:prstGeom prst="ellips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</p:grpSp>
      <p:grpSp>
        <p:nvGrpSpPr>
          <p:cNvPr id="335057" name="Group 209"/>
          <p:cNvGrpSpPr>
            <a:grpSpLocks/>
          </p:cNvGrpSpPr>
          <p:nvPr/>
        </p:nvGrpSpPr>
        <p:grpSpPr bwMode="auto">
          <a:xfrm>
            <a:off x="709613" y="3175000"/>
            <a:ext cx="3311525" cy="3213100"/>
            <a:chOff x="447" y="2000"/>
            <a:chExt cx="2086" cy="2024"/>
          </a:xfrm>
        </p:grpSpPr>
        <p:sp>
          <p:nvSpPr>
            <p:cNvPr id="15416" name="Text Box 7"/>
            <p:cNvSpPr txBox="1">
              <a:spLocks noChangeArrowheads="1"/>
            </p:cNvSpPr>
            <p:nvPr/>
          </p:nvSpPr>
          <p:spPr bwMode="auto">
            <a:xfrm>
              <a:off x="447" y="2000"/>
              <a:ext cx="1193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LR(1</a:t>
              </a:r>
              <a:r>
                <a:rPr lang="de-AT" altLang="en-US" sz="1800" b="1" smtClean="0"/>
                <a:t>) automaton</a:t>
              </a:r>
              <a:endParaRPr lang="de-AT" altLang="en-US" sz="1800" b="1"/>
            </a:p>
          </p:txBody>
        </p:sp>
        <p:sp>
          <p:nvSpPr>
            <p:cNvPr id="15417" name="Oval 9"/>
            <p:cNvSpPr>
              <a:spLocks noChangeArrowheads="1"/>
            </p:cNvSpPr>
            <p:nvPr/>
          </p:nvSpPr>
          <p:spPr bwMode="auto">
            <a:xfrm>
              <a:off x="520" y="236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18" name="Text Box 10"/>
            <p:cNvSpPr txBox="1">
              <a:spLocks noChangeArrowheads="1"/>
            </p:cNvSpPr>
            <p:nvPr/>
          </p:nvSpPr>
          <p:spPr bwMode="auto">
            <a:xfrm>
              <a:off x="567" y="23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15419" name="Rectangle 73"/>
            <p:cNvSpPr>
              <a:spLocks noChangeArrowheads="1"/>
            </p:cNvSpPr>
            <p:nvPr/>
          </p:nvSpPr>
          <p:spPr bwMode="auto">
            <a:xfrm>
              <a:off x="976" y="237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20" name="Text Box 74"/>
            <p:cNvSpPr txBox="1">
              <a:spLocks noChangeArrowheads="1"/>
            </p:cNvSpPr>
            <p:nvPr/>
          </p:nvSpPr>
          <p:spPr bwMode="auto">
            <a:xfrm>
              <a:off x="1015" y="23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5421" name="Line 75"/>
            <p:cNvSpPr>
              <a:spLocks noChangeShapeType="1"/>
            </p:cNvSpPr>
            <p:nvPr/>
          </p:nvSpPr>
          <p:spPr bwMode="auto">
            <a:xfrm>
              <a:off x="680" y="24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22" name="Text Box 76"/>
            <p:cNvSpPr txBox="1">
              <a:spLocks noChangeArrowheads="1"/>
            </p:cNvSpPr>
            <p:nvPr/>
          </p:nvSpPr>
          <p:spPr bwMode="auto">
            <a:xfrm>
              <a:off x="767" y="2333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15423" name="Text Box 77"/>
            <p:cNvSpPr txBox="1">
              <a:spLocks noChangeArrowheads="1"/>
            </p:cNvSpPr>
            <p:nvPr/>
          </p:nvSpPr>
          <p:spPr bwMode="auto">
            <a:xfrm>
              <a:off x="1175" y="2397"/>
              <a:ext cx="35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E=v /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+#</a:t>
              </a:r>
            </a:p>
          </p:txBody>
        </p:sp>
        <p:sp>
          <p:nvSpPr>
            <p:cNvPr id="15424" name="Oval 78"/>
            <p:cNvSpPr>
              <a:spLocks noChangeArrowheads="1"/>
            </p:cNvSpPr>
            <p:nvPr/>
          </p:nvSpPr>
          <p:spPr bwMode="auto">
            <a:xfrm>
              <a:off x="960" y="296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25" name="Text Box 79"/>
            <p:cNvSpPr txBox="1">
              <a:spLocks noChangeArrowheads="1"/>
            </p:cNvSpPr>
            <p:nvPr/>
          </p:nvSpPr>
          <p:spPr bwMode="auto">
            <a:xfrm>
              <a:off x="1007" y="29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5426" name="Line 82"/>
            <p:cNvSpPr>
              <a:spLocks noChangeShapeType="1"/>
            </p:cNvSpPr>
            <p:nvPr/>
          </p:nvSpPr>
          <p:spPr bwMode="auto">
            <a:xfrm>
              <a:off x="600" y="3040"/>
              <a:ext cx="3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27" name="Text Box 83"/>
            <p:cNvSpPr txBox="1">
              <a:spLocks noChangeArrowheads="1"/>
            </p:cNvSpPr>
            <p:nvPr/>
          </p:nvSpPr>
          <p:spPr bwMode="auto">
            <a:xfrm>
              <a:off x="767" y="2917"/>
              <a:ext cx="3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(</a:t>
              </a:r>
            </a:p>
          </p:txBody>
        </p:sp>
        <p:sp>
          <p:nvSpPr>
            <p:cNvPr id="15428" name="Rectangle 85"/>
            <p:cNvSpPr>
              <a:spLocks noChangeArrowheads="1"/>
            </p:cNvSpPr>
            <p:nvPr/>
          </p:nvSpPr>
          <p:spPr bwMode="auto">
            <a:xfrm>
              <a:off x="976" y="266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29" name="Text Box 86"/>
            <p:cNvSpPr txBox="1">
              <a:spLocks noChangeArrowheads="1"/>
            </p:cNvSpPr>
            <p:nvPr/>
          </p:nvSpPr>
          <p:spPr bwMode="auto">
            <a:xfrm>
              <a:off x="1015" y="26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15430" name="Text Box 87"/>
            <p:cNvSpPr txBox="1">
              <a:spLocks noChangeArrowheads="1"/>
            </p:cNvSpPr>
            <p:nvPr/>
          </p:nvSpPr>
          <p:spPr bwMode="auto">
            <a:xfrm>
              <a:off x="1175" y="2669"/>
              <a:ext cx="33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E=v /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)+</a:t>
              </a:r>
            </a:p>
          </p:txBody>
        </p:sp>
        <p:sp>
          <p:nvSpPr>
            <p:cNvPr id="15431" name="Line 88"/>
            <p:cNvSpPr>
              <a:spLocks noChangeShapeType="1"/>
            </p:cNvSpPr>
            <p:nvPr/>
          </p:nvSpPr>
          <p:spPr bwMode="auto">
            <a:xfrm>
              <a:off x="1040" y="2800"/>
              <a:ext cx="0" cy="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32" name="Line 89"/>
            <p:cNvSpPr>
              <a:spLocks noChangeShapeType="1"/>
            </p:cNvSpPr>
            <p:nvPr/>
          </p:nvSpPr>
          <p:spPr bwMode="auto">
            <a:xfrm>
              <a:off x="1120" y="30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33" name="Text Box 90"/>
            <p:cNvSpPr txBox="1">
              <a:spLocks noChangeArrowheads="1"/>
            </p:cNvSpPr>
            <p:nvPr/>
          </p:nvSpPr>
          <p:spPr bwMode="auto">
            <a:xfrm>
              <a:off x="1207" y="2917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</a:t>
              </a:r>
            </a:p>
          </p:txBody>
        </p:sp>
        <p:sp>
          <p:nvSpPr>
            <p:cNvPr id="15434" name="Oval 91"/>
            <p:cNvSpPr>
              <a:spLocks noChangeArrowheads="1"/>
            </p:cNvSpPr>
            <p:nvPr/>
          </p:nvSpPr>
          <p:spPr bwMode="auto">
            <a:xfrm>
              <a:off x="1408" y="296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35" name="Text Box 92"/>
            <p:cNvSpPr txBox="1">
              <a:spLocks noChangeArrowheads="1"/>
            </p:cNvSpPr>
            <p:nvPr/>
          </p:nvSpPr>
          <p:spPr bwMode="auto">
            <a:xfrm>
              <a:off x="1455" y="29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5436" name="Line 94"/>
            <p:cNvSpPr>
              <a:spLocks noChangeShapeType="1"/>
            </p:cNvSpPr>
            <p:nvPr/>
          </p:nvSpPr>
          <p:spPr bwMode="auto">
            <a:xfrm>
              <a:off x="1568" y="30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37" name="Rectangle 95"/>
            <p:cNvSpPr>
              <a:spLocks noChangeArrowheads="1"/>
            </p:cNvSpPr>
            <p:nvPr/>
          </p:nvSpPr>
          <p:spPr bwMode="auto">
            <a:xfrm>
              <a:off x="1856" y="297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38" name="Text Box 96"/>
            <p:cNvSpPr txBox="1">
              <a:spLocks noChangeArrowheads="1"/>
            </p:cNvSpPr>
            <p:nvPr/>
          </p:nvSpPr>
          <p:spPr bwMode="auto">
            <a:xfrm>
              <a:off x="1895" y="29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5439" name="Text Box 97"/>
            <p:cNvSpPr txBox="1">
              <a:spLocks noChangeArrowheads="1"/>
            </p:cNvSpPr>
            <p:nvPr/>
          </p:nvSpPr>
          <p:spPr bwMode="auto">
            <a:xfrm>
              <a:off x="2055" y="2997"/>
              <a:ext cx="47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E=(E) /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)+#</a:t>
              </a:r>
            </a:p>
          </p:txBody>
        </p:sp>
        <p:sp>
          <p:nvSpPr>
            <p:cNvPr id="15440" name="Oval 98"/>
            <p:cNvSpPr>
              <a:spLocks noChangeArrowheads="1"/>
            </p:cNvSpPr>
            <p:nvPr/>
          </p:nvSpPr>
          <p:spPr bwMode="auto">
            <a:xfrm>
              <a:off x="1408" y="3272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41" name="Text Box 99"/>
            <p:cNvSpPr txBox="1">
              <a:spLocks noChangeArrowheads="1"/>
            </p:cNvSpPr>
            <p:nvPr/>
          </p:nvSpPr>
          <p:spPr bwMode="auto">
            <a:xfrm>
              <a:off x="1455" y="329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15442" name="Line 100"/>
            <p:cNvSpPr>
              <a:spLocks noChangeShapeType="1"/>
            </p:cNvSpPr>
            <p:nvPr/>
          </p:nvSpPr>
          <p:spPr bwMode="auto">
            <a:xfrm>
              <a:off x="1568" y="334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43" name="Rectangle 101"/>
            <p:cNvSpPr>
              <a:spLocks noChangeArrowheads="1"/>
            </p:cNvSpPr>
            <p:nvPr/>
          </p:nvSpPr>
          <p:spPr bwMode="auto">
            <a:xfrm>
              <a:off x="1856" y="328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44" name="Text Box 102"/>
            <p:cNvSpPr txBox="1">
              <a:spLocks noChangeArrowheads="1"/>
            </p:cNvSpPr>
            <p:nvPr/>
          </p:nvSpPr>
          <p:spPr bwMode="auto">
            <a:xfrm>
              <a:off x="1895" y="329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15445" name="Text Box 103"/>
            <p:cNvSpPr txBox="1">
              <a:spLocks noChangeArrowheads="1"/>
            </p:cNvSpPr>
            <p:nvPr/>
          </p:nvSpPr>
          <p:spPr bwMode="auto">
            <a:xfrm>
              <a:off x="2055" y="3301"/>
              <a:ext cx="45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E=E+v /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)+</a:t>
              </a:r>
            </a:p>
          </p:txBody>
        </p:sp>
        <p:sp>
          <p:nvSpPr>
            <p:cNvPr id="15446" name="Line 104"/>
            <p:cNvSpPr>
              <a:spLocks noChangeShapeType="1"/>
            </p:cNvSpPr>
            <p:nvPr/>
          </p:nvSpPr>
          <p:spPr bwMode="auto">
            <a:xfrm>
              <a:off x="1480" y="3112"/>
              <a:ext cx="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47" name="Text Box 105"/>
            <p:cNvSpPr txBox="1">
              <a:spLocks noChangeArrowheads="1"/>
            </p:cNvSpPr>
            <p:nvPr/>
          </p:nvSpPr>
          <p:spPr bwMode="auto">
            <a:xfrm>
              <a:off x="1079" y="2837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15448" name="Text Box 106"/>
            <p:cNvSpPr txBox="1">
              <a:spLocks noChangeArrowheads="1"/>
            </p:cNvSpPr>
            <p:nvPr/>
          </p:nvSpPr>
          <p:spPr bwMode="auto">
            <a:xfrm>
              <a:off x="1511" y="3109"/>
              <a:ext cx="5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15449" name="Oval 107"/>
            <p:cNvSpPr>
              <a:spLocks noChangeArrowheads="1"/>
            </p:cNvSpPr>
            <p:nvPr/>
          </p:nvSpPr>
          <p:spPr bwMode="auto">
            <a:xfrm>
              <a:off x="960" y="360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50" name="Text Box 108"/>
            <p:cNvSpPr txBox="1">
              <a:spLocks noChangeArrowheads="1"/>
            </p:cNvSpPr>
            <p:nvPr/>
          </p:nvSpPr>
          <p:spPr bwMode="auto">
            <a:xfrm>
              <a:off x="1007" y="362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5451" name="Line 110"/>
            <p:cNvSpPr>
              <a:spLocks noChangeShapeType="1"/>
            </p:cNvSpPr>
            <p:nvPr/>
          </p:nvSpPr>
          <p:spPr bwMode="auto">
            <a:xfrm>
              <a:off x="592" y="3672"/>
              <a:ext cx="3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52" name="Text Box 111"/>
            <p:cNvSpPr txBox="1">
              <a:spLocks noChangeArrowheads="1"/>
            </p:cNvSpPr>
            <p:nvPr/>
          </p:nvSpPr>
          <p:spPr bwMode="auto">
            <a:xfrm>
              <a:off x="767" y="3549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</a:t>
              </a:r>
            </a:p>
          </p:txBody>
        </p:sp>
        <p:sp>
          <p:nvSpPr>
            <p:cNvPr id="15453" name="Line 113"/>
            <p:cNvSpPr>
              <a:spLocks noChangeShapeType="1"/>
            </p:cNvSpPr>
            <p:nvPr/>
          </p:nvSpPr>
          <p:spPr bwMode="auto">
            <a:xfrm>
              <a:off x="1120" y="367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54" name="Text Box 114"/>
            <p:cNvSpPr txBox="1">
              <a:spLocks noChangeArrowheads="1"/>
            </p:cNvSpPr>
            <p:nvPr/>
          </p:nvSpPr>
          <p:spPr bwMode="auto">
            <a:xfrm>
              <a:off x="1207" y="3549"/>
              <a:ext cx="5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15455" name="Oval 115"/>
            <p:cNvSpPr>
              <a:spLocks noChangeArrowheads="1"/>
            </p:cNvSpPr>
            <p:nvPr/>
          </p:nvSpPr>
          <p:spPr bwMode="auto">
            <a:xfrm>
              <a:off x="1408" y="360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56" name="Text Box 116"/>
            <p:cNvSpPr txBox="1">
              <a:spLocks noChangeArrowheads="1"/>
            </p:cNvSpPr>
            <p:nvPr/>
          </p:nvSpPr>
          <p:spPr bwMode="auto">
            <a:xfrm>
              <a:off x="1455" y="362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15457" name="Line 117"/>
            <p:cNvSpPr>
              <a:spLocks noChangeShapeType="1"/>
            </p:cNvSpPr>
            <p:nvPr/>
          </p:nvSpPr>
          <p:spPr bwMode="auto">
            <a:xfrm>
              <a:off x="1568" y="367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58" name="Rectangle 118"/>
            <p:cNvSpPr>
              <a:spLocks noChangeArrowheads="1"/>
            </p:cNvSpPr>
            <p:nvPr/>
          </p:nvSpPr>
          <p:spPr bwMode="auto">
            <a:xfrm>
              <a:off x="1856" y="360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59" name="Text Box 119"/>
            <p:cNvSpPr txBox="1">
              <a:spLocks noChangeArrowheads="1"/>
            </p:cNvSpPr>
            <p:nvPr/>
          </p:nvSpPr>
          <p:spPr bwMode="auto">
            <a:xfrm>
              <a:off x="1871" y="3621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15460" name="Text Box 120"/>
            <p:cNvSpPr txBox="1">
              <a:spLocks noChangeArrowheads="1"/>
            </p:cNvSpPr>
            <p:nvPr/>
          </p:nvSpPr>
          <p:spPr bwMode="auto">
            <a:xfrm>
              <a:off x="2055" y="3629"/>
              <a:ext cx="47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E=E+v /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+#</a:t>
              </a:r>
            </a:p>
          </p:txBody>
        </p:sp>
        <p:sp>
          <p:nvSpPr>
            <p:cNvPr id="15461" name="Text Box 121"/>
            <p:cNvSpPr txBox="1">
              <a:spLocks noChangeArrowheads="1"/>
            </p:cNvSpPr>
            <p:nvPr/>
          </p:nvSpPr>
          <p:spPr bwMode="auto">
            <a:xfrm>
              <a:off x="1647" y="3549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15462" name="Text Box 122"/>
            <p:cNvSpPr txBox="1">
              <a:spLocks noChangeArrowheads="1"/>
            </p:cNvSpPr>
            <p:nvPr/>
          </p:nvSpPr>
          <p:spPr bwMode="auto">
            <a:xfrm>
              <a:off x="1647" y="3229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15463" name="Text Box 123"/>
            <p:cNvSpPr txBox="1">
              <a:spLocks noChangeArrowheads="1"/>
            </p:cNvSpPr>
            <p:nvPr/>
          </p:nvSpPr>
          <p:spPr bwMode="auto">
            <a:xfrm>
              <a:off x="1647" y="2909"/>
              <a:ext cx="3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)</a:t>
              </a:r>
            </a:p>
          </p:txBody>
        </p:sp>
        <p:sp>
          <p:nvSpPr>
            <p:cNvPr id="15464" name="Line 124"/>
            <p:cNvSpPr>
              <a:spLocks noChangeShapeType="1"/>
            </p:cNvSpPr>
            <p:nvPr/>
          </p:nvSpPr>
          <p:spPr bwMode="auto">
            <a:xfrm>
              <a:off x="592" y="2512"/>
              <a:ext cx="0" cy="1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65" name="Line 125"/>
            <p:cNvSpPr>
              <a:spLocks noChangeShapeType="1"/>
            </p:cNvSpPr>
            <p:nvPr/>
          </p:nvSpPr>
          <p:spPr bwMode="auto">
            <a:xfrm>
              <a:off x="1032" y="3744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66" name="AutoShape 126"/>
            <p:cNvSpPr>
              <a:spLocks noChangeArrowheads="1"/>
            </p:cNvSpPr>
            <p:nvPr/>
          </p:nvSpPr>
          <p:spPr bwMode="auto">
            <a:xfrm>
              <a:off x="864" y="3880"/>
              <a:ext cx="328" cy="144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67" name="Text Box 127"/>
            <p:cNvSpPr txBox="1">
              <a:spLocks noChangeArrowheads="1"/>
            </p:cNvSpPr>
            <p:nvPr/>
          </p:nvSpPr>
          <p:spPr bwMode="auto">
            <a:xfrm>
              <a:off x="943" y="3893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sp>
          <p:nvSpPr>
            <p:cNvPr id="15468" name="Oval 128"/>
            <p:cNvSpPr>
              <a:spLocks noChangeArrowheads="1"/>
            </p:cNvSpPr>
            <p:nvPr/>
          </p:nvSpPr>
          <p:spPr bwMode="auto">
            <a:xfrm>
              <a:off x="1392" y="2376"/>
              <a:ext cx="192" cy="160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69" name="Line 129"/>
            <p:cNvSpPr>
              <a:spLocks noChangeShapeType="1"/>
            </p:cNvSpPr>
            <p:nvPr/>
          </p:nvSpPr>
          <p:spPr bwMode="auto">
            <a:xfrm flipV="1">
              <a:off x="1576" y="2368"/>
              <a:ext cx="72" cy="4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70" name="Text Box 130"/>
            <p:cNvSpPr txBox="1">
              <a:spLocks noChangeArrowheads="1"/>
            </p:cNvSpPr>
            <p:nvPr/>
          </p:nvSpPr>
          <p:spPr bwMode="auto">
            <a:xfrm>
              <a:off x="1623" y="2175"/>
              <a:ext cx="850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successors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in </a:t>
              </a:r>
              <a:r>
                <a:rPr lang="de-AT" altLang="en-US" sz="1600" smtClean="0"/>
                <a:t>this context</a:t>
              </a:r>
              <a:endParaRPr lang="de-AT" altLang="en-US" sz="1600"/>
            </a:p>
          </p:txBody>
        </p:sp>
        <p:cxnSp>
          <p:nvCxnSpPr>
            <p:cNvPr id="15471" name="AutoShape 197"/>
            <p:cNvCxnSpPr>
              <a:cxnSpLocks noChangeShapeType="1"/>
              <a:stCxn id="15424" idx="5"/>
              <a:endCxn id="15424" idx="3"/>
            </p:cNvCxnSpPr>
            <p:nvPr/>
          </p:nvCxnSpPr>
          <p:spPr bwMode="auto">
            <a:xfrm rot="5400000">
              <a:off x="1031" y="3041"/>
              <a:ext cx="1" cy="102"/>
            </a:xfrm>
            <a:prstGeom prst="curvedConnector3">
              <a:avLst>
                <a:gd name="adj1" fmla="val 11599995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472" name="Text Box 198"/>
            <p:cNvSpPr txBox="1">
              <a:spLocks noChangeArrowheads="1"/>
            </p:cNvSpPr>
            <p:nvPr/>
          </p:nvSpPr>
          <p:spPr bwMode="auto">
            <a:xfrm>
              <a:off x="1087" y="3133"/>
              <a:ext cx="3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(</a:t>
              </a:r>
            </a:p>
          </p:txBody>
        </p:sp>
        <p:sp>
          <p:nvSpPr>
            <p:cNvPr id="15473" name="Text Box 207"/>
            <p:cNvSpPr txBox="1">
              <a:spLocks noChangeArrowheads="1"/>
            </p:cNvSpPr>
            <p:nvPr/>
          </p:nvSpPr>
          <p:spPr bwMode="auto">
            <a:xfrm>
              <a:off x="1095" y="374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#</a:t>
              </a:r>
            </a:p>
          </p:txBody>
        </p:sp>
      </p:grpSp>
      <p:grpSp>
        <p:nvGrpSpPr>
          <p:cNvPr id="335062" name="Group 214"/>
          <p:cNvGrpSpPr>
            <a:grpSpLocks/>
          </p:cNvGrpSpPr>
          <p:nvPr/>
        </p:nvGrpSpPr>
        <p:grpSpPr bwMode="auto">
          <a:xfrm>
            <a:off x="4849813" y="3175000"/>
            <a:ext cx="3362325" cy="3295651"/>
            <a:chOff x="3055" y="2000"/>
            <a:chExt cx="2118" cy="2076"/>
          </a:xfrm>
        </p:grpSpPr>
        <p:sp>
          <p:nvSpPr>
            <p:cNvPr id="15370" name="Text Box 131"/>
            <p:cNvSpPr txBox="1">
              <a:spLocks noChangeArrowheads="1"/>
            </p:cNvSpPr>
            <p:nvPr/>
          </p:nvSpPr>
          <p:spPr bwMode="auto">
            <a:xfrm>
              <a:off x="3055" y="2000"/>
              <a:ext cx="1395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LALR(1</a:t>
              </a:r>
              <a:r>
                <a:rPr lang="de-AT" altLang="en-US" sz="1800" b="1" smtClean="0"/>
                <a:t>) automaton</a:t>
              </a:r>
              <a:endParaRPr lang="de-AT" altLang="en-US" sz="1800" b="1"/>
            </a:p>
          </p:txBody>
        </p:sp>
        <p:sp>
          <p:nvSpPr>
            <p:cNvPr id="15371" name="Oval 132"/>
            <p:cNvSpPr>
              <a:spLocks noChangeArrowheads="1"/>
            </p:cNvSpPr>
            <p:nvPr/>
          </p:nvSpPr>
          <p:spPr bwMode="auto">
            <a:xfrm>
              <a:off x="3128" y="236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372" name="Text Box 133"/>
            <p:cNvSpPr txBox="1">
              <a:spLocks noChangeArrowheads="1"/>
            </p:cNvSpPr>
            <p:nvPr/>
          </p:nvSpPr>
          <p:spPr bwMode="auto">
            <a:xfrm>
              <a:off x="3175" y="23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15373" name="Rectangle 134"/>
            <p:cNvSpPr>
              <a:spLocks noChangeArrowheads="1"/>
            </p:cNvSpPr>
            <p:nvPr/>
          </p:nvSpPr>
          <p:spPr bwMode="auto">
            <a:xfrm>
              <a:off x="3584" y="237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374" name="Text Box 135"/>
            <p:cNvSpPr txBox="1">
              <a:spLocks noChangeArrowheads="1"/>
            </p:cNvSpPr>
            <p:nvPr/>
          </p:nvSpPr>
          <p:spPr bwMode="auto">
            <a:xfrm>
              <a:off x="3623" y="23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5375" name="Line 136"/>
            <p:cNvSpPr>
              <a:spLocks noChangeShapeType="1"/>
            </p:cNvSpPr>
            <p:nvPr/>
          </p:nvSpPr>
          <p:spPr bwMode="auto">
            <a:xfrm>
              <a:off x="3288" y="24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376" name="Text Box 137"/>
            <p:cNvSpPr txBox="1">
              <a:spLocks noChangeArrowheads="1"/>
            </p:cNvSpPr>
            <p:nvPr/>
          </p:nvSpPr>
          <p:spPr bwMode="auto">
            <a:xfrm>
              <a:off x="3375" y="2333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15377" name="Text Box 138"/>
            <p:cNvSpPr txBox="1">
              <a:spLocks noChangeArrowheads="1"/>
            </p:cNvSpPr>
            <p:nvPr/>
          </p:nvSpPr>
          <p:spPr bwMode="auto">
            <a:xfrm>
              <a:off x="3783" y="2397"/>
              <a:ext cx="39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E=v /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)+#</a:t>
              </a:r>
            </a:p>
          </p:txBody>
        </p:sp>
        <p:sp>
          <p:nvSpPr>
            <p:cNvPr id="15378" name="Oval 139"/>
            <p:cNvSpPr>
              <a:spLocks noChangeArrowheads="1"/>
            </p:cNvSpPr>
            <p:nvPr/>
          </p:nvSpPr>
          <p:spPr bwMode="auto">
            <a:xfrm>
              <a:off x="3568" y="2792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379" name="Text Box 140"/>
            <p:cNvSpPr txBox="1">
              <a:spLocks noChangeArrowheads="1"/>
            </p:cNvSpPr>
            <p:nvPr/>
          </p:nvSpPr>
          <p:spPr bwMode="auto">
            <a:xfrm>
              <a:off x="3615" y="281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5380" name="Line 142"/>
            <p:cNvSpPr>
              <a:spLocks noChangeShapeType="1"/>
            </p:cNvSpPr>
            <p:nvPr/>
          </p:nvSpPr>
          <p:spPr bwMode="auto">
            <a:xfrm>
              <a:off x="3208" y="2864"/>
              <a:ext cx="3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381" name="Text Box 143"/>
            <p:cNvSpPr txBox="1">
              <a:spLocks noChangeArrowheads="1"/>
            </p:cNvSpPr>
            <p:nvPr/>
          </p:nvSpPr>
          <p:spPr bwMode="auto">
            <a:xfrm>
              <a:off x="3375" y="2741"/>
              <a:ext cx="3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(</a:t>
              </a:r>
            </a:p>
          </p:txBody>
        </p:sp>
        <p:sp>
          <p:nvSpPr>
            <p:cNvPr id="15382" name="Line 149"/>
            <p:cNvSpPr>
              <a:spLocks noChangeShapeType="1"/>
            </p:cNvSpPr>
            <p:nvPr/>
          </p:nvSpPr>
          <p:spPr bwMode="auto">
            <a:xfrm>
              <a:off x="3728" y="286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383" name="Text Box 150"/>
            <p:cNvSpPr txBox="1">
              <a:spLocks noChangeArrowheads="1"/>
            </p:cNvSpPr>
            <p:nvPr/>
          </p:nvSpPr>
          <p:spPr bwMode="auto">
            <a:xfrm>
              <a:off x="3815" y="274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</a:t>
              </a:r>
            </a:p>
          </p:txBody>
        </p:sp>
        <p:sp>
          <p:nvSpPr>
            <p:cNvPr id="15384" name="Oval 151"/>
            <p:cNvSpPr>
              <a:spLocks noChangeArrowheads="1"/>
            </p:cNvSpPr>
            <p:nvPr/>
          </p:nvSpPr>
          <p:spPr bwMode="auto">
            <a:xfrm>
              <a:off x="4016" y="2792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385" name="Text Box 152"/>
            <p:cNvSpPr txBox="1">
              <a:spLocks noChangeArrowheads="1"/>
            </p:cNvSpPr>
            <p:nvPr/>
          </p:nvSpPr>
          <p:spPr bwMode="auto">
            <a:xfrm>
              <a:off x="4063" y="281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5386" name="Line 153"/>
            <p:cNvSpPr>
              <a:spLocks noChangeShapeType="1"/>
            </p:cNvSpPr>
            <p:nvPr/>
          </p:nvSpPr>
          <p:spPr bwMode="auto">
            <a:xfrm>
              <a:off x="4176" y="286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387" name="Rectangle 154"/>
            <p:cNvSpPr>
              <a:spLocks noChangeArrowheads="1"/>
            </p:cNvSpPr>
            <p:nvPr/>
          </p:nvSpPr>
          <p:spPr bwMode="auto">
            <a:xfrm>
              <a:off x="4464" y="280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388" name="Text Box 155"/>
            <p:cNvSpPr txBox="1">
              <a:spLocks noChangeArrowheads="1"/>
            </p:cNvSpPr>
            <p:nvPr/>
          </p:nvSpPr>
          <p:spPr bwMode="auto">
            <a:xfrm>
              <a:off x="4503" y="281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5389" name="Text Box 156"/>
            <p:cNvSpPr txBox="1">
              <a:spLocks noChangeArrowheads="1"/>
            </p:cNvSpPr>
            <p:nvPr/>
          </p:nvSpPr>
          <p:spPr bwMode="auto">
            <a:xfrm>
              <a:off x="4663" y="2821"/>
              <a:ext cx="47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E=(E) /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)+#</a:t>
              </a:r>
            </a:p>
          </p:txBody>
        </p:sp>
        <p:sp>
          <p:nvSpPr>
            <p:cNvPr id="15390" name="Line 163"/>
            <p:cNvSpPr>
              <a:spLocks noChangeShapeType="1"/>
            </p:cNvSpPr>
            <p:nvPr/>
          </p:nvSpPr>
          <p:spPr bwMode="auto">
            <a:xfrm>
              <a:off x="4088" y="2936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391" name="Text Box 165"/>
            <p:cNvSpPr txBox="1">
              <a:spLocks noChangeArrowheads="1"/>
            </p:cNvSpPr>
            <p:nvPr/>
          </p:nvSpPr>
          <p:spPr bwMode="auto">
            <a:xfrm>
              <a:off x="4119" y="2973"/>
              <a:ext cx="5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15392" name="Oval 166"/>
            <p:cNvSpPr>
              <a:spLocks noChangeArrowheads="1"/>
            </p:cNvSpPr>
            <p:nvPr/>
          </p:nvSpPr>
          <p:spPr bwMode="auto">
            <a:xfrm>
              <a:off x="3568" y="321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393" name="Text Box 167"/>
            <p:cNvSpPr txBox="1">
              <a:spLocks noChangeArrowheads="1"/>
            </p:cNvSpPr>
            <p:nvPr/>
          </p:nvSpPr>
          <p:spPr bwMode="auto">
            <a:xfrm>
              <a:off x="3615" y="32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5394" name="Line 168"/>
            <p:cNvSpPr>
              <a:spLocks noChangeShapeType="1"/>
            </p:cNvSpPr>
            <p:nvPr/>
          </p:nvSpPr>
          <p:spPr bwMode="auto">
            <a:xfrm>
              <a:off x="3200" y="3288"/>
              <a:ext cx="3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395" name="Text Box 169"/>
            <p:cNvSpPr txBox="1">
              <a:spLocks noChangeArrowheads="1"/>
            </p:cNvSpPr>
            <p:nvPr/>
          </p:nvSpPr>
          <p:spPr bwMode="auto">
            <a:xfrm>
              <a:off x="3375" y="316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</a:t>
              </a:r>
            </a:p>
          </p:txBody>
        </p:sp>
        <p:sp>
          <p:nvSpPr>
            <p:cNvPr id="15396" name="Line 170"/>
            <p:cNvSpPr>
              <a:spLocks noChangeShapeType="1"/>
            </p:cNvSpPr>
            <p:nvPr/>
          </p:nvSpPr>
          <p:spPr bwMode="auto">
            <a:xfrm>
              <a:off x="3728" y="32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397" name="Text Box 171"/>
            <p:cNvSpPr txBox="1">
              <a:spLocks noChangeArrowheads="1"/>
            </p:cNvSpPr>
            <p:nvPr/>
          </p:nvSpPr>
          <p:spPr bwMode="auto">
            <a:xfrm>
              <a:off x="3815" y="3165"/>
              <a:ext cx="5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15398" name="Oval 172"/>
            <p:cNvSpPr>
              <a:spLocks noChangeArrowheads="1"/>
            </p:cNvSpPr>
            <p:nvPr/>
          </p:nvSpPr>
          <p:spPr bwMode="auto">
            <a:xfrm>
              <a:off x="4016" y="321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399" name="Text Box 173"/>
            <p:cNvSpPr txBox="1">
              <a:spLocks noChangeArrowheads="1"/>
            </p:cNvSpPr>
            <p:nvPr/>
          </p:nvSpPr>
          <p:spPr bwMode="auto">
            <a:xfrm>
              <a:off x="4063" y="32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15400" name="Line 174"/>
            <p:cNvSpPr>
              <a:spLocks noChangeShapeType="1"/>
            </p:cNvSpPr>
            <p:nvPr/>
          </p:nvSpPr>
          <p:spPr bwMode="auto">
            <a:xfrm>
              <a:off x="4176" y="32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01" name="Rectangle 175"/>
            <p:cNvSpPr>
              <a:spLocks noChangeArrowheads="1"/>
            </p:cNvSpPr>
            <p:nvPr/>
          </p:nvSpPr>
          <p:spPr bwMode="auto">
            <a:xfrm>
              <a:off x="4464" y="32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02" name="Text Box 176"/>
            <p:cNvSpPr txBox="1">
              <a:spLocks noChangeArrowheads="1"/>
            </p:cNvSpPr>
            <p:nvPr/>
          </p:nvSpPr>
          <p:spPr bwMode="auto">
            <a:xfrm>
              <a:off x="4503" y="32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15403" name="Text Box 177"/>
            <p:cNvSpPr txBox="1">
              <a:spLocks noChangeArrowheads="1"/>
            </p:cNvSpPr>
            <p:nvPr/>
          </p:nvSpPr>
          <p:spPr bwMode="auto">
            <a:xfrm>
              <a:off x="4663" y="3245"/>
              <a:ext cx="510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E=E+v /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)+#</a:t>
              </a:r>
            </a:p>
          </p:txBody>
        </p:sp>
        <p:sp>
          <p:nvSpPr>
            <p:cNvPr id="15404" name="Text Box 178"/>
            <p:cNvSpPr txBox="1">
              <a:spLocks noChangeArrowheads="1"/>
            </p:cNvSpPr>
            <p:nvPr/>
          </p:nvSpPr>
          <p:spPr bwMode="auto">
            <a:xfrm>
              <a:off x="4255" y="3165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15405" name="Text Box 180"/>
            <p:cNvSpPr txBox="1">
              <a:spLocks noChangeArrowheads="1"/>
            </p:cNvSpPr>
            <p:nvPr/>
          </p:nvSpPr>
          <p:spPr bwMode="auto">
            <a:xfrm>
              <a:off x="4255" y="2733"/>
              <a:ext cx="3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)</a:t>
              </a:r>
            </a:p>
          </p:txBody>
        </p:sp>
        <p:sp>
          <p:nvSpPr>
            <p:cNvPr id="15406" name="Line 181"/>
            <p:cNvSpPr>
              <a:spLocks noChangeShapeType="1"/>
            </p:cNvSpPr>
            <p:nvPr/>
          </p:nvSpPr>
          <p:spPr bwMode="auto">
            <a:xfrm>
              <a:off x="3200" y="2512"/>
              <a:ext cx="0" cy="7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07" name="Line 182"/>
            <p:cNvSpPr>
              <a:spLocks noChangeShapeType="1"/>
            </p:cNvSpPr>
            <p:nvPr/>
          </p:nvSpPr>
          <p:spPr bwMode="auto">
            <a:xfrm>
              <a:off x="3640" y="3360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08" name="AutoShape 183"/>
            <p:cNvSpPr>
              <a:spLocks noChangeArrowheads="1"/>
            </p:cNvSpPr>
            <p:nvPr/>
          </p:nvSpPr>
          <p:spPr bwMode="auto">
            <a:xfrm>
              <a:off x="3472" y="3496"/>
              <a:ext cx="328" cy="144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5409" name="Text Box 184"/>
            <p:cNvSpPr txBox="1">
              <a:spLocks noChangeArrowheads="1"/>
            </p:cNvSpPr>
            <p:nvPr/>
          </p:nvSpPr>
          <p:spPr bwMode="auto">
            <a:xfrm>
              <a:off x="3551" y="3509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cxnSp>
          <p:nvCxnSpPr>
            <p:cNvPr id="15410" name="AutoShape 192"/>
            <p:cNvCxnSpPr>
              <a:cxnSpLocks noChangeShapeType="1"/>
              <a:stCxn id="15378" idx="5"/>
              <a:endCxn id="15378" idx="3"/>
            </p:cNvCxnSpPr>
            <p:nvPr/>
          </p:nvCxnSpPr>
          <p:spPr bwMode="auto">
            <a:xfrm rot="5400000">
              <a:off x="3639" y="2865"/>
              <a:ext cx="1" cy="102"/>
            </a:xfrm>
            <a:prstGeom prst="curvedConnector3">
              <a:avLst>
                <a:gd name="adj1" fmla="val 12399995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411" name="Text Box 193"/>
            <p:cNvSpPr txBox="1">
              <a:spLocks noChangeArrowheads="1"/>
            </p:cNvSpPr>
            <p:nvPr/>
          </p:nvSpPr>
          <p:spPr bwMode="auto">
            <a:xfrm>
              <a:off x="3695" y="2949"/>
              <a:ext cx="3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(</a:t>
              </a:r>
            </a:p>
          </p:txBody>
        </p:sp>
        <p:sp>
          <p:nvSpPr>
            <p:cNvPr id="15412" name="Line 194"/>
            <p:cNvSpPr>
              <a:spLocks noChangeShapeType="1"/>
            </p:cNvSpPr>
            <p:nvPr/>
          </p:nvSpPr>
          <p:spPr bwMode="auto">
            <a:xfrm flipV="1">
              <a:off x="3640" y="2520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13" name="Text Box 195"/>
            <p:cNvSpPr txBox="1">
              <a:spLocks noChangeArrowheads="1"/>
            </p:cNvSpPr>
            <p:nvPr/>
          </p:nvSpPr>
          <p:spPr bwMode="auto">
            <a:xfrm>
              <a:off x="3679" y="2613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15414" name="Text Box 210"/>
            <p:cNvSpPr txBox="1">
              <a:spLocks noChangeArrowheads="1"/>
            </p:cNvSpPr>
            <p:nvPr/>
          </p:nvSpPr>
          <p:spPr bwMode="auto">
            <a:xfrm>
              <a:off x="3719" y="33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15415" name="Text Box 213"/>
            <p:cNvSpPr txBox="1">
              <a:spLocks noChangeArrowheads="1"/>
            </p:cNvSpPr>
            <p:nvPr/>
          </p:nvSpPr>
          <p:spPr bwMode="auto">
            <a:xfrm>
              <a:off x="3405" y="3745"/>
              <a:ext cx="1762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smtClean="0"/>
                <a:t>Grammar is LALR(1) if no conflicts</a:t>
              </a:r>
              <a:endParaRPr lang="de-AT" altLang="en-US" sz="14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smtClean="0"/>
                <a:t>arise after merging these states</a:t>
              </a:r>
              <a:endParaRPr lang="de-AT" altLang="en-US" sz="1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44D9B4B-553A-4F78-B059-68651D39B67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de-DE" altLang="en-US" sz="1400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LALR(1) vs. LL(1) (recursive descent)</a:t>
            </a: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709613" y="1282700"/>
            <a:ext cx="133592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Advantages</a:t>
            </a:r>
            <a:endParaRPr lang="de-AT" altLang="en-US" sz="1800" b="1"/>
          </a:p>
        </p:txBody>
      </p:sp>
      <p:sp>
        <p:nvSpPr>
          <p:cNvPr id="335876" name="Text Box 4"/>
          <p:cNvSpPr txBox="1">
            <a:spLocks noChangeArrowheads="1"/>
          </p:cNvSpPr>
          <p:nvPr/>
        </p:nvSpPr>
        <p:spPr bwMode="auto">
          <a:xfrm>
            <a:off x="735013" y="1649413"/>
            <a:ext cx="6249253" cy="1965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/>
              <a:t>LALR(1) </a:t>
            </a:r>
            <a:r>
              <a:rPr lang="de-AT" altLang="en-US" sz="1600" smtClean="0"/>
              <a:t>is more powerful than LL(1</a:t>
            </a:r>
            <a:r>
              <a:rPr lang="de-AT" altLang="en-US" sz="1600"/>
              <a:t>)</a:t>
            </a:r>
            <a:br>
              <a:rPr lang="de-AT" altLang="en-US" sz="1600"/>
            </a:br>
            <a:r>
              <a:rPr lang="de-AT" altLang="en-US" sz="1600"/>
              <a:t>-	</a:t>
            </a:r>
            <a:r>
              <a:rPr lang="de-AT" altLang="en-US" sz="1600" smtClean="0"/>
              <a:t>allows left-recursive productions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-	</a:t>
            </a:r>
            <a:r>
              <a:rPr lang="de-AT" altLang="en-US" sz="1600" smtClean="0"/>
              <a:t>allows alternatives with the same terminal start symbols</a:t>
            </a:r>
            <a:endParaRPr lang="de-AT" altLang="en-US" sz="1600"/>
          </a:p>
          <a:p>
            <a:r>
              <a:rPr lang="de-AT" altLang="en-US" sz="1600" smtClean="0"/>
              <a:t>LALR parsers are more compact than recursive descent parsers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 smtClean="0"/>
              <a:t>(but the tables need much memory)</a:t>
            </a:r>
            <a:endParaRPr lang="de-AT" altLang="en-US" sz="1600"/>
          </a:p>
          <a:p>
            <a:r>
              <a:rPr lang="de-AT" altLang="en-US" sz="1600"/>
              <a:t>T</a:t>
            </a:r>
            <a:r>
              <a:rPr lang="de-AT" altLang="en-US" sz="1600" smtClean="0"/>
              <a:t>able-driven parsers are universal programs (parameterized with tables)</a:t>
            </a:r>
            <a:endParaRPr lang="de-AT" altLang="en-US" sz="1600"/>
          </a:p>
          <a:p>
            <a:r>
              <a:rPr lang="de-AT" altLang="en-US" sz="1600" smtClean="0"/>
              <a:t>Table-driven parsers allow for better error handling</a:t>
            </a:r>
            <a:endParaRPr lang="de-AT" altLang="en-US" sz="1600"/>
          </a:p>
        </p:txBody>
      </p:sp>
      <p:sp>
        <p:nvSpPr>
          <p:cNvPr id="335877" name="Text Box 5"/>
          <p:cNvSpPr txBox="1">
            <a:spLocks noChangeArrowheads="1"/>
          </p:cNvSpPr>
          <p:nvPr/>
        </p:nvSpPr>
        <p:spPr bwMode="auto">
          <a:xfrm>
            <a:off x="709613" y="3810000"/>
            <a:ext cx="160522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Disadvantages</a:t>
            </a:r>
            <a:endParaRPr lang="de-AT" altLang="en-US" sz="1800" b="1"/>
          </a:p>
        </p:txBody>
      </p:sp>
      <p:sp>
        <p:nvSpPr>
          <p:cNvPr id="335878" name="Text Box 6"/>
          <p:cNvSpPr txBox="1">
            <a:spLocks noChangeArrowheads="1"/>
          </p:cNvSpPr>
          <p:nvPr/>
        </p:nvSpPr>
        <p:spPr bwMode="auto">
          <a:xfrm>
            <a:off x="735013" y="4176713"/>
            <a:ext cx="5429989" cy="1522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LALR tables are difficult to build by hand (you need tools)</a:t>
            </a:r>
            <a:endParaRPr lang="de-AT" altLang="en-US" sz="1600"/>
          </a:p>
          <a:p>
            <a:r>
              <a:rPr lang="de-AT" altLang="en-US" sz="1600" smtClean="0"/>
              <a:t>LALR parsers are slightly slower than RD parsers</a:t>
            </a:r>
            <a:endParaRPr lang="de-AT" altLang="en-US" sz="1600"/>
          </a:p>
          <a:p>
            <a:r>
              <a:rPr lang="de-AT" altLang="en-US" sz="1600" smtClean="0"/>
              <a:t>Semantic processing is more complicated with LALR parsers</a:t>
            </a:r>
            <a:endParaRPr lang="de-AT" altLang="en-US" sz="1600"/>
          </a:p>
          <a:p>
            <a:r>
              <a:rPr lang="de-AT" altLang="en-US" sz="1600" smtClean="0"/>
              <a:t>It is more difficult to track the analysis for an LALR parser</a:t>
            </a:r>
            <a:endParaRPr lang="de-AT" altLang="en-US" sz="1600"/>
          </a:p>
          <a:p>
            <a:r>
              <a:rPr lang="de-AT" altLang="en-US" sz="1600" smtClean="0"/>
              <a:t>LALR parsers require BNF instead of </a:t>
            </a:r>
            <a:r>
              <a:rPr lang="de-AT" altLang="en-US" sz="1600"/>
              <a:t>EBNF</a:t>
            </a:r>
          </a:p>
        </p:txBody>
      </p:sp>
      <p:sp>
        <p:nvSpPr>
          <p:cNvPr id="335879" name="Text Box 7"/>
          <p:cNvSpPr txBox="1">
            <a:spLocks noChangeArrowheads="1"/>
          </p:cNvSpPr>
          <p:nvPr/>
        </p:nvSpPr>
        <p:spPr bwMode="auto">
          <a:xfrm>
            <a:off x="735013" y="5910263"/>
            <a:ext cx="6765291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LALR parsers only pay off for complex languages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For simple languages (e.g., command languages) recursive descent is preferable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76" grpId="0" build="p" autoUpdateAnimBg="0"/>
      <p:bldP spid="335877" grpId="0" autoUpdateAnimBg="0"/>
      <p:bldP spid="335878" grpId="0" build="p" autoUpdateAnimBg="0"/>
      <p:bldP spid="33587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BB19FCE-4744-44E8-8170-5E24C311CC1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de-DE" altLang="en-US" sz="1400" smtClean="0"/>
          </a:p>
        </p:txBody>
      </p:sp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04900" y="3388088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5199413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8.</a:t>
            </a:r>
            <a:r>
              <a:rPr lang="de-AT" altLang="en-US" sz="3200"/>
              <a:t>	</a:t>
            </a:r>
            <a:r>
              <a:rPr lang="de-AT" altLang="en-US" sz="3200" smtClean="0"/>
              <a:t>Bottom-up Syntax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8.1</a:t>
            </a:r>
            <a:r>
              <a:rPr lang="de-AT" altLang="en-US"/>
              <a:t>	</a:t>
            </a:r>
            <a:r>
              <a:rPr lang="de-AT" altLang="en-US" smtClean="0"/>
              <a:t>How a Bottom-up Parser Works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8.2</a:t>
            </a:r>
            <a:r>
              <a:rPr lang="de-AT" altLang="en-US"/>
              <a:t>	</a:t>
            </a:r>
            <a:r>
              <a:rPr lang="de-AT" altLang="en-US" smtClean="0"/>
              <a:t>LR 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8.3</a:t>
            </a: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LR Table Generation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8.4</a:t>
            </a:r>
            <a:r>
              <a:rPr lang="de-AT" altLang="en-US"/>
              <a:t>	</a:t>
            </a:r>
            <a:r>
              <a:rPr lang="de-AT" altLang="en-US" smtClean="0"/>
              <a:t>LR Table Compression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8.5</a:t>
            </a:r>
            <a:r>
              <a:rPr lang="de-AT" altLang="en-US"/>
              <a:t>	</a:t>
            </a:r>
            <a:r>
              <a:rPr lang="de-AT" altLang="en-US" smtClean="0"/>
              <a:t>Semantic Processing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8.6</a:t>
            </a:r>
            <a:r>
              <a:rPr lang="de-AT" altLang="en-US"/>
              <a:t>	</a:t>
            </a:r>
            <a:r>
              <a:rPr lang="de-AT" altLang="en-US" smtClean="0"/>
              <a:t>LR Error Handling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139948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3668316-D490-41D6-A12F-F08FD9C0BFC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de-DE" altLang="en-US" sz="1400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LR items</a:t>
            </a: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696913" y="1270000"/>
            <a:ext cx="2292913" cy="61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Example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simulating the analysis of</a:t>
            </a:r>
            <a:endParaRPr lang="de-AT" altLang="en-US" sz="1600"/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1014413" y="2008972"/>
            <a:ext cx="915987" cy="5175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a X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c</a:t>
            </a:r>
          </a:p>
        </p:txBody>
      </p:sp>
      <p:grpSp>
        <p:nvGrpSpPr>
          <p:cNvPr id="337932" name="Group 12"/>
          <p:cNvGrpSpPr>
            <a:grpSpLocks/>
          </p:cNvGrpSpPr>
          <p:nvPr/>
        </p:nvGrpSpPr>
        <p:grpSpPr bwMode="auto">
          <a:xfrm>
            <a:off x="3554409" y="1270000"/>
            <a:ext cx="4343392" cy="963613"/>
            <a:chOff x="2239" y="800"/>
            <a:chExt cx="2736" cy="607"/>
          </a:xfrm>
        </p:grpSpPr>
        <p:sp>
          <p:nvSpPr>
            <p:cNvPr id="18463" name="Text Box 5"/>
            <p:cNvSpPr txBox="1">
              <a:spLocks noChangeArrowheads="1"/>
            </p:cNvSpPr>
            <p:nvPr/>
          </p:nvSpPr>
          <p:spPr bwMode="auto">
            <a:xfrm>
              <a:off x="2239" y="800"/>
              <a:ext cx="2736" cy="4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The parser </a:t>
              </a:r>
              <a:r>
                <a:rPr lang="de-AT" altLang="en-US" sz="1600" smtClean="0"/>
                <a:t>(denoted by a dot)</a:t>
              </a:r>
              <a:r>
                <a:rPr lang="de-AT" altLang="en-US" sz="1800" b="1" smtClean="0"/>
                <a:t> moves through</a:t>
              </a:r>
              <a:endParaRPr lang="de-AT" altLang="en-US" sz="1800" b="1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the productions</a:t>
              </a:r>
              <a:endParaRPr lang="de-AT" altLang="en-US" sz="1600"/>
            </a:p>
          </p:txBody>
        </p:sp>
        <p:sp>
          <p:nvSpPr>
            <p:cNvPr id="18464" name="Text Box 6"/>
            <p:cNvSpPr txBox="1">
              <a:spLocks noChangeArrowheads="1"/>
            </p:cNvSpPr>
            <p:nvPr/>
          </p:nvSpPr>
          <p:spPr bwMode="auto">
            <a:xfrm>
              <a:off x="2439" y="1215"/>
              <a:ext cx="63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a X b</a:t>
              </a:r>
            </a:p>
          </p:txBody>
        </p:sp>
      </p:grpSp>
      <p:sp>
        <p:nvSpPr>
          <p:cNvPr id="337928" name="Text Box 8"/>
          <p:cNvSpPr txBox="1">
            <a:spLocks noChangeArrowheads="1"/>
          </p:cNvSpPr>
          <p:nvPr/>
        </p:nvSpPr>
        <p:spPr bwMode="auto">
          <a:xfrm>
            <a:off x="3871913" y="2360613"/>
            <a:ext cx="1014412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c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a X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a X b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8460" name="Text Box 9"/>
          <p:cNvSpPr txBox="1">
            <a:spLocks noChangeArrowheads="1"/>
          </p:cNvSpPr>
          <p:nvPr/>
        </p:nvSpPr>
        <p:spPr bwMode="auto">
          <a:xfrm>
            <a:off x="3871913" y="2144713"/>
            <a:ext cx="10144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a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X b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4864100" y="1890713"/>
            <a:ext cx="3128322" cy="833178"/>
            <a:chOff x="4864101" y="1890713"/>
            <a:chExt cx="3128321" cy="833178"/>
          </a:xfrm>
        </p:grpSpPr>
        <p:sp>
          <p:nvSpPr>
            <p:cNvPr id="18461" name="Text Box 10"/>
            <p:cNvSpPr txBox="1">
              <a:spLocks noChangeArrowheads="1"/>
            </p:cNvSpPr>
            <p:nvPr/>
          </p:nvSpPr>
          <p:spPr bwMode="auto">
            <a:xfrm>
              <a:off x="5167313" y="1890713"/>
              <a:ext cx="2825109" cy="8331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if the parser is in front of </a:t>
              </a:r>
              <a:r>
                <a:rPr lang="de-AT" altLang="en-US" sz="1600" i="1" smtClean="0"/>
                <a:t>X</a:t>
              </a:r>
              <a:r>
                <a:rPr lang="de-AT" altLang="en-US" sz="1600" smtClean="0"/>
                <a:t>, it is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at the same time also in front of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the </a:t>
              </a:r>
              <a:r>
                <a:rPr lang="de-AT" altLang="en-US" sz="1600" i="1" smtClean="0"/>
                <a:t>X</a:t>
              </a:r>
              <a:r>
                <a:rPr lang="de-AT" altLang="en-US" sz="1600" smtClean="0"/>
                <a:t> production</a:t>
              </a:r>
              <a:endParaRPr lang="de-AT" altLang="en-US" sz="1600"/>
            </a:p>
          </p:txBody>
        </p:sp>
        <p:sp>
          <p:nvSpPr>
            <p:cNvPr id="18462" name="Line 11"/>
            <p:cNvSpPr>
              <a:spLocks noChangeShapeType="1"/>
            </p:cNvSpPr>
            <p:nvPr/>
          </p:nvSpPr>
          <p:spPr bwMode="auto">
            <a:xfrm flipH="1">
              <a:off x="4864101" y="2298701"/>
              <a:ext cx="292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37958" name="Group 38"/>
          <p:cNvGrpSpPr>
            <a:grpSpLocks/>
          </p:cNvGrpSpPr>
          <p:nvPr/>
        </p:nvGrpSpPr>
        <p:grpSpPr bwMode="auto">
          <a:xfrm>
            <a:off x="696913" y="3149600"/>
            <a:ext cx="5133975" cy="2109788"/>
            <a:chOff x="439" y="1984"/>
            <a:chExt cx="3234" cy="1329"/>
          </a:xfrm>
        </p:grpSpPr>
        <p:sp>
          <p:nvSpPr>
            <p:cNvPr id="18449" name="Text Box 15"/>
            <p:cNvSpPr txBox="1">
              <a:spLocks noChangeArrowheads="1"/>
            </p:cNvSpPr>
            <p:nvPr/>
          </p:nvSpPr>
          <p:spPr bwMode="auto">
            <a:xfrm>
              <a:off x="439" y="1984"/>
              <a:ext cx="64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LR item</a:t>
              </a:r>
              <a:endParaRPr lang="de-AT" altLang="en-US" sz="1600"/>
            </a:p>
          </p:txBody>
        </p:sp>
        <p:sp>
          <p:nvSpPr>
            <p:cNvPr id="18450" name="Text Box 16"/>
            <p:cNvSpPr txBox="1">
              <a:spLocks noChangeArrowheads="1"/>
            </p:cNvSpPr>
            <p:nvPr/>
          </p:nvSpPr>
          <p:spPr bwMode="auto">
            <a:xfrm>
              <a:off x="591" y="2231"/>
              <a:ext cx="175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snapshot during syntax analysis</a:t>
              </a:r>
              <a:endParaRPr lang="de-AT" altLang="en-US" sz="1600"/>
            </a:p>
          </p:txBody>
        </p:sp>
        <p:sp>
          <p:nvSpPr>
            <p:cNvPr id="18451" name="Text Box 17"/>
            <p:cNvSpPr txBox="1">
              <a:spLocks noChangeArrowheads="1"/>
            </p:cNvSpPr>
            <p:nvPr/>
          </p:nvSpPr>
          <p:spPr bwMode="auto">
            <a:xfrm>
              <a:off x="647" y="2483"/>
              <a:ext cx="843" cy="19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X =  </a:t>
              </a:r>
              <a:r>
                <a:rPr lang="de-AT" altLang="en-US" sz="1400">
                  <a:solidFill>
                    <a:schemeClr val="accent2"/>
                  </a:solidFill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 </a:t>
              </a:r>
              <a:r>
                <a:rPr lang="de-AT" altLang="en-US" sz="1400">
                  <a:solidFill>
                    <a:schemeClr val="accent2"/>
                  </a:solidFill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 </a:t>
              </a:r>
              <a:r>
                <a:rPr lang="de-AT" altLang="en-US" sz="1400">
                  <a:latin typeface="Arial" panose="020B0604020202020204" pitchFamily="34" charset="0"/>
                </a:rPr>
                <a:t>/  </a:t>
              </a:r>
              <a:r>
                <a:rPr lang="de-AT" altLang="en-US" sz="1400">
                  <a:solidFill>
                    <a:srgbClr val="FF0000"/>
                  </a:solidFill>
                  <a:latin typeface="Symbol" panose="05050102010706020507" pitchFamily="18" charset="2"/>
                </a:rPr>
                <a:t>g</a:t>
              </a:r>
            </a:p>
          </p:txBody>
        </p:sp>
        <p:sp>
          <p:nvSpPr>
            <p:cNvPr id="18452" name="Line 18"/>
            <p:cNvSpPr>
              <a:spLocks noChangeShapeType="1"/>
            </p:cNvSpPr>
            <p:nvPr/>
          </p:nvSpPr>
          <p:spPr bwMode="auto">
            <a:xfrm>
              <a:off x="1408" y="2672"/>
              <a:ext cx="0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53" name="Line 19"/>
            <p:cNvSpPr>
              <a:spLocks noChangeShapeType="1"/>
            </p:cNvSpPr>
            <p:nvPr/>
          </p:nvSpPr>
          <p:spPr bwMode="auto">
            <a:xfrm>
              <a:off x="1408" y="2760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54" name="Text Box 20"/>
            <p:cNvSpPr txBox="1">
              <a:spLocks noChangeArrowheads="1"/>
            </p:cNvSpPr>
            <p:nvPr/>
          </p:nvSpPr>
          <p:spPr bwMode="auto">
            <a:xfrm>
              <a:off x="1527" y="2639"/>
              <a:ext cx="2146" cy="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successors of </a:t>
              </a:r>
              <a:r>
                <a:rPr lang="de-AT" altLang="en-US" sz="1600" i="1" smtClean="0"/>
                <a:t>X</a:t>
              </a:r>
              <a:r>
                <a:rPr lang="de-AT" altLang="en-US" sz="1600" smtClean="0"/>
                <a:t> </a:t>
              </a:r>
              <a:r>
                <a:rPr lang="de-AT" altLang="en-US" sz="1600"/>
                <a:t>in </a:t>
              </a:r>
              <a:r>
                <a:rPr lang="de-AT" altLang="en-US" sz="1600" smtClean="0"/>
                <a:t>this context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still unprocessed part of the production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parser position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processed part of the production</a:t>
              </a:r>
              <a:endParaRPr lang="de-AT" altLang="en-US" sz="1600" i="1"/>
            </a:p>
          </p:txBody>
        </p:sp>
        <p:sp>
          <p:nvSpPr>
            <p:cNvPr id="18455" name="Line 24"/>
            <p:cNvSpPr>
              <a:spLocks noChangeShapeType="1"/>
            </p:cNvSpPr>
            <p:nvPr/>
          </p:nvSpPr>
          <p:spPr bwMode="auto">
            <a:xfrm>
              <a:off x="1184" y="2904"/>
              <a:ext cx="3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56" name="Line 25"/>
            <p:cNvSpPr>
              <a:spLocks noChangeShapeType="1"/>
            </p:cNvSpPr>
            <p:nvPr/>
          </p:nvSpPr>
          <p:spPr bwMode="auto">
            <a:xfrm>
              <a:off x="1072" y="3056"/>
              <a:ext cx="4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57" name="Line 26"/>
            <p:cNvSpPr>
              <a:spLocks noChangeShapeType="1"/>
            </p:cNvSpPr>
            <p:nvPr/>
          </p:nvSpPr>
          <p:spPr bwMode="auto">
            <a:xfrm>
              <a:off x="968" y="3216"/>
              <a:ext cx="5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58" name="Line 27"/>
            <p:cNvSpPr>
              <a:spLocks noChangeShapeType="1"/>
            </p:cNvSpPr>
            <p:nvPr/>
          </p:nvSpPr>
          <p:spPr bwMode="auto">
            <a:xfrm>
              <a:off x="1184" y="2672"/>
              <a:ext cx="0" cy="2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8459" name="Line 28"/>
            <p:cNvSpPr>
              <a:spLocks noChangeShapeType="1"/>
            </p:cNvSpPr>
            <p:nvPr/>
          </p:nvSpPr>
          <p:spPr bwMode="auto">
            <a:xfrm>
              <a:off x="1072" y="26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noAutofit/>
            </a:bodyPr>
            <a:lstStyle/>
            <a:p>
              <a:endParaRPr lang="de-AT"/>
            </a:p>
          </p:txBody>
        </p:sp>
        <p:sp>
          <p:nvSpPr>
            <p:cNvPr id="3" name="Line 29"/>
            <p:cNvSpPr>
              <a:spLocks noChangeShapeType="1"/>
            </p:cNvSpPr>
            <p:nvPr/>
          </p:nvSpPr>
          <p:spPr bwMode="auto">
            <a:xfrm>
              <a:off x="968" y="2672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337950" name="Text Box 30"/>
          <p:cNvSpPr txBox="1">
            <a:spLocks noChangeArrowheads="1"/>
          </p:cNvSpPr>
          <p:nvPr/>
        </p:nvSpPr>
        <p:spPr bwMode="auto">
          <a:xfrm>
            <a:off x="938213" y="5492750"/>
            <a:ext cx="596058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  <a:tab pos="2667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  <a:tab pos="2667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  <a:tab pos="2667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  <a:tab pos="2667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  <a:tab pos="2667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/>
              <a:t>shift item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X = 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>
                <a:latin typeface="Symbol" panose="05050102010706020507" pitchFamily="18" charset="2"/>
              </a:rPr>
              <a:t>b</a:t>
            </a:r>
            <a:r>
              <a:rPr lang="de-AT" altLang="en-US" sz="1400">
                <a:latin typeface="Arial" panose="020B0604020202020204" pitchFamily="34" charset="0"/>
              </a:rPr>
              <a:t> / </a:t>
            </a:r>
            <a:r>
              <a:rPr lang="de-AT" altLang="en-US" sz="1400">
                <a:latin typeface="Symbol" panose="05050102010706020507" pitchFamily="18" charset="2"/>
              </a:rPr>
              <a:t>g</a:t>
            </a:r>
            <a:r>
              <a:rPr lang="de-AT" altLang="en-US" sz="1600"/>
              <a:t>	</a:t>
            </a:r>
            <a:r>
              <a:rPr lang="de-AT" altLang="en-US" sz="1600" smtClean="0"/>
              <a:t>dot is </a:t>
            </a:r>
            <a:r>
              <a:rPr lang="de-AT" altLang="en-US" sz="1600" i="1" smtClean="0"/>
              <a:t>not</a:t>
            </a:r>
            <a:r>
              <a:rPr lang="de-AT" altLang="en-US" sz="1600" smtClean="0"/>
              <a:t> at the end of the production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/>
              <a:t>reduce item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X = 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/ </a:t>
            </a:r>
            <a:r>
              <a:rPr lang="de-AT" altLang="en-US" sz="1400">
                <a:latin typeface="Symbol" panose="05050102010706020507" pitchFamily="18" charset="2"/>
              </a:rPr>
              <a:t>g</a:t>
            </a:r>
            <a:r>
              <a:rPr lang="de-AT" altLang="en-US" sz="1600"/>
              <a:t>	</a:t>
            </a:r>
            <a:r>
              <a:rPr lang="de-AT" altLang="en-US" sz="1600" smtClean="0"/>
              <a:t>dot is at the end of the production</a:t>
            </a:r>
            <a:endParaRPr lang="de-AT" altLang="en-US" sz="1600"/>
          </a:p>
        </p:txBody>
      </p:sp>
      <p:grpSp>
        <p:nvGrpSpPr>
          <p:cNvPr id="337956" name="Group 36"/>
          <p:cNvGrpSpPr>
            <a:grpSpLocks/>
          </p:cNvGrpSpPr>
          <p:nvPr/>
        </p:nvGrpSpPr>
        <p:grpSpPr bwMode="auto">
          <a:xfrm>
            <a:off x="5916614" y="3149600"/>
            <a:ext cx="3030538" cy="1354138"/>
            <a:chOff x="3727" y="1984"/>
            <a:chExt cx="1909" cy="853"/>
          </a:xfrm>
        </p:grpSpPr>
        <p:sp>
          <p:nvSpPr>
            <p:cNvPr id="18446" name="Text Box 31"/>
            <p:cNvSpPr txBox="1">
              <a:spLocks noChangeArrowheads="1"/>
            </p:cNvSpPr>
            <p:nvPr/>
          </p:nvSpPr>
          <p:spPr bwMode="auto">
            <a:xfrm>
              <a:off x="3727" y="1984"/>
              <a:ext cx="1037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control symbol</a:t>
              </a:r>
              <a:endParaRPr lang="de-AT" altLang="en-US" sz="1600"/>
            </a:p>
          </p:txBody>
        </p:sp>
        <p:sp>
          <p:nvSpPr>
            <p:cNvPr id="18447" name="Text Box 32"/>
            <p:cNvSpPr txBox="1">
              <a:spLocks noChangeArrowheads="1"/>
            </p:cNvSpPr>
            <p:nvPr/>
          </p:nvSpPr>
          <p:spPr bwMode="auto">
            <a:xfrm>
              <a:off x="3743" y="2223"/>
              <a:ext cx="140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symbol after the dot, e.g.</a:t>
              </a:r>
              <a:endParaRPr lang="de-AT" altLang="en-US" sz="1600"/>
            </a:p>
          </p:txBody>
        </p:sp>
        <p:sp>
          <p:nvSpPr>
            <p:cNvPr id="18448" name="Text Box 33"/>
            <p:cNvSpPr txBox="1">
              <a:spLocks noChangeArrowheads="1"/>
            </p:cNvSpPr>
            <p:nvPr/>
          </p:nvSpPr>
          <p:spPr bwMode="auto">
            <a:xfrm>
              <a:off x="3743" y="2467"/>
              <a:ext cx="1893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333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333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333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333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tabLst>
                  <a:tab pos="1252538" algn="l"/>
                </a:tabLst>
              </a:pPr>
              <a:r>
                <a:rPr lang="de-AT" altLang="en-US" sz="1400">
                  <a:latin typeface="Arial" panose="020B0604020202020204" pitchFamily="34" charset="0"/>
                </a:rPr>
                <a:t>X = a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 b / c</a:t>
              </a:r>
              <a:r>
                <a:rPr lang="de-AT" altLang="en-US" sz="1600"/>
                <a:t> 	</a:t>
              </a:r>
              <a:r>
                <a:rPr lang="de-AT" altLang="en-US" sz="1600" smtClean="0"/>
                <a:t>control symbol </a:t>
              </a:r>
              <a:r>
                <a:rPr lang="de-AT" altLang="en-US" sz="1600"/>
                <a:t>= </a:t>
              </a: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  <a:p>
              <a:pPr>
                <a:spcBef>
                  <a:spcPct val="0"/>
                </a:spcBef>
                <a:buFontTx/>
                <a:buNone/>
                <a:tabLst>
                  <a:tab pos="1252538" algn="l"/>
                </a:tabLst>
              </a:pPr>
              <a:r>
                <a:rPr lang="de-AT" altLang="en-US" sz="1400">
                  <a:latin typeface="Arial" panose="020B0604020202020204" pitchFamily="34" charset="0"/>
                </a:rPr>
                <a:t>X = a a b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/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c</a:t>
              </a:r>
              <a:r>
                <a:rPr lang="de-AT" altLang="en-US" sz="1600"/>
                <a:t> 	</a:t>
              </a:r>
              <a:r>
                <a:rPr lang="de-AT" altLang="en-US" sz="1600" smtClean="0"/>
                <a:t>control symbol </a:t>
              </a:r>
              <a:r>
                <a:rPr lang="de-AT" altLang="en-US" sz="1600"/>
                <a:t>= </a:t>
              </a:r>
              <a:r>
                <a:rPr lang="de-AT" altLang="en-US" sz="1400">
                  <a:latin typeface="Arial" panose="020B0604020202020204" pitchFamily="34" charset="0"/>
                </a:rPr>
                <a:t>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28" grpId="0" build="p" autoUpdateAnimBg="0"/>
      <p:bldP spid="18460" grpId="0"/>
      <p:bldP spid="33795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7F16161-6797-4BDA-BE31-3DA344917F87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de-DE" altLang="en-US" sz="1400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Parser state</a:t>
            </a:r>
          </a:p>
        </p:txBody>
      </p:sp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696913" y="1392238"/>
            <a:ext cx="614653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Represented by the set of items on which the parser is currently working</a:t>
            </a:r>
            <a:endParaRPr lang="de-AT" altLang="en-US" sz="1600"/>
          </a:p>
        </p:txBody>
      </p:sp>
      <p:sp>
        <p:nvSpPr>
          <p:cNvPr id="19462" name="Text Box 5"/>
          <p:cNvSpPr txBox="1">
            <a:spLocks noChangeArrowheads="1"/>
          </p:cNvSpPr>
          <p:nvPr/>
        </p:nvSpPr>
        <p:spPr bwMode="auto">
          <a:xfrm>
            <a:off x="1217613" y="1849438"/>
            <a:ext cx="1520825" cy="7302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143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143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143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143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X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Y c	/ #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b	/ 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b b a	/ c</a:t>
            </a:r>
          </a:p>
        </p:txBody>
      </p:sp>
      <p:sp>
        <p:nvSpPr>
          <p:cNvPr id="338950" name="Text Box 6"/>
          <p:cNvSpPr txBox="1">
            <a:spLocks noChangeArrowheads="1"/>
          </p:cNvSpPr>
          <p:nvPr/>
        </p:nvSpPr>
        <p:spPr bwMode="auto">
          <a:xfrm>
            <a:off x="709613" y="3287713"/>
            <a:ext cx="603592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Top-down parsers always only work on a </a:t>
            </a:r>
            <a:r>
              <a:rPr lang="de-AT" altLang="en-US" sz="1600" i="1" smtClean="0"/>
              <a:t>single</a:t>
            </a:r>
            <a:r>
              <a:rPr lang="de-AT" altLang="en-US" sz="1600" smtClean="0"/>
              <a:t> production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Bottom-up parsers can work on </a:t>
            </a:r>
            <a:r>
              <a:rPr lang="de-AT" altLang="en-US" sz="1600" i="1" smtClean="0"/>
              <a:t>multiple</a:t>
            </a:r>
            <a:r>
              <a:rPr lang="de-AT" altLang="en-US" sz="1600" smtClean="0"/>
              <a:t> productions </a:t>
            </a:r>
            <a:r>
              <a:rPr lang="de-AT" altLang="en-US" sz="1600" i="1" smtClean="0"/>
              <a:t>at the same time</a:t>
            </a:r>
            <a:r>
              <a:rPr lang="de-AT" altLang="en-US" sz="1600" smtClean="0"/>
              <a:t>! </a:t>
            </a:r>
            <a:endParaRPr lang="de-AT" altLang="en-US" sz="1600"/>
          </a:p>
        </p:txBody>
      </p:sp>
      <p:sp>
        <p:nvSpPr>
          <p:cNvPr id="338951" name="Text Box 7"/>
          <p:cNvSpPr txBox="1">
            <a:spLocks noChangeArrowheads="1"/>
          </p:cNvSpPr>
          <p:nvPr/>
        </p:nvSpPr>
        <p:spPr bwMode="auto">
          <a:xfrm>
            <a:off x="1204913" y="4176713"/>
            <a:ext cx="1003300" cy="52705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a a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a a c</a:t>
            </a:r>
          </a:p>
        </p:txBody>
      </p:sp>
      <p:grpSp>
        <p:nvGrpSpPr>
          <p:cNvPr id="338960" name="Group 16"/>
          <p:cNvGrpSpPr>
            <a:grpSpLocks/>
          </p:cNvGrpSpPr>
          <p:nvPr/>
        </p:nvGrpSpPr>
        <p:grpSpPr bwMode="auto">
          <a:xfrm>
            <a:off x="2362200" y="4176713"/>
            <a:ext cx="1941513" cy="527050"/>
            <a:chOff x="1488" y="2631"/>
            <a:chExt cx="1223" cy="332"/>
          </a:xfrm>
        </p:grpSpPr>
        <p:sp>
          <p:nvSpPr>
            <p:cNvPr id="19472" name="Text Box 8"/>
            <p:cNvSpPr txBox="1">
              <a:spLocks noChangeArrowheads="1"/>
            </p:cNvSpPr>
            <p:nvPr/>
          </p:nvSpPr>
          <p:spPr bwMode="auto">
            <a:xfrm>
              <a:off x="2079" y="2631"/>
              <a:ext cx="632" cy="332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a b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a c</a:t>
              </a:r>
            </a:p>
          </p:txBody>
        </p:sp>
        <p:sp>
          <p:nvSpPr>
            <p:cNvPr id="19473" name="Line 10"/>
            <p:cNvSpPr>
              <a:spLocks noChangeShapeType="1"/>
            </p:cNvSpPr>
            <p:nvPr/>
          </p:nvSpPr>
          <p:spPr bwMode="auto">
            <a:xfrm>
              <a:off x="1488" y="2848"/>
              <a:ext cx="504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9474" name="Text Box 11"/>
            <p:cNvSpPr txBox="1">
              <a:spLocks noChangeArrowheads="1"/>
            </p:cNvSpPr>
            <p:nvPr/>
          </p:nvSpPr>
          <p:spPr bwMode="auto">
            <a:xfrm>
              <a:off x="1511" y="2655"/>
              <a:ext cx="44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shift </a:t>
              </a:r>
              <a:r>
                <a:rPr lang="de-AT" altLang="en-US" sz="1600" i="1"/>
                <a:t>a</a:t>
              </a:r>
            </a:p>
          </p:txBody>
        </p:sp>
      </p:grpSp>
      <p:grpSp>
        <p:nvGrpSpPr>
          <p:cNvPr id="338961" name="Group 17"/>
          <p:cNvGrpSpPr>
            <a:grpSpLocks/>
          </p:cNvGrpSpPr>
          <p:nvPr/>
        </p:nvGrpSpPr>
        <p:grpSpPr bwMode="auto">
          <a:xfrm>
            <a:off x="4470407" y="3859213"/>
            <a:ext cx="4356105" cy="1079500"/>
            <a:chOff x="2816" y="2431"/>
            <a:chExt cx="2744" cy="680"/>
          </a:xfrm>
        </p:grpSpPr>
        <p:sp>
          <p:nvSpPr>
            <p:cNvPr id="19468" name="Text Box 9"/>
            <p:cNvSpPr txBox="1">
              <a:spLocks noChangeArrowheads="1"/>
            </p:cNvSpPr>
            <p:nvPr/>
          </p:nvSpPr>
          <p:spPr bwMode="auto">
            <a:xfrm>
              <a:off x="3431" y="2631"/>
              <a:ext cx="632" cy="332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a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b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a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c</a:t>
              </a:r>
            </a:p>
          </p:txBody>
        </p:sp>
        <p:sp>
          <p:nvSpPr>
            <p:cNvPr id="19469" name="Line 12"/>
            <p:cNvSpPr>
              <a:spLocks noChangeShapeType="1"/>
            </p:cNvSpPr>
            <p:nvPr/>
          </p:nvSpPr>
          <p:spPr bwMode="auto">
            <a:xfrm>
              <a:off x="2816" y="2848"/>
              <a:ext cx="504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9470" name="Text Box 13"/>
            <p:cNvSpPr txBox="1">
              <a:spLocks noChangeArrowheads="1"/>
            </p:cNvSpPr>
            <p:nvPr/>
          </p:nvSpPr>
          <p:spPr bwMode="auto">
            <a:xfrm>
              <a:off x="2839" y="2655"/>
              <a:ext cx="44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shift </a:t>
              </a:r>
              <a:r>
                <a:rPr lang="de-AT" altLang="en-US" sz="1600" i="1"/>
                <a:t>a</a:t>
              </a:r>
            </a:p>
          </p:txBody>
        </p:sp>
        <p:sp>
          <p:nvSpPr>
            <p:cNvPr id="19471" name="Text Box 14"/>
            <p:cNvSpPr txBox="1">
              <a:spLocks noChangeArrowheads="1"/>
            </p:cNvSpPr>
            <p:nvPr/>
          </p:nvSpPr>
          <p:spPr bwMode="auto">
            <a:xfrm>
              <a:off x="4215" y="2431"/>
              <a:ext cx="1345" cy="6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only here the parser has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to decide on one of the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two productions using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the control symbol</a:t>
              </a:r>
              <a:endParaRPr lang="de-AT" altLang="en-US" sz="1600"/>
            </a:p>
          </p:txBody>
        </p:sp>
      </p:grpSp>
      <p:sp>
        <p:nvSpPr>
          <p:cNvPr id="338959" name="Text Box 15"/>
          <p:cNvSpPr txBox="1">
            <a:spLocks noChangeArrowheads="1"/>
          </p:cNvSpPr>
          <p:nvPr/>
        </p:nvSpPr>
        <p:spPr bwMode="auto">
          <a:xfrm>
            <a:off x="709613" y="5167313"/>
            <a:ext cx="605516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Bottom-up parsers are therefore more powerful than top-down parsers 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950" grpId="0" autoUpdateAnimBg="0"/>
      <p:bldP spid="338951" grpId="0" animBg="1" autoUpdateAnimBg="0"/>
      <p:bldP spid="33895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34EE561-6F3D-4798-A64A-0845189C7B4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de-DE" altLang="en-US" sz="1400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Kernel and closure of a state</a:t>
            </a: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722313" y="1320800"/>
            <a:ext cx="86143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Kernel</a:t>
            </a:r>
            <a:endParaRPr lang="de-AT" altLang="en-US" sz="1800" b="1"/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1077913" y="1763713"/>
            <a:ext cx="774632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All items of a state that do not start with a dot (except for the production of the start symbol)</a:t>
            </a:r>
            <a:endParaRPr lang="de-AT" altLang="en-US" sz="1600"/>
          </a:p>
        </p:txBody>
      </p:sp>
      <p:sp>
        <p:nvSpPr>
          <p:cNvPr id="20486" name="Text Box 5"/>
          <p:cNvSpPr txBox="1">
            <a:spLocks noChangeArrowheads="1"/>
          </p:cNvSpPr>
          <p:nvPr/>
        </p:nvSpPr>
        <p:spPr bwMode="auto">
          <a:xfrm>
            <a:off x="1370013" y="2233613"/>
            <a:ext cx="1271587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X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Y c / #</a:t>
            </a:r>
          </a:p>
        </p:txBody>
      </p:sp>
      <p:sp>
        <p:nvSpPr>
          <p:cNvPr id="20487" name="Text Box 6"/>
          <p:cNvSpPr txBox="1">
            <a:spLocks noChangeArrowheads="1"/>
          </p:cNvSpPr>
          <p:nvPr/>
        </p:nvSpPr>
        <p:spPr bwMode="auto">
          <a:xfrm>
            <a:off x="1077913" y="2678113"/>
            <a:ext cx="492183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All other items of a state can be computed from its kernel</a:t>
            </a:r>
            <a:endParaRPr lang="de-AT" altLang="en-US" sz="1600"/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722313" y="3225800"/>
            <a:ext cx="5621035" cy="2905125"/>
            <a:chOff x="722313" y="3225800"/>
            <a:chExt cx="5621689" cy="2905428"/>
          </a:xfrm>
        </p:grpSpPr>
        <p:sp>
          <p:nvSpPr>
            <p:cNvPr id="20489" name="Rectangle 10"/>
            <p:cNvSpPr>
              <a:spLocks noChangeArrowheads="1"/>
            </p:cNvSpPr>
            <p:nvPr/>
          </p:nvSpPr>
          <p:spPr bwMode="auto">
            <a:xfrm>
              <a:off x="1168400" y="5211653"/>
              <a:ext cx="1409700" cy="2540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0490" name="Rectangle 11"/>
            <p:cNvSpPr>
              <a:spLocks noChangeArrowheads="1"/>
            </p:cNvSpPr>
            <p:nvPr/>
          </p:nvSpPr>
          <p:spPr bwMode="auto">
            <a:xfrm>
              <a:off x="1168400" y="5465653"/>
              <a:ext cx="1409700" cy="469900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CCFF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0491" name="Text Box 9"/>
            <p:cNvSpPr txBox="1">
              <a:spLocks noChangeArrowheads="1"/>
            </p:cNvSpPr>
            <p:nvPr/>
          </p:nvSpPr>
          <p:spPr bwMode="auto">
            <a:xfrm>
              <a:off x="1154113" y="5191428"/>
              <a:ext cx="1431925" cy="773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05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05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05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05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 = X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Y c 	/ #</a:t>
              </a:r>
            </a:p>
            <a:p>
              <a:pPr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b	/ c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b b a	/ c</a:t>
              </a:r>
            </a:p>
          </p:txBody>
        </p:sp>
        <p:sp>
          <p:nvSpPr>
            <p:cNvPr id="20492" name="Text Box 7"/>
            <p:cNvSpPr txBox="1">
              <a:spLocks noChangeArrowheads="1"/>
            </p:cNvSpPr>
            <p:nvPr/>
          </p:nvSpPr>
          <p:spPr bwMode="auto">
            <a:xfrm>
              <a:off x="722313" y="3225800"/>
              <a:ext cx="947142" cy="3715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Closure</a:t>
              </a:r>
              <a:endParaRPr lang="de-AT" altLang="en-US" sz="1800" b="1"/>
            </a:p>
          </p:txBody>
        </p:sp>
        <p:sp>
          <p:nvSpPr>
            <p:cNvPr id="20493" name="Text Box 8"/>
            <p:cNvSpPr txBox="1">
              <a:spLocks noChangeArrowheads="1"/>
            </p:cNvSpPr>
            <p:nvPr/>
          </p:nvSpPr>
          <p:spPr bwMode="auto">
            <a:xfrm>
              <a:off x="1166813" y="3668713"/>
              <a:ext cx="5177189" cy="95638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foreach (item in state)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if (item </a:t>
              </a:r>
              <a:r>
                <a:rPr lang="de-AT" altLang="en-US" sz="1400" smtClean="0">
                  <a:latin typeface="Arial" panose="020B0604020202020204" pitchFamily="34" charset="0"/>
                </a:rPr>
                <a:t>is of kind </a:t>
              </a:r>
              <a:r>
                <a:rPr lang="de-AT" altLang="en-US" sz="1400" smtClean="0">
                  <a:solidFill>
                    <a:srgbClr val="FF0000"/>
                  </a:solidFill>
                  <a:latin typeface="Arial" panose="020B0604020202020204" pitchFamily="34" charset="0"/>
                </a:rPr>
                <a:t>X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= </a:t>
              </a:r>
              <a:r>
                <a:rPr lang="de-AT" altLang="en-US" sz="1400">
                  <a:solidFill>
                    <a:srgbClr val="FF0000"/>
                  </a:solidFill>
                  <a:latin typeface="Symbol" panose="05050102010706020507" pitchFamily="18" charset="2"/>
                </a:rPr>
                <a:t>a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 . Y </a:t>
              </a:r>
              <a:r>
                <a:rPr lang="de-AT" altLang="en-US" sz="1400">
                  <a:solidFill>
                    <a:srgbClr val="FF0000"/>
                  </a:solidFill>
                  <a:latin typeface="Symbol" panose="05050102010706020507" pitchFamily="18" charset="2"/>
                </a:rPr>
                <a:t>b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 / </a:t>
              </a:r>
              <a:r>
                <a:rPr lang="de-AT" altLang="en-US" sz="1400">
                  <a:solidFill>
                    <a:srgbClr val="FF0000"/>
                  </a:solidFill>
                  <a:latin typeface="Symbol" panose="05050102010706020507" pitchFamily="18" charset="2"/>
                </a:rPr>
                <a:t>g</a:t>
              </a:r>
              <a:r>
                <a:rPr lang="de-AT" altLang="en-US" sz="1400">
                  <a:latin typeface="Arial" panose="020B0604020202020204" pitchFamily="34" charset="0"/>
                </a:rPr>
                <a:t>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 smtClean="0">
                  <a:latin typeface="Arial" panose="020B0604020202020204" pitchFamily="34" charset="0"/>
                </a:rPr>
                <a:t>add all productions </a:t>
              </a:r>
              <a:r>
                <a:rPr lang="de-AT" altLang="en-US" sz="1400" smtClean="0">
                  <a:solidFill>
                    <a:schemeClr val="accent2"/>
                  </a:solidFill>
                  <a:latin typeface="Arial" panose="020B0604020202020204" pitchFamily="34" charset="0"/>
                </a:rPr>
                <a:t>Y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= . </a:t>
              </a:r>
              <a:r>
                <a:rPr lang="de-AT" altLang="en-US" sz="1400">
                  <a:solidFill>
                    <a:schemeClr val="accent2"/>
                  </a:solidFill>
                  <a:latin typeface="Symbol" panose="05050102010706020507" pitchFamily="18" charset="2"/>
                </a:rPr>
                <a:t>w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/ First(</a:t>
              </a:r>
              <a:r>
                <a:rPr lang="de-AT" altLang="en-US" sz="1400">
                  <a:solidFill>
                    <a:schemeClr val="accent2"/>
                  </a:solidFill>
                  <a:latin typeface="Symbol" panose="05050102010706020507" pitchFamily="18" charset="2"/>
                </a:rPr>
                <a:t>bg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)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 smtClean="0">
                  <a:latin typeface="Arial" panose="020B0604020202020204" pitchFamily="34" charset="0"/>
                </a:rPr>
                <a:t>as items to this state;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20494" name="Text Box 12"/>
            <p:cNvSpPr txBox="1">
              <a:spLocks noChangeArrowheads="1"/>
            </p:cNvSpPr>
            <p:nvPr/>
          </p:nvSpPr>
          <p:spPr bwMode="auto">
            <a:xfrm>
              <a:off x="1090613" y="4861228"/>
              <a:ext cx="900008" cy="340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Example</a:t>
              </a:r>
              <a:endParaRPr lang="de-AT" altLang="en-US" sz="1600" i="1"/>
            </a:p>
          </p:txBody>
        </p:sp>
        <p:sp>
          <p:nvSpPr>
            <p:cNvPr id="20495" name="Text Box 13"/>
            <p:cNvSpPr txBox="1">
              <a:spLocks noChangeArrowheads="1"/>
            </p:cNvSpPr>
            <p:nvPr/>
          </p:nvSpPr>
          <p:spPr bwMode="auto">
            <a:xfrm>
              <a:off x="2690813" y="5153328"/>
              <a:ext cx="696403" cy="340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kernel</a:t>
              </a:r>
              <a:endParaRPr lang="de-AT" altLang="en-US" sz="1600"/>
            </a:p>
          </p:txBody>
        </p:sp>
        <p:sp>
          <p:nvSpPr>
            <p:cNvPr id="20496" name="AutoShape 14"/>
            <p:cNvSpPr>
              <a:spLocks/>
            </p:cNvSpPr>
            <p:nvPr/>
          </p:nvSpPr>
          <p:spPr bwMode="auto">
            <a:xfrm>
              <a:off x="3357094" y="5231115"/>
              <a:ext cx="88900" cy="698500"/>
            </a:xfrm>
            <a:prstGeom prst="rightBrace">
              <a:avLst>
                <a:gd name="adj1" fmla="val 6547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0497" name="Text Box 15"/>
            <p:cNvSpPr txBox="1">
              <a:spLocks noChangeArrowheads="1"/>
            </p:cNvSpPr>
            <p:nvPr/>
          </p:nvSpPr>
          <p:spPr bwMode="auto">
            <a:xfrm>
              <a:off x="3465513" y="5394628"/>
              <a:ext cx="776562" cy="340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closure</a:t>
              </a:r>
              <a:endParaRPr lang="de-AT" altLang="en-US" sz="1600"/>
            </a:p>
          </p:txBody>
        </p:sp>
        <p:sp>
          <p:nvSpPr>
            <p:cNvPr id="20498" name="Text Box 16"/>
            <p:cNvSpPr txBox="1">
              <a:spLocks noChangeArrowheads="1"/>
            </p:cNvSpPr>
            <p:nvPr/>
          </p:nvSpPr>
          <p:spPr bwMode="auto">
            <a:xfrm>
              <a:off x="4913313" y="4975528"/>
              <a:ext cx="927100" cy="1155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05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05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05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05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 = X Y c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a b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b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b b 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0ABBAC-901B-459A-9774-1B58FB4586CE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de-DE" altLang="en-US" sz="1400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computing the closure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09613" y="1255713"/>
            <a:ext cx="98967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Grammar</a:t>
            </a:r>
            <a:endParaRPr lang="de-AT" altLang="en-US" sz="1600" i="1"/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709613" y="1649413"/>
            <a:ext cx="1249362" cy="1581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0	S' = S #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	S = X 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2	S = S X 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	X =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4	X = a a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5	Y =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6	Y = b b a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728913" y="1577975"/>
            <a:ext cx="900112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054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054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054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054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054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54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54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54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54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S' =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 #</a:t>
            </a:r>
            <a:endParaRPr lang="de-AT" altLang="en-US" sz="1400">
              <a:latin typeface="Arial" panose="020B0604020202020204" pitchFamily="34" charset="0"/>
            </a:endParaRPr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2487613" y="1255713"/>
            <a:ext cx="741206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Kernel</a:t>
            </a:r>
            <a:endParaRPr lang="de-AT" altLang="en-US" sz="1600"/>
          </a:p>
        </p:txBody>
      </p:sp>
      <p:grpSp>
        <p:nvGrpSpPr>
          <p:cNvPr id="344081" name="Group 17"/>
          <p:cNvGrpSpPr>
            <a:grpSpLocks/>
          </p:cNvGrpSpPr>
          <p:nvPr/>
        </p:nvGrpSpPr>
        <p:grpSpPr bwMode="auto">
          <a:xfrm>
            <a:off x="2487610" y="1941513"/>
            <a:ext cx="1968497" cy="990600"/>
            <a:chOff x="1567" y="1223"/>
            <a:chExt cx="1240" cy="624"/>
          </a:xfrm>
        </p:grpSpPr>
        <p:sp>
          <p:nvSpPr>
            <p:cNvPr id="21521" name="Text Box 9"/>
            <p:cNvSpPr txBox="1">
              <a:spLocks noChangeArrowheads="1"/>
            </p:cNvSpPr>
            <p:nvPr/>
          </p:nvSpPr>
          <p:spPr bwMode="auto">
            <a:xfrm>
              <a:off x="1719" y="1426"/>
              <a:ext cx="902" cy="4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S' =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S #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X Y	/ #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S X Y	/ #</a:t>
              </a:r>
            </a:p>
          </p:txBody>
        </p:sp>
        <p:sp>
          <p:nvSpPr>
            <p:cNvPr id="21522" name="Text Box 10"/>
            <p:cNvSpPr txBox="1">
              <a:spLocks noChangeArrowheads="1"/>
            </p:cNvSpPr>
            <p:nvPr/>
          </p:nvSpPr>
          <p:spPr bwMode="auto">
            <a:xfrm>
              <a:off x="1567" y="1223"/>
              <a:ext cx="124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Add all </a:t>
              </a:r>
              <a:r>
                <a:rPr lang="de-AT" altLang="en-US" sz="1600" i="1" smtClean="0"/>
                <a:t>S</a:t>
              </a:r>
              <a:r>
                <a:rPr lang="de-AT" altLang="en-US" sz="1600" smtClean="0"/>
                <a:t> productions</a:t>
              </a:r>
              <a:endParaRPr lang="de-AT" altLang="en-US" sz="1600"/>
            </a:p>
          </p:txBody>
        </p:sp>
      </p:grpSp>
      <p:grpSp>
        <p:nvGrpSpPr>
          <p:cNvPr id="344082" name="Group 18"/>
          <p:cNvGrpSpPr>
            <a:grpSpLocks/>
          </p:cNvGrpSpPr>
          <p:nvPr/>
        </p:nvGrpSpPr>
        <p:grpSpPr bwMode="auto">
          <a:xfrm>
            <a:off x="2487609" y="3059113"/>
            <a:ext cx="1992310" cy="1374775"/>
            <a:chOff x="1567" y="1927"/>
            <a:chExt cx="1255" cy="866"/>
          </a:xfrm>
        </p:grpSpPr>
        <p:sp>
          <p:nvSpPr>
            <p:cNvPr id="21519" name="Text Box 12"/>
            <p:cNvSpPr txBox="1">
              <a:spLocks noChangeArrowheads="1"/>
            </p:cNvSpPr>
            <p:nvPr/>
          </p:nvSpPr>
          <p:spPr bwMode="auto">
            <a:xfrm>
              <a:off x="1719" y="2130"/>
              <a:ext cx="902" cy="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S' =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S #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bg2"/>
                  </a:solidFill>
                  <a:latin typeface="Arial" panose="020B0604020202020204" pitchFamily="34" charset="0"/>
                </a:rPr>
                <a:t>S = </a:t>
              </a:r>
              <a:r>
                <a:rPr lang="de-AT" altLang="en-US" sz="1400" b="1">
                  <a:solidFill>
                    <a:schemeClr val="bg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bg2"/>
                  </a:solidFill>
                  <a:latin typeface="Arial" panose="020B0604020202020204" pitchFamily="34" charset="0"/>
                </a:rPr>
                <a:t> X Y	/ #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bg2"/>
                  </a:solidFill>
                  <a:latin typeface="Arial" panose="020B0604020202020204" pitchFamily="34" charset="0"/>
                </a:rPr>
                <a:t>S = </a:t>
              </a:r>
              <a:r>
                <a:rPr lang="de-AT" altLang="en-US" sz="1400" b="1">
                  <a:solidFill>
                    <a:schemeClr val="bg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bg2"/>
                  </a:solidFill>
                  <a:latin typeface="Arial" panose="020B0604020202020204" pitchFamily="34" charset="0"/>
                </a:rPr>
                <a:t> S X Y	/ #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a	/ b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a a b	/ b</a:t>
              </a:r>
            </a:p>
          </p:txBody>
        </p:sp>
        <p:sp>
          <p:nvSpPr>
            <p:cNvPr id="21520" name="Text Box 13"/>
            <p:cNvSpPr txBox="1">
              <a:spLocks noChangeArrowheads="1"/>
            </p:cNvSpPr>
            <p:nvPr/>
          </p:nvSpPr>
          <p:spPr bwMode="auto">
            <a:xfrm>
              <a:off x="1567" y="1927"/>
              <a:ext cx="125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Add all </a:t>
              </a:r>
              <a:r>
                <a:rPr lang="de-AT" altLang="en-US" sz="1600" i="1" smtClean="0"/>
                <a:t>X</a:t>
              </a:r>
              <a:r>
                <a:rPr lang="de-AT" altLang="en-US" sz="1600" smtClean="0"/>
                <a:t> productions</a:t>
              </a:r>
              <a:endParaRPr lang="de-AT" altLang="en-US" sz="1600"/>
            </a:p>
          </p:txBody>
        </p:sp>
      </p:grpSp>
      <p:grpSp>
        <p:nvGrpSpPr>
          <p:cNvPr id="344083" name="Group 19"/>
          <p:cNvGrpSpPr>
            <a:grpSpLocks/>
          </p:cNvGrpSpPr>
          <p:nvPr/>
        </p:nvGrpSpPr>
        <p:grpSpPr bwMode="auto">
          <a:xfrm>
            <a:off x="2487613" y="4545013"/>
            <a:ext cx="4208457" cy="1692275"/>
            <a:chOff x="1567" y="2863"/>
            <a:chExt cx="2651" cy="1066"/>
          </a:xfrm>
        </p:grpSpPr>
        <p:sp>
          <p:nvSpPr>
            <p:cNvPr id="21515" name="Text Box 11"/>
            <p:cNvSpPr txBox="1">
              <a:spLocks noChangeArrowheads="1"/>
            </p:cNvSpPr>
            <p:nvPr/>
          </p:nvSpPr>
          <p:spPr bwMode="auto">
            <a:xfrm>
              <a:off x="1719" y="3266"/>
              <a:ext cx="964" cy="66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S' =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S #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X Y	/ #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S X Y	/ #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a	/ b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a a b	/ b</a:t>
              </a:r>
            </a:p>
          </p:txBody>
        </p:sp>
        <p:sp>
          <p:nvSpPr>
            <p:cNvPr id="21516" name="Text Box 14"/>
            <p:cNvSpPr txBox="1">
              <a:spLocks noChangeArrowheads="1"/>
            </p:cNvSpPr>
            <p:nvPr/>
          </p:nvSpPr>
          <p:spPr bwMode="auto">
            <a:xfrm>
              <a:off x="1567" y="2863"/>
              <a:ext cx="2651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Add all </a:t>
              </a:r>
              <a:r>
                <a:rPr lang="de-AT" altLang="en-US" sz="1600" i="1" smtClean="0"/>
                <a:t>S</a:t>
              </a:r>
              <a:r>
                <a:rPr lang="de-AT" altLang="en-US" sz="1600" smtClean="0"/>
                <a:t> productions (because of </a:t>
              </a:r>
              <a:r>
                <a:rPr lang="de-AT" altLang="en-US" sz="1400">
                  <a:latin typeface="Arial" panose="020B0604020202020204" pitchFamily="34" charset="0"/>
                </a:rPr>
                <a:t>S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S X Y / #</a:t>
              </a:r>
              <a:r>
                <a:rPr lang="de-AT" altLang="en-US" sz="1600"/>
                <a:t>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Successor of </a:t>
              </a:r>
              <a:r>
                <a:rPr lang="de-AT" altLang="en-US" sz="1600" i="1" smtClean="0"/>
                <a:t>S</a:t>
              </a:r>
              <a:r>
                <a:rPr lang="de-AT" altLang="en-US" sz="1600" smtClean="0"/>
                <a:t> is </a:t>
              </a:r>
              <a:r>
                <a:rPr lang="de-AT" altLang="en-US" sz="1600" i="1" smtClean="0"/>
                <a:t>a </a:t>
              </a:r>
              <a:r>
                <a:rPr lang="de-AT" altLang="en-US" sz="1600" smtClean="0"/>
                <a:t>here</a:t>
              </a:r>
              <a:endParaRPr lang="de-AT" altLang="en-US" sz="1600"/>
            </a:p>
          </p:txBody>
        </p:sp>
        <p:sp>
          <p:nvSpPr>
            <p:cNvPr id="21517" name="AutoShape 15"/>
            <p:cNvSpPr>
              <a:spLocks/>
            </p:cNvSpPr>
            <p:nvPr/>
          </p:nvSpPr>
          <p:spPr bwMode="auto">
            <a:xfrm>
              <a:off x="2720" y="3264"/>
              <a:ext cx="80" cy="656"/>
            </a:xfrm>
            <a:prstGeom prst="rightBrace">
              <a:avLst>
                <a:gd name="adj1" fmla="val 6833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1518" name="Text Box 16"/>
            <p:cNvSpPr txBox="1">
              <a:spLocks noChangeArrowheads="1"/>
            </p:cNvSpPr>
            <p:nvPr/>
          </p:nvSpPr>
          <p:spPr bwMode="auto">
            <a:xfrm>
              <a:off x="2847" y="3487"/>
              <a:ext cx="48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closure</a:t>
              </a:r>
              <a:endParaRPr lang="de-AT" altLang="en-US" sz="160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160832" y="1293298"/>
            <a:ext cx="4515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mtClean="0"/>
              <a:t>Exception:</a:t>
            </a:r>
          </a:p>
          <a:p>
            <a:r>
              <a:rPr lang="de-AT" smtClean="0"/>
              <a:t>this item is a kernel item although it starts with a dot</a:t>
            </a:r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395FA41-E0D2-4874-A0EB-C9EB4B83EF98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de-DE" altLang="en-US" sz="140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How a bottom-up parser works</a:t>
            </a:r>
          </a:p>
        </p:txBody>
      </p:sp>
      <p:sp>
        <p:nvSpPr>
          <p:cNvPr id="4100" name="Text Box 114"/>
          <p:cNvSpPr txBox="1">
            <a:spLocks noChangeArrowheads="1"/>
          </p:cNvSpPr>
          <p:nvPr/>
        </p:nvSpPr>
        <p:spPr bwMode="auto">
          <a:xfrm>
            <a:off x="682625" y="1257300"/>
            <a:ext cx="105379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Example</a:t>
            </a:r>
            <a:endParaRPr lang="de-AT" altLang="en-US" sz="1800"/>
          </a:p>
        </p:txBody>
      </p:sp>
      <p:sp>
        <p:nvSpPr>
          <p:cNvPr id="4101" name="Text Box 129"/>
          <p:cNvSpPr txBox="1">
            <a:spLocks noChangeArrowheads="1"/>
          </p:cNvSpPr>
          <p:nvPr/>
        </p:nvSpPr>
        <p:spPr bwMode="auto">
          <a:xfrm>
            <a:off x="1001713" y="1776413"/>
            <a:ext cx="1438275" cy="7302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X Y | S X Y.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a | a a b.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 = b | b b a.</a:t>
            </a:r>
          </a:p>
        </p:txBody>
      </p:sp>
      <p:sp>
        <p:nvSpPr>
          <p:cNvPr id="4102" name="Text Box 130"/>
          <p:cNvSpPr txBox="1">
            <a:spLocks noChangeArrowheads="1"/>
          </p:cNvSpPr>
          <p:nvPr/>
        </p:nvSpPr>
        <p:spPr bwMode="auto">
          <a:xfrm>
            <a:off x="2894013" y="1712913"/>
            <a:ext cx="3546461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This grammar is not </a:t>
            </a:r>
            <a:r>
              <a:rPr lang="de-AT" altLang="en-US" sz="1600"/>
              <a:t>LL(1)!</a:t>
            </a:r>
          </a:p>
          <a:p>
            <a:pPr>
              <a:spcBef>
                <a:spcPct val="0"/>
              </a:spcBef>
            </a:pPr>
            <a:r>
              <a:rPr lang="de-AT" altLang="en-US" sz="1600" smtClean="0"/>
              <a:t>unsuitable for top-down analysis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but no problem for bottom-up analysis</a:t>
            </a:r>
            <a:endParaRPr lang="de-AT" altLang="en-US" sz="1600"/>
          </a:p>
        </p:txBody>
      </p:sp>
      <p:grpSp>
        <p:nvGrpSpPr>
          <p:cNvPr id="44303" name="Group 271"/>
          <p:cNvGrpSpPr>
            <a:grpSpLocks/>
          </p:cNvGrpSpPr>
          <p:nvPr/>
        </p:nvGrpSpPr>
        <p:grpSpPr bwMode="auto">
          <a:xfrm>
            <a:off x="6107113" y="5091113"/>
            <a:ext cx="1477962" cy="1444625"/>
            <a:chOff x="3847" y="3207"/>
            <a:chExt cx="931" cy="910"/>
          </a:xfrm>
        </p:grpSpPr>
        <p:sp>
          <p:nvSpPr>
            <p:cNvPr id="4192" name="Text Box 133"/>
            <p:cNvSpPr txBox="1">
              <a:spLocks noChangeArrowheads="1"/>
            </p:cNvSpPr>
            <p:nvPr/>
          </p:nvSpPr>
          <p:spPr bwMode="auto">
            <a:xfrm>
              <a:off x="3847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93" name="Text Box 135"/>
            <p:cNvSpPr txBox="1">
              <a:spLocks noChangeArrowheads="1"/>
            </p:cNvSpPr>
            <p:nvPr/>
          </p:nvSpPr>
          <p:spPr bwMode="auto">
            <a:xfrm>
              <a:off x="4023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94" name="Line 136"/>
            <p:cNvSpPr>
              <a:spLocks noChangeShapeType="1"/>
            </p:cNvSpPr>
            <p:nvPr/>
          </p:nvSpPr>
          <p:spPr bwMode="auto">
            <a:xfrm flipV="1">
              <a:off x="4056" y="3928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95" name="Text Box 137"/>
            <p:cNvSpPr txBox="1">
              <a:spLocks noChangeArrowheads="1"/>
            </p:cNvSpPr>
            <p:nvPr/>
          </p:nvSpPr>
          <p:spPr bwMode="auto">
            <a:xfrm>
              <a:off x="4191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96" name="Line 138"/>
            <p:cNvSpPr>
              <a:spLocks noChangeShapeType="1"/>
            </p:cNvSpPr>
            <p:nvPr/>
          </p:nvSpPr>
          <p:spPr bwMode="auto">
            <a:xfrm flipV="1">
              <a:off x="4224" y="3864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97" name="Text Box 139"/>
            <p:cNvSpPr txBox="1">
              <a:spLocks noChangeArrowheads="1"/>
            </p:cNvSpPr>
            <p:nvPr/>
          </p:nvSpPr>
          <p:spPr bwMode="auto">
            <a:xfrm>
              <a:off x="4367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98" name="Line 140"/>
            <p:cNvSpPr>
              <a:spLocks noChangeShapeType="1"/>
            </p:cNvSpPr>
            <p:nvPr/>
          </p:nvSpPr>
          <p:spPr bwMode="auto">
            <a:xfrm flipV="1">
              <a:off x="4400" y="3928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99" name="Text Box 141"/>
            <p:cNvSpPr txBox="1">
              <a:spLocks noChangeArrowheads="1"/>
            </p:cNvSpPr>
            <p:nvPr/>
          </p:nvSpPr>
          <p:spPr bwMode="auto">
            <a:xfrm>
              <a:off x="4535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200" name="Text Box 143"/>
            <p:cNvSpPr txBox="1">
              <a:spLocks noChangeArrowheads="1"/>
            </p:cNvSpPr>
            <p:nvPr/>
          </p:nvSpPr>
          <p:spPr bwMode="auto">
            <a:xfrm>
              <a:off x="4711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201" name="Line 145"/>
            <p:cNvSpPr>
              <a:spLocks noChangeShapeType="1"/>
            </p:cNvSpPr>
            <p:nvPr/>
          </p:nvSpPr>
          <p:spPr bwMode="auto">
            <a:xfrm>
              <a:off x="4056" y="3928"/>
              <a:ext cx="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2" name="Line 146"/>
            <p:cNvSpPr>
              <a:spLocks noChangeShapeType="1"/>
            </p:cNvSpPr>
            <p:nvPr/>
          </p:nvSpPr>
          <p:spPr bwMode="auto">
            <a:xfrm flipV="1">
              <a:off x="3880" y="3864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3" name="Line 147"/>
            <p:cNvSpPr>
              <a:spLocks noChangeShapeType="1"/>
            </p:cNvSpPr>
            <p:nvPr/>
          </p:nvSpPr>
          <p:spPr bwMode="auto">
            <a:xfrm flipV="1">
              <a:off x="4568" y="3864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4" name="Line 148"/>
            <p:cNvSpPr>
              <a:spLocks noChangeShapeType="1"/>
            </p:cNvSpPr>
            <p:nvPr/>
          </p:nvSpPr>
          <p:spPr bwMode="auto">
            <a:xfrm flipV="1">
              <a:off x="4736" y="3864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5" name="Text Box 149"/>
            <p:cNvSpPr txBox="1">
              <a:spLocks noChangeArrowheads="1"/>
            </p:cNvSpPr>
            <p:nvPr/>
          </p:nvSpPr>
          <p:spPr bwMode="auto">
            <a:xfrm>
              <a:off x="3847" y="372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206" name="Text Box 150"/>
            <p:cNvSpPr txBox="1">
              <a:spLocks noChangeArrowheads="1"/>
            </p:cNvSpPr>
            <p:nvPr/>
          </p:nvSpPr>
          <p:spPr bwMode="auto">
            <a:xfrm>
              <a:off x="4191" y="372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4207" name="Text Box 151"/>
            <p:cNvSpPr txBox="1">
              <a:spLocks noChangeArrowheads="1"/>
            </p:cNvSpPr>
            <p:nvPr/>
          </p:nvSpPr>
          <p:spPr bwMode="auto">
            <a:xfrm>
              <a:off x="4535" y="372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208" name="Text Box 152"/>
            <p:cNvSpPr txBox="1">
              <a:spLocks noChangeArrowheads="1"/>
            </p:cNvSpPr>
            <p:nvPr/>
          </p:nvSpPr>
          <p:spPr bwMode="auto">
            <a:xfrm>
              <a:off x="4703" y="372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4209" name="Line 153"/>
            <p:cNvSpPr>
              <a:spLocks noChangeShapeType="1"/>
            </p:cNvSpPr>
            <p:nvPr/>
          </p:nvSpPr>
          <p:spPr bwMode="auto">
            <a:xfrm flipV="1">
              <a:off x="3888" y="3664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10" name="Line 154"/>
            <p:cNvSpPr>
              <a:spLocks noChangeShapeType="1"/>
            </p:cNvSpPr>
            <p:nvPr/>
          </p:nvSpPr>
          <p:spPr bwMode="auto">
            <a:xfrm flipV="1">
              <a:off x="4224" y="3664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11" name="Line 155"/>
            <p:cNvSpPr>
              <a:spLocks noChangeShapeType="1"/>
            </p:cNvSpPr>
            <p:nvPr/>
          </p:nvSpPr>
          <p:spPr bwMode="auto">
            <a:xfrm flipH="1">
              <a:off x="3888" y="3664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12" name="Line 156"/>
            <p:cNvSpPr>
              <a:spLocks noChangeShapeType="1"/>
            </p:cNvSpPr>
            <p:nvPr/>
          </p:nvSpPr>
          <p:spPr bwMode="auto">
            <a:xfrm flipV="1">
              <a:off x="4048" y="3600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13" name="Text Box 157"/>
            <p:cNvSpPr txBox="1">
              <a:spLocks noChangeArrowheads="1"/>
            </p:cNvSpPr>
            <p:nvPr/>
          </p:nvSpPr>
          <p:spPr bwMode="auto">
            <a:xfrm>
              <a:off x="4015" y="3471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</a:t>
              </a:r>
            </a:p>
          </p:txBody>
        </p:sp>
        <p:sp>
          <p:nvSpPr>
            <p:cNvPr id="4214" name="Line 158"/>
            <p:cNvSpPr>
              <a:spLocks noChangeShapeType="1"/>
            </p:cNvSpPr>
            <p:nvPr/>
          </p:nvSpPr>
          <p:spPr bwMode="auto">
            <a:xfrm flipV="1">
              <a:off x="4048" y="3400"/>
              <a:ext cx="0" cy="7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noAutofit/>
            </a:bodyPr>
            <a:lstStyle/>
            <a:p>
              <a:endParaRPr lang="de-AT"/>
            </a:p>
          </p:txBody>
        </p:sp>
        <p:sp>
          <p:nvSpPr>
            <p:cNvPr id="4215" name="Line 159"/>
            <p:cNvSpPr>
              <a:spLocks noChangeShapeType="1"/>
            </p:cNvSpPr>
            <p:nvPr/>
          </p:nvSpPr>
          <p:spPr bwMode="auto">
            <a:xfrm flipV="1">
              <a:off x="4736" y="3400"/>
              <a:ext cx="0" cy="32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16" name="Line 160"/>
            <p:cNvSpPr>
              <a:spLocks noChangeShapeType="1"/>
            </p:cNvSpPr>
            <p:nvPr/>
          </p:nvSpPr>
          <p:spPr bwMode="auto">
            <a:xfrm>
              <a:off x="4048" y="3400"/>
              <a:ext cx="68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17" name="Line 161"/>
            <p:cNvSpPr>
              <a:spLocks noChangeShapeType="1"/>
            </p:cNvSpPr>
            <p:nvPr/>
          </p:nvSpPr>
          <p:spPr bwMode="auto">
            <a:xfrm flipV="1">
              <a:off x="4568" y="3400"/>
              <a:ext cx="0" cy="32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18" name="Line 162"/>
            <p:cNvSpPr>
              <a:spLocks noChangeShapeType="1"/>
            </p:cNvSpPr>
            <p:nvPr/>
          </p:nvSpPr>
          <p:spPr bwMode="auto">
            <a:xfrm flipV="1">
              <a:off x="4368" y="3336"/>
              <a:ext cx="0" cy="6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19" name="Text Box 163"/>
            <p:cNvSpPr txBox="1">
              <a:spLocks noChangeArrowheads="1"/>
            </p:cNvSpPr>
            <p:nvPr/>
          </p:nvSpPr>
          <p:spPr bwMode="auto">
            <a:xfrm>
              <a:off x="4335" y="320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</a:p>
          </p:txBody>
        </p:sp>
      </p:grpSp>
      <p:grpSp>
        <p:nvGrpSpPr>
          <p:cNvPr id="44302" name="Group 270"/>
          <p:cNvGrpSpPr>
            <a:grpSpLocks/>
          </p:cNvGrpSpPr>
          <p:nvPr/>
        </p:nvGrpSpPr>
        <p:grpSpPr bwMode="auto">
          <a:xfrm>
            <a:off x="3605213" y="5510213"/>
            <a:ext cx="1477962" cy="1025525"/>
            <a:chOff x="2271" y="3471"/>
            <a:chExt cx="931" cy="646"/>
          </a:xfrm>
        </p:grpSpPr>
        <p:sp>
          <p:nvSpPr>
            <p:cNvPr id="4170" name="Text Box 164"/>
            <p:cNvSpPr txBox="1">
              <a:spLocks noChangeArrowheads="1"/>
            </p:cNvSpPr>
            <p:nvPr/>
          </p:nvSpPr>
          <p:spPr bwMode="auto">
            <a:xfrm>
              <a:off x="2271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71" name="Text Box 165"/>
            <p:cNvSpPr txBox="1">
              <a:spLocks noChangeArrowheads="1"/>
            </p:cNvSpPr>
            <p:nvPr/>
          </p:nvSpPr>
          <p:spPr bwMode="auto">
            <a:xfrm>
              <a:off x="2447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72" name="Line 166"/>
            <p:cNvSpPr>
              <a:spLocks noChangeShapeType="1"/>
            </p:cNvSpPr>
            <p:nvPr/>
          </p:nvSpPr>
          <p:spPr bwMode="auto">
            <a:xfrm flipV="1">
              <a:off x="2480" y="3928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73" name="Text Box 167"/>
            <p:cNvSpPr txBox="1">
              <a:spLocks noChangeArrowheads="1"/>
            </p:cNvSpPr>
            <p:nvPr/>
          </p:nvSpPr>
          <p:spPr bwMode="auto">
            <a:xfrm>
              <a:off x="2615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74" name="Line 168"/>
            <p:cNvSpPr>
              <a:spLocks noChangeShapeType="1"/>
            </p:cNvSpPr>
            <p:nvPr/>
          </p:nvSpPr>
          <p:spPr bwMode="auto">
            <a:xfrm flipV="1">
              <a:off x="2648" y="3864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75" name="Text Box 169"/>
            <p:cNvSpPr txBox="1">
              <a:spLocks noChangeArrowheads="1"/>
            </p:cNvSpPr>
            <p:nvPr/>
          </p:nvSpPr>
          <p:spPr bwMode="auto">
            <a:xfrm>
              <a:off x="2791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76" name="Line 170"/>
            <p:cNvSpPr>
              <a:spLocks noChangeShapeType="1"/>
            </p:cNvSpPr>
            <p:nvPr/>
          </p:nvSpPr>
          <p:spPr bwMode="auto">
            <a:xfrm flipV="1">
              <a:off x="2824" y="3928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77" name="Text Box 171"/>
            <p:cNvSpPr txBox="1">
              <a:spLocks noChangeArrowheads="1"/>
            </p:cNvSpPr>
            <p:nvPr/>
          </p:nvSpPr>
          <p:spPr bwMode="auto">
            <a:xfrm>
              <a:off x="2959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78" name="Text Box 172"/>
            <p:cNvSpPr txBox="1">
              <a:spLocks noChangeArrowheads="1"/>
            </p:cNvSpPr>
            <p:nvPr/>
          </p:nvSpPr>
          <p:spPr bwMode="auto">
            <a:xfrm>
              <a:off x="3135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79" name="Line 173"/>
            <p:cNvSpPr>
              <a:spLocks noChangeShapeType="1"/>
            </p:cNvSpPr>
            <p:nvPr/>
          </p:nvSpPr>
          <p:spPr bwMode="auto">
            <a:xfrm>
              <a:off x="2480" y="3928"/>
              <a:ext cx="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80" name="Line 174"/>
            <p:cNvSpPr>
              <a:spLocks noChangeShapeType="1"/>
            </p:cNvSpPr>
            <p:nvPr/>
          </p:nvSpPr>
          <p:spPr bwMode="auto">
            <a:xfrm flipV="1">
              <a:off x="2304" y="3864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81" name="Line 175"/>
            <p:cNvSpPr>
              <a:spLocks noChangeShapeType="1"/>
            </p:cNvSpPr>
            <p:nvPr/>
          </p:nvSpPr>
          <p:spPr bwMode="auto">
            <a:xfrm flipV="1">
              <a:off x="2992" y="3864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82" name="Line 176"/>
            <p:cNvSpPr>
              <a:spLocks noChangeShapeType="1"/>
            </p:cNvSpPr>
            <p:nvPr/>
          </p:nvSpPr>
          <p:spPr bwMode="auto">
            <a:xfrm flipV="1">
              <a:off x="3160" y="3864"/>
              <a:ext cx="0" cy="1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83" name="Text Box 177"/>
            <p:cNvSpPr txBox="1">
              <a:spLocks noChangeArrowheads="1"/>
            </p:cNvSpPr>
            <p:nvPr/>
          </p:nvSpPr>
          <p:spPr bwMode="auto">
            <a:xfrm>
              <a:off x="2271" y="372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184" name="Text Box 178"/>
            <p:cNvSpPr txBox="1">
              <a:spLocks noChangeArrowheads="1"/>
            </p:cNvSpPr>
            <p:nvPr/>
          </p:nvSpPr>
          <p:spPr bwMode="auto">
            <a:xfrm>
              <a:off x="2615" y="372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4185" name="Text Box 179"/>
            <p:cNvSpPr txBox="1">
              <a:spLocks noChangeArrowheads="1"/>
            </p:cNvSpPr>
            <p:nvPr/>
          </p:nvSpPr>
          <p:spPr bwMode="auto">
            <a:xfrm>
              <a:off x="2959" y="372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186" name="Text Box 180"/>
            <p:cNvSpPr txBox="1">
              <a:spLocks noChangeArrowheads="1"/>
            </p:cNvSpPr>
            <p:nvPr/>
          </p:nvSpPr>
          <p:spPr bwMode="auto">
            <a:xfrm>
              <a:off x="3127" y="372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4187" name="Line 181"/>
            <p:cNvSpPr>
              <a:spLocks noChangeShapeType="1"/>
            </p:cNvSpPr>
            <p:nvPr/>
          </p:nvSpPr>
          <p:spPr bwMode="auto">
            <a:xfrm flipV="1">
              <a:off x="2312" y="3664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88" name="Line 182"/>
            <p:cNvSpPr>
              <a:spLocks noChangeShapeType="1"/>
            </p:cNvSpPr>
            <p:nvPr/>
          </p:nvSpPr>
          <p:spPr bwMode="auto">
            <a:xfrm flipV="1">
              <a:off x="2648" y="3664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89" name="Line 183"/>
            <p:cNvSpPr>
              <a:spLocks noChangeShapeType="1"/>
            </p:cNvSpPr>
            <p:nvPr/>
          </p:nvSpPr>
          <p:spPr bwMode="auto">
            <a:xfrm flipH="1">
              <a:off x="2312" y="3664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90" name="Line 184"/>
            <p:cNvSpPr>
              <a:spLocks noChangeShapeType="1"/>
            </p:cNvSpPr>
            <p:nvPr/>
          </p:nvSpPr>
          <p:spPr bwMode="auto">
            <a:xfrm flipV="1">
              <a:off x="2472" y="3600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91" name="Text Box 192"/>
            <p:cNvSpPr txBox="1">
              <a:spLocks noChangeArrowheads="1"/>
            </p:cNvSpPr>
            <p:nvPr/>
          </p:nvSpPr>
          <p:spPr bwMode="auto">
            <a:xfrm>
              <a:off x="2439" y="3471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</a:t>
              </a:r>
            </a:p>
          </p:txBody>
        </p:sp>
      </p:grpSp>
      <p:grpSp>
        <p:nvGrpSpPr>
          <p:cNvPr id="44301" name="Group 269"/>
          <p:cNvGrpSpPr>
            <a:grpSpLocks/>
          </p:cNvGrpSpPr>
          <p:nvPr/>
        </p:nvGrpSpPr>
        <p:grpSpPr bwMode="auto">
          <a:xfrm>
            <a:off x="1192213" y="5510213"/>
            <a:ext cx="1470025" cy="1025525"/>
            <a:chOff x="751" y="3471"/>
            <a:chExt cx="926" cy="646"/>
          </a:xfrm>
        </p:grpSpPr>
        <p:sp>
          <p:nvSpPr>
            <p:cNvPr id="4150" name="Text Box 193"/>
            <p:cNvSpPr txBox="1">
              <a:spLocks noChangeArrowheads="1"/>
            </p:cNvSpPr>
            <p:nvPr/>
          </p:nvSpPr>
          <p:spPr bwMode="auto">
            <a:xfrm>
              <a:off x="751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51" name="Text Box 194"/>
            <p:cNvSpPr txBox="1">
              <a:spLocks noChangeArrowheads="1"/>
            </p:cNvSpPr>
            <p:nvPr/>
          </p:nvSpPr>
          <p:spPr bwMode="auto">
            <a:xfrm>
              <a:off x="927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52" name="Line 195"/>
            <p:cNvSpPr>
              <a:spLocks noChangeShapeType="1"/>
            </p:cNvSpPr>
            <p:nvPr/>
          </p:nvSpPr>
          <p:spPr bwMode="auto">
            <a:xfrm flipV="1">
              <a:off x="960" y="3928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53" name="Text Box 196"/>
            <p:cNvSpPr txBox="1">
              <a:spLocks noChangeArrowheads="1"/>
            </p:cNvSpPr>
            <p:nvPr/>
          </p:nvSpPr>
          <p:spPr bwMode="auto">
            <a:xfrm>
              <a:off x="1095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54" name="Line 197"/>
            <p:cNvSpPr>
              <a:spLocks noChangeShapeType="1"/>
            </p:cNvSpPr>
            <p:nvPr/>
          </p:nvSpPr>
          <p:spPr bwMode="auto">
            <a:xfrm flipV="1">
              <a:off x="1128" y="3864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55" name="Text Box 198"/>
            <p:cNvSpPr txBox="1">
              <a:spLocks noChangeArrowheads="1"/>
            </p:cNvSpPr>
            <p:nvPr/>
          </p:nvSpPr>
          <p:spPr bwMode="auto">
            <a:xfrm>
              <a:off x="1271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56" name="Line 199"/>
            <p:cNvSpPr>
              <a:spLocks noChangeShapeType="1"/>
            </p:cNvSpPr>
            <p:nvPr/>
          </p:nvSpPr>
          <p:spPr bwMode="auto">
            <a:xfrm flipV="1">
              <a:off x="1304" y="3928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57" name="Text Box 200"/>
            <p:cNvSpPr txBox="1">
              <a:spLocks noChangeArrowheads="1"/>
            </p:cNvSpPr>
            <p:nvPr/>
          </p:nvSpPr>
          <p:spPr bwMode="auto">
            <a:xfrm>
              <a:off x="1439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58" name="Text Box 201"/>
            <p:cNvSpPr txBox="1">
              <a:spLocks noChangeArrowheads="1"/>
            </p:cNvSpPr>
            <p:nvPr/>
          </p:nvSpPr>
          <p:spPr bwMode="auto">
            <a:xfrm>
              <a:off x="1615" y="3983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59" name="Line 202"/>
            <p:cNvSpPr>
              <a:spLocks noChangeShapeType="1"/>
            </p:cNvSpPr>
            <p:nvPr/>
          </p:nvSpPr>
          <p:spPr bwMode="auto">
            <a:xfrm>
              <a:off x="960" y="3928"/>
              <a:ext cx="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60" name="Line 203"/>
            <p:cNvSpPr>
              <a:spLocks noChangeShapeType="1"/>
            </p:cNvSpPr>
            <p:nvPr/>
          </p:nvSpPr>
          <p:spPr bwMode="auto">
            <a:xfrm flipV="1">
              <a:off x="784" y="3864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61" name="Line 204"/>
            <p:cNvSpPr>
              <a:spLocks noChangeShapeType="1"/>
            </p:cNvSpPr>
            <p:nvPr/>
          </p:nvSpPr>
          <p:spPr bwMode="auto">
            <a:xfrm flipV="1">
              <a:off x="1472" y="3864"/>
              <a:ext cx="0" cy="1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62" name="Text Box 206"/>
            <p:cNvSpPr txBox="1">
              <a:spLocks noChangeArrowheads="1"/>
            </p:cNvSpPr>
            <p:nvPr/>
          </p:nvSpPr>
          <p:spPr bwMode="auto">
            <a:xfrm>
              <a:off x="751" y="372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163" name="Text Box 207"/>
            <p:cNvSpPr txBox="1">
              <a:spLocks noChangeArrowheads="1"/>
            </p:cNvSpPr>
            <p:nvPr/>
          </p:nvSpPr>
          <p:spPr bwMode="auto">
            <a:xfrm>
              <a:off x="1095" y="372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4164" name="Text Box 208"/>
            <p:cNvSpPr txBox="1">
              <a:spLocks noChangeArrowheads="1"/>
            </p:cNvSpPr>
            <p:nvPr/>
          </p:nvSpPr>
          <p:spPr bwMode="auto">
            <a:xfrm>
              <a:off x="1439" y="3727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165" name="Line 210"/>
            <p:cNvSpPr>
              <a:spLocks noChangeShapeType="1"/>
            </p:cNvSpPr>
            <p:nvPr/>
          </p:nvSpPr>
          <p:spPr bwMode="auto">
            <a:xfrm flipV="1">
              <a:off x="792" y="3664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66" name="Line 211"/>
            <p:cNvSpPr>
              <a:spLocks noChangeShapeType="1"/>
            </p:cNvSpPr>
            <p:nvPr/>
          </p:nvSpPr>
          <p:spPr bwMode="auto">
            <a:xfrm flipV="1">
              <a:off x="1128" y="3664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67" name="Line 212"/>
            <p:cNvSpPr>
              <a:spLocks noChangeShapeType="1"/>
            </p:cNvSpPr>
            <p:nvPr/>
          </p:nvSpPr>
          <p:spPr bwMode="auto">
            <a:xfrm flipH="1">
              <a:off x="792" y="3664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68" name="Line 213"/>
            <p:cNvSpPr>
              <a:spLocks noChangeShapeType="1"/>
            </p:cNvSpPr>
            <p:nvPr/>
          </p:nvSpPr>
          <p:spPr bwMode="auto">
            <a:xfrm flipV="1">
              <a:off x="952" y="3600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69" name="Text Box 214"/>
            <p:cNvSpPr txBox="1">
              <a:spLocks noChangeArrowheads="1"/>
            </p:cNvSpPr>
            <p:nvPr/>
          </p:nvSpPr>
          <p:spPr bwMode="auto">
            <a:xfrm>
              <a:off x="919" y="3471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</a:t>
              </a:r>
            </a:p>
          </p:txBody>
        </p:sp>
      </p:grpSp>
      <p:grpSp>
        <p:nvGrpSpPr>
          <p:cNvPr id="44300" name="Group 268"/>
          <p:cNvGrpSpPr>
            <a:grpSpLocks/>
          </p:cNvGrpSpPr>
          <p:nvPr/>
        </p:nvGrpSpPr>
        <p:grpSpPr bwMode="auto">
          <a:xfrm>
            <a:off x="6043613" y="3681413"/>
            <a:ext cx="1470025" cy="1025525"/>
            <a:chOff x="3807" y="2319"/>
            <a:chExt cx="926" cy="646"/>
          </a:xfrm>
        </p:grpSpPr>
        <p:sp>
          <p:nvSpPr>
            <p:cNvPr id="4132" name="Text Box 215"/>
            <p:cNvSpPr txBox="1">
              <a:spLocks noChangeArrowheads="1"/>
            </p:cNvSpPr>
            <p:nvPr/>
          </p:nvSpPr>
          <p:spPr bwMode="auto">
            <a:xfrm>
              <a:off x="3807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33" name="Text Box 216"/>
            <p:cNvSpPr txBox="1">
              <a:spLocks noChangeArrowheads="1"/>
            </p:cNvSpPr>
            <p:nvPr/>
          </p:nvSpPr>
          <p:spPr bwMode="auto">
            <a:xfrm>
              <a:off x="3983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34" name="Line 217"/>
            <p:cNvSpPr>
              <a:spLocks noChangeShapeType="1"/>
            </p:cNvSpPr>
            <p:nvPr/>
          </p:nvSpPr>
          <p:spPr bwMode="auto">
            <a:xfrm flipV="1">
              <a:off x="4016" y="2776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35" name="Text Box 218"/>
            <p:cNvSpPr txBox="1">
              <a:spLocks noChangeArrowheads="1"/>
            </p:cNvSpPr>
            <p:nvPr/>
          </p:nvSpPr>
          <p:spPr bwMode="auto">
            <a:xfrm>
              <a:off x="4151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36" name="Line 219"/>
            <p:cNvSpPr>
              <a:spLocks noChangeShapeType="1"/>
            </p:cNvSpPr>
            <p:nvPr/>
          </p:nvSpPr>
          <p:spPr bwMode="auto">
            <a:xfrm flipV="1">
              <a:off x="4184" y="2712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37" name="Text Box 220"/>
            <p:cNvSpPr txBox="1">
              <a:spLocks noChangeArrowheads="1"/>
            </p:cNvSpPr>
            <p:nvPr/>
          </p:nvSpPr>
          <p:spPr bwMode="auto">
            <a:xfrm>
              <a:off x="4327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38" name="Line 221"/>
            <p:cNvSpPr>
              <a:spLocks noChangeShapeType="1"/>
            </p:cNvSpPr>
            <p:nvPr/>
          </p:nvSpPr>
          <p:spPr bwMode="auto">
            <a:xfrm flipV="1">
              <a:off x="4360" y="2776"/>
              <a:ext cx="0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39" name="Text Box 222"/>
            <p:cNvSpPr txBox="1">
              <a:spLocks noChangeArrowheads="1"/>
            </p:cNvSpPr>
            <p:nvPr/>
          </p:nvSpPr>
          <p:spPr bwMode="auto">
            <a:xfrm>
              <a:off x="4495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40" name="Text Box 223"/>
            <p:cNvSpPr txBox="1">
              <a:spLocks noChangeArrowheads="1"/>
            </p:cNvSpPr>
            <p:nvPr/>
          </p:nvSpPr>
          <p:spPr bwMode="auto">
            <a:xfrm>
              <a:off x="4671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41" name="Line 224"/>
            <p:cNvSpPr>
              <a:spLocks noChangeShapeType="1"/>
            </p:cNvSpPr>
            <p:nvPr/>
          </p:nvSpPr>
          <p:spPr bwMode="auto">
            <a:xfrm>
              <a:off x="4016" y="2776"/>
              <a:ext cx="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42" name="Line 225"/>
            <p:cNvSpPr>
              <a:spLocks noChangeShapeType="1"/>
            </p:cNvSpPr>
            <p:nvPr/>
          </p:nvSpPr>
          <p:spPr bwMode="auto">
            <a:xfrm flipV="1">
              <a:off x="3840" y="2712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43" name="Text Box 227"/>
            <p:cNvSpPr txBox="1">
              <a:spLocks noChangeArrowheads="1"/>
            </p:cNvSpPr>
            <p:nvPr/>
          </p:nvSpPr>
          <p:spPr bwMode="auto">
            <a:xfrm>
              <a:off x="3807" y="2575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144" name="Text Box 228"/>
            <p:cNvSpPr txBox="1">
              <a:spLocks noChangeArrowheads="1"/>
            </p:cNvSpPr>
            <p:nvPr/>
          </p:nvSpPr>
          <p:spPr bwMode="auto">
            <a:xfrm>
              <a:off x="4151" y="2575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4145" name="Line 230"/>
            <p:cNvSpPr>
              <a:spLocks noChangeShapeType="1"/>
            </p:cNvSpPr>
            <p:nvPr/>
          </p:nvSpPr>
          <p:spPr bwMode="auto">
            <a:xfrm flipV="1">
              <a:off x="3848" y="2512"/>
              <a:ext cx="0" cy="6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46" name="Line 231"/>
            <p:cNvSpPr>
              <a:spLocks noChangeShapeType="1"/>
            </p:cNvSpPr>
            <p:nvPr/>
          </p:nvSpPr>
          <p:spPr bwMode="auto">
            <a:xfrm flipV="1">
              <a:off x="4184" y="2512"/>
              <a:ext cx="0" cy="6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47" name="Line 232"/>
            <p:cNvSpPr>
              <a:spLocks noChangeShapeType="1"/>
            </p:cNvSpPr>
            <p:nvPr/>
          </p:nvSpPr>
          <p:spPr bwMode="auto">
            <a:xfrm flipH="1">
              <a:off x="3848" y="2512"/>
              <a:ext cx="33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48" name="Line 233"/>
            <p:cNvSpPr>
              <a:spLocks noChangeShapeType="1"/>
            </p:cNvSpPr>
            <p:nvPr/>
          </p:nvSpPr>
          <p:spPr bwMode="auto">
            <a:xfrm flipV="1">
              <a:off x="4008" y="2448"/>
              <a:ext cx="0" cy="6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49" name="Text Box 234"/>
            <p:cNvSpPr txBox="1">
              <a:spLocks noChangeArrowheads="1"/>
            </p:cNvSpPr>
            <p:nvPr/>
          </p:nvSpPr>
          <p:spPr bwMode="auto">
            <a:xfrm>
              <a:off x="3975" y="2319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</a:p>
          </p:txBody>
        </p:sp>
      </p:grpSp>
      <p:grpSp>
        <p:nvGrpSpPr>
          <p:cNvPr id="44299" name="Group 267"/>
          <p:cNvGrpSpPr>
            <a:grpSpLocks/>
          </p:cNvGrpSpPr>
          <p:nvPr/>
        </p:nvGrpSpPr>
        <p:grpSpPr bwMode="auto">
          <a:xfrm>
            <a:off x="3567113" y="4087813"/>
            <a:ext cx="1470025" cy="619125"/>
            <a:chOff x="2247" y="2575"/>
            <a:chExt cx="926" cy="390"/>
          </a:xfrm>
        </p:grpSpPr>
        <p:sp>
          <p:nvSpPr>
            <p:cNvPr id="4119" name="Text Box 235"/>
            <p:cNvSpPr txBox="1">
              <a:spLocks noChangeArrowheads="1"/>
            </p:cNvSpPr>
            <p:nvPr/>
          </p:nvSpPr>
          <p:spPr bwMode="auto">
            <a:xfrm>
              <a:off x="2247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20" name="Text Box 236"/>
            <p:cNvSpPr txBox="1">
              <a:spLocks noChangeArrowheads="1"/>
            </p:cNvSpPr>
            <p:nvPr/>
          </p:nvSpPr>
          <p:spPr bwMode="auto">
            <a:xfrm>
              <a:off x="2423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21" name="Line 237"/>
            <p:cNvSpPr>
              <a:spLocks noChangeShapeType="1"/>
            </p:cNvSpPr>
            <p:nvPr/>
          </p:nvSpPr>
          <p:spPr bwMode="auto">
            <a:xfrm flipV="1">
              <a:off x="2456" y="2776"/>
              <a:ext cx="0" cy="6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22" name="Text Box 238"/>
            <p:cNvSpPr txBox="1">
              <a:spLocks noChangeArrowheads="1"/>
            </p:cNvSpPr>
            <p:nvPr/>
          </p:nvSpPr>
          <p:spPr bwMode="auto">
            <a:xfrm>
              <a:off x="2591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23" name="Line 239"/>
            <p:cNvSpPr>
              <a:spLocks noChangeShapeType="1"/>
            </p:cNvSpPr>
            <p:nvPr/>
          </p:nvSpPr>
          <p:spPr bwMode="auto">
            <a:xfrm flipV="1">
              <a:off x="2624" y="2712"/>
              <a:ext cx="0" cy="1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24" name="Text Box 240"/>
            <p:cNvSpPr txBox="1">
              <a:spLocks noChangeArrowheads="1"/>
            </p:cNvSpPr>
            <p:nvPr/>
          </p:nvSpPr>
          <p:spPr bwMode="auto">
            <a:xfrm>
              <a:off x="2767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25" name="Line 241"/>
            <p:cNvSpPr>
              <a:spLocks noChangeShapeType="1"/>
            </p:cNvSpPr>
            <p:nvPr/>
          </p:nvSpPr>
          <p:spPr bwMode="auto">
            <a:xfrm flipV="1">
              <a:off x="2800" y="2776"/>
              <a:ext cx="0" cy="6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26" name="Text Box 242"/>
            <p:cNvSpPr txBox="1">
              <a:spLocks noChangeArrowheads="1"/>
            </p:cNvSpPr>
            <p:nvPr/>
          </p:nvSpPr>
          <p:spPr bwMode="auto">
            <a:xfrm>
              <a:off x="2935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27" name="Text Box 243"/>
            <p:cNvSpPr txBox="1">
              <a:spLocks noChangeArrowheads="1"/>
            </p:cNvSpPr>
            <p:nvPr/>
          </p:nvSpPr>
          <p:spPr bwMode="auto">
            <a:xfrm>
              <a:off x="3111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28" name="Line 244"/>
            <p:cNvSpPr>
              <a:spLocks noChangeShapeType="1"/>
            </p:cNvSpPr>
            <p:nvPr/>
          </p:nvSpPr>
          <p:spPr bwMode="auto">
            <a:xfrm>
              <a:off x="2456" y="2776"/>
              <a:ext cx="34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29" name="Line 245"/>
            <p:cNvSpPr>
              <a:spLocks noChangeShapeType="1"/>
            </p:cNvSpPr>
            <p:nvPr/>
          </p:nvSpPr>
          <p:spPr bwMode="auto">
            <a:xfrm flipV="1">
              <a:off x="2280" y="2712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30" name="Text Box 246"/>
            <p:cNvSpPr txBox="1">
              <a:spLocks noChangeArrowheads="1"/>
            </p:cNvSpPr>
            <p:nvPr/>
          </p:nvSpPr>
          <p:spPr bwMode="auto">
            <a:xfrm>
              <a:off x="2247" y="2575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4131" name="Text Box 247"/>
            <p:cNvSpPr txBox="1">
              <a:spLocks noChangeArrowheads="1"/>
            </p:cNvSpPr>
            <p:nvPr/>
          </p:nvSpPr>
          <p:spPr bwMode="auto">
            <a:xfrm>
              <a:off x="2591" y="2575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Y</a:t>
              </a:r>
            </a:p>
          </p:txBody>
        </p:sp>
      </p:grpSp>
      <p:grpSp>
        <p:nvGrpSpPr>
          <p:cNvPr id="44304" name="Group 272"/>
          <p:cNvGrpSpPr>
            <a:grpSpLocks/>
          </p:cNvGrpSpPr>
          <p:nvPr/>
        </p:nvGrpSpPr>
        <p:grpSpPr bwMode="auto">
          <a:xfrm>
            <a:off x="682625" y="2741613"/>
            <a:ext cx="3127379" cy="1965325"/>
            <a:chOff x="430" y="1727"/>
            <a:chExt cx="1970" cy="1238"/>
          </a:xfrm>
        </p:grpSpPr>
        <p:sp>
          <p:nvSpPr>
            <p:cNvPr id="4109" name="Text Box 131"/>
            <p:cNvSpPr txBox="1">
              <a:spLocks noChangeArrowheads="1"/>
            </p:cNvSpPr>
            <p:nvPr/>
          </p:nvSpPr>
          <p:spPr bwMode="auto">
            <a:xfrm>
              <a:off x="575" y="1727"/>
              <a:ext cx="1446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s</a:t>
              </a:r>
              <a:r>
                <a:rPr lang="de-AT" altLang="en-US" sz="1600" smtClean="0"/>
                <a:t>ample input:   </a:t>
              </a:r>
              <a:r>
                <a:rPr lang="de-AT" altLang="en-US" sz="1400">
                  <a:latin typeface="Arial" panose="020B0604020202020204" pitchFamily="34" charset="0"/>
                </a:rPr>
                <a:t>a b b a a b</a:t>
              </a:r>
            </a:p>
          </p:txBody>
        </p:sp>
        <p:sp>
          <p:nvSpPr>
            <p:cNvPr id="4110" name="Text Box 132"/>
            <p:cNvSpPr txBox="1">
              <a:spLocks noChangeArrowheads="1"/>
            </p:cNvSpPr>
            <p:nvPr/>
          </p:nvSpPr>
          <p:spPr bwMode="auto">
            <a:xfrm>
              <a:off x="430" y="2096"/>
              <a:ext cx="197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Syntax tree is built bottom-up</a:t>
              </a:r>
              <a:endParaRPr lang="de-AT" altLang="en-US" sz="1800"/>
            </a:p>
          </p:txBody>
        </p:sp>
        <p:sp>
          <p:nvSpPr>
            <p:cNvPr id="4111" name="Text Box 253"/>
            <p:cNvSpPr txBox="1">
              <a:spLocks noChangeArrowheads="1"/>
            </p:cNvSpPr>
            <p:nvPr/>
          </p:nvSpPr>
          <p:spPr bwMode="auto">
            <a:xfrm>
              <a:off x="751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12" name="Text Box 254"/>
            <p:cNvSpPr txBox="1">
              <a:spLocks noChangeArrowheads="1"/>
            </p:cNvSpPr>
            <p:nvPr/>
          </p:nvSpPr>
          <p:spPr bwMode="auto">
            <a:xfrm>
              <a:off x="927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13" name="Text Box 256"/>
            <p:cNvSpPr txBox="1">
              <a:spLocks noChangeArrowheads="1"/>
            </p:cNvSpPr>
            <p:nvPr/>
          </p:nvSpPr>
          <p:spPr bwMode="auto">
            <a:xfrm>
              <a:off x="1095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14" name="Text Box 258"/>
            <p:cNvSpPr txBox="1">
              <a:spLocks noChangeArrowheads="1"/>
            </p:cNvSpPr>
            <p:nvPr/>
          </p:nvSpPr>
          <p:spPr bwMode="auto">
            <a:xfrm>
              <a:off x="1271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15" name="Text Box 260"/>
            <p:cNvSpPr txBox="1">
              <a:spLocks noChangeArrowheads="1"/>
            </p:cNvSpPr>
            <p:nvPr/>
          </p:nvSpPr>
          <p:spPr bwMode="auto">
            <a:xfrm>
              <a:off x="1439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4116" name="Text Box 261"/>
            <p:cNvSpPr txBox="1">
              <a:spLocks noChangeArrowheads="1"/>
            </p:cNvSpPr>
            <p:nvPr/>
          </p:nvSpPr>
          <p:spPr bwMode="auto">
            <a:xfrm>
              <a:off x="1615" y="2831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117" name="Line 263"/>
            <p:cNvSpPr>
              <a:spLocks noChangeShapeType="1"/>
            </p:cNvSpPr>
            <p:nvPr/>
          </p:nvSpPr>
          <p:spPr bwMode="auto">
            <a:xfrm flipV="1">
              <a:off x="784" y="2712"/>
              <a:ext cx="0" cy="1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118" name="Text Box 264"/>
            <p:cNvSpPr txBox="1">
              <a:spLocks noChangeArrowheads="1"/>
            </p:cNvSpPr>
            <p:nvPr/>
          </p:nvSpPr>
          <p:spPr bwMode="auto">
            <a:xfrm>
              <a:off x="751" y="2575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8AA1745-2FE0-4095-8096-ABEA0BC57B0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de-DE" altLang="en-US" sz="1400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Successor state</a:t>
            </a:r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684213" y="1346200"/>
            <a:ext cx="1755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Succ(state, sym)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1001713" y="1763713"/>
            <a:ext cx="524243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State (+ item set) to which we get from </a:t>
            </a:r>
            <a:r>
              <a:rPr lang="de-AT" altLang="en-US" sz="1600" i="1" smtClean="0"/>
              <a:t>state</a:t>
            </a:r>
            <a:r>
              <a:rPr lang="de-AT" altLang="en-US" sz="1600" smtClean="0"/>
              <a:t> with </a:t>
            </a:r>
            <a:r>
              <a:rPr lang="de-AT" altLang="en-US" sz="1600" i="1"/>
              <a:t>shift </a:t>
            </a:r>
            <a:r>
              <a:rPr lang="de-AT" altLang="en-US" sz="1600" i="1" smtClean="0"/>
              <a:t>sym</a:t>
            </a:r>
            <a:endParaRPr lang="de-AT" altLang="en-US" sz="1600"/>
          </a:p>
        </p:txBody>
      </p:sp>
      <p:sp>
        <p:nvSpPr>
          <p:cNvPr id="341002" name="Text Box 10"/>
          <p:cNvSpPr txBox="1">
            <a:spLocks noChangeArrowheads="1"/>
          </p:cNvSpPr>
          <p:nvPr/>
        </p:nvSpPr>
        <p:spPr bwMode="auto">
          <a:xfrm>
            <a:off x="696913" y="5316538"/>
            <a:ext cx="805731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/>
              <a:t>Succ(state, sym)</a:t>
            </a:r>
            <a:r>
              <a:rPr lang="de-AT" altLang="en-US" sz="1600"/>
              <a:t> </a:t>
            </a:r>
            <a:r>
              <a:rPr lang="de-AT" altLang="en-US" sz="1600" smtClean="0"/>
              <a:t>is just the kernel of the new state for which the closure still has to be computed</a:t>
            </a:r>
            <a:endParaRPr lang="de-AT" altLang="en-US" sz="1600"/>
          </a:p>
        </p:txBody>
      </p:sp>
      <p:grpSp>
        <p:nvGrpSpPr>
          <p:cNvPr id="7" name="Group 6"/>
          <p:cNvGrpSpPr/>
          <p:nvPr/>
        </p:nvGrpSpPr>
        <p:grpSpPr>
          <a:xfrm>
            <a:off x="3362234" y="2623068"/>
            <a:ext cx="5416983" cy="1512478"/>
            <a:chOff x="3362234" y="2623068"/>
            <a:chExt cx="5416983" cy="1512478"/>
          </a:xfrm>
        </p:grpSpPr>
        <p:sp>
          <p:nvSpPr>
            <p:cNvPr id="22541" name="Text Box 7"/>
            <p:cNvSpPr txBox="1">
              <a:spLocks noChangeArrowheads="1"/>
            </p:cNvSpPr>
            <p:nvPr/>
          </p:nvSpPr>
          <p:spPr bwMode="auto">
            <a:xfrm>
              <a:off x="4444078" y="2772472"/>
              <a:ext cx="1435564" cy="525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054100" algn="l"/>
                  <a:tab pos="2197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054100" algn="l"/>
                  <a:tab pos="2197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054100" algn="l"/>
                  <a:tab pos="2197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054100" algn="l"/>
                  <a:tab pos="2197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b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	/ c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b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b a	/ c</a:t>
              </a:r>
            </a:p>
          </p:txBody>
        </p:sp>
        <p:sp>
          <p:nvSpPr>
            <p:cNvPr id="22542" name="Text Box 9"/>
            <p:cNvSpPr txBox="1">
              <a:spLocks noChangeArrowheads="1"/>
            </p:cNvSpPr>
            <p:nvPr/>
          </p:nvSpPr>
          <p:spPr bwMode="auto">
            <a:xfrm>
              <a:off x="4444078" y="3302368"/>
              <a:ext cx="4335139" cy="8331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contains all items of </a:t>
              </a:r>
              <a:r>
                <a:rPr lang="de-AT" altLang="en-US" sz="1600" i="1" smtClean="0"/>
                <a:t>n</a:t>
              </a:r>
              <a:r>
                <a:rPr lang="de-AT" altLang="en-US" sz="1600" smtClean="0"/>
                <a:t> with control symbol </a:t>
              </a:r>
              <a:r>
                <a:rPr lang="de-AT" altLang="en-US" sz="1600" i="1" smtClean="0"/>
                <a:t>b</a:t>
              </a:r>
              <a:endParaRPr lang="de-AT" altLang="en-US" sz="1600" i="1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the dot is now after </a:t>
              </a:r>
              <a:r>
                <a:rPr lang="de-AT" altLang="en-US" sz="1600" i="1" smtClean="0"/>
                <a:t>b</a:t>
              </a:r>
              <a:endParaRPr lang="de-AT" altLang="en-US" sz="1600" i="1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these productions are again analyzed in parallel </a:t>
              </a:r>
              <a:endParaRPr lang="de-AT" altLang="en-US" sz="1600"/>
            </a:p>
          </p:txBody>
        </p:sp>
        <p:cxnSp>
          <p:nvCxnSpPr>
            <p:cNvPr id="5" name="Straight Arrow Connector 4"/>
            <p:cNvCxnSpPr/>
            <p:nvPr/>
          </p:nvCxnSpPr>
          <p:spPr bwMode="auto">
            <a:xfrm>
              <a:off x="3362234" y="2935805"/>
              <a:ext cx="1081087" cy="0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2544" name="TextBox 5"/>
            <p:cNvSpPr txBox="1">
              <a:spLocks noChangeArrowheads="1"/>
            </p:cNvSpPr>
            <p:nvPr/>
          </p:nvSpPr>
          <p:spPr bwMode="auto">
            <a:xfrm>
              <a:off x="3414442" y="2623068"/>
              <a:ext cx="10294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Succ(</a:t>
              </a:r>
              <a:r>
                <a:rPr lang="de-AT" altLang="en-US" sz="1600" i="1" smtClean="0"/>
                <a:t>n</a:t>
              </a:r>
              <a:r>
                <a:rPr lang="de-AT" altLang="en-US" sz="1600" smtClean="0"/>
                <a:t>, </a:t>
              </a:r>
              <a:r>
                <a:rPr lang="de-AT" altLang="en-US" sz="1600" i="1">
                  <a:solidFill>
                    <a:schemeClr val="accent2"/>
                  </a:solidFill>
                </a:rPr>
                <a:t>b</a:t>
              </a:r>
              <a:r>
                <a:rPr lang="de-AT" altLang="en-US" sz="1600"/>
                <a:t>)</a:t>
              </a:r>
              <a:endParaRPr lang="de-AT" altLang="de-DE" sz="1600"/>
            </a:p>
          </p:txBody>
        </p:sp>
        <p:sp>
          <p:nvSpPr>
            <p:cNvPr id="3" name="Rectangle 2"/>
            <p:cNvSpPr/>
            <p:nvPr/>
          </p:nvSpPr>
          <p:spPr bwMode="auto">
            <a:xfrm>
              <a:off x="4444078" y="2772293"/>
              <a:ext cx="1435564" cy="525702"/>
            </a:xfrm>
            <a:prstGeom prst="rect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09613" y="2286000"/>
            <a:ext cx="2652621" cy="1257916"/>
            <a:chOff x="709613" y="2286000"/>
            <a:chExt cx="2652621" cy="1257916"/>
          </a:xfrm>
        </p:grpSpPr>
        <p:sp>
          <p:nvSpPr>
            <p:cNvPr id="2" name="Rectangle 1"/>
            <p:cNvSpPr/>
            <p:nvPr/>
          </p:nvSpPr>
          <p:spPr bwMode="auto">
            <a:xfrm>
              <a:off x="1787228" y="2826329"/>
              <a:ext cx="1575006" cy="717489"/>
            </a:xfrm>
            <a:prstGeom prst="rect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545" name="Text Box 5"/>
            <p:cNvSpPr txBox="1">
              <a:spLocks noChangeArrowheads="1"/>
            </p:cNvSpPr>
            <p:nvPr/>
          </p:nvSpPr>
          <p:spPr bwMode="auto">
            <a:xfrm>
              <a:off x="709613" y="2286000"/>
              <a:ext cx="1054100" cy="371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 b="1"/>
            </a:p>
          </p:txBody>
        </p:sp>
        <p:sp>
          <p:nvSpPr>
            <p:cNvPr id="22546" name="Text Box 6"/>
            <p:cNvSpPr txBox="1">
              <a:spLocks noChangeArrowheads="1"/>
            </p:cNvSpPr>
            <p:nvPr/>
          </p:nvSpPr>
          <p:spPr bwMode="auto">
            <a:xfrm>
              <a:off x="741272" y="2772293"/>
              <a:ext cx="2599086" cy="7716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054100" algn="l"/>
                  <a:tab pos="2197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054100" algn="l"/>
                  <a:tab pos="2197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054100" algn="l"/>
                  <a:tab pos="2197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054100" algn="l"/>
                  <a:tab pos="2197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state </a:t>
              </a:r>
              <a:r>
                <a:rPr lang="de-AT" altLang="en-US" sz="1600" i="1" smtClean="0"/>
                <a:t>n</a:t>
              </a:r>
              <a:r>
                <a:rPr lang="de-AT" altLang="en-US" sz="1600" smtClean="0"/>
                <a:t>:</a:t>
              </a:r>
              <a:r>
                <a:rPr lang="de-AT" altLang="en-US" sz="1600"/>
                <a:t>	</a:t>
              </a:r>
              <a:r>
                <a:rPr lang="de-AT" altLang="en-US" sz="1400">
                  <a:latin typeface="Arial" panose="020B0604020202020204" pitchFamily="34" charset="0"/>
                </a:rPr>
                <a:t>S = X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Y</a:t>
              </a:r>
              <a:r>
                <a:rPr lang="de-AT" altLang="en-US" sz="1400">
                  <a:latin typeface="Arial" panose="020B0604020202020204" pitchFamily="34" charset="0"/>
                </a:rPr>
                <a:t> c	/ #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Y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	/ c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Y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 b a	/ c</a:t>
              </a:r>
              <a:endParaRPr lang="de-AT" altLang="en-US" sz="160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787228" y="3543818"/>
            <a:ext cx="1734160" cy="1260244"/>
            <a:chOff x="1787228" y="3543818"/>
            <a:chExt cx="1734160" cy="1260244"/>
          </a:xfrm>
        </p:grpSpPr>
        <p:sp>
          <p:nvSpPr>
            <p:cNvPr id="22538" name="Text Box 8"/>
            <p:cNvSpPr txBox="1">
              <a:spLocks noChangeArrowheads="1"/>
            </p:cNvSpPr>
            <p:nvPr/>
          </p:nvSpPr>
          <p:spPr bwMode="auto">
            <a:xfrm>
              <a:off x="1850934" y="4493988"/>
              <a:ext cx="1444969" cy="3100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054100" algn="l"/>
                  <a:tab pos="2197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054100" algn="l"/>
                  <a:tab pos="2197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054100" algn="l"/>
                  <a:tab pos="2197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054100" algn="l"/>
                  <a:tab pos="2197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0541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 = X Y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c	/ #</a:t>
              </a:r>
            </a:p>
          </p:txBody>
        </p:sp>
        <p:cxnSp>
          <p:nvCxnSpPr>
            <p:cNvPr id="8" name="Straight Arrow Connector 7"/>
            <p:cNvCxnSpPr/>
            <p:nvPr/>
          </p:nvCxnSpPr>
          <p:spPr bwMode="auto">
            <a:xfrm>
              <a:off x="2498634" y="3543818"/>
              <a:ext cx="0" cy="927100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2540" name="TextBox 8"/>
            <p:cNvSpPr txBox="1">
              <a:spLocks noChangeArrowheads="1"/>
            </p:cNvSpPr>
            <p:nvPr/>
          </p:nvSpPr>
          <p:spPr bwMode="auto">
            <a:xfrm>
              <a:off x="2480718" y="3837374"/>
              <a:ext cx="104067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Succ(</a:t>
              </a:r>
              <a:r>
                <a:rPr lang="de-AT" altLang="en-US" sz="1600" i="1" smtClean="0"/>
                <a:t>n</a:t>
              </a:r>
              <a:r>
                <a:rPr lang="de-AT" altLang="en-US" sz="1600" smtClean="0"/>
                <a:t>, </a:t>
              </a:r>
              <a:r>
                <a:rPr lang="de-AT" altLang="en-US" sz="1600" i="1">
                  <a:solidFill>
                    <a:srgbClr val="FF0000"/>
                  </a:solidFill>
                </a:rPr>
                <a:t>Y</a:t>
              </a:r>
              <a:r>
                <a:rPr lang="de-AT" altLang="en-US" sz="1600"/>
                <a:t>)</a:t>
              </a:r>
              <a:endParaRPr lang="de-AT" altLang="de-DE" sz="1600"/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1787228" y="4481145"/>
              <a:ext cx="1575006" cy="316980"/>
            </a:xfrm>
            <a:prstGeom prst="rect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934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0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A25FE07-5C81-42B8-B471-3469E3D977D0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de-DE" altLang="en-US" sz="1400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LALR(1) table generation</a:t>
            </a: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785813" y="1255713"/>
            <a:ext cx="5420371" cy="4898906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286000" algn="l"/>
                <a:tab pos="2476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286000" algn="l"/>
                <a:tab pos="2476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286000" algn="l"/>
                <a:tab pos="2476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286000" algn="l"/>
                <a:tab pos="2476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smtClean="0">
                <a:latin typeface="Arial" panose="020B0604020202020204" pitchFamily="34" charset="0"/>
              </a:rPr>
              <a:t>extend the grammar with a </a:t>
            </a:r>
            <a:r>
              <a:rPr lang="de-AT" altLang="en-US" sz="1400" smtClean="0">
                <a:latin typeface="Arial" panose="020B0604020202020204" pitchFamily="34" charset="0"/>
              </a:rPr>
              <a:t>pseudo production </a:t>
            </a:r>
            <a:r>
              <a:rPr lang="de-AT" altLang="en-US" sz="1400" smtClean="0">
                <a:latin typeface="Arial" panose="020B0604020202020204" pitchFamily="34" charset="0"/>
              </a:rPr>
              <a:t>S</a:t>
            </a:r>
            <a:r>
              <a:rPr lang="de-AT" altLang="en-US" sz="1400">
                <a:latin typeface="Arial" panose="020B0604020202020204" pitchFamily="34" charset="0"/>
              </a:rPr>
              <a:t>' = S #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 smtClean="0">
                <a:latin typeface="Arial" panose="020B0604020202020204" pitchFamily="34" charset="0"/>
              </a:rPr>
              <a:t>create </a:t>
            </a:r>
            <a:r>
              <a:rPr lang="de-AT" altLang="en-US" sz="1400" smtClean="0">
                <a:latin typeface="Arial" panose="020B0604020202020204" pitchFamily="34" charset="0"/>
              </a:rPr>
              <a:t>state 0 with the kernel S</a:t>
            </a:r>
            <a:r>
              <a:rPr lang="de-AT" altLang="en-US" sz="1400">
                <a:latin typeface="Arial" panose="020B0604020202020204" pitchFamily="34" charset="0"/>
              </a:rPr>
              <a:t>'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S </a:t>
            </a:r>
            <a:r>
              <a:rPr lang="de-AT" altLang="en-US" sz="1400" smtClean="0">
                <a:latin typeface="Arial" panose="020B0604020202020204" pitchFamily="34" charset="0"/>
              </a:rPr>
              <a:t>#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while </a:t>
            </a:r>
            <a:r>
              <a:rPr lang="de-AT" altLang="en-US" sz="1400" smtClean="0">
                <a:latin typeface="Arial" panose="020B0604020202020204" pitchFamily="34" charset="0"/>
              </a:rPr>
              <a:t>(not all states are visited) </a:t>
            </a:r>
            <a:r>
              <a:rPr lang="de-AT" altLang="en-US" sz="1400">
                <a:latin typeface="Arial" panose="020B0604020202020204" pitchFamily="34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 = </a:t>
            </a:r>
            <a:r>
              <a:rPr lang="de-AT" altLang="en-US" sz="1400" smtClean="0">
                <a:latin typeface="Arial" panose="020B0604020202020204" pitchFamily="34" charset="0"/>
              </a:rPr>
              <a:t>next unvisited state;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 smtClean="0">
                <a:latin typeface="Arial" panose="020B0604020202020204" pitchFamily="34" charset="0"/>
              </a:rPr>
              <a:t>build closure of s</a:t>
            </a:r>
            <a:r>
              <a:rPr lang="de-AT" altLang="en-US" sz="140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for (all </a:t>
            </a:r>
            <a:r>
              <a:rPr lang="de-AT" altLang="en-US" sz="1400" smtClean="0">
                <a:latin typeface="Arial" panose="020B0604020202020204" pitchFamily="34" charset="0"/>
              </a:rPr>
              <a:t>items </a:t>
            </a:r>
            <a:r>
              <a:rPr lang="de-AT" altLang="en-US" sz="1400">
                <a:latin typeface="Arial" panose="020B0604020202020204" pitchFamily="34" charset="0"/>
              </a:rPr>
              <a:t>of s)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switch </a:t>
            </a:r>
            <a:r>
              <a:rPr lang="de-AT" altLang="en-US" sz="1400" smtClean="0">
                <a:latin typeface="Arial" panose="020B0604020202020204" pitchFamily="34" charset="0"/>
              </a:rPr>
              <a:t>(item kind) </a:t>
            </a:r>
            <a:r>
              <a:rPr lang="de-AT" altLang="en-US" sz="1400">
                <a:latin typeface="Arial" panose="020B0604020202020204" pitchFamily="34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case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S' = S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# </a:t>
            </a:r>
            <a:r>
              <a:rPr lang="de-AT" altLang="en-US" sz="1400">
                <a:latin typeface="Arial" panose="020B0604020202020204" pitchFamily="34" charset="0"/>
              </a:rPr>
              <a:t>:	</a:t>
            </a:r>
            <a:r>
              <a:rPr lang="de-AT" altLang="en-US" sz="1400" smtClean="0">
                <a:latin typeface="Arial" panose="020B0604020202020204" pitchFamily="34" charset="0"/>
              </a:rPr>
              <a:t>generate </a:t>
            </a:r>
            <a:r>
              <a:rPr lang="de-AT" altLang="en-US" sz="1400" smtClean="0">
                <a:solidFill>
                  <a:schemeClr val="accent2"/>
                </a:solidFill>
                <a:latin typeface="Arial" panose="020B0604020202020204" pitchFamily="34" charset="0"/>
              </a:rPr>
              <a:t>acc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#</a:t>
            </a:r>
            <a:r>
              <a:rPr lang="de-AT" altLang="en-US" sz="1400">
                <a:latin typeface="Arial" panose="020B0604020202020204" pitchFamily="34" charset="0"/>
              </a:rPr>
              <a:t>; break;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case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X = </a:t>
            </a:r>
            <a:r>
              <a:rPr lang="de-AT" altLang="en-US" sz="1400">
                <a:solidFill>
                  <a:srgbClr val="FF0000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y </a:t>
            </a:r>
            <a:r>
              <a:rPr lang="de-AT" altLang="en-US" sz="1400">
                <a:solidFill>
                  <a:srgbClr val="FF0000"/>
                </a:solidFill>
                <a:latin typeface="Symbol" panose="05050102010706020507" pitchFamily="18" charset="2"/>
              </a:rPr>
              <a:t>b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/ </a:t>
            </a:r>
            <a:r>
              <a:rPr lang="de-AT" altLang="en-US" sz="1400">
                <a:solidFill>
                  <a:srgbClr val="FF0000"/>
                </a:solidFill>
                <a:latin typeface="Symbol" panose="05050102010706020507" pitchFamily="18" charset="2"/>
              </a:rPr>
              <a:t>g</a:t>
            </a:r>
            <a:r>
              <a:rPr lang="de-AT" altLang="en-US" sz="1400">
                <a:latin typeface="Symbol" panose="05050102010706020507" pitchFamily="18" charset="2"/>
              </a:rPr>
              <a:t> </a:t>
            </a:r>
            <a:r>
              <a:rPr lang="de-AT" altLang="en-US" sz="1400">
                <a:latin typeface="Arial" panose="020B0604020202020204" pitchFamily="34" charset="0"/>
              </a:rPr>
              <a:t>:	</a:t>
            </a:r>
            <a:r>
              <a:rPr lang="de-AT" altLang="en-US" sz="1400" smtClean="0">
                <a:latin typeface="Arial" panose="020B0604020202020204" pitchFamily="34" charset="0"/>
              </a:rPr>
              <a:t>create </a:t>
            </a:r>
            <a:r>
              <a:rPr lang="de-AT" altLang="en-US" sz="1400" smtClean="0">
                <a:latin typeface="Arial" panose="020B0604020202020204" pitchFamily="34" charset="0"/>
              </a:rPr>
              <a:t>auxiliary state s1 </a:t>
            </a:r>
            <a:r>
              <a:rPr lang="de-AT" altLang="en-US" sz="1400">
                <a:latin typeface="Arial" panose="020B0604020202020204" pitchFamily="34" charset="0"/>
              </a:rPr>
              <a:t>= Succ(s, y);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if (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</a:t>
            </a:r>
            <a:r>
              <a:rPr lang="de-AT" altLang="en-US" sz="1400">
                <a:latin typeface="Arial" panose="020B0604020202020204" pitchFamily="34" charset="0"/>
              </a:rPr>
              <a:t> s2: </a:t>
            </a:r>
            <a:r>
              <a:rPr lang="de-AT" altLang="en-US" sz="1400" smtClean="0">
                <a:latin typeface="Arial" panose="020B0604020202020204" pitchFamily="34" charset="0"/>
              </a:rPr>
              <a:t>kernel(s1</a:t>
            </a:r>
            <a:r>
              <a:rPr lang="de-AT" altLang="en-US" sz="1400">
                <a:latin typeface="Arial" panose="020B0604020202020204" pitchFamily="34" charset="0"/>
              </a:rPr>
              <a:t>) == </a:t>
            </a:r>
            <a:r>
              <a:rPr lang="de-AT" altLang="en-US" sz="1400" smtClean="0">
                <a:latin typeface="Arial" panose="020B0604020202020204" pitchFamily="34" charset="0"/>
              </a:rPr>
              <a:t>kernel(s2</a:t>
            </a:r>
            <a:r>
              <a:rPr lang="de-AT" altLang="en-US" sz="1400">
                <a:latin typeface="Arial" panose="020B0604020202020204" pitchFamily="34" charset="0"/>
              </a:rPr>
              <a:t>))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</a:t>
            </a:r>
            <a:r>
              <a:rPr lang="de-AT" altLang="en-US" sz="1400" smtClean="0">
                <a:latin typeface="Arial" panose="020B0604020202020204" pitchFamily="34" charset="0"/>
              </a:rPr>
              <a:t>merge successors of s1 to s2;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</a:t>
            </a:r>
            <a:r>
              <a:rPr lang="de-AT" altLang="en-US" sz="1400" smtClean="0">
                <a:latin typeface="Arial" panose="020B0604020202020204" pitchFamily="34" charset="0"/>
              </a:rPr>
              <a:t>generate </a:t>
            </a:r>
            <a:r>
              <a:rPr lang="de-AT" altLang="en-US" sz="1400" smtClean="0">
                <a:solidFill>
                  <a:schemeClr val="accent2"/>
                </a:solidFill>
                <a:latin typeface="Arial" panose="020B0604020202020204" pitchFamily="34" charset="0"/>
              </a:rPr>
              <a:t>shift y, s2</a:t>
            </a:r>
            <a:r>
              <a:rPr lang="de-AT" altLang="en-US" sz="1400" smtClean="0">
                <a:latin typeface="Arial" panose="020B0604020202020204" pitchFamily="34" charset="0"/>
              </a:rPr>
              <a:t>;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} else </a:t>
            </a:r>
            <a:r>
              <a:rPr lang="de-AT" altLang="en-US" sz="1400" smtClean="0">
                <a:latin typeface="Arial" panose="020B0604020202020204" pitchFamily="34" charset="0"/>
              </a:rPr>
              <a:t>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 smtClean="0">
                <a:latin typeface="Arial" panose="020B0604020202020204" pitchFamily="34" charset="0"/>
              </a:rPr>
              <a:t>				</a:t>
            </a:r>
            <a:r>
              <a:rPr lang="de-AT" altLang="en-US" sz="1400" smtClean="0">
                <a:latin typeface="Arial" panose="020B0604020202020204" pitchFamily="34" charset="0"/>
              </a:rPr>
              <a:t>add </a:t>
            </a:r>
            <a:r>
              <a:rPr lang="de-AT" altLang="en-US" sz="1400">
                <a:latin typeface="Arial" panose="020B0604020202020204" pitchFamily="34" charset="0"/>
              </a:rPr>
              <a:t>s1 </a:t>
            </a:r>
            <a:r>
              <a:rPr lang="de-AT" altLang="en-US" sz="1400" smtClean="0">
                <a:latin typeface="Arial" panose="020B0604020202020204" pitchFamily="34" charset="0"/>
              </a:rPr>
              <a:t>as a new state;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</a:t>
            </a:r>
            <a:r>
              <a:rPr lang="de-AT" altLang="en-US" sz="1400" smtClean="0">
                <a:latin typeface="Arial" panose="020B0604020202020204" pitchFamily="34" charset="0"/>
              </a:rPr>
              <a:t>	generate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shift y, s1</a:t>
            </a:r>
            <a:r>
              <a:rPr lang="de-AT" altLang="en-US" sz="1400">
                <a:latin typeface="Arial" panose="020B0604020202020204" pitchFamily="34" charset="0"/>
              </a:rPr>
              <a:t>; </a:t>
            </a:r>
            <a:endParaRPr lang="de-AT" altLang="en-US" sz="1400" smtClean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 smtClean="0">
                <a:latin typeface="Arial" panose="020B0604020202020204" pitchFamily="34" charset="0"/>
              </a:rPr>
              <a:t>		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 smtClean="0">
                <a:latin typeface="Arial" panose="020B0604020202020204" pitchFamily="34" charset="0"/>
              </a:rPr>
              <a:t>			break</a:t>
            </a:r>
            <a:r>
              <a:rPr lang="de-AT" altLang="en-US" sz="140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case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X = </a:t>
            </a:r>
            <a:r>
              <a:rPr lang="de-AT" altLang="en-US" sz="1400">
                <a:solidFill>
                  <a:srgbClr val="FF0000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 / </a:t>
            </a:r>
            <a:r>
              <a:rPr lang="de-AT" altLang="en-US" sz="1400">
                <a:solidFill>
                  <a:srgbClr val="FF0000"/>
                </a:solidFill>
                <a:latin typeface="Symbol" panose="05050102010706020507" pitchFamily="18" charset="2"/>
              </a:rPr>
              <a:t>g</a:t>
            </a:r>
            <a:r>
              <a:rPr lang="de-AT" altLang="en-US" sz="1400">
                <a:latin typeface="Arial" panose="020B0604020202020204" pitchFamily="34" charset="0"/>
              </a:rPr>
              <a:t> :	</a:t>
            </a:r>
            <a:r>
              <a:rPr lang="de-AT" altLang="en-US" sz="1400" smtClean="0">
                <a:latin typeface="Arial" panose="020B0604020202020204" pitchFamily="34" charset="0"/>
              </a:rPr>
              <a:t>generate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reduce </a:t>
            </a:r>
            <a:r>
              <a:rPr lang="de-AT" altLang="en-US" sz="1400">
                <a:solidFill>
                  <a:schemeClr val="accent2"/>
                </a:solidFill>
                <a:latin typeface="Symbol" panose="05050102010706020507" pitchFamily="18" charset="2"/>
              </a:rPr>
              <a:t>g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, (X = </a:t>
            </a:r>
            <a:r>
              <a:rPr lang="de-AT" altLang="en-US" sz="1400">
                <a:solidFill>
                  <a:schemeClr val="accent2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)</a:t>
            </a:r>
            <a:r>
              <a:rPr lang="de-AT" altLang="en-US" sz="1400">
                <a:latin typeface="Arial" panose="020B0604020202020204" pitchFamily="34" charset="0"/>
              </a:rPr>
              <a:t>; break;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// </a:t>
            </a:r>
            <a:r>
              <a:rPr lang="de-AT" altLang="en-US" sz="1400" smtClean="0">
                <a:latin typeface="Arial" panose="020B0604020202020204" pitchFamily="34" charset="0"/>
              </a:rPr>
              <a:t>all undefined transitions are </a:t>
            </a:r>
            <a:r>
              <a:rPr lang="de-AT" altLang="en-US" sz="1400" smtClean="0">
                <a:solidFill>
                  <a:schemeClr val="accent2"/>
                </a:solidFill>
                <a:latin typeface="Arial" panose="020B0604020202020204" pitchFamily="34" charset="0"/>
              </a:rPr>
              <a:t>error</a:t>
            </a:r>
            <a:r>
              <a:rPr lang="de-AT" altLang="en-US" sz="1400" smtClean="0">
                <a:latin typeface="Arial" panose="020B0604020202020204" pitchFamily="34" charset="0"/>
              </a:rPr>
              <a:t> actions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71926" y="6154619"/>
            <a:ext cx="261672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Kernels are </a:t>
            </a:r>
            <a:r>
              <a:rPr lang="de-AT" altLang="en-US" sz="1600" smtClean="0"/>
              <a:t>compared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without </a:t>
            </a:r>
            <a:r>
              <a:rPr lang="de-AT" altLang="en-US" sz="1600" smtClean="0"/>
              <a:t>their successors, </a:t>
            </a:r>
            <a:r>
              <a:rPr lang="de-AT" altLang="en-US" sz="1600" smtClean="0"/>
              <a:t>e.g.:</a:t>
            </a:r>
            <a:endParaRPr lang="de-AT" altLang="en-US" sz="1600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5956300" y="3390900"/>
            <a:ext cx="1978892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7935192" y="3390900"/>
            <a:ext cx="0" cy="3140162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noAutofit/>
          </a:bodyPr>
          <a:lstStyle/>
          <a:p>
            <a:endParaRPr lang="de-AT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 flipH="1">
            <a:off x="7505700" y="6531062"/>
            <a:ext cx="43295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3274715" y="6381732"/>
            <a:ext cx="1136650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E = v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  / #+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643015" y="6100684"/>
            <a:ext cx="361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s2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783687" y="6381732"/>
            <a:ext cx="1096962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E = v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  / )+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5139287" y="6100684"/>
            <a:ext cx="361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s1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4442775" y="6356332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+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5905736" y="6364269"/>
            <a:ext cx="381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sym typeface="Symbol" panose="05050102010706020507" pitchFamily="18" charset="2"/>
              </a:rPr>
              <a:t></a:t>
            </a:r>
            <a:endParaRPr lang="de-AT" altLang="en-US" sz="1600"/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6291516" y="6381732"/>
            <a:ext cx="1195387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E = v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  / )#+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6748716" y="6100684"/>
            <a:ext cx="3984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s2'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ABFD0EF-A752-4C6D-800C-85BA91258537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de-DE" altLang="en-US" sz="1400" smtClean="0"/>
          </a:p>
        </p:txBody>
      </p:sp>
      <p:sp>
        <p:nvSpPr>
          <p:cNvPr id="343083" name="Text Box 43"/>
          <p:cNvSpPr txBox="1">
            <a:spLocks noChangeArrowheads="1"/>
          </p:cNvSpPr>
          <p:nvPr/>
        </p:nvSpPr>
        <p:spPr bwMode="auto">
          <a:xfrm>
            <a:off x="4532313" y="1311275"/>
            <a:ext cx="1333500" cy="66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71500" algn="l"/>
                <a:tab pos="1054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71500" algn="l"/>
                <a:tab pos="1054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71500" algn="l"/>
                <a:tab pos="1054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71500" algn="l"/>
                <a:tab pos="1054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71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shift	a	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shift	X	2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shift	S	3</a:t>
            </a: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LALR(1) table generation</a:t>
            </a:r>
          </a:p>
        </p:txBody>
      </p:sp>
      <p:grpSp>
        <p:nvGrpSpPr>
          <p:cNvPr id="343072" name="Group 32"/>
          <p:cNvGrpSpPr>
            <a:grpSpLocks/>
          </p:cNvGrpSpPr>
          <p:nvPr/>
        </p:nvGrpSpPr>
        <p:grpSpPr bwMode="auto">
          <a:xfrm>
            <a:off x="2335213" y="2324100"/>
            <a:ext cx="3595687" cy="479425"/>
            <a:chOff x="1471" y="1464"/>
            <a:chExt cx="2265" cy="302"/>
          </a:xfrm>
        </p:grpSpPr>
        <p:sp>
          <p:nvSpPr>
            <p:cNvPr id="24616" name="Text Box 4"/>
            <p:cNvSpPr txBox="1">
              <a:spLocks noChangeArrowheads="1"/>
            </p:cNvSpPr>
            <p:nvPr/>
          </p:nvSpPr>
          <p:spPr bwMode="auto">
            <a:xfrm>
              <a:off x="1471" y="1466"/>
              <a:ext cx="2216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1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X = a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 b</a:t>
              </a:r>
              <a:r>
                <a:rPr lang="de-AT" altLang="en-US" sz="1400">
                  <a:latin typeface="Arial" panose="020B0604020202020204" pitchFamily="34" charset="0"/>
                </a:rPr>
                <a:t>	red	b	3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X = a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a b	/ b</a:t>
              </a:r>
              <a:r>
                <a:rPr lang="de-AT" altLang="en-US" sz="1400">
                  <a:latin typeface="Arial" panose="020B0604020202020204" pitchFamily="34" charset="0"/>
                </a:rPr>
                <a:t>	shift	a	4</a:t>
              </a:r>
            </a:p>
          </p:txBody>
        </p:sp>
        <p:sp>
          <p:nvSpPr>
            <p:cNvPr id="24617" name="Line 5"/>
            <p:cNvSpPr>
              <a:spLocks noChangeShapeType="1"/>
            </p:cNvSpPr>
            <p:nvPr/>
          </p:nvSpPr>
          <p:spPr bwMode="auto">
            <a:xfrm>
              <a:off x="1560" y="1464"/>
              <a:ext cx="217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43073" name="Group 33"/>
          <p:cNvGrpSpPr>
            <a:grpSpLocks/>
          </p:cNvGrpSpPr>
          <p:nvPr/>
        </p:nvGrpSpPr>
        <p:grpSpPr bwMode="auto">
          <a:xfrm>
            <a:off x="2335213" y="2768600"/>
            <a:ext cx="3595687" cy="671513"/>
            <a:chOff x="1471" y="1744"/>
            <a:chExt cx="2265" cy="423"/>
          </a:xfrm>
        </p:grpSpPr>
        <p:sp>
          <p:nvSpPr>
            <p:cNvPr id="24614" name="Text Box 6"/>
            <p:cNvSpPr txBox="1">
              <a:spLocks noChangeArrowheads="1"/>
            </p:cNvSpPr>
            <p:nvPr/>
          </p:nvSpPr>
          <p:spPr bwMode="auto">
            <a:xfrm>
              <a:off x="1471" y="1746"/>
              <a:ext cx="2216" cy="4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2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 = X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Y	/ #a</a:t>
              </a:r>
              <a:r>
                <a:rPr lang="de-AT" altLang="en-US" sz="1400">
                  <a:latin typeface="Arial" panose="020B0604020202020204" pitchFamily="34" charset="0"/>
                </a:rPr>
                <a:t>	shift	b	5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Y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b	/ #a	shift	Y	6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Y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b b a	/ #a</a:t>
              </a:r>
            </a:p>
          </p:txBody>
        </p:sp>
        <p:sp>
          <p:nvSpPr>
            <p:cNvPr id="24615" name="Line 9"/>
            <p:cNvSpPr>
              <a:spLocks noChangeShapeType="1"/>
            </p:cNvSpPr>
            <p:nvPr/>
          </p:nvSpPr>
          <p:spPr bwMode="auto">
            <a:xfrm>
              <a:off x="1560" y="1744"/>
              <a:ext cx="217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43074" name="Group 34"/>
          <p:cNvGrpSpPr>
            <a:grpSpLocks/>
          </p:cNvGrpSpPr>
          <p:nvPr/>
        </p:nvGrpSpPr>
        <p:grpSpPr bwMode="auto">
          <a:xfrm>
            <a:off x="2335213" y="3394075"/>
            <a:ext cx="3733800" cy="860425"/>
            <a:chOff x="1471" y="2138"/>
            <a:chExt cx="2352" cy="542"/>
          </a:xfrm>
        </p:grpSpPr>
        <p:sp>
          <p:nvSpPr>
            <p:cNvPr id="24612" name="Text Box 10"/>
            <p:cNvSpPr txBox="1">
              <a:spLocks noChangeArrowheads="1"/>
            </p:cNvSpPr>
            <p:nvPr/>
          </p:nvSpPr>
          <p:spPr bwMode="auto">
            <a:xfrm>
              <a:off x="1471" y="2138"/>
              <a:ext cx="2352" cy="5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3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S' = S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#</a:t>
              </a:r>
              <a:r>
                <a:rPr lang="de-AT" altLang="en-US" sz="1400">
                  <a:latin typeface="Arial" panose="020B0604020202020204" pitchFamily="34" charset="0"/>
                </a:rPr>
                <a:t>		acc	#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 = S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X Y	/ #a</a:t>
              </a:r>
              <a:r>
                <a:rPr lang="de-AT" altLang="en-US" sz="1400">
                  <a:latin typeface="Arial" panose="020B0604020202020204" pitchFamily="34" charset="0"/>
                </a:rPr>
                <a:t>	shift	a	1 (!)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X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a	/ b	shift	X	7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X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a a b	/ b</a:t>
              </a:r>
            </a:p>
          </p:txBody>
        </p:sp>
        <p:sp>
          <p:nvSpPr>
            <p:cNvPr id="24613" name="Line 11"/>
            <p:cNvSpPr>
              <a:spLocks noChangeShapeType="1"/>
            </p:cNvSpPr>
            <p:nvPr/>
          </p:nvSpPr>
          <p:spPr bwMode="auto">
            <a:xfrm>
              <a:off x="1560" y="2144"/>
              <a:ext cx="217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43075" name="Group 35"/>
          <p:cNvGrpSpPr>
            <a:grpSpLocks/>
          </p:cNvGrpSpPr>
          <p:nvPr/>
        </p:nvGrpSpPr>
        <p:grpSpPr bwMode="auto">
          <a:xfrm>
            <a:off x="2335213" y="4194175"/>
            <a:ext cx="3595687" cy="284163"/>
            <a:chOff x="1471" y="2642"/>
            <a:chExt cx="2265" cy="179"/>
          </a:xfrm>
        </p:grpSpPr>
        <p:sp>
          <p:nvSpPr>
            <p:cNvPr id="24610" name="Text Box 12"/>
            <p:cNvSpPr txBox="1">
              <a:spLocks noChangeArrowheads="1"/>
            </p:cNvSpPr>
            <p:nvPr/>
          </p:nvSpPr>
          <p:spPr bwMode="auto">
            <a:xfrm>
              <a:off x="1471" y="2642"/>
              <a:ext cx="2216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4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X = a a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b	/ b</a:t>
              </a:r>
              <a:r>
                <a:rPr lang="de-AT" altLang="en-US" sz="1400">
                  <a:latin typeface="Arial" panose="020B0604020202020204" pitchFamily="34" charset="0"/>
                </a:rPr>
                <a:t>	shift	b	8</a:t>
              </a:r>
            </a:p>
          </p:txBody>
        </p:sp>
        <p:sp>
          <p:nvSpPr>
            <p:cNvPr id="24611" name="Line 13"/>
            <p:cNvSpPr>
              <a:spLocks noChangeShapeType="1"/>
            </p:cNvSpPr>
            <p:nvPr/>
          </p:nvSpPr>
          <p:spPr bwMode="auto">
            <a:xfrm>
              <a:off x="1560" y="2648"/>
              <a:ext cx="217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43076" name="Group 36"/>
          <p:cNvGrpSpPr>
            <a:grpSpLocks/>
          </p:cNvGrpSpPr>
          <p:nvPr/>
        </p:nvGrpSpPr>
        <p:grpSpPr bwMode="auto">
          <a:xfrm>
            <a:off x="2335213" y="4410075"/>
            <a:ext cx="3595687" cy="476250"/>
            <a:chOff x="1471" y="2778"/>
            <a:chExt cx="2265" cy="300"/>
          </a:xfrm>
        </p:grpSpPr>
        <p:sp>
          <p:nvSpPr>
            <p:cNvPr id="24608" name="Text Box 14"/>
            <p:cNvSpPr txBox="1">
              <a:spLocks noChangeArrowheads="1"/>
            </p:cNvSpPr>
            <p:nvPr/>
          </p:nvSpPr>
          <p:spPr bwMode="auto">
            <a:xfrm>
              <a:off x="1471" y="2778"/>
              <a:ext cx="2216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5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Y = b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 #a</a:t>
              </a:r>
              <a:r>
                <a:rPr lang="de-AT" altLang="en-US" sz="1400">
                  <a:latin typeface="Arial" panose="020B0604020202020204" pitchFamily="34" charset="0"/>
                </a:rPr>
                <a:t>	red	#,a	5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Y = b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b a	/ #a</a:t>
              </a:r>
              <a:r>
                <a:rPr lang="de-AT" altLang="en-US" sz="1400">
                  <a:latin typeface="Arial" panose="020B0604020202020204" pitchFamily="34" charset="0"/>
                </a:rPr>
                <a:t>	shift	b	9</a:t>
              </a:r>
            </a:p>
          </p:txBody>
        </p:sp>
        <p:sp>
          <p:nvSpPr>
            <p:cNvPr id="24609" name="Line 15"/>
            <p:cNvSpPr>
              <a:spLocks noChangeShapeType="1"/>
            </p:cNvSpPr>
            <p:nvPr/>
          </p:nvSpPr>
          <p:spPr bwMode="auto">
            <a:xfrm>
              <a:off x="1560" y="2792"/>
              <a:ext cx="217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43077" name="Group 37"/>
          <p:cNvGrpSpPr>
            <a:grpSpLocks/>
          </p:cNvGrpSpPr>
          <p:nvPr/>
        </p:nvGrpSpPr>
        <p:grpSpPr bwMode="auto">
          <a:xfrm>
            <a:off x="2335213" y="4816475"/>
            <a:ext cx="3595687" cy="284163"/>
            <a:chOff x="1471" y="3034"/>
            <a:chExt cx="2265" cy="179"/>
          </a:xfrm>
        </p:grpSpPr>
        <p:sp>
          <p:nvSpPr>
            <p:cNvPr id="24606" name="Text Box 16"/>
            <p:cNvSpPr txBox="1">
              <a:spLocks noChangeArrowheads="1"/>
            </p:cNvSpPr>
            <p:nvPr/>
          </p:nvSpPr>
          <p:spPr bwMode="auto">
            <a:xfrm>
              <a:off x="1471" y="3034"/>
              <a:ext cx="2216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6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 = X Y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 #a</a:t>
              </a:r>
              <a:r>
                <a:rPr lang="de-AT" altLang="en-US" sz="1400">
                  <a:latin typeface="Arial" panose="020B0604020202020204" pitchFamily="34" charset="0"/>
                </a:rPr>
                <a:t>	red	#,a	1</a:t>
              </a:r>
            </a:p>
          </p:txBody>
        </p:sp>
        <p:sp>
          <p:nvSpPr>
            <p:cNvPr id="24607" name="Line 17"/>
            <p:cNvSpPr>
              <a:spLocks noChangeShapeType="1"/>
            </p:cNvSpPr>
            <p:nvPr/>
          </p:nvSpPr>
          <p:spPr bwMode="auto">
            <a:xfrm>
              <a:off x="1560" y="3048"/>
              <a:ext cx="217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43078" name="Group 38"/>
          <p:cNvGrpSpPr>
            <a:grpSpLocks/>
          </p:cNvGrpSpPr>
          <p:nvPr/>
        </p:nvGrpSpPr>
        <p:grpSpPr bwMode="auto">
          <a:xfrm>
            <a:off x="2335213" y="5032379"/>
            <a:ext cx="3768726" cy="676276"/>
            <a:chOff x="1471" y="3170"/>
            <a:chExt cx="2374" cy="426"/>
          </a:xfrm>
        </p:grpSpPr>
        <p:sp>
          <p:nvSpPr>
            <p:cNvPr id="24604" name="Text Box 18"/>
            <p:cNvSpPr txBox="1">
              <a:spLocks noChangeArrowheads="1"/>
            </p:cNvSpPr>
            <p:nvPr/>
          </p:nvSpPr>
          <p:spPr bwMode="auto">
            <a:xfrm>
              <a:off x="1471" y="3170"/>
              <a:ext cx="2374" cy="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7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 = S X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Y	/ #a</a:t>
              </a:r>
              <a:r>
                <a:rPr lang="de-AT" altLang="en-US" sz="1400">
                  <a:latin typeface="Arial" panose="020B0604020202020204" pitchFamily="34" charset="0"/>
                </a:rPr>
                <a:t>	shift	b	</a:t>
              </a:r>
              <a:r>
                <a:rPr lang="de-AT" altLang="en-US" sz="1400" smtClean="0">
                  <a:latin typeface="Arial" panose="020B0604020202020204" pitchFamily="34" charset="0"/>
                </a:rPr>
                <a:t>5 (!)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Y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b	/ #a	shift	Y	10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Y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b b a	/ #a</a:t>
              </a:r>
            </a:p>
          </p:txBody>
        </p:sp>
        <p:sp>
          <p:nvSpPr>
            <p:cNvPr id="24605" name="Line 19"/>
            <p:cNvSpPr>
              <a:spLocks noChangeShapeType="1"/>
            </p:cNvSpPr>
            <p:nvPr/>
          </p:nvSpPr>
          <p:spPr bwMode="auto">
            <a:xfrm>
              <a:off x="1560" y="3184"/>
              <a:ext cx="217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43079" name="Group 39"/>
          <p:cNvGrpSpPr>
            <a:grpSpLocks/>
          </p:cNvGrpSpPr>
          <p:nvPr/>
        </p:nvGrpSpPr>
        <p:grpSpPr bwMode="auto">
          <a:xfrm>
            <a:off x="2335213" y="5641975"/>
            <a:ext cx="3595687" cy="284163"/>
            <a:chOff x="1471" y="3554"/>
            <a:chExt cx="2265" cy="179"/>
          </a:xfrm>
        </p:grpSpPr>
        <p:sp>
          <p:nvSpPr>
            <p:cNvPr id="24602" name="Text Box 20"/>
            <p:cNvSpPr txBox="1">
              <a:spLocks noChangeArrowheads="1"/>
            </p:cNvSpPr>
            <p:nvPr/>
          </p:nvSpPr>
          <p:spPr bwMode="auto">
            <a:xfrm>
              <a:off x="1471" y="3554"/>
              <a:ext cx="2216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8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X = a a b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 b</a:t>
              </a:r>
              <a:r>
                <a:rPr lang="de-AT" altLang="en-US" sz="1400">
                  <a:latin typeface="Arial" panose="020B0604020202020204" pitchFamily="34" charset="0"/>
                </a:rPr>
                <a:t>	red	b	4</a:t>
              </a:r>
            </a:p>
          </p:txBody>
        </p:sp>
        <p:sp>
          <p:nvSpPr>
            <p:cNvPr id="24603" name="Line 21"/>
            <p:cNvSpPr>
              <a:spLocks noChangeShapeType="1"/>
            </p:cNvSpPr>
            <p:nvPr/>
          </p:nvSpPr>
          <p:spPr bwMode="auto">
            <a:xfrm>
              <a:off x="1560" y="3560"/>
              <a:ext cx="217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43080" name="Group 40"/>
          <p:cNvGrpSpPr>
            <a:grpSpLocks/>
          </p:cNvGrpSpPr>
          <p:nvPr/>
        </p:nvGrpSpPr>
        <p:grpSpPr bwMode="auto">
          <a:xfrm>
            <a:off x="2335213" y="5857875"/>
            <a:ext cx="3616325" cy="284163"/>
            <a:chOff x="1471" y="3690"/>
            <a:chExt cx="2278" cy="179"/>
          </a:xfrm>
        </p:grpSpPr>
        <p:sp>
          <p:nvSpPr>
            <p:cNvPr id="24600" name="Text Box 22"/>
            <p:cNvSpPr txBox="1">
              <a:spLocks noChangeArrowheads="1"/>
            </p:cNvSpPr>
            <p:nvPr/>
          </p:nvSpPr>
          <p:spPr bwMode="auto">
            <a:xfrm>
              <a:off x="1471" y="3690"/>
              <a:ext cx="2278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9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Y = b b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a	/ #a</a:t>
              </a:r>
              <a:r>
                <a:rPr lang="de-AT" altLang="en-US" sz="1400">
                  <a:latin typeface="Arial" panose="020B0604020202020204" pitchFamily="34" charset="0"/>
                </a:rPr>
                <a:t>	shift	a	11</a:t>
              </a:r>
            </a:p>
          </p:txBody>
        </p:sp>
        <p:sp>
          <p:nvSpPr>
            <p:cNvPr id="24601" name="Line 23"/>
            <p:cNvSpPr>
              <a:spLocks noChangeShapeType="1"/>
            </p:cNvSpPr>
            <p:nvPr/>
          </p:nvSpPr>
          <p:spPr bwMode="auto">
            <a:xfrm>
              <a:off x="1560" y="3704"/>
              <a:ext cx="217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43081" name="Group 41"/>
          <p:cNvGrpSpPr>
            <a:grpSpLocks/>
          </p:cNvGrpSpPr>
          <p:nvPr/>
        </p:nvGrpSpPr>
        <p:grpSpPr bwMode="auto">
          <a:xfrm>
            <a:off x="2335213" y="6086475"/>
            <a:ext cx="3595687" cy="284163"/>
            <a:chOff x="1471" y="3834"/>
            <a:chExt cx="2265" cy="179"/>
          </a:xfrm>
        </p:grpSpPr>
        <p:sp>
          <p:nvSpPr>
            <p:cNvPr id="24598" name="Text Box 24"/>
            <p:cNvSpPr txBox="1">
              <a:spLocks noChangeArrowheads="1"/>
            </p:cNvSpPr>
            <p:nvPr/>
          </p:nvSpPr>
          <p:spPr bwMode="auto">
            <a:xfrm>
              <a:off x="1471" y="3834"/>
              <a:ext cx="2216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10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 = S X Y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 #a</a:t>
              </a:r>
              <a:r>
                <a:rPr lang="de-AT" altLang="en-US" sz="1400">
                  <a:latin typeface="Arial" panose="020B0604020202020204" pitchFamily="34" charset="0"/>
                </a:rPr>
                <a:t>	red	#,a	2</a:t>
              </a:r>
            </a:p>
          </p:txBody>
        </p:sp>
        <p:sp>
          <p:nvSpPr>
            <p:cNvPr id="24599" name="Line 25"/>
            <p:cNvSpPr>
              <a:spLocks noChangeShapeType="1"/>
            </p:cNvSpPr>
            <p:nvPr/>
          </p:nvSpPr>
          <p:spPr bwMode="auto">
            <a:xfrm>
              <a:off x="1560" y="3840"/>
              <a:ext cx="217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43082" name="Group 42"/>
          <p:cNvGrpSpPr>
            <a:grpSpLocks/>
          </p:cNvGrpSpPr>
          <p:nvPr/>
        </p:nvGrpSpPr>
        <p:grpSpPr bwMode="auto">
          <a:xfrm>
            <a:off x="2335213" y="6315075"/>
            <a:ext cx="3595687" cy="284163"/>
            <a:chOff x="1471" y="3978"/>
            <a:chExt cx="2265" cy="179"/>
          </a:xfrm>
        </p:grpSpPr>
        <p:sp>
          <p:nvSpPr>
            <p:cNvPr id="24596" name="Line 26"/>
            <p:cNvSpPr>
              <a:spLocks noChangeShapeType="1"/>
            </p:cNvSpPr>
            <p:nvPr/>
          </p:nvSpPr>
          <p:spPr bwMode="auto">
            <a:xfrm>
              <a:off x="1560" y="3984"/>
              <a:ext cx="2176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4597" name="Text Box 27"/>
            <p:cNvSpPr txBox="1">
              <a:spLocks noChangeArrowheads="1"/>
            </p:cNvSpPr>
            <p:nvPr/>
          </p:nvSpPr>
          <p:spPr bwMode="auto">
            <a:xfrm>
              <a:off x="1471" y="3978"/>
              <a:ext cx="2216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11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Y = b b a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 #a</a:t>
              </a:r>
              <a:r>
                <a:rPr lang="de-AT" altLang="en-US" sz="1400">
                  <a:latin typeface="Arial" panose="020B0604020202020204" pitchFamily="34" charset="0"/>
                </a:rPr>
                <a:t>	red	#,a	6</a:t>
              </a:r>
            </a:p>
          </p:txBody>
        </p:sp>
      </p:grpSp>
      <p:sp>
        <p:nvSpPr>
          <p:cNvPr id="24592" name="Text Box 28"/>
          <p:cNvSpPr txBox="1">
            <a:spLocks noChangeArrowheads="1"/>
          </p:cNvSpPr>
          <p:nvPr/>
        </p:nvSpPr>
        <p:spPr bwMode="auto">
          <a:xfrm>
            <a:off x="709613" y="1255713"/>
            <a:ext cx="94478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grammar</a:t>
            </a:r>
            <a:endParaRPr lang="de-AT" altLang="en-US" sz="1600" i="1"/>
          </a:p>
        </p:txBody>
      </p:sp>
      <p:sp>
        <p:nvSpPr>
          <p:cNvPr id="24593" name="Text Box 29"/>
          <p:cNvSpPr txBox="1">
            <a:spLocks noChangeArrowheads="1"/>
          </p:cNvSpPr>
          <p:nvPr/>
        </p:nvSpPr>
        <p:spPr bwMode="auto">
          <a:xfrm>
            <a:off x="709613" y="1649413"/>
            <a:ext cx="1249362" cy="1581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0	S' = S #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	S = X 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2	S = S X 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	X =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4	X = a a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5	Y =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6	Y = b b a</a:t>
            </a:r>
          </a:p>
        </p:txBody>
      </p:sp>
      <p:sp>
        <p:nvSpPr>
          <p:cNvPr id="343043" name="Text Box 3"/>
          <p:cNvSpPr txBox="1">
            <a:spLocks noChangeArrowheads="1"/>
          </p:cNvSpPr>
          <p:nvPr/>
        </p:nvSpPr>
        <p:spPr bwMode="auto">
          <a:xfrm>
            <a:off x="2335213" y="1311275"/>
            <a:ext cx="1281112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S' =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 #</a:t>
            </a:r>
            <a:endParaRPr lang="de-AT" altLang="en-US" sz="1400">
              <a:latin typeface="Arial" panose="020B0604020202020204" pitchFamily="34" charset="0"/>
            </a:endParaRPr>
          </a:p>
        </p:txBody>
      </p:sp>
      <p:sp>
        <p:nvSpPr>
          <p:cNvPr id="343084" name="Text Box 44"/>
          <p:cNvSpPr txBox="1">
            <a:spLocks noChangeArrowheads="1"/>
          </p:cNvSpPr>
          <p:nvPr/>
        </p:nvSpPr>
        <p:spPr bwMode="auto">
          <a:xfrm>
            <a:off x="2335213" y="1501775"/>
            <a:ext cx="19113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X Y	/ #a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S X Y	/ #a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X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a	/ b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X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a a b	/ 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83" grpId="0" autoUpdateAnimBg="0"/>
      <p:bldP spid="343043" grpId="0" autoUpdateAnimBg="0"/>
      <p:bldP spid="34308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7790E17-33BE-4623-890C-3CC508DD2F2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de-DE" altLang="en-US" sz="1400" smtClean="0"/>
          </a:p>
        </p:txBody>
      </p:sp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2767013" y="1311275"/>
            <a:ext cx="1333500" cy="66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71500" algn="l"/>
                <a:tab pos="1054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71500" algn="l"/>
                <a:tab pos="1054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71500" algn="l"/>
                <a:tab pos="1054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71500" algn="l"/>
                <a:tab pos="1054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71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shift	a	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shift	X	2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shift	S	3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Parser table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69913" y="2327275"/>
            <a:ext cx="35179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X = a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/ b</a:t>
            </a:r>
            <a:r>
              <a:rPr lang="de-AT" altLang="en-US" sz="1400">
                <a:latin typeface="Arial" panose="020B0604020202020204" pitchFamily="34" charset="0"/>
              </a:rPr>
              <a:t>	red	b	3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X = a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a b	/ b</a:t>
            </a:r>
            <a:r>
              <a:rPr lang="de-AT" altLang="en-US" sz="1400">
                <a:latin typeface="Arial" panose="020B0604020202020204" pitchFamily="34" charset="0"/>
              </a:rPr>
              <a:t>	shift	a	4</a:t>
            </a:r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>
            <a:off x="711200" y="2324100"/>
            <a:ext cx="345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07" name="Text Box 8"/>
          <p:cNvSpPr txBox="1">
            <a:spLocks noChangeArrowheads="1"/>
          </p:cNvSpPr>
          <p:nvPr/>
        </p:nvSpPr>
        <p:spPr bwMode="auto">
          <a:xfrm>
            <a:off x="569913" y="2771775"/>
            <a:ext cx="3517900" cy="66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2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 = X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Y	/ #a</a:t>
            </a:r>
            <a:r>
              <a:rPr lang="de-AT" altLang="en-US" sz="1400">
                <a:latin typeface="Arial" panose="020B0604020202020204" pitchFamily="34" charset="0"/>
              </a:rPr>
              <a:t>	shift	b	5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Y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b	/ #a	shift	Y	6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Y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b b a	/ #a</a:t>
            </a:r>
          </a:p>
        </p:txBody>
      </p:sp>
      <p:sp>
        <p:nvSpPr>
          <p:cNvPr id="25608" name="Line 9"/>
          <p:cNvSpPr>
            <a:spLocks noChangeShapeType="1"/>
          </p:cNvSpPr>
          <p:nvPr/>
        </p:nvSpPr>
        <p:spPr bwMode="auto">
          <a:xfrm>
            <a:off x="711200" y="2768600"/>
            <a:ext cx="345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09" name="Text Box 11"/>
          <p:cNvSpPr txBox="1">
            <a:spLocks noChangeArrowheads="1"/>
          </p:cNvSpPr>
          <p:nvPr/>
        </p:nvSpPr>
        <p:spPr bwMode="auto">
          <a:xfrm>
            <a:off x="569913" y="3394075"/>
            <a:ext cx="351790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S' = S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#</a:t>
            </a:r>
            <a:r>
              <a:rPr lang="de-AT" altLang="en-US" sz="1400">
                <a:latin typeface="Arial" panose="020B0604020202020204" pitchFamily="34" charset="0"/>
              </a:rPr>
              <a:t>		acc	#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 = S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X Y	/ #a</a:t>
            </a:r>
            <a:r>
              <a:rPr lang="de-AT" altLang="en-US" sz="1400">
                <a:latin typeface="Arial" panose="020B0604020202020204" pitchFamily="34" charset="0"/>
              </a:rPr>
              <a:t>	shift	a	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X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a	/ b	shift	X	7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X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a a b	/ b</a:t>
            </a:r>
          </a:p>
        </p:txBody>
      </p:sp>
      <p:sp>
        <p:nvSpPr>
          <p:cNvPr id="25610" name="Line 12"/>
          <p:cNvSpPr>
            <a:spLocks noChangeShapeType="1"/>
          </p:cNvSpPr>
          <p:nvPr/>
        </p:nvSpPr>
        <p:spPr bwMode="auto">
          <a:xfrm>
            <a:off x="711200" y="3403600"/>
            <a:ext cx="345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11" name="Text Box 14"/>
          <p:cNvSpPr txBox="1">
            <a:spLocks noChangeArrowheads="1"/>
          </p:cNvSpPr>
          <p:nvPr/>
        </p:nvSpPr>
        <p:spPr bwMode="auto">
          <a:xfrm>
            <a:off x="569913" y="4194175"/>
            <a:ext cx="35179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X = a a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b	/ b</a:t>
            </a:r>
            <a:r>
              <a:rPr lang="de-AT" altLang="en-US" sz="1400">
                <a:latin typeface="Arial" panose="020B0604020202020204" pitchFamily="34" charset="0"/>
              </a:rPr>
              <a:t>	shift	b	8</a:t>
            </a:r>
          </a:p>
        </p:txBody>
      </p:sp>
      <p:sp>
        <p:nvSpPr>
          <p:cNvPr id="25612" name="Line 15"/>
          <p:cNvSpPr>
            <a:spLocks noChangeShapeType="1"/>
          </p:cNvSpPr>
          <p:nvPr/>
        </p:nvSpPr>
        <p:spPr bwMode="auto">
          <a:xfrm>
            <a:off x="711200" y="4203700"/>
            <a:ext cx="345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13" name="Text Box 17"/>
          <p:cNvSpPr txBox="1">
            <a:spLocks noChangeArrowheads="1"/>
          </p:cNvSpPr>
          <p:nvPr/>
        </p:nvSpPr>
        <p:spPr bwMode="auto">
          <a:xfrm>
            <a:off x="569913" y="4410075"/>
            <a:ext cx="35179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5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Y = b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/ #a</a:t>
            </a:r>
            <a:r>
              <a:rPr lang="de-AT" altLang="en-US" sz="1400">
                <a:latin typeface="Arial" panose="020B0604020202020204" pitchFamily="34" charset="0"/>
              </a:rPr>
              <a:t>	red	#,a	5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Y = b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b a	/ #a</a:t>
            </a:r>
            <a:r>
              <a:rPr lang="de-AT" altLang="en-US" sz="1400">
                <a:latin typeface="Arial" panose="020B0604020202020204" pitchFamily="34" charset="0"/>
              </a:rPr>
              <a:t>	shift	b	9</a:t>
            </a:r>
          </a:p>
        </p:txBody>
      </p:sp>
      <p:sp>
        <p:nvSpPr>
          <p:cNvPr id="25614" name="Line 18"/>
          <p:cNvSpPr>
            <a:spLocks noChangeShapeType="1"/>
          </p:cNvSpPr>
          <p:nvPr/>
        </p:nvSpPr>
        <p:spPr bwMode="auto">
          <a:xfrm>
            <a:off x="711200" y="4432300"/>
            <a:ext cx="345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15" name="Text Box 20"/>
          <p:cNvSpPr txBox="1">
            <a:spLocks noChangeArrowheads="1"/>
          </p:cNvSpPr>
          <p:nvPr/>
        </p:nvSpPr>
        <p:spPr bwMode="auto">
          <a:xfrm>
            <a:off x="569913" y="4816475"/>
            <a:ext cx="35179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6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 = X Y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/ #a</a:t>
            </a:r>
            <a:r>
              <a:rPr lang="de-AT" altLang="en-US" sz="1400">
                <a:latin typeface="Arial" panose="020B0604020202020204" pitchFamily="34" charset="0"/>
              </a:rPr>
              <a:t>	red	#,a	1</a:t>
            </a:r>
          </a:p>
        </p:txBody>
      </p:sp>
      <p:sp>
        <p:nvSpPr>
          <p:cNvPr id="25616" name="Line 21"/>
          <p:cNvSpPr>
            <a:spLocks noChangeShapeType="1"/>
          </p:cNvSpPr>
          <p:nvPr/>
        </p:nvSpPr>
        <p:spPr bwMode="auto">
          <a:xfrm>
            <a:off x="711200" y="4838700"/>
            <a:ext cx="345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17" name="Text Box 23"/>
          <p:cNvSpPr txBox="1">
            <a:spLocks noChangeArrowheads="1"/>
          </p:cNvSpPr>
          <p:nvPr/>
        </p:nvSpPr>
        <p:spPr bwMode="auto">
          <a:xfrm>
            <a:off x="569913" y="5032375"/>
            <a:ext cx="3616325" cy="66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7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 = S X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Y	/ #a</a:t>
            </a:r>
            <a:r>
              <a:rPr lang="de-AT" altLang="en-US" sz="1400">
                <a:latin typeface="Arial" panose="020B0604020202020204" pitchFamily="34" charset="0"/>
              </a:rPr>
              <a:t>	shift	b	5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Y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b	/ #a	shift	Y	10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Y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b b a	/ #a</a:t>
            </a:r>
          </a:p>
        </p:txBody>
      </p:sp>
      <p:sp>
        <p:nvSpPr>
          <p:cNvPr id="25618" name="Line 24"/>
          <p:cNvSpPr>
            <a:spLocks noChangeShapeType="1"/>
          </p:cNvSpPr>
          <p:nvPr/>
        </p:nvSpPr>
        <p:spPr bwMode="auto">
          <a:xfrm>
            <a:off x="711200" y="5054600"/>
            <a:ext cx="345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19" name="Text Box 26"/>
          <p:cNvSpPr txBox="1">
            <a:spLocks noChangeArrowheads="1"/>
          </p:cNvSpPr>
          <p:nvPr/>
        </p:nvSpPr>
        <p:spPr bwMode="auto">
          <a:xfrm>
            <a:off x="569913" y="5641975"/>
            <a:ext cx="35179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8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X = a a b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/ b</a:t>
            </a:r>
            <a:r>
              <a:rPr lang="de-AT" altLang="en-US" sz="1400">
                <a:latin typeface="Arial" panose="020B0604020202020204" pitchFamily="34" charset="0"/>
              </a:rPr>
              <a:t>	red	b	4</a:t>
            </a:r>
          </a:p>
        </p:txBody>
      </p:sp>
      <p:sp>
        <p:nvSpPr>
          <p:cNvPr id="25620" name="Line 27"/>
          <p:cNvSpPr>
            <a:spLocks noChangeShapeType="1"/>
          </p:cNvSpPr>
          <p:nvPr/>
        </p:nvSpPr>
        <p:spPr bwMode="auto">
          <a:xfrm>
            <a:off x="711200" y="5651500"/>
            <a:ext cx="345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21" name="Text Box 29"/>
          <p:cNvSpPr txBox="1">
            <a:spLocks noChangeArrowheads="1"/>
          </p:cNvSpPr>
          <p:nvPr/>
        </p:nvSpPr>
        <p:spPr bwMode="auto">
          <a:xfrm>
            <a:off x="569913" y="5857875"/>
            <a:ext cx="3616325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9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Y = b b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a	/ #a</a:t>
            </a:r>
            <a:r>
              <a:rPr lang="de-AT" altLang="en-US" sz="1400">
                <a:latin typeface="Arial" panose="020B0604020202020204" pitchFamily="34" charset="0"/>
              </a:rPr>
              <a:t>	shift	a	11</a:t>
            </a:r>
          </a:p>
        </p:txBody>
      </p:sp>
      <p:sp>
        <p:nvSpPr>
          <p:cNvPr id="25622" name="Line 30"/>
          <p:cNvSpPr>
            <a:spLocks noChangeShapeType="1"/>
          </p:cNvSpPr>
          <p:nvPr/>
        </p:nvSpPr>
        <p:spPr bwMode="auto">
          <a:xfrm>
            <a:off x="711200" y="5880100"/>
            <a:ext cx="345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23" name="Text Box 32"/>
          <p:cNvSpPr txBox="1">
            <a:spLocks noChangeArrowheads="1"/>
          </p:cNvSpPr>
          <p:nvPr/>
        </p:nvSpPr>
        <p:spPr bwMode="auto">
          <a:xfrm>
            <a:off x="569913" y="6086475"/>
            <a:ext cx="35179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10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 = S X Y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/ #a</a:t>
            </a:r>
            <a:r>
              <a:rPr lang="de-AT" altLang="en-US" sz="1400">
                <a:latin typeface="Arial" panose="020B0604020202020204" pitchFamily="34" charset="0"/>
              </a:rPr>
              <a:t>	red	#,a	2</a:t>
            </a:r>
          </a:p>
        </p:txBody>
      </p:sp>
      <p:sp>
        <p:nvSpPr>
          <p:cNvPr id="25624" name="Line 33"/>
          <p:cNvSpPr>
            <a:spLocks noChangeShapeType="1"/>
          </p:cNvSpPr>
          <p:nvPr/>
        </p:nvSpPr>
        <p:spPr bwMode="auto">
          <a:xfrm>
            <a:off x="711200" y="6096000"/>
            <a:ext cx="345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25" name="Line 35"/>
          <p:cNvSpPr>
            <a:spLocks noChangeShapeType="1"/>
          </p:cNvSpPr>
          <p:nvPr/>
        </p:nvSpPr>
        <p:spPr bwMode="auto">
          <a:xfrm>
            <a:off x="711200" y="6324600"/>
            <a:ext cx="345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26" name="Text Box 36"/>
          <p:cNvSpPr txBox="1">
            <a:spLocks noChangeArrowheads="1"/>
          </p:cNvSpPr>
          <p:nvPr/>
        </p:nvSpPr>
        <p:spPr bwMode="auto">
          <a:xfrm>
            <a:off x="569913" y="6315075"/>
            <a:ext cx="35179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11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Y = b b a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/ #a</a:t>
            </a:r>
            <a:r>
              <a:rPr lang="de-AT" altLang="en-US" sz="1400">
                <a:latin typeface="Arial" panose="020B0604020202020204" pitchFamily="34" charset="0"/>
              </a:rPr>
              <a:t>	red	#,a	6</a:t>
            </a:r>
          </a:p>
        </p:txBody>
      </p:sp>
      <p:sp>
        <p:nvSpPr>
          <p:cNvPr id="25627" name="Text Box 39"/>
          <p:cNvSpPr txBox="1">
            <a:spLocks noChangeArrowheads="1"/>
          </p:cNvSpPr>
          <p:nvPr/>
        </p:nvSpPr>
        <p:spPr bwMode="auto">
          <a:xfrm>
            <a:off x="569913" y="1311275"/>
            <a:ext cx="1281112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S' =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 #</a:t>
            </a:r>
            <a:endParaRPr lang="de-AT" altLang="en-US" sz="1400">
              <a:latin typeface="Arial" panose="020B0604020202020204" pitchFamily="34" charset="0"/>
            </a:endParaRPr>
          </a:p>
        </p:txBody>
      </p:sp>
      <p:sp>
        <p:nvSpPr>
          <p:cNvPr id="25628" name="Text Box 40"/>
          <p:cNvSpPr txBox="1">
            <a:spLocks noChangeArrowheads="1"/>
          </p:cNvSpPr>
          <p:nvPr/>
        </p:nvSpPr>
        <p:spPr bwMode="auto">
          <a:xfrm>
            <a:off x="569913" y="1501775"/>
            <a:ext cx="19113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X Y	/ #a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S X Y	/ #a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X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a	/ b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X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a a b	/ b</a:t>
            </a:r>
          </a:p>
        </p:txBody>
      </p:sp>
      <p:sp>
        <p:nvSpPr>
          <p:cNvPr id="25629" name="Text Box 42"/>
          <p:cNvSpPr txBox="1">
            <a:spLocks noChangeArrowheads="1"/>
          </p:cNvSpPr>
          <p:nvPr/>
        </p:nvSpPr>
        <p:spPr bwMode="auto">
          <a:xfrm>
            <a:off x="4799013" y="1282700"/>
            <a:ext cx="137663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Parser table</a:t>
            </a:r>
            <a:endParaRPr lang="de-AT" altLang="en-US" sz="1600"/>
          </a:p>
        </p:txBody>
      </p:sp>
      <p:sp>
        <p:nvSpPr>
          <p:cNvPr id="25630" name="Text Box 43"/>
          <p:cNvSpPr txBox="1">
            <a:spLocks noChangeArrowheads="1"/>
          </p:cNvSpPr>
          <p:nvPr/>
        </p:nvSpPr>
        <p:spPr bwMode="auto">
          <a:xfrm>
            <a:off x="4837113" y="1725613"/>
            <a:ext cx="3425825" cy="29210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	b	#	S	X	Y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s1	-	-	s3	s2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	s4	r3	-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2	-	s5	-	-	-	s6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	s1	-	acc	-	s7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-	s8	-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5	r5	s9	r5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6	r1	-	r1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7	-	s5	-	-	-	s10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8	-	r4	-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9	s11	-	-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10	r2	-	r2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11	r6	-	r6	-	-	-</a:t>
            </a:r>
          </a:p>
        </p:txBody>
      </p:sp>
      <p:sp>
        <p:nvSpPr>
          <p:cNvPr id="25631" name="Line 44"/>
          <p:cNvSpPr>
            <a:spLocks noChangeShapeType="1"/>
          </p:cNvSpPr>
          <p:nvPr/>
        </p:nvSpPr>
        <p:spPr bwMode="auto">
          <a:xfrm>
            <a:off x="4914900" y="1993900"/>
            <a:ext cx="327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32" name="Line 45"/>
          <p:cNvSpPr>
            <a:spLocks noChangeShapeType="1"/>
          </p:cNvSpPr>
          <p:nvPr/>
        </p:nvSpPr>
        <p:spPr bwMode="auto">
          <a:xfrm>
            <a:off x="5245100" y="1816100"/>
            <a:ext cx="0" cy="275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5633" name="Line 46"/>
          <p:cNvSpPr>
            <a:spLocks noChangeShapeType="1"/>
          </p:cNvSpPr>
          <p:nvPr/>
        </p:nvSpPr>
        <p:spPr bwMode="auto">
          <a:xfrm>
            <a:off x="6756400" y="1816100"/>
            <a:ext cx="0" cy="275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A818665-C661-46F3-9DFB-8729017AD2C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de-DE" altLang="en-US" sz="1400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Parser table in list form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696913" y="1344613"/>
            <a:ext cx="3425825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	b	#	S	X	Y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s1	-	-	s3	s2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	s4	r3	-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2	-	s5	-	-	-	s6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	s1	-	acc	-	s7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-	s8	-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5	r5	s9	r5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6	r1	-	r1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7	-	s5	-	-	-	s10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8	-	r4	-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9	s11	-	-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10	r2	-	r2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11	r6	-	r6	-	-	-</a:t>
            </a:r>
          </a:p>
        </p:txBody>
      </p:sp>
      <p:sp>
        <p:nvSpPr>
          <p:cNvPr id="26629" name="Line 4"/>
          <p:cNvSpPr>
            <a:spLocks noChangeShapeType="1"/>
          </p:cNvSpPr>
          <p:nvPr/>
        </p:nvSpPr>
        <p:spPr bwMode="auto">
          <a:xfrm>
            <a:off x="774700" y="1612900"/>
            <a:ext cx="327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30" name="Line 5"/>
          <p:cNvSpPr>
            <a:spLocks noChangeShapeType="1"/>
          </p:cNvSpPr>
          <p:nvPr/>
        </p:nvSpPr>
        <p:spPr bwMode="auto">
          <a:xfrm>
            <a:off x="1104900" y="1435100"/>
            <a:ext cx="0" cy="275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31" name="Line 6"/>
          <p:cNvSpPr>
            <a:spLocks noChangeShapeType="1"/>
          </p:cNvSpPr>
          <p:nvPr/>
        </p:nvSpPr>
        <p:spPr bwMode="auto">
          <a:xfrm>
            <a:off x="2616200" y="1435100"/>
            <a:ext cx="0" cy="275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32" name="Text Box 7"/>
          <p:cNvSpPr txBox="1">
            <a:spLocks noChangeArrowheads="1"/>
          </p:cNvSpPr>
          <p:nvPr/>
        </p:nvSpPr>
        <p:spPr bwMode="auto">
          <a:xfrm>
            <a:off x="1166813" y="4341813"/>
            <a:ext cx="3613275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error actions in NT table part can actually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never occur (after a reduction there is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always a shift with the reduced NT)</a:t>
            </a:r>
            <a:endParaRPr lang="de-AT" altLang="en-US" sz="1600"/>
          </a:p>
        </p:txBody>
      </p:sp>
      <p:sp>
        <p:nvSpPr>
          <p:cNvPr id="26633" name="Line 8"/>
          <p:cNvSpPr>
            <a:spLocks noChangeShapeType="1"/>
          </p:cNvSpPr>
          <p:nvPr/>
        </p:nvSpPr>
        <p:spPr bwMode="auto">
          <a:xfrm flipV="1">
            <a:off x="2667000" y="4178300"/>
            <a:ext cx="114300" cy="2032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608013" y="5268913"/>
            <a:ext cx="4278649" cy="142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Actions are checked sequentially in each state</a:t>
            </a:r>
            <a:endParaRPr lang="de-AT" altLang="en-US" sz="1600"/>
          </a:p>
          <a:p>
            <a:r>
              <a:rPr lang="de-AT" altLang="en-US" sz="1600" smtClean="0"/>
              <a:t>Last T action in each state is * </a:t>
            </a:r>
            <a:r>
              <a:rPr lang="de-AT" altLang="en-US" sz="1600" i="1"/>
              <a:t>error</a:t>
            </a:r>
            <a:r>
              <a:rPr lang="de-AT" altLang="en-US" sz="1600"/>
              <a:t> </a:t>
            </a:r>
            <a:r>
              <a:rPr lang="de-AT" altLang="en-US" sz="1600" smtClean="0"/>
              <a:t>or </a:t>
            </a:r>
            <a:r>
              <a:rPr lang="de-AT" altLang="en-US" sz="1600"/>
              <a:t>* </a:t>
            </a:r>
            <a:r>
              <a:rPr lang="de-AT" altLang="en-US" sz="1600" i="1"/>
              <a:t>r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 smtClean="0"/>
              <a:t>(if there is a reduce with the wrong successor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 smtClean="0"/>
              <a:t>the error is detected at the next shift)</a:t>
            </a:r>
            <a:endParaRPr lang="de-AT" altLang="en-US" sz="1600"/>
          </a:p>
          <a:p>
            <a:r>
              <a:rPr lang="de-AT" altLang="en-US" sz="1600" smtClean="0"/>
              <a:t>More compact but slower access</a:t>
            </a:r>
            <a:endParaRPr lang="de-AT" altLang="en-US" sz="1600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>
            <a:off x="5232400" y="5384800"/>
            <a:ext cx="0" cy="1193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 flipV="1">
            <a:off x="5232400" y="5499100"/>
            <a:ext cx="304800" cy="495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6637" name="Text Box 15"/>
          <p:cNvSpPr txBox="1">
            <a:spLocks noChangeArrowheads="1"/>
          </p:cNvSpPr>
          <p:nvPr/>
        </p:nvSpPr>
        <p:spPr bwMode="auto">
          <a:xfrm>
            <a:off x="5675313" y="1268413"/>
            <a:ext cx="2911672" cy="497277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673100" algn="l"/>
                <a:tab pos="1714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673100" algn="l"/>
                <a:tab pos="1714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673100" algn="l"/>
                <a:tab pos="1714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673100" algn="l"/>
                <a:tab pos="1714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673100" algn="l"/>
                <a:tab pos="1714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673100" algn="l"/>
                <a:tab pos="1714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673100" algn="l"/>
                <a:tab pos="1714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673100" algn="l"/>
                <a:tab pos="1714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673100" algn="l"/>
                <a:tab pos="1714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	</a:t>
            </a:r>
            <a:r>
              <a:rPr lang="de-AT" altLang="en-US" sz="1600" i="1" smtClean="0"/>
              <a:t>T actions</a:t>
            </a:r>
            <a:r>
              <a:rPr lang="de-AT" altLang="en-US" sz="1600" i="1"/>
              <a:t>	</a:t>
            </a:r>
            <a:r>
              <a:rPr lang="de-AT" altLang="en-US" sz="1600" i="1" smtClean="0"/>
              <a:t>NT actions</a:t>
            </a:r>
            <a:endParaRPr lang="de-AT" altLang="en-US" sz="1600" i="1"/>
          </a:p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a	s1	S	s3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*	error	X	s2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	a	s4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*	r3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2	b	s5	Y	s6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*	error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	a	s1	X	s7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#	acc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*	error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b	s8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*	error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5	b	s9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*	r5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6	*	r1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7	b	s5	Y	s10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*	error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8	*	r4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9	a	s11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*	error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10	*	r2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11	*	r6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326AA7C-176F-44AC-ABD2-55A89D5D67E5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de-DE" altLang="en-US" sz="1400" smtClean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LALR(1) versus LR(1) tables</a:t>
            </a:r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709613" y="1268413"/>
            <a:ext cx="676048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LR(1) </a:t>
            </a:r>
            <a:r>
              <a:rPr lang="de-AT" altLang="en-US" sz="1600" smtClean="0"/>
              <a:t>is slightly more powerful than LALR(1</a:t>
            </a:r>
            <a:r>
              <a:rPr lang="de-AT" altLang="en-US" sz="1600"/>
              <a:t>), </a:t>
            </a:r>
            <a:r>
              <a:rPr lang="de-AT" altLang="en-US" sz="1600" smtClean="0"/>
              <a:t>but has about 10x bigger tables</a:t>
            </a:r>
            <a:endParaRPr lang="de-AT" altLang="en-US" sz="1600"/>
          </a:p>
        </p:txBody>
      </p:sp>
      <p:grpSp>
        <p:nvGrpSpPr>
          <p:cNvPr id="347162" name="Group 26"/>
          <p:cNvGrpSpPr>
            <a:grpSpLocks/>
          </p:cNvGrpSpPr>
          <p:nvPr/>
        </p:nvGrpSpPr>
        <p:grpSpPr bwMode="auto">
          <a:xfrm>
            <a:off x="709613" y="1816100"/>
            <a:ext cx="7956543" cy="2249488"/>
            <a:chOff x="447" y="1144"/>
            <a:chExt cx="5012" cy="1417"/>
          </a:xfrm>
        </p:grpSpPr>
        <p:sp>
          <p:nvSpPr>
            <p:cNvPr id="27662" name="Text Box 4"/>
            <p:cNvSpPr txBox="1">
              <a:spLocks noChangeArrowheads="1"/>
            </p:cNvSpPr>
            <p:nvPr/>
          </p:nvSpPr>
          <p:spPr bwMode="auto">
            <a:xfrm>
              <a:off x="447" y="1144"/>
              <a:ext cx="1585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LR(1</a:t>
              </a:r>
              <a:r>
                <a:rPr lang="de-AT" altLang="en-US" sz="1800" b="1" smtClean="0"/>
                <a:t>) table generation</a:t>
              </a:r>
              <a:endParaRPr lang="de-AT" altLang="en-US" sz="1800" b="1"/>
            </a:p>
          </p:txBody>
        </p:sp>
        <p:sp>
          <p:nvSpPr>
            <p:cNvPr id="27663" name="Text Box 5"/>
            <p:cNvSpPr txBox="1">
              <a:spLocks noChangeArrowheads="1"/>
            </p:cNvSpPr>
            <p:nvPr/>
          </p:nvSpPr>
          <p:spPr bwMode="auto">
            <a:xfrm>
              <a:off x="447" y="1391"/>
              <a:ext cx="4699" cy="4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States are never merged</a:t>
              </a:r>
              <a:endParaRPr lang="de-AT" altLang="en-US" sz="1600"/>
            </a:p>
            <a:p>
              <a:r>
                <a:rPr lang="de-AT" altLang="en-US" sz="1600" smtClean="0"/>
                <a:t>A grammar is LR(1) if there is no state in which one of the following conflicts occur:</a:t>
              </a:r>
              <a:endParaRPr lang="de-AT" altLang="en-US" sz="1600"/>
            </a:p>
          </p:txBody>
        </p:sp>
        <p:sp>
          <p:nvSpPr>
            <p:cNvPr id="27664" name="Text Box 8"/>
            <p:cNvSpPr txBox="1">
              <a:spLocks noChangeArrowheads="1"/>
            </p:cNvSpPr>
            <p:nvPr/>
          </p:nvSpPr>
          <p:spPr bwMode="auto">
            <a:xfrm>
              <a:off x="583" y="1799"/>
              <a:ext cx="115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shift-reduce conflict</a:t>
              </a:r>
              <a:endParaRPr lang="de-AT" altLang="en-US" sz="1600" i="1"/>
            </a:p>
          </p:txBody>
        </p:sp>
        <p:sp>
          <p:nvSpPr>
            <p:cNvPr id="27665" name="Text Box 9"/>
            <p:cNvSpPr txBox="1">
              <a:spLocks noChangeArrowheads="1"/>
            </p:cNvSpPr>
            <p:nvPr/>
          </p:nvSpPr>
          <p:spPr bwMode="auto">
            <a:xfrm>
              <a:off x="1943" y="1815"/>
              <a:ext cx="540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shift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red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 ...</a:t>
              </a:r>
            </a:p>
          </p:txBody>
        </p:sp>
        <p:sp>
          <p:nvSpPr>
            <p:cNvPr id="27666" name="Text Box 10"/>
            <p:cNvSpPr txBox="1">
              <a:spLocks noChangeArrowheads="1"/>
            </p:cNvSpPr>
            <p:nvPr/>
          </p:nvSpPr>
          <p:spPr bwMode="auto">
            <a:xfrm>
              <a:off x="2703" y="1799"/>
              <a:ext cx="2756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Parser </a:t>
              </a:r>
              <a:r>
                <a:rPr lang="de-AT" altLang="en-US" sz="1600" smtClean="0"/>
                <a:t>(using the lookahead symbol) cannot decide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whether to shift or to reduce</a:t>
              </a:r>
              <a:endParaRPr lang="de-AT" altLang="en-US" sz="1600"/>
            </a:p>
          </p:txBody>
        </p:sp>
        <p:sp>
          <p:nvSpPr>
            <p:cNvPr id="27667" name="Text Box 11"/>
            <p:cNvSpPr txBox="1">
              <a:spLocks noChangeArrowheads="1"/>
            </p:cNvSpPr>
            <p:nvPr/>
          </p:nvSpPr>
          <p:spPr bwMode="auto">
            <a:xfrm>
              <a:off x="583" y="2199"/>
              <a:ext cx="127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reduce-reduce conflict</a:t>
              </a:r>
              <a:endParaRPr lang="de-AT" altLang="en-US" sz="1600" i="1"/>
            </a:p>
          </p:txBody>
        </p:sp>
        <p:sp>
          <p:nvSpPr>
            <p:cNvPr id="27668" name="Text Box 12"/>
            <p:cNvSpPr txBox="1">
              <a:spLocks noChangeArrowheads="1"/>
            </p:cNvSpPr>
            <p:nvPr/>
          </p:nvSpPr>
          <p:spPr bwMode="auto">
            <a:xfrm>
              <a:off x="1943" y="2215"/>
              <a:ext cx="571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red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, n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red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, m</a:t>
              </a:r>
            </a:p>
          </p:txBody>
        </p:sp>
        <p:sp>
          <p:nvSpPr>
            <p:cNvPr id="27669" name="Text Box 13"/>
            <p:cNvSpPr txBox="1">
              <a:spLocks noChangeArrowheads="1"/>
            </p:cNvSpPr>
            <p:nvPr/>
          </p:nvSpPr>
          <p:spPr bwMode="auto">
            <a:xfrm>
              <a:off x="2703" y="2191"/>
              <a:ext cx="2756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Parser (using the lookahead symbol) cannot decide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according to which production it should reduce</a:t>
              </a:r>
              <a:endParaRPr lang="de-AT" altLang="en-US" sz="1600"/>
            </a:p>
          </p:txBody>
        </p:sp>
      </p:grpSp>
      <p:grpSp>
        <p:nvGrpSpPr>
          <p:cNvPr id="347163" name="Group 27"/>
          <p:cNvGrpSpPr>
            <a:grpSpLocks/>
          </p:cNvGrpSpPr>
          <p:nvPr/>
        </p:nvGrpSpPr>
        <p:grpSpPr bwMode="auto">
          <a:xfrm>
            <a:off x="709613" y="4521201"/>
            <a:ext cx="6357940" cy="1766888"/>
            <a:chOff x="447" y="2848"/>
            <a:chExt cx="4005" cy="1113"/>
          </a:xfrm>
        </p:grpSpPr>
        <p:sp>
          <p:nvSpPr>
            <p:cNvPr id="27655" name="Text Box 6"/>
            <p:cNvSpPr txBox="1">
              <a:spLocks noChangeArrowheads="1"/>
            </p:cNvSpPr>
            <p:nvPr/>
          </p:nvSpPr>
          <p:spPr bwMode="auto">
            <a:xfrm>
              <a:off x="447" y="2848"/>
              <a:ext cx="173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LALR(1</a:t>
              </a:r>
              <a:r>
                <a:rPr lang="de-AT" altLang="en-US" sz="1800" b="1" smtClean="0"/>
                <a:t>) table generation</a:t>
              </a:r>
              <a:endParaRPr lang="de-AT" altLang="en-US" sz="1800" b="1"/>
            </a:p>
          </p:txBody>
        </p:sp>
        <p:sp>
          <p:nvSpPr>
            <p:cNvPr id="27656" name="Text Box 7"/>
            <p:cNvSpPr txBox="1">
              <a:spLocks noChangeArrowheads="1"/>
            </p:cNvSpPr>
            <p:nvPr/>
          </p:nvSpPr>
          <p:spPr bwMode="auto">
            <a:xfrm>
              <a:off x="447" y="3095"/>
              <a:ext cx="4005" cy="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States are merged if their kernels are the same (except for the successors)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/>
                <a:t/>
              </a:r>
              <a:br>
                <a:rPr lang="de-AT" altLang="en-US" sz="1600"/>
              </a:br>
              <a:endParaRPr lang="de-AT" altLang="en-US" sz="1600"/>
            </a:p>
            <a:p>
              <a:r>
                <a:rPr lang="de-AT" altLang="en-US" sz="1600" smtClean="0"/>
                <a:t>A grammar is LALR(1) if merging does not lead to a conflict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 smtClean="0"/>
                <a:t>(can only be a </a:t>
              </a:r>
              <a:r>
                <a:rPr lang="de-AT" altLang="en-US" sz="1600" i="1" smtClean="0"/>
                <a:t>reduce-reduce</a:t>
              </a:r>
              <a:r>
                <a:rPr lang="de-AT" altLang="en-US" sz="1600" smtClean="0"/>
                <a:t> conflict; why?)</a:t>
              </a:r>
              <a:endParaRPr lang="de-AT" altLang="en-US" sz="1600"/>
            </a:p>
          </p:txBody>
        </p:sp>
        <p:sp>
          <p:nvSpPr>
            <p:cNvPr id="27657" name="Text Box 19"/>
            <p:cNvSpPr txBox="1">
              <a:spLocks noChangeArrowheads="1"/>
            </p:cNvSpPr>
            <p:nvPr/>
          </p:nvSpPr>
          <p:spPr bwMode="auto">
            <a:xfrm>
              <a:off x="735" y="3327"/>
              <a:ext cx="716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E = v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  / #+</a:t>
              </a:r>
            </a:p>
          </p:txBody>
        </p:sp>
        <p:sp>
          <p:nvSpPr>
            <p:cNvPr id="27658" name="Text Box 21"/>
            <p:cNvSpPr txBox="1">
              <a:spLocks noChangeArrowheads="1"/>
            </p:cNvSpPr>
            <p:nvPr/>
          </p:nvSpPr>
          <p:spPr bwMode="auto">
            <a:xfrm>
              <a:off x="1895" y="3327"/>
              <a:ext cx="691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E = v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  / )+</a:t>
              </a:r>
            </a:p>
          </p:txBody>
        </p:sp>
        <p:sp>
          <p:nvSpPr>
            <p:cNvPr id="27659" name="Text Box 23"/>
            <p:cNvSpPr txBox="1">
              <a:spLocks noChangeArrowheads="1"/>
            </p:cNvSpPr>
            <p:nvPr/>
          </p:nvSpPr>
          <p:spPr bwMode="auto">
            <a:xfrm>
              <a:off x="1583" y="3311"/>
              <a:ext cx="18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+</a:t>
              </a:r>
            </a:p>
          </p:txBody>
        </p:sp>
        <p:sp>
          <p:nvSpPr>
            <p:cNvPr id="27660" name="Text Box 24"/>
            <p:cNvSpPr txBox="1">
              <a:spLocks noChangeArrowheads="1"/>
            </p:cNvSpPr>
            <p:nvPr/>
          </p:nvSpPr>
          <p:spPr bwMode="auto">
            <a:xfrm>
              <a:off x="2815" y="3316"/>
              <a:ext cx="24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endParaRPr lang="de-AT" altLang="en-US" sz="1600"/>
            </a:p>
          </p:txBody>
        </p:sp>
        <p:sp>
          <p:nvSpPr>
            <p:cNvPr id="27661" name="Text Box 25"/>
            <p:cNvSpPr txBox="1">
              <a:spLocks noChangeArrowheads="1"/>
            </p:cNvSpPr>
            <p:nvPr/>
          </p:nvSpPr>
          <p:spPr bwMode="auto">
            <a:xfrm>
              <a:off x="3159" y="3327"/>
              <a:ext cx="753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E = v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  / )#+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B0C84F-7DF0-4903-96C6-A75B35EA3435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de-DE" altLang="en-US" sz="1400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</a:t>
            </a:r>
            <a:r>
              <a:rPr lang="de-AT" altLang="en-US" sz="2400" smtClean="0"/>
              <a:t>LR(1) grammar that is not LALR(1)</a:t>
            </a: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722313" y="1243013"/>
            <a:ext cx="98967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Grammar</a:t>
            </a:r>
            <a:endParaRPr lang="de-AT" altLang="en-US" sz="1600" i="1"/>
          </a:p>
        </p:txBody>
      </p:sp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836613" y="1585913"/>
            <a:ext cx="915987" cy="1581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S' = S #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d X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d Y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X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Y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 = c</a:t>
            </a:r>
          </a:p>
        </p:txBody>
      </p:sp>
      <p:sp>
        <p:nvSpPr>
          <p:cNvPr id="373765" name="Text Box 5"/>
          <p:cNvSpPr txBox="1">
            <a:spLocks noChangeArrowheads="1"/>
          </p:cNvSpPr>
          <p:nvPr/>
        </p:nvSpPr>
        <p:spPr bwMode="auto">
          <a:xfrm>
            <a:off x="3414713" y="1298575"/>
            <a:ext cx="3517900" cy="143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435100" algn="l"/>
                <a:tab pos="2197100" algn="l"/>
                <a:tab pos="2768600" algn="l"/>
                <a:tab pos="3238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S' =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 #</a:t>
            </a:r>
            <a:r>
              <a:rPr lang="de-AT" altLang="en-US" sz="1400">
                <a:latin typeface="Arial" panose="020B0604020202020204" pitchFamily="34" charset="0"/>
              </a:rPr>
              <a:t>		shift	d	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d X b	/ #	shift	c	2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d Y a	/ #	shift	X	3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X a	/ #	shift	Y	4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Y b	/ #	shift	S	5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X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c	/ a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Y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c	/ b</a:t>
            </a:r>
          </a:p>
        </p:txBody>
      </p:sp>
      <p:grpSp>
        <p:nvGrpSpPr>
          <p:cNvPr id="373766" name="Group 6"/>
          <p:cNvGrpSpPr>
            <a:grpSpLocks/>
          </p:cNvGrpSpPr>
          <p:nvPr/>
        </p:nvGrpSpPr>
        <p:grpSpPr bwMode="auto">
          <a:xfrm>
            <a:off x="3414713" y="2682875"/>
            <a:ext cx="3849687" cy="860425"/>
            <a:chOff x="2151" y="1690"/>
            <a:chExt cx="2425" cy="542"/>
          </a:xfrm>
        </p:grpSpPr>
        <p:sp>
          <p:nvSpPr>
            <p:cNvPr id="28741" name="Text Box 7"/>
            <p:cNvSpPr txBox="1">
              <a:spLocks noChangeArrowheads="1"/>
            </p:cNvSpPr>
            <p:nvPr/>
          </p:nvSpPr>
          <p:spPr bwMode="auto">
            <a:xfrm>
              <a:off x="2151" y="1690"/>
              <a:ext cx="2216" cy="5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1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 = d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X b	/ #</a:t>
              </a:r>
              <a:r>
                <a:rPr lang="de-AT" altLang="en-US" sz="1400">
                  <a:latin typeface="Arial" panose="020B0604020202020204" pitchFamily="34" charset="0"/>
                </a:rPr>
                <a:t>	shift	c	6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 = d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Y a	/ #</a:t>
              </a:r>
              <a:r>
                <a:rPr lang="de-AT" altLang="en-US" sz="1400">
                  <a:latin typeface="Arial" panose="020B0604020202020204" pitchFamily="34" charset="0"/>
                </a:rPr>
                <a:t>	shift	X	7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X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c	/ b	shift	Y	8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Y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c	/ a</a:t>
              </a:r>
            </a:p>
          </p:txBody>
        </p:sp>
        <p:sp>
          <p:nvSpPr>
            <p:cNvPr id="28742" name="Line 8"/>
            <p:cNvSpPr>
              <a:spLocks noChangeShapeType="1"/>
            </p:cNvSpPr>
            <p:nvPr/>
          </p:nvSpPr>
          <p:spPr bwMode="auto">
            <a:xfrm>
              <a:off x="2240" y="1696"/>
              <a:ext cx="2336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73769" name="Group 9"/>
          <p:cNvGrpSpPr>
            <a:grpSpLocks/>
          </p:cNvGrpSpPr>
          <p:nvPr/>
        </p:nvGrpSpPr>
        <p:grpSpPr bwMode="auto">
          <a:xfrm>
            <a:off x="3414713" y="3495675"/>
            <a:ext cx="3946525" cy="476250"/>
            <a:chOff x="2151" y="2202"/>
            <a:chExt cx="2486" cy="300"/>
          </a:xfrm>
        </p:grpSpPr>
        <p:sp>
          <p:nvSpPr>
            <p:cNvPr id="28739" name="Text Box 10"/>
            <p:cNvSpPr txBox="1">
              <a:spLocks noChangeArrowheads="1"/>
            </p:cNvSpPr>
            <p:nvPr/>
          </p:nvSpPr>
          <p:spPr bwMode="auto">
            <a:xfrm>
              <a:off x="2151" y="2202"/>
              <a:ext cx="2486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2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X = c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 a</a:t>
              </a:r>
              <a:r>
                <a:rPr lang="de-AT" altLang="en-US" sz="1400">
                  <a:latin typeface="Arial" panose="020B0604020202020204" pitchFamily="34" charset="0"/>
                </a:rPr>
                <a:t>	red	a	(X = c)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Y = c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 b</a:t>
              </a:r>
              <a:r>
                <a:rPr lang="de-AT" altLang="en-US" sz="1400">
                  <a:latin typeface="Arial" panose="020B0604020202020204" pitchFamily="34" charset="0"/>
                </a:rPr>
                <a:t>	red	b	(Y = c)</a:t>
              </a:r>
            </a:p>
          </p:txBody>
        </p:sp>
        <p:sp>
          <p:nvSpPr>
            <p:cNvPr id="28740" name="Line 11"/>
            <p:cNvSpPr>
              <a:spLocks noChangeShapeType="1"/>
            </p:cNvSpPr>
            <p:nvPr/>
          </p:nvSpPr>
          <p:spPr bwMode="auto">
            <a:xfrm>
              <a:off x="2240" y="2208"/>
              <a:ext cx="2336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73772" name="Group 12"/>
          <p:cNvGrpSpPr>
            <a:grpSpLocks/>
          </p:cNvGrpSpPr>
          <p:nvPr/>
        </p:nvGrpSpPr>
        <p:grpSpPr bwMode="auto">
          <a:xfrm>
            <a:off x="3414713" y="3940175"/>
            <a:ext cx="3946525" cy="1008063"/>
            <a:chOff x="2151" y="2482"/>
            <a:chExt cx="2486" cy="635"/>
          </a:xfrm>
        </p:grpSpPr>
        <p:sp>
          <p:nvSpPr>
            <p:cNvPr id="28733" name="Text Box 13"/>
            <p:cNvSpPr txBox="1">
              <a:spLocks noChangeArrowheads="1"/>
            </p:cNvSpPr>
            <p:nvPr/>
          </p:nvSpPr>
          <p:spPr bwMode="auto">
            <a:xfrm>
              <a:off x="2151" y="2482"/>
              <a:ext cx="447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	...</a:t>
              </a:r>
            </a:p>
          </p:txBody>
        </p:sp>
        <p:sp>
          <p:nvSpPr>
            <p:cNvPr id="28734" name="Line 14"/>
            <p:cNvSpPr>
              <a:spLocks noChangeShapeType="1"/>
            </p:cNvSpPr>
            <p:nvPr/>
          </p:nvSpPr>
          <p:spPr bwMode="auto">
            <a:xfrm>
              <a:off x="2240" y="2488"/>
              <a:ext cx="2336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735" name="Text Box 15"/>
            <p:cNvSpPr txBox="1">
              <a:spLocks noChangeArrowheads="1"/>
            </p:cNvSpPr>
            <p:nvPr/>
          </p:nvSpPr>
          <p:spPr bwMode="auto">
            <a:xfrm>
              <a:off x="2151" y="2666"/>
              <a:ext cx="2486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6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X = c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 b</a:t>
              </a:r>
              <a:r>
                <a:rPr lang="de-AT" altLang="en-US" sz="1400">
                  <a:latin typeface="Arial" panose="020B0604020202020204" pitchFamily="34" charset="0"/>
                </a:rPr>
                <a:t>	red	b	(X = c)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Y = c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 a</a:t>
              </a:r>
              <a:r>
                <a:rPr lang="de-AT" altLang="en-US" sz="1400">
                  <a:latin typeface="Arial" panose="020B0604020202020204" pitchFamily="34" charset="0"/>
                </a:rPr>
                <a:t>	red	a	(Y = c)</a:t>
              </a:r>
            </a:p>
          </p:txBody>
        </p:sp>
        <p:sp>
          <p:nvSpPr>
            <p:cNvPr id="28736" name="Line 16"/>
            <p:cNvSpPr>
              <a:spLocks noChangeShapeType="1"/>
            </p:cNvSpPr>
            <p:nvPr/>
          </p:nvSpPr>
          <p:spPr bwMode="auto">
            <a:xfrm>
              <a:off x="2240" y="2672"/>
              <a:ext cx="2336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737" name="Text Box 17"/>
            <p:cNvSpPr txBox="1">
              <a:spLocks noChangeArrowheads="1"/>
            </p:cNvSpPr>
            <p:nvPr/>
          </p:nvSpPr>
          <p:spPr bwMode="auto">
            <a:xfrm>
              <a:off x="2151" y="2938"/>
              <a:ext cx="447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	...</a:t>
              </a:r>
            </a:p>
          </p:txBody>
        </p:sp>
        <p:sp>
          <p:nvSpPr>
            <p:cNvPr id="28738" name="Line 18"/>
            <p:cNvSpPr>
              <a:spLocks noChangeShapeType="1"/>
            </p:cNvSpPr>
            <p:nvPr/>
          </p:nvSpPr>
          <p:spPr bwMode="auto">
            <a:xfrm>
              <a:off x="2240" y="2944"/>
              <a:ext cx="2336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73779" name="Group 19"/>
          <p:cNvGrpSpPr>
            <a:grpSpLocks/>
          </p:cNvGrpSpPr>
          <p:nvPr/>
        </p:nvGrpSpPr>
        <p:grpSpPr bwMode="auto">
          <a:xfrm>
            <a:off x="3414713" y="5154615"/>
            <a:ext cx="5043487" cy="1112838"/>
            <a:chOff x="2151" y="3247"/>
            <a:chExt cx="3177" cy="701"/>
          </a:xfrm>
        </p:grpSpPr>
        <p:sp>
          <p:nvSpPr>
            <p:cNvPr id="28729" name="Text Box 20"/>
            <p:cNvSpPr txBox="1">
              <a:spLocks noChangeArrowheads="1"/>
            </p:cNvSpPr>
            <p:nvPr/>
          </p:nvSpPr>
          <p:spPr bwMode="auto">
            <a:xfrm>
              <a:off x="2183" y="3247"/>
              <a:ext cx="303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Merging states 2 and </a:t>
              </a:r>
              <a:r>
                <a:rPr lang="de-AT" altLang="en-US" sz="1600" i="1"/>
                <a:t>6 </a:t>
              </a:r>
              <a:r>
                <a:rPr lang="de-AT" altLang="en-US" sz="1600" i="1" smtClean="0"/>
                <a:t>would lead to the following state</a:t>
              </a:r>
              <a:endParaRPr lang="de-AT" altLang="en-US" sz="1600" i="1"/>
            </a:p>
          </p:txBody>
        </p:sp>
        <p:sp>
          <p:nvSpPr>
            <p:cNvPr id="28730" name="Text Box 21"/>
            <p:cNvSpPr txBox="1">
              <a:spLocks noChangeArrowheads="1"/>
            </p:cNvSpPr>
            <p:nvPr/>
          </p:nvSpPr>
          <p:spPr bwMode="auto">
            <a:xfrm>
              <a:off x="2151" y="3546"/>
              <a:ext cx="2486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2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X = c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 ab</a:t>
              </a:r>
              <a:r>
                <a:rPr lang="de-AT" altLang="en-US" sz="1400">
                  <a:latin typeface="Arial" panose="020B0604020202020204" pitchFamily="34" charset="0"/>
                </a:rPr>
                <a:t>	red	a,b	(X = c)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Y = c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/ ab</a:t>
              </a:r>
              <a:r>
                <a:rPr lang="de-AT" altLang="en-US" sz="1400">
                  <a:latin typeface="Arial" panose="020B0604020202020204" pitchFamily="34" charset="0"/>
                </a:rPr>
                <a:t>	red	a,b	(Y = c)</a:t>
              </a:r>
            </a:p>
          </p:txBody>
        </p:sp>
        <p:sp>
          <p:nvSpPr>
            <p:cNvPr id="28731" name="AutoShape 22"/>
            <p:cNvSpPr>
              <a:spLocks/>
            </p:cNvSpPr>
            <p:nvPr/>
          </p:nvSpPr>
          <p:spPr bwMode="auto">
            <a:xfrm>
              <a:off x="4672" y="3576"/>
              <a:ext cx="56" cy="240"/>
            </a:xfrm>
            <a:prstGeom prst="rightBrace">
              <a:avLst>
                <a:gd name="adj1" fmla="val 3571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732" name="Text Box 23"/>
            <p:cNvSpPr txBox="1">
              <a:spLocks noChangeArrowheads="1"/>
            </p:cNvSpPr>
            <p:nvPr/>
          </p:nvSpPr>
          <p:spPr bwMode="auto">
            <a:xfrm>
              <a:off x="4759" y="3423"/>
              <a:ext cx="569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>
                  <a:solidFill>
                    <a:srgbClr val="FF0000"/>
                  </a:solidFill>
                </a:rPr>
                <a:t>reduce-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>
                  <a:solidFill>
                    <a:srgbClr val="FF0000"/>
                  </a:solidFill>
                </a:rPr>
                <a:t>reduce</a:t>
              </a:r>
              <a:endParaRPr lang="de-AT" altLang="en-US" sz="1600" b="1">
                <a:solidFill>
                  <a:srgbClr val="FF0000"/>
                </a:solidFill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>
                  <a:solidFill>
                    <a:srgbClr val="FF0000"/>
                  </a:solidFill>
                </a:rPr>
                <a:t>conflict!</a:t>
              </a:r>
              <a:endParaRPr lang="de-AT" altLang="en-US" sz="16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373784" name="Group 24"/>
          <p:cNvGrpSpPr>
            <a:grpSpLocks/>
          </p:cNvGrpSpPr>
          <p:nvPr/>
        </p:nvGrpSpPr>
        <p:grpSpPr bwMode="auto">
          <a:xfrm>
            <a:off x="519113" y="3449638"/>
            <a:ext cx="2465387" cy="2740025"/>
            <a:chOff x="327" y="2173"/>
            <a:chExt cx="1553" cy="1726"/>
          </a:xfrm>
        </p:grpSpPr>
        <p:sp>
          <p:nvSpPr>
            <p:cNvPr id="28684" name="Oval 25"/>
            <p:cNvSpPr>
              <a:spLocks noChangeArrowheads="1"/>
            </p:cNvSpPr>
            <p:nvPr/>
          </p:nvSpPr>
          <p:spPr bwMode="auto">
            <a:xfrm>
              <a:off x="400" y="288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685" name="Text Box 26"/>
            <p:cNvSpPr txBox="1">
              <a:spLocks noChangeArrowheads="1"/>
            </p:cNvSpPr>
            <p:nvPr/>
          </p:nvSpPr>
          <p:spPr bwMode="auto">
            <a:xfrm>
              <a:off x="447" y="29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28686" name="Oval 27"/>
            <p:cNvSpPr>
              <a:spLocks noChangeArrowheads="1"/>
            </p:cNvSpPr>
            <p:nvPr/>
          </p:nvSpPr>
          <p:spPr bwMode="auto">
            <a:xfrm>
              <a:off x="840" y="256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687" name="Text Box 28"/>
            <p:cNvSpPr txBox="1">
              <a:spLocks noChangeArrowheads="1"/>
            </p:cNvSpPr>
            <p:nvPr/>
          </p:nvSpPr>
          <p:spPr bwMode="auto">
            <a:xfrm>
              <a:off x="887" y="258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8688" name="Line 29"/>
            <p:cNvSpPr>
              <a:spLocks noChangeShapeType="1"/>
            </p:cNvSpPr>
            <p:nvPr/>
          </p:nvSpPr>
          <p:spPr bwMode="auto">
            <a:xfrm>
              <a:off x="471" y="2632"/>
              <a:ext cx="3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689" name="Text Box 30"/>
            <p:cNvSpPr txBox="1">
              <a:spLocks noChangeArrowheads="1"/>
            </p:cNvSpPr>
            <p:nvPr/>
          </p:nvSpPr>
          <p:spPr bwMode="auto">
            <a:xfrm>
              <a:off x="647" y="2509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28690" name="Line 31"/>
            <p:cNvSpPr>
              <a:spLocks noChangeShapeType="1"/>
            </p:cNvSpPr>
            <p:nvPr/>
          </p:nvSpPr>
          <p:spPr bwMode="auto">
            <a:xfrm>
              <a:off x="1000" y="263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691" name="Text Box 32"/>
            <p:cNvSpPr txBox="1">
              <a:spLocks noChangeArrowheads="1"/>
            </p:cNvSpPr>
            <p:nvPr/>
          </p:nvSpPr>
          <p:spPr bwMode="auto">
            <a:xfrm>
              <a:off x="1087" y="25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8692" name="Rectangle 33"/>
            <p:cNvSpPr>
              <a:spLocks noChangeArrowheads="1"/>
            </p:cNvSpPr>
            <p:nvPr/>
          </p:nvSpPr>
          <p:spPr bwMode="auto">
            <a:xfrm>
              <a:off x="1288" y="256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693" name="Oval 34"/>
            <p:cNvSpPr>
              <a:spLocks noChangeArrowheads="1"/>
            </p:cNvSpPr>
            <p:nvPr/>
          </p:nvSpPr>
          <p:spPr bwMode="auto">
            <a:xfrm>
              <a:off x="840" y="288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694" name="Text Box 35"/>
            <p:cNvSpPr txBox="1">
              <a:spLocks noChangeArrowheads="1"/>
            </p:cNvSpPr>
            <p:nvPr/>
          </p:nvSpPr>
          <p:spPr bwMode="auto">
            <a:xfrm>
              <a:off x="887" y="29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8695" name="Line 36"/>
            <p:cNvSpPr>
              <a:spLocks noChangeShapeType="1"/>
            </p:cNvSpPr>
            <p:nvPr/>
          </p:nvSpPr>
          <p:spPr bwMode="auto">
            <a:xfrm>
              <a:off x="544" y="2960"/>
              <a:ext cx="2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696" name="Text Box 37"/>
            <p:cNvSpPr txBox="1">
              <a:spLocks noChangeArrowheads="1"/>
            </p:cNvSpPr>
            <p:nvPr/>
          </p:nvSpPr>
          <p:spPr bwMode="auto">
            <a:xfrm>
              <a:off x="647" y="28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d</a:t>
              </a:r>
            </a:p>
          </p:txBody>
        </p:sp>
        <p:sp>
          <p:nvSpPr>
            <p:cNvPr id="28697" name="Line 38"/>
            <p:cNvSpPr>
              <a:spLocks noChangeShapeType="1"/>
            </p:cNvSpPr>
            <p:nvPr/>
          </p:nvSpPr>
          <p:spPr bwMode="auto">
            <a:xfrm>
              <a:off x="1000" y="296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698" name="Text Box 39"/>
            <p:cNvSpPr txBox="1">
              <a:spLocks noChangeArrowheads="1"/>
            </p:cNvSpPr>
            <p:nvPr/>
          </p:nvSpPr>
          <p:spPr bwMode="auto">
            <a:xfrm>
              <a:off x="1087" y="2837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28699" name="Oval 40"/>
            <p:cNvSpPr>
              <a:spLocks noChangeArrowheads="1"/>
            </p:cNvSpPr>
            <p:nvPr/>
          </p:nvSpPr>
          <p:spPr bwMode="auto">
            <a:xfrm>
              <a:off x="1288" y="288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700" name="Text Box 41"/>
            <p:cNvSpPr txBox="1">
              <a:spLocks noChangeArrowheads="1"/>
            </p:cNvSpPr>
            <p:nvPr/>
          </p:nvSpPr>
          <p:spPr bwMode="auto">
            <a:xfrm>
              <a:off x="1335" y="29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28701" name="Line 42"/>
            <p:cNvSpPr>
              <a:spLocks noChangeShapeType="1"/>
            </p:cNvSpPr>
            <p:nvPr/>
          </p:nvSpPr>
          <p:spPr bwMode="auto">
            <a:xfrm>
              <a:off x="1448" y="296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702" name="Rectangle 43"/>
            <p:cNvSpPr>
              <a:spLocks noChangeArrowheads="1"/>
            </p:cNvSpPr>
            <p:nvPr/>
          </p:nvSpPr>
          <p:spPr bwMode="auto">
            <a:xfrm>
              <a:off x="1736" y="289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703" name="Text Box 44"/>
            <p:cNvSpPr txBox="1">
              <a:spLocks noChangeArrowheads="1"/>
            </p:cNvSpPr>
            <p:nvPr/>
          </p:nvSpPr>
          <p:spPr bwMode="auto">
            <a:xfrm>
              <a:off x="1527" y="28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8704" name="Line 45"/>
            <p:cNvSpPr>
              <a:spLocks noChangeShapeType="1"/>
            </p:cNvSpPr>
            <p:nvPr/>
          </p:nvSpPr>
          <p:spPr bwMode="auto">
            <a:xfrm>
              <a:off x="472" y="2296"/>
              <a:ext cx="0" cy="5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705" name="Line 46"/>
            <p:cNvSpPr>
              <a:spLocks noChangeShapeType="1"/>
            </p:cNvSpPr>
            <p:nvPr/>
          </p:nvSpPr>
          <p:spPr bwMode="auto">
            <a:xfrm>
              <a:off x="912" y="3240"/>
              <a:ext cx="3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706" name="Text Box 47"/>
            <p:cNvSpPr txBox="1">
              <a:spLocks noChangeArrowheads="1"/>
            </p:cNvSpPr>
            <p:nvPr/>
          </p:nvSpPr>
          <p:spPr bwMode="auto">
            <a:xfrm>
              <a:off x="1087" y="3117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28707" name="Oval 48"/>
            <p:cNvSpPr>
              <a:spLocks noChangeArrowheads="1"/>
            </p:cNvSpPr>
            <p:nvPr/>
          </p:nvSpPr>
          <p:spPr bwMode="auto">
            <a:xfrm>
              <a:off x="1288" y="316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708" name="Text Box 49"/>
            <p:cNvSpPr txBox="1">
              <a:spLocks noChangeArrowheads="1"/>
            </p:cNvSpPr>
            <p:nvPr/>
          </p:nvSpPr>
          <p:spPr bwMode="auto">
            <a:xfrm>
              <a:off x="1335" y="31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28709" name="Line 50"/>
            <p:cNvSpPr>
              <a:spLocks noChangeShapeType="1"/>
            </p:cNvSpPr>
            <p:nvPr/>
          </p:nvSpPr>
          <p:spPr bwMode="auto">
            <a:xfrm>
              <a:off x="1448" y="32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710" name="Rectangle 51"/>
            <p:cNvSpPr>
              <a:spLocks noChangeArrowheads="1"/>
            </p:cNvSpPr>
            <p:nvPr/>
          </p:nvSpPr>
          <p:spPr bwMode="auto">
            <a:xfrm>
              <a:off x="1736" y="317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711" name="Text Box 52"/>
            <p:cNvSpPr txBox="1">
              <a:spLocks noChangeArrowheads="1"/>
            </p:cNvSpPr>
            <p:nvPr/>
          </p:nvSpPr>
          <p:spPr bwMode="auto">
            <a:xfrm>
              <a:off x="1527" y="31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8712" name="Line 53"/>
            <p:cNvSpPr>
              <a:spLocks noChangeShapeType="1"/>
            </p:cNvSpPr>
            <p:nvPr/>
          </p:nvSpPr>
          <p:spPr bwMode="auto">
            <a:xfrm>
              <a:off x="912" y="3040"/>
              <a:ext cx="0" cy="4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713" name="Rectangle 54"/>
            <p:cNvSpPr>
              <a:spLocks noChangeArrowheads="1"/>
            </p:cNvSpPr>
            <p:nvPr/>
          </p:nvSpPr>
          <p:spPr bwMode="auto">
            <a:xfrm>
              <a:off x="840" y="346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714" name="Text Box 55"/>
            <p:cNvSpPr txBox="1">
              <a:spLocks noChangeArrowheads="1"/>
            </p:cNvSpPr>
            <p:nvPr/>
          </p:nvSpPr>
          <p:spPr bwMode="auto">
            <a:xfrm>
              <a:off x="879" y="34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28715" name="Line 56"/>
            <p:cNvSpPr>
              <a:spLocks noChangeShapeType="1"/>
            </p:cNvSpPr>
            <p:nvPr/>
          </p:nvSpPr>
          <p:spPr bwMode="auto">
            <a:xfrm>
              <a:off x="472" y="3040"/>
              <a:ext cx="0" cy="4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716" name="Rectangle 57"/>
            <p:cNvSpPr>
              <a:spLocks noChangeArrowheads="1"/>
            </p:cNvSpPr>
            <p:nvPr/>
          </p:nvSpPr>
          <p:spPr bwMode="auto">
            <a:xfrm>
              <a:off x="400" y="346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717" name="Text Box 58"/>
            <p:cNvSpPr txBox="1">
              <a:spLocks noChangeArrowheads="1"/>
            </p:cNvSpPr>
            <p:nvPr/>
          </p:nvSpPr>
          <p:spPr bwMode="auto">
            <a:xfrm>
              <a:off x="439" y="34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8718" name="Oval 59"/>
            <p:cNvSpPr>
              <a:spLocks noChangeArrowheads="1"/>
            </p:cNvSpPr>
            <p:nvPr/>
          </p:nvSpPr>
          <p:spPr bwMode="auto">
            <a:xfrm>
              <a:off x="840" y="222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719" name="Text Box 60"/>
            <p:cNvSpPr txBox="1">
              <a:spLocks noChangeArrowheads="1"/>
            </p:cNvSpPr>
            <p:nvPr/>
          </p:nvSpPr>
          <p:spPr bwMode="auto">
            <a:xfrm>
              <a:off x="887" y="224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8720" name="Line 61"/>
            <p:cNvSpPr>
              <a:spLocks noChangeShapeType="1"/>
            </p:cNvSpPr>
            <p:nvPr/>
          </p:nvSpPr>
          <p:spPr bwMode="auto">
            <a:xfrm>
              <a:off x="472" y="2296"/>
              <a:ext cx="3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721" name="Text Box 62"/>
            <p:cNvSpPr txBox="1">
              <a:spLocks noChangeArrowheads="1"/>
            </p:cNvSpPr>
            <p:nvPr/>
          </p:nvSpPr>
          <p:spPr bwMode="auto">
            <a:xfrm>
              <a:off x="647" y="2173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28722" name="Line 63"/>
            <p:cNvSpPr>
              <a:spLocks noChangeShapeType="1"/>
            </p:cNvSpPr>
            <p:nvPr/>
          </p:nvSpPr>
          <p:spPr bwMode="auto">
            <a:xfrm>
              <a:off x="1000" y="229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28723" name="Text Box 64"/>
            <p:cNvSpPr txBox="1">
              <a:spLocks noChangeArrowheads="1"/>
            </p:cNvSpPr>
            <p:nvPr/>
          </p:nvSpPr>
          <p:spPr bwMode="auto">
            <a:xfrm>
              <a:off x="1087" y="217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8724" name="Rectangle 65"/>
            <p:cNvSpPr>
              <a:spLocks noChangeArrowheads="1"/>
            </p:cNvSpPr>
            <p:nvPr/>
          </p:nvSpPr>
          <p:spPr bwMode="auto">
            <a:xfrm>
              <a:off x="1288" y="2232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28725" name="Text Box 66"/>
            <p:cNvSpPr txBox="1">
              <a:spLocks noChangeArrowheads="1"/>
            </p:cNvSpPr>
            <p:nvPr/>
          </p:nvSpPr>
          <p:spPr bwMode="auto">
            <a:xfrm>
              <a:off x="495" y="3109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28726" name="Text Box 67"/>
            <p:cNvSpPr txBox="1">
              <a:spLocks noChangeArrowheads="1"/>
            </p:cNvSpPr>
            <p:nvPr/>
          </p:nvSpPr>
          <p:spPr bwMode="auto">
            <a:xfrm>
              <a:off x="831" y="3277"/>
              <a:ext cx="4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28727" name="Text Box 68"/>
            <p:cNvSpPr txBox="1">
              <a:spLocks noChangeArrowheads="1"/>
            </p:cNvSpPr>
            <p:nvPr/>
          </p:nvSpPr>
          <p:spPr bwMode="auto">
            <a:xfrm>
              <a:off x="327" y="3669"/>
              <a:ext cx="302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X=c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/ a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Y=c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/ b</a:t>
              </a:r>
            </a:p>
          </p:txBody>
        </p:sp>
        <p:sp>
          <p:nvSpPr>
            <p:cNvPr id="28728" name="Text Box 69"/>
            <p:cNvSpPr txBox="1">
              <a:spLocks noChangeArrowheads="1"/>
            </p:cNvSpPr>
            <p:nvPr/>
          </p:nvSpPr>
          <p:spPr bwMode="auto">
            <a:xfrm>
              <a:off x="767" y="3669"/>
              <a:ext cx="302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X=c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/ b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Y=c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/ 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765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A745604-8BB8-450E-B45D-EB1FB860AE54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de-DE" altLang="en-US" sz="1400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SLR(1) tables </a:t>
            </a:r>
            <a:r>
              <a:rPr lang="de-AT" altLang="en-US" sz="2400" smtClean="0"/>
              <a:t>(Simple LR(1))</a:t>
            </a:r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696913" y="1230313"/>
            <a:ext cx="5218393" cy="636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-	SLR(1) </a:t>
            </a:r>
            <a:r>
              <a:rPr lang="de-AT" altLang="en-US" sz="1600" smtClean="0"/>
              <a:t>is less powerful than LALR(1</a:t>
            </a:r>
            <a:r>
              <a:rPr lang="de-AT" altLang="en-US" sz="1600"/>
              <a:t>)</a:t>
            </a:r>
          </a:p>
          <a:p>
            <a:pPr>
              <a:buFontTx/>
              <a:buNone/>
            </a:pPr>
            <a:r>
              <a:rPr lang="de-AT" altLang="en-US" sz="1600"/>
              <a:t>+	SLR(1</a:t>
            </a:r>
            <a:r>
              <a:rPr lang="de-AT" altLang="en-US" sz="1600" smtClean="0"/>
              <a:t>) tables are simpler to generate than LALR(1) tables</a:t>
            </a:r>
            <a:endParaRPr lang="de-AT" altLang="en-US" sz="1600"/>
          </a:p>
        </p:txBody>
      </p:sp>
      <p:sp>
        <p:nvSpPr>
          <p:cNvPr id="29701" name="Text Box 4"/>
          <p:cNvSpPr txBox="1">
            <a:spLocks noChangeArrowheads="1"/>
          </p:cNvSpPr>
          <p:nvPr/>
        </p:nvSpPr>
        <p:spPr bwMode="auto">
          <a:xfrm>
            <a:off x="709613" y="2120900"/>
            <a:ext cx="150904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SLR(1</a:t>
            </a:r>
            <a:r>
              <a:rPr lang="de-AT" altLang="en-US" sz="1800" b="1" smtClean="0"/>
              <a:t>) items</a:t>
            </a:r>
            <a:endParaRPr lang="de-AT" altLang="en-US" sz="1800" b="1"/>
          </a:p>
        </p:txBody>
      </p:sp>
      <p:sp>
        <p:nvSpPr>
          <p:cNvPr id="29702" name="Text Box 5"/>
          <p:cNvSpPr txBox="1">
            <a:spLocks noChangeArrowheads="1"/>
          </p:cNvSpPr>
          <p:nvPr/>
        </p:nvSpPr>
        <p:spPr bwMode="auto">
          <a:xfrm>
            <a:off x="963613" y="2635250"/>
            <a:ext cx="2316162" cy="63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333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33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33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33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/>
              <a:t>shift items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X = 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>
                <a:latin typeface="Symbol" panose="05050102010706020507" pitchFamily="18" charset="2"/>
              </a:rPr>
              <a:t>b</a:t>
            </a:r>
          </a:p>
          <a:p>
            <a:pPr>
              <a:buFontTx/>
              <a:buNone/>
            </a:pPr>
            <a:r>
              <a:rPr lang="de-AT" altLang="en-US" sz="1600" b="1" smtClean="0"/>
              <a:t>reduce items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X = </a:t>
            </a:r>
            <a:r>
              <a:rPr lang="de-AT" altLang="en-US" sz="1400">
                <a:latin typeface="Symbol" panose="05050102010706020507" pitchFamily="18" charset="2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 / </a:t>
            </a:r>
            <a:r>
              <a:rPr lang="de-AT" altLang="en-US" sz="1400">
                <a:latin typeface="Symbol" panose="05050102010706020507" pitchFamily="18" charset="2"/>
              </a:rPr>
              <a:t>g</a:t>
            </a:r>
          </a:p>
        </p:txBody>
      </p:sp>
      <p:sp>
        <p:nvSpPr>
          <p:cNvPr id="29703" name="Line 6"/>
          <p:cNvSpPr>
            <a:spLocks noChangeShapeType="1"/>
          </p:cNvSpPr>
          <p:nvPr/>
        </p:nvSpPr>
        <p:spPr bwMode="auto">
          <a:xfrm flipH="1">
            <a:off x="3314700" y="2806700"/>
            <a:ext cx="419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9704" name="Text Box 7"/>
          <p:cNvSpPr txBox="1">
            <a:spLocks noChangeArrowheads="1"/>
          </p:cNvSpPr>
          <p:nvPr/>
        </p:nvSpPr>
        <p:spPr bwMode="auto">
          <a:xfrm>
            <a:off x="3884613" y="2627313"/>
            <a:ext cx="220955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no successors are stored</a:t>
            </a:r>
            <a:endParaRPr lang="de-AT" altLang="en-US" sz="1600"/>
          </a:p>
        </p:txBody>
      </p:sp>
      <p:sp>
        <p:nvSpPr>
          <p:cNvPr id="29705" name="Line 8"/>
          <p:cNvSpPr>
            <a:spLocks noChangeShapeType="1"/>
          </p:cNvSpPr>
          <p:nvPr/>
        </p:nvSpPr>
        <p:spPr bwMode="auto">
          <a:xfrm flipH="1">
            <a:off x="3314700" y="3111500"/>
            <a:ext cx="419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9706" name="Text Box 9"/>
          <p:cNvSpPr txBox="1">
            <a:spLocks noChangeArrowheads="1"/>
          </p:cNvSpPr>
          <p:nvPr/>
        </p:nvSpPr>
        <p:spPr bwMode="auto">
          <a:xfrm>
            <a:off x="3884613" y="2940050"/>
            <a:ext cx="4477806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Symbol" panose="05050102010706020507" pitchFamily="18" charset="2"/>
              </a:rPr>
              <a:t>g</a:t>
            </a:r>
            <a:r>
              <a:rPr lang="de-AT" altLang="en-US" sz="1600"/>
              <a:t> = Follow(</a:t>
            </a:r>
            <a:r>
              <a:rPr lang="de-AT" altLang="en-US" sz="1600" i="1"/>
              <a:t>X</a:t>
            </a:r>
            <a:r>
              <a:rPr lang="de-AT" altLang="en-US" sz="1600"/>
              <a:t>), </a:t>
            </a:r>
            <a:r>
              <a:rPr lang="de-AT" altLang="en-US" sz="1600" smtClean="0"/>
              <a:t>i.e. </a:t>
            </a:r>
            <a:r>
              <a:rPr lang="de-AT" altLang="en-US" sz="1600" u="sng" smtClean="0"/>
              <a:t>all</a:t>
            </a:r>
            <a:r>
              <a:rPr lang="de-AT" altLang="en-US" sz="1600" smtClean="0"/>
              <a:t> successors of </a:t>
            </a:r>
            <a:r>
              <a:rPr lang="de-AT" altLang="en-US" sz="1600" i="1" smtClean="0"/>
              <a:t>X</a:t>
            </a:r>
            <a:r>
              <a:rPr lang="de-AT" altLang="en-US" sz="1600" i="1"/>
              <a:t> </a:t>
            </a:r>
            <a:r>
              <a:rPr lang="de-AT" altLang="en-US" sz="1600" smtClean="0"/>
              <a:t>in </a:t>
            </a:r>
            <a:r>
              <a:rPr lang="de-AT" altLang="en-US" sz="1600" u="sng" smtClean="0"/>
              <a:t>any</a:t>
            </a:r>
            <a:r>
              <a:rPr lang="de-AT" altLang="en-US" sz="1600" smtClean="0"/>
              <a:t> context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E3AEB15-2680-4490-8C20-8CFFEE425028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de-DE" altLang="en-US" sz="1400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</a:t>
            </a:r>
            <a:r>
              <a:rPr lang="de-AT" altLang="en-US" sz="2400" smtClean="0"/>
              <a:t>LALR(1) grammar that is not SLR(1)</a:t>
            </a:r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722313" y="1243013"/>
            <a:ext cx="98967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Grammar</a:t>
            </a:r>
            <a:endParaRPr lang="de-AT" altLang="en-US" sz="1600" i="1"/>
          </a:p>
        </p:txBody>
      </p:sp>
      <p:sp>
        <p:nvSpPr>
          <p:cNvPr id="30725" name="Text Box 4"/>
          <p:cNvSpPr txBox="1">
            <a:spLocks noChangeArrowheads="1"/>
          </p:cNvSpPr>
          <p:nvPr/>
        </p:nvSpPr>
        <p:spPr bwMode="auto">
          <a:xfrm>
            <a:off x="836613" y="1585913"/>
            <a:ext cx="915987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S' = S #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b X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X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b</a:t>
            </a:r>
          </a:p>
        </p:txBody>
      </p:sp>
      <p:sp>
        <p:nvSpPr>
          <p:cNvPr id="350213" name="Text Box 5"/>
          <p:cNvSpPr txBox="1">
            <a:spLocks noChangeArrowheads="1"/>
          </p:cNvSpPr>
          <p:nvPr/>
        </p:nvSpPr>
        <p:spPr bwMode="auto">
          <a:xfrm>
            <a:off x="2741613" y="1336675"/>
            <a:ext cx="285750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381000" algn="l"/>
                <a:tab pos="1524000" algn="l"/>
                <a:tab pos="2095500" algn="l"/>
                <a:tab pos="2578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524000" algn="l"/>
                <a:tab pos="2095500" algn="l"/>
                <a:tab pos="2578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381000" algn="l"/>
                <a:tab pos="1524000" algn="l"/>
                <a:tab pos="2095500" algn="l"/>
                <a:tab pos="2578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381000" algn="l"/>
                <a:tab pos="1524000" algn="l"/>
                <a:tab pos="2095500" algn="l"/>
                <a:tab pos="2578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381000" algn="l"/>
                <a:tab pos="1524000" algn="l"/>
                <a:tab pos="2095500" algn="l"/>
                <a:tab pos="2578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524000" algn="l"/>
                <a:tab pos="2095500" algn="l"/>
                <a:tab pos="2578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524000" algn="l"/>
                <a:tab pos="2095500" algn="l"/>
                <a:tab pos="2578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524000" algn="l"/>
                <a:tab pos="2095500" algn="l"/>
                <a:tab pos="2578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381000" algn="l"/>
                <a:tab pos="1524000" algn="l"/>
                <a:tab pos="2095500" algn="l"/>
                <a:tab pos="2578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S' =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S #</a:t>
            </a:r>
            <a:r>
              <a:rPr lang="de-AT" altLang="en-US" sz="1400">
                <a:latin typeface="Arial" panose="020B0604020202020204" pitchFamily="34" charset="0"/>
              </a:rPr>
              <a:t>	shift	b	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b X b	shift	S	2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X a	shift	X	3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X =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b</a:t>
            </a:r>
          </a:p>
        </p:txBody>
      </p:sp>
      <p:grpSp>
        <p:nvGrpSpPr>
          <p:cNvPr id="350219" name="Group 11"/>
          <p:cNvGrpSpPr>
            <a:grpSpLocks/>
          </p:cNvGrpSpPr>
          <p:nvPr/>
        </p:nvGrpSpPr>
        <p:grpSpPr bwMode="auto">
          <a:xfrm>
            <a:off x="2741613" y="2149473"/>
            <a:ext cx="3327401" cy="676275"/>
            <a:chOff x="1727" y="1354"/>
            <a:chExt cx="2096" cy="426"/>
          </a:xfrm>
        </p:grpSpPr>
        <p:sp>
          <p:nvSpPr>
            <p:cNvPr id="30815" name="Line 6"/>
            <p:cNvSpPr>
              <a:spLocks noChangeShapeType="1"/>
            </p:cNvSpPr>
            <p:nvPr/>
          </p:nvSpPr>
          <p:spPr bwMode="auto">
            <a:xfrm>
              <a:off x="1856" y="1360"/>
              <a:ext cx="1656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816" name="Text Box 7"/>
            <p:cNvSpPr txBox="1">
              <a:spLocks noChangeArrowheads="1"/>
            </p:cNvSpPr>
            <p:nvPr/>
          </p:nvSpPr>
          <p:spPr bwMode="auto">
            <a:xfrm>
              <a:off x="1727" y="1354"/>
              <a:ext cx="2096" cy="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524000" algn="l"/>
                  <a:tab pos="2095500" algn="l"/>
                  <a:tab pos="2578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524000" algn="l"/>
                  <a:tab pos="2095500" algn="l"/>
                  <a:tab pos="2578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524000" algn="l"/>
                  <a:tab pos="2095500" algn="l"/>
                  <a:tab pos="2578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524000" algn="l"/>
                  <a:tab pos="2095500" algn="l"/>
                  <a:tab pos="2578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524000" algn="l"/>
                  <a:tab pos="2095500" algn="l"/>
                  <a:tab pos="2578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524000" algn="l"/>
                  <a:tab pos="2095500" algn="l"/>
                  <a:tab pos="2578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524000" algn="l"/>
                  <a:tab pos="2095500" algn="l"/>
                  <a:tab pos="2578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524000" algn="l"/>
                  <a:tab pos="2095500" algn="l"/>
                  <a:tab pos="2578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524000" algn="l"/>
                  <a:tab pos="2095500" algn="l"/>
                  <a:tab pos="2578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1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 = b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X b</a:t>
              </a:r>
              <a:r>
                <a:rPr lang="de-AT" altLang="en-US" sz="1400">
                  <a:latin typeface="Arial" panose="020B0604020202020204" pitchFamily="34" charset="0"/>
                </a:rPr>
                <a:t>	red	a,b	(X = </a:t>
              </a:r>
              <a:r>
                <a:rPr lang="de-AT" altLang="en-US" sz="1400" smtClean="0">
                  <a:latin typeface="Arial" panose="020B0604020202020204" pitchFamily="34" charset="0"/>
                </a:rPr>
                <a:t>b)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X = b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smtClean="0">
                  <a:latin typeface="Arial" panose="020B0604020202020204" pitchFamily="34" charset="0"/>
                </a:rPr>
                <a:t>shift</a:t>
              </a:r>
              <a:r>
                <a:rPr lang="de-AT" altLang="en-US" sz="1400">
                  <a:latin typeface="Arial" panose="020B0604020202020204" pitchFamily="34" charset="0"/>
                </a:rPr>
                <a:t>	b	4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latin typeface="Arial" panose="020B0604020202020204" pitchFamily="34" charset="0"/>
                </a:rPr>
                <a:t>X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b	shift	X	5</a:t>
              </a:r>
            </a:p>
          </p:txBody>
        </p:sp>
      </p:grp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735013" y="2767013"/>
            <a:ext cx="17430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Follow(S) = {#}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Follow(X) = {a, b}</a:t>
            </a:r>
          </a:p>
        </p:txBody>
      </p:sp>
      <p:grpSp>
        <p:nvGrpSpPr>
          <p:cNvPr id="350220" name="Group 12"/>
          <p:cNvGrpSpPr>
            <a:grpSpLocks/>
          </p:cNvGrpSpPr>
          <p:nvPr/>
        </p:nvGrpSpPr>
        <p:grpSpPr bwMode="auto">
          <a:xfrm>
            <a:off x="6083314" y="2081214"/>
            <a:ext cx="2697167" cy="833438"/>
            <a:chOff x="3832" y="1311"/>
            <a:chExt cx="1699" cy="525"/>
          </a:xfrm>
        </p:grpSpPr>
        <p:sp>
          <p:nvSpPr>
            <p:cNvPr id="30813" name="AutoShape 9"/>
            <p:cNvSpPr>
              <a:spLocks/>
            </p:cNvSpPr>
            <p:nvPr/>
          </p:nvSpPr>
          <p:spPr bwMode="auto">
            <a:xfrm>
              <a:off x="3832" y="1384"/>
              <a:ext cx="56" cy="256"/>
            </a:xfrm>
            <a:prstGeom prst="rightBrace">
              <a:avLst>
                <a:gd name="adj1" fmla="val 3809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814" name="Text Box 10"/>
            <p:cNvSpPr txBox="1">
              <a:spLocks noChangeArrowheads="1"/>
            </p:cNvSpPr>
            <p:nvPr/>
          </p:nvSpPr>
          <p:spPr bwMode="auto">
            <a:xfrm>
              <a:off x="3975" y="1311"/>
              <a:ext cx="1556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>
                  <a:solidFill>
                    <a:srgbClr val="FF0000"/>
                  </a:solidFill>
                </a:rPr>
                <a:t>shift-reduce conflict</a:t>
              </a:r>
              <a:r>
                <a:rPr lang="de-AT" altLang="en-US" sz="1600" smtClean="0"/>
                <a:t>,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which would not have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occurred in LALR(1) tables</a:t>
              </a:r>
              <a:endParaRPr lang="de-AT" altLang="en-US" sz="1600"/>
            </a:p>
          </p:txBody>
        </p:sp>
      </p:grpSp>
      <p:grpSp>
        <p:nvGrpSpPr>
          <p:cNvPr id="350331" name="Group 123"/>
          <p:cNvGrpSpPr>
            <a:grpSpLocks/>
          </p:cNvGrpSpPr>
          <p:nvPr/>
        </p:nvGrpSpPr>
        <p:grpSpPr bwMode="auto">
          <a:xfrm>
            <a:off x="557213" y="3873500"/>
            <a:ext cx="7834312" cy="2286000"/>
            <a:chOff x="351" y="2440"/>
            <a:chExt cx="4935" cy="1440"/>
          </a:xfrm>
        </p:grpSpPr>
        <p:sp>
          <p:nvSpPr>
            <p:cNvPr id="30731" name="Rectangle 100"/>
            <p:cNvSpPr>
              <a:spLocks noChangeArrowheads="1"/>
            </p:cNvSpPr>
            <p:nvPr/>
          </p:nvSpPr>
          <p:spPr bwMode="auto">
            <a:xfrm>
              <a:off x="3512" y="2896"/>
              <a:ext cx="144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32" name="Rectangle 59"/>
            <p:cNvSpPr>
              <a:spLocks noChangeArrowheads="1"/>
            </p:cNvSpPr>
            <p:nvPr/>
          </p:nvSpPr>
          <p:spPr bwMode="auto">
            <a:xfrm>
              <a:off x="840" y="2896"/>
              <a:ext cx="144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de-AT" altLang="en-US" sz="1600"/>
            </a:p>
          </p:txBody>
        </p:sp>
        <p:sp>
          <p:nvSpPr>
            <p:cNvPr id="30733" name="Oval 14"/>
            <p:cNvSpPr>
              <a:spLocks noChangeArrowheads="1"/>
            </p:cNvSpPr>
            <p:nvPr/>
          </p:nvSpPr>
          <p:spPr bwMode="auto">
            <a:xfrm>
              <a:off x="400" y="288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34" name="Text Box 15"/>
            <p:cNvSpPr txBox="1">
              <a:spLocks noChangeArrowheads="1"/>
            </p:cNvSpPr>
            <p:nvPr/>
          </p:nvSpPr>
          <p:spPr bwMode="auto">
            <a:xfrm>
              <a:off x="447" y="29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30735" name="Text Box 24"/>
            <p:cNvSpPr txBox="1">
              <a:spLocks noChangeArrowheads="1"/>
            </p:cNvSpPr>
            <p:nvPr/>
          </p:nvSpPr>
          <p:spPr bwMode="auto">
            <a:xfrm>
              <a:off x="887" y="29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0736" name="Line 25"/>
            <p:cNvSpPr>
              <a:spLocks noChangeShapeType="1"/>
            </p:cNvSpPr>
            <p:nvPr/>
          </p:nvSpPr>
          <p:spPr bwMode="auto">
            <a:xfrm>
              <a:off x="544" y="2960"/>
              <a:ext cx="2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37" name="Text Box 26"/>
            <p:cNvSpPr txBox="1">
              <a:spLocks noChangeArrowheads="1"/>
            </p:cNvSpPr>
            <p:nvPr/>
          </p:nvSpPr>
          <p:spPr bwMode="auto">
            <a:xfrm>
              <a:off x="647" y="296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30738" name="Line 27"/>
            <p:cNvSpPr>
              <a:spLocks noChangeShapeType="1"/>
            </p:cNvSpPr>
            <p:nvPr/>
          </p:nvSpPr>
          <p:spPr bwMode="auto">
            <a:xfrm>
              <a:off x="984" y="2960"/>
              <a:ext cx="4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39" name="Text Box 28"/>
            <p:cNvSpPr txBox="1">
              <a:spLocks noChangeArrowheads="1"/>
            </p:cNvSpPr>
            <p:nvPr/>
          </p:nvSpPr>
          <p:spPr bwMode="auto">
            <a:xfrm>
              <a:off x="1143" y="296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30740" name="Rectangle 32"/>
            <p:cNvSpPr>
              <a:spLocks noChangeArrowheads="1"/>
            </p:cNvSpPr>
            <p:nvPr/>
          </p:nvSpPr>
          <p:spPr bwMode="auto">
            <a:xfrm>
              <a:off x="1392" y="289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41" name="Line 35"/>
            <p:cNvSpPr>
              <a:spLocks noChangeShapeType="1"/>
            </p:cNvSpPr>
            <p:nvPr/>
          </p:nvSpPr>
          <p:spPr bwMode="auto">
            <a:xfrm>
              <a:off x="912" y="3240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42" name="Text Box 36"/>
            <p:cNvSpPr txBox="1">
              <a:spLocks noChangeArrowheads="1"/>
            </p:cNvSpPr>
            <p:nvPr/>
          </p:nvSpPr>
          <p:spPr bwMode="auto">
            <a:xfrm>
              <a:off x="1135" y="3133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0743" name="Oval 37"/>
            <p:cNvSpPr>
              <a:spLocks noChangeArrowheads="1"/>
            </p:cNvSpPr>
            <p:nvPr/>
          </p:nvSpPr>
          <p:spPr bwMode="auto">
            <a:xfrm>
              <a:off x="1392" y="316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44" name="Text Box 38"/>
            <p:cNvSpPr txBox="1">
              <a:spLocks noChangeArrowheads="1"/>
            </p:cNvSpPr>
            <p:nvPr/>
          </p:nvSpPr>
          <p:spPr bwMode="auto">
            <a:xfrm>
              <a:off x="1439" y="31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30745" name="Line 39"/>
            <p:cNvSpPr>
              <a:spLocks noChangeShapeType="1"/>
            </p:cNvSpPr>
            <p:nvPr/>
          </p:nvSpPr>
          <p:spPr bwMode="auto">
            <a:xfrm>
              <a:off x="1552" y="32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46" name="Rectangle 40"/>
            <p:cNvSpPr>
              <a:spLocks noChangeArrowheads="1"/>
            </p:cNvSpPr>
            <p:nvPr/>
          </p:nvSpPr>
          <p:spPr bwMode="auto">
            <a:xfrm>
              <a:off x="1840" y="317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47" name="Text Box 41"/>
            <p:cNvSpPr txBox="1">
              <a:spLocks noChangeArrowheads="1"/>
            </p:cNvSpPr>
            <p:nvPr/>
          </p:nvSpPr>
          <p:spPr bwMode="auto">
            <a:xfrm>
              <a:off x="1631" y="31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30748" name="Line 42"/>
            <p:cNvSpPr>
              <a:spLocks noChangeShapeType="1"/>
            </p:cNvSpPr>
            <p:nvPr/>
          </p:nvSpPr>
          <p:spPr bwMode="auto">
            <a:xfrm>
              <a:off x="912" y="3040"/>
              <a:ext cx="0" cy="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49" name="Line 45"/>
            <p:cNvSpPr>
              <a:spLocks noChangeShapeType="1"/>
            </p:cNvSpPr>
            <p:nvPr/>
          </p:nvSpPr>
          <p:spPr bwMode="auto">
            <a:xfrm>
              <a:off x="472" y="3040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50" name="Text Box 58"/>
            <p:cNvSpPr txBox="1">
              <a:spLocks noChangeArrowheads="1"/>
            </p:cNvSpPr>
            <p:nvPr/>
          </p:nvSpPr>
          <p:spPr bwMode="auto">
            <a:xfrm>
              <a:off x="2015" y="3189"/>
              <a:ext cx="59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red # (S=bXb)</a:t>
              </a:r>
              <a:endParaRPr lang="de-AT" altLang="en-US" sz="12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51" name="Text Box 60"/>
            <p:cNvSpPr txBox="1">
              <a:spLocks noChangeArrowheads="1"/>
            </p:cNvSpPr>
            <p:nvPr/>
          </p:nvSpPr>
          <p:spPr bwMode="auto">
            <a:xfrm>
              <a:off x="1439" y="29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30752" name="Text Box 61"/>
            <p:cNvSpPr txBox="1">
              <a:spLocks noChangeArrowheads="1"/>
            </p:cNvSpPr>
            <p:nvPr/>
          </p:nvSpPr>
          <p:spPr bwMode="auto">
            <a:xfrm>
              <a:off x="1887" y="319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30753" name="Oval 62"/>
            <p:cNvSpPr>
              <a:spLocks noChangeArrowheads="1"/>
            </p:cNvSpPr>
            <p:nvPr/>
          </p:nvSpPr>
          <p:spPr bwMode="auto">
            <a:xfrm>
              <a:off x="832" y="342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54" name="Text Box 63"/>
            <p:cNvSpPr txBox="1">
              <a:spLocks noChangeArrowheads="1"/>
            </p:cNvSpPr>
            <p:nvPr/>
          </p:nvSpPr>
          <p:spPr bwMode="auto">
            <a:xfrm>
              <a:off x="879" y="344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0755" name="Line 64"/>
            <p:cNvSpPr>
              <a:spLocks noChangeShapeType="1"/>
            </p:cNvSpPr>
            <p:nvPr/>
          </p:nvSpPr>
          <p:spPr bwMode="auto">
            <a:xfrm>
              <a:off x="472" y="3496"/>
              <a:ext cx="3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56" name="Text Box 65"/>
            <p:cNvSpPr txBox="1">
              <a:spLocks noChangeArrowheads="1"/>
            </p:cNvSpPr>
            <p:nvPr/>
          </p:nvSpPr>
          <p:spPr bwMode="auto">
            <a:xfrm>
              <a:off x="647" y="338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</a:t>
              </a:r>
            </a:p>
          </p:txBody>
        </p:sp>
        <p:sp>
          <p:nvSpPr>
            <p:cNvPr id="30757" name="Line 66"/>
            <p:cNvSpPr>
              <a:spLocks noChangeShapeType="1"/>
            </p:cNvSpPr>
            <p:nvPr/>
          </p:nvSpPr>
          <p:spPr bwMode="auto">
            <a:xfrm>
              <a:off x="976" y="349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58" name="Text Box 67"/>
            <p:cNvSpPr txBox="1">
              <a:spLocks noChangeArrowheads="1"/>
            </p:cNvSpPr>
            <p:nvPr/>
          </p:nvSpPr>
          <p:spPr bwMode="auto">
            <a:xfrm>
              <a:off x="1055" y="337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30759" name="AutoShape 68"/>
            <p:cNvSpPr>
              <a:spLocks noChangeArrowheads="1"/>
            </p:cNvSpPr>
            <p:nvPr/>
          </p:nvSpPr>
          <p:spPr bwMode="auto">
            <a:xfrm>
              <a:off x="1264" y="3432"/>
              <a:ext cx="360" cy="136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60" name="Text Box 69"/>
            <p:cNvSpPr txBox="1">
              <a:spLocks noChangeArrowheads="1"/>
            </p:cNvSpPr>
            <p:nvPr/>
          </p:nvSpPr>
          <p:spPr bwMode="auto">
            <a:xfrm>
              <a:off x="1351" y="3437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sp>
          <p:nvSpPr>
            <p:cNvPr id="30761" name="Oval 70"/>
            <p:cNvSpPr>
              <a:spLocks noChangeArrowheads="1"/>
            </p:cNvSpPr>
            <p:nvPr/>
          </p:nvSpPr>
          <p:spPr bwMode="auto">
            <a:xfrm>
              <a:off x="832" y="373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62" name="Text Box 71"/>
            <p:cNvSpPr txBox="1">
              <a:spLocks noChangeArrowheads="1"/>
            </p:cNvSpPr>
            <p:nvPr/>
          </p:nvSpPr>
          <p:spPr bwMode="auto">
            <a:xfrm>
              <a:off x="879" y="37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30763" name="Line 72"/>
            <p:cNvSpPr>
              <a:spLocks noChangeShapeType="1"/>
            </p:cNvSpPr>
            <p:nvPr/>
          </p:nvSpPr>
          <p:spPr bwMode="auto">
            <a:xfrm>
              <a:off x="472" y="3808"/>
              <a:ext cx="3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64" name="Text Box 73"/>
            <p:cNvSpPr txBox="1">
              <a:spLocks noChangeArrowheads="1"/>
            </p:cNvSpPr>
            <p:nvPr/>
          </p:nvSpPr>
          <p:spPr bwMode="auto">
            <a:xfrm>
              <a:off x="647" y="3693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0765" name="Line 74"/>
            <p:cNvSpPr>
              <a:spLocks noChangeShapeType="1"/>
            </p:cNvSpPr>
            <p:nvPr/>
          </p:nvSpPr>
          <p:spPr bwMode="auto">
            <a:xfrm>
              <a:off x="976" y="380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66" name="Text Box 75"/>
            <p:cNvSpPr txBox="1">
              <a:spLocks noChangeArrowheads="1"/>
            </p:cNvSpPr>
            <p:nvPr/>
          </p:nvSpPr>
          <p:spPr bwMode="auto">
            <a:xfrm>
              <a:off x="1055" y="368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30767" name="Rectangle 76"/>
            <p:cNvSpPr>
              <a:spLocks noChangeArrowheads="1"/>
            </p:cNvSpPr>
            <p:nvPr/>
          </p:nvSpPr>
          <p:spPr bwMode="auto">
            <a:xfrm>
              <a:off x="1264" y="373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68" name="Text Box 77"/>
            <p:cNvSpPr txBox="1">
              <a:spLocks noChangeArrowheads="1"/>
            </p:cNvSpPr>
            <p:nvPr/>
          </p:nvSpPr>
          <p:spPr bwMode="auto">
            <a:xfrm>
              <a:off x="1311" y="37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30769" name="Text Box 78"/>
            <p:cNvSpPr txBox="1">
              <a:spLocks noChangeArrowheads="1"/>
            </p:cNvSpPr>
            <p:nvPr/>
          </p:nvSpPr>
          <p:spPr bwMode="auto">
            <a:xfrm>
              <a:off x="1567" y="2909"/>
              <a:ext cx="56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red a,b (X=b)</a:t>
              </a:r>
              <a:endParaRPr lang="de-AT" altLang="en-US" sz="12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70" name="Text Box 79"/>
            <p:cNvSpPr txBox="1">
              <a:spLocks noChangeArrowheads="1"/>
            </p:cNvSpPr>
            <p:nvPr/>
          </p:nvSpPr>
          <p:spPr bwMode="auto">
            <a:xfrm>
              <a:off x="1439" y="3741"/>
              <a:ext cx="54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red # (S=Xa)</a:t>
              </a:r>
              <a:endParaRPr lang="de-AT" altLang="en-US" sz="12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71" name="Text Box 80"/>
            <p:cNvSpPr txBox="1">
              <a:spLocks noChangeArrowheads="1"/>
            </p:cNvSpPr>
            <p:nvPr/>
          </p:nvSpPr>
          <p:spPr bwMode="auto">
            <a:xfrm>
              <a:off x="639" y="2757"/>
              <a:ext cx="568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red </a:t>
              </a:r>
              <a:r>
                <a:rPr lang="de-AT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a,b</a:t>
              </a:r>
              <a:r>
                <a:rPr lang="de-AT" altLang="en-US" sz="1200">
                  <a:latin typeface="Arial" panose="020B0604020202020204" pitchFamily="34" charset="0"/>
                </a:rPr>
                <a:t> (X=b)</a:t>
              </a:r>
            </a:p>
          </p:txBody>
        </p:sp>
        <p:sp>
          <p:nvSpPr>
            <p:cNvPr id="30772" name="Text Box 81"/>
            <p:cNvSpPr txBox="1">
              <a:spLocks noChangeArrowheads="1"/>
            </p:cNvSpPr>
            <p:nvPr/>
          </p:nvSpPr>
          <p:spPr bwMode="auto">
            <a:xfrm>
              <a:off x="351" y="2440"/>
              <a:ext cx="56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SLR(1)</a:t>
              </a:r>
            </a:p>
          </p:txBody>
        </p:sp>
        <p:sp>
          <p:nvSpPr>
            <p:cNvPr id="30773" name="Oval 82"/>
            <p:cNvSpPr>
              <a:spLocks noChangeArrowheads="1"/>
            </p:cNvSpPr>
            <p:nvPr/>
          </p:nvSpPr>
          <p:spPr bwMode="auto">
            <a:xfrm>
              <a:off x="3072" y="288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74" name="Text Box 83"/>
            <p:cNvSpPr txBox="1">
              <a:spLocks noChangeArrowheads="1"/>
            </p:cNvSpPr>
            <p:nvPr/>
          </p:nvSpPr>
          <p:spPr bwMode="auto">
            <a:xfrm>
              <a:off x="3119" y="29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30775" name="Text Box 84"/>
            <p:cNvSpPr txBox="1">
              <a:spLocks noChangeArrowheads="1"/>
            </p:cNvSpPr>
            <p:nvPr/>
          </p:nvSpPr>
          <p:spPr bwMode="auto">
            <a:xfrm>
              <a:off x="3559" y="29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0776" name="Line 85"/>
            <p:cNvSpPr>
              <a:spLocks noChangeShapeType="1"/>
            </p:cNvSpPr>
            <p:nvPr/>
          </p:nvSpPr>
          <p:spPr bwMode="auto">
            <a:xfrm>
              <a:off x="3216" y="2960"/>
              <a:ext cx="2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77" name="Text Box 86"/>
            <p:cNvSpPr txBox="1">
              <a:spLocks noChangeArrowheads="1"/>
            </p:cNvSpPr>
            <p:nvPr/>
          </p:nvSpPr>
          <p:spPr bwMode="auto">
            <a:xfrm>
              <a:off x="3319" y="296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30778" name="Line 87"/>
            <p:cNvSpPr>
              <a:spLocks noChangeShapeType="1"/>
            </p:cNvSpPr>
            <p:nvPr/>
          </p:nvSpPr>
          <p:spPr bwMode="auto">
            <a:xfrm>
              <a:off x="3656" y="2960"/>
              <a:ext cx="4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79" name="Text Box 88"/>
            <p:cNvSpPr txBox="1">
              <a:spLocks noChangeArrowheads="1"/>
            </p:cNvSpPr>
            <p:nvPr/>
          </p:nvSpPr>
          <p:spPr bwMode="auto">
            <a:xfrm>
              <a:off x="3815" y="296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30780" name="Rectangle 89"/>
            <p:cNvSpPr>
              <a:spLocks noChangeArrowheads="1"/>
            </p:cNvSpPr>
            <p:nvPr/>
          </p:nvSpPr>
          <p:spPr bwMode="auto">
            <a:xfrm>
              <a:off x="4064" y="289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81" name="Line 90"/>
            <p:cNvSpPr>
              <a:spLocks noChangeShapeType="1"/>
            </p:cNvSpPr>
            <p:nvPr/>
          </p:nvSpPr>
          <p:spPr bwMode="auto">
            <a:xfrm>
              <a:off x="3584" y="3240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82" name="Text Box 91"/>
            <p:cNvSpPr txBox="1">
              <a:spLocks noChangeArrowheads="1"/>
            </p:cNvSpPr>
            <p:nvPr/>
          </p:nvSpPr>
          <p:spPr bwMode="auto">
            <a:xfrm>
              <a:off x="3807" y="3133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0783" name="Oval 92"/>
            <p:cNvSpPr>
              <a:spLocks noChangeArrowheads="1"/>
            </p:cNvSpPr>
            <p:nvPr/>
          </p:nvSpPr>
          <p:spPr bwMode="auto">
            <a:xfrm>
              <a:off x="4064" y="316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84" name="Text Box 93"/>
            <p:cNvSpPr txBox="1">
              <a:spLocks noChangeArrowheads="1"/>
            </p:cNvSpPr>
            <p:nvPr/>
          </p:nvSpPr>
          <p:spPr bwMode="auto">
            <a:xfrm>
              <a:off x="4111" y="31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30785" name="Line 94"/>
            <p:cNvSpPr>
              <a:spLocks noChangeShapeType="1"/>
            </p:cNvSpPr>
            <p:nvPr/>
          </p:nvSpPr>
          <p:spPr bwMode="auto">
            <a:xfrm>
              <a:off x="4224" y="32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86" name="Rectangle 95"/>
            <p:cNvSpPr>
              <a:spLocks noChangeArrowheads="1"/>
            </p:cNvSpPr>
            <p:nvPr/>
          </p:nvSpPr>
          <p:spPr bwMode="auto">
            <a:xfrm>
              <a:off x="4512" y="317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87" name="Text Box 96"/>
            <p:cNvSpPr txBox="1">
              <a:spLocks noChangeArrowheads="1"/>
            </p:cNvSpPr>
            <p:nvPr/>
          </p:nvSpPr>
          <p:spPr bwMode="auto">
            <a:xfrm>
              <a:off x="4303" y="31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30788" name="Line 97"/>
            <p:cNvSpPr>
              <a:spLocks noChangeShapeType="1"/>
            </p:cNvSpPr>
            <p:nvPr/>
          </p:nvSpPr>
          <p:spPr bwMode="auto">
            <a:xfrm>
              <a:off x="3584" y="3040"/>
              <a:ext cx="0" cy="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89" name="Line 98"/>
            <p:cNvSpPr>
              <a:spLocks noChangeShapeType="1"/>
            </p:cNvSpPr>
            <p:nvPr/>
          </p:nvSpPr>
          <p:spPr bwMode="auto">
            <a:xfrm>
              <a:off x="3144" y="3040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90" name="Text Box 99"/>
            <p:cNvSpPr txBox="1">
              <a:spLocks noChangeArrowheads="1"/>
            </p:cNvSpPr>
            <p:nvPr/>
          </p:nvSpPr>
          <p:spPr bwMode="auto">
            <a:xfrm>
              <a:off x="4687" y="3189"/>
              <a:ext cx="59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red # (S=bXb)</a:t>
              </a:r>
              <a:endParaRPr lang="de-AT" altLang="en-US" sz="12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91" name="Text Box 101"/>
            <p:cNvSpPr txBox="1">
              <a:spLocks noChangeArrowheads="1"/>
            </p:cNvSpPr>
            <p:nvPr/>
          </p:nvSpPr>
          <p:spPr bwMode="auto">
            <a:xfrm>
              <a:off x="4111" y="29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30792" name="Text Box 102"/>
            <p:cNvSpPr txBox="1">
              <a:spLocks noChangeArrowheads="1"/>
            </p:cNvSpPr>
            <p:nvPr/>
          </p:nvSpPr>
          <p:spPr bwMode="auto">
            <a:xfrm>
              <a:off x="4559" y="319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30793" name="Oval 103"/>
            <p:cNvSpPr>
              <a:spLocks noChangeArrowheads="1"/>
            </p:cNvSpPr>
            <p:nvPr/>
          </p:nvSpPr>
          <p:spPr bwMode="auto">
            <a:xfrm>
              <a:off x="3504" y="342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794" name="Text Box 104"/>
            <p:cNvSpPr txBox="1">
              <a:spLocks noChangeArrowheads="1"/>
            </p:cNvSpPr>
            <p:nvPr/>
          </p:nvSpPr>
          <p:spPr bwMode="auto">
            <a:xfrm>
              <a:off x="3551" y="344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0795" name="Line 105"/>
            <p:cNvSpPr>
              <a:spLocks noChangeShapeType="1"/>
            </p:cNvSpPr>
            <p:nvPr/>
          </p:nvSpPr>
          <p:spPr bwMode="auto">
            <a:xfrm>
              <a:off x="3144" y="3496"/>
              <a:ext cx="3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96" name="Text Box 106"/>
            <p:cNvSpPr txBox="1">
              <a:spLocks noChangeArrowheads="1"/>
            </p:cNvSpPr>
            <p:nvPr/>
          </p:nvSpPr>
          <p:spPr bwMode="auto">
            <a:xfrm>
              <a:off x="3319" y="338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</a:t>
              </a:r>
            </a:p>
          </p:txBody>
        </p:sp>
        <p:sp>
          <p:nvSpPr>
            <p:cNvPr id="30797" name="Line 107"/>
            <p:cNvSpPr>
              <a:spLocks noChangeShapeType="1"/>
            </p:cNvSpPr>
            <p:nvPr/>
          </p:nvSpPr>
          <p:spPr bwMode="auto">
            <a:xfrm>
              <a:off x="3648" y="349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798" name="Text Box 108"/>
            <p:cNvSpPr txBox="1">
              <a:spLocks noChangeArrowheads="1"/>
            </p:cNvSpPr>
            <p:nvPr/>
          </p:nvSpPr>
          <p:spPr bwMode="auto">
            <a:xfrm>
              <a:off x="3727" y="337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30799" name="AutoShape 109"/>
            <p:cNvSpPr>
              <a:spLocks noChangeArrowheads="1"/>
            </p:cNvSpPr>
            <p:nvPr/>
          </p:nvSpPr>
          <p:spPr bwMode="auto">
            <a:xfrm>
              <a:off x="3936" y="3432"/>
              <a:ext cx="360" cy="136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800" name="Text Box 110"/>
            <p:cNvSpPr txBox="1">
              <a:spLocks noChangeArrowheads="1"/>
            </p:cNvSpPr>
            <p:nvPr/>
          </p:nvSpPr>
          <p:spPr bwMode="auto">
            <a:xfrm>
              <a:off x="4023" y="3437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sp>
          <p:nvSpPr>
            <p:cNvPr id="30801" name="Oval 111"/>
            <p:cNvSpPr>
              <a:spLocks noChangeArrowheads="1"/>
            </p:cNvSpPr>
            <p:nvPr/>
          </p:nvSpPr>
          <p:spPr bwMode="auto">
            <a:xfrm>
              <a:off x="3504" y="373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802" name="Text Box 112"/>
            <p:cNvSpPr txBox="1">
              <a:spLocks noChangeArrowheads="1"/>
            </p:cNvSpPr>
            <p:nvPr/>
          </p:nvSpPr>
          <p:spPr bwMode="auto">
            <a:xfrm>
              <a:off x="3551" y="37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30803" name="Line 113"/>
            <p:cNvSpPr>
              <a:spLocks noChangeShapeType="1"/>
            </p:cNvSpPr>
            <p:nvPr/>
          </p:nvSpPr>
          <p:spPr bwMode="auto">
            <a:xfrm>
              <a:off x="3144" y="3808"/>
              <a:ext cx="3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804" name="Text Box 114"/>
            <p:cNvSpPr txBox="1">
              <a:spLocks noChangeArrowheads="1"/>
            </p:cNvSpPr>
            <p:nvPr/>
          </p:nvSpPr>
          <p:spPr bwMode="auto">
            <a:xfrm>
              <a:off x="3319" y="3693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0805" name="Line 115"/>
            <p:cNvSpPr>
              <a:spLocks noChangeShapeType="1"/>
            </p:cNvSpPr>
            <p:nvPr/>
          </p:nvSpPr>
          <p:spPr bwMode="auto">
            <a:xfrm>
              <a:off x="3648" y="380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0806" name="Text Box 116"/>
            <p:cNvSpPr txBox="1">
              <a:spLocks noChangeArrowheads="1"/>
            </p:cNvSpPr>
            <p:nvPr/>
          </p:nvSpPr>
          <p:spPr bwMode="auto">
            <a:xfrm>
              <a:off x="3727" y="368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30807" name="Rectangle 117"/>
            <p:cNvSpPr>
              <a:spLocks noChangeArrowheads="1"/>
            </p:cNvSpPr>
            <p:nvPr/>
          </p:nvSpPr>
          <p:spPr bwMode="auto">
            <a:xfrm>
              <a:off x="3936" y="373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0808" name="Text Box 118"/>
            <p:cNvSpPr txBox="1">
              <a:spLocks noChangeArrowheads="1"/>
            </p:cNvSpPr>
            <p:nvPr/>
          </p:nvSpPr>
          <p:spPr bwMode="auto">
            <a:xfrm>
              <a:off x="3983" y="37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30809" name="Text Box 119"/>
            <p:cNvSpPr txBox="1">
              <a:spLocks noChangeArrowheads="1"/>
            </p:cNvSpPr>
            <p:nvPr/>
          </p:nvSpPr>
          <p:spPr bwMode="auto">
            <a:xfrm>
              <a:off x="4239" y="2909"/>
              <a:ext cx="48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red b (X=b)</a:t>
              </a:r>
              <a:endParaRPr lang="de-AT" altLang="en-US" sz="12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10" name="Text Box 120"/>
            <p:cNvSpPr txBox="1">
              <a:spLocks noChangeArrowheads="1"/>
            </p:cNvSpPr>
            <p:nvPr/>
          </p:nvSpPr>
          <p:spPr bwMode="auto">
            <a:xfrm>
              <a:off x="4111" y="3741"/>
              <a:ext cx="54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red # (S=Xa)</a:t>
              </a:r>
              <a:endParaRPr lang="de-AT" altLang="en-US" sz="12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11" name="Text Box 121"/>
            <p:cNvSpPr txBox="1">
              <a:spLocks noChangeArrowheads="1"/>
            </p:cNvSpPr>
            <p:nvPr/>
          </p:nvSpPr>
          <p:spPr bwMode="auto">
            <a:xfrm>
              <a:off x="3311" y="2757"/>
              <a:ext cx="48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red </a:t>
              </a:r>
              <a:r>
                <a:rPr lang="de-AT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  <a:r>
                <a:rPr lang="de-AT" altLang="en-US" sz="1200">
                  <a:latin typeface="Arial" panose="020B0604020202020204" pitchFamily="34" charset="0"/>
                </a:rPr>
                <a:t> (X=b)</a:t>
              </a:r>
              <a:endParaRPr lang="de-AT" altLang="en-US" sz="12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12" name="Text Box 122"/>
            <p:cNvSpPr txBox="1">
              <a:spLocks noChangeArrowheads="1"/>
            </p:cNvSpPr>
            <p:nvPr/>
          </p:nvSpPr>
          <p:spPr bwMode="auto">
            <a:xfrm>
              <a:off x="3023" y="2440"/>
              <a:ext cx="68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LALR(1)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13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BB19FCE-4744-44E8-8170-5E24C311CC1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de-DE" altLang="en-US" sz="1400" smtClean="0"/>
          </a:p>
        </p:txBody>
      </p:sp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04900" y="3815605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5199413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8.</a:t>
            </a:r>
            <a:r>
              <a:rPr lang="de-AT" altLang="en-US" sz="3200"/>
              <a:t>	</a:t>
            </a:r>
            <a:r>
              <a:rPr lang="de-AT" altLang="en-US" sz="3200" smtClean="0"/>
              <a:t>Bottom-up Syntax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8.1</a:t>
            </a:r>
            <a:r>
              <a:rPr lang="de-AT" altLang="en-US"/>
              <a:t>	</a:t>
            </a:r>
            <a:r>
              <a:rPr lang="de-AT" altLang="en-US" smtClean="0"/>
              <a:t>How a Bottom-up Parser Works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8.2</a:t>
            </a:r>
            <a:r>
              <a:rPr lang="de-AT" altLang="en-US"/>
              <a:t>	</a:t>
            </a:r>
            <a:r>
              <a:rPr lang="de-AT" altLang="en-US" smtClean="0"/>
              <a:t>LR 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8.3</a:t>
            </a:r>
            <a:r>
              <a:rPr lang="de-AT" altLang="en-US"/>
              <a:t>	</a:t>
            </a:r>
            <a:r>
              <a:rPr lang="de-AT" altLang="en-US" smtClean="0"/>
              <a:t>LR Table Generation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8.4</a:t>
            </a: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LR Table Compression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8.5</a:t>
            </a:r>
            <a:r>
              <a:rPr lang="de-AT" altLang="en-US"/>
              <a:t>	</a:t>
            </a:r>
            <a:r>
              <a:rPr lang="de-AT" altLang="en-US" smtClean="0"/>
              <a:t>Semantic Processing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8.6</a:t>
            </a:r>
            <a:r>
              <a:rPr lang="de-AT" altLang="en-US"/>
              <a:t>	</a:t>
            </a:r>
            <a:r>
              <a:rPr lang="de-AT" altLang="en-US" smtClean="0"/>
              <a:t>LR Error Handling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154762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6F088A-44E5-4E35-92C9-F78452FFC06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de-DE" altLang="en-US" sz="140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Analysis using a stack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71513" y="2525713"/>
            <a:ext cx="310723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62000" algn="r"/>
                <a:tab pos="1054100" algn="l"/>
                <a:tab pos="2387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62000" algn="r"/>
                <a:tab pos="1054100" algn="l"/>
                <a:tab pos="2387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62000" algn="r"/>
                <a:tab pos="1054100" algn="l"/>
                <a:tab pos="2387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62000" algn="r"/>
                <a:tab pos="1054100" algn="l"/>
                <a:tab pos="2387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62000" algn="r"/>
                <a:tab pos="1054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1054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1054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1054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1054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</a:t>
            </a:r>
            <a:r>
              <a:rPr lang="de-AT" altLang="en-US" sz="1600" i="1" smtClean="0"/>
              <a:t>stack</a:t>
            </a:r>
            <a:r>
              <a:rPr lang="de-AT" altLang="en-US" sz="1600" i="1"/>
              <a:t>	</a:t>
            </a:r>
            <a:r>
              <a:rPr lang="de-AT" altLang="en-US" sz="1600" i="1" smtClean="0"/>
              <a:t>input</a:t>
            </a:r>
            <a:r>
              <a:rPr lang="de-AT" altLang="en-US" sz="1600" i="1"/>
              <a:t>	</a:t>
            </a:r>
            <a:r>
              <a:rPr lang="de-AT" altLang="en-US" sz="1600" i="1" smtClean="0"/>
              <a:t>action</a:t>
            </a:r>
            <a:endParaRPr lang="de-AT" altLang="en-US" sz="1600" i="1"/>
          </a:p>
        </p:txBody>
      </p:sp>
      <p:sp>
        <p:nvSpPr>
          <p:cNvPr id="324613" name="Text Box 5"/>
          <p:cNvSpPr txBox="1">
            <a:spLocks noChangeArrowheads="1"/>
          </p:cNvSpPr>
          <p:nvPr/>
        </p:nvSpPr>
        <p:spPr bwMode="auto">
          <a:xfrm>
            <a:off x="671513" y="2830513"/>
            <a:ext cx="7826479" cy="3295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62000" algn="r"/>
                <a:tab pos="1054100" algn="l"/>
                <a:tab pos="2387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62000" algn="r"/>
                <a:tab pos="1054100" algn="l"/>
                <a:tab pos="2387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62000" algn="r"/>
                <a:tab pos="1054100" algn="l"/>
                <a:tab pos="2387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62000" algn="r"/>
                <a:tab pos="1054100" algn="l"/>
                <a:tab pos="2387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62000" algn="r"/>
                <a:tab pos="1054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1054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1054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1054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10541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	</a:t>
            </a:r>
            <a:r>
              <a:rPr lang="de-AT" altLang="en-US" sz="1400">
                <a:latin typeface="Arial" panose="020B0604020202020204" pitchFamily="34" charset="0"/>
              </a:rPr>
              <a:t>a b b a a b #</a:t>
            </a:r>
            <a:r>
              <a:rPr lang="de-AT" altLang="en-US" sz="1600"/>
              <a:t>	</a:t>
            </a:r>
            <a:r>
              <a:rPr lang="de-AT" altLang="en-US" sz="1600" smtClean="0"/>
              <a:t>read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a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b b a a b #</a:t>
            </a:r>
            <a:r>
              <a:rPr lang="de-AT" altLang="en-US" sz="1600"/>
              <a:t>	</a:t>
            </a:r>
            <a:r>
              <a:rPr lang="de-AT" altLang="en-US" sz="1600" smtClean="0"/>
              <a:t>reduce </a:t>
            </a:r>
            <a:r>
              <a:rPr lang="de-AT" altLang="en-US" sz="1600" i="1"/>
              <a:t>a</a:t>
            </a:r>
            <a:r>
              <a:rPr lang="de-AT" altLang="en-US" sz="1600"/>
              <a:t> </a:t>
            </a:r>
            <a:r>
              <a:rPr lang="de-AT" altLang="en-US" sz="1600" smtClean="0"/>
              <a:t>to </a:t>
            </a:r>
            <a:r>
              <a:rPr lang="de-AT" altLang="en-US" sz="1600" i="1"/>
              <a:t>X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X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b b a a b #</a:t>
            </a:r>
            <a:r>
              <a:rPr lang="de-AT" altLang="en-US" sz="1600"/>
              <a:t>	</a:t>
            </a:r>
            <a:r>
              <a:rPr lang="de-AT" altLang="en-US" sz="1600" smtClean="0"/>
              <a:t>read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X b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b a a b #</a:t>
            </a:r>
            <a:r>
              <a:rPr lang="de-AT" altLang="en-US" sz="1600"/>
              <a:t>	</a:t>
            </a:r>
            <a:r>
              <a:rPr lang="de-AT" altLang="en-US" sz="1600" smtClean="0"/>
              <a:t>read (not reduce, otherwise the parser will run into a dead end!)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X b b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a a b #</a:t>
            </a:r>
            <a:r>
              <a:rPr lang="de-AT" altLang="en-US" sz="1600"/>
              <a:t>	</a:t>
            </a:r>
            <a:r>
              <a:rPr lang="de-AT" altLang="en-US" sz="1600" smtClean="0"/>
              <a:t>read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X b b a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a b #</a:t>
            </a:r>
            <a:r>
              <a:rPr lang="de-AT" altLang="en-US" sz="1600"/>
              <a:t>	</a:t>
            </a:r>
            <a:r>
              <a:rPr lang="de-AT" altLang="en-US" sz="1600" smtClean="0"/>
              <a:t>reduce </a:t>
            </a:r>
            <a:r>
              <a:rPr lang="de-AT" altLang="en-US" sz="1600" i="1"/>
              <a:t>b b a</a:t>
            </a:r>
            <a:r>
              <a:rPr lang="de-AT" altLang="en-US" sz="1600"/>
              <a:t> </a:t>
            </a:r>
            <a:r>
              <a:rPr lang="de-AT" altLang="en-US" sz="1600" smtClean="0"/>
              <a:t>to </a:t>
            </a:r>
            <a:r>
              <a:rPr lang="de-AT" altLang="en-US" sz="1600" i="1"/>
              <a:t>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X Y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a b #</a:t>
            </a:r>
            <a:r>
              <a:rPr lang="de-AT" altLang="en-US" sz="1600"/>
              <a:t>	</a:t>
            </a:r>
            <a:r>
              <a:rPr lang="de-AT" altLang="en-US" sz="1600" smtClean="0"/>
              <a:t>reduce </a:t>
            </a:r>
            <a:r>
              <a:rPr lang="de-AT" altLang="en-US" sz="1600" i="1"/>
              <a:t>X Y</a:t>
            </a:r>
            <a:r>
              <a:rPr lang="de-AT" altLang="en-US" sz="1600"/>
              <a:t> </a:t>
            </a:r>
            <a:r>
              <a:rPr lang="de-AT" altLang="en-US" sz="1600" smtClean="0"/>
              <a:t>to </a:t>
            </a:r>
            <a:r>
              <a:rPr lang="de-AT" altLang="en-US" sz="1600" i="1"/>
              <a:t>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a b #</a:t>
            </a:r>
            <a:r>
              <a:rPr lang="de-AT" altLang="en-US" sz="1600"/>
              <a:t>	</a:t>
            </a:r>
            <a:r>
              <a:rPr lang="de-AT" altLang="en-US" sz="1600" smtClean="0"/>
              <a:t>read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 a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b #</a:t>
            </a:r>
            <a:r>
              <a:rPr lang="de-AT" altLang="en-US" sz="1600"/>
              <a:t>	</a:t>
            </a:r>
            <a:r>
              <a:rPr lang="de-AT" altLang="en-US" sz="1600" smtClean="0"/>
              <a:t>reduce </a:t>
            </a:r>
            <a:r>
              <a:rPr lang="de-AT" altLang="en-US" sz="1600" i="1"/>
              <a:t>a</a:t>
            </a:r>
            <a:r>
              <a:rPr lang="de-AT" altLang="en-US" sz="1600"/>
              <a:t> </a:t>
            </a:r>
            <a:r>
              <a:rPr lang="de-AT" altLang="en-US" sz="1600" smtClean="0"/>
              <a:t>to </a:t>
            </a:r>
            <a:r>
              <a:rPr lang="de-AT" altLang="en-US" sz="1600" i="1"/>
              <a:t>X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 X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b #</a:t>
            </a:r>
            <a:r>
              <a:rPr lang="de-AT" altLang="en-US" sz="1600"/>
              <a:t>	</a:t>
            </a:r>
            <a:r>
              <a:rPr lang="de-AT" altLang="en-US" sz="1600" smtClean="0"/>
              <a:t>read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 X b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#</a:t>
            </a:r>
            <a:r>
              <a:rPr lang="de-AT" altLang="en-US" sz="1600"/>
              <a:t>	</a:t>
            </a:r>
            <a:r>
              <a:rPr lang="de-AT" altLang="en-US" sz="1600" smtClean="0"/>
              <a:t>reduce </a:t>
            </a:r>
            <a:r>
              <a:rPr lang="de-AT" altLang="en-US" sz="1600" i="1"/>
              <a:t>b</a:t>
            </a:r>
            <a:r>
              <a:rPr lang="de-AT" altLang="en-US" sz="1600"/>
              <a:t> </a:t>
            </a:r>
            <a:r>
              <a:rPr lang="de-AT" altLang="en-US" sz="1600" smtClean="0"/>
              <a:t>to </a:t>
            </a:r>
            <a:r>
              <a:rPr lang="de-AT" altLang="en-US" sz="1600" i="1"/>
              <a:t>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 X Y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#</a:t>
            </a:r>
            <a:r>
              <a:rPr lang="de-AT" altLang="en-US" sz="1600"/>
              <a:t>	</a:t>
            </a:r>
            <a:r>
              <a:rPr lang="de-AT" altLang="en-US" sz="1600" smtClean="0"/>
              <a:t>reduce </a:t>
            </a:r>
            <a:r>
              <a:rPr lang="de-AT" altLang="en-US" sz="1600" i="1"/>
              <a:t>S X Y</a:t>
            </a:r>
            <a:r>
              <a:rPr lang="de-AT" altLang="en-US" sz="1600"/>
              <a:t> </a:t>
            </a:r>
            <a:r>
              <a:rPr lang="de-AT" altLang="en-US" sz="1600" smtClean="0"/>
              <a:t>to </a:t>
            </a:r>
            <a:r>
              <a:rPr lang="de-AT" altLang="en-US" sz="1600" i="1"/>
              <a:t>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</a:t>
            </a:r>
            <a:r>
              <a:rPr lang="de-AT" altLang="en-US" sz="1600"/>
              <a:t>	</a:t>
            </a:r>
            <a:r>
              <a:rPr lang="de-AT" altLang="en-US" sz="1400">
                <a:latin typeface="Arial" panose="020B0604020202020204" pitchFamily="34" charset="0"/>
              </a:rPr>
              <a:t>#</a:t>
            </a:r>
            <a:r>
              <a:rPr lang="de-AT" altLang="en-US" sz="1600"/>
              <a:t>	</a:t>
            </a:r>
            <a:r>
              <a:rPr lang="de-AT" altLang="en-US" sz="1600" smtClean="0"/>
              <a:t>input recognized (stack contains start symbol; input is empty)</a:t>
            </a:r>
            <a:endParaRPr lang="de-AT" altLang="en-US" sz="1600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001713" y="1471613"/>
            <a:ext cx="1438275" cy="7302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X Y | S X Y.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a | a a b.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 = b | b b a.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912813" y="1154113"/>
            <a:ext cx="94478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grammar</a:t>
            </a:r>
            <a:endParaRPr lang="de-AT" altLang="en-US" sz="1600" i="1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148013" y="1154113"/>
            <a:ext cx="136477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input sentence</a:t>
            </a:r>
            <a:endParaRPr lang="de-AT" altLang="en-US" sz="1600" i="1"/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3160713" y="1509713"/>
            <a:ext cx="1165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a b b a a b #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4748213" y="1484313"/>
            <a:ext cx="1632476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(# ... </a:t>
            </a:r>
            <a:r>
              <a:rPr lang="de-AT" altLang="en-US" sz="1600" i="1" smtClean="0"/>
              <a:t>eof</a:t>
            </a:r>
            <a:r>
              <a:rPr lang="de-AT" altLang="en-US" sz="1600" smtClean="0"/>
              <a:t> symbol</a:t>
            </a:r>
            <a:r>
              <a:rPr lang="de-AT" altLang="en-US" sz="160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13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D2C1DB6-5F83-4C07-90F5-1650026A73A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de-DE" altLang="en-US" sz="1400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Table size estimation</a:t>
            </a:r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722313" y="1384300"/>
            <a:ext cx="218455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Assume </a:t>
            </a:r>
            <a:r>
              <a:rPr lang="de-AT" altLang="en-US" sz="1800" smtClean="0"/>
              <a:t>(e.g. for </a:t>
            </a:r>
            <a:r>
              <a:rPr lang="de-AT" altLang="en-US" sz="1800"/>
              <a:t>C#)</a:t>
            </a:r>
          </a:p>
        </p:txBody>
      </p:sp>
      <p:sp>
        <p:nvSpPr>
          <p:cNvPr id="32773" name="Text Box 4"/>
          <p:cNvSpPr txBox="1">
            <a:spLocks noChangeArrowheads="1"/>
          </p:cNvSpPr>
          <p:nvPr/>
        </p:nvSpPr>
        <p:spPr bwMode="auto">
          <a:xfrm>
            <a:off x="1052513" y="1801813"/>
            <a:ext cx="2491686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482600" algn="r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482600" algn="r"/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482600" algn="r"/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482600" algn="r"/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482600" algn="r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r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r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r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r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80	</a:t>
            </a:r>
            <a:r>
              <a:rPr lang="de-AT" altLang="en-US" sz="1600" smtClean="0"/>
              <a:t>terminal symbols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200	</a:t>
            </a:r>
            <a:r>
              <a:rPr lang="de-AT" altLang="en-US" sz="1600" smtClean="0"/>
              <a:t>nonterminal symbols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</a:t>
            </a:r>
            <a:r>
              <a:rPr lang="de-AT" altLang="en-US" sz="1600" smtClean="0"/>
              <a:t>2,500</a:t>
            </a:r>
            <a:r>
              <a:rPr lang="de-AT" altLang="en-US" sz="1600"/>
              <a:t>	</a:t>
            </a:r>
            <a:r>
              <a:rPr lang="de-AT" altLang="en-US" sz="1600" smtClean="0"/>
              <a:t>states</a:t>
            </a:r>
            <a:endParaRPr lang="de-AT" altLang="en-US" sz="1600"/>
          </a:p>
        </p:txBody>
      </p:sp>
      <p:sp>
        <p:nvSpPr>
          <p:cNvPr id="32774" name="Text Box 5"/>
          <p:cNvSpPr txBox="1">
            <a:spLocks noChangeArrowheads="1"/>
          </p:cNvSpPr>
          <p:nvPr/>
        </p:nvSpPr>
        <p:spPr bwMode="auto">
          <a:xfrm>
            <a:off x="3478213" y="2279650"/>
            <a:ext cx="381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sym typeface="Symbol" panose="05050102010706020507" pitchFamily="18" charset="2"/>
              </a:rPr>
              <a:t></a:t>
            </a:r>
            <a:endParaRPr lang="de-AT" altLang="en-US" sz="1600"/>
          </a:p>
        </p:txBody>
      </p:sp>
      <p:sp>
        <p:nvSpPr>
          <p:cNvPr id="32775" name="Text Box 6"/>
          <p:cNvSpPr txBox="1">
            <a:spLocks noChangeArrowheads="1"/>
          </p:cNvSpPr>
          <p:nvPr/>
        </p:nvSpPr>
        <p:spPr bwMode="auto">
          <a:xfrm>
            <a:off x="3871913" y="2271713"/>
            <a:ext cx="3094415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280 </a:t>
            </a:r>
            <a:r>
              <a:rPr lang="de-AT" altLang="en-US" sz="1600" smtClean="0"/>
              <a:t>* 2,500 </a:t>
            </a:r>
            <a:r>
              <a:rPr lang="de-AT" altLang="en-US" sz="1600"/>
              <a:t>= </a:t>
            </a:r>
            <a:r>
              <a:rPr lang="de-AT" altLang="en-US" sz="1600" smtClean="0"/>
              <a:t>700,000 table entries</a:t>
            </a:r>
            <a:endParaRPr lang="de-AT" altLang="en-US" sz="1600"/>
          </a:p>
        </p:txBody>
      </p:sp>
      <p:sp>
        <p:nvSpPr>
          <p:cNvPr id="32776" name="Text Box 7"/>
          <p:cNvSpPr txBox="1">
            <a:spLocks noChangeArrowheads="1"/>
          </p:cNvSpPr>
          <p:nvPr/>
        </p:nvSpPr>
        <p:spPr bwMode="auto">
          <a:xfrm>
            <a:off x="1052513" y="2728913"/>
            <a:ext cx="198193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482600" algn="r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482600" algn="r"/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482600" algn="r"/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482600" algn="r"/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482600" algn="r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r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r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r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82600" algn="r"/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4	</a:t>
            </a:r>
            <a:r>
              <a:rPr lang="de-AT" altLang="en-US" sz="1600" smtClean="0"/>
              <a:t>bytes per entry</a:t>
            </a:r>
            <a:endParaRPr lang="de-AT" altLang="en-US" sz="1600"/>
          </a:p>
        </p:txBody>
      </p:sp>
      <p:sp>
        <p:nvSpPr>
          <p:cNvPr id="32777" name="Text Box 8"/>
          <p:cNvSpPr txBox="1">
            <a:spLocks noChangeArrowheads="1"/>
          </p:cNvSpPr>
          <p:nvPr/>
        </p:nvSpPr>
        <p:spPr bwMode="auto">
          <a:xfrm>
            <a:off x="3478213" y="2736850"/>
            <a:ext cx="381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sym typeface="Symbol" panose="05050102010706020507" pitchFamily="18" charset="2"/>
              </a:rPr>
              <a:t></a:t>
            </a:r>
            <a:endParaRPr lang="de-AT" altLang="en-US" sz="1600"/>
          </a:p>
        </p:txBody>
      </p:sp>
      <p:sp>
        <p:nvSpPr>
          <p:cNvPr id="32778" name="Text Box 9"/>
          <p:cNvSpPr txBox="1">
            <a:spLocks noChangeArrowheads="1"/>
          </p:cNvSpPr>
          <p:nvPr/>
        </p:nvSpPr>
        <p:spPr bwMode="auto">
          <a:xfrm>
            <a:off x="3871913" y="2728913"/>
            <a:ext cx="3810956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700,000 * </a:t>
            </a:r>
            <a:r>
              <a:rPr lang="de-AT" altLang="en-US" sz="1600"/>
              <a:t>4 = </a:t>
            </a:r>
            <a:r>
              <a:rPr lang="de-AT" altLang="en-US" sz="1600" smtClean="0"/>
              <a:t>2,800,000 </a:t>
            </a:r>
            <a:r>
              <a:rPr lang="de-AT" altLang="en-US" sz="1600"/>
              <a:t>Byte = </a:t>
            </a:r>
            <a:r>
              <a:rPr lang="de-AT" altLang="en-US" sz="1600" smtClean="0"/>
              <a:t>2.8 MBytes</a:t>
            </a:r>
            <a:endParaRPr lang="de-AT" altLang="en-US" sz="1600"/>
          </a:p>
        </p:txBody>
      </p:sp>
      <p:sp>
        <p:nvSpPr>
          <p:cNvPr id="352266" name="Text Box 10"/>
          <p:cNvSpPr txBox="1">
            <a:spLocks noChangeArrowheads="1"/>
          </p:cNvSpPr>
          <p:nvPr/>
        </p:nvSpPr>
        <p:spPr bwMode="auto">
          <a:xfrm>
            <a:off x="785813" y="3630613"/>
            <a:ext cx="348407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Table size can be reduced by about 90%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66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FA091C2-1D58-483C-87CE-D7540C22A0AC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de-DE" altLang="en-US" sz="1400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Combining shift and reduce</a:t>
            </a:r>
          </a:p>
        </p:txBody>
      </p:sp>
      <p:sp>
        <p:nvSpPr>
          <p:cNvPr id="33796" name="Text Box 5"/>
          <p:cNvSpPr txBox="1">
            <a:spLocks noChangeArrowheads="1"/>
          </p:cNvSpPr>
          <p:nvPr/>
        </p:nvSpPr>
        <p:spPr bwMode="auto">
          <a:xfrm>
            <a:off x="925513" y="1268413"/>
            <a:ext cx="1763712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	b	#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	...	...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-	s8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	...	...	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8	-	r4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	...	...	-</a:t>
            </a:r>
          </a:p>
        </p:txBody>
      </p:sp>
      <p:sp>
        <p:nvSpPr>
          <p:cNvPr id="33797" name="Line 6"/>
          <p:cNvSpPr>
            <a:spLocks noChangeShapeType="1"/>
          </p:cNvSpPr>
          <p:nvPr/>
        </p:nvSpPr>
        <p:spPr bwMode="auto">
          <a:xfrm>
            <a:off x="1003300" y="1536700"/>
            <a:ext cx="1968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3798" name="Line 7"/>
          <p:cNvSpPr>
            <a:spLocks noChangeShapeType="1"/>
          </p:cNvSpPr>
          <p:nvPr/>
        </p:nvSpPr>
        <p:spPr bwMode="auto">
          <a:xfrm>
            <a:off x="1333500" y="1358900"/>
            <a:ext cx="0" cy="139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3799" name="Line 8"/>
          <p:cNvSpPr>
            <a:spLocks noChangeShapeType="1"/>
          </p:cNvSpPr>
          <p:nvPr/>
        </p:nvSpPr>
        <p:spPr bwMode="auto">
          <a:xfrm>
            <a:off x="2844800" y="1358900"/>
            <a:ext cx="0" cy="139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3800" name="Oval 98"/>
          <p:cNvSpPr>
            <a:spLocks noChangeArrowheads="1"/>
          </p:cNvSpPr>
          <p:nvPr/>
        </p:nvSpPr>
        <p:spPr bwMode="auto">
          <a:xfrm>
            <a:off x="1485900" y="30861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3801" name="Text Box 99"/>
          <p:cNvSpPr txBox="1">
            <a:spLocks noChangeArrowheads="1"/>
          </p:cNvSpPr>
          <p:nvPr/>
        </p:nvSpPr>
        <p:spPr bwMode="auto">
          <a:xfrm>
            <a:off x="1560513" y="31194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33802" name="Line 100"/>
          <p:cNvSpPr>
            <a:spLocks noChangeShapeType="1"/>
          </p:cNvSpPr>
          <p:nvPr/>
        </p:nvSpPr>
        <p:spPr bwMode="auto">
          <a:xfrm>
            <a:off x="1155700" y="3200400"/>
            <a:ext cx="317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3803" name="Text Box 101"/>
          <p:cNvSpPr txBox="1">
            <a:spLocks noChangeArrowheads="1"/>
          </p:cNvSpPr>
          <p:nvPr/>
        </p:nvSpPr>
        <p:spPr bwMode="auto">
          <a:xfrm>
            <a:off x="1192213" y="3017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33804" name="Line 102"/>
          <p:cNvSpPr>
            <a:spLocks noChangeShapeType="1"/>
          </p:cNvSpPr>
          <p:nvPr/>
        </p:nvSpPr>
        <p:spPr bwMode="auto">
          <a:xfrm>
            <a:off x="1714500" y="3200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3805" name="Text Box 103"/>
          <p:cNvSpPr txBox="1">
            <a:spLocks noChangeArrowheads="1"/>
          </p:cNvSpPr>
          <p:nvPr/>
        </p:nvSpPr>
        <p:spPr bwMode="auto">
          <a:xfrm>
            <a:off x="1839913" y="30051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33806" name="Rectangle 104"/>
          <p:cNvSpPr>
            <a:spLocks noChangeArrowheads="1"/>
          </p:cNvSpPr>
          <p:nvPr/>
        </p:nvSpPr>
        <p:spPr bwMode="auto">
          <a:xfrm>
            <a:off x="2171700" y="30861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3807" name="Text Box 105"/>
          <p:cNvSpPr txBox="1">
            <a:spLocks noChangeArrowheads="1"/>
          </p:cNvSpPr>
          <p:nvPr/>
        </p:nvSpPr>
        <p:spPr bwMode="auto">
          <a:xfrm>
            <a:off x="2246313" y="31194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33808" name="Text Box 106"/>
          <p:cNvSpPr txBox="1">
            <a:spLocks noChangeArrowheads="1"/>
          </p:cNvSpPr>
          <p:nvPr/>
        </p:nvSpPr>
        <p:spPr bwMode="auto">
          <a:xfrm>
            <a:off x="2449513" y="3094038"/>
            <a:ext cx="6556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X=aab / b</a:t>
            </a:r>
            <a:endParaRPr lang="de-AT" altLang="en-US" sz="1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3809" name="Text Box 108"/>
          <p:cNvSpPr txBox="1">
            <a:spLocks noChangeArrowheads="1"/>
          </p:cNvSpPr>
          <p:nvPr/>
        </p:nvSpPr>
        <p:spPr bwMode="auto">
          <a:xfrm>
            <a:off x="989013" y="3068638"/>
            <a:ext cx="12858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...</a:t>
            </a:r>
            <a:endParaRPr lang="de-AT" altLang="en-US" sz="1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353408" name="Group 128"/>
          <p:cNvGrpSpPr>
            <a:grpSpLocks/>
          </p:cNvGrpSpPr>
          <p:nvPr/>
        </p:nvGrpSpPr>
        <p:grpSpPr bwMode="auto">
          <a:xfrm>
            <a:off x="3327400" y="1268413"/>
            <a:ext cx="4618038" cy="2424112"/>
            <a:chOff x="2096" y="799"/>
            <a:chExt cx="2909" cy="1527"/>
          </a:xfrm>
        </p:grpSpPr>
        <p:sp>
          <p:nvSpPr>
            <p:cNvPr id="33817" name="Text Box 109"/>
            <p:cNvSpPr txBox="1">
              <a:spLocks noChangeArrowheads="1"/>
            </p:cNvSpPr>
            <p:nvPr/>
          </p:nvSpPr>
          <p:spPr bwMode="auto">
            <a:xfrm>
              <a:off x="2775" y="799"/>
              <a:ext cx="1111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a	b	#</a:t>
              </a:r>
            </a:p>
            <a:p>
              <a:pPr>
                <a:spcBef>
                  <a:spcPct val="3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	...	...	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4	-	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sr4</a:t>
              </a:r>
              <a:r>
                <a:rPr lang="de-AT" altLang="en-US" sz="1400">
                  <a:latin typeface="Arial" panose="020B0604020202020204" pitchFamily="34" charset="0"/>
                </a:rPr>
                <a:t>	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	...	...	...</a:t>
              </a:r>
            </a:p>
          </p:txBody>
        </p:sp>
        <p:sp>
          <p:nvSpPr>
            <p:cNvPr id="33818" name="Line 110"/>
            <p:cNvSpPr>
              <a:spLocks noChangeShapeType="1"/>
            </p:cNvSpPr>
            <p:nvPr/>
          </p:nvSpPr>
          <p:spPr bwMode="auto">
            <a:xfrm>
              <a:off x="2824" y="968"/>
              <a:ext cx="1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19" name="Line 111"/>
            <p:cNvSpPr>
              <a:spLocks noChangeShapeType="1"/>
            </p:cNvSpPr>
            <p:nvPr/>
          </p:nvSpPr>
          <p:spPr bwMode="auto">
            <a:xfrm>
              <a:off x="3032" y="856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20" name="Line 112"/>
            <p:cNvSpPr>
              <a:spLocks noChangeShapeType="1"/>
            </p:cNvSpPr>
            <p:nvPr/>
          </p:nvSpPr>
          <p:spPr bwMode="auto">
            <a:xfrm>
              <a:off x="3984" y="856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3821" name="Text Box 124"/>
            <p:cNvSpPr txBox="1">
              <a:spLocks noChangeArrowheads="1"/>
            </p:cNvSpPr>
            <p:nvPr/>
          </p:nvSpPr>
          <p:spPr bwMode="auto">
            <a:xfrm>
              <a:off x="2247" y="1615"/>
              <a:ext cx="2758" cy="7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If a </a:t>
              </a:r>
              <a:r>
                <a:rPr lang="de-AT" altLang="en-US" sz="1600" i="1" smtClean="0"/>
                <a:t>shift</a:t>
              </a:r>
              <a:r>
                <a:rPr lang="de-AT" altLang="en-US" sz="1600" smtClean="0"/>
                <a:t> leads to a state </a:t>
              </a:r>
              <a:r>
                <a:rPr lang="de-AT" altLang="en-US" sz="1600" i="1" smtClean="0"/>
                <a:t>s</a:t>
              </a:r>
              <a:r>
                <a:rPr lang="de-AT" altLang="en-US" sz="1600" smtClean="0"/>
                <a:t> in which only a </a:t>
              </a:r>
              <a:r>
                <a:rPr lang="de-AT" altLang="en-US" sz="1600" i="1" smtClean="0"/>
                <a:t>reduce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 smtClean="0"/>
                <a:t>according to a single production can occur,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 smtClean="0"/>
                <a:t>the </a:t>
              </a:r>
              <a:r>
                <a:rPr lang="de-AT" altLang="en-US" sz="1600" i="1" smtClean="0"/>
                <a:t>shift</a:t>
              </a:r>
              <a:r>
                <a:rPr lang="de-AT" altLang="en-US" sz="1600" smtClean="0"/>
                <a:t> can be replaced with a </a:t>
              </a:r>
              <a:r>
                <a:rPr lang="de-AT" altLang="en-US" sz="1600" i="1" smtClean="0"/>
                <a:t>shiftred</a:t>
              </a:r>
              <a:r>
                <a:rPr lang="de-AT" altLang="en-US" sz="1600" smtClean="0"/>
                <a:t> action</a:t>
              </a:r>
              <a:endParaRPr lang="de-AT" altLang="en-US" sz="1600"/>
            </a:p>
            <a:p>
              <a:r>
                <a:rPr lang="de-AT" altLang="en-US" sz="1600" smtClean="0"/>
                <a:t>State </a:t>
              </a:r>
              <a:r>
                <a:rPr lang="de-AT" altLang="en-US" sz="1600" i="1"/>
                <a:t>s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can be eliminated</a:t>
              </a:r>
              <a:endParaRPr lang="de-AT" altLang="en-US" sz="1600"/>
            </a:p>
          </p:txBody>
        </p:sp>
        <p:sp>
          <p:nvSpPr>
            <p:cNvPr id="33822" name="AutoShape 125"/>
            <p:cNvSpPr>
              <a:spLocks noChangeArrowheads="1"/>
            </p:cNvSpPr>
            <p:nvPr/>
          </p:nvSpPr>
          <p:spPr bwMode="auto">
            <a:xfrm>
              <a:off x="2096" y="1184"/>
              <a:ext cx="432" cy="144"/>
            </a:xfrm>
            <a:prstGeom prst="rightArrow">
              <a:avLst>
                <a:gd name="adj1" fmla="val 50000"/>
                <a:gd name="adj2" fmla="val 7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785813" y="3789363"/>
            <a:ext cx="3697287" cy="2260600"/>
            <a:chOff x="785813" y="3789040"/>
            <a:chExt cx="3697287" cy="2260976"/>
          </a:xfrm>
        </p:grpSpPr>
        <p:sp>
          <p:nvSpPr>
            <p:cNvPr id="33815" name="Text Box 126"/>
            <p:cNvSpPr txBox="1">
              <a:spLocks noChangeArrowheads="1"/>
            </p:cNvSpPr>
            <p:nvPr/>
          </p:nvSpPr>
          <p:spPr bwMode="auto">
            <a:xfrm>
              <a:off x="785813" y="3789040"/>
              <a:ext cx="2855567" cy="371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Modifications in the parser</a:t>
              </a:r>
              <a:endParaRPr lang="de-AT" altLang="en-US" sz="1800" b="1"/>
            </a:p>
          </p:txBody>
        </p:sp>
        <p:sp>
          <p:nvSpPr>
            <p:cNvPr id="33816" name="Text Box 127"/>
            <p:cNvSpPr txBox="1">
              <a:spLocks noChangeArrowheads="1"/>
            </p:cNvSpPr>
            <p:nvPr/>
          </p:nvSpPr>
          <p:spPr bwMode="auto">
            <a:xfrm>
              <a:off x="906182" y="4231953"/>
              <a:ext cx="3576918" cy="181806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case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shiftred</a:t>
              </a:r>
              <a:r>
                <a:rPr lang="de-AT" altLang="en-US" sz="1400">
                  <a:latin typeface="Arial" panose="020B0604020202020204" pitchFamily="34" charset="0"/>
                </a:rPr>
                <a:t>:  // </a:t>
              </a:r>
              <a:r>
                <a:rPr lang="de-AT" altLang="en-US" sz="1400" i="1">
                  <a:latin typeface="Arial" panose="020B0604020202020204" pitchFamily="34" charset="0"/>
                </a:rPr>
                <a:t>shiftred n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sym = next();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smtClean="0">
                  <a:latin typeface="Arial" panose="020B0604020202020204" pitchFamily="34" charset="0"/>
                </a:rPr>
                <a:t>do </a:t>
              </a:r>
              <a:r>
                <a:rPr lang="de-AT" altLang="en-US" sz="1400">
                  <a:latin typeface="Arial" panose="020B0604020202020204" pitchFamily="34" charset="0"/>
                </a:rPr>
                <a:t>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for (int i = 0; i &lt; length[n]</a:t>
              </a:r>
              <a:r>
                <a:rPr lang="de-AT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-1</a:t>
              </a:r>
              <a:r>
                <a:rPr lang="de-AT" altLang="en-US" sz="1400">
                  <a:latin typeface="Arial" panose="020B0604020202020204" pitchFamily="34" charset="0"/>
                </a:rPr>
                <a:t>; i++) pop();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a = action[top()][leftSide[n]];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op = a / 256; n = a % 256;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smtClean="0">
                  <a:latin typeface="Arial" panose="020B0604020202020204" pitchFamily="34" charset="0"/>
                </a:rPr>
                <a:t>} while (op == shiftred);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state = n; break; // </a:t>
              </a:r>
              <a:r>
                <a:rPr lang="de-AT" altLang="en-US" sz="1400" i="1">
                  <a:latin typeface="Arial" panose="020B0604020202020204" pitchFamily="34" charset="0"/>
                </a:rPr>
                <a:t>op == shift</a:t>
              </a:r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4659313" y="3838575"/>
            <a:ext cx="3581400" cy="2641600"/>
            <a:chOff x="4659582" y="3837979"/>
            <a:chExt cx="3580477" cy="2642924"/>
          </a:xfrm>
        </p:grpSpPr>
        <p:sp>
          <p:nvSpPr>
            <p:cNvPr id="33813" name="Text Box 127"/>
            <p:cNvSpPr txBox="1">
              <a:spLocks noChangeArrowheads="1"/>
            </p:cNvSpPr>
            <p:nvPr/>
          </p:nvSpPr>
          <p:spPr bwMode="auto">
            <a:xfrm>
              <a:off x="4663141" y="4231953"/>
              <a:ext cx="3576918" cy="224895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case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reduce</a:t>
              </a:r>
              <a:r>
                <a:rPr lang="de-AT" altLang="en-US" sz="1400">
                  <a:latin typeface="Arial" panose="020B0604020202020204" pitchFamily="34" charset="0"/>
                </a:rPr>
                <a:t>:  // </a:t>
              </a:r>
              <a:r>
                <a:rPr lang="de-AT" altLang="en-US" sz="1400" i="1">
                  <a:latin typeface="Arial" panose="020B0604020202020204" pitchFamily="34" charset="0"/>
                </a:rPr>
                <a:t>reduce n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for (int i = 0; i &lt; length[n]; i++) pop();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a = action[top()][leftSide[n]];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op = a / 256; n = a % 256; 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while (op == shiftred)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	for (int i = 0; i &lt; length[n]</a:t>
              </a:r>
              <a:r>
                <a:rPr lang="de-AT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-1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; i++) pop();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	a = action[top()][leftSide[n]];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	op = a / 256; n = a % 256;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state = n; break; // </a:t>
              </a:r>
              <a:r>
                <a:rPr lang="de-AT" altLang="en-US" sz="1400" i="1">
                  <a:latin typeface="Arial" panose="020B0604020202020204" pitchFamily="34" charset="0"/>
                </a:rPr>
                <a:t>op == shift</a:t>
              </a:r>
            </a:p>
          </p:txBody>
        </p:sp>
        <p:sp>
          <p:nvSpPr>
            <p:cNvPr id="33814" name="TextBox 1"/>
            <p:cNvSpPr txBox="1">
              <a:spLocks noChangeArrowheads="1"/>
            </p:cNvSpPr>
            <p:nvPr/>
          </p:nvSpPr>
          <p:spPr bwMode="auto">
            <a:xfrm>
              <a:off x="4659582" y="3837979"/>
              <a:ext cx="2507156" cy="338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600" i="1"/>
                <a:t>reduce</a:t>
              </a:r>
              <a:r>
                <a:rPr lang="de-AT" altLang="de-DE" sz="1600"/>
                <a:t> </a:t>
              </a:r>
              <a:r>
                <a:rPr lang="de-AT" altLang="de-DE" sz="1600" smtClean="0"/>
                <a:t>must also be adapted</a:t>
              </a:r>
              <a:endParaRPr lang="de-AT" altLang="de-DE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4AA2370-7189-4950-89AA-B59FADE87898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de-DE" altLang="en-US" sz="1400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Merging lines</a:t>
            </a:r>
          </a:p>
        </p:txBody>
      </p:sp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900113" y="1217613"/>
            <a:ext cx="18923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	b	#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s1	-	-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	...	...	...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	s1	-	acc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-	sr4	-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	...	...	...</a:t>
            </a:r>
          </a:p>
        </p:txBody>
      </p:sp>
      <p:sp>
        <p:nvSpPr>
          <p:cNvPr id="34821" name="Line 6"/>
          <p:cNvSpPr>
            <a:spLocks noChangeShapeType="1"/>
          </p:cNvSpPr>
          <p:nvPr/>
        </p:nvSpPr>
        <p:spPr bwMode="auto">
          <a:xfrm>
            <a:off x="977900" y="1485900"/>
            <a:ext cx="193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4822" name="Line 7"/>
          <p:cNvSpPr>
            <a:spLocks noChangeShapeType="1"/>
          </p:cNvSpPr>
          <p:nvPr/>
        </p:nvSpPr>
        <p:spPr bwMode="auto">
          <a:xfrm>
            <a:off x="1308100" y="1308100"/>
            <a:ext cx="0" cy="1181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4823" name="Line 8"/>
          <p:cNvSpPr>
            <a:spLocks noChangeShapeType="1"/>
          </p:cNvSpPr>
          <p:nvPr/>
        </p:nvSpPr>
        <p:spPr bwMode="auto">
          <a:xfrm>
            <a:off x="2819400" y="1308100"/>
            <a:ext cx="0" cy="1181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grpSp>
        <p:nvGrpSpPr>
          <p:cNvPr id="354371" name="Group 67"/>
          <p:cNvGrpSpPr>
            <a:grpSpLocks/>
          </p:cNvGrpSpPr>
          <p:nvPr/>
        </p:nvGrpSpPr>
        <p:grpSpPr bwMode="auto">
          <a:xfrm>
            <a:off x="862013" y="4102100"/>
            <a:ext cx="3055937" cy="2236788"/>
            <a:chOff x="3231" y="2584"/>
            <a:chExt cx="1925" cy="1409"/>
          </a:xfrm>
        </p:grpSpPr>
        <p:sp>
          <p:nvSpPr>
            <p:cNvPr id="34855" name="Text Box 44"/>
            <p:cNvSpPr txBox="1">
              <a:spLocks noChangeArrowheads="1"/>
            </p:cNvSpPr>
            <p:nvPr/>
          </p:nvSpPr>
          <p:spPr bwMode="auto">
            <a:xfrm>
              <a:off x="3231" y="2584"/>
              <a:ext cx="1799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Modifications in the parser</a:t>
              </a:r>
              <a:endParaRPr lang="de-AT" altLang="en-US" sz="1800" b="1"/>
            </a:p>
          </p:txBody>
        </p:sp>
        <p:sp>
          <p:nvSpPr>
            <p:cNvPr id="34856" name="Text Box 45"/>
            <p:cNvSpPr txBox="1">
              <a:spLocks noChangeArrowheads="1"/>
            </p:cNvSpPr>
            <p:nvPr/>
          </p:nvSpPr>
          <p:spPr bwMode="auto">
            <a:xfrm>
              <a:off x="3303" y="2863"/>
              <a:ext cx="1853" cy="113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BitSet[] valid;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short[] ptr;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 = action[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ptr[</a:t>
              </a:r>
              <a:r>
                <a:rPr lang="de-AT" altLang="en-US" sz="1400">
                  <a:latin typeface="Arial" panose="020B0604020202020204" pitchFamily="34" charset="0"/>
                </a:rPr>
                <a:t>state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]</a:t>
              </a:r>
              <a:r>
                <a:rPr lang="de-AT" altLang="en-US" sz="1400">
                  <a:latin typeface="Arial" panose="020B0604020202020204" pitchFamily="34" charset="0"/>
                </a:rPr>
                <a:t>][sym];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op = a / 256; n = a % 256;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if (!valid[state].get(sym)) op = error;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switch (op)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</a:t>
              </a:r>
            </a:p>
          </p:txBody>
        </p:sp>
      </p:grpSp>
      <p:grpSp>
        <p:nvGrpSpPr>
          <p:cNvPr id="354376" name="Group 72"/>
          <p:cNvGrpSpPr>
            <a:grpSpLocks/>
          </p:cNvGrpSpPr>
          <p:nvPr/>
        </p:nvGrpSpPr>
        <p:grpSpPr bwMode="auto">
          <a:xfrm>
            <a:off x="874713" y="1217613"/>
            <a:ext cx="5665782" cy="2174875"/>
            <a:chOff x="551" y="767"/>
            <a:chExt cx="3569" cy="1370"/>
          </a:xfrm>
        </p:grpSpPr>
        <p:sp>
          <p:nvSpPr>
            <p:cNvPr id="34849" name="Text Box 15"/>
            <p:cNvSpPr txBox="1">
              <a:spLocks noChangeArrowheads="1"/>
            </p:cNvSpPr>
            <p:nvPr/>
          </p:nvSpPr>
          <p:spPr bwMode="auto">
            <a:xfrm>
              <a:off x="2855" y="767"/>
              <a:ext cx="1192" cy="4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a	b	#</a:t>
              </a:r>
            </a:p>
            <a:p>
              <a:pPr>
                <a:spcBef>
                  <a:spcPct val="3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s1	sr4	acc</a:t>
              </a:r>
            </a:p>
            <a:p>
              <a:pPr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...	...	...</a:t>
              </a:r>
            </a:p>
          </p:txBody>
        </p:sp>
        <p:sp>
          <p:nvSpPr>
            <p:cNvPr id="34850" name="Text Box 37"/>
            <p:cNvSpPr txBox="1">
              <a:spLocks noChangeArrowheads="1"/>
            </p:cNvSpPr>
            <p:nvPr/>
          </p:nvSpPr>
          <p:spPr bwMode="auto">
            <a:xfrm>
              <a:off x="551" y="1767"/>
              <a:ext cx="3055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Lines whose actions are not in conflict can be merged 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 smtClean="0"/>
                <a:t>(not in conflict </a:t>
              </a:r>
              <a:r>
                <a:rPr lang="de-AT" altLang="en-US" sz="1600" smtClean="0">
                  <a:sym typeface="Symbol" panose="05050102010706020507" pitchFamily="18" charset="2"/>
                </a:rPr>
                <a:t></a:t>
              </a:r>
              <a:r>
                <a:rPr lang="de-AT" altLang="en-US" sz="1600" smtClean="0"/>
                <a:t> same actions or error actions)</a:t>
              </a:r>
              <a:endParaRPr lang="de-AT" altLang="en-US" sz="1600"/>
            </a:p>
          </p:txBody>
        </p:sp>
        <p:sp>
          <p:nvSpPr>
            <p:cNvPr id="34851" name="Line 16"/>
            <p:cNvSpPr>
              <a:spLocks noChangeShapeType="1"/>
            </p:cNvSpPr>
            <p:nvPr/>
          </p:nvSpPr>
          <p:spPr bwMode="auto">
            <a:xfrm>
              <a:off x="2904" y="936"/>
              <a:ext cx="1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52" name="Line 17"/>
            <p:cNvSpPr>
              <a:spLocks noChangeShapeType="1"/>
            </p:cNvSpPr>
            <p:nvPr/>
          </p:nvSpPr>
          <p:spPr bwMode="auto">
            <a:xfrm>
              <a:off x="3112" y="824"/>
              <a:ext cx="0" cy="7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53" name="Line 18"/>
            <p:cNvSpPr>
              <a:spLocks noChangeShapeType="1"/>
            </p:cNvSpPr>
            <p:nvPr/>
          </p:nvSpPr>
          <p:spPr bwMode="auto">
            <a:xfrm>
              <a:off x="4064" y="824"/>
              <a:ext cx="0" cy="7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54" name="AutoShape 36"/>
            <p:cNvSpPr>
              <a:spLocks noChangeArrowheads="1"/>
            </p:cNvSpPr>
            <p:nvPr/>
          </p:nvSpPr>
          <p:spPr bwMode="auto">
            <a:xfrm>
              <a:off x="2048" y="1192"/>
              <a:ext cx="368" cy="144"/>
            </a:xfrm>
            <a:prstGeom prst="rightArrow">
              <a:avLst>
                <a:gd name="adj1" fmla="val 50000"/>
                <a:gd name="adj2" fmla="val 6388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</p:grpSp>
      <p:grpSp>
        <p:nvGrpSpPr>
          <p:cNvPr id="354374" name="Group 70"/>
          <p:cNvGrpSpPr>
            <a:grpSpLocks/>
          </p:cNvGrpSpPr>
          <p:nvPr/>
        </p:nvGrpSpPr>
        <p:grpSpPr bwMode="auto">
          <a:xfrm>
            <a:off x="874713" y="1255713"/>
            <a:ext cx="5511808" cy="2424113"/>
            <a:chOff x="551" y="791"/>
            <a:chExt cx="3472" cy="1527"/>
          </a:xfrm>
        </p:grpSpPr>
        <p:sp>
          <p:nvSpPr>
            <p:cNvPr id="34835" name="Text Box 19"/>
            <p:cNvSpPr txBox="1">
              <a:spLocks noChangeArrowheads="1"/>
            </p:cNvSpPr>
            <p:nvPr/>
          </p:nvSpPr>
          <p:spPr bwMode="auto">
            <a:xfrm>
              <a:off x="2606" y="965"/>
              <a:ext cx="176" cy="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0</a:t>
              </a:r>
            </a:p>
            <a:p>
              <a:pPr algn="r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1</a:t>
              </a:r>
            </a:p>
            <a:p>
              <a:pPr algn="r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2</a:t>
              </a:r>
            </a:p>
            <a:p>
              <a:pPr algn="r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3</a:t>
              </a:r>
            </a:p>
            <a:p>
              <a:pPr algn="r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34836" name="Rectangle 20"/>
            <p:cNvSpPr>
              <a:spLocks noChangeArrowheads="1"/>
            </p:cNvSpPr>
            <p:nvPr/>
          </p:nvSpPr>
          <p:spPr bwMode="auto">
            <a:xfrm>
              <a:off x="2744" y="984"/>
              <a:ext cx="120" cy="10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4837" name="Line 32"/>
            <p:cNvSpPr>
              <a:spLocks noChangeShapeType="1"/>
            </p:cNvSpPr>
            <p:nvPr/>
          </p:nvSpPr>
          <p:spPr bwMode="auto">
            <a:xfrm>
              <a:off x="2792" y="1352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38" name="Line 33"/>
            <p:cNvSpPr>
              <a:spLocks noChangeShapeType="1"/>
            </p:cNvSpPr>
            <p:nvPr/>
          </p:nvSpPr>
          <p:spPr bwMode="auto">
            <a:xfrm>
              <a:off x="2792" y="1456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39" name="Line 34"/>
            <p:cNvSpPr>
              <a:spLocks noChangeShapeType="1"/>
            </p:cNvSpPr>
            <p:nvPr/>
          </p:nvSpPr>
          <p:spPr bwMode="auto">
            <a:xfrm flipV="1">
              <a:off x="2920" y="1032"/>
              <a:ext cx="0" cy="4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40" name="Line 35"/>
            <p:cNvSpPr>
              <a:spLocks noChangeShapeType="1"/>
            </p:cNvSpPr>
            <p:nvPr/>
          </p:nvSpPr>
          <p:spPr bwMode="auto">
            <a:xfrm>
              <a:off x="2800" y="1032"/>
              <a:ext cx="2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41" name="Text Box 43"/>
            <p:cNvSpPr txBox="1">
              <a:spLocks noChangeArrowheads="1"/>
            </p:cNvSpPr>
            <p:nvPr/>
          </p:nvSpPr>
          <p:spPr bwMode="auto">
            <a:xfrm>
              <a:off x="2674" y="791"/>
              <a:ext cx="24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ptr</a:t>
              </a:r>
            </a:p>
          </p:txBody>
        </p:sp>
        <p:sp>
          <p:nvSpPr>
            <p:cNvPr id="34842" name="Rectangle 48"/>
            <p:cNvSpPr>
              <a:spLocks noChangeArrowheads="1"/>
            </p:cNvSpPr>
            <p:nvPr/>
          </p:nvSpPr>
          <p:spPr bwMode="auto">
            <a:xfrm>
              <a:off x="2744" y="1088"/>
              <a:ext cx="120" cy="10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4843" name="Rectangle 49"/>
            <p:cNvSpPr>
              <a:spLocks noChangeArrowheads="1"/>
            </p:cNvSpPr>
            <p:nvPr/>
          </p:nvSpPr>
          <p:spPr bwMode="auto">
            <a:xfrm>
              <a:off x="2744" y="1192"/>
              <a:ext cx="120" cy="10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4844" name="Rectangle 50"/>
            <p:cNvSpPr>
              <a:spLocks noChangeArrowheads="1"/>
            </p:cNvSpPr>
            <p:nvPr/>
          </p:nvSpPr>
          <p:spPr bwMode="auto">
            <a:xfrm>
              <a:off x="2744" y="1296"/>
              <a:ext cx="120" cy="10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4845" name="Rectangle 51"/>
            <p:cNvSpPr>
              <a:spLocks noChangeArrowheads="1"/>
            </p:cNvSpPr>
            <p:nvPr/>
          </p:nvSpPr>
          <p:spPr bwMode="auto">
            <a:xfrm>
              <a:off x="2744" y="1400"/>
              <a:ext cx="120" cy="10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4846" name="Rectangle 52"/>
            <p:cNvSpPr>
              <a:spLocks noChangeArrowheads="1"/>
            </p:cNvSpPr>
            <p:nvPr/>
          </p:nvSpPr>
          <p:spPr bwMode="auto">
            <a:xfrm>
              <a:off x="2744" y="1504"/>
              <a:ext cx="120" cy="10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4847" name="Text Box 53"/>
            <p:cNvSpPr txBox="1">
              <a:spLocks noChangeArrowheads="1"/>
            </p:cNvSpPr>
            <p:nvPr/>
          </p:nvSpPr>
          <p:spPr bwMode="auto">
            <a:xfrm>
              <a:off x="2567" y="1439"/>
              <a:ext cx="20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...</a:t>
              </a:r>
            </a:p>
          </p:txBody>
        </p:sp>
        <p:sp>
          <p:nvSpPr>
            <p:cNvPr id="34848" name="Text Box 61"/>
            <p:cNvSpPr txBox="1">
              <a:spLocks noChangeArrowheads="1"/>
            </p:cNvSpPr>
            <p:nvPr/>
          </p:nvSpPr>
          <p:spPr bwMode="auto">
            <a:xfrm>
              <a:off x="551" y="2103"/>
              <a:ext cx="347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de-AT" altLang="en-US" sz="1600" smtClean="0"/>
                <a:t>Requires a </a:t>
              </a:r>
              <a:r>
                <a:rPr lang="de-AT" altLang="en-US" sz="1600" i="1" smtClean="0"/>
                <a:t>ptr</a:t>
              </a:r>
              <a:r>
                <a:rPr lang="de-AT" altLang="en-US" sz="1600" smtClean="0"/>
                <a:t> array that points to the right line after merging</a:t>
              </a:r>
              <a:endParaRPr lang="de-AT" altLang="en-US" sz="1600"/>
            </a:p>
          </p:txBody>
        </p:sp>
      </p:grpSp>
      <p:grpSp>
        <p:nvGrpSpPr>
          <p:cNvPr id="354375" name="Group 71"/>
          <p:cNvGrpSpPr>
            <a:grpSpLocks/>
          </p:cNvGrpSpPr>
          <p:nvPr/>
        </p:nvGrpSpPr>
        <p:grpSpPr bwMode="auto">
          <a:xfrm>
            <a:off x="874713" y="1230313"/>
            <a:ext cx="7646987" cy="2767013"/>
            <a:chOff x="551" y="775"/>
            <a:chExt cx="4817" cy="1743"/>
          </a:xfrm>
        </p:grpSpPr>
        <p:sp>
          <p:nvSpPr>
            <p:cNvPr id="34829" name="Text Box 38"/>
            <p:cNvSpPr txBox="1">
              <a:spLocks noChangeArrowheads="1"/>
            </p:cNvSpPr>
            <p:nvPr/>
          </p:nvSpPr>
          <p:spPr bwMode="auto">
            <a:xfrm>
              <a:off x="4407" y="775"/>
              <a:ext cx="871" cy="7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482600" algn="l"/>
                  <a:tab pos="762000" algn="l"/>
                  <a:tab pos="1054100" algn="l"/>
                  <a:tab pos="2006600" algn="l"/>
                  <a:tab pos="2476500" algn="l"/>
                  <a:tab pos="2959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482600" algn="l"/>
                  <a:tab pos="762000" algn="l"/>
                  <a:tab pos="1054100" algn="l"/>
                  <a:tab pos="2006600" algn="l"/>
                  <a:tab pos="2476500" algn="l"/>
                  <a:tab pos="2959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482600" algn="l"/>
                  <a:tab pos="762000" algn="l"/>
                  <a:tab pos="1054100" algn="l"/>
                  <a:tab pos="2006600" algn="l"/>
                  <a:tab pos="2476500" algn="l"/>
                  <a:tab pos="2959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482600" algn="l"/>
                  <a:tab pos="762000" algn="l"/>
                  <a:tab pos="1054100" algn="l"/>
                  <a:tab pos="2006600" algn="l"/>
                  <a:tab pos="2476500" algn="l"/>
                  <a:tab pos="2959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482600" algn="l"/>
                  <a:tab pos="762000" algn="l"/>
                  <a:tab pos="1054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762000" algn="l"/>
                  <a:tab pos="1054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762000" algn="l"/>
                  <a:tab pos="1054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762000" algn="l"/>
                  <a:tab pos="1054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762000" algn="l"/>
                  <a:tab pos="1054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a	b	#</a:t>
              </a:r>
            </a:p>
            <a:p>
              <a:pPr>
                <a:spcBef>
                  <a:spcPct val="3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0	1	0	0</a:t>
              </a:r>
            </a:p>
            <a:p>
              <a:pPr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	...	...	...</a:t>
              </a:r>
            </a:p>
            <a:p>
              <a:pPr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3	1	0	1</a:t>
              </a:r>
            </a:p>
            <a:p>
              <a:pPr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4	0	1	0</a:t>
              </a:r>
            </a:p>
            <a:p>
              <a:pPr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	...	...	...</a:t>
              </a:r>
            </a:p>
          </p:txBody>
        </p:sp>
        <p:sp>
          <p:nvSpPr>
            <p:cNvPr id="34830" name="Line 39"/>
            <p:cNvSpPr>
              <a:spLocks noChangeShapeType="1"/>
            </p:cNvSpPr>
            <p:nvPr/>
          </p:nvSpPr>
          <p:spPr bwMode="auto">
            <a:xfrm>
              <a:off x="4456" y="94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31" name="Line 40"/>
            <p:cNvSpPr>
              <a:spLocks noChangeShapeType="1"/>
            </p:cNvSpPr>
            <p:nvPr/>
          </p:nvSpPr>
          <p:spPr bwMode="auto">
            <a:xfrm>
              <a:off x="4664" y="832"/>
              <a:ext cx="0" cy="7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32" name="Line 41"/>
            <p:cNvSpPr>
              <a:spLocks noChangeShapeType="1"/>
            </p:cNvSpPr>
            <p:nvPr/>
          </p:nvSpPr>
          <p:spPr bwMode="auto">
            <a:xfrm>
              <a:off x="5280" y="832"/>
              <a:ext cx="0" cy="7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33" name="Text Box 42"/>
            <p:cNvSpPr txBox="1">
              <a:spLocks noChangeArrowheads="1"/>
            </p:cNvSpPr>
            <p:nvPr/>
          </p:nvSpPr>
          <p:spPr bwMode="auto">
            <a:xfrm>
              <a:off x="4599" y="1559"/>
              <a:ext cx="76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valid</a:t>
              </a:r>
              <a:r>
                <a:rPr lang="de-AT" altLang="en-US" sz="1600" smtClean="0"/>
                <a:t> matrix</a:t>
              </a:r>
              <a:endParaRPr lang="de-AT" altLang="en-US" sz="1600"/>
            </a:p>
          </p:txBody>
        </p:sp>
        <p:sp>
          <p:nvSpPr>
            <p:cNvPr id="34834" name="Text Box 69"/>
            <p:cNvSpPr txBox="1">
              <a:spLocks noChangeArrowheads="1"/>
            </p:cNvSpPr>
            <p:nvPr/>
          </p:nvSpPr>
          <p:spPr bwMode="auto">
            <a:xfrm>
              <a:off x="551" y="2303"/>
              <a:ext cx="384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de-AT" altLang="en-US" sz="1600" smtClean="0"/>
                <a:t>Requires a bit matrix that shows which actions are valid in each state</a:t>
              </a:r>
              <a:endParaRPr lang="de-AT" altLang="en-US" sz="1600"/>
            </a:p>
          </p:txBody>
        </p:sp>
      </p:grpSp>
      <p:sp>
        <p:nvSpPr>
          <p:cNvPr id="354377" name="Text Box 73"/>
          <p:cNvSpPr txBox="1">
            <a:spLocks noChangeArrowheads="1"/>
          </p:cNvSpPr>
          <p:nvPr/>
        </p:nvSpPr>
        <p:spPr bwMode="auto">
          <a:xfrm>
            <a:off x="4522788" y="4430713"/>
            <a:ext cx="4043392" cy="167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T actions and NT actions should be merged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 smtClean="0"/>
              <a:t>independently (NT part is more sparse)</a:t>
            </a:r>
            <a:endParaRPr lang="de-AT" altLang="en-US" sz="1600"/>
          </a:p>
          <a:p>
            <a:r>
              <a:rPr lang="de-AT" altLang="en-US" sz="1600" smtClean="0"/>
              <a:t>The same technique could also be used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 smtClean="0"/>
              <a:t>to merge colums</a:t>
            </a:r>
            <a:endParaRPr lang="de-AT" altLang="en-US" sz="1600"/>
          </a:p>
          <a:p>
            <a:r>
              <a:rPr lang="de-AT" altLang="en-US" sz="1600" smtClean="0"/>
              <a:t>Further compressions are possible but make</a:t>
            </a:r>
            <a:br>
              <a:rPr lang="de-AT" altLang="en-US" sz="1600" smtClean="0"/>
            </a:br>
            <a:r>
              <a:rPr lang="de-AT" altLang="en-US" sz="1600" smtClean="0"/>
              <a:t>the access more and more expensive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377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90BF22E-C4A4-47DF-9C44-E14497024ED4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de-DE" altLang="en-US" sz="1400" smtClean="0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671513" y="1193800"/>
            <a:ext cx="515427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Original table</a:t>
            </a:r>
            <a:r>
              <a:rPr lang="de-AT" altLang="en-US" sz="1600" smtClean="0"/>
              <a:t> </a:t>
            </a:r>
            <a:r>
              <a:rPr lang="de-AT" altLang="en-US" sz="1600"/>
              <a:t>(6 </a:t>
            </a:r>
            <a:r>
              <a:rPr lang="de-AT" altLang="en-US" sz="1600" smtClean="0"/>
              <a:t>colums * </a:t>
            </a:r>
            <a:r>
              <a:rPr lang="de-AT" altLang="en-US" sz="1600"/>
              <a:t>12 </a:t>
            </a:r>
            <a:r>
              <a:rPr lang="de-AT" altLang="en-US" sz="1600" smtClean="0"/>
              <a:t>lines * </a:t>
            </a:r>
            <a:r>
              <a:rPr lang="de-AT" altLang="en-US" sz="1600"/>
              <a:t>2 </a:t>
            </a:r>
            <a:r>
              <a:rPr lang="de-AT" altLang="en-US" sz="1600" smtClean="0"/>
              <a:t>bytes </a:t>
            </a:r>
            <a:r>
              <a:rPr lang="de-AT" altLang="en-US" sz="1600"/>
              <a:t>= </a:t>
            </a:r>
            <a:r>
              <a:rPr lang="de-AT" altLang="en-US" sz="1600" b="1"/>
              <a:t>144</a:t>
            </a:r>
            <a:r>
              <a:rPr lang="de-AT" altLang="en-US" sz="1600"/>
              <a:t> </a:t>
            </a:r>
            <a:r>
              <a:rPr lang="de-AT" altLang="en-US" sz="1600" smtClean="0"/>
              <a:t>bytes)</a:t>
            </a:r>
            <a:endParaRPr lang="de-AT" altLang="en-US" sz="1600"/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1014413" y="1560513"/>
            <a:ext cx="3425825" cy="269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	b	#	S	X	Y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s1	-	-	s3	s2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	s4	r3	-	-	-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2	-	s5	-	-	-	s6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	s1	-	acc	-	s7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-	s8	-	-	-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5	r5	s9	r5	-	-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6	r1	-	r1	-	-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7	-	s5	-	-	-	s10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8	-	r4	-	-	-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9	s11	-	-	-	-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10	r2	-	r2	-	-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11	r6	-	r6	-	-	-</a:t>
            </a:r>
          </a:p>
        </p:txBody>
      </p:sp>
      <p:sp>
        <p:nvSpPr>
          <p:cNvPr id="35846" name="Line 7"/>
          <p:cNvSpPr>
            <a:spLocks noChangeShapeType="1"/>
          </p:cNvSpPr>
          <p:nvPr/>
        </p:nvSpPr>
        <p:spPr bwMode="auto">
          <a:xfrm>
            <a:off x="1092200" y="1828800"/>
            <a:ext cx="327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5847" name="Line 8"/>
          <p:cNvSpPr>
            <a:spLocks noChangeShapeType="1"/>
          </p:cNvSpPr>
          <p:nvPr/>
        </p:nvSpPr>
        <p:spPr bwMode="auto">
          <a:xfrm>
            <a:off x="1422400" y="1651000"/>
            <a:ext cx="0" cy="256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5848" name="Line 9"/>
          <p:cNvSpPr>
            <a:spLocks noChangeShapeType="1"/>
          </p:cNvSpPr>
          <p:nvPr/>
        </p:nvSpPr>
        <p:spPr bwMode="auto">
          <a:xfrm>
            <a:off x="2933700" y="1651000"/>
            <a:ext cx="0" cy="256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671513" y="4368800"/>
            <a:ext cx="7002215" cy="2305050"/>
            <a:chOff x="671513" y="4368800"/>
            <a:chExt cx="7002215" cy="2305051"/>
          </a:xfrm>
        </p:grpSpPr>
        <p:sp>
          <p:nvSpPr>
            <p:cNvPr id="35855" name="Text Box 15"/>
            <p:cNvSpPr txBox="1">
              <a:spLocks noChangeArrowheads="1"/>
            </p:cNvSpPr>
            <p:nvPr/>
          </p:nvSpPr>
          <p:spPr bwMode="auto">
            <a:xfrm>
              <a:off x="671513" y="4368800"/>
              <a:ext cx="7002215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After combining shift and </a:t>
              </a:r>
              <a:r>
                <a:rPr lang="de-AT" altLang="en-US" sz="1800" b="1"/>
                <a:t>reduce</a:t>
              </a:r>
              <a:r>
                <a:rPr lang="de-AT" altLang="en-US" sz="1600"/>
                <a:t> (6 </a:t>
              </a:r>
              <a:r>
                <a:rPr lang="de-AT" altLang="en-US" sz="1600" smtClean="0"/>
                <a:t>columns * </a:t>
              </a:r>
              <a:r>
                <a:rPr lang="de-AT" altLang="en-US" sz="1600"/>
                <a:t>8 </a:t>
              </a:r>
              <a:r>
                <a:rPr lang="de-AT" altLang="en-US" sz="1600" smtClean="0"/>
                <a:t>lines * </a:t>
              </a:r>
              <a:r>
                <a:rPr lang="de-AT" altLang="en-US" sz="1600"/>
                <a:t>2 </a:t>
              </a:r>
              <a:r>
                <a:rPr lang="de-AT" altLang="en-US" sz="1600" smtClean="0"/>
                <a:t>bytes </a:t>
              </a:r>
              <a:r>
                <a:rPr lang="de-AT" altLang="en-US" sz="1600"/>
                <a:t>= </a:t>
              </a:r>
              <a:r>
                <a:rPr lang="de-AT" altLang="en-US" sz="1600" b="1"/>
                <a:t>96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bytes</a:t>
              </a:r>
              <a:r>
                <a:rPr lang="de-AT" altLang="en-US" sz="1600"/>
                <a:t>)</a:t>
              </a:r>
            </a:p>
          </p:txBody>
        </p:sp>
        <p:sp>
          <p:nvSpPr>
            <p:cNvPr id="35856" name="Text Box 17"/>
            <p:cNvSpPr txBox="1">
              <a:spLocks noChangeArrowheads="1"/>
            </p:cNvSpPr>
            <p:nvPr/>
          </p:nvSpPr>
          <p:spPr bwMode="auto">
            <a:xfrm>
              <a:off x="1014413" y="4748213"/>
              <a:ext cx="3386137" cy="1925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a	b	#	S	X	Y</a:t>
              </a:r>
            </a:p>
            <a:p>
              <a:pPr>
                <a:spcBef>
                  <a:spcPct val="3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0	s1	-	-	s3	s2	-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1	s4	r3	-	-	-	-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2	-	s5	-	-	-	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sr1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3	s1	-	acc	-	s7	-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4	-	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sr4</a:t>
              </a:r>
              <a:r>
                <a:rPr lang="de-AT" altLang="en-US" sz="1400">
                  <a:latin typeface="Arial" panose="020B0604020202020204" pitchFamily="34" charset="0"/>
                </a:rPr>
                <a:t>	-	-	-	-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5	r5	s9	r5	-	-	-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7	-	s5	-	-	-	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sr2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9	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sr6</a:t>
              </a:r>
              <a:r>
                <a:rPr lang="de-AT" altLang="en-US" sz="1400">
                  <a:latin typeface="Arial" panose="020B0604020202020204" pitchFamily="34" charset="0"/>
                </a:rPr>
                <a:t>	-	-	-	-	-</a:t>
              </a:r>
            </a:p>
          </p:txBody>
        </p:sp>
        <p:sp>
          <p:nvSpPr>
            <p:cNvPr id="35857" name="Line 18"/>
            <p:cNvSpPr>
              <a:spLocks noChangeShapeType="1"/>
            </p:cNvSpPr>
            <p:nvPr/>
          </p:nvSpPr>
          <p:spPr bwMode="auto">
            <a:xfrm>
              <a:off x="1092200" y="5016500"/>
              <a:ext cx="3276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5858" name="Line 19"/>
            <p:cNvSpPr>
              <a:spLocks noChangeShapeType="1"/>
            </p:cNvSpPr>
            <p:nvPr/>
          </p:nvSpPr>
          <p:spPr bwMode="auto">
            <a:xfrm>
              <a:off x="1422400" y="4838700"/>
              <a:ext cx="0" cy="1739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5859" name="Line 20"/>
            <p:cNvSpPr>
              <a:spLocks noChangeShapeType="1"/>
            </p:cNvSpPr>
            <p:nvPr/>
          </p:nvSpPr>
          <p:spPr bwMode="auto">
            <a:xfrm>
              <a:off x="2933700" y="4838700"/>
              <a:ext cx="0" cy="1739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533525" y="2286000"/>
            <a:ext cx="2857500" cy="1533525"/>
            <a:chOff x="1533525" y="2286000"/>
            <a:chExt cx="2857500" cy="1533525"/>
          </a:xfrm>
        </p:grpSpPr>
        <p:sp>
          <p:nvSpPr>
            <p:cNvPr id="35851" name="Oval 1"/>
            <p:cNvSpPr>
              <a:spLocks noChangeArrowheads="1"/>
            </p:cNvSpPr>
            <p:nvPr/>
          </p:nvSpPr>
          <p:spPr bwMode="auto">
            <a:xfrm>
              <a:off x="3990975" y="2286000"/>
              <a:ext cx="342900" cy="209550"/>
            </a:xfrm>
            <a:prstGeom prst="ellips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5852" name="Oval 15"/>
            <p:cNvSpPr>
              <a:spLocks noChangeArrowheads="1"/>
            </p:cNvSpPr>
            <p:nvPr/>
          </p:nvSpPr>
          <p:spPr bwMode="auto">
            <a:xfrm>
              <a:off x="1952625" y="2657475"/>
              <a:ext cx="342900" cy="209550"/>
            </a:xfrm>
            <a:prstGeom prst="ellips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5853" name="Oval 16"/>
            <p:cNvSpPr>
              <a:spLocks noChangeArrowheads="1"/>
            </p:cNvSpPr>
            <p:nvPr/>
          </p:nvSpPr>
          <p:spPr bwMode="auto">
            <a:xfrm>
              <a:off x="1533525" y="3609975"/>
              <a:ext cx="381000" cy="209550"/>
            </a:xfrm>
            <a:prstGeom prst="ellips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5854" name="Oval 17"/>
            <p:cNvSpPr>
              <a:spLocks noChangeArrowheads="1"/>
            </p:cNvSpPr>
            <p:nvPr/>
          </p:nvSpPr>
          <p:spPr bwMode="auto">
            <a:xfrm>
              <a:off x="4010025" y="3228975"/>
              <a:ext cx="381000" cy="209550"/>
            </a:xfrm>
            <a:prstGeom prst="ellips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BC961B5-CA85-4490-BD28-A54B2BC11F5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de-DE" altLang="en-US" sz="1400" smtClean="0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 (continued)</a:t>
            </a:r>
          </a:p>
        </p:txBody>
      </p:sp>
      <p:sp>
        <p:nvSpPr>
          <p:cNvPr id="36868" name="Text Box 3"/>
          <p:cNvSpPr txBox="1">
            <a:spLocks noChangeArrowheads="1"/>
          </p:cNvSpPr>
          <p:nvPr/>
        </p:nvSpPr>
        <p:spPr bwMode="auto">
          <a:xfrm>
            <a:off x="671513" y="1203034"/>
            <a:ext cx="445985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After combining shift and </a:t>
            </a:r>
            <a:r>
              <a:rPr lang="de-AT" altLang="en-US" sz="1800" b="1"/>
              <a:t>reduce</a:t>
            </a:r>
            <a:r>
              <a:rPr lang="de-AT" altLang="en-US" sz="1600"/>
              <a:t> (</a:t>
            </a:r>
            <a:r>
              <a:rPr lang="de-AT" altLang="en-US" sz="1600" b="1"/>
              <a:t>96</a:t>
            </a:r>
            <a:r>
              <a:rPr lang="de-AT" altLang="en-US" sz="1600"/>
              <a:t> </a:t>
            </a:r>
            <a:r>
              <a:rPr lang="de-AT" altLang="en-US" sz="1600" smtClean="0"/>
              <a:t>bytes</a:t>
            </a:r>
            <a:r>
              <a:rPr lang="de-AT" altLang="en-US" sz="1600"/>
              <a:t>)</a:t>
            </a:r>
          </a:p>
        </p:txBody>
      </p:sp>
      <p:sp>
        <p:nvSpPr>
          <p:cNvPr id="36869" name="Text Box 4"/>
          <p:cNvSpPr txBox="1">
            <a:spLocks noChangeArrowheads="1"/>
          </p:cNvSpPr>
          <p:nvPr/>
        </p:nvSpPr>
        <p:spPr bwMode="auto">
          <a:xfrm>
            <a:off x="1014413" y="1582447"/>
            <a:ext cx="3386137" cy="192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	b	#	S	X	Y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s1	-	-	s3	s2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	s4	r3	-	-	-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2	-	s5	-	-	-	sr1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	s1	-	acc	-	s7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-	sr4	-	-	-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5	r5	s9	r5	-	-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7	-	s5	-	-	-	sr2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9	sr6	-	-	-	-	-</a:t>
            </a:r>
          </a:p>
        </p:txBody>
      </p:sp>
      <p:sp>
        <p:nvSpPr>
          <p:cNvPr id="36870" name="Line 5"/>
          <p:cNvSpPr>
            <a:spLocks noChangeShapeType="1"/>
          </p:cNvSpPr>
          <p:nvPr/>
        </p:nvSpPr>
        <p:spPr bwMode="auto">
          <a:xfrm>
            <a:off x="1092200" y="1850734"/>
            <a:ext cx="327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6871" name="Line 6"/>
          <p:cNvSpPr>
            <a:spLocks noChangeShapeType="1"/>
          </p:cNvSpPr>
          <p:nvPr/>
        </p:nvSpPr>
        <p:spPr bwMode="auto">
          <a:xfrm>
            <a:off x="1422400" y="1672934"/>
            <a:ext cx="0" cy="1739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6872" name="Line 7"/>
          <p:cNvSpPr>
            <a:spLocks noChangeShapeType="1"/>
          </p:cNvSpPr>
          <p:nvPr/>
        </p:nvSpPr>
        <p:spPr bwMode="auto">
          <a:xfrm>
            <a:off x="2933700" y="1672934"/>
            <a:ext cx="0" cy="1739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6873" name="Text Box 8"/>
          <p:cNvSpPr txBox="1">
            <a:spLocks noChangeArrowheads="1"/>
          </p:cNvSpPr>
          <p:nvPr/>
        </p:nvSpPr>
        <p:spPr bwMode="auto">
          <a:xfrm>
            <a:off x="671513" y="3617246"/>
            <a:ext cx="6723933" cy="61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Merging lines</a:t>
            </a:r>
            <a:r>
              <a:rPr lang="de-AT" altLang="en-US" sz="1600" smtClean="0"/>
              <a:t> </a:t>
            </a:r>
            <a:r>
              <a:rPr lang="de-AT" altLang="en-US" sz="1600"/>
              <a:t>(3 </a:t>
            </a:r>
            <a:r>
              <a:rPr lang="de-AT" altLang="en-US" sz="1600" smtClean="0"/>
              <a:t>columns </a:t>
            </a:r>
            <a:r>
              <a:rPr lang="de-AT" altLang="en-US" sz="1600"/>
              <a:t>* 6 </a:t>
            </a:r>
            <a:r>
              <a:rPr lang="de-AT" altLang="en-US" sz="1600" smtClean="0"/>
              <a:t>lines </a:t>
            </a:r>
            <a:r>
              <a:rPr lang="de-AT" altLang="en-US" sz="1600"/>
              <a:t>* 2 </a:t>
            </a:r>
            <a:r>
              <a:rPr lang="de-AT" altLang="en-US" sz="1600" smtClean="0"/>
              <a:t>bytes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  <a:tabLst>
                <a:tab pos="1436688" algn="l"/>
              </a:tabLst>
            </a:pPr>
            <a:r>
              <a:rPr lang="de-AT" altLang="en-US" sz="1600"/>
              <a:t>	+ 2 * 8 </a:t>
            </a:r>
            <a:r>
              <a:rPr lang="de-AT" altLang="en-US" sz="1600" smtClean="0"/>
              <a:t>lines </a:t>
            </a:r>
            <a:r>
              <a:rPr lang="de-AT" altLang="en-US" sz="1600"/>
              <a:t>* 2 </a:t>
            </a:r>
            <a:r>
              <a:rPr lang="de-AT" altLang="en-US" sz="1600" smtClean="0"/>
              <a:t>bytes </a:t>
            </a:r>
            <a:r>
              <a:rPr lang="de-AT" altLang="en-US" sz="1600"/>
              <a:t>+ 8 * 1 </a:t>
            </a:r>
            <a:r>
              <a:rPr lang="de-AT" altLang="en-US" sz="1600" smtClean="0"/>
              <a:t>byte </a:t>
            </a:r>
            <a:r>
              <a:rPr lang="de-AT" altLang="en-US" sz="1600"/>
              <a:t>= 36 + 32 + 8 = </a:t>
            </a:r>
            <a:r>
              <a:rPr lang="de-AT" altLang="en-US" sz="1600" b="1"/>
              <a:t>76</a:t>
            </a:r>
            <a:r>
              <a:rPr lang="de-AT" altLang="en-US" sz="1600"/>
              <a:t> </a:t>
            </a:r>
            <a:r>
              <a:rPr lang="de-AT" altLang="en-US" sz="1600" smtClean="0"/>
              <a:t>bytes</a:t>
            </a:r>
            <a:r>
              <a:rPr lang="de-AT" altLang="en-US" sz="1600"/>
              <a:t>)</a:t>
            </a:r>
          </a:p>
        </p:txBody>
      </p:sp>
      <p:sp>
        <p:nvSpPr>
          <p:cNvPr id="36874" name="Text Box 9"/>
          <p:cNvSpPr txBox="1">
            <a:spLocks noChangeArrowheads="1"/>
          </p:cNvSpPr>
          <p:nvPr/>
        </p:nvSpPr>
        <p:spPr bwMode="auto">
          <a:xfrm>
            <a:off x="1014413" y="4818645"/>
            <a:ext cx="2082800" cy="115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	b	#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0,3,4	s1	sr4	acc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	s4	r3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2,7,9	sr6	s5	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5	r5	s9	r5</a:t>
            </a:r>
          </a:p>
        </p:txBody>
      </p:sp>
      <p:sp>
        <p:nvSpPr>
          <p:cNvPr id="36875" name="Line 10"/>
          <p:cNvSpPr>
            <a:spLocks noChangeShapeType="1"/>
          </p:cNvSpPr>
          <p:nvPr/>
        </p:nvSpPr>
        <p:spPr bwMode="auto">
          <a:xfrm>
            <a:off x="1092200" y="5086932"/>
            <a:ext cx="2044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6876" name="Line 11"/>
          <p:cNvSpPr>
            <a:spLocks noChangeShapeType="1"/>
          </p:cNvSpPr>
          <p:nvPr/>
        </p:nvSpPr>
        <p:spPr bwMode="auto">
          <a:xfrm>
            <a:off x="1625600" y="4909132"/>
            <a:ext cx="0" cy="101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6877" name="Line 12"/>
          <p:cNvSpPr>
            <a:spLocks noChangeShapeType="1"/>
          </p:cNvSpPr>
          <p:nvPr/>
        </p:nvSpPr>
        <p:spPr bwMode="auto">
          <a:xfrm>
            <a:off x="3136900" y="4909132"/>
            <a:ext cx="0" cy="101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3567113" y="4818645"/>
            <a:ext cx="2052637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r"/>
                <a:tab pos="673100" algn="l"/>
                <a:tab pos="1143000" algn="l"/>
                <a:tab pos="1625600" algn="l"/>
                <a:tab pos="2197100" algn="l"/>
                <a:tab pos="2667000" algn="l"/>
                <a:tab pos="3149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	X	Y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0,2	s3	s2	sr1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3,7	-	s7	sr2</a:t>
            </a:r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>
            <a:off x="3644900" y="5086932"/>
            <a:ext cx="2044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4178300" y="4909132"/>
            <a:ext cx="0" cy="622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5689600" y="4909132"/>
            <a:ext cx="0" cy="622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6882" name="Text Box 19"/>
          <p:cNvSpPr txBox="1">
            <a:spLocks noChangeArrowheads="1"/>
          </p:cNvSpPr>
          <p:nvPr/>
        </p:nvSpPr>
        <p:spPr bwMode="auto">
          <a:xfrm>
            <a:off x="6234113" y="4831345"/>
            <a:ext cx="1333500" cy="192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482600" algn="l"/>
                <a:tab pos="762000" algn="l"/>
                <a:tab pos="1054100" algn="l"/>
                <a:tab pos="2006600" algn="l"/>
                <a:tab pos="2476500" algn="l"/>
                <a:tab pos="2959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482600" algn="l"/>
                <a:tab pos="762000" algn="l"/>
                <a:tab pos="1054100" algn="l"/>
                <a:tab pos="2006600" algn="l"/>
                <a:tab pos="2476500" algn="l"/>
                <a:tab pos="2959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482600" algn="l"/>
                <a:tab pos="762000" algn="l"/>
                <a:tab pos="1054100" algn="l"/>
                <a:tab pos="2006600" algn="l"/>
                <a:tab pos="2476500" algn="l"/>
                <a:tab pos="2959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482600" algn="l"/>
                <a:tab pos="762000" algn="l"/>
                <a:tab pos="1054100" algn="l"/>
                <a:tab pos="2006600" algn="l"/>
                <a:tab pos="2476500" algn="l"/>
                <a:tab pos="2959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482600" algn="l"/>
                <a:tab pos="762000" algn="l"/>
                <a:tab pos="1054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762000" algn="l"/>
                <a:tab pos="1054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762000" algn="l"/>
                <a:tab pos="1054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762000" algn="l"/>
                <a:tab pos="1054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762000" algn="l"/>
                <a:tab pos="1054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	b	#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1	0	0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	1	1	0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2	0	1	0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	1	0	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0	1	0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5	1	1	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7	0	1	0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9	1	0	0</a:t>
            </a:r>
          </a:p>
        </p:txBody>
      </p:sp>
      <p:sp>
        <p:nvSpPr>
          <p:cNvPr id="36883" name="Line 20"/>
          <p:cNvSpPr>
            <a:spLocks noChangeShapeType="1"/>
          </p:cNvSpPr>
          <p:nvPr/>
        </p:nvSpPr>
        <p:spPr bwMode="auto">
          <a:xfrm>
            <a:off x="6311900" y="5099632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6884" name="Line 21"/>
          <p:cNvSpPr>
            <a:spLocks noChangeShapeType="1"/>
          </p:cNvSpPr>
          <p:nvPr/>
        </p:nvSpPr>
        <p:spPr bwMode="auto">
          <a:xfrm>
            <a:off x="6642100" y="4921832"/>
            <a:ext cx="0" cy="1739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6885" name="Line 22"/>
          <p:cNvSpPr>
            <a:spLocks noChangeShapeType="1"/>
          </p:cNvSpPr>
          <p:nvPr/>
        </p:nvSpPr>
        <p:spPr bwMode="auto">
          <a:xfrm>
            <a:off x="7607300" y="4921832"/>
            <a:ext cx="0" cy="1739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6886" name="Text Box 23"/>
          <p:cNvSpPr txBox="1">
            <a:spLocks noChangeArrowheads="1"/>
          </p:cNvSpPr>
          <p:nvPr/>
        </p:nvSpPr>
        <p:spPr bwMode="auto">
          <a:xfrm>
            <a:off x="1833648" y="4505625"/>
            <a:ext cx="93786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T actions</a:t>
            </a:r>
            <a:endParaRPr lang="de-AT" altLang="en-US" sz="1600" i="1"/>
          </a:p>
        </p:txBody>
      </p:sp>
      <p:sp>
        <p:nvSpPr>
          <p:cNvPr id="36887" name="Text Box 24"/>
          <p:cNvSpPr txBox="1">
            <a:spLocks noChangeArrowheads="1"/>
          </p:cNvSpPr>
          <p:nvPr/>
        </p:nvSpPr>
        <p:spPr bwMode="auto">
          <a:xfrm>
            <a:off x="4305697" y="4505625"/>
            <a:ext cx="107411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NT actions</a:t>
            </a:r>
            <a:endParaRPr lang="de-AT" altLang="en-US" sz="1600" i="1"/>
          </a:p>
        </p:txBody>
      </p:sp>
      <p:sp>
        <p:nvSpPr>
          <p:cNvPr id="36888" name="Text Box 25"/>
          <p:cNvSpPr txBox="1">
            <a:spLocks noChangeArrowheads="1"/>
          </p:cNvSpPr>
          <p:nvPr/>
        </p:nvSpPr>
        <p:spPr bwMode="auto">
          <a:xfrm>
            <a:off x="6824584" y="4505625"/>
            <a:ext cx="5889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/>
              <a:t>valid</a:t>
            </a:r>
          </a:p>
        </p:txBody>
      </p:sp>
      <p:sp>
        <p:nvSpPr>
          <p:cNvPr id="2" name="Right Brace 1"/>
          <p:cNvSpPr/>
          <p:nvPr/>
        </p:nvSpPr>
        <p:spPr bwMode="auto">
          <a:xfrm rot="5400000">
            <a:off x="3124919" y="3398651"/>
            <a:ext cx="107816" cy="1638863"/>
          </a:xfrm>
          <a:prstGeom prst="rightBrace">
            <a:avLst>
              <a:gd name="adj1" fmla="val 28856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Right Brace 25"/>
          <p:cNvSpPr/>
          <p:nvPr/>
        </p:nvSpPr>
        <p:spPr bwMode="auto">
          <a:xfrm rot="5400000">
            <a:off x="4557313" y="3785164"/>
            <a:ext cx="107815" cy="865840"/>
          </a:xfrm>
          <a:prstGeom prst="rightBrace">
            <a:avLst>
              <a:gd name="adj1" fmla="val 28856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91323" y="4180558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i="1" smtClean="0"/>
              <a:t>ptr</a:t>
            </a:r>
            <a:endParaRPr lang="de-AT" sz="1400" i="1"/>
          </a:p>
        </p:txBody>
      </p:sp>
      <p:sp>
        <p:nvSpPr>
          <p:cNvPr id="28" name="TextBox 27"/>
          <p:cNvSpPr txBox="1"/>
          <p:nvPr/>
        </p:nvSpPr>
        <p:spPr>
          <a:xfrm>
            <a:off x="4347964" y="418177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i="1" smtClean="0"/>
              <a:t>valid</a:t>
            </a:r>
            <a:endParaRPr lang="de-AT" sz="14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BB19FCE-4744-44E8-8170-5E24C311CC1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de-DE" altLang="en-US" sz="1400" smtClean="0"/>
          </a:p>
        </p:txBody>
      </p:sp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04900" y="4263827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5199413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8.</a:t>
            </a:r>
            <a:r>
              <a:rPr lang="de-AT" altLang="en-US" sz="3200"/>
              <a:t>	</a:t>
            </a:r>
            <a:r>
              <a:rPr lang="de-AT" altLang="en-US" sz="3200" smtClean="0"/>
              <a:t>Bottom-up Syntax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8.1</a:t>
            </a:r>
            <a:r>
              <a:rPr lang="de-AT" altLang="en-US"/>
              <a:t>	</a:t>
            </a:r>
            <a:r>
              <a:rPr lang="de-AT" altLang="en-US" smtClean="0"/>
              <a:t>How a Bottom-up Parser Works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8.2</a:t>
            </a:r>
            <a:r>
              <a:rPr lang="de-AT" altLang="en-US"/>
              <a:t>	</a:t>
            </a:r>
            <a:r>
              <a:rPr lang="de-AT" altLang="en-US" smtClean="0"/>
              <a:t>LR 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8.3</a:t>
            </a:r>
            <a:r>
              <a:rPr lang="de-AT" altLang="en-US"/>
              <a:t>	</a:t>
            </a:r>
            <a:r>
              <a:rPr lang="de-AT" altLang="en-US" smtClean="0"/>
              <a:t>LR Table Generation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8.4</a:t>
            </a:r>
            <a:r>
              <a:rPr lang="de-AT" altLang="en-US"/>
              <a:t>	</a:t>
            </a:r>
            <a:r>
              <a:rPr lang="de-AT" altLang="en-US" smtClean="0"/>
              <a:t>LR Table Compression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8.5</a:t>
            </a: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Semantic Processing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8.6</a:t>
            </a:r>
            <a:r>
              <a:rPr lang="de-AT" altLang="en-US"/>
              <a:t>	</a:t>
            </a:r>
            <a:r>
              <a:rPr lang="de-AT" altLang="en-US" smtClean="0"/>
              <a:t>LR Error Handling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386992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77253B5-A6AA-430B-91A3-A77926CD827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de-DE" altLang="en-US" sz="1400" smtClean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Semantic actions</a:t>
            </a: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709613" y="1244600"/>
            <a:ext cx="687814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Can only be executed at the end of a production </a:t>
            </a:r>
            <a:r>
              <a:rPr lang="de-AT" altLang="en-US" sz="1600" smtClean="0"/>
              <a:t>(i.e., during reductions)</a:t>
            </a:r>
            <a:endParaRPr lang="de-AT" altLang="en-US" sz="1600"/>
          </a:p>
        </p:txBody>
      </p:sp>
      <p:grpSp>
        <p:nvGrpSpPr>
          <p:cNvPr id="358420" name="Group 20"/>
          <p:cNvGrpSpPr>
            <a:grpSpLocks/>
          </p:cNvGrpSpPr>
          <p:nvPr/>
        </p:nvGrpSpPr>
        <p:grpSpPr bwMode="auto">
          <a:xfrm>
            <a:off x="747713" y="1738314"/>
            <a:ext cx="7583478" cy="1724026"/>
            <a:chOff x="471" y="1095"/>
            <a:chExt cx="4777" cy="1086"/>
          </a:xfrm>
        </p:grpSpPr>
        <p:sp>
          <p:nvSpPr>
            <p:cNvPr id="38930" name="Text Box 4"/>
            <p:cNvSpPr txBox="1">
              <a:spLocks noChangeArrowheads="1"/>
            </p:cNvSpPr>
            <p:nvPr/>
          </p:nvSpPr>
          <p:spPr bwMode="auto">
            <a:xfrm>
              <a:off x="471" y="1095"/>
              <a:ext cx="335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If a semantic action would occur in the middle of a production</a:t>
              </a:r>
              <a:endParaRPr lang="de-AT" altLang="en-US" sz="1600"/>
            </a:p>
          </p:txBody>
        </p:sp>
        <p:sp>
          <p:nvSpPr>
            <p:cNvPr id="38931" name="Text Box 5"/>
            <p:cNvSpPr txBox="1">
              <a:spLocks noChangeArrowheads="1"/>
            </p:cNvSpPr>
            <p:nvPr/>
          </p:nvSpPr>
          <p:spPr bwMode="auto">
            <a:xfrm>
              <a:off x="471" y="1543"/>
              <a:ext cx="241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it would have to be implemented as follows:</a:t>
              </a:r>
              <a:endParaRPr lang="de-AT" altLang="en-US" sz="1600"/>
            </a:p>
          </p:txBody>
        </p:sp>
        <p:sp>
          <p:nvSpPr>
            <p:cNvPr id="38932" name="Text Box 6"/>
            <p:cNvSpPr txBox="1">
              <a:spLocks noChangeArrowheads="1"/>
            </p:cNvSpPr>
            <p:nvPr/>
          </p:nvSpPr>
          <p:spPr bwMode="auto">
            <a:xfrm>
              <a:off x="735" y="1335"/>
              <a:ext cx="824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(. ... .) b.</a:t>
              </a:r>
            </a:p>
          </p:txBody>
        </p:sp>
        <p:sp>
          <p:nvSpPr>
            <p:cNvPr id="38933" name="Text Box 7"/>
            <p:cNvSpPr txBox="1">
              <a:spLocks noChangeArrowheads="1"/>
            </p:cNvSpPr>
            <p:nvPr/>
          </p:nvSpPr>
          <p:spPr bwMode="auto">
            <a:xfrm>
              <a:off x="735" y="1759"/>
              <a:ext cx="822" cy="32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Y b.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(. ... .).</a:t>
              </a:r>
            </a:p>
          </p:txBody>
        </p:sp>
        <p:sp>
          <p:nvSpPr>
            <p:cNvPr id="38934" name="Text Box 8"/>
            <p:cNvSpPr txBox="1">
              <a:spLocks noChangeArrowheads="1"/>
            </p:cNvSpPr>
            <p:nvPr/>
          </p:nvSpPr>
          <p:spPr bwMode="auto">
            <a:xfrm>
              <a:off x="1703" y="1811"/>
              <a:ext cx="3545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empty production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the semantic action would have to be executed during its reduction</a:t>
              </a:r>
              <a:endParaRPr lang="de-AT" altLang="en-US" sz="1600"/>
            </a:p>
          </p:txBody>
        </p:sp>
        <p:sp>
          <p:nvSpPr>
            <p:cNvPr id="38935" name="Line 9"/>
            <p:cNvSpPr>
              <a:spLocks noChangeShapeType="1"/>
            </p:cNvSpPr>
            <p:nvPr/>
          </p:nvSpPr>
          <p:spPr bwMode="auto">
            <a:xfrm flipH="1">
              <a:off x="1376" y="1992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58426" name="Group 26"/>
          <p:cNvGrpSpPr>
            <a:grpSpLocks/>
          </p:cNvGrpSpPr>
          <p:nvPr/>
        </p:nvGrpSpPr>
        <p:grpSpPr bwMode="auto">
          <a:xfrm>
            <a:off x="747713" y="3632200"/>
            <a:ext cx="4508505" cy="1173163"/>
            <a:chOff x="471" y="2288"/>
            <a:chExt cx="2840" cy="739"/>
          </a:xfrm>
        </p:grpSpPr>
        <p:sp>
          <p:nvSpPr>
            <p:cNvPr id="38927" name="Text Box 10"/>
            <p:cNvSpPr txBox="1">
              <a:spLocks noChangeArrowheads="1"/>
            </p:cNvSpPr>
            <p:nvPr/>
          </p:nvSpPr>
          <p:spPr bwMode="auto">
            <a:xfrm>
              <a:off x="471" y="2288"/>
              <a:ext cx="284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Problem</a:t>
              </a:r>
              <a:r>
                <a:rPr lang="de-AT" altLang="en-US" sz="1600"/>
                <a:t>: </a:t>
              </a:r>
              <a:r>
                <a:rPr lang="de-AT" altLang="en-US" sz="1600" smtClean="0"/>
                <a:t>this can invalidate the LALR(1) property</a:t>
              </a:r>
              <a:endParaRPr lang="de-AT" altLang="en-US" sz="1600"/>
            </a:p>
          </p:txBody>
        </p:sp>
        <p:sp>
          <p:nvSpPr>
            <p:cNvPr id="38928" name="Text Box 11"/>
            <p:cNvSpPr txBox="1">
              <a:spLocks noChangeArrowheads="1"/>
            </p:cNvSpPr>
            <p:nvPr/>
          </p:nvSpPr>
          <p:spPr bwMode="auto">
            <a:xfrm>
              <a:off x="735" y="2567"/>
              <a:ext cx="934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b c.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(. ... .) b d.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38929" name="Text Box 13"/>
            <p:cNvSpPr txBox="1">
              <a:spLocks noChangeArrowheads="1"/>
            </p:cNvSpPr>
            <p:nvPr/>
          </p:nvSpPr>
          <p:spPr bwMode="auto">
            <a:xfrm>
              <a:off x="1719" y="2551"/>
              <a:ext cx="757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CFG would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be LALR(1</a:t>
              </a:r>
              <a:r>
                <a:rPr lang="de-AT" altLang="en-US" sz="1600"/>
                <a:t>)</a:t>
              </a:r>
            </a:p>
          </p:txBody>
        </p:sp>
      </p:grpSp>
      <p:grpSp>
        <p:nvGrpSpPr>
          <p:cNvPr id="358427" name="Group 27"/>
          <p:cNvGrpSpPr>
            <a:grpSpLocks/>
          </p:cNvGrpSpPr>
          <p:nvPr/>
        </p:nvGrpSpPr>
        <p:grpSpPr bwMode="auto">
          <a:xfrm>
            <a:off x="747713" y="4075116"/>
            <a:ext cx="8181982" cy="2395539"/>
            <a:chOff x="471" y="2567"/>
            <a:chExt cx="5154" cy="1509"/>
          </a:xfrm>
        </p:grpSpPr>
        <p:sp>
          <p:nvSpPr>
            <p:cNvPr id="38920" name="AutoShape 14"/>
            <p:cNvSpPr>
              <a:spLocks noChangeArrowheads="1"/>
            </p:cNvSpPr>
            <p:nvPr/>
          </p:nvSpPr>
          <p:spPr bwMode="auto">
            <a:xfrm>
              <a:off x="2568" y="2688"/>
              <a:ext cx="448" cy="152"/>
            </a:xfrm>
            <a:prstGeom prst="rightArrow">
              <a:avLst>
                <a:gd name="adj1" fmla="val 50000"/>
                <a:gd name="adj2" fmla="val 7368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8921" name="Text Box 12"/>
            <p:cNvSpPr txBox="1">
              <a:spLocks noChangeArrowheads="1"/>
            </p:cNvSpPr>
            <p:nvPr/>
          </p:nvSpPr>
          <p:spPr bwMode="auto">
            <a:xfrm>
              <a:off x="3255" y="2567"/>
              <a:ext cx="934" cy="46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b c.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Y b d.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(. ... .).</a:t>
              </a:r>
            </a:p>
          </p:txBody>
        </p:sp>
        <p:sp>
          <p:nvSpPr>
            <p:cNvPr id="38922" name="Text Box 15"/>
            <p:cNvSpPr txBox="1">
              <a:spLocks noChangeArrowheads="1"/>
            </p:cNvSpPr>
            <p:nvPr/>
          </p:nvSpPr>
          <p:spPr bwMode="auto">
            <a:xfrm>
              <a:off x="471" y="3095"/>
              <a:ext cx="99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Table generation</a:t>
              </a:r>
              <a:endParaRPr lang="de-AT" altLang="en-US" sz="1600" i="1"/>
            </a:p>
          </p:txBody>
        </p:sp>
        <p:sp>
          <p:nvSpPr>
            <p:cNvPr id="38923" name="Text Box 16"/>
            <p:cNvSpPr txBox="1">
              <a:spLocks noChangeArrowheads="1"/>
            </p:cNvSpPr>
            <p:nvPr/>
          </p:nvSpPr>
          <p:spPr bwMode="auto">
            <a:xfrm>
              <a:off x="487" y="3338"/>
              <a:ext cx="2155" cy="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  <a:tabLst>
                  <a:tab pos="190500" algn="r"/>
                  <a:tab pos="381000" algn="l"/>
                  <a:tab pos="1435100" algn="l"/>
                  <a:tab pos="1971675" algn="l"/>
                  <a:tab pos="2509838" algn="l"/>
                  <a:tab pos="2868613" algn="l"/>
                </a:tabLst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smtClean="0">
                  <a:latin typeface="Arial" panose="020B0604020202020204" pitchFamily="34" charset="0"/>
                </a:rPr>
                <a:t>n</a:t>
              </a: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X = a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b c	/ #</a:t>
              </a:r>
              <a:r>
                <a:rPr lang="de-AT" altLang="en-US" sz="1400">
                  <a:latin typeface="Arial" panose="020B0604020202020204" pitchFamily="34" charset="0"/>
                </a:rPr>
                <a:t>	shift	b	</a:t>
              </a:r>
              <a:r>
                <a:rPr lang="de-AT" altLang="en-US" sz="1400" smtClean="0">
                  <a:latin typeface="Arial" panose="020B0604020202020204" pitchFamily="34" charset="0"/>
                </a:rPr>
                <a:t>n+1</a:t>
              </a:r>
              <a:endParaRPr lang="de-AT" altLang="en-US" sz="1400">
                <a:latin typeface="Arial" panose="020B0604020202020204" pitchFamily="34" charset="0"/>
              </a:endParaRP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  <a:tabLst>
                  <a:tab pos="190500" algn="r"/>
                  <a:tab pos="381000" algn="l"/>
                  <a:tab pos="1435100" algn="l"/>
                  <a:tab pos="1971675" algn="l"/>
                  <a:tab pos="2509838" algn="l"/>
                  <a:tab pos="2868613" algn="l"/>
                </a:tabLst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		X = a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 Y b d	/ #</a:t>
              </a:r>
              <a:r>
                <a:rPr lang="de-AT" altLang="en-US" sz="1400">
                  <a:latin typeface="Arial" panose="020B0604020202020204" pitchFamily="34" charset="0"/>
                </a:rPr>
                <a:t>	red	b	(Y=)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  <a:tabLst>
                  <a:tab pos="190500" algn="r"/>
                  <a:tab pos="381000" algn="l"/>
                  <a:tab pos="1435100" algn="l"/>
                  <a:tab pos="1971675" algn="l"/>
                  <a:tab pos="2509838" algn="l"/>
                  <a:tab pos="2868613" algn="l"/>
                </a:tabLst>
              </a:pPr>
              <a:r>
                <a:rPr lang="de-AT" altLang="en-US" sz="1400">
                  <a:latin typeface="Arial" panose="020B0604020202020204" pitchFamily="34" charset="0"/>
                </a:rPr>
                <a:t>		Y =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	/ b	shift	Y	</a:t>
              </a:r>
              <a:r>
                <a:rPr lang="de-AT" altLang="en-US" sz="1400" smtClean="0">
                  <a:latin typeface="Arial" panose="020B0604020202020204" pitchFamily="34" charset="0"/>
                </a:rPr>
                <a:t>n+2</a:t>
              </a: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38924" name="AutoShape 17"/>
            <p:cNvSpPr>
              <a:spLocks/>
            </p:cNvSpPr>
            <p:nvPr/>
          </p:nvSpPr>
          <p:spPr bwMode="auto">
            <a:xfrm>
              <a:off x="2609" y="3352"/>
              <a:ext cx="56" cy="272"/>
            </a:xfrm>
            <a:prstGeom prst="rightBrace">
              <a:avLst>
                <a:gd name="adj1" fmla="val 4047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8925" name="Text Box 18"/>
            <p:cNvSpPr txBox="1">
              <a:spLocks noChangeArrowheads="1"/>
            </p:cNvSpPr>
            <p:nvPr/>
          </p:nvSpPr>
          <p:spPr bwMode="auto">
            <a:xfrm>
              <a:off x="2688" y="3375"/>
              <a:ext cx="1218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>
                  <a:solidFill>
                    <a:srgbClr val="FF0000"/>
                  </a:solidFill>
                </a:rPr>
                <a:t>shift-reduce conflict</a:t>
              </a:r>
              <a:endParaRPr lang="de-AT" altLang="en-US" sz="1600" b="1">
                <a:solidFill>
                  <a:srgbClr val="FF0000"/>
                </a:solidFill>
              </a:endParaRPr>
            </a:p>
          </p:txBody>
        </p:sp>
        <p:sp>
          <p:nvSpPr>
            <p:cNvPr id="38926" name="Text Box 19"/>
            <p:cNvSpPr txBox="1">
              <a:spLocks noChangeArrowheads="1"/>
            </p:cNvSpPr>
            <p:nvPr/>
          </p:nvSpPr>
          <p:spPr bwMode="auto">
            <a:xfrm>
              <a:off x="2688" y="3551"/>
              <a:ext cx="2937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u="sng" smtClean="0"/>
                <a:t>Reason</a:t>
              </a:r>
              <a:r>
                <a:rPr lang="de-AT" altLang="en-US" sz="1600" smtClean="0"/>
                <a:t>: </a:t>
              </a:r>
              <a:r>
                <a:rPr lang="de-AT" altLang="en-US" sz="1600"/>
                <a:t>Parser </a:t>
              </a:r>
              <a:r>
                <a:rPr lang="de-AT" altLang="en-US" sz="1600" smtClean="0"/>
                <a:t>can no longer follow both productions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in parallel, but must decide in which production it is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(i.e. whether it should execute the sem. action or not) 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F4FEE7A-97F4-4C88-AE3D-B0AE529565F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de-DE" altLang="en-US" sz="1400" smtClean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Attributes</a:t>
            </a:r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696913" y="1257300"/>
            <a:ext cx="7164439" cy="636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de-AT" altLang="en-US" sz="1600" smtClean="0"/>
              <a:t>Each symbol has </a:t>
            </a:r>
            <a:r>
              <a:rPr lang="de-AT" altLang="en-US" sz="1600" i="1" smtClean="0"/>
              <a:t>exactly one </a:t>
            </a:r>
            <a:r>
              <a:rPr lang="de-AT" altLang="en-US" sz="1600" smtClean="0"/>
              <a:t>output attribute (maybe an object with several fields)</a:t>
            </a:r>
            <a:endParaRPr lang="de-AT" altLang="en-US" sz="1600"/>
          </a:p>
          <a:p>
            <a:r>
              <a:rPr lang="de-AT" altLang="en-US" sz="1600" smtClean="0"/>
              <a:t>After a symbol has been recognized, its attribute is pushed onto an </a:t>
            </a:r>
            <a:r>
              <a:rPr lang="de-AT" altLang="en-US" sz="1600" i="1" smtClean="0"/>
              <a:t>attribute stack</a:t>
            </a:r>
            <a:endParaRPr lang="de-AT" altLang="en-US" sz="1600"/>
          </a:p>
        </p:txBody>
      </p:sp>
      <p:grpSp>
        <p:nvGrpSpPr>
          <p:cNvPr id="359469" name="Group 45"/>
          <p:cNvGrpSpPr>
            <a:grpSpLocks/>
          </p:cNvGrpSpPr>
          <p:nvPr/>
        </p:nvGrpSpPr>
        <p:grpSpPr bwMode="auto">
          <a:xfrm>
            <a:off x="1014413" y="4818063"/>
            <a:ext cx="5878512" cy="831850"/>
            <a:chOff x="639" y="2335"/>
            <a:chExt cx="3703" cy="524"/>
          </a:xfrm>
        </p:grpSpPr>
        <p:sp>
          <p:nvSpPr>
            <p:cNvPr id="39978" name="Text Box 11"/>
            <p:cNvSpPr txBox="1">
              <a:spLocks noChangeArrowheads="1"/>
            </p:cNvSpPr>
            <p:nvPr/>
          </p:nvSpPr>
          <p:spPr bwMode="auto">
            <a:xfrm>
              <a:off x="639" y="2335"/>
              <a:ext cx="115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Term      = Factor     .</a:t>
              </a:r>
            </a:p>
          </p:txBody>
        </p:sp>
        <p:sp>
          <p:nvSpPr>
            <p:cNvPr id="39979" name="Text Box 12"/>
            <p:cNvSpPr txBox="1">
              <a:spLocks noChangeArrowheads="1"/>
            </p:cNvSpPr>
            <p:nvPr/>
          </p:nvSpPr>
          <p:spPr bwMode="auto">
            <a:xfrm>
              <a:off x="911" y="2411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9980" name="Text Box 13"/>
            <p:cNvSpPr txBox="1">
              <a:spLocks noChangeArrowheads="1"/>
            </p:cNvSpPr>
            <p:nvPr/>
          </p:nvSpPr>
          <p:spPr bwMode="auto">
            <a:xfrm>
              <a:off x="1503" y="2411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9981" name="Text Box 14"/>
            <p:cNvSpPr txBox="1">
              <a:spLocks noChangeArrowheads="1"/>
            </p:cNvSpPr>
            <p:nvPr/>
          </p:nvSpPr>
          <p:spPr bwMode="auto">
            <a:xfrm>
              <a:off x="639" y="2591"/>
              <a:ext cx="370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692400" algn="l"/>
                  <a:tab pos="486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692400" algn="l"/>
                  <a:tab pos="486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692400" algn="l"/>
                  <a:tab pos="486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692400" algn="l"/>
                  <a:tab pos="486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Term      = Term     "*" Factor	(. push(pop() * pop()); .).	// x = x * y;</a:t>
              </a:r>
            </a:p>
          </p:txBody>
        </p:sp>
        <p:sp>
          <p:nvSpPr>
            <p:cNvPr id="39982" name="Text Box 15"/>
            <p:cNvSpPr txBox="1">
              <a:spLocks noChangeArrowheads="1"/>
            </p:cNvSpPr>
            <p:nvPr/>
          </p:nvSpPr>
          <p:spPr bwMode="auto">
            <a:xfrm>
              <a:off x="911" y="2667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9983" name="Text Box 16"/>
            <p:cNvSpPr txBox="1">
              <a:spLocks noChangeArrowheads="1"/>
            </p:cNvSpPr>
            <p:nvPr/>
          </p:nvSpPr>
          <p:spPr bwMode="auto">
            <a:xfrm>
              <a:off x="1455" y="2667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9984" name="Text Box 18"/>
            <p:cNvSpPr txBox="1">
              <a:spLocks noChangeArrowheads="1"/>
            </p:cNvSpPr>
            <p:nvPr/>
          </p:nvSpPr>
          <p:spPr bwMode="auto">
            <a:xfrm>
              <a:off x="2079" y="2667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y</a:t>
              </a:r>
            </a:p>
          </p:txBody>
        </p:sp>
      </p:grpSp>
      <p:grpSp>
        <p:nvGrpSpPr>
          <p:cNvPr id="359468" name="Group 44"/>
          <p:cNvGrpSpPr>
            <a:grpSpLocks/>
          </p:cNvGrpSpPr>
          <p:nvPr/>
        </p:nvGrpSpPr>
        <p:grpSpPr bwMode="auto">
          <a:xfrm>
            <a:off x="1014413" y="5668963"/>
            <a:ext cx="4518025" cy="831850"/>
            <a:chOff x="639" y="2871"/>
            <a:chExt cx="2846" cy="524"/>
          </a:xfrm>
        </p:grpSpPr>
        <p:sp>
          <p:nvSpPr>
            <p:cNvPr id="39972" name="Text Box 19"/>
            <p:cNvSpPr txBox="1">
              <a:spLocks noChangeArrowheads="1"/>
            </p:cNvSpPr>
            <p:nvPr/>
          </p:nvSpPr>
          <p:spPr bwMode="auto">
            <a:xfrm>
              <a:off x="639" y="2871"/>
              <a:ext cx="2846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692400" algn="l"/>
                  <a:tab pos="486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692400" algn="l"/>
                  <a:tab pos="486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692400" algn="l"/>
                  <a:tab pos="486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692400" algn="l"/>
                  <a:tab pos="486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Factor      = const	(. push(t.numVal); .).</a:t>
              </a:r>
            </a:p>
          </p:txBody>
        </p:sp>
        <p:sp>
          <p:nvSpPr>
            <p:cNvPr id="39973" name="Text Box 20"/>
            <p:cNvSpPr txBox="1">
              <a:spLocks noChangeArrowheads="1"/>
            </p:cNvSpPr>
            <p:nvPr/>
          </p:nvSpPr>
          <p:spPr bwMode="auto">
            <a:xfrm>
              <a:off x="959" y="2947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9974" name="Text Box 21"/>
            <p:cNvSpPr txBox="1">
              <a:spLocks noChangeArrowheads="1"/>
            </p:cNvSpPr>
            <p:nvPr/>
          </p:nvSpPr>
          <p:spPr bwMode="auto">
            <a:xfrm>
              <a:off x="1527" y="2949"/>
              <a:ext cx="11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39975" name="Text Box 22"/>
            <p:cNvSpPr txBox="1">
              <a:spLocks noChangeArrowheads="1"/>
            </p:cNvSpPr>
            <p:nvPr/>
          </p:nvSpPr>
          <p:spPr bwMode="auto">
            <a:xfrm>
              <a:off x="639" y="3127"/>
              <a:ext cx="139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667000" algn="l"/>
                  <a:tab pos="486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667000" algn="l"/>
                  <a:tab pos="486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667000" algn="l"/>
                  <a:tab pos="486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667000" algn="l"/>
                  <a:tab pos="486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6670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670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670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670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670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Factor      = "(" Expr     ")".</a:t>
              </a:r>
            </a:p>
          </p:txBody>
        </p:sp>
        <p:sp>
          <p:nvSpPr>
            <p:cNvPr id="39976" name="Text Box 23"/>
            <p:cNvSpPr txBox="1">
              <a:spLocks noChangeArrowheads="1"/>
            </p:cNvSpPr>
            <p:nvPr/>
          </p:nvSpPr>
          <p:spPr bwMode="auto">
            <a:xfrm>
              <a:off x="959" y="3203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9977" name="Text Box 24"/>
            <p:cNvSpPr txBox="1">
              <a:spLocks noChangeArrowheads="1"/>
            </p:cNvSpPr>
            <p:nvPr/>
          </p:nvSpPr>
          <p:spPr bwMode="auto">
            <a:xfrm>
              <a:off x="1615" y="3203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</p:grpSp>
      <p:grpSp>
        <p:nvGrpSpPr>
          <p:cNvPr id="359474" name="Group 50"/>
          <p:cNvGrpSpPr>
            <a:grpSpLocks/>
          </p:cNvGrpSpPr>
          <p:nvPr/>
        </p:nvGrpSpPr>
        <p:grpSpPr bwMode="auto">
          <a:xfrm>
            <a:off x="1014413" y="4386263"/>
            <a:ext cx="5911850" cy="425450"/>
            <a:chOff x="639" y="2063"/>
            <a:chExt cx="3724" cy="268"/>
          </a:xfrm>
        </p:grpSpPr>
        <p:sp>
          <p:nvSpPr>
            <p:cNvPr id="39968" name="Text Box 8"/>
            <p:cNvSpPr txBox="1">
              <a:spLocks noChangeArrowheads="1"/>
            </p:cNvSpPr>
            <p:nvPr/>
          </p:nvSpPr>
          <p:spPr bwMode="auto">
            <a:xfrm>
              <a:off x="639" y="2063"/>
              <a:ext cx="37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692400" algn="l"/>
                  <a:tab pos="486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692400" algn="l"/>
                  <a:tab pos="486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692400" algn="l"/>
                  <a:tab pos="486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692400" algn="l"/>
                  <a:tab pos="486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  <a:tab pos="486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Expr      = Expr     "+" Term	(. push(pop() + pop()); .).	// x = x + y;</a:t>
              </a:r>
            </a:p>
          </p:txBody>
        </p:sp>
        <p:sp>
          <p:nvSpPr>
            <p:cNvPr id="39969" name="Text Box 9"/>
            <p:cNvSpPr txBox="1">
              <a:spLocks noChangeArrowheads="1"/>
            </p:cNvSpPr>
            <p:nvPr/>
          </p:nvSpPr>
          <p:spPr bwMode="auto">
            <a:xfrm>
              <a:off x="855" y="2139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9970" name="Text Box 10"/>
            <p:cNvSpPr txBox="1">
              <a:spLocks noChangeArrowheads="1"/>
            </p:cNvSpPr>
            <p:nvPr/>
          </p:nvSpPr>
          <p:spPr bwMode="auto">
            <a:xfrm>
              <a:off x="1383" y="2139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9971" name="Text Box 17"/>
            <p:cNvSpPr txBox="1">
              <a:spLocks noChangeArrowheads="1"/>
            </p:cNvSpPr>
            <p:nvPr/>
          </p:nvSpPr>
          <p:spPr bwMode="auto">
            <a:xfrm>
              <a:off x="1959" y="2139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y</a:t>
              </a:r>
            </a:p>
          </p:txBody>
        </p:sp>
      </p:grpSp>
      <p:grpSp>
        <p:nvGrpSpPr>
          <p:cNvPr id="359473" name="Group 49"/>
          <p:cNvGrpSpPr>
            <a:grpSpLocks/>
          </p:cNvGrpSpPr>
          <p:nvPr/>
        </p:nvGrpSpPr>
        <p:grpSpPr bwMode="auto">
          <a:xfrm>
            <a:off x="735013" y="3371850"/>
            <a:ext cx="4430707" cy="1008063"/>
            <a:chOff x="463" y="1424"/>
            <a:chExt cx="2791" cy="635"/>
          </a:xfrm>
        </p:grpSpPr>
        <p:sp>
          <p:nvSpPr>
            <p:cNvPr id="39963" name="Text Box 4"/>
            <p:cNvSpPr txBox="1">
              <a:spLocks noChangeArrowheads="1"/>
            </p:cNvSpPr>
            <p:nvPr/>
          </p:nvSpPr>
          <p:spPr bwMode="auto">
            <a:xfrm>
              <a:off x="463" y="1424"/>
              <a:ext cx="274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 </a:t>
              </a:r>
              <a:r>
                <a:rPr lang="de-AT" altLang="en-US" sz="1800" smtClean="0"/>
                <a:t>(evaluating arithmetic expressions)</a:t>
              </a:r>
              <a:endParaRPr lang="de-AT" altLang="en-US" sz="1800"/>
            </a:p>
          </p:txBody>
        </p:sp>
        <p:sp>
          <p:nvSpPr>
            <p:cNvPr id="39964" name="Text Box 5"/>
            <p:cNvSpPr txBox="1">
              <a:spLocks noChangeArrowheads="1"/>
            </p:cNvSpPr>
            <p:nvPr/>
          </p:nvSpPr>
          <p:spPr bwMode="auto">
            <a:xfrm>
              <a:off x="639" y="1791"/>
              <a:ext cx="261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6924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6924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6924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6924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6924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6924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Expr      = Term     .	(. push(pop()); .)</a:t>
              </a:r>
            </a:p>
          </p:txBody>
        </p:sp>
        <p:sp>
          <p:nvSpPr>
            <p:cNvPr id="39965" name="Text Box 6"/>
            <p:cNvSpPr txBox="1">
              <a:spLocks noChangeArrowheads="1"/>
            </p:cNvSpPr>
            <p:nvPr/>
          </p:nvSpPr>
          <p:spPr bwMode="auto">
            <a:xfrm>
              <a:off x="855" y="1867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9966" name="Text Box 7"/>
            <p:cNvSpPr txBox="1">
              <a:spLocks noChangeArrowheads="1"/>
            </p:cNvSpPr>
            <p:nvPr/>
          </p:nvSpPr>
          <p:spPr bwMode="auto">
            <a:xfrm>
              <a:off x="1415" y="1867"/>
              <a:ext cx="2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4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39967" name="Line 29"/>
            <p:cNvSpPr>
              <a:spLocks noChangeShapeType="1"/>
            </p:cNvSpPr>
            <p:nvPr/>
          </p:nvSpPr>
          <p:spPr bwMode="auto">
            <a:xfrm>
              <a:off x="2368" y="1896"/>
              <a:ext cx="8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59471" name="Group 47"/>
          <p:cNvGrpSpPr>
            <a:grpSpLocks/>
          </p:cNvGrpSpPr>
          <p:nvPr/>
        </p:nvGrpSpPr>
        <p:grpSpPr bwMode="auto">
          <a:xfrm>
            <a:off x="7040565" y="3602038"/>
            <a:ext cx="1549400" cy="2376487"/>
            <a:chOff x="4435" y="1569"/>
            <a:chExt cx="976" cy="1497"/>
          </a:xfrm>
        </p:grpSpPr>
        <p:sp>
          <p:nvSpPr>
            <p:cNvPr id="39953" name="Line 34"/>
            <p:cNvSpPr>
              <a:spLocks noChangeShapeType="1"/>
            </p:cNvSpPr>
            <p:nvPr/>
          </p:nvSpPr>
          <p:spPr bwMode="auto">
            <a:xfrm flipH="1">
              <a:off x="4458" y="2694"/>
              <a:ext cx="38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9954" name="Oval 35"/>
            <p:cNvSpPr>
              <a:spLocks noChangeArrowheads="1"/>
            </p:cNvSpPr>
            <p:nvPr/>
          </p:nvSpPr>
          <p:spPr bwMode="auto">
            <a:xfrm>
              <a:off x="4854" y="2616"/>
              <a:ext cx="156" cy="156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9955" name="Text Box 36"/>
            <p:cNvSpPr txBox="1">
              <a:spLocks noChangeArrowheads="1"/>
            </p:cNvSpPr>
            <p:nvPr/>
          </p:nvSpPr>
          <p:spPr bwMode="auto">
            <a:xfrm>
              <a:off x="4899" y="2613"/>
              <a:ext cx="6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39956" name="Line 37"/>
            <p:cNvSpPr>
              <a:spLocks noChangeShapeType="1"/>
            </p:cNvSpPr>
            <p:nvPr/>
          </p:nvSpPr>
          <p:spPr bwMode="auto">
            <a:xfrm flipH="1">
              <a:off x="4458" y="2988"/>
              <a:ext cx="38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9957" name="Oval 38"/>
            <p:cNvSpPr>
              <a:spLocks noChangeArrowheads="1"/>
            </p:cNvSpPr>
            <p:nvPr/>
          </p:nvSpPr>
          <p:spPr bwMode="auto">
            <a:xfrm>
              <a:off x="4854" y="2910"/>
              <a:ext cx="156" cy="156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9958" name="Text Box 39"/>
            <p:cNvSpPr txBox="1">
              <a:spLocks noChangeArrowheads="1"/>
            </p:cNvSpPr>
            <p:nvPr/>
          </p:nvSpPr>
          <p:spPr bwMode="auto">
            <a:xfrm>
              <a:off x="4899" y="2907"/>
              <a:ext cx="6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39959" name="Line 31"/>
            <p:cNvSpPr>
              <a:spLocks noChangeShapeType="1"/>
            </p:cNvSpPr>
            <p:nvPr/>
          </p:nvSpPr>
          <p:spPr bwMode="auto">
            <a:xfrm flipH="1">
              <a:off x="4458" y="2166"/>
              <a:ext cx="38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9960" name="Oval 32"/>
            <p:cNvSpPr>
              <a:spLocks noChangeArrowheads="1"/>
            </p:cNvSpPr>
            <p:nvPr/>
          </p:nvSpPr>
          <p:spPr bwMode="auto">
            <a:xfrm>
              <a:off x="4854" y="2088"/>
              <a:ext cx="156" cy="156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39961" name="Text Box 33"/>
            <p:cNvSpPr txBox="1">
              <a:spLocks noChangeArrowheads="1"/>
            </p:cNvSpPr>
            <p:nvPr/>
          </p:nvSpPr>
          <p:spPr bwMode="auto">
            <a:xfrm>
              <a:off x="4899" y="2085"/>
              <a:ext cx="64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39962" name="Text Box 40"/>
            <p:cNvSpPr txBox="1">
              <a:spLocks noChangeArrowheads="1"/>
            </p:cNvSpPr>
            <p:nvPr/>
          </p:nvSpPr>
          <p:spPr bwMode="auto">
            <a:xfrm>
              <a:off x="4435" y="1569"/>
              <a:ext cx="976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smtClean="0">
                  <a:solidFill>
                    <a:srgbClr val="FF0000"/>
                  </a:solidFill>
                </a:rPr>
                <a:t>semantic actions</a:t>
              </a:r>
              <a:endParaRPr lang="de-AT" altLang="en-US" sz="1600">
                <a:solidFill>
                  <a:srgbClr val="FF0000"/>
                </a:solidFill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smtClean="0">
                  <a:solidFill>
                    <a:srgbClr val="FF0000"/>
                  </a:solidFill>
                </a:rPr>
                <a:t>are numbered</a:t>
              </a:r>
              <a:endParaRPr lang="de-AT" altLang="en-US" sz="1600">
                <a:solidFill>
                  <a:srgbClr val="FF0000"/>
                </a:solidFill>
              </a:endParaRPr>
            </a:p>
          </p:txBody>
        </p:sp>
      </p:grpSp>
      <p:sp>
        <p:nvSpPr>
          <p:cNvPr id="39946" name="Text Box 5"/>
          <p:cNvSpPr txBox="1">
            <a:spLocks noChangeArrowheads="1"/>
          </p:cNvSpPr>
          <p:nvPr/>
        </p:nvSpPr>
        <p:spPr bwMode="auto">
          <a:xfrm>
            <a:off x="1150938" y="2484438"/>
            <a:ext cx="5476875" cy="741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defTabSz="925513">
              <a:spcBef>
                <a:spcPct val="20000"/>
              </a:spcBef>
              <a:buChar char="•"/>
              <a:tabLst>
                <a:tab pos="2511425" algn="l"/>
                <a:tab pos="26892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5513">
              <a:spcBef>
                <a:spcPct val="20000"/>
              </a:spcBef>
              <a:buChar char="–"/>
              <a:tabLst>
                <a:tab pos="2511425" algn="l"/>
                <a:tab pos="26892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5513">
              <a:spcBef>
                <a:spcPct val="20000"/>
              </a:spcBef>
              <a:buChar char="•"/>
              <a:tabLst>
                <a:tab pos="2511425" algn="l"/>
                <a:tab pos="26892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5513">
              <a:spcBef>
                <a:spcPct val="20000"/>
              </a:spcBef>
              <a:buChar char="–"/>
              <a:tabLst>
                <a:tab pos="2511425" algn="l"/>
                <a:tab pos="26892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5513">
              <a:spcBef>
                <a:spcPct val="20000"/>
              </a:spcBef>
              <a:buChar char="»"/>
              <a:tabLst>
                <a:tab pos="2511425" algn="l"/>
                <a:tab pos="26892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5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511425" algn="l"/>
                <a:tab pos="26892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5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511425" algn="l"/>
                <a:tab pos="26892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5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511425" algn="l"/>
                <a:tab pos="26892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5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511425" algn="l"/>
                <a:tab pos="26892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     =   A     B     C    	(.	c = pop(); b = pop(); a = pop();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x =  ... f(a, b, c) ...;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push(x); .)</a:t>
            </a:r>
          </a:p>
        </p:txBody>
      </p:sp>
      <p:sp>
        <p:nvSpPr>
          <p:cNvPr id="39947" name="Text Box 6"/>
          <p:cNvSpPr txBox="1">
            <a:spLocks noChangeArrowheads="1"/>
          </p:cNvSpPr>
          <p:nvPr/>
        </p:nvSpPr>
        <p:spPr bwMode="auto">
          <a:xfrm>
            <a:off x="1290638" y="2616200"/>
            <a:ext cx="3778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39948" name="Text Box 6"/>
          <p:cNvSpPr txBox="1">
            <a:spLocks noChangeArrowheads="1"/>
          </p:cNvSpPr>
          <p:nvPr/>
        </p:nvSpPr>
        <p:spPr bwMode="auto">
          <a:xfrm>
            <a:off x="1916113" y="2616200"/>
            <a:ext cx="390525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39949" name="Text Box 6"/>
          <p:cNvSpPr txBox="1">
            <a:spLocks noChangeArrowheads="1"/>
          </p:cNvSpPr>
          <p:nvPr/>
        </p:nvSpPr>
        <p:spPr bwMode="auto">
          <a:xfrm>
            <a:off x="2278063" y="2616200"/>
            <a:ext cx="390525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39950" name="Text Box 6"/>
          <p:cNvSpPr txBox="1">
            <a:spLocks noChangeArrowheads="1"/>
          </p:cNvSpPr>
          <p:nvPr/>
        </p:nvSpPr>
        <p:spPr bwMode="auto">
          <a:xfrm>
            <a:off x="2640013" y="2616200"/>
            <a:ext cx="381000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lang="de-AT" altLang="en-US" sz="1400">
                <a:latin typeface="Arial" panose="020B0604020202020204" pitchFamily="34" charset="0"/>
              </a:rPr>
              <a:t>c</a:t>
            </a:r>
          </a:p>
        </p:txBody>
      </p:sp>
      <p:sp>
        <p:nvSpPr>
          <p:cNvPr id="39951" name="Right Brace 2"/>
          <p:cNvSpPr>
            <a:spLocks/>
          </p:cNvSpPr>
          <p:nvPr/>
        </p:nvSpPr>
        <p:spPr bwMode="auto">
          <a:xfrm rot="-5400000">
            <a:off x="2336801" y="1920875"/>
            <a:ext cx="139700" cy="1012825"/>
          </a:xfrm>
          <a:prstGeom prst="rightBrace">
            <a:avLst>
              <a:gd name="adj1" fmla="val 5172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AT" altLang="de-DE" sz="1600"/>
          </a:p>
        </p:txBody>
      </p:sp>
      <p:sp>
        <p:nvSpPr>
          <p:cNvPr id="39952" name="TextBox 3"/>
          <p:cNvSpPr txBox="1">
            <a:spLocks noChangeArrowheads="1"/>
          </p:cNvSpPr>
          <p:nvPr/>
        </p:nvSpPr>
        <p:spPr bwMode="auto">
          <a:xfrm>
            <a:off x="2119313" y="2009775"/>
            <a:ext cx="32480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de-DE" sz="1400" smtClean="0"/>
              <a:t>leave their attributes on the attribute stack</a:t>
            </a:r>
            <a:endParaRPr lang="de-AT" alt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BDDC855-8C4B-4444-BFB3-6EF292AF2E48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de-DE" altLang="en-US" sz="1400" smtClean="0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Modifications in the parser</a:t>
            </a:r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671513" y="1257300"/>
            <a:ext cx="137022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Productions</a:t>
            </a:r>
            <a:endParaRPr lang="de-AT" altLang="en-US" sz="1800" b="1"/>
          </a:p>
        </p:txBody>
      </p:sp>
      <p:sp>
        <p:nvSpPr>
          <p:cNvPr id="40965" name="Text Box 4"/>
          <p:cNvSpPr txBox="1">
            <a:spLocks noChangeArrowheads="1"/>
          </p:cNvSpPr>
          <p:nvPr/>
        </p:nvSpPr>
        <p:spPr bwMode="auto">
          <a:xfrm>
            <a:off x="912813" y="1893888"/>
            <a:ext cx="2776537" cy="138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28650" algn="l"/>
                <a:tab pos="20669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28650" algn="l"/>
                <a:tab pos="20669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28650" algn="l"/>
                <a:tab pos="20669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28650" algn="l"/>
                <a:tab pos="20669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28650" algn="l"/>
                <a:tab pos="2066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28650" algn="l"/>
                <a:tab pos="2066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28650" algn="l"/>
                <a:tab pos="2066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28650" algn="l"/>
                <a:tab pos="2066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28650" algn="l"/>
                <a:tab pos="2066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Expr 	= Term.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Expr 	= Expr "+" Term 	(.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de-AT" altLang="en-US" sz="1400">
                <a:latin typeface="Arial" panose="020B0604020202020204" pitchFamily="34" charset="0"/>
              </a:rPr>
              <a:t>.).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Term 	= Factor.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Term 	= Term "*" Factor	(.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AT" altLang="en-US" sz="1400">
                <a:latin typeface="Arial" panose="020B0604020202020204" pitchFamily="34" charset="0"/>
              </a:rPr>
              <a:t> .).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Factor 	= const	(. </a:t>
            </a: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de-AT" altLang="en-US" sz="1400">
                <a:latin typeface="ZapfDingbats" pitchFamily="82" charset="0"/>
              </a:rPr>
              <a:t> </a:t>
            </a:r>
            <a:r>
              <a:rPr lang="de-AT" altLang="en-US" sz="1400">
                <a:latin typeface="Arial" panose="020B0604020202020204" pitchFamily="34" charset="0"/>
              </a:rPr>
              <a:t>.).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Factor 	= "(" Expr ")".</a:t>
            </a:r>
          </a:p>
        </p:txBody>
      </p:sp>
      <p:grpSp>
        <p:nvGrpSpPr>
          <p:cNvPr id="360460" name="Group 12"/>
          <p:cNvGrpSpPr>
            <a:grpSpLocks/>
          </p:cNvGrpSpPr>
          <p:nvPr/>
        </p:nvGrpSpPr>
        <p:grpSpPr bwMode="auto">
          <a:xfrm>
            <a:off x="585792" y="3619500"/>
            <a:ext cx="3500439" cy="2914651"/>
            <a:chOff x="2799" y="792"/>
            <a:chExt cx="2205" cy="1836"/>
          </a:xfrm>
        </p:grpSpPr>
        <p:sp>
          <p:nvSpPr>
            <p:cNvPr id="40974" name="Text Box 7"/>
            <p:cNvSpPr txBox="1">
              <a:spLocks noChangeArrowheads="1"/>
            </p:cNvSpPr>
            <p:nvPr/>
          </p:nvSpPr>
          <p:spPr bwMode="auto">
            <a:xfrm>
              <a:off x="2799" y="792"/>
              <a:ext cx="2092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Method for semantic processing</a:t>
              </a:r>
              <a:endParaRPr lang="de-AT" altLang="en-US" sz="1800" b="1"/>
            </a:p>
          </p:txBody>
        </p:sp>
        <p:sp>
          <p:nvSpPr>
            <p:cNvPr id="40975" name="Text Box 8"/>
            <p:cNvSpPr txBox="1">
              <a:spLocks noChangeArrowheads="1"/>
            </p:cNvSpPr>
            <p:nvPr/>
          </p:nvSpPr>
          <p:spPr bwMode="auto">
            <a:xfrm>
              <a:off x="2855" y="1055"/>
              <a:ext cx="2100" cy="101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void </a:t>
              </a:r>
              <a:r>
                <a:rPr lang="de-AT" altLang="en-US" sz="1400" b="1">
                  <a:latin typeface="Arial" panose="020B0604020202020204" pitchFamily="34" charset="0"/>
                </a:rPr>
                <a:t>semAction</a:t>
              </a:r>
              <a:r>
                <a:rPr lang="de-AT" altLang="en-US" sz="1400">
                  <a:latin typeface="Arial" panose="020B0604020202020204" pitchFamily="34" charset="0"/>
                </a:rPr>
                <a:t> (int n)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switch (n)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case 1: push(pop() + pop()); break;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case 2: push(pop() * pop()); break;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case 3: push(t.numVal); break;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40976" name="Text Box 9"/>
            <p:cNvSpPr txBox="1">
              <a:spLocks noChangeArrowheads="1"/>
            </p:cNvSpPr>
            <p:nvPr/>
          </p:nvSpPr>
          <p:spPr bwMode="auto">
            <a:xfrm>
              <a:off x="2807" y="2103"/>
              <a:ext cx="2197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Variables that occur in semantic actions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of several productions must be global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(problems with recursive nonterminals).</a:t>
              </a:r>
              <a:endParaRPr lang="de-AT" altLang="en-US" sz="1600"/>
            </a:p>
          </p:txBody>
        </p:sp>
      </p:grpSp>
      <p:grpSp>
        <p:nvGrpSpPr>
          <p:cNvPr id="360461" name="Group 13"/>
          <p:cNvGrpSpPr>
            <a:grpSpLocks/>
          </p:cNvGrpSpPr>
          <p:nvPr/>
        </p:nvGrpSpPr>
        <p:grpSpPr bwMode="auto">
          <a:xfrm>
            <a:off x="4795838" y="3619500"/>
            <a:ext cx="3475037" cy="2211388"/>
            <a:chOff x="2799" y="2664"/>
            <a:chExt cx="2189" cy="1393"/>
          </a:xfrm>
        </p:grpSpPr>
        <p:sp>
          <p:nvSpPr>
            <p:cNvPr id="40972" name="Text Box 10"/>
            <p:cNvSpPr txBox="1">
              <a:spLocks noChangeArrowheads="1"/>
            </p:cNvSpPr>
            <p:nvPr/>
          </p:nvSpPr>
          <p:spPr bwMode="auto">
            <a:xfrm>
              <a:off x="2799" y="2664"/>
              <a:ext cx="52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Parser</a:t>
              </a:r>
            </a:p>
          </p:txBody>
        </p:sp>
        <p:sp>
          <p:nvSpPr>
            <p:cNvPr id="40973" name="Text Box 11"/>
            <p:cNvSpPr txBox="1">
              <a:spLocks noChangeArrowheads="1"/>
            </p:cNvSpPr>
            <p:nvPr/>
          </p:nvSpPr>
          <p:spPr bwMode="auto">
            <a:xfrm>
              <a:off x="2855" y="2927"/>
              <a:ext cx="2133" cy="113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switch(op)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case reduce:  // red n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		if (sem[n] != 0) semAction(sem[n]);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for (int i = 0; i &lt; length[n]; i++) pop();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  <p:sp>
        <p:nvSpPr>
          <p:cNvPr id="40968" name="Text Box 3"/>
          <p:cNvSpPr txBox="1">
            <a:spLocks noChangeArrowheads="1"/>
          </p:cNvSpPr>
          <p:nvPr/>
        </p:nvSpPr>
        <p:spPr bwMode="auto">
          <a:xfrm>
            <a:off x="4586288" y="1257300"/>
            <a:ext cx="191524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Production tables</a:t>
            </a:r>
            <a:endParaRPr lang="de-AT" altLang="en-US" sz="1800" b="1"/>
          </a:p>
        </p:txBody>
      </p:sp>
      <p:sp>
        <p:nvSpPr>
          <p:cNvPr id="40969" name="Text Box 4"/>
          <p:cNvSpPr txBox="1">
            <a:spLocks noChangeArrowheads="1"/>
          </p:cNvSpPr>
          <p:nvPr/>
        </p:nvSpPr>
        <p:spPr bwMode="auto">
          <a:xfrm>
            <a:off x="4827588" y="1712913"/>
            <a:ext cx="2230437" cy="162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  <a:tab pos="1054100" algn="l"/>
                <a:tab pos="1714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  <a:tab pos="1054100" algn="l"/>
                <a:tab pos="1714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  <a:tab pos="1054100" algn="l"/>
                <a:tab pos="1714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  <a:tab pos="1054100" algn="l"/>
                <a:tab pos="1714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  <a:tab pos="10541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  <a:tab pos="10541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  <a:tab pos="10541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  <a:tab pos="10541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  <a:tab pos="10541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leftSide	length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sem</a:t>
            </a:r>
          </a:p>
          <a:p>
            <a:pPr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0	Expr	   1	 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	Expr	   3	 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2	Term	   1	 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	Term	   3	 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4	Factor	   1	 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5	Factor	   3	 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40970" name="Line 5"/>
          <p:cNvSpPr>
            <a:spLocks noChangeShapeType="1"/>
          </p:cNvSpPr>
          <p:nvPr/>
        </p:nvSpPr>
        <p:spPr bwMode="auto">
          <a:xfrm>
            <a:off x="5108575" y="1790700"/>
            <a:ext cx="0" cy="146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0971" name="Line 6"/>
          <p:cNvSpPr>
            <a:spLocks noChangeShapeType="1"/>
          </p:cNvSpPr>
          <p:nvPr/>
        </p:nvSpPr>
        <p:spPr bwMode="auto">
          <a:xfrm>
            <a:off x="4892675" y="1981200"/>
            <a:ext cx="210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CBA020-4906-44D1-8580-05C2A1B676F4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de-DE" altLang="en-US" sz="1400" smtClean="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Input attributes</a:t>
            </a:r>
          </a:p>
        </p:txBody>
      </p:sp>
      <p:sp>
        <p:nvSpPr>
          <p:cNvPr id="41989" name="Text Box 4"/>
          <p:cNvSpPr txBox="1">
            <a:spLocks noChangeArrowheads="1"/>
          </p:cNvSpPr>
          <p:nvPr/>
        </p:nvSpPr>
        <p:spPr bwMode="auto">
          <a:xfrm>
            <a:off x="1065213" y="1408980"/>
            <a:ext cx="1116012" cy="6445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a Y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  </a:t>
            </a:r>
            <a:r>
              <a:rPr lang="de-AT" altLang="en-US" sz="1400">
                <a:latin typeface="Arial" panose="020B0604020202020204" pitchFamily="34" charset="0"/>
              </a:rPr>
              <a:t> b.</a:t>
            </a:r>
          </a:p>
          <a:p>
            <a:pPr>
              <a:spcBef>
                <a:spcPts val="6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 </a:t>
            </a:r>
            <a:r>
              <a:rPr lang="de-AT" altLang="en-US" sz="1400">
                <a:latin typeface="Arial" panose="020B0604020202020204" pitchFamily="34" charset="0"/>
              </a:rPr>
              <a:t>   = ... .</a:t>
            </a:r>
          </a:p>
        </p:txBody>
      </p:sp>
      <p:sp>
        <p:nvSpPr>
          <p:cNvPr id="41990" name="Text Box 5"/>
          <p:cNvSpPr txBox="1">
            <a:spLocks noChangeArrowheads="1"/>
          </p:cNvSpPr>
          <p:nvPr/>
        </p:nvSpPr>
        <p:spPr bwMode="auto">
          <a:xfrm>
            <a:off x="722313" y="2129705"/>
            <a:ext cx="535945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Can be viewed as an attribute assignment in a semantic action</a:t>
            </a:r>
            <a:endParaRPr lang="de-AT" altLang="en-US" sz="1600"/>
          </a:p>
        </p:txBody>
      </p:sp>
      <p:sp>
        <p:nvSpPr>
          <p:cNvPr id="41991" name="Text Box 6"/>
          <p:cNvSpPr txBox="1">
            <a:spLocks noChangeArrowheads="1"/>
          </p:cNvSpPr>
          <p:nvPr/>
        </p:nvSpPr>
        <p:spPr bwMode="auto">
          <a:xfrm>
            <a:off x="1065213" y="2536105"/>
            <a:ext cx="1797050" cy="5175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a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(. w = v; .)</a:t>
            </a:r>
            <a:r>
              <a:rPr lang="de-AT" altLang="en-US" sz="1400">
                <a:latin typeface="Arial" panose="020B0604020202020204" pitchFamily="34" charset="0"/>
              </a:rPr>
              <a:t> Y b.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  = ... .</a:t>
            </a:r>
          </a:p>
        </p:txBody>
      </p:sp>
      <p:sp>
        <p:nvSpPr>
          <p:cNvPr id="41992" name="Text Box 7"/>
          <p:cNvSpPr txBox="1">
            <a:spLocks noChangeArrowheads="1"/>
          </p:cNvSpPr>
          <p:nvPr/>
        </p:nvSpPr>
        <p:spPr bwMode="auto">
          <a:xfrm>
            <a:off x="722313" y="3183805"/>
            <a:ext cx="3974463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But this can invalidate the LALR(1) property!</a:t>
            </a:r>
            <a:endParaRPr lang="de-AT" altLang="en-US" sz="1600"/>
          </a:p>
        </p:txBody>
      </p:sp>
      <p:grpSp>
        <p:nvGrpSpPr>
          <p:cNvPr id="361489" name="Group 17"/>
          <p:cNvGrpSpPr>
            <a:grpSpLocks/>
          </p:cNvGrpSpPr>
          <p:nvPr/>
        </p:nvGrpSpPr>
        <p:grpSpPr bwMode="auto">
          <a:xfrm>
            <a:off x="722313" y="3951569"/>
            <a:ext cx="7169163" cy="2225676"/>
            <a:chOff x="455" y="2636"/>
            <a:chExt cx="4516" cy="1402"/>
          </a:xfrm>
        </p:grpSpPr>
        <p:sp>
          <p:nvSpPr>
            <p:cNvPr id="42008" name="Text Box 8"/>
            <p:cNvSpPr txBox="1">
              <a:spLocks noChangeArrowheads="1"/>
            </p:cNvSpPr>
            <p:nvPr/>
          </p:nvSpPr>
          <p:spPr bwMode="auto">
            <a:xfrm>
              <a:off x="455" y="2636"/>
              <a:ext cx="731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Therefore</a:t>
              </a:r>
              <a:endParaRPr lang="de-AT" altLang="en-US" sz="1800" b="1"/>
            </a:p>
          </p:txBody>
        </p:sp>
        <p:sp>
          <p:nvSpPr>
            <p:cNvPr id="42009" name="Text Box 9"/>
            <p:cNvSpPr txBox="1">
              <a:spLocks noChangeArrowheads="1"/>
            </p:cNvSpPr>
            <p:nvPr/>
          </p:nvSpPr>
          <p:spPr bwMode="auto">
            <a:xfrm>
              <a:off x="455" y="2923"/>
              <a:ext cx="4516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In practice, LALR(1) parsers simply build a syntax tree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 smtClean="0"/>
                <a:t>(can be done with output attributes and semantic actions at the end of productions)</a:t>
              </a:r>
              <a:endParaRPr lang="de-AT" altLang="en-US" sz="1600"/>
            </a:p>
          </p:txBody>
        </p:sp>
        <p:sp>
          <p:nvSpPr>
            <p:cNvPr id="42010" name="Text Box 11"/>
            <p:cNvSpPr txBox="1">
              <a:spLocks noChangeArrowheads="1"/>
            </p:cNvSpPr>
            <p:nvPr/>
          </p:nvSpPr>
          <p:spPr bwMode="auto">
            <a:xfrm>
              <a:off x="455" y="3823"/>
              <a:ext cx="294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de-AT" altLang="en-US" sz="1600" smtClean="0"/>
                <a:t>Semantic processing is then done on this syntax tree</a:t>
              </a:r>
              <a:endParaRPr lang="de-AT" altLang="en-US" sz="1600"/>
            </a:p>
          </p:txBody>
        </p:sp>
        <p:sp>
          <p:nvSpPr>
            <p:cNvPr id="42011" name="Text Box 12"/>
            <p:cNvSpPr txBox="1">
              <a:spLocks noChangeArrowheads="1"/>
            </p:cNvSpPr>
            <p:nvPr/>
          </p:nvSpPr>
          <p:spPr bwMode="auto">
            <a:xfrm>
              <a:off x="765" y="3355"/>
              <a:ext cx="2831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61925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61925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61925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61925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      = B     C         (.	t2 = pop(); t1 = pop();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t3 = new Tree(NodeKind.A, t1, t2);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push(t3); .)</a:t>
              </a:r>
            </a:p>
          </p:txBody>
        </p:sp>
        <p:sp>
          <p:nvSpPr>
            <p:cNvPr id="42012" name="Text Box 13"/>
            <p:cNvSpPr txBox="1">
              <a:spLocks noChangeArrowheads="1"/>
            </p:cNvSpPr>
            <p:nvPr/>
          </p:nvSpPr>
          <p:spPr bwMode="auto">
            <a:xfrm>
              <a:off x="1203" y="3428"/>
              <a:ext cx="2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61925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61925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61925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61925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200">
                  <a:latin typeface="Arial" panose="020B0604020202020204" pitchFamily="34" charset="0"/>
                </a:rPr>
                <a:t>t1</a:t>
              </a:r>
            </a:p>
          </p:txBody>
        </p:sp>
        <p:sp>
          <p:nvSpPr>
            <p:cNvPr id="42013" name="Text Box 14"/>
            <p:cNvSpPr txBox="1">
              <a:spLocks noChangeArrowheads="1"/>
            </p:cNvSpPr>
            <p:nvPr/>
          </p:nvSpPr>
          <p:spPr bwMode="auto">
            <a:xfrm>
              <a:off x="1437" y="3428"/>
              <a:ext cx="2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61925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61925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61925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61925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200">
                  <a:latin typeface="Arial" panose="020B0604020202020204" pitchFamily="34" charset="0"/>
                </a:rPr>
                <a:t>t2</a:t>
              </a:r>
            </a:p>
          </p:txBody>
        </p:sp>
        <p:sp>
          <p:nvSpPr>
            <p:cNvPr id="42014" name="Text Box 15"/>
            <p:cNvSpPr txBox="1">
              <a:spLocks noChangeArrowheads="1"/>
            </p:cNvSpPr>
            <p:nvPr/>
          </p:nvSpPr>
          <p:spPr bwMode="auto">
            <a:xfrm>
              <a:off x="861" y="3428"/>
              <a:ext cx="2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61925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61925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61925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61925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1925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  <a:sym typeface="Symbol" panose="05050102010706020507" pitchFamily="18" charset="2"/>
                </a:rPr>
                <a:t></a:t>
              </a:r>
              <a:r>
                <a:rPr lang="de-AT" altLang="en-US" sz="1200">
                  <a:latin typeface="Arial" panose="020B0604020202020204" pitchFamily="34" charset="0"/>
                </a:rPr>
                <a:t>t3</a:t>
              </a:r>
            </a:p>
          </p:txBody>
        </p:sp>
      </p:grpSp>
      <p:grpSp>
        <p:nvGrpSpPr>
          <p:cNvPr id="361501" name="Group 29"/>
          <p:cNvGrpSpPr>
            <a:grpSpLocks/>
          </p:cNvGrpSpPr>
          <p:nvPr/>
        </p:nvGrpSpPr>
        <p:grpSpPr bwMode="auto">
          <a:xfrm>
            <a:off x="6262688" y="5454931"/>
            <a:ext cx="823912" cy="249237"/>
            <a:chOff x="3945" y="3583"/>
            <a:chExt cx="519" cy="157"/>
          </a:xfrm>
        </p:grpSpPr>
        <p:sp>
          <p:nvSpPr>
            <p:cNvPr id="42002" name="AutoShape 19"/>
            <p:cNvSpPr>
              <a:spLocks noChangeArrowheads="1"/>
            </p:cNvSpPr>
            <p:nvPr/>
          </p:nvSpPr>
          <p:spPr bwMode="auto">
            <a:xfrm>
              <a:off x="3999" y="3627"/>
              <a:ext cx="131" cy="113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2003" name="Oval 18"/>
            <p:cNvSpPr>
              <a:spLocks noChangeArrowheads="1"/>
            </p:cNvSpPr>
            <p:nvPr/>
          </p:nvSpPr>
          <p:spPr bwMode="auto">
            <a:xfrm>
              <a:off x="4038" y="3600"/>
              <a:ext cx="56" cy="5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2004" name="Text Box 20"/>
            <p:cNvSpPr txBox="1">
              <a:spLocks noChangeArrowheads="1"/>
            </p:cNvSpPr>
            <p:nvPr/>
          </p:nvSpPr>
          <p:spPr bwMode="auto">
            <a:xfrm>
              <a:off x="3945" y="3583"/>
              <a:ext cx="66" cy="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000">
                  <a:latin typeface="Arial" panose="020B0604020202020204" pitchFamily="34" charset="0"/>
                </a:rPr>
                <a:t>t1</a:t>
              </a:r>
            </a:p>
          </p:txBody>
        </p:sp>
        <p:sp>
          <p:nvSpPr>
            <p:cNvPr id="42005" name="AutoShape 21"/>
            <p:cNvSpPr>
              <a:spLocks noChangeArrowheads="1"/>
            </p:cNvSpPr>
            <p:nvPr/>
          </p:nvSpPr>
          <p:spPr bwMode="auto">
            <a:xfrm>
              <a:off x="4281" y="3627"/>
              <a:ext cx="131" cy="113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2006" name="Oval 22"/>
            <p:cNvSpPr>
              <a:spLocks noChangeArrowheads="1"/>
            </p:cNvSpPr>
            <p:nvPr/>
          </p:nvSpPr>
          <p:spPr bwMode="auto">
            <a:xfrm>
              <a:off x="4320" y="3600"/>
              <a:ext cx="56" cy="5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2007" name="Text Box 23"/>
            <p:cNvSpPr txBox="1">
              <a:spLocks noChangeArrowheads="1"/>
            </p:cNvSpPr>
            <p:nvPr/>
          </p:nvSpPr>
          <p:spPr bwMode="auto">
            <a:xfrm>
              <a:off x="4398" y="3583"/>
              <a:ext cx="66" cy="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000">
                  <a:latin typeface="Arial" panose="020B0604020202020204" pitchFamily="34" charset="0"/>
                </a:rPr>
                <a:t>t2</a:t>
              </a:r>
            </a:p>
          </p:txBody>
        </p:sp>
      </p:grpSp>
      <p:grpSp>
        <p:nvGrpSpPr>
          <p:cNvPr id="361502" name="Group 30"/>
          <p:cNvGrpSpPr>
            <a:grpSpLocks/>
          </p:cNvGrpSpPr>
          <p:nvPr/>
        </p:nvGrpSpPr>
        <p:grpSpPr bwMode="auto">
          <a:xfrm>
            <a:off x="6457950" y="5216806"/>
            <a:ext cx="423863" cy="265112"/>
            <a:chOff x="4068" y="3433"/>
            <a:chExt cx="267" cy="167"/>
          </a:xfrm>
        </p:grpSpPr>
        <p:sp>
          <p:nvSpPr>
            <p:cNvPr id="41998" name="Oval 24"/>
            <p:cNvSpPr>
              <a:spLocks noChangeArrowheads="1"/>
            </p:cNvSpPr>
            <p:nvPr/>
          </p:nvSpPr>
          <p:spPr bwMode="auto">
            <a:xfrm>
              <a:off x="4176" y="3468"/>
              <a:ext cx="56" cy="5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1999" name="Text Box 26"/>
            <p:cNvSpPr txBox="1">
              <a:spLocks noChangeArrowheads="1"/>
            </p:cNvSpPr>
            <p:nvPr/>
          </p:nvSpPr>
          <p:spPr bwMode="auto">
            <a:xfrm>
              <a:off x="4086" y="3433"/>
              <a:ext cx="66" cy="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000">
                  <a:latin typeface="Arial" panose="020B0604020202020204" pitchFamily="34" charset="0"/>
                </a:rPr>
                <a:t>t3</a:t>
              </a:r>
            </a:p>
          </p:txBody>
        </p:sp>
        <p:sp>
          <p:nvSpPr>
            <p:cNvPr id="42000" name="Line 27"/>
            <p:cNvSpPr>
              <a:spLocks noChangeShapeType="1"/>
            </p:cNvSpPr>
            <p:nvPr/>
          </p:nvSpPr>
          <p:spPr bwMode="auto">
            <a:xfrm flipH="1">
              <a:off x="4068" y="3516"/>
              <a:ext cx="114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42001" name="Line 28"/>
            <p:cNvSpPr>
              <a:spLocks noChangeShapeType="1"/>
            </p:cNvSpPr>
            <p:nvPr/>
          </p:nvSpPr>
          <p:spPr bwMode="auto">
            <a:xfrm>
              <a:off x="4221" y="3519"/>
              <a:ext cx="114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41996" name="TextBox 1"/>
          <p:cNvSpPr txBox="1">
            <a:spLocks noChangeArrowheads="1"/>
          </p:cNvSpPr>
          <p:nvPr/>
        </p:nvSpPr>
        <p:spPr bwMode="auto">
          <a:xfrm>
            <a:off x="1624013" y="1518517"/>
            <a:ext cx="3540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solidFill>
                  <a:schemeClr val="accent2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200">
                <a:solidFill>
                  <a:schemeClr val="accent2"/>
                </a:solidFill>
                <a:latin typeface="Arial" panose="020B0604020202020204" pitchFamily="34" charset="0"/>
              </a:rPr>
              <a:t>v</a:t>
            </a:r>
            <a:endParaRPr lang="de-AT" altLang="de-DE" sz="1200"/>
          </a:p>
        </p:txBody>
      </p:sp>
      <p:sp>
        <p:nvSpPr>
          <p:cNvPr id="41997" name="TextBox 29"/>
          <p:cNvSpPr txBox="1">
            <a:spLocks noChangeArrowheads="1"/>
          </p:cNvSpPr>
          <p:nvPr/>
        </p:nvSpPr>
        <p:spPr bwMode="auto">
          <a:xfrm>
            <a:off x="1155700" y="1783630"/>
            <a:ext cx="3873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solidFill>
                  <a:schemeClr val="accent2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</a:t>
            </a:r>
            <a:r>
              <a:rPr lang="de-AT" altLang="en-US" sz="1200">
                <a:solidFill>
                  <a:schemeClr val="accent2"/>
                </a:solidFill>
                <a:latin typeface="Arial" panose="020B0604020202020204" pitchFamily="34" charset="0"/>
              </a:rPr>
              <a:t>w</a:t>
            </a:r>
            <a:endParaRPr lang="de-AT" altLang="de-DE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52F7CB-FA7D-4A93-AC9E-BACAEDC42AD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de-DE" altLang="en-US" sz="140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/>
              <a:t>Analysis using a stack</a:t>
            </a:r>
            <a:endParaRPr lang="de-AT" altLang="en-US" smtClean="0"/>
          </a:p>
        </p:txBody>
      </p:sp>
      <p:sp>
        <p:nvSpPr>
          <p:cNvPr id="6148" name="Text Box 12"/>
          <p:cNvSpPr txBox="1">
            <a:spLocks noChangeArrowheads="1"/>
          </p:cNvSpPr>
          <p:nvPr/>
        </p:nvSpPr>
        <p:spPr bwMode="auto">
          <a:xfrm>
            <a:off x="671513" y="1431925"/>
            <a:ext cx="225508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Four analysis actions</a:t>
            </a:r>
            <a:endParaRPr lang="de-AT" altLang="en-US" sz="1800" b="1"/>
          </a:p>
        </p:txBody>
      </p:sp>
      <p:sp>
        <p:nvSpPr>
          <p:cNvPr id="6149" name="Text Box 13"/>
          <p:cNvSpPr txBox="1">
            <a:spLocks noChangeArrowheads="1"/>
          </p:cNvSpPr>
          <p:nvPr/>
        </p:nvSpPr>
        <p:spPr bwMode="auto">
          <a:xfrm>
            <a:off x="887413" y="1862138"/>
            <a:ext cx="5678455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>
                <a:solidFill>
                  <a:schemeClr val="accent2"/>
                </a:solidFill>
              </a:rPr>
              <a:t>shift</a:t>
            </a:r>
            <a:r>
              <a:rPr lang="de-AT" altLang="en-US" sz="1600"/>
              <a:t>	</a:t>
            </a:r>
            <a:r>
              <a:rPr lang="de-AT" altLang="en-US" sz="1600" smtClean="0"/>
              <a:t>read and shift the next symbol onto the stack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>
                <a:solidFill>
                  <a:schemeClr val="accent2"/>
                </a:solidFill>
              </a:rPr>
              <a:t>reduce</a:t>
            </a:r>
            <a:r>
              <a:rPr lang="de-AT" altLang="en-US" sz="1600"/>
              <a:t>	</a:t>
            </a:r>
            <a:r>
              <a:rPr lang="de-AT" altLang="en-US" sz="1600" smtClean="0"/>
              <a:t>reduce the end of the stack to a nonterminal symbol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>
                <a:solidFill>
                  <a:schemeClr val="accent2"/>
                </a:solidFill>
              </a:rPr>
              <a:t>accept</a:t>
            </a:r>
            <a:r>
              <a:rPr lang="de-AT" altLang="en-US" sz="1600"/>
              <a:t>	</a:t>
            </a:r>
            <a:r>
              <a:rPr lang="de-AT" altLang="en-US" sz="1600" smtClean="0"/>
              <a:t>sentence successfully recognized (only for </a:t>
            </a:r>
            <a:r>
              <a:rPr lang="de-AT" altLang="en-US" sz="1600" i="1" smtClean="0"/>
              <a:t>S</a:t>
            </a:r>
            <a:r>
              <a:rPr lang="de-AT" altLang="en-US" sz="1600" smtClean="0"/>
              <a:t> </a:t>
            </a:r>
            <a:r>
              <a:rPr lang="de-AT" altLang="en-US" sz="1600"/>
              <a:t>. #)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>
                <a:solidFill>
                  <a:schemeClr val="accent2"/>
                </a:solidFill>
              </a:rPr>
              <a:t>error</a:t>
            </a:r>
            <a:r>
              <a:rPr lang="de-AT" altLang="en-US" sz="1600"/>
              <a:t>	</a:t>
            </a:r>
            <a:r>
              <a:rPr lang="de-AT" altLang="en-US" sz="1600" smtClean="0"/>
              <a:t>no other action possible (</a:t>
            </a:r>
            <a:r>
              <a:rPr lang="de-AT" altLang="en-US" sz="1600">
                <a:sym typeface="Symbol" panose="05050102010706020507" pitchFamily="18" charset="2"/>
              </a:rPr>
              <a:t></a:t>
            </a:r>
            <a:r>
              <a:rPr lang="de-AT" altLang="en-US" sz="1600"/>
              <a:t> </a:t>
            </a:r>
            <a:r>
              <a:rPr lang="de-AT" altLang="en-US" sz="1600" smtClean="0"/>
              <a:t>error handling takes place)</a:t>
            </a:r>
            <a:endParaRPr lang="de-AT" altLang="en-US" sz="1600"/>
          </a:p>
        </p:txBody>
      </p:sp>
      <p:grpSp>
        <p:nvGrpSpPr>
          <p:cNvPr id="325659" name="Group 27"/>
          <p:cNvGrpSpPr>
            <a:grpSpLocks/>
          </p:cNvGrpSpPr>
          <p:nvPr/>
        </p:nvGrpSpPr>
        <p:grpSpPr bwMode="auto">
          <a:xfrm>
            <a:off x="735013" y="3598863"/>
            <a:ext cx="7467602" cy="1781175"/>
            <a:chOff x="463" y="2975"/>
            <a:chExt cx="4704" cy="1122"/>
          </a:xfrm>
        </p:grpSpPr>
        <p:sp>
          <p:nvSpPr>
            <p:cNvPr id="6151" name="Text Box 14"/>
            <p:cNvSpPr txBox="1">
              <a:spLocks noChangeArrowheads="1"/>
            </p:cNvSpPr>
            <p:nvPr/>
          </p:nvSpPr>
          <p:spPr bwMode="auto">
            <a:xfrm>
              <a:off x="463" y="2975"/>
              <a:ext cx="4157" cy="7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Bottom-up parsers are therefore also called</a:t>
              </a:r>
              <a:endParaRPr lang="de-AT" altLang="en-US" sz="1600"/>
            </a:p>
            <a:p>
              <a:r>
                <a:rPr lang="de-AT" altLang="en-US" sz="1600" b="1" smtClean="0"/>
                <a:t>Shift-reduce parsers</a:t>
              </a:r>
              <a:endParaRPr lang="de-AT" altLang="en-US" sz="1600" b="1"/>
            </a:p>
            <a:p>
              <a:r>
                <a:rPr lang="de-AT" altLang="en-US" sz="1600" b="1" smtClean="0"/>
                <a:t>LR parsers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 smtClean="0"/>
                <a:t>recognizing a sentence from </a:t>
              </a:r>
              <a:r>
                <a:rPr lang="de-AT" altLang="en-US" sz="1600" b="1" smtClean="0">
                  <a:solidFill>
                    <a:schemeClr val="accent2"/>
                  </a:solidFill>
                </a:rPr>
                <a:t>L</a:t>
              </a:r>
              <a:r>
                <a:rPr lang="de-AT" altLang="en-US" sz="1600" smtClean="0"/>
                <a:t>eft to right using </a:t>
              </a:r>
              <a:r>
                <a:rPr lang="de-AT" altLang="en-US" sz="1600" b="1" smtClean="0">
                  <a:solidFill>
                    <a:schemeClr val="accent2"/>
                  </a:solidFill>
                </a:rPr>
                <a:t>R</a:t>
              </a:r>
              <a:r>
                <a:rPr lang="de-AT" altLang="en-US" sz="1600" smtClean="0"/>
                <a:t>ight-canonical derivations</a:t>
              </a:r>
              <a:endParaRPr lang="de-AT" altLang="en-US" sz="1600"/>
            </a:p>
          </p:txBody>
        </p:sp>
        <p:sp>
          <p:nvSpPr>
            <p:cNvPr id="6152" name="Text Box 15"/>
            <p:cNvSpPr txBox="1">
              <a:spLocks noChangeArrowheads="1"/>
            </p:cNvSpPr>
            <p:nvPr/>
          </p:nvSpPr>
          <p:spPr bwMode="auto">
            <a:xfrm>
              <a:off x="591" y="3727"/>
              <a:ext cx="3396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right-canonical derivation </a:t>
              </a:r>
              <a:r>
                <a:rPr lang="de-AT" altLang="en-US" sz="1600" smtClean="0">
                  <a:sym typeface="Symbol" panose="05050102010706020507" pitchFamily="18" charset="2"/>
                </a:rPr>
                <a:t></a:t>
              </a:r>
              <a:r>
                <a:rPr lang="de-AT" altLang="en-US" sz="1600" smtClean="0"/>
                <a:t> left-canonical reduction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i.e., the leftmost simple phrase (the so-called </a:t>
              </a:r>
              <a:r>
                <a:rPr lang="de-AT" altLang="en-US" sz="1600" i="1" smtClean="0"/>
                <a:t>handle</a:t>
              </a:r>
              <a:r>
                <a:rPr lang="de-AT" altLang="en-US" sz="1600" smtClean="0"/>
                <a:t>) is reduced</a:t>
              </a:r>
              <a:endParaRPr lang="de-AT" altLang="en-US" sz="1600"/>
            </a:p>
          </p:txBody>
        </p:sp>
        <p:sp>
          <p:nvSpPr>
            <p:cNvPr id="6153" name="Text Box 18"/>
            <p:cNvSpPr txBox="1">
              <a:spLocks noChangeArrowheads="1"/>
            </p:cNvSpPr>
            <p:nvPr/>
          </p:nvSpPr>
          <p:spPr bwMode="auto">
            <a:xfrm>
              <a:off x="4241" y="391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6154" name="Text Box 19"/>
            <p:cNvSpPr txBox="1">
              <a:spLocks noChangeArrowheads="1"/>
            </p:cNvSpPr>
            <p:nvPr/>
          </p:nvSpPr>
          <p:spPr bwMode="auto">
            <a:xfrm>
              <a:off x="4417" y="391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6155" name="Text Box 20"/>
            <p:cNvSpPr txBox="1">
              <a:spLocks noChangeArrowheads="1"/>
            </p:cNvSpPr>
            <p:nvPr/>
          </p:nvSpPr>
          <p:spPr bwMode="auto">
            <a:xfrm>
              <a:off x="4585" y="391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6156" name="Text Box 21"/>
            <p:cNvSpPr txBox="1">
              <a:spLocks noChangeArrowheads="1"/>
            </p:cNvSpPr>
            <p:nvPr/>
          </p:nvSpPr>
          <p:spPr bwMode="auto">
            <a:xfrm>
              <a:off x="4761" y="391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6157" name="Text Box 22"/>
            <p:cNvSpPr txBox="1">
              <a:spLocks noChangeArrowheads="1"/>
            </p:cNvSpPr>
            <p:nvPr/>
          </p:nvSpPr>
          <p:spPr bwMode="auto">
            <a:xfrm>
              <a:off x="4929" y="391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6158" name="Text Box 23"/>
            <p:cNvSpPr txBox="1">
              <a:spLocks noChangeArrowheads="1"/>
            </p:cNvSpPr>
            <p:nvPr/>
          </p:nvSpPr>
          <p:spPr bwMode="auto">
            <a:xfrm>
              <a:off x="5105" y="3919"/>
              <a:ext cx="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6159" name="Line 24"/>
            <p:cNvSpPr>
              <a:spLocks noChangeShapeType="1"/>
            </p:cNvSpPr>
            <p:nvPr/>
          </p:nvSpPr>
          <p:spPr bwMode="auto">
            <a:xfrm flipV="1">
              <a:off x="4274" y="3832"/>
              <a:ext cx="0" cy="9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6160" name="Text Box 25"/>
            <p:cNvSpPr txBox="1">
              <a:spLocks noChangeArrowheads="1"/>
            </p:cNvSpPr>
            <p:nvPr/>
          </p:nvSpPr>
          <p:spPr bwMode="auto">
            <a:xfrm>
              <a:off x="4241" y="3703"/>
              <a:ext cx="7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BB19FCE-4744-44E8-8170-5E24C311CC1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40</a:t>
            </a:fld>
            <a:endParaRPr lang="de-DE" altLang="en-US" sz="1400" smtClean="0"/>
          </a:p>
        </p:txBody>
      </p:sp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04900" y="4706075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5199413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8.</a:t>
            </a:r>
            <a:r>
              <a:rPr lang="de-AT" altLang="en-US" sz="3200"/>
              <a:t>	</a:t>
            </a:r>
            <a:r>
              <a:rPr lang="de-AT" altLang="en-US" sz="3200" smtClean="0"/>
              <a:t>Bottom-up Syntax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8.1</a:t>
            </a:r>
            <a:r>
              <a:rPr lang="de-AT" altLang="en-US"/>
              <a:t>	</a:t>
            </a:r>
            <a:r>
              <a:rPr lang="de-AT" altLang="en-US" smtClean="0"/>
              <a:t>How a Bottom-up Parser Works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8.2</a:t>
            </a:r>
            <a:r>
              <a:rPr lang="de-AT" altLang="en-US"/>
              <a:t>	</a:t>
            </a:r>
            <a:r>
              <a:rPr lang="de-AT" altLang="en-US" smtClean="0"/>
              <a:t>LR 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8.3</a:t>
            </a:r>
            <a:r>
              <a:rPr lang="de-AT" altLang="en-US"/>
              <a:t>	</a:t>
            </a:r>
            <a:r>
              <a:rPr lang="de-AT" altLang="en-US" smtClean="0"/>
              <a:t>LR Table Generation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8.4</a:t>
            </a:r>
            <a:r>
              <a:rPr lang="de-AT" altLang="en-US"/>
              <a:t>	</a:t>
            </a:r>
            <a:r>
              <a:rPr lang="de-AT" altLang="en-US" smtClean="0"/>
              <a:t>LR Table Compression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8.5</a:t>
            </a:r>
            <a:r>
              <a:rPr lang="de-AT" altLang="en-US"/>
              <a:t>	</a:t>
            </a:r>
            <a:r>
              <a:rPr lang="de-AT" altLang="en-US" smtClean="0"/>
              <a:t>Semantic Processing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8.6</a:t>
            </a: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LR Error Handling</a:t>
            </a:r>
            <a:endParaRPr lang="de-AT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53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AD95C4-009D-4D1B-A990-2F5D006D4158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41</a:t>
            </a:fld>
            <a:endParaRPr lang="de-DE" altLang="en-US" sz="1400" smtClean="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Basic Idea</a:t>
            </a:r>
          </a:p>
        </p:txBody>
      </p:sp>
      <p:sp>
        <p:nvSpPr>
          <p:cNvPr id="44036" name="Text Box 3"/>
          <p:cNvSpPr txBox="1">
            <a:spLocks noChangeArrowheads="1"/>
          </p:cNvSpPr>
          <p:nvPr/>
        </p:nvSpPr>
        <p:spPr bwMode="auto">
          <a:xfrm>
            <a:off x="684213" y="1295400"/>
            <a:ext cx="3238364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Situation </a:t>
            </a:r>
            <a:r>
              <a:rPr lang="de-AT" altLang="en-US" sz="1800" b="1" smtClean="0"/>
              <a:t>when an error occurs</a:t>
            </a:r>
            <a:endParaRPr lang="de-AT" altLang="en-US" sz="1800" b="1"/>
          </a:p>
        </p:txBody>
      </p:sp>
      <p:sp>
        <p:nvSpPr>
          <p:cNvPr id="44037" name="Text Box 4"/>
          <p:cNvSpPr txBox="1">
            <a:spLocks noChangeArrowheads="1"/>
          </p:cNvSpPr>
          <p:nvPr/>
        </p:nvSpPr>
        <p:spPr bwMode="auto">
          <a:xfrm>
            <a:off x="1128713" y="1738313"/>
            <a:ext cx="1579562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</a:t>
            </a:r>
            <a:r>
              <a:rPr lang="de-AT" altLang="en-US" sz="1400" baseline="-25000">
                <a:latin typeface="Arial" panose="020B0604020202020204" pitchFamily="34" charset="0"/>
              </a:rPr>
              <a:t>0</a:t>
            </a:r>
            <a:r>
              <a:rPr lang="de-AT" altLang="en-US" sz="1400">
                <a:latin typeface="Arial" panose="020B0604020202020204" pitchFamily="34" charset="0"/>
              </a:rPr>
              <a:t> ... s</a:t>
            </a:r>
            <a:r>
              <a:rPr lang="de-AT" altLang="en-US" sz="1400" baseline="-25000">
                <a:latin typeface="Arial" panose="020B0604020202020204" pitchFamily="34" charset="0"/>
              </a:rPr>
              <a:t>n</a:t>
            </a:r>
            <a:r>
              <a:rPr lang="de-AT" altLang="en-US" sz="1400">
                <a:latin typeface="Arial" panose="020B0604020202020204" pitchFamily="34" charset="0"/>
              </a:rPr>
              <a:t> 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 t</a:t>
            </a:r>
            <a:r>
              <a:rPr lang="de-AT" altLang="en-US" sz="1400" baseline="-25000">
                <a:latin typeface="Arial" panose="020B0604020202020204" pitchFamily="34" charset="0"/>
              </a:rPr>
              <a:t>0</a:t>
            </a:r>
            <a:r>
              <a:rPr lang="de-AT" altLang="en-US" sz="1400">
                <a:latin typeface="Arial" panose="020B0604020202020204" pitchFamily="34" charset="0"/>
              </a:rPr>
              <a:t>... t</a:t>
            </a:r>
            <a:r>
              <a:rPr lang="de-AT" altLang="en-US" sz="1400" baseline="-25000">
                <a:latin typeface="Arial" panose="020B0604020202020204" pitchFamily="34" charset="0"/>
              </a:rPr>
              <a:t>m</a:t>
            </a:r>
            <a:r>
              <a:rPr lang="de-AT" altLang="en-US" sz="1400">
                <a:latin typeface="Arial" panose="020B0604020202020204" pitchFamily="34" charset="0"/>
              </a:rPr>
              <a:t> #</a:t>
            </a:r>
          </a:p>
        </p:txBody>
      </p:sp>
      <p:sp>
        <p:nvSpPr>
          <p:cNvPr id="44038" name="AutoShape 5"/>
          <p:cNvSpPr>
            <a:spLocks/>
          </p:cNvSpPr>
          <p:nvPr/>
        </p:nvSpPr>
        <p:spPr bwMode="auto">
          <a:xfrm rot="5400000">
            <a:off x="1473200" y="1778000"/>
            <a:ext cx="88900" cy="622300"/>
          </a:xfrm>
          <a:prstGeom prst="rightBrace">
            <a:avLst>
              <a:gd name="adj1" fmla="val 5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4039" name="AutoShape 6"/>
          <p:cNvSpPr>
            <a:spLocks/>
          </p:cNvSpPr>
          <p:nvPr/>
        </p:nvSpPr>
        <p:spPr bwMode="auto">
          <a:xfrm rot="5400000">
            <a:off x="2266950" y="1797050"/>
            <a:ext cx="88900" cy="584200"/>
          </a:xfrm>
          <a:prstGeom prst="rightBrace">
            <a:avLst>
              <a:gd name="adj1" fmla="val 5476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4040" name="Text Box 7"/>
          <p:cNvSpPr txBox="1">
            <a:spLocks noChangeArrowheads="1"/>
          </p:cNvSpPr>
          <p:nvPr/>
        </p:nvSpPr>
        <p:spPr bwMode="auto">
          <a:xfrm>
            <a:off x="1217613" y="2093913"/>
            <a:ext cx="60495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stack</a:t>
            </a:r>
            <a:endParaRPr lang="de-AT" altLang="en-US" sz="1600"/>
          </a:p>
        </p:txBody>
      </p:sp>
      <p:sp>
        <p:nvSpPr>
          <p:cNvPr id="44041" name="Text Box 8"/>
          <p:cNvSpPr txBox="1">
            <a:spLocks noChangeArrowheads="1"/>
          </p:cNvSpPr>
          <p:nvPr/>
        </p:nvSpPr>
        <p:spPr bwMode="auto">
          <a:xfrm>
            <a:off x="2043113" y="2093913"/>
            <a:ext cx="60495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input</a:t>
            </a:r>
            <a:endParaRPr lang="de-AT" altLang="en-US" sz="1600"/>
          </a:p>
        </p:txBody>
      </p:sp>
      <p:grpSp>
        <p:nvGrpSpPr>
          <p:cNvPr id="363578" name="Group 58"/>
          <p:cNvGrpSpPr>
            <a:grpSpLocks/>
          </p:cNvGrpSpPr>
          <p:nvPr/>
        </p:nvGrpSpPr>
        <p:grpSpPr bwMode="auto">
          <a:xfrm>
            <a:off x="684213" y="2692401"/>
            <a:ext cx="3760792" cy="1203326"/>
            <a:chOff x="431" y="1696"/>
            <a:chExt cx="2369" cy="758"/>
          </a:xfrm>
        </p:grpSpPr>
        <p:sp>
          <p:nvSpPr>
            <p:cNvPr id="44093" name="Text Box 9"/>
            <p:cNvSpPr txBox="1">
              <a:spLocks noChangeArrowheads="1"/>
            </p:cNvSpPr>
            <p:nvPr/>
          </p:nvSpPr>
          <p:spPr bwMode="auto">
            <a:xfrm>
              <a:off x="431" y="1696"/>
              <a:ext cx="2369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Goal:</a:t>
              </a:r>
              <a:r>
                <a:rPr lang="de-AT" altLang="en-US" sz="1600" smtClean="0"/>
                <a:t> Synchronize stack and input so that:</a:t>
              </a:r>
              <a:endParaRPr lang="de-AT" altLang="en-US" sz="1800" b="1"/>
            </a:p>
          </p:txBody>
        </p:sp>
        <p:sp>
          <p:nvSpPr>
            <p:cNvPr id="44094" name="Text Box 10"/>
            <p:cNvSpPr txBox="1">
              <a:spLocks noChangeArrowheads="1"/>
            </p:cNvSpPr>
            <p:nvPr/>
          </p:nvSpPr>
          <p:spPr bwMode="auto">
            <a:xfrm>
              <a:off x="711" y="1991"/>
              <a:ext cx="962" cy="19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0</a:t>
              </a:r>
              <a:r>
                <a:rPr lang="de-AT" altLang="en-US" sz="1400">
                  <a:latin typeface="Arial" panose="020B0604020202020204" pitchFamily="34" charset="0"/>
                </a:rPr>
                <a:t> ...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r>
                <a:rPr lang="de-AT" altLang="en-US" sz="1400" baseline="-25000">
                  <a:solidFill>
                    <a:srgbClr val="FF0000"/>
                  </a:solidFill>
                  <a:latin typeface="Arial" panose="020B0604020202020204" pitchFamily="34" charset="0"/>
                </a:rPr>
                <a:t>i</a:t>
              </a:r>
              <a:r>
                <a:rPr lang="de-AT" altLang="en-US" sz="1400">
                  <a:latin typeface="Arial" panose="020B0604020202020204" pitchFamily="34" charset="0"/>
                </a:rPr>
                <a:t> 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t</a:t>
              </a:r>
              <a:r>
                <a:rPr lang="de-AT" altLang="en-US" sz="1400" baseline="-25000">
                  <a:solidFill>
                    <a:srgbClr val="FF0000"/>
                  </a:solidFill>
                  <a:latin typeface="Arial" panose="020B0604020202020204" pitchFamily="34" charset="0"/>
                </a:rPr>
                <a:t>j</a:t>
              </a:r>
              <a:r>
                <a:rPr lang="de-AT" altLang="en-US" sz="1400">
                  <a:latin typeface="Arial" panose="020B0604020202020204" pitchFamily="34" charset="0"/>
                </a:rPr>
                <a:t>... t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m</a:t>
              </a:r>
              <a:r>
                <a:rPr lang="de-AT" altLang="en-US" sz="1400">
                  <a:latin typeface="Arial" panose="020B0604020202020204" pitchFamily="34" charset="0"/>
                </a:rPr>
                <a:t> #</a:t>
              </a:r>
            </a:p>
          </p:txBody>
        </p:sp>
        <p:sp>
          <p:nvSpPr>
            <p:cNvPr id="44095" name="Text Box 11"/>
            <p:cNvSpPr txBox="1">
              <a:spLocks noChangeArrowheads="1"/>
            </p:cNvSpPr>
            <p:nvPr/>
          </p:nvSpPr>
          <p:spPr bwMode="auto">
            <a:xfrm>
              <a:off x="657" y="2239"/>
              <a:ext cx="104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and </a:t>
              </a:r>
              <a:r>
                <a:rPr lang="de-AT" altLang="en-US" sz="1600"/>
                <a:t>t</a:t>
              </a:r>
              <a:r>
                <a:rPr lang="de-AT" altLang="en-US" sz="1600" baseline="-25000"/>
                <a:t>j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is valid in s</a:t>
              </a:r>
              <a:r>
                <a:rPr lang="de-AT" altLang="en-US" sz="1600" baseline="-25000" smtClean="0"/>
                <a:t>i</a:t>
              </a:r>
              <a:endParaRPr lang="de-AT" altLang="en-US" sz="1800" b="1"/>
            </a:p>
          </p:txBody>
        </p:sp>
      </p:grpSp>
      <p:grpSp>
        <p:nvGrpSpPr>
          <p:cNvPr id="363581" name="Group 61"/>
          <p:cNvGrpSpPr>
            <a:grpSpLocks/>
          </p:cNvGrpSpPr>
          <p:nvPr/>
        </p:nvGrpSpPr>
        <p:grpSpPr bwMode="auto">
          <a:xfrm>
            <a:off x="722313" y="4241800"/>
            <a:ext cx="2824163" cy="1077913"/>
            <a:chOff x="455" y="2672"/>
            <a:chExt cx="1779" cy="679"/>
          </a:xfrm>
        </p:grpSpPr>
        <p:sp>
          <p:nvSpPr>
            <p:cNvPr id="44082" name="Text Box 12"/>
            <p:cNvSpPr txBox="1">
              <a:spLocks noChangeArrowheads="1"/>
            </p:cNvSpPr>
            <p:nvPr/>
          </p:nvSpPr>
          <p:spPr bwMode="auto">
            <a:xfrm>
              <a:off x="455" y="2672"/>
              <a:ext cx="1779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How can that be achieved?</a:t>
              </a:r>
              <a:endParaRPr lang="de-AT" altLang="en-US" sz="1800" b="1"/>
            </a:p>
          </p:txBody>
        </p:sp>
        <p:sp>
          <p:nvSpPr>
            <p:cNvPr id="44083" name="Text Box 13"/>
            <p:cNvSpPr txBox="1">
              <a:spLocks noChangeArrowheads="1"/>
            </p:cNvSpPr>
            <p:nvPr/>
          </p:nvSpPr>
          <p:spPr bwMode="auto">
            <a:xfrm>
              <a:off x="479" y="2959"/>
              <a:ext cx="1398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Pop and/or push states</a:t>
              </a:r>
              <a:endParaRPr lang="de-AT" altLang="en-US" sz="1600"/>
            </a:p>
          </p:txBody>
        </p:sp>
        <p:sp>
          <p:nvSpPr>
            <p:cNvPr id="44084" name="Oval 14"/>
            <p:cNvSpPr>
              <a:spLocks noChangeArrowheads="1"/>
            </p:cNvSpPr>
            <p:nvPr/>
          </p:nvSpPr>
          <p:spPr bwMode="auto">
            <a:xfrm>
              <a:off x="800" y="3224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85" name="Oval 15"/>
            <p:cNvSpPr>
              <a:spLocks noChangeArrowheads="1"/>
            </p:cNvSpPr>
            <p:nvPr/>
          </p:nvSpPr>
          <p:spPr bwMode="auto">
            <a:xfrm>
              <a:off x="936" y="3224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86" name="Oval 16"/>
            <p:cNvSpPr>
              <a:spLocks noChangeArrowheads="1"/>
            </p:cNvSpPr>
            <p:nvPr/>
          </p:nvSpPr>
          <p:spPr bwMode="auto">
            <a:xfrm>
              <a:off x="1064" y="3224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87" name="Oval 17"/>
            <p:cNvSpPr>
              <a:spLocks noChangeArrowheads="1"/>
            </p:cNvSpPr>
            <p:nvPr/>
          </p:nvSpPr>
          <p:spPr bwMode="auto">
            <a:xfrm>
              <a:off x="1192" y="3224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88" name="Oval 18"/>
            <p:cNvSpPr>
              <a:spLocks noChangeArrowheads="1"/>
            </p:cNvSpPr>
            <p:nvPr/>
          </p:nvSpPr>
          <p:spPr bwMode="auto">
            <a:xfrm>
              <a:off x="1440" y="3224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89" name="Oval 19"/>
            <p:cNvSpPr>
              <a:spLocks noChangeArrowheads="1"/>
            </p:cNvSpPr>
            <p:nvPr/>
          </p:nvSpPr>
          <p:spPr bwMode="auto">
            <a:xfrm>
              <a:off x="1576" y="3224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90" name="Oval 20"/>
            <p:cNvSpPr>
              <a:spLocks noChangeArrowheads="1"/>
            </p:cNvSpPr>
            <p:nvPr/>
          </p:nvSpPr>
          <p:spPr bwMode="auto">
            <a:xfrm>
              <a:off x="1704" y="3224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91" name="Oval 21"/>
            <p:cNvSpPr>
              <a:spLocks noChangeArrowheads="1"/>
            </p:cNvSpPr>
            <p:nvPr/>
          </p:nvSpPr>
          <p:spPr bwMode="auto">
            <a:xfrm>
              <a:off x="1832" y="3224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92" name="Text Box 22"/>
            <p:cNvSpPr txBox="1">
              <a:spLocks noChangeArrowheads="1"/>
            </p:cNvSpPr>
            <p:nvPr/>
          </p:nvSpPr>
          <p:spPr bwMode="auto">
            <a:xfrm>
              <a:off x="1271" y="3159"/>
              <a:ext cx="14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363582" name="Group 62"/>
          <p:cNvGrpSpPr>
            <a:grpSpLocks/>
          </p:cNvGrpSpPr>
          <p:nvPr/>
        </p:nvGrpSpPr>
        <p:grpSpPr bwMode="auto">
          <a:xfrm>
            <a:off x="1066800" y="5040313"/>
            <a:ext cx="1955800" cy="508000"/>
            <a:chOff x="672" y="3175"/>
            <a:chExt cx="1232" cy="320"/>
          </a:xfrm>
        </p:grpSpPr>
        <p:sp>
          <p:nvSpPr>
            <p:cNvPr id="44070" name="Oval 23"/>
            <p:cNvSpPr>
              <a:spLocks noChangeArrowheads="1"/>
            </p:cNvSpPr>
            <p:nvPr/>
          </p:nvSpPr>
          <p:spPr bwMode="auto">
            <a:xfrm>
              <a:off x="800" y="3368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71" name="Oval 24"/>
            <p:cNvSpPr>
              <a:spLocks noChangeArrowheads="1"/>
            </p:cNvSpPr>
            <p:nvPr/>
          </p:nvSpPr>
          <p:spPr bwMode="auto">
            <a:xfrm>
              <a:off x="936" y="3368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72" name="Oval 25"/>
            <p:cNvSpPr>
              <a:spLocks noChangeArrowheads="1"/>
            </p:cNvSpPr>
            <p:nvPr/>
          </p:nvSpPr>
          <p:spPr bwMode="auto">
            <a:xfrm>
              <a:off x="1064" y="3368"/>
              <a:ext cx="72" cy="7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73" name="Oval 26"/>
            <p:cNvSpPr>
              <a:spLocks noChangeArrowheads="1"/>
            </p:cNvSpPr>
            <p:nvPr/>
          </p:nvSpPr>
          <p:spPr bwMode="auto">
            <a:xfrm>
              <a:off x="1192" y="3368"/>
              <a:ext cx="72" cy="7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74" name="Oval 27"/>
            <p:cNvSpPr>
              <a:spLocks noChangeArrowheads="1"/>
            </p:cNvSpPr>
            <p:nvPr/>
          </p:nvSpPr>
          <p:spPr bwMode="auto">
            <a:xfrm>
              <a:off x="1440" y="3368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75" name="Oval 28"/>
            <p:cNvSpPr>
              <a:spLocks noChangeArrowheads="1"/>
            </p:cNvSpPr>
            <p:nvPr/>
          </p:nvSpPr>
          <p:spPr bwMode="auto">
            <a:xfrm>
              <a:off x="1576" y="3368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76" name="Oval 29"/>
            <p:cNvSpPr>
              <a:spLocks noChangeArrowheads="1"/>
            </p:cNvSpPr>
            <p:nvPr/>
          </p:nvSpPr>
          <p:spPr bwMode="auto">
            <a:xfrm>
              <a:off x="1704" y="3368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77" name="Oval 30"/>
            <p:cNvSpPr>
              <a:spLocks noChangeArrowheads="1"/>
            </p:cNvSpPr>
            <p:nvPr/>
          </p:nvSpPr>
          <p:spPr bwMode="auto">
            <a:xfrm>
              <a:off x="1832" y="3368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78" name="Text Box 31"/>
            <p:cNvSpPr txBox="1">
              <a:spLocks noChangeArrowheads="1"/>
            </p:cNvSpPr>
            <p:nvPr/>
          </p:nvSpPr>
          <p:spPr bwMode="auto">
            <a:xfrm>
              <a:off x="1271" y="3303"/>
              <a:ext cx="14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</a:p>
          </p:txBody>
        </p:sp>
        <p:sp>
          <p:nvSpPr>
            <p:cNvPr id="44079" name="Oval 32"/>
            <p:cNvSpPr>
              <a:spLocks noChangeArrowheads="1"/>
            </p:cNvSpPr>
            <p:nvPr/>
          </p:nvSpPr>
          <p:spPr bwMode="auto">
            <a:xfrm>
              <a:off x="672" y="3368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80" name="Text Box 54"/>
            <p:cNvSpPr txBox="1">
              <a:spLocks noChangeArrowheads="1"/>
            </p:cNvSpPr>
            <p:nvPr/>
          </p:nvSpPr>
          <p:spPr bwMode="auto">
            <a:xfrm>
              <a:off x="1159" y="3175"/>
              <a:ext cx="43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(</a:t>
              </a:r>
            </a:p>
          </p:txBody>
        </p:sp>
        <p:sp>
          <p:nvSpPr>
            <p:cNvPr id="44081" name="Text Box 55"/>
            <p:cNvSpPr txBox="1">
              <a:spLocks noChangeArrowheads="1"/>
            </p:cNvSpPr>
            <p:nvPr/>
          </p:nvSpPr>
          <p:spPr bwMode="auto">
            <a:xfrm>
              <a:off x="1279" y="3175"/>
              <a:ext cx="43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)</a:t>
              </a:r>
            </a:p>
          </p:txBody>
        </p:sp>
      </p:grpSp>
      <p:grpSp>
        <p:nvGrpSpPr>
          <p:cNvPr id="363583" name="Group 63"/>
          <p:cNvGrpSpPr>
            <a:grpSpLocks/>
          </p:cNvGrpSpPr>
          <p:nvPr/>
        </p:nvGrpSpPr>
        <p:grpSpPr bwMode="auto">
          <a:xfrm>
            <a:off x="760413" y="5675313"/>
            <a:ext cx="2586040" cy="609600"/>
            <a:chOff x="479" y="3575"/>
            <a:chExt cx="1629" cy="384"/>
          </a:xfrm>
        </p:grpSpPr>
        <p:sp>
          <p:nvSpPr>
            <p:cNvPr id="44059" name="Text Box 33"/>
            <p:cNvSpPr txBox="1">
              <a:spLocks noChangeArrowheads="1"/>
            </p:cNvSpPr>
            <p:nvPr/>
          </p:nvSpPr>
          <p:spPr bwMode="auto">
            <a:xfrm>
              <a:off x="479" y="3575"/>
              <a:ext cx="162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Delete and/or insert tokens</a:t>
              </a:r>
              <a:endParaRPr lang="de-AT" altLang="en-US" sz="1600"/>
            </a:p>
          </p:txBody>
        </p:sp>
        <p:sp>
          <p:nvSpPr>
            <p:cNvPr id="44060" name="Oval 34"/>
            <p:cNvSpPr>
              <a:spLocks noChangeArrowheads="1"/>
            </p:cNvSpPr>
            <p:nvPr/>
          </p:nvSpPr>
          <p:spPr bwMode="auto">
            <a:xfrm>
              <a:off x="800" y="3832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61" name="Oval 35"/>
            <p:cNvSpPr>
              <a:spLocks noChangeArrowheads="1"/>
            </p:cNvSpPr>
            <p:nvPr/>
          </p:nvSpPr>
          <p:spPr bwMode="auto">
            <a:xfrm>
              <a:off x="936" y="3832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62" name="Oval 36"/>
            <p:cNvSpPr>
              <a:spLocks noChangeArrowheads="1"/>
            </p:cNvSpPr>
            <p:nvPr/>
          </p:nvSpPr>
          <p:spPr bwMode="auto">
            <a:xfrm>
              <a:off x="1064" y="3832"/>
              <a:ext cx="72" cy="7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63" name="Oval 37"/>
            <p:cNvSpPr>
              <a:spLocks noChangeArrowheads="1"/>
            </p:cNvSpPr>
            <p:nvPr/>
          </p:nvSpPr>
          <p:spPr bwMode="auto">
            <a:xfrm>
              <a:off x="1192" y="3832"/>
              <a:ext cx="72" cy="7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64" name="Oval 38"/>
            <p:cNvSpPr>
              <a:spLocks noChangeArrowheads="1"/>
            </p:cNvSpPr>
            <p:nvPr/>
          </p:nvSpPr>
          <p:spPr bwMode="auto">
            <a:xfrm>
              <a:off x="1440" y="3832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65" name="Oval 39"/>
            <p:cNvSpPr>
              <a:spLocks noChangeArrowheads="1"/>
            </p:cNvSpPr>
            <p:nvPr/>
          </p:nvSpPr>
          <p:spPr bwMode="auto">
            <a:xfrm>
              <a:off x="1576" y="3832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66" name="Oval 40"/>
            <p:cNvSpPr>
              <a:spLocks noChangeArrowheads="1"/>
            </p:cNvSpPr>
            <p:nvPr/>
          </p:nvSpPr>
          <p:spPr bwMode="auto">
            <a:xfrm>
              <a:off x="1704" y="3832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67" name="Oval 41"/>
            <p:cNvSpPr>
              <a:spLocks noChangeArrowheads="1"/>
            </p:cNvSpPr>
            <p:nvPr/>
          </p:nvSpPr>
          <p:spPr bwMode="auto">
            <a:xfrm>
              <a:off x="1832" y="3832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68" name="Text Box 42"/>
            <p:cNvSpPr txBox="1">
              <a:spLocks noChangeArrowheads="1"/>
            </p:cNvSpPr>
            <p:nvPr/>
          </p:nvSpPr>
          <p:spPr bwMode="auto">
            <a:xfrm>
              <a:off x="1271" y="3767"/>
              <a:ext cx="14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</a:p>
          </p:txBody>
        </p:sp>
        <p:sp>
          <p:nvSpPr>
            <p:cNvPr id="44069" name="Oval 43"/>
            <p:cNvSpPr>
              <a:spLocks noChangeArrowheads="1"/>
            </p:cNvSpPr>
            <p:nvPr/>
          </p:nvSpPr>
          <p:spPr bwMode="auto">
            <a:xfrm>
              <a:off x="672" y="3832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</p:grpSp>
      <p:grpSp>
        <p:nvGrpSpPr>
          <p:cNvPr id="363584" name="Group 64"/>
          <p:cNvGrpSpPr>
            <a:grpSpLocks/>
          </p:cNvGrpSpPr>
          <p:nvPr/>
        </p:nvGrpSpPr>
        <p:grpSpPr bwMode="auto">
          <a:xfrm>
            <a:off x="1066800" y="6005513"/>
            <a:ext cx="1752600" cy="520700"/>
            <a:chOff x="672" y="3783"/>
            <a:chExt cx="1104" cy="328"/>
          </a:xfrm>
        </p:grpSpPr>
        <p:sp>
          <p:nvSpPr>
            <p:cNvPr id="44048" name="Oval 44"/>
            <p:cNvSpPr>
              <a:spLocks noChangeArrowheads="1"/>
            </p:cNvSpPr>
            <p:nvPr/>
          </p:nvSpPr>
          <p:spPr bwMode="auto">
            <a:xfrm>
              <a:off x="800" y="3984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49" name="Oval 45"/>
            <p:cNvSpPr>
              <a:spLocks noChangeArrowheads="1"/>
            </p:cNvSpPr>
            <p:nvPr/>
          </p:nvSpPr>
          <p:spPr bwMode="auto">
            <a:xfrm>
              <a:off x="936" y="3984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50" name="Oval 46"/>
            <p:cNvSpPr>
              <a:spLocks noChangeArrowheads="1"/>
            </p:cNvSpPr>
            <p:nvPr/>
          </p:nvSpPr>
          <p:spPr bwMode="auto">
            <a:xfrm>
              <a:off x="1064" y="3984"/>
              <a:ext cx="72" cy="7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51" name="Oval 47"/>
            <p:cNvSpPr>
              <a:spLocks noChangeArrowheads="1"/>
            </p:cNvSpPr>
            <p:nvPr/>
          </p:nvSpPr>
          <p:spPr bwMode="auto">
            <a:xfrm>
              <a:off x="1192" y="3984"/>
              <a:ext cx="72" cy="7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52" name="Oval 48"/>
            <p:cNvSpPr>
              <a:spLocks noChangeArrowheads="1"/>
            </p:cNvSpPr>
            <p:nvPr/>
          </p:nvSpPr>
          <p:spPr bwMode="auto">
            <a:xfrm>
              <a:off x="1440" y="3984"/>
              <a:ext cx="72" cy="7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53" name="Oval 49"/>
            <p:cNvSpPr>
              <a:spLocks noChangeArrowheads="1"/>
            </p:cNvSpPr>
            <p:nvPr/>
          </p:nvSpPr>
          <p:spPr bwMode="auto">
            <a:xfrm>
              <a:off x="1576" y="3984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54" name="Oval 50"/>
            <p:cNvSpPr>
              <a:spLocks noChangeArrowheads="1"/>
            </p:cNvSpPr>
            <p:nvPr/>
          </p:nvSpPr>
          <p:spPr bwMode="auto">
            <a:xfrm>
              <a:off x="1704" y="3984"/>
              <a:ext cx="72" cy="7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55" name="Text Box 52"/>
            <p:cNvSpPr txBox="1">
              <a:spLocks noChangeArrowheads="1"/>
            </p:cNvSpPr>
            <p:nvPr/>
          </p:nvSpPr>
          <p:spPr bwMode="auto">
            <a:xfrm>
              <a:off x="1271" y="3919"/>
              <a:ext cx="14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</a:p>
          </p:txBody>
        </p:sp>
        <p:sp>
          <p:nvSpPr>
            <p:cNvPr id="44056" name="Oval 53"/>
            <p:cNvSpPr>
              <a:spLocks noChangeArrowheads="1"/>
            </p:cNvSpPr>
            <p:nvPr/>
          </p:nvSpPr>
          <p:spPr bwMode="auto">
            <a:xfrm>
              <a:off x="672" y="3984"/>
              <a:ext cx="72" cy="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4057" name="Text Box 56"/>
            <p:cNvSpPr txBox="1">
              <a:spLocks noChangeArrowheads="1"/>
            </p:cNvSpPr>
            <p:nvPr/>
          </p:nvSpPr>
          <p:spPr bwMode="auto">
            <a:xfrm>
              <a:off x="1391" y="3783"/>
              <a:ext cx="43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(</a:t>
              </a:r>
            </a:p>
          </p:txBody>
        </p:sp>
        <p:sp>
          <p:nvSpPr>
            <p:cNvPr id="44058" name="Text Box 57"/>
            <p:cNvSpPr txBox="1">
              <a:spLocks noChangeArrowheads="1"/>
            </p:cNvSpPr>
            <p:nvPr/>
          </p:nvSpPr>
          <p:spPr bwMode="auto">
            <a:xfrm>
              <a:off x="1647" y="3783"/>
              <a:ext cx="43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)</a:t>
              </a:r>
            </a:p>
          </p:txBody>
        </p:sp>
      </p:grpSp>
      <p:sp>
        <p:nvSpPr>
          <p:cNvPr id="44047" name="Text Box 65"/>
          <p:cNvSpPr txBox="1">
            <a:spLocks noChangeArrowheads="1"/>
          </p:cNvSpPr>
          <p:nvPr/>
        </p:nvSpPr>
        <p:spPr bwMode="auto">
          <a:xfrm>
            <a:off x="3097213" y="1751013"/>
            <a:ext cx="168697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t</a:t>
            </a:r>
            <a:r>
              <a:rPr lang="de-AT" altLang="en-US" sz="1600" baseline="-25000"/>
              <a:t>0</a:t>
            </a:r>
            <a:r>
              <a:rPr lang="de-AT" altLang="en-US" sz="1600"/>
              <a:t> </a:t>
            </a:r>
            <a:r>
              <a:rPr lang="de-AT" altLang="en-US" sz="1600" smtClean="0"/>
              <a:t>is not valid in s</a:t>
            </a:r>
            <a:r>
              <a:rPr lang="de-AT" altLang="en-US" sz="1600" baseline="-25000" smtClean="0"/>
              <a:t>n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FE2F4D2-64D2-4975-9B71-003526BD5901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42</a:t>
            </a:fld>
            <a:endParaRPr lang="de-DE" altLang="en-US" sz="1400" smtClean="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Algorithm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696913" y="1285875"/>
            <a:ext cx="243045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1.	</a:t>
            </a:r>
            <a:r>
              <a:rPr lang="de-AT" altLang="en-US" sz="1800" b="1" smtClean="0"/>
              <a:t>Search escape route</a:t>
            </a:r>
            <a:endParaRPr lang="de-AT" altLang="en-US" sz="1800" b="1"/>
          </a:p>
        </p:txBody>
      </p:sp>
      <p:sp>
        <p:nvSpPr>
          <p:cNvPr id="45061" name="Text Box 4"/>
          <p:cNvSpPr txBox="1">
            <a:spLocks noChangeArrowheads="1"/>
          </p:cNvSpPr>
          <p:nvPr/>
        </p:nvSpPr>
        <p:spPr bwMode="auto">
          <a:xfrm>
            <a:off x="1001713" y="1639888"/>
            <a:ext cx="7234971" cy="1128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Replace </a:t>
            </a:r>
            <a:r>
              <a:rPr lang="de-AT" altLang="en-US" sz="1600" i="1"/>
              <a:t>t</a:t>
            </a:r>
            <a:r>
              <a:rPr lang="de-AT" altLang="en-US" sz="1600" baseline="-25000"/>
              <a:t>0</a:t>
            </a:r>
            <a:r>
              <a:rPr lang="de-AT" altLang="en-US" sz="1600"/>
              <a:t> .. </a:t>
            </a:r>
            <a:r>
              <a:rPr lang="de-AT" altLang="en-US" sz="1600" i="1"/>
              <a:t>t</a:t>
            </a:r>
            <a:r>
              <a:rPr lang="de-AT" altLang="en-US" sz="1600" baseline="-25000"/>
              <a:t>m</a:t>
            </a:r>
            <a:r>
              <a:rPr lang="de-AT" altLang="en-US" sz="1600"/>
              <a:t> </a:t>
            </a:r>
            <a:r>
              <a:rPr lang="de-AT" altLang="en-US" sz="1600" smtClean="0"/>
              <a:t>with a virtual (ficticious) input </a:t>
            </a:r>
            <a:r>
              <a:rPr lang="de-AT" altLang="en-US" sz="1600" i="1"/>
              <a:t>v</a:t>
            </a:r>
            <a:r>
              <a:rPr lang="de-AT" altLang="en-US" sz="1600" baseline="-25000"/>
              <a:t>0</a:t>
            </a:r>
            <a:r>
              <a:rPr lang="de-AT" altLang="en-US" sz="1600"/>
              <a:t> .. </a:t>
            </a:r>
            <a:r>
              <a:rPr lang="de-AT" altLang="en-US" sz="1600" i="1" smtClean="0"/>
              <a:t>v</a:t>
            </a:r>
            <a:r>
              <a:rPr lang="de-AT" altLang="en-US" sz="1600" baseline="-25000" smtClean="0"/>
              <a:t>k</a:t>
            </a:r>
            <a:r>
              <a:rPr lang="de-AT" altLang="en-US" sz="1600" smtClean="0"/>
              <a:t> that steers the parser from the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 smtClean="0"/>
              <a:t>error state </a:t>
            </a:r>
            <a:r>
              <a:rPr lang="de-AT" altLang="en-US" sz="1600" i="1"/>
              <a:t>s</a:t>
            </a:r>
            <a:r>
              <a:rPr lang="de-AT" altLang="en-US" sz="1600" baseline="-25000"/>
              <a:t>n</a:t>
            </a:r>
            <a:r>
              <a:rPr lang="de-AT" altLang="en-US" sz="1600"/>
              <a:t> </a:t>
            </a:r>
            <a:r>
              <a:rPr lang="de-AT" altLang="en-US" sz="1600" smtClean="0"/>
              <a:t>to the final state as quickly as possible</a:t>
            </a:r>
            <a:endParaRPr lang="de-AT" altLang="en-US" sz="1600"/>
          </a:p>
          <a:p>
            <a:r>
              <a:rPr lang="de-AT" altLang="en-US" sz="1600" smtClean="0"/>
              <a:t>Along the escape route, collect all tokens that are valid in the traversed states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 smtClean="0">
                <a:sym typeface="Symbol" panose="05050102010706020507" pitchFamily="18" charset="2"/>
              </a:rPr>
              <a:t></a:t>
            </a:r>
            <a:r>
              <a:rPr lang="de-AT" altLang="en-US" sz="1600" smtClean="0"/>
              <a:t> </a:t>
            </a:r>
            <a:r>
              <a:rPr lang="de-AT" altLang="en-US" sz="1600" i="1" smtClean="0"/>
              <a:t>anchors</a:t>
            </a:r>
            <a:endParaRPr lang="de-AT" altLang="en-US" sz="1600" i="1"/>
          </a:p>
        </p:txBody>
      </p:sp>
      <p:sp>
        <p:nvSpPr>
          <p:cNvPr id="45062" name="Text Box 11"/>
          <p:cNvSpPr txBox="1">
            <a:spLocks noChangeArrowheads="1"/>
          </p:cNvSpPr>
          <p:nvPr/>
        </p:nvSpPr>
        <p:spPr bwMode="auto">
          <a:xfrm>
            <a:off x="1128713" y="2824163"/>
            <a:ext cx="1579562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</a:t>
            </a:r>
            <a:r>
              <a:rPr lang="de-AT" altLang="en-US" sz="1400" baseline="-25000">
                <a:latin typeface="Arial" panose="020B0604020202020204" pitchFamily="34" charset="0"/>
              </a:rPr>
              <a:t>0</a:t>
            </a:r>
            <a:r>
              <a:rPr lang="de-AT" altLang="en-US" sz="1400">
                <a:latin typeface="Arial" panose="020B0604020202020204" pitchFamily="34" charset="0"/>
              </a:rPr>
              <a:t> ... s</a:t>
            </a:r>
            <a:r>
              <a:rPr lang="de-AT" altLang="en-US" sz="1400" baseline="-25000">
                <a:latin typeface="Arial" panose="020B0604020202020204" pitchFamily="34" charset="0"/>
              </a:rPr>
              <a:t>n</a:t>
            </a:r>
            <a:r>
              <a:rPr lang="de-AT" altLang="en-US" sz="1400">
                <a:latin typeface="Arial" panose="020B0604020202020204" pitchFamily="34" charset="0"/>
              </a:rPr>
              <a:t>  </a:t>
            </a:r>
            <a:r>
              <a:rPr lang="de-AT" altLang="en-US" sz="1400" b="1">
                <a:latin typeface="Arial" panose="020B0604020202020204" pitchFamily="34" charset="0"/>
              </a:rPr>
              <a:t>.</a:t>
            </a:r>
            <a:r>
              <a:rPr lang="de-AT" altLang="en-US" sz="1400">
                <a:latin typeface="Arial" panose="020B0604020202020204" pitchFamily="34" charset="0"/>
              </a:rPr>
              <a:t>  t</a:t>
            </a:r>
            <a:r>
              <a:rPr lang="de-AT" altLang="en-US" sz="1400" baseline="-25000">
                <a:latin typeface="Arial" panose="020B0604020202020204" pitchFamily="34" charset="0"/>
              </a:rPr>
              <a:t>0</a:t>
            </a:r>
            <a:r>
              <a:rPr lang="de-AT" altLang="en-US" sz="1400">
                <a:latin typeface="Arial" panose="020B0604020202020204" pitchFamily="34" charset="0"/>
              </a:rPr>
              <a:t>... t</a:t>
            </a:r>
            <a:r>
              <a:rPr lang="de-AT" altLang="en-US" sz="1400" baseline="-25000">
                <a:latin typeface="Arial" panose="020B0604020202020204" pitchFamily="34" charset="0"/>
              </a:rPr>
              <a:t>m</a:t>
            </a:r>
            <a:r>
              <a:rPr lang="de-AT" altLang="en-US" sz="1400">
                <a:latin typeface="Arial" panose="020B0604020202020204" pitchFamily="34" charset="0"/>
              </a:rPr>
              <a:t> #</a:t>
            </a:r>
          </a:p>
        </p:txBody>
      </p:sp>
      <p:sp>
        <p:nvSpPr>
          <p:cNvPr id="45063" name="Text Box 15"/>
          <p:cNvSpPr txBox="1">
            <a:spLocks noChangeArrowheads="1"/>
          </p:cNvSpPr>
          <p:nvPr/>
        </p:nvSpPr>
        <p:spPr bwMode="auto">
          <a:xfrm>
            <a:off x="1919288" y="3119438"/>
            <a:ext cx="8239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</a:t>
            </a:r>
            <a:r>
              <a:rPr lang="de-AT" altLang="en-US" sz="1400" baseline="-25000">
                <a:latin typeface="Arial" panose="020B0604020202020204" pitchFamily="34" charset="0"/>
              </a:rPr>
              <a:t>0</a:t>
            </a:r>
            <a:r>
              <a:rPr lang="de-AT" altLang="en-US" sz="1400">
                <a:latin typeface="Arial" panose="020B0604020202020204" pitchFamily="34" charset="0"/>
              </a:rPr>
              <a:t>... v</a:t>
            </a:r>
            <a:r>
              <a:rPr lang="de-AT" altLang="en-US" sz="1400" baseline="-25000">
                <a:latin typeface="Arial" panose="020B0604020202020204" pitchFamily="34" charset="0"/>
              </a:rPr>
              <a:t>k</a:t>
            </a:r>
            <a:r>
              <a:rPr lang="de-AT" altLang="en-US" sz="1400">
                <a:latin typeface="Arial" panose="020B0604020202020204" pitchFamily="34" charset="0"/>
              </a:rPr>
              <a:t> #</a:t>
            </a:r>
          </a:p>
        </p:txBody>
      </p:sp>
      <p:sp>
        <p:nvSpPr>
          <p:cNvPr id="45064" name="Line 16"/>
          <p:cNvSpPr>
            <a:spLocks noChangeShapeType="1"/>
          </p:cNvSpPr>
          <p:nvPr/>
        </p:nvSpPr>
        <p:spPr bwMode="auto">
          <a:xfrm>
            <a:off x="1971675" y="2981325"/>
            <a:ext cx="6953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grpSp>
        <p:nvGrpSpPr>
          <p:cNvPr id="364566" name="Group 22"/>
          <p:cNvGrpSpPr>
            <a:grpSpLocks/>
          </p:cNvGrpSpPr>
          <p:nvPr/>
        </p:nvGrpSpPr>
        <p:grpSpPr bwMode="auto">
          <a:xfrm>
            <a:off x="696913" y="3575050"/>
            <a:ext cx="6624649" cy="1039813"/>
            <a:chOff x="439" y="2252"/>
            <a:chExt cx="4173" cy="655"/>
          </a:xfrm>
        </p:grpSpPr>
        <p:sp>
          <p:nvSpPr>
            <p:cNvPr id="45071" name="Text Box 5"/>
            <p:cNvSpPr txBox="1">
              <a:spLocks noChangeArrowheads="1"/>
            </p:cNvSpPr>
            <p:nvPr/>
          </p:nvSpPr>
          <p:spPr bwMode="auto">
            <a:xfrm>
              <a:off x="439" y="2252"/>
              <a:ext cx="152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2.	</a:t>
              </a:r>
              <a:r>
                <a:rPr lang="de-AT" altLang="en-US" sz="1800" b="1" smtClean="0"/>
                <a:t>Delete faulty tokens</a:t>
              </a:r>
              <a:endParaRPr lang="de-AT" altLang="en-US" sz="1800" b="1"/>
            </a:p>
          </p:txBody>
        </p:sp>
        <p:sp>
          <p:nvSpPr>
            <p:cNvPr id="45072" name="Text Box 6"/>
            <p:cNvSpPr txBox="1">
              <a:spLocks noChangeArrowheads="1"/>
            </p:cNvSpPr>
            <p:nvPr/>
          </p:nvSpPr>
          <p:spPr bwMode="auto">
            <a:xfrm>
              <a:off x="631" y="2475"/>
              <a:ext cx="398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Skip tokens from the input </a:t>
              </a:r>
              <a:r>
                <a:rPr lang="de-AT" altLang="en-US" sz="1600" i="1" smtClean="0"/>
                <a:t>t</a:t>
              </a:r>
              <a:r>
                <a:rPr lang="de-AT" altLang="en-US" sz="1600" baseline="-25000" smtClean="0"/>
                <a:t>0</a:t>
              </a:r>
              <a:r>
                <a:rPr lang="de-AT" altLang="en-US" sz="1600" smtClean="0"/>
                <a:t> </a:t>
              </a:r>
              <a:r>
                <a:rPr lang="de-AT" altLang="en-US" sz="1600"/>
                <a:t>.. </a:t>
              </a:r>
              <a:r>
                <a:rPr lang="de-AT" altLang="en-US" sz="1600" i="1" smtClean="0"/>
                <a:t>t</a:t>
              </a:r>
              <a:r>
                <a:rPr lang="de-AT" altLang="en-US" sz="1600" baseline="-25000" smtClean="0"/>
                <a:t>m</a:t>
              </a:r>
              <a:r>
                <a:rPr lang="de-AT" altLang="en-US" sz="1600" smtClean="0"/>
                <a:t> until a token </a:t>
              </a:r>
              <a:r>
                <a:rPr lang="de-AT" altLang="en-US" sz="1600" i="1" smtClean="0"/>
                <a:t>t</a:t>
              </a:r>
              <a:r>
                <a:rPr lang="de-AT" altLang="en-US" sz="1600" baseline="-25000" smtClean="0"/>
                <a:t>j</a:t>
              </a:r>
              <a:r>
                <a:rPr lang="de-AT" altLang="en-US" sz="1600" smtClean="0"/>
                <a:t> occurs that is an anchor</a:t>
              </a:r>
              <a:endParaRPr lang="de-AT" altLang="en-US" sz="1600"/>
            </a:p>
          </p:txBody>
        </p:sp>
        <p:sp>
          <p:nvSpPr>
            <p:cNvPr id="45073" name="Text Box 17"/>
            <p:cNvSpPr txBox="1">
              <a:spLocks noChangeArrowheads="1"/>
            </p:cNvSpPr>
            <p:nvPr/>
          </p:nvSpPr>
          <p:spPr bwMode="auto">
            <a:xfrm>
              <a:off x="711" y="2715"/>
              <a:ext cx="1281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0</a:t>
              </a:r>
              <a:r>
                <a:rPr lang="de-AT" altLang="en-US" sz="1400">
                  <a:latin typeface="Arial" panose="020B0604020202020204" pitchFamily="34" charset="0"/>
                </a:rPr>
                <a:t> ... s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n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t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0</a:t>
              </a:r>
              <a:r>
                <a:rPr lang="de-AT" altLang="en-US" sz="1400">
                  <a:latin typeface="Arial" panose="020B0604020202020204" pitchFamily="34" charset="0"/>
                </a:rPr>
                <a:t>...t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j-1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t</a:t>
              </a:r>
              <a:r>
                <a:rPr lang="de-AT" altLang="en-US" sz="1400" baseline="-25000">
                  <a:solidFill>
                    <a:srgbClr val="FF0000"/>
                  </a:solidFill>
                  <a:latin typeface="Arial" panose="020B0604020202020204" pitchFamily="34" charset="0"/>
                </a:rPr>
                <a:t>j</a:t>
              </a:r>
              <a:r>
                <a:rPr lang="de-AT" altLang="en-US" sz="1400">
                  <a:latin typeface="Arial" panose="020B0604020202020204" pitchFamily="34" charset="0"/>
                </a:rPr>
                <a:t>... t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m</a:t>
              </a:r>
              <a:r>
                <a:rPr lang="de-AT" altLang="en-US" sz="1400">
                  <a:latin typeface="Arial" panose="020B0604020202020204" pitchFamily="34" charset="0"/>
                </a:rPr>
                <a:t> #</a:t>
              </a:r>
            </a:p>
          </p:txBody>
        </p:sp>
        <p:sp>
          <p:nvSpPr>
            <p:cNvPr id="45074" name="Line 18"/>
            <p:cNvSpPr>
              <a:spLocks noChangeShapeType="1"/>
            </p:cNvSpPr>
            <p:nvPr/>
          </p:nvSpPr>
          <p:spPr bwMode="auto">
            <a:xfrm>
              <a:off x="1200" y="2826"/>
              <a:ext cx="22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64567" name="Group 23"/>
          <p:cNvGrpSpPr>
            <a:grpSpLocks/>
          </p:cNvGrpSpPr>
          <p:nvPr/>
        </p:nvGrpSpPr>
        <p:grpSpPr bwMode="auto">
          <a:xfrm>
            <a:off x="696913" y="4899025"/>
            <a:ext cx="7639038" cy="1654175"/>
            <a:chOff x="439" y="3086"/>
            <a:chExt cx="4812" cy="1042"/>
          </a:xfrm>
        </p:grpSpPr>
        <p:sp>
          <p:nvSpPr>
            <p:cNvPr id="45068" name="Text Box 7"/>
            <p:cNvSpPr txBox="1">
              <a:spLocks noChangeArrowheads="1"/>
            </p:cNvSpPr>
            <p:nvPr/>
          </p:nvSpPr>
          <p:spPr bwMode="auto">
            <a:xfrm>
              <a:off x="439" y="3086"/>
              <a:ext cx="1617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3.	</a:t>
              </a:r>
              <a:r>
                <a:rPr lang="de-AT" altLang="en-US" sz="1800" b="1" smtClean="0"/>
                <a:t>Insert missing tokens</a:t>
              </a:r>
              <a:endParaRPr lang="de-AT" altLang="en-US" sz="1800" b="1"/>
            </a:p>
          </p:txBody>
        </p:sp>
        <p:sp>
          <p:nvSpPr>
            <p:cNvPr id="45069" name="Text Box 8"/>
            <p:cNvSpPr txBox="1">
              <a:spLocks noChangeArrowheads="1"/>
            </p:cNvSpPr>
            <p:nvPr/>
          </p:nvSpPr>
          <p:spPr bwMode="auto">
            <a:xfrm>
              <a:off x="631" y="3309"/>
              <a:ext cx="4620" cy="5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Steer the parser again along the escape route (i.e., from the error state s</a:t>
              </a:r>
              <a:r>
                <a:rPr lang="de-AT" altLang="en-US" sz="1600" baseline="-25000" smtClean="0"/>
                <a:t>n</a:t>
              </a:r>
              <a:r>
                <a:rPr lang="de-AT" altLang="en-US" sz="1600" smtClean="0"/>
                <a:t> </a:t>
              </a:r>
              <a:br>
                <a:rPr lang="de-AT" altLang="en-US" sz="1600" smtClean="0"/>
              </a:br>
              <a:r>
                <a:rPr lang="de-AT" altLang="en-US" sz="1600" smtClean="0"/>
                <a:t>with the virtual input </a:t>
              </a:r>
              <a:r>
                <a:rPr lang="de-AT" altLang="en-US" sz="1600" i="1" smtClean="0"/>
                <a:t>v</a:t>
              </a:r>
              <a:r>
                <a:rPr lang="de-AT" altLang="en-US" sz="1600" baseline="-25000" smtClean="0"/>
                <a:t>0</a:t>
              </a:r>
              <a:r>
                <a:rPr lang="de-AT" altLang="en-US" sz="1600" smtClean="0"/>
                <a:t> </a:t>
              </a:r>
              <a:r>
                <a:rPr lang="de-AT" altLang="en-US" sz="1600"/>
                <a:t>.. </a:t>
              </a:r>
              <a:r>
                <a:rPr lang="de-AT" altLang="en-US" sz="1600" i="1" smtClean="0"/>
                <a:t>v</a:t>
              </a:r>
              <a:r>
                <a:rPr lang="de-AT" altLang="en-US" sz="1600" baseline="-25000" smtClean="0"/>
                <a:t>k</a:t>
              </a:r>
              <a:r>
                <a:rPr lang="de-AT" altLang="en-US" sz="1600" smtClean="0"/>
                <a:t>) until </a:t>
              </a:r>
              <a:r>
                <a:rPr lang="de-AT" altLang="en-US" sz="1600"/>
                <a:t>a state s</a:t>
              </a:r>
              <a:r>
                <a:rPr lang="de-AT" altLang="en-US" sz="1600" baseline="-25000"/>
                <a:t>i</a:t>
              </a:r>
              <a:r>
                <a:rPr lang="de-AT" altLang="en-US" sz="1600"/>
                <a:t> is reached in </a:t>
              </a:r>
              <a:r>
                <a:rPr lang="de-AT" altLang="en-US" sz="1600" smtClean="0"/>
                <a:t>which the anchor </a:t>
              </a:r>
              <a:r>
                <a:rPr lang="de-AT" altLang="en-US" sz="1600"/>
                <a:t>t</a:t>
              </a:r>
              <a:r>
                <a:rPr lang="de-AT" altLang="en-US" sz="1600" baseline="-25000"/>
                <a:t>j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is valid</a:t>
              </a:r>
              <a:endParaRPr lang="de-AT" altLang="en-US" sz="1600"/>
            </a:p>
            <a:p>
              <a:r>
                <a:rPr lang="de-AT" altLang="en-US" sz="1600" smtClean="0"/>
                <a:t>Insert all "read" virtual tokens from </a:t>
              </a:r>
              <a:r>
                <a:rPr lang="de-AT" altLang="en-US" sz="1600" i="1" smtClean="0"/>
                <a:t>v</a:t>
              </a:r>
              <a:r>
                <a:rPr lang="de-AT" altLang="en-US" sz="1600" baseline="-25000" smtClean="0"/>
                <a:t>0</a:t>
              </a:r>
              <a:r>
                <a:rPr lang="de-AT" altLang="en-US" sz="1600" smtClean="0"/>
                <a:t> </a:t>
              </a:r>
              <a:r>
                <a:rPr lang="de-AT" altLang="en-US" sz="1600"/>
                <a:t>.. </a:t>
              </a:r>
              <a:r>
                <a:rPr lang="de-AT" altLang="en-US" sz="1600" i="1"/>
                <a:t>v</a:t>
              </a:r>
              <a:r>
                <a:rPr lang="de-AT" altLang="en-US" sz="1600" baseline="-25000"/>
                <a:t>k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into the token stream in front of t</a:t>
              </a:r>
              <a:r>
                <a:rPr lang="de-AT" altLang="en-US" sz="1600" baseline="-25000" smtClean="0"/>
                <a:t>j</a:t>
              </a:r>
              <a:endParaRPr lang="de-AT" altLang="en-US" sz="1600"/>
            </a:p>
          </p:txBody>
        </p:sp>
        <p:sp>
          <p:nvSpPr>
            <p:cNvPr id="45070" name="Text Box 20"/>
            <p:cNvSpPr txBox="1">
              <a:spLocks noChangeArrowheads="1"/>
            </p:cNvSpPr>
            <p:nvPr/>
          </p:nvSpPr>
          <p:spPr bwMode="auto">
            <a:xfrm>
              <a:off x="711" y="3933"/>
              <a:ext cx="1569" cy="19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0</a:t>
              </a:r>
              <a:r>
                <a:rPr lang="de-AT" altLang="en-US" sz="1400">
                  <a:latin typeface="Arial" panose="020B0604020202020204" pitchFamily="34" charset="0"/>
                </a:rPr>
                <a:t> ...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r>
                <a:rPr lang="de-AT" altLang="en-US" sz="1400" baseline="-25000">
                  <a:solidFill>
                    <a:srgbClr val="FF0000"/>
                  </a:solidFill>
                  <a:latin typeface="Arial" panose="020B0604020202020204" pitchFamily="34" charset="0"/>
                </a:rPr>
                <a:t>i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t</a:t>
              </a:r>
              <a:r>
                <a:rPr lang="de-AT" altLang="en-US" sz="1400" baseline="-25000">
                  <a:solidFill>
                    <a:srgbClr val="FF0000"/>
                  </a:solidFill>
                  <a:latin typeface="Arial" panose="020B0604020202020204" pitchFamily="34" charset="0"/>
                </a:rPr>
                <a:t>j</a:t>
              </a:r>
              <a:r>
                <a:rPr lang="de-AT" altLang="en-US" sz="1400">
                  <a:latin typeface="Arial" panose="020B0604020202020204" pitchFamily="34" charset="0"/>
                </a:rPr>
                <a:t>... t</a:t>
              </a:r>
              <a:r>
                <a:rPr lang="de-AT" altLang="en-US" sz="1400" baseline="-25000">
                  <a:latin typeface="Arial" panose="020B0604020202020204" pitchFamily="34" charset="0"/>
                </a:rPr>
                <a:t>m</a:t>
              </a:r>
              <a:r>
                <a:rPr lang="de-AT" altLang="en-US" sz="1400">
                  <a:latin typeface="Arial" panose="020B0604020202020204" pitchFamily="34" charset="0"/>
                </a:rPr>
                <a:t> #</a:t>
              </a:r>
            </a:p>
          </p:txBody>
        </p:sp>
      </p:grpSp>
      <p:sp>
        <p:nvSpPr>
          <p:cNvPr id="45067" name="TextBox 1"/>
          <p:cNvSpPr txBox="1">
            <a:spLocks noChangeArrowheads="1"/>
          </p:cNvSpPr>
          <p:nvPr/>
        </p:nvSpPr>
        <p:spPr bwMode="auto">
          <a:xfrm>
            <a:off x="3600450" y="612775"/>
            <a:ext cx="4011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de-DE" sz="1200"/>
              <a:t>Röhrich J.: </a:t>
            </a:r>
            <a:r>
              <a:rPr lang="de-AT" altLang="de-DE" sz="1200" i="1"/>
              <a:t>Methods for the Automatic Construction of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de-DE" sz="1200" i="1"/>
              <a:t>Error-correcting Parsers</a:t>
            </a:r>
            <a:r>
              <a:rPr lang="de-AT" altLang="de-DE" sz="1200"/>
              <a:t>. Acta Informatica 13, 115-139, 1980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DC5DD46-91FB-4D9E-91C4-8117A50BD350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43</a:t>
            </a:fld>
            <a:endParaRPr lang="de-DE" altLang="en-US" sz="1400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</a:p>
        </p:txBody>
      </p:sp>
      <p:sp>
        <p:nvSpPr>
          <p:cNvPr id="46084" name="Oval 4"/>
          <p:cNvSpPr>
            <a:spLocks noChangeArrowheads="1"/>
          </p:cNvSpPr>
          <p:nvPr/>
        </p:nvSpPr>
        <p:spPr bwMode="auto">
          <a:xfrm>
            <a:off x="774700" y="15875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849313" y="1620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46086" name="Oval 13"/>
          <p:cNvSpPr>
            <a:spLocks noChangeArrowheads="1"/>
          </p:cNvSpPr>
          <p:nvPr/>
        </p:nvSpPr>
        <p:spPr bwMode="auto">
          <a:xfrm>
            <a:off x="1473200" y="15875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087" name="Text Box 14"/>
          <p:cNvSpPr txBox="1">
            <a:spLocks noChangeArrowheads="1"/>
          </p:cNvSpPr>
          <p:nvPr/>
        </p:nvSpPr>
        <p:spPr bwMode="auto">
          <a:xfrm>
            <a:off x="1547813" y="1620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46088" name="Line 15"/>
          <p:cNvSpPr>
            <a:spLocks noChangeShapeType="1"/>
          </p:cNvSpPr>
          <p:nvPr/>
        </p:nvSpPr>
        <p:spPr bwMode="auto">
          <a:xfrm>
            <a:off x="1003300" y="1701800"/>
            <a:ext cx="4445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089" name="Text Box 16"/>
          <p:cNvSpPr txBox="1">
            <a:spLocks noChangeArrowheads="1"/>
          </p:cNvSpPr>
          <p:nvPr/>
        </p:nvSpPr>
        <p:spPr bwMode="auto">
          <a:xfrm>
            <a:off x="1166813" y="15065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46090" name="Line 17"/>
          <p:cNvSpPr>
            <a:spLocks noChangeShapeType="1"/>
          </p:cNvSpPr>
          <p:nvPr/>
        </p:nvSpPr>
        <p:spPr bwMode="auto">
          <a:xfrm>
            <a:off x="1727200" y="1701800"/>
            <a:ext cx="4572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091" name="Text Box 18"/>
          <p:cNvSpPr txBox="1">
            <a:spLocks noChangeArrowheads="1"/>
          </p:cNvSpPr>
          <p:nvPr/>
        </p:nvSpPr>
        <p:spPr bwMode="auto">
          <a:xfrm>
            <a:off x="1865313" y="15065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46092" name="Oval 19"/>
          <p:cNvSpPr>
            <a:spLocks noChangeArrowheads="1"/>
          </p:cNvSpPr>
          <p:nvPr/>
        </p:nvSpPr>
        <p:spPr bwMode="auto">
          <a:xfrm>
            <a:off x="2184400" y="15875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093" name="Text Box 20"/>
          <p:cNvSpPr txBox="1">
            <a:spLocks noChangeArrowheads="1"/>
          </p:cNvSpPr>
          <p:nvPr/>
        </p:nvSpPr>
        <p:spPr bwMode="auto">
          <a:xfrm>
            <a:off x="2259013" y="1620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46094" name="Line 21"/>
          <p:cNvSpPr>
            <a:spLocks noChangeShapeType="1"/>
          </p:cNvSpPr>
          <p:nvPr/>
        </p:nvSpPr>
        <p:spPr bwMode="auto">
          <a:xfrm>
            <a:off x="2438400" y="1701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095" name="Rectangle 22"/>
          <p:cNvSpPr>
            <a:spLocks noChangeArrowheads="1"/>
          </p:cNvSpPr>
          <p:nvPr/>
        </p:nvSpPr>
        <p:spPr bwMode="auto">
          <a:xfrm>
            <a:off x="2895600" y="16002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096" name="Text Box 23"/>
          <p:cNvSpPr txBox="1">
            <a:spLocks noChangeArrowheads="1"/>
          </p:cNvSpPr>
          <p:nvPr/>
        </p:nvSpPr>
        <p:spPr bwMode="auto">
          <a:xfrm>
            <a:off x="2563813" y="1506538"/>
            <a:ext cx="762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c</a:t>
            </a:r>
          </a:p>
        </p:txBody>
      </p:sp>
      <p:sp>
        <p:nvSpPr>
          <p:cNvPr id="46097" name="Text Box 49"/>
          <p:cNvSpPr txBox="1">
            <a:spLocks noChangeArrowheads="1"/>
          </p:cNvSpPr>
          <p:nvPr/>
        </p:nvSpPr>
        <p:spPr bwMode="auto">
          <a:xfrm>
            <a:off x="2970213" y="1620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46098" name="Text Box 50"/>
          <p:cNvSpPr txBox="1">
            <a:spLocks noChangeArrowheads="1"/>
          </p:cNvSpPr>
          <p:nvPr/>
        </p:nvSpPr>
        <p:spPr bwMode="auto">
          <a:xfrm>
            <a:off x="3186113" y="1620838"/>
            <a:ext cx="741362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 = abc / b</a:t>
            </a:r>
          </a:p>
        </p:txBody>
      </p:sp>
      <p:sp>
        <p:nvSpPr>
          <p:cNvPr id="46099" name="Oval 67"/>
          <p:cNvSpPr>
            <a:spLocks noChangeArrowheads="1"/>
          </p:cNvSpPr>
          <p:nvPr/>
        </p:nvSpPr>
        <p:spPr bwMode="auto">
          <a:xfrm>
            <a:off x="1473200" y="21717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100" name="Text Box 68"/>
          <p:cNvSpPr txBox="1">
            <a:spLocks noChangeArrowheads="1"/>
          </p:cNvSpPr>
          <p:nvPr/>
        </p:nvSpPr>
        <p:spPr bwMode="auto">
          <a:xfrm>
            <a:off x="1547813" y="2205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46101" name="Line 69"/>
          <p:cNvSpPr>
            <a:spLocks noChangeShapeType="1"/>
          </p:cNvSpPr>
          <p:nvPr/>
        </p:nvSpPr>
        <p:spPr bwMode="auto">
          <a:xfrm>
            <a:off x="889000" y="2286000"/>
            <a:ext cx="55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102" name="Text Box 70"/>
          <p:cNvSpPr txBox="1">
            <a:spLocks noChangeArrowheads="1"/>
          </p:cNvSpPr>
          <p:nvPr/>
        </p:nvSpPr>
        <p:spPr bwMode="auto">
          <a:xfrm>
            <a:off x="1166813" y="20907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46103" name="Line 71"/>
          <p:cNvSpPr>
            <a:spLocks noChangeShapeType="1"/>
          </p:cNvSpPr>
          <p:nvPr/>
        </p:nvSpPr>
        <p:spPr bwMode="auto">
          <a:xfrm>
            <a:off x="1727200" y="2286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104" name="Text Box 72"/>
          <p:cNvSpPr txBox="1">
            <a:spLocks noChangeArrowheads="1"/>
          </p:cNvSpPr>
          <p:nvPr/>
        </p:nvSpPr>
        <p:spPr bwMode="auto">
          <a:xfrm>
            <a:off x="1865313" y="20907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46105" name="Text Box 74"/>
          <p:cNvSpPr txBox="1">
            <a:spLocks noChangeArrowheads="1"/>
          </p:cNvSpPr>
          <p:nvPr/>
        </p:nvSpPr>
        <p:spPr bwMode="auto">
          <a:xfrm>
            <a:off x="2259013" y="2205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46106" name="Line 75"/>
          <p:cNvSpPr>
            <a:spLocks noChangeShapeType="1"/>
          </p:cNvSpPr>
          <p:nvPr/>
        </p:nvSpPr>
        <p:spPr bwMode="auto">
          <a:xfrm>
            <a:off x="2438400" y="2286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107" name="Rectangle 76"/>
          <p:cNvSpPr>
            <a:spLocks noChangeArrowheads="1"/>
          </p:cNvSpPr>
          <p:nvPr/>
        </p:nvSpPr>
        <p:spPr bwMode="auto">
          <a:xfrm>
            <a:off x="2184400" y="21844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108" name="Text Box 77"/>
          <p:cNvSpPr txBox="1">
            <a:spLocks noChangeArrowheads="1"/>
          </p:cNvSpPr>
          <p:nvPr/>
        </p:nvSpPr>
        <p:spPr bwMode="auto">
          <a:xfrm>
            <a:off x="2563813" y="2090738"/>
            <a:ext cx="428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46109" name="Text Box 78"/>
          <p:cNvSpPr txBox="1">
            <a:spLocks noChangeArrowheads="1"/>
          </p:cNvSpPr>
          <p:nvPr/>
        </p:nvSpPr>
        <p:spPr bwMode="auto">
          <a:xfrm>
            <a:off x="2919413" y="22050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46110" name="Text Box 79"/>
          <p:cNvSpPr txBox="1">
            <a:spLocks noChangeArrowheads="1"/>
          </p:cNvSpPr>
          <p:nvPr/>
        </p:nvSpPr>
        <p:spPr bwMode="auto">
          <a:xfrm>
            <a:off x="2001838" y="2433638"/>
            <a:ext cx="682625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 = Xb / #</a:t>
            </a:r>
          </a:p>
        </p:txBody>
      </p:sp>
      <p:sp>
        <p:nvSpPr>
          <p:cNvPr id="46111" name="Oval 80"/>
          <p:cNvSpPr>
            <a:spLocks noChangeArrowheads="1"/>
          </p:cNvSpPr>
          <p:nvPr/>
        </p:nvSpPr>
        <p:spPr bwMode="auto">
          <a:xfrm>
            <a:off x="2895600" y="21717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112" name="Line 81"/>
          <p:cNvSpPr>
            <a:spLocks noChangeShapeType="1"/>
          </p:cNvSpPr>
          <p:nvPr/>
        </p:nvSpPr>
        <p:spPr bwMode="auto">
          <a:xfrm>
            <a:off x="3149600" y="2286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113" name="Text Box 82"/>
          <p:cNvSpPr txBox="1">
            <a:spLocks noChangeArrowheads="1"/>
          </p:cNvSpPr>
          <p:nvPr/>
        </p:nvSpPr>
        <p:spPr bwMode="auto">
          <a:xfrm>
            <a:off x="3275013" y="20907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g</a:t>
            </a:r>
          </a:p>
        </p:txBody>
      </p:sp>
      <p:sp>
        <p:nvSpPr>
          <p:cNvPr id="46114" name="Text Box 83"/>
          <p:cNvSpPr txBox="1">
            <a:spLocks noChangeArrowheads="1"/>
          </p:cNvSpPr>
          <p:nvPr/>
        </p:nvSpPr>
        <p:spPr bwMode="auto">
          <a:xfrm>
            <a:off x="3630613" y="22050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11</a:t>
            </a:r>
          </a:p>
        </p:txBody>
      </p:sp>
      <p:sp>
        <p:nvSpPr>
          <p:cNvPr id="46115" name="Oval 84"/>
          <p:cNvSpPr>
            <a:spLocks noChangeArrowheads="1"/>
          </p:cNvSpPr>
          <p:nvPr/>
        </p:nvSpPr>
        <p:spPr bwMode="auto">
          <a:xfrm>
            <a:off x="3606800" y="21717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116" name="Oval 86"/>
          <p:cNvSpPr>
            <a:spLocks noChangeArrowheads="1"/>
          </p:cNvSpPr>
          <p:nvPr/>
        </p:nvSpPr>
        <p:spPr bwMode="auto">
          <a:xfrm>
            <a:off x="1473200" y="27559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117" name="Text Box 87"/>
          <p:cNvSpPr txBox="1">
            <a:spLocks noChangeArrowheads="1"/>
          </p:cNvSpPr>
          <p:nvPr/>
        </p:nvSpPr>
        <p:spPr bwMode="auto">
          <a:xfrm>
            <a:off x="1547813" y="27892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46118" name="Line 88"/>
          <p:cNvSpPr>
            <a:spLocks noChangeShapeType="1"/>
          </p:cNvSpPr>
          <p:nvPr/>
        </p:nvSpPr>
        <p:spPr bwMode="auto">
          <a:xfrm>
            <a:off x="889000" y="2870200"/>
            <a:ext cx="55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119" name="Text Box 89"/>
          <p:cNvSpPr txBox="1">
            <a:spLocks noChangeArrowheads="1"/>
          </p:cNvSpPr>
          <p:nvPr/>
        </p:nvSpPr>
        <p:spPr bwMode="auto">
          <a:xfrm>
            <a:off x="1166813" y="26749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46120" name="Line 90"/>
          <p:cNvSpPr>
            <a:spLocks noChangeShapeType="1"/>
          </p:cNvSpPr>
          <p:nvPr/>
        </p:nvSpPr>
        <p:spPr bwMode="auto">
          <a:xfrm>
            <a:off x="1727200" y="2870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121" name="Text Box 91"/>
          <p:cNvSpPr txBox="1">
            <a:spLocks noChangeArrowheads="1"/>
          </p:cNvSpPr>
          <p:nvPr/>
        </p:nvSpPr>
        <p:spPr bwMode="auto">
          <a:xfrm>
            <a:off x="1865313" y="26749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#</a:t>
            </a:r>
          </a:p>
        </p:txBody>
      </p:sp>
      <p:sp>
        <p:nvSpPr>
          <p:cNvPr id="46122" name="AutoShape 92"/>
          <p:cNvSpPr>
            <a:spLocks noChangeArrowheads="1"/>
          </p:cNvSpPr>
          <p:nvPr/>
        </p:nvSpPr>
        <p:spPr bwMode="auto">
          <a:xfrm>
            <a:off x="2184400" y="2768600"/>
            <a:ext cx="571500" cy="254000"/>
          </a:xfrm>
          <a:prstGeom prst="roundRect">
            <a:avLst>
              <a:gd name="adj" fmla="val 50000"/>
            </a:avLst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123" name="Text Box 93"/>
          <p:cNvSpPr txBox="1">
            <a:spLocks noChangeArrowheads="1"/>
          </p:cNvSpPr>
          <p:nvPr/>
        </p:nvSpPr>
        <p:spPr bwMode="auto">
          <a:xfrm>
            <a:off x="2322513" y="2801938"/>
            <a:ext cx="2873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stop</a:t>
            </a:r>
          </a:p>
        </p:txBody>
      </p:sp>
      <p:sp>
        <p:nvSpPr>
          <p:cNvPr id="46124" name="Line 94"/>
          <p:cNvSpPr>
            <a:spLocks noChangeShapeType="1"/>
          </p:cNvSpPr>
          <p:nvPr/>
        </p:nvSpPr>
        <p:spPr bwMode="auto">
          <a:xfrm>
            <a:off x="2298700" y="1257300"/>
            <a:ext cx="596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125" name="Text Box 95"/>
          <p:cNvSpPr txBox="1">
            <a:spLocks noChangeArrowheads="1"/>
          </p:cNvSpPr>
          <p:nvPr/>
        </p:nvSpPr>
        <p:spPr bwMode="auto">
          <a:xfrm>
            <a:off x="2563813" y="1062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d</a:t>
            </a:r>
          </a:p>
        </p:txBody>
      </p:sp>
      <p:sp>
        <p:nvSpPr>
          <p:cNvPr id="46126" name="Text Box 96"/>
          <p:cNvSpPr txBox="1">
            <a:spLocks noChangeArrowheads="1"/>
          </p:cNvSpPr>
          <p:nvPr/>
        </p:nvSpPr>
        <p:spPr bwMode="auto">
          <a:xfrm>
            <a:off x="2970213" y="1176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46127" name="Oval 97"/>
          <p:cNvSpPr>
            <a:spLocks noChangeArrowheads="1"/>
          </p:cNvSpPr>
          <p:nvPr/>
        </p:nvSpPr>
        <p:spPr bwMode="auto">
          <a:xfrm>
            <a:off x="2895600" y="11430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128" name="Line 98"/>
          <p:cNvSpPr>
            <a:spLocks noChangeShapeType="1"/>
          </p:cNvSpPr>
          <p:nvPr/>
        </p:nvSpPr>
        <p:spPr bwMode="auto">
          <a:xfrm>
            <a:off x="3149600" y="1257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129" name="Text Box 99"/>
          <p:cNvSpPr txBox="1">
            <a:spLocks noChangeArrowheads="1"/>
          </p:cNvSpPr>
          <p:nvPr/>
        </p:nvSpPr>
        <p:spPr bwMode="auto">
          <a:xfrm>
            <a:off x="3275013" y="1062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e</a:t>
            </a:r>
          </a:p>
        </p:txBody>
      </p:sp>
      <p:sp>
        <p:nvSpPr>
          <p:cNvPr id="46130" name="Text Box 100"/>
          <p:cNvSpPr txBox="1">
            <a:spLocks noChangeArrowheads="1"/>
          </p:cNvSpPr>
          <p:nvPr/>
        </p:nvSpPr>
        <p:spPr bwMode="auto">
          <a:xfrm>
            <a:off x="3681413" y="1176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46131" name="Oval 101"/>
          <p:cNvSpPr>
            <a:spLocks noChangeArrowheads="1"/>
          </p:cNvSpPr>
          <p:nvPr/>
        </p:nvSpPr>
        <p:spPr bwMode="auto">
          <a:xfrm>
            <a:off x="3606800" y="11430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46132" name="Text Box 102"/>
          <p:cNvSpPr txBox="1">
            <a:spLocks noChangeArrowheads="1"/>
          </p:cNvSpPr>
          <p:nvPr/>
        </p:nvSpPr>
        <p:spPr bwMode="auto">
          <a:xfrm>
            <a:off x="4129088" y="1150938"/>
            <a:ext cx="12858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46133" name="Line 103"/>
          <p:cNvSpPr>
            <a:spLocks noChangeShapeType="1"/>
          </p:cNvSpPr>
          <p:nvPr/>
        </p:nvSpPr>
        <p:spPr bwMode="auto">
          <a:xfrm flipV="1">
            <a:off x="2298700" y="1257300"/>
            <a:ext cx="0" cy="33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134" name="Line 104"/>
          <p:cNvSpPr>
            <a:spLocks noChangeShapeType="1"/>
          </p:cNvSpPr>
          <p:nvPr/>
        </p:nvSpPr>
        <p:spPr bwMode="auto">
          <a:xfrm>
            <a:off x="889000" y="1816100"/>
            <a:ext cx="0" cy="1054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135" name="Text Box 105"/>
          <p:cNvSpPr txBox="1">
            <a:spLocks noChangeArrowheads="1"/>
          </p:cNvSpPr>
          <p:nvPr/>
        </p:nvSpPr>
        <p:spPr bwMode="auto">
          <a:xfrm>
            <a:off x="4799013" y="1573213"/>
            <a:ext cx="66265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input:</a:t>
            </a:r>
            <a:endParaRPr lang="de-AT" altLang="en-US" sz="1600"/>
          </a:p>
        </p:txBody>
      </p:sp>
      <p:sp>
        <p:nvSpPr>
          <p:cNvPr id="46136" name="Text Box 106"/>
          <p:cNvSpPr txBox="1">
            <a:spLocks noChangeArrowheads="1"/>
          </p:cNvSpPr>
          <p:nvPr/>
        </p:nvSpPr>
        <p:spPr bwMode="auto">
          <a:xfrm>
            <a:off x="5649913" y="1598613"/>
            <a:ext cx="722312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a b</a:t>
            </a:r>
            <a:r>
              <a:rPr lang="de-AT" altLang="en-US" sz="1400">
                <a:latin typeface="Arial" panose="020B0604020202020204" pitchFamily="34" charset="0"/>
              </a:rPr>
              <a:t> b #</a:t>
            </a:r>
          </a:p>
        </p:txBody>
      </p:sp>
      <p:grpSp>
        <p:nvGrpSpPr>
          <p:cNvPr id="365707" name="Group 139"/>
          <p:cNvGrpSpPr>
            <a:grpSpLocks/>
          </p:cNvGrpSpPr>
          <p:nvPr/>
        </p:nvGrpSpPr>
        <p:grpSpPr bwMode="auto">
          <a:xfrm>
            <a:off x="785813" y="5448591"/>
            <a:ext cx="2832101" cy="922338"/>
            <a:chOff x="495" y="3268"/>
            <a:chExt cx="1784" cy="581"/>
          </a:xfrm>
        </p:grpSpPr>
        <p:sp>
          <p:nvSpPr>
            <p:cNvPr id="46174" name="Text Box 125"/>
            <p:cNvSpPr txBox="1">
              <a:spLocks noChangeArrowheads="1"/>
            </p:cNvSpPr>
            <p:nvPr/>
          </p:nvSpPr>
          <p:spPr bwMode="auto">
            <a:xfrm>
              <a:off x="495" y="3268"/>
              <a:ext cx="1342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Delete faulty tokens</a:t>
              </a:r>
              <a:endParaRPr lang="de-AT" altLang="en-US" sz="1800" b="1"/>
            </a:p>
          </p:txBody>
        </p:sp>
        <p:sp>
          <p:nvSpPr>
            <p:cNvPr id="46175" name="Text Box 126"/>
            <p:cNvSpPr txBox="1">
              <a:spLocks noChangeArrowheads="1"/>
            </p:cNvSpPr>
            <p:nvPr/>
          </p:nvSpPr>
          <p:spPr bwMode="auto">
            <a:xfrm>
              <a:off x="671" y="3479"/>
              <a:ext cx="1608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nothing is deleted, because </a:t>
              </a:r>
              <a:r>
                <a:rPr lang="de-AT" altLang="en-US" sz="1600" i="1" smtClean="0"/>
                <a:t>b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is already an anchor</a:t>
              </a:r>
              <a:endParaRPr lang="de-AT" altLang="en-US" sz="1600"/>
            </a:p>
          </p:txBody>
        </p:sp>
      </p:grpSp>
      <p:grpSp>
        <p:nvGrpSpPr>
          <p:cNvPr id="365709" name="Group 141"/>
          <p:cNvGrpSpPr>
            <a:grpSpLocks/>
          </p:cNvGrpSpPr>
          <p:nvPr/>
        </p:nvGrpSpPr>
        <p:grpSpPr bwMode="auto">
          <a:xfrm>
            <a:off x="4405318" y="5458407"/>
            <a:ext cx="1762127" cy="735013"/>
            <a:chOff x="2775" y="3248"/>
            <a:chExt cx="1110" cy="463"/>
          </a:xfrm>
        </p:grpSpPr>
        <p:sp>
          <p:nvSpPr>
            <p:cNvPr id="46172" name="Text Box 123"/>
            <p:cNvSpPr txBox="1">
              <a:spLocks noChangeArrowheads="1"/>
            </p:cNvSpPr>
            <p:nvPr/>
          </p:nvSpPr>
          <p:spPr bwMode="auto">
            <a:xfrm>
              <a:off x="3007" y="3519"/>
              <a:ext cx="548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a b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c</a:t>
              </a:r>
              <a:r>
                <a:rPr lang="de-AT" altLang="en-US" sz="1400">
                  <a:latin typeface="Arial" panose="020B0604020202020204" pitchFamily="34" charset="0"/>
                </a:rPr>
                <a:t> b #</a:t>
              </a:r>
            </a:p>
          </p:txBody>
        </p:sp>
        <p:sp>
          <p:nvSpPr>
            <p:cNvPr id="46173" name="Text Box 137"/>
            <p:cNvSpPr txBox="1">
              <a:spLocks noChangeArrowheads="1"/>
            </p:cNvSpPr>
            <p:nvPr/>
          </p:nvSpPr>
          <p:spPr bwMode="auto">
            <a:xfrm>
              <a:off x="2775" y="3248"/>
              <a:ext cx="111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Corrected input</a:t>
              </a:r>
              <a:endParaRPr lang="de-AT" altLang="en-US" sz="1800" b="1"/>
            </a:p>
          </p:txBody>
        </p:sp>
      </p:grpSp>
      <p:sp>
        <p:nvSpPr>
          <p:cNvPr id="46139" name="Line 142"/>
          <p:cNvSpPr>
            <a:spLocks noChangeShapeType="1"/>
          </p:cNvSpPr>
          <p:nvPr/>
        </p:nvSpPr>
        <p:spPr bwMode="auto">
          <a:xfrm>
            <a:off x="3844925" y="1257300"/>
            <a:ext cx="257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6140" name="Text Box 143"/>
          <p:cNvSpPr txBox="1">
            <a:spLocks noChangeArrowheads="1"/>
          </p:cNvSpPr>
          <p:nvPr/>
        </p:nvSpPr>
        <p:spPr bwMode="auto">
          <a:xfrm>
            <a:off x="4129088" y="2179638"/>
            <a:ext cx="12858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46141" name="Line 144"/>
          <p:cNvSpPr>
            <a:spLocks noChangeShapeType="1"/>
          </p:cNvSpPr>
          <p:nvPr/>
        </p:nvSpPr>
        <p:spPr bwMode="auto">
          <a:xfrm>
            <a:off x="3844925" y="2286000"/>
            <a:ext cx="257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grpSp>
        <p:nvGrpSpPr>
          <p:cNvPr id="365717" name="Group 149"/>
          <p:cNvGrpSpPr>
            <a:grpSpLocks/>
          </p:cNvGrpSpPr>
          <p:nvPr/>
        </p:nvGrpSpPr>
        <p:grpSpPr bwMode="auto">
          <a:xfrm>
            <a:off x="785813" y="3302000"/>
            <a:ext cx="2393950" cy="2062163"/>
            <a:chOff x="495" y="2080"/>
            <a:chExt cx="1508" cy="1299"/>
          </a:xfrm>
        </p:grpSpPr>
        <p:sp>
          <p:nvSpPr>
            <p:cNvPr id="46153" name="Text Box 107"/>
            <p:cNvSpPr txBox="1">
              <a:spLocks noChangeArrowheads="1"/>
            </p:cNvSpPr>
            <p:nvPr/>
          </p:nvSpPr>
          <p:spPr bwMode="auto">
            <a:xfrm>
              <a:off x="671" y="2303"/>
              <a:ext cx="78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virtual input:</a:t>
              </a:r>
              <a:endParaRPr lang="de-AT" altLang="en-US" sz="1600"/>
            </a:p>
          </p:txBody>
        </p:sp>
        <p:sp>
          <p:nvSpPr>
            <p:cNvPr id="46154" name="Text Box 108"/>
            <p:cNvSpPr txBox="1">
              <a:spLocks noChangeArrowheads="1"/>
            </p:cNvSpPr>
            <p:nvPr/>
          </p:nvSpPr>
          <p:spPr bwMode="auto">
            <a:xfrm>
              <a:off x="1647" y="2319"/>
              <a:ext cx="3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 b #</a:t>
              </a:r>
            </a:p>
          </p:txBody>
        </p:sp>
        <p:sp>
          <p:nvSpPr>
            <p:cNvPr id="46155" name="Text Box 109"/>
            <p:cNvSpPr txBox="1">
              <a:spLocks noChangeArrowheads="1"/>
            </p:cNvSpPr>
            <p:nvPr/>
          </p:nvSpPr>
          <p:spPr bwMode="auto">
            <a:xfrm>
              <a:off x="671" y="2511"/>
              <a:ext cx="554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anchors:</a:t>
              </a:r>
              <a:endParaRPr lang="de-AT" altLang="en-US" sz="1600"/>
            </a:p>
          </p:txBody>
        </p:sp>
        <p:sp>
          <p:nvSpPr>
            <p:cNvPr id="46156" name="Oval 110"/>
            <p:cNvSpPr>
              <a:spLocks noChangeArrowheads="1"/>
            </p:cNvSpPr>
            <p:nvPr/>
          </p:nvSpPr>
          <p:spPr bwMode="auto">
            <a:xfrm>
              <a:off x="1456" y="254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57" name="Text Box 111"/>
            <p:cNvSpPr txBox="1">
              <a:spLocks noChangeArrowheads="1"/>
            </p:cNvSpPr>
            <p:nvPr/>
          </p:nvSpPr>
          <p:spPr bwMode="auto">
            <a:xfrm>
              <a:off x="1503" y="256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46158" name="Oval 112"/>
            <p:cNvSpPr>
              <a:spLocks noChangeArrowheads="1"/>
            </p:cNvSpPr>
            <p:nvPr/>
          </p:nvSpPr>
          <p:spPr bwMode="auto">
            <a:xfrm>
              <a:off x="1456" y="286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59" name="Text Box 113"/>
            <p:cNvSpPr txBox="1">
              <a:spLocks noChangeArrowheads="1"/>
            </p:cNvSpPr>
            <p:nvPr/>
          </p:nvSpPr>
          <p:spPr bwMode="auto">
            <a:xfrm>
              <a:off x="1503" y="28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46160" name="Text Box 115"/>
            <p:cNvSpPr txBox="1">
              <a:spLocks noChangeArrowheads="1"/>
            </p:cNvSpPr>
            <p:nvPr/>
          </p:nvSpPr>
          <p:spPr bwMode="auto">
            <a:xfrm>
              <a:off x="1503" y="30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46161" name="Oval 116"/>
            <p:cNvSpPr>
              <a:spLocks noChangeArrowheads="1"/>
            </p:cNvSpPr>
            <p:nvPr/>
          </p:nvSpPr>
          <p:spPr bwMode="auto">
            <a:xfrm>
              <a:off x="1456" y="320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62" name="Text Box 117"/>
            <p:cNvSpPr txBox="1">
              <a:spLocks noChangeArrowheads="1"/>
            </p:cNvSpPr>
            <p:nvPr/>
          </p:nvSpPr>
          <p:spPr bwMode="auto">
            <a:xfrm>
              <a:off x="1503" y="322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46163" name="Text Box 118"/>
            <p:cNvSpPr txBox="1">
              <a:spLocks noChangeArrowheads="1"/>
            </p:cNvSpPr>
            <p:nvPr/>
          </p:nvSpPr>
          <p:spPr bwMode="auto">
            <a:xfrm>
              <a:off x="1647" y="2527"/>
              <a:ext cx="29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c, d</a:t>
              </a:r>
            </a:p>
          </p:txBody>
        </p:sp>
        <p:sp>
          <p:nvSpPr>
            <p:cNvPr id="46164" name="Text Box 119"/>
            <p:cNvSpPr txBox="1">
              <a:spLocks noChangeArrowheads="1"/>
            </p:cNvSpPr>
            <p:nvPr/>
          </p:nvSpPr>
          <p:spPr bwMode="auto">
            <a:xfrm>
              <a:off x="1647" y="2851"/>
              <a:ext cx="17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46165" name="Text Box 120"/>
            <p:cNvSpPr txBox="1">
              <a:spLocks noChangeArrowheads="1"/>
            </p:cNvSpPr>
            <p:nvPr/>
          </p:nvSpPr>
          <p:spPr bwMode="auto">
            <a:xfrm>
              <a:off x="1647" y="3011"/>
              <a:ext cx="271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f, #</a:t>
              </a:r>
            </a:p>
          </p:txBody>
        </p:sp>
        <p:sp>
          <p:nvSpPr>
            <p:cNvPr id="46166" name="Text Box 121"/>
            <p:cNvSpPr txBox="1">
              <a:spLocks noChangeArrowheads="1"/>
            </p:cNvSpPr>
            <p:nvPr/>
          </p:nvSpPr>
          <p:spPr bwMode="auto">
            <a:xfrm>
              <a:off x="1647" y="3187"/>
              <a:ext cx="17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46167" name="Text Box 124"/>
            <p:cNvSpPr txBox="1">
              <a:spLocks noChangeArrowheads="1"/>
            </p:cNvSpPr>
            <p:nvPr/>
          </p:nvSpPr>
          <p:spPr bwMode="auto">
            <a:xfrm>
              <a:off x="495" y="2080"/>
              <a:ext cx="1345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Search escape route</a:t>
              </a:r>
              <a:endParaRPr lang="de-AT" altLang="en-US" sz="1800" b="1"/>
            </a:p>
          </p:txBody>
        </p:sp>
        <p:sp>
          <p:nvSpPr>
            <p:cNvPr id="46168" name="Rectangle 145"/>
            <p:cNvSpPr>
              <a:spLocks noChangeArrowheads="1"/>
            </p:cNvSpPr>
            <p:nvPr/>
          </p:nvSpPr>
          <p:spPr bwMode="auto">
            <a:xfrm>
              <a:off x="1458" y="3042"/>
              <a:ext cx="138" cy="13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69" name="Text Box 146"/>
            <p:cNvSpPr txBox="1">
              <a:spLocks noChangeArrowheads="1"/>
            </p:cNvSpPr>
            <p:nvPr/>
          </p:nvSpPr>
          <p:spPr bwMode="auto">
            <a:xfrm>
              <a:off x="1503" y="272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46170" name="Rectangle 148"/>
            <p:cNvSpPr>
              <a:spLocks noChangeArrowheads="1"/>
            </p:cNvSpPr>
            <p:nvPr/>
          </p:nvSpPr>
          <p:spPr bwMode="auto">
            <a:xfrm>
              <a:off x="1458" y="2706"/>
              <a:ext cx="138" cy="13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46171" name="Text Box 119"/>
            <p:cNvSpPr txBox="1">
              <a:spLocks noChangeArrowheads="1"/>
            </p:cNvSpPr>
            <p:nvPr/>
          </p:nvSpPr>
          <p:spPr bwMode="auto">
            <a:xfrm>
              <a:off x="1647" y="2686"/>
              <a:ext cx="17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b</a:t>
              </a:r>
            </a:p>
          </p:txBody>
        </p:sp>
      </p:grpSp>
      <p:sp>
        <p:nvSpPr>
          <p:cNvPr id="365719" name="AutoShape 151"/>
          <p:cNvSpPr>
            <a:spLocks noChangeArrowheads="1"/>
          </p:cNvSpPr>
          <p:nvPr/>
        </p:nvSpPr>
        <p:spPr bwMode="auto">
          <a:xfrm>
            <a:off x="2619375" y="3971925"/>
            <a:ext cx="447675" cy="1409700"/>
          </a:xfrm>
          <a:prstGeom prst="roundRect">
            <a:avLst>
              <a:gd name="adj" fmla="val 32051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4405301" y="3314701"/>
            <a:ext cx="3689344" cy="1139826"/>
            <a:chOff x="4405301" y="3314701"/>
            <a:chExt cx="3689344" cy="1139826"/>
          </a:xfrm>
        </p:grpSpPr>
        <p:grpSp>
          <p:nvGrpSpPr>
            <p:cNvPr id="46145" name="Group 140"/>
            <p:cNvGrpSpPr>
              <a:grpSpLocks/>
            </p:cNvGrpSpPr>
            <p:nvPr/>
          </p:nvGrpSpPr>
          <p:grpSpPr bwMode="auto">
            <a:xfrm>
              <a:off x="4405301" y="3314701"/>
              <a:ext cx="3689344" cy="1139826"/>
              <a:chOff x="2775" y="2088"/>
              <a:chExt cx="2324" cy="718"/>
            </a:xfrm>
          </p:grpSpPr>
          <p:sp>
            <p:nvSpPr>
              <p:cNvPr id="46147" name="Text Box 127"/>
              <p:cNvSpPr txBox="1">
                <a:spLocks noChangeArrowheads="1"/>
              </p:cNvSpPr>
              <p:nvPr/>
            </p:nvSpPr>
            <p:spPr bwMode="auto">
              <a:xfrm>
                <a:off x="2775" y="2088"/>
                <a:ext cx="1431" cy="2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AT" altLang="en-US" sz="1800" b="1" smtClean="0"/>
                  <a:t>Insert missing tokens</a:t>
                </a:r>
                <a:endParaRPr lang="de-AT" altLang="en-US" sz="1800" b="1"/>
              </a:p>
            </p:txBody>
          </p:sp>
          <p:sp>
            <p:nvSpPr>
              <p:cNvPr id="46148" name="Text Box 128"/>
              <p:cNvSpPr txBox="1">
                <a:spLocks noChangeArrowheads="1"/>
              </p:cNvSpPr>
              <p:nvPr/>
            </p:nvSpPr>
            <p:spPr bwMode="auto">
              <a:xfrm>
                <a:off x="2967" y="2343"/>
                <a:ext cx="1422" cy="2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AT" altLang="en-US" sz="1600" smtClean="0">
                    <a:solidFill>
                      <a:schemeClr val="accent2"/>
                    </a:solidFill>
                  </a:rPr>
                  <a:t>insert</a:t>
                </a:r>
                <a:r>
                  <a:rPr lang="de-AT" altLang="en-US" sz="1600" i="1" smtClean="0">
                    <a:solidFill>
                      <a:schemeClr val="accent2"/>
                    </a:solidFill>
                  </a:rPr>
                  <a:t> c</a:t>
                </a:r>
                <a:r>
                  <a:rPr lang="de-AT" altLang="en-US" sz="1600" smtClean="0"/>
                  <a:t> in order to get to</a:t>
                </a:r>
                <a:endParaRPr lang="de-AT" altLang="en-US" sz="1600"/>
              </a:p>
            </p:txBody>
          </p:sp>
          <p:sp>
            <p:nvSpPr>
              <p:cNvPr id="46149" name="Rectangle 129"/>
              <p:cNvSpPr>
                <a:spLocks noChangeArrowheads="1"/>
              </p:cNvSpPr>
              <p:nvPr/>
            </p:nvSpPr>
            <p:spPr bwMode="auto">
              <a:xfrm>
                <a:off x="4316" y="2384"/>
                <a:ext cx="144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1600"/>
              </a:p>
            </p:txBody>
          </p:sp>
          <p:sp>
            <p:nvSpPr>
              <p:cNvPr id="46150" name="Text Box 130"/>
              <p:cNvSpPr txBox="1">
                <a:spLocks noChangeArrowheads="1"/>
              </p:cNvSpPr>
              <p:nvPr/>
            </p:nvSpPr>
            <p:spPr bwMode="auto">
              <a:xfrm>
                <a:off x="4363" y="2397"/>
                <a:ext cx="53" cy="1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AT" altLang="en-US" sz="1200"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6151" name="Text Box 133"/>
              <p:cNvSpPr txBox="1">
                <a:spLocks noChangeArrowheads="1"/>
              </p:cNvSpPr>
              <p:nvPr/>
            </p:nvSpPr>
            <p:spPr bwMode="auto">
              <a:xfrm>
                <a:off x="2967" y="2591"/>
                <a:ext cx="2132" cy="2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AT" altLang="en-US" sz="1600"/>
                  <a:t>In       </a:t>
                </a:r>
                <a:r>
                  <a:rPr lang="de-AT" altLang="en-US" sz="1600" smtClean="0"/>
                  <a:t>parsing can be continued with </a:t>
                </a:r>
                <a:r>
                  <a:rPr lang="de-AT" altLang="en-US" sz="1600" i="1" smtClean="0"/>
                  <a:t>b</a:t>
                </a:r>
                <a:endParaRPr lang="de-AT" altLang="en-US" sz="1600"/>
              </a:p>
            </p:txBody>
          </p:sp>
          <p:sp>
            <p:nvSpPr>
              <p:cNvPr id="46152" name="Text Box 136"/>
              <p:cNvSpPr txBox="1">
                <a:spLocks noChangeArrowheads="1"/>
              </p:cNvSpPr>
              <p:nvPr/>
            </p:nvSpPr>
            <p:spPr bwMode="auto">
              <a:xfrm>
                <a:off x="3215" y="2653"/>
                <a:ext cx="54" cy="1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de-AT" altLang="en-US" sz="1200">
                    <a:latin typeface="Arial" panose="020B0604020202020204" pitchFamily="34" charset="0"/>
                  </a:rPr>
                  <a:t>4</a:t>
                </a:r>
              </a:p>
            </p:txBody>
          </p:sp>
        </p:grpSp>
        <p:sp>
          <p:nvSpPr>
            <p:cNvPr id="46146" name="Rectangle 129"/>
            <p:cNvSpPr>
              <a:spLocks noChangeArrowheads="1"/>
            </p:cNvSpPr>
            <p:nvPr/>
          </p:nvSpPr>
          <p:spPr bwMode="auto">
            <a:xfrm>
              <a:off x="5046288" y="4176424"/>
              <a:ext cx="228600" cy="2286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</p:grpSp>
      <p:sp>
        <p:nvSpPr>
          <p:cNvPr id="3" name="Lightning Bolt 2"/>
          <p:cNvSpPr/>
          <p:nvPr/>
        </p:nvSpPr>
        <p:spPr bwMode="auto">
          <a:xfrm>
            <a:off x="2398386" y="1780968"/>
            <a:ext cx="135589" cy="225631"/>
          </a:xfrm>
          <a:prstGeom prst="lightningBol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71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5B99000-645D-4476-99D3-D205E8BB468E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44</a:t>
            </a:fld>
            <a:endParaRPr lang="de-DE" altLang="en-US" sz="1400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Error messages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696913" y="1435100"/>
            <a:ext cx="373625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Report what was inserted or deleted</a:t>
            </a:r>
            <a:endParaRPr lang="de-AT" altLang="en-US" sz="1800" b="1"/>
          </a:p>
        </p:txBody>
      </p:sp>
      <p:sp>
        <p:nvSpPr>
          <p:cNvPr id="47109" name="Text Box 4"/>
          <p:cNvSpPr txBox="1">
            <a:spLocks noChangeArrowheads="1"/>
          </p:cNvSpPr>
          <p:nvPr/>
        </p:nvSpPr>
        <p:spPr bwMode="auto">
          <a:xfrm>
            <a:off x="747713" y="1966913"/>
            <a:ext cx="486573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If tokens </a:t>
            </a:r>
            <a:r>
              <a:rPr lang="de-AT" altLang="en-US" sz="1600" i="1" smtClean="0"/>
              <a:t>a</a:t>
            </a:r>
            <a:r>
              <a:rPr lang="de-AT" altLang="en-US" sz="1600"/>
              <a:t>, </a:t>
            </a:r>
            <a:r>
              <a:rPr lang="de-AT" altLang="en-US" sz="1600" i="1"/>
              <a:t>b</a:t>
            </a:r>
            <a:r>
              <a:rPr lang="de-AT" altLang="en-US" sz="1600"/>
              <a:t>, </a:t>
            </a:r>
            <a:r>
              <a:rPr lang="de-AT" altLang="en-US" sz="1600" i="1"/>
              <a:t>c</a:t>
            </a:r>
            <a:r>
              <a:rPr lang="de-AT" altLang="en-US" sz="1600"/>
              <a:t> </a:t>
            </a:r>
            <a:r>
              <a:rPr lang="de-AT" altLang="en-US" sz="1600" smtClean="0"/>
              <a:t>were deleted from the remaining input</a:t>
            </a:r>
            <a:endParaRPr lang="de-AT" altLang="en-US" sz="1600"/>
          </a:p>
        </p:txBody>
      </p:sp>
      <p:sp>
        <p:nvSpPr>
          <p:cNvPr id="47110" name="Text Box 5"/>
          <p:cNvSpPr txBox="1">
            <a:spLocks noChangeArrowheads="1"/>
          </p:cNvSpPr>
          <p:nvPr/>
        </p:nvSpPr>
        <p:spPr bwMode="auto">
          <a:xfrm>
            <a:off x="1243013" y="2398713"/>
            <a:ext cx="2465387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line ... col ... :  "a b c" deleted</a:t>
            </a:r>
          </a:p>
        </p:txBody>
      </p:sp>
      <p:sp>
        <p:nvSpPr>
          <p:cNvPr id="47111" name="Text Box 6"/>
          <p:cNvSpPr txBox="1">
            <a:spLocks noChangeArrowheads="1"/>
          </p:cNvSpPr>
          <p:nvPr/>
        </p:nvSpPr>
        <p:spPr bwMode="auto">
          <a:xfrm>
            <a:off x="747713" y="3033713"/>
            <a:ext cx="514144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If tokens </a:t>
            </a:r>
            <a:r>
              <a:rPr lang="de-AT" altLang="en-US" sz="1600" i="1" smtClean="0"/>
              <a:t>x</a:t>
            </a:r>
            <a:r>
              <a:rPr lang="de-AT" altLang="en-US" sz="1600" i="1"/>
              <a:t>, y</a:t>
            </a:r>
            <a:r>
              <a:rPr lang="de-AT" altLang="en-US" sz="1600"/>
              <a:t> </a:t>
            </a:r>
            <a:r>
              <a:rPr lang="de-AT" altLang="en-US" sz="1600" smtClean="0"/>
              <a:t>were inserted in front of the remaining input</a:t>
            </a:r>
            <a:endParaRPr lang="de-AT" altLang="en-US" sz="1600"/>
          </a:p>
        </p:txBody>
      </p:sp>
      <p:sp>
        <p:nvSpPr>
          <p:cNvPr id="47112" name="Text Box 7"/>
          <p:cNvSpPr txBox="1">
            <a:spLocks noChangeArrowheads="1"/>
          </p:cNvSpPr>
          <p:nvPr/>
        </p:nvSpPr>
        <p:spPr bwMode="auto">
          <a:xfrm>
            <a:off x="1243013" y="3465513"/>
            <a:ext cx="2357437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line ... col ... :  "x y" inserted</a:t>
            </a:r>
          </a:p>
        </p:txBody>
      </p:sp>
      <p:sp>
        <p:nvSpPr>
          <p:cNvPr id="47113" name="Text Box 8"/>
          <p:cNvSpPr txBox="1">
            <a:spLocks noChangeArrowheads="1"/>
          </p:cNvSpPr>
          <p:nvPr/>
        </p:nvSpPr>
        <p:spPr bwMode="auto">
          <a:xfrm>
            <a:off x="747713" y="4138613"/>
            <a:ext cx="4588413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If tokens </a:t>
            </a:r>
            <a:r>
              <a:rPr lang="de-AT" altLang="en-US" sz="1600" i="1" smtClean="0"/>
              <a:t>a</a:t>
            </a:r>
            <a:r>
              <a:rPr lang="de-AT" altLang="en-US" sz="1600"/>
              <a:t>, </a:t>
            </a:r>
            <a:r>
              <a:rPr lang="de-AT" altLang="en-US" sz="1600" i="1"/>
              <a:t>b</a:t>
            </a:r>
            <a:r>
              <a:rPr lang="de-AT" altLang="en-US" sz="1600"/>
              <a:t>, </a:t>
            </a:r>
            <a:r>
              <a:rPr lang="de-AT" altLang="en-US" sz="1600" i="1"/>
              <a:t>c</a:t>
            </a:r>
            <a:r>
              <a:rPr lang="de-AT" altLang="en-US" sz="1600"/>
              <a:t> </a:t>
            </a:r>
            <a:r>
              <a:rPr lang="de-AT" altLang="en-US" sz="1600" smtClean="0"/>
              <a:t>were deleted and </a:t>
            </a:r>
            <a:r>
              <a:rPr lang="de-AT" altLang="en-US" sz="1600" i="1" smtClean="0"/>
              <a:t>x</a:t>
            </a:r>
            <a:r>
              <a:rPr lang="de-AT" altLang="en-US" sz="1600"/>
              <a:t>, </a:t>
            </a:r>
            <a:r>
              <a:rPr lang="de-AT" altLang="en-US" sz="1600" i="1"/>
              <a:t>y</a:t>
            </a:r>
            <a:r>
              <a:rPr lang="de-AT" altLang="en-US" sz="1600"/>
              <a:t> </a:t>
            </a:r>
            <a:r>
              <a:rPr lang="de-AT" altLang="en-US" sz="1600" smtClean="0"/>
              <a:t>were inserted</a:t>
            </a:r>
            <a:endParaRPr lang="de-AT" altLang="en-US" sz="1600"/>
          </a:p>
        </p:txBody>
      </p:sp>
      <p:sp>
        <p:nvSpPr>
          <p:cNvPr id="47114" name="Text Box 9"/>
          <p:cNvSpPr txBox="1">
            <a:spLocks noChangeArrowheads="1"/>
          </p:cNvSpPr>
          <p:nvPr/>
        </p:nvSpPr>
        <p:spPr bwMode="auto">
          <a:xfrm>
            <a:off x="1243013" y="4570413"/>
            <a:ext cx="320357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line ... col ... :  "a b c" replaced by "x y"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D4E33A-0FA5-44C4-9B81-71B0792AE46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45</a:t>
            </a:fld>
            <a:endParaRPr lang="de-DE" altLang="en-US" sz="1400" smtClean="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 </a:t>
            </a:r>
            <a:r>
              <a:rPr lang="de-AT" altLang="en-US" sz="2400" smtClean="0"/>
              <a:t>(simulating the parsing actions)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2373313" y="1230313"/>
            <a:ext cx="4184650" cy="272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	b	#	S	X	Y	guide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s1</a:t>
            </a:r>
            <a:r>
              <a:rPr lang="de-AT" altLang="en-US" sz="1400">
                <a:latin typeface="Arial" panose="020B0604020202020204" pitchFamily="34" charset="0"/>
              </a:rPr>
              <a:t>	-	-	s3	s2	-	</a:t>
            </a:r>
            <a:r>
              <a:rPr lang="de-AT" altLang="en-US" sz="1400" b="1">
                <a:latin typeface="Arial" panose="020B0604020202020204" pitchFamily="34" charset="0"/>
              </a:rPr>
              <a:t>a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	s4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r3</a:t>
            </a:r>
            <a:r>
              <a:rPr lang="de-AT" altLang="en-US" sz="1400">
                <a:latin typeface="Arial" panose="020B0604020202020204" pitchFamily="34" charset="0"/>
              </a:rPr>
              <a:t>	-	-	-	-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2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s5</a:t>
            </a:r>
            <a:r>
              <a:rPr lang="de-AT" altLang="en-US" sz="1400">
                <a:latin typeface="Arial" panose="020B0604020202020204" pitchFamily="34" charset="0"/>
              </a:rPr>
              <a:t>	-	-	-	s6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	s1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acc</a:t>
            </a:r>
            <a:r>
              <a:rPr lang="de-AT" altLang="en-US" sz="1400">
                <a:latin typeface="Arial" panose="020B0604020202020204" pitchFamily="34" charset="0"/>
              </a:rPr>
              <a:t>	-	s7	-	</a:t>
            </a:r>
            <a:r>
              <a:rPr lang="de-AT" altLang="en-US" sz="1400" b="1">
                <a:latin typeface="Arial" panose="020B0604020202020204" pitchFamily="34" charset="0"/>
              </a:rPr>
              <a:t>#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s8</a:t>
            </a:r>
            <a:r>
              <a:rPr lang="de-AT" altLang="en-US" sz="1400">
                <a:latin typeface="Arial" panose="020B0604020202020204" pitchFamily="34" charset="0"/>
              </a:rPr>
              <a:t>	-	-	-	-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5	r5	s9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r5</a:t>
            </a:r>
            <a:r>
              <a:rPr lang="de-AT" altLang="en-US" sz="1400">
                <a:latin typeface="Arial" panose="020B0604020202020204" pitchFamily="34" charset="0"/>
              </a:rPr>
              <a:t>	-	-	-	</a:t>
            </a:r>
            <a:r>
              <a:rPr lang="de-AT" altLang="en-US" sz="1400" b="1" smtClean="0">
                <a:latin typeface="Arial" panose="020B0604020202020204" pitchFamily="34" charset="0"/>
              </a:rPr>
              <a:t>#</a:t>
            </a:r>
            <a:endParaRPr lang="de-AT" altLang="en-US" sz="1400" b="1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6	r1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r1</a:t>
            </a:r>
            <a:r>
              <a:rPr lang="de-AT" altLang="en-US" sz="1400">
                <a:latin typeface="Arial" panose="020B0604020202020204" pitchFamily="34" charset="0"/>
              </a:rPr>
              <a:t>	-	-	-	</a:t>
            </a:r>
            <a:r>
              <a:rPr lang="de-AT" altLang="en-US" sz="1400" b="1" smtClean="0">
                <a:latin typeface="Arial" panose="020B0604020202020204" pitchFamily="34" charset="0"/>
              </a:rPr>
              <a:t>#</a:t>
            </a:r>
            <a:endParaRPr lang="de-AT" altLang="en-US" sz="1400" b="1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7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s5</a:t>
            </a:r>
            <a:r>
              <a:rPr lang="de-AT" altLang="en-US" sz="1400">
                <a:latin typeface="Arial" panose="020B0604020202020204" pitchFamily="34" charset="0"/>
              </a:rPr>
              <a:t>	-	-	-	s10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8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r4</a:t>
            </a:r>
            <a:r>
              <a:rPr lang="de-AT" altLang="en-US" sz="1400">
                <a:latin typeface="Arial" panose="020B0604020202020204" pitchFamily="34" charset="0"/>
              </a:rPr>
              <a:t>	-	-	-	-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9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s11</a:t>
            </a:r>
            <a:r>
              <a:rPr lang="de-AT" altLang="en-US" sz="1400">
                <a:latin typeface="Arial" panose="020B0604020202020204" pitchFamily="34" charset="0"/>
              </a:rPr>
              <a:t>	-	-	-	-	-	</a:t>
            </a:r>
            <a:r>
              <a:rPr lang="de-AT" altLang="en-US" sz="1400" b="1">
                <a:latin typeface="Arial" panose="020B0604020202020204" pitchFamily="34" charset="0"/>
              </a:rPr>
              <a:t>a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10	r2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r2</a:t>
            </a:r>
            <a:r>
              <a:rPr lang="de-AT" altLang="en-US" sz="1400">
                <a:latin typeface="Arial" panose="020B0604020202020204" pitchFamily="34" charset="0"/>
              </a:rPr>
              <a:t>	-	-	-	</a:t>
            </a:r>
            <a:r>
              <a:rPr lang="de-AT" altLang="en-US" sz="1400" b="1" smtClean="0">
                <a:latin typeface="Arial" panose="020B0604020202020204" pitchFamily="34" charset="0"/>
              </a:rPr>
              <a:t>#</a:t>
            </a:r>
            <a:endParaRPr lang="de-AT" altLang="en-US" sz="1400" b="1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11	r6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r6</a:t>
            </a:r>
            <a:r>
              <a:rPr lang="de-AT" altLang="en-US" sz="1400">
                <a:latin typeface="Arial" panose="020B0604020202020204" pitchFamily="34" charset="0"/>
              </a:rPr>
              <a:t>	-	-	-	</a:t>
            </a:r>
            <a:r>
              <a:rPr lang="de-AT" altLang="en-US" sz="1400" b="1" smtClean="0">
                <a:latin typeface="Arial" panose="020B0604020202020204" pitchFamily="34" charset="0"/>
              </a:rPr>
              <a:t>#</a:t>
            </a:r>
            <a:endParaRPr lang="de-AT" altLang="en-US" sz="1400" b="1">
              <a:latin typeface="Arial" panose="020B0604020202020204" pitchFamily="34" charset="0"/>
            </a:endParaRPr>
          </a:p>
        </p:txBody>
      </p:sp>
      <p:sp>
        <p:nvSpPr>
          <p:cNvPr id="48133" name="Line 4"/>
          <p:cNvSpPr>
            <a:spLocks noChangeShapeType="1"/>
          </p:cNvSpPr>
          <p:nvPr/>
        </p:nvSpPr>
        <p:spPr bwMode="auto">
          <a:xfrm>
            <a:off x="2451100" y="1498600"/>
            <a:ext cx="402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8134" name="Line 5"/>
          <p:cNvSpPr>
            <a:spLocks noChangeShapeType="1"/>
          </p:cNvSpPr>
          <p:nvPr/>
        </p:nvSpPr>
        <p:spPr bwMode="auto">
          <a:xfrm>
            <a:off x="2781300" y="1320800"/>
            <a:ext cx="0" cy="256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8135" name="Line 6"/>
          <p:cNvSpPr>
            <a:spLocks noChangeShapeType="1"/>
          </p:cNvSpPr>
          <p:nvPr/>
        </p:nvSpPr>
        <p:spPr bwMode="auto">
          <a:xfrm>
            <a:off x="4292600" y="1320800"/>
            <a:ext cx="0" cy="256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8136" name="Text Box 7"/>
          <p:cNvSpPr txBox="1">
            <a:spLocks noChangeArrowheads="1"/>
          </p:cNvSpPr>
          <p:nvPr/>
        </p:nvSpPr>
        <p:spPr bwMode="auto">
          <a:xfrm>
            <a:off x="709613" y="1255713"/>
            <a:ext cx="98967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Grammar</a:t>
            </a:r>
            <a:endParaRPr lang="de-AT" altLang="en-US" sz="1600" i="1"/>
          </a:p>
        </p:txBody>
      </p:sp>
      <p:sp>
        <p:nvSpPr>
          <p:cNvPr id="48137" name="Text Box 8"/>
          <p:cNvSpPr txBox="1">
            <a:spLocks noChangeArrowheads="1"/>
          </p:cNvSpPr>
          <p:nvPr/>
        </p:nvSpPr>
        <p:spPr bwMode="auto">
          <a:xfrm>
            <a:off x="709613" y="1649413"/>
            <a:ext cx="1249362" cy="1581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0	S' = S #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	S = X 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2	S = S X 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	X =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4	X = a a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5	Y =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6	Y = b b a</a:t>
            </a:r>
          </a:p>
        </p:txBody>
      </p:sp>
      <p:sp>
        <p:nvSpPr>
          <p:cNvPr id="48138" name="Text Box 9"/>
          <p:cNvSpPr txBox="1">
            <a:spLocks noChangeArrowheads="1"/>
          </p:cNvSpPr>
          <p:nvPr/>
        </p:nvSpPr>
        <p:spPr bwMode="auto">
          <a:xfrm>
            <a:off x="6881813" y="1255713"/>
            <a:ext cx="112592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faulty input</a:t>
            </a:r>
            <a:endParaRPr lang="de-AT" altLang="en-US" sz="1600" i="1"/>
          </a:p>
        </p:txBody>
      </p:sp>
      <p:sp>
        <p:nvSpPr>
          <p:cNvPr id="48139" name="Text Box 10"/>
          <p:cNvSpPr txBox="1">
            <a:spLocks noChangeArrowheads="1"/>
          </p:cNvSpPr>
          <p:nvPr/>
        </p:nvSpPr>
        <p:spPr bwMode="auto">
          <a:xfrm>
            <a:off x="7039981" y="1649413"/>
            <a:ext cx="869950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a a a b #</a:t>
            </a:r>
          </a:p>
        </p:txBody>
      </p:sp>
      <p:sp>
        <p:nvSpPr>
          <p:cNvPr id="366604" name="Text Box 12"/>
          <p:cNvSpPr txBox="1">
            <a:spLocks noChangeArrowheads="1"/>
          </p:cNvSpPr>
          <p:nvPr/>
        </p:nvSpPr>
        <p:spPr bwMode="auto">
          <a:xfrm>
            <a:off x="493713" y="4710113"/>
            <a:ext cx="2776537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73100" algn="r"/>
                <a:tab pos="8636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73100" algn="r"/>
                <a:tab pos="8636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73100" algn="r"/>
                <a:tab pos="8636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73100" algn="r"/>
                <a:tab pos="8636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73100" algn="r"/>
                <a:tab pos="863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863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863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863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863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a a a b #	s1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1	a a b #	s4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1 4	a b #	-- error!</a:t>
            </a:r>
          </a:p>
        </p:txBody>
      </p:sp>
      <p:grpSp>
        <p:nvGrpSpPr>
          <p:cNvPr id="366618" name="Group 26"/>
          <p:cNvGrpSpPr>
            <a:grpSpLocks/>
          </p:cNvGrpSpPr>
          <p:nvPr/>
        </p:nvGrpSpPr>
        <p:grpSpPr bwMode="auto">
          <a:xfrm>
            <a:off x="722313" y="4102103"/>
            <a:ext cx="2474911" cy="669926"/>
            <a:chOff x="455" y="2584"/>
            <a:chExt cx="1559" cy="422"/>
          </a:xfrm>
        </p:grpSpPr>
        <p:sp>
          <p:nvSpPr>
            <p:cNvPr id="48153" name="Text Box 11"/>
            <p:cNvSpPr txBox="1">
              <a:spLocks noChangeArrowheads="1"/>
            </p:cNvSpPr>
            <p:nvPr/>
          </p:nvSpPr>
          <p:spPr bwMode="auto">
            <a:xfrm>
              <a:off x="455" y="2584"/>
              <a:ext cx="111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Start of analysis</a:t>
              </a:r>
              <a:endParaRPr lang="de-AT" altLang="en-US" sz="1800" b="1"/>
            </a:p>
          </p:txBody>
        </p:sp>
        <p:sp>
          <p:nvSpPr>
            <p:cNvPr id="48154" name="Text Box 13"/>
            <p:cNvSpPr txBox="1">
              <a:spLocks noChangeArrowheads="1"/>
            </p:cNvSpPr>
            <p:nvPr/>
          </p:nvSpPr>
          <p:spPr bwMode="auto">
            <a:xfrm>
              <a:off x="463" y="2791"/>
              <a:ext cx="38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stack</a:t>
              </a:r>
              <a:endParaRPr lang="de-AT" altLang="en-US" sz="1600" i="1"/>
            </a:p>
          </p:txBody>
        </p:sp>
        <p:sp>
          <p:nvSpPr>
            <p:cNvPr id="48155" name="Text Box 14"/>
            <p:cNvSpPr txBox="1">
              <a:spLocks noChangeArrowheads="1"/>
            </p:cNvSpPr>
            <p:nvPr/>
          </p:nvSpPr>
          <p:spPr bwMode="auto">
            <a:xfrm>
              <a:off x="863" y="2791"/>
              <a:ext cx="38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input</a:t>
              </a:r>
              <a:endParaRPr lang="de-AT" altLang="en-US" sz="1600" i="1"/>
            </a:p>
          </p:txBody>
        </p:sp>
        <p:sp>
          <p:nvSpPr>
            <p:cNvPr id="48156" name="Text Box 15"/>
            <p:cNvSpPr txBox="1">
              <a:spLocks noChangeArrowheads="1"/>
            </p:cNvSpPr>
            <p:nvPr/>
          </p:nvSpPr>
          <p:spPr bwMode="auto">
            <a:xfrm>
              <a:off x="1575" y="2791"/>
              <a:ext cx="43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action</a:t>
              </a:r>
              <a:endParaRPr lang="de-AT" altLang="en-US" sz="1600" i="1"/>
            </a:p>
          </p:txBody>
        </p:sp>
      </p:grpSp>
      <p:sp>
        <p:nvSpPr>
          <p:cNvPr id="366609" name="Text Box 17"/>
          <p:cNvSpPr txBox="1">
            <a:spLocks noChangeArrowheads="1"/>
          </p:cNvSpPr>
          <p:nvPr/>
        </p:nvSpPr>
        <p:spPr bwMode="auto">
          <a:xfrm>
            <a:off x="3935413" y="4710113"/>
            <a:ext cx="3179373" cy="138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73100" algn="r"/>
                <a:tab pos="952500" algn="l"/>
                <a:tab pos="1625600" algn="l"/>
                <a:tab pos="2476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73100" algn="r"/>
                <a:tab pos="952500" algn="l"/>
                <a:tab pos="1625600" algn="l"/>
                <a:tab pos="2476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73100" algn="r"/>
                <a:tab pos="952500" algn="l"/>
                <a:tab pos="1625600" algn="l"/>
                <a:tab pos="2476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73100" algn="r"/>
                <a:tab pos="952500" algn="l"/>
                <a:tab pos="1625600" algn="l"/>
                <a:tab pos="2476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73100" algn="r"/>
                <a:tab pos="952500" algn="l"/>
                <a:tab pos="1625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952500" algn="l"/>
                <a:tab pos="1625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952500" algn="l"/>
                <a:tab pos="1625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952500" algn="l"/>
                <a:tab pos="1625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952500" algn="l"/>
                <a:tab pos="1625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1 4	b	s8	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1 4 8	b	r4, s2	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	b	s5	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0 2 5	</a:t>
            </a:r>
            <a:r>
              <a:rPr lang="de-AT" altLang="en-US" sz="1400" smtClean="0">
                <a:latin typeface="Arial" panose="020B0604020202020204" pitchFamily="34" charset="0"/>
              </a:rPr>
              <a:t>#</a:t>
            </a:r>
            <a:r>
              <a:rPr lang="de-AT" altLang="en-US" sz="1400">
                <a:latin typeface="Arial" panose="020B0604020202020204" pitchFamily="34" charset="0"/>
              </a:rPr>
              <a:t>	r5, s6	a, b, #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0 2 6	</a:t>
            </a:r>
            <a:r>
              <a:rPr lang="de-AT" altLang="en-US" sz="1400" smtClean="0">
                <a:latin typeface="Arial" panose="020B0604020202020204" pitchFamily="34" charset="0"/>
              </a:rPr>
              <a:t>#</a:t>
            </a:r>
            <a:r>
              <a:rPr lang="de-AT" altLang="en-US" sz="1400">
                <a:latin typeface="Arial" panose="020B0604020202020204" pitchFamily="34" charset="0"/>
              </a:rPr>
              <a:t>	r1, s3	a, #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3	#	acc	a, #</a:t>
            </a:r>
          </a:p>
        </p:txBody>
      </p:sp>
      <p:sp>
        <p:nvSpPr>
          <p:cNvPr id="48143" name="Line 21"/>
          <p:cNvSpPr>
            <a:spLocks noChangeShapeType="1"/>
          </p:cNvSpPr>
          <p:nvPr/>
        </p:nvSpPr>
        <p:spPr bwMode="auto">
          <a:xfrm>
            <a:off x="5816600" y="1320800"/>
            <a:ext cx="0" cy="256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8144" name="Text Box 22"/>
          <p:cNvSpPr txBox="1">
            <a:spLocks noChangeArrowheads="1"/>
          </p:cNvSpPr>
          <p:nvPr/>
        </p:nvSpPr>
        <p:spPr bwMode="auto">
          <a:xfrm>
            <a:off x="6221413" y="2667737"/>
            <a:ext cx="2873200" cy="132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Each state has a "guide symbol"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that directs</a:t>
            </a:r>
            <a:r>
              <a:rPr lang="de-AT" altLang="en-US" sz="1600"/>
              <a:t> </a:t>
            </a:r>
            <a:r>
              <a:rPr lang="de-AT" altLang="en-US" sz="1600" smtClean="0"/>
              <a:t>the parser along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the escape route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(see later how the guides are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computed)</a:t>
            </a:r>
            <a:endParaRPr lang="de-AT" altLang="en-US" sz="1600"/>
          </a:p>
        </p:txBody>
      </p:sp>
      <p:sp>
        <p:nvSpPr>
          <p:cNvPr id="48145" name="Line 23"/>
          <p:cNvSpPr>
            <a:spLocks noChangeShapeType="1"/>
          </p:cNvSpPr>
          <p:nvPr/>
        </p:nvSpPr>
        <p:spPr bwMode="auto">
          <a:xfrm flipH="1" flipV="1">
            <a:off x="6184900" y="2335213"/>
            <a:ext cx="368300" cy="3683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grpSp>
        <p:nvGrpSpPr>
          <p:cNvPr id="366619" name="Group 27"/>
          <p:cNvGrpSpPr>
            <a:grpSpLocks/>
          </p:cNvGrpSpPr>
          <p:nvPr/>
        </p:nvGrpSpPr>
        <p:grpSpPr bwMode="auto">
          <a:xfrm>
            <a:off x="4176718" y="4102103"/>
            <a:ext cx="4090992" cy="669926"/>
            <a:chOff x="2631" y="2584"/>
            <a:chExt cx="2577" cy="422"/>
          </a:xfrm>
        </p:grpSpPr>
        <p:sp>
          <p:nvSpPr>
            <p:cNvPr id="48148" name="Text Box 16"/>
            <p:cNvSpPr txBox="1">
              <a:spLocks noChangeArrowheads="1"/>
            </p:cNvSpPr>
            <p:nvPr/>
          </p:nvSpPr>
          <p:spPr bwMode="auto">
            <a:xfrm>
              <a:off x="2631" y="2584"/>
              <a:ext cx="2577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Search escape route and collect anchors</a:t>
              </a:r>
              <a:endParaRPr lang="de-AT" altLang="en-US" sz="1800" b="1"/>
            </a:p>
          </p:txBody>
        </p:sp>
        <p:sp>
          <p:nvSpPr>
            <p:cNvPr id="48149" name="Text Box 18"/>
            <p:cNvSpPr txBox="1">
              <a:spLocks noChangeArrowheads="1"/>
            </p:cNvSpPr>
            <p:nvPr/>
          </p:nvSpPr>
          <p:spPr bwMode="auto">
            <a:xfrm>
              <a:off x="2631" y="2791"/>
              <a:ext cx="38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stack</a:t>
              </a:r>
              <a:endParaRPr lang="de-AT" altLang="en-US" sz="1600" i="1"/>
            </a:p>
          </p:txBody>
        </p:sp>
        <p:sp>
          <p:nvSpPr>
            <p:cNvPr id="48150" name="Text Box 19"/>
            <p:cNvSpPr txBox="1">
              <a:spLocks noChangeArrowheads="1"/>
            </p:cNvSpPr>
            <p:nvPr/>
          </p:nvSpPr>
          <p:spPr bwMode="auto">
            <a:xfrm>
              <a:off x="3039" y="2791"/>
              <a:ext cx="39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guide</a:t>
              </a:r>
            </a:p>
          </p:txBody>
        </p:sp>
        <p:sp>
          <p:nvSpPr>
            <p:cNvPr id="48151" name="Text Box 20"/>
            <p:cNvSpPr txBox="1">
              <a:spLocks noChangeArrowheads="1"/>
            </p:cNvSpPr>
            <p:nvPr/>
          </p:nvSpPr>
          <p:spPr bwMode="auto">
            <a:xfrm>
              <a:off x="3495" y="2791"/>
              <a:ext cx="43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action</a:t>
              </a:r>
              <a:endParaRPr lang="de-AT" altLang="en-US" sz="1600" i="1"/>
            </a:p>
          </p:txBody>
        </p:sp>
        <p:sp>
          <p:nvSpPr>
            <p:cNvPr id="48152" name="Text Box 24"/>
            <p:cNvSpPr txBox="1">
              <a:spLocks noChangeArrowheads="1"/>
            </p:cNvSpPr>
            <p:nvPr/>
          </p:nvSpPr>
          <p:spPr bwMode="auto">
            <a:xfrm>
              <a:off x="4035" y="2791"/>
              <a:ext cx="53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anchors</a:t>
              </a:r>
              <a:endParaRPr lang="de-AT" altLang="en-US" sz="1600" i="1"/>
            </a:p>
          </p:txBody>
        </p:sp>
      </p:grpSp>
      <p:sp>
        <p:nvSpPr>
          <p:cNvPr id="366617" name="Text Box 25"/>
          <p:cNvSpPr txBox="1">
            <a:spLocks noChangeArrowheads="1"/>
          </p:cNvSpPr>
          <p:nvPr/>
        </p:nvSpPr>
        <p:spPr bwMode="auto">
          <a:xfrm>
            <a:off x="6221413" y="6183313"/>
            <a:ext cx="174789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anchors </a:t>
            </a:r>
            <a:r>
              <a:rPr lang="de-AT" altLang="en-US" sz="1600"/>
              <a:t>= {</a:t>
            </a:r>
            <a:r>
              <a:rPr lang="de-AT" altLang="en-US" sz="1600" i="1"/>
              <a:t>a</a:t>
            </a:r>
            <a:r>
              <a:rPr lang="de-AT" altLang="en-US" sz="1600"/>
              <a:t>, </a:t>
            </a:r>
            <a:r>
              <a:rPr lang="de-AT" altLang="en-US" sz="1600" i="1"/>
              <a:t>b</a:t>
            </a:r>
            <a:r>
              <a:rPr lang="de-AT" altLang="en-US" sz="1600"/>
              <a:t>, #}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604" grpId="0" build="p" autoUpdateAnimBg="0"/>
      <p:bldP spid="366609" grpId="0" build="p" autoUpdateAnimBg="0"/>
      <p:bldP spid="366617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3AE2D73-8170-4088-BCE5-F90720B9D640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46</a:t>
            </a:fld>
            <a:endParaRPr lang="de-DE" altLang="en-US" sz="1400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 </a:t>
            </a:r>
            <a:r>
              <a:rPr lang="de-AT" altLang="en-US" sz="2400" smtClean="0"/>
              <a:t>(continued)</a:t>
            </a:r>
          </a:p>
        </p:txBody>
      </p:sp>
      <p:sp>
        <p:nvSpPr>
          <p:cNvPr id="49156" name="Text Box 3"/>
          <p:cNvSpPr txBox="1">
            <a:spLocks noChangeArrowheads="1"/>
          </p:cNvSpPr>
          <p:nvPr/>
        </p:nvSpPr>
        <p:spPr bwMode="auto">
          <a:xfrm>
            <a:off x="2373313" y="1230313"/>
            <a:ext cx="4184650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	b	#	S	X	Y	guide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s1</a:t>
            </a:r>
            <a:r>
              <a:rPr lang="de-AT" altLang="en-US" sz="1400">
                <a:latin typeface="Arial" panose="020B0604020202020204" pitchFamily="34" charset="0"/>
              </a:rPr>
              <a:t>	-	-	s3	s2	-	</a:t>
            </a:r>
            <a:r>
              <a:rPr lang="de-AT" altLang="en-US" sz="1400" b="1">
                <a:latin typeface="Arial" panose="020B0604020202020204" pitchFamily="34" charset="0"/>
              </a:rPr>
              <a:t>a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	s4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r3</a:t>
            </a:r>
            <a:r>
              <a:rPr lang="de-AT" altLang="en-US" sz="1400">
                <a:latin typeface="Arial" panose="020B0604020202020204" pitchFamily="34" charset="0"/>
              </a:rPr>
              <a:t>	-	-	-	-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2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s5</a:t>
            </a:r>
            <a:r>
              <a:rPr lang="de-AT" altLang="en-US" sz="1400">
                <a:latin typeface="Arial" panose="020B0604020202020204" pitchFamily="34" charset="0"/>
              </a:rPr>
              <a:t>	-	-	-	s6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	s1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acc</a:t>
            </a:r>
            <a:r>
              <a:rPr lang="de-AT" altLang="en-US" sz="1400">
                <a:latin typeface="Arial" panose="020B0604020202020204" pitchFamily="34" charset="0"/>
              </a:rPr>
              <a:t>	-	s7	-	</a:t>
            </a:r>
            <a:r>
              <a:rPr lang="de-AT" altLang="en-US" sz="1400" b="1">
                <a:latin typeface="Arial" panose="020B0604020202020204" pitchFamily="34" charset="0"/>
              </a:rPr>
              <a:t>#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s8</a:t>
            </a:r>
            <a:r>
              <a:rPr lang="de-AT" altLang="en-US" sz="1400">
                <a:latin typeface="Arial" panose="020B0604020202020204" pitchFamily="34" charset="0"/>
              </a:rPr>
              <a:t>	-	-	-	-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5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r5</a:t>
            </a:r>
            <a:r>
              <a:rPr lang="de-AT" altLang="en-US" sz="1400">
                <a:latin typeface="Arial" panose="020B0604020202020204" pitchFamily="34" charset="0"/>
              </a:rPr>
              <a:t>	s9	r5	-	-	-	</a:t>
            </a:r>
            <a:r>
              <a:rPr lang="de-AT" altLang="en-US" sz="1400" b="1" smtClean="0">
                <a:latin typeface="Arial" panose="020B0604020202020204" pitchFamily="34" charset="0"/>
              </a:rPr>
              <a:t>#</a:t>
            </a:r>
            <a:endParaRPr lang="de-AT" altLang="en-US" sz="1400" b="1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6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r1</a:t>
            </a:r>
            <a:r>
              <a:rPr lang="de-AT" altLang="en-US" sz="1400">
                <a:latin typeface="Arial" panose="020B0604020202020204" pitchFamily="34" charset="0"/>
              </a:rPr>
              <a:t>	-	r1	-	-	-	</a:t>
            </a:r>
            <a:r>
              <a:rPr lang="de-AT" altLang="en-US" sz="1400" b="1" smtClean="0">
                <a:latin typeface="Arial" panose="020B0604020202020204" pitchFamily="34" charset="0"/>
              </a:rPr>
              <a:t>#</a:t>
            </a:r>
            <a:endParaRPr lang="de-AT" altLang="en-US" sz="1400" b="1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7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s5</a:t>
            </a:r>
            <a:r>
              <a:rPr lang="de-AT" altLang="en-US" sz="1400">
                <a:latin typeface="Arial" panose="020B0604020202020204" pitchFamily="34" charset="0"/>
              </a:rPr>
              <a:t>	-	-	-	s10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8	-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r4</a:t>
            </a:r>
            <a:r>
              <a:rPr lang="de-AT" altLang="en-US" sz="1400">
                <a:latin typeface="Arial" panose="020B0604020202020204" pitchFamily="34" charset="0"/>
              </a:rPr>
              <a:t>	-	-	-	-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9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s11</a:t>
            </a:r>
            <a:r>
              <a:rPr lang="de-AT" altLang="en-US" sz="1400">
                <a:latin typeface="Arial" panose="020B0604020202020204" pitchFamily="34" charset="0"/>
              </a:rPr>
              <a:t>	-	-	-	-	-	</a:t>
            </a:r>
            <a:r>
              <a:rPr lang="de-AT" altLang="en-US" sz="1400" b="1">
                <a:latin typeface="Arial" panose="020B0604020202020204" pitchFamily="34" charset="0"/>
              </a:rPr>
              <a:t>a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10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r2</a:t>
            </a:r>
            <a:r>
              <a:rPr lang="de-AT" altLang="en-US" sz="1400">
                <a:latin typeface="Arial" panose="020B0604020202020204" pitchFamily="34" charset="0"/>
              </a:rPr>
              <a:t>	-	r2	-	-	-	</a:t>
            </a:r>
            <a:r>
              <a:rPr lang="de-AT" altLang="en-US" sz="1400" b="1" smtClean="0">
                <a:latin typeface="Arial" panose="020B0604020202020204" pitchFamily="34" charset="0"/>
              </a:rPr>
              <a:t>#</a:t>
            </a:r>
            <a:endParaRPr lang="de-AT" altLang="en-US" sz="1400" b="1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11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r6</a:t>
            </a:r>
            <a:r>
              <a:rPr lang="de-AT" altLang="en-US" sz="1400">
                <a:latin typeface="Arial" panose="020B0604020202020204" pitchFamily="34" charset="0"/>
              </a:rPr>
              <a:t>	-	r6	-	-	-	</a:t>
            </a:r>
            <a:r>
              <a:rPr lang="de-AT" altLang="en-US" sz="1400" b="1" smtClean="0">
                <a:latin typeface="Arial" panose="020B0604020202020204" pitchFamily="34" charset="0"/>
              </a:rPr>
              <a:t>#</a:t>
            </a:r>
            <a:endParaRPr lang="de-AT" altLang="en-US" sz="1400" b="1">
              <a:latin typeface="Arial" panose="020B0604020202020204" pitchFamily="34" charset="0"/>
            </a:endParaRPr>
          </a:p>
        </p:txBody>
      </p:sp>
      <p:sp>
        <p:nvSpPr>
          <p:cNvPr id="49157" name="Line 4"/>
          <p:cNvSpPr>
            <a:spLocks noChangeShapeType="1"/>
          </p:cNvSpPr>
          <p:nvPr/>
        </p:nvSpPr>
        <p:spPr bwMode="auto">
          <a:xfrm>
            <a:off x="2451100" y="1498600"/>
            <a:ext cx="402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58" name="Line 5"/>
          <p:cNvSpPr>
            <a:spLocks noChangeShapeType="1"/>
          </p:cNvSpPr>
          <p:nvPr/>
        </p:nvSpPr>
        <p:spPr bwMode="auto">
          <a:xfrm>
            <a:off x="2781300" y="1320800"/>
            <a:ext cx="0" cy="2298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59" name="Line 6"/>
          <p:cNvSpPr>
            <a:spLocks noChangeShapeType="1"/>
          </p:cNvSpPr>
          <p:nvPr/>
        </p:nvSpPr>
        <p:spPr bwMode="auto">
          <a:xfrm>
            <a:off x="4292600" y="1320800"/>
            <a:ext cx="0" cy="2298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60" name="Text Box 7"/>
          <p:cNvSpPr txBox="1">
            <a:spLocks noChangeArrowheads="1"/>
          </p:cNvSpPr>
          <p:nvPr/>
        </p:nvSpPr>
        <p:spPr bwMode="auto">
          <a:xfrm>
            <a:off x="709613" y="1255713"/>
            <a:ext cx="98967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Grammar</a:t>
            </a:r>
            <a:endParaRPr lang="de-AT" altLang="en-US" sz="1600" i="1"/>
          </a:p>
        </p:txBody>
      </p:sp>
      <p:sp>
        <p:nvSpPr>
          <p:cNvPr id="49161" name="Text Box 8"/>
          <p:cNvSpPr txBox="1">
            <a:spLocks noChangeArrowheads="1"/>
          </p:cNvSpPr>
          <p:nvPr/>
        </p:nvSpPr>
        <p:spPr bwMode="auto">
          <a:xfrm>
            <a:off x="709613" y="1649413"/>
            <a:ext cx="1249362" cy="1581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0	S' = S #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	S = X 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2	S = S X 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	X =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4	X = a a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5	Y =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6	Y = b b a</a:t>
            </a:r>
          </a:p>
        </p:txBody>
      </p:sp>
      <p:sp>
        <p:nvSpPr>
          <p:cNvPr id="49162" name="Text Box 13"/>
          <p:cNvSpPr txBox="1">
            <a:spLocks noChangeArrowheads="1"/>
          </p:cNvSpPr>
          <p:nvPr/>
        </p:nvSpPr>
        <p:spPr bwMode="auto">
          <a:xfrm>
            <a:off x="633413" y="3784600"/>
            <a:ext cx="132950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Skip tokens</a:t>
            </a:r>
            <a:endParaRPr lang="de-AT" altLang="en-US" sz="1800" b="1"/>
          </a:p>
        </p:txBody>
      </p:sp>
      <p:sp>
        <p:nvSpPr>
          <p:cNvPr id="49163" name="Line 18"/>
          <p:cNvSpPr>
            <a:spLocks noChangeShapeType="1"/>
          </p:cNvSpPr>
          <p:nvPr/>
        </p:nvSpPr>
        <p:spPr bwMode="auto">
          <a:xfrm>
            <a:off x="5816600" y="1320800"/>
            <a:ext cx="0" cy="2298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49164" name="Text Box 28"/>
          <p:cNvSpPr txBox="1">
            <a:spLocks noChangeArrowheads="1"/>
          </p:cNvSpPr>
          <p:nvPr/>
        </p:nvSpPr>
        <p:spPr bwMode="auto">
          <a:xfrm>
            <a:off x="646113" y="4113213"/>
            <a:ext cx="4056216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Nothing needs to be skipped, because the next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token </a:t>
            </a:r>
            <a:r>
              <a:rPr lang="de-AT" altLang="en-US" sz="1600" i="1"/>
              <a:t>a</a:t>
            </a:r>
            <a:r>
              <a:rPr lang="de-AT" altLang="en-US" sz="1600"/>
              <a:t> </a:t>
            </a:r>
            <a:r>
              <a:rPr lang="de-AT" altLang="en-US" sz="1600" smtClean="0"/>
              <a:t>is already in the set of anchors{</a:t>
            </a:r>
            <a:r>
              <a:rPr lang="de-AT" altLang="en-US" sz="1600" i="1" smtClean="0"/>
              <a:t>a</a:t>
            </a:r>
            <a:r>
              <a:rPr lang="de-AT" altLang="en-US" sz="1600"/>
              <a:t>, </a:t>
            </a:r>
            <a:r>
              <a:rPr lang="de-AT" altLang="en-US" sz="1600" i="1"/>
              <a:t>b</a:t>
            </a:r>
            <a:r>
              <a:rPr lang="de-AT" altLang="en-US" sz="1600"/>
              <a:t>, </a:t>
            </a:r>
            <a:r>
              <a:rPr lang="de-AT" altLang="en-US" sz="1600" smtClean="0"/>
              <a:t>#}</a:t>
            </a:r>
            <a:endParaRPr lang="de-AT" altLang="en-US" sz="1600"/>
          </a:p>
        </p:txBody>
      </p:sp>
      <p:sp>
        <p:nvSpPr>
          <p:cNvPr id="367647" name="Text Box 31"/>
          <p:cNvSpPr txBox="1">
            <a:spLocks noChangeArrowheads="1"/>
          </p:cNvSpPr>
          <p:nvPr/>
        </p:nvSpPr>
        <p:spPr bwMode="auto">
          <a:xfrm>
            <a:off x="404813" y="5408613"/>
            <a:ext cx="27559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73100" algn="r"/>
                <a:tab pos="952500" algn="l"/>
                <a:tab pos="1625600" algn="l"/>
                <a:tab pos="2476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73100" algn="r"/>
                <a:tab pos="952500" algn="l"/>
                <a:tab pos="1625600" algn="l"/>
                <a:tab pos="2476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73100" algn="r"/>
                <a:tab pos="952500" algn="l"/>
                <a:tab pos="1625600" algn="l"/>
                <a:tab pos="2476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73100" algn="r"/>
                <a:tab pos="952500" algn="l"/>
                <a:tab pos="1625600" algn="l"/>
                <a:tab pos="2476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73100" algn="r"/>
                <a:tab pos="952500" algn="l"/>
                <a:tab pos="1625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952500" algn="l"/>
                <a:tab pos="1625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952500" algn="l"/>
                <a:tab pos="1625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952500" algn="l"/>
                <a:tab pos="1625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952500" algn="l"/>
                <a:tab pos="1625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1 4	b	s8	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1 4 8	b	r4, s2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	b	s5	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0 2 5	</a:t>
            </a:r>
          </a:p>
        </p:txBody>
      </p:sp>
      <p:grpSp>
        <p:nvGrpSpPr>
          <p:cNvPr id="367661" name="Group 45"/>
          <p:cNvGrpSpPr>
            <a:grpSpLocks/>
          </p:cNvGrpSpPr>
          <p:nvPr/>
        </p:nvGrpSpPr>
        <p:grpSpPr bwMode="auto">
          <a:xfrm>
            <a:off x="633413" y="4826004"/>
            <a:ext cx="3090867" cy="644526"/>
            <a:chOff x="399" y="3040"/>
            <a:chExt cx="1947" cy="406"/>
          </a:xfrm>
        </p:grpSpPr>
        <p:sp>
          <p:nvSpPr>
            <p:cNvPr id="49175" name="Text Box 29"/>
            <p:cNvSpPr txBox="1">
              <a:spLocks noChangeArrowheads="1"/>
            </p:cNvSpPr>
            <p:nvPr/>
          </p:nvSpPr>
          <p:spPr bwMode="auto">
            <a:xfrm>
              <a:off x="399" y="3040"/>
              <a:ext cx="1431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Insert missing tokens</a:t>
              </a:r>
              <a:endParaRPr lang="de-AT" altLang="en-US" sz="1800" b="1"/>
            </a:p>
          </p:txBody>
        </p:sp>
        <p:sp>
          <p:nvSpPr>
            <p:cNvPr id="49176" name="Text Box 32"/>
            <p:cNvSpPr txBox="1">
              <a:spLocks noChangeArrowheads="1"/>
            </p:cNvSpPr>
            <p:nvPr/>
          </p:nvSpPr>
          <p:spPr bwMode="auto">
            <a:xfrm>
              <a:off x="407" y="3231"/>
              <a:ext cx="38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stack</a:t>
              </a:r>
              <a:endParaRPr lang="de-AT" altLang="en-US" sz="1600" i="1"/>
            </a:p>
          </p:txBody>
        </p:sp>
        <p:sp>
          <p:nvSpPr>
            <p:cNvPr id="49177" name="Text Box 33"/>
            <p:cNvSpPr txBox="1">
              <a:spLocks noChangeArrowheads="1"/>
            </p:cNvSpPr>
            <p:nvPr/>
          </p:nvSpPr>
          <p:spPr bwMode="auto">
            <a:xfrm>
              <a:off x="815" y="3231"/>
              <a:ext cx="39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guide</a:t>
              </a:r>
            </a:p>
          </p:txBody>
        </p:sp>
        <p:sp>
          <p:nvSpPr>
            <p:cNvPr id="49178" name="Text Box 34"/>
            <p:cNvSpPr txBox="1">
              <a:spLocks noChangeArrowheads="1"/>
            </p:cNvSpPr>
            <p:nvPr/>
          </p:nvSpPr>
          <p:spPr bwMode="auto">
            <a:xfrm>
              <a:off x="1275" y="3231"/>
              <a:ext cx="43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action</a:t>
              </a:r>
              <a:endParaRPr lang="de-AT" altLang="en-US" sz="1600" i="1"/>
            </a:p>
          </p:txBody>
        </p:sp>
        <p:sp>
          <p:nvSpPr>
            <p:cNvPr id="49179" name="Text Box 35"/>
            <p:cNvSpPr txBox="1">
              <a:spLocks noChangeArrowheads="1"/>
            </p:cNvSpPr>
            <p:nvPr/>
          </p:nvSpPr>
          <p:spPr bwMode="auto">
            <a:xfrm>
              <a:off x="1813" y="3231"/>
              <a:ext cx="53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inserted</a:t>
              </a:r>
              <a:endParaRPr lang="de-AT" altLang="en-US" sz="1600" i="1"/>
            </a:p>
          </p:txBody>
        </p:sp>
      </p:grpSp>
      <p:sp>
        <p:nvSpPr>
          <p:cNvPr id="367658" name="Text Box 42"/>
          <p:cNvSpPr txBox="1">
            <a:spLocks noChangeArrowheads="1"/>
          </p:cNvSpPr>
          <p:nvPr/>
        </p:nvSpPr>
        <p:spPr bwMode="auto">
          <a:xfrm>
            <a:off x="633413" y="6424613"/>
            <a:ext cx="3105635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Here the parser can continue with </a:t>
            </a:r>
            <a:r>
              <a:rPr lang="de-AT" altLang="en-US" sz="1600" i="1" smtClean="0"/>
              <a:t>a</a:t>
            </a:r>
            <a:endParaRPr lang="de-AT" altLang="en-US" sz="1600"/>
          </a:p>
        </p:txBody>
      </p:sp>
      <p:grpSp>
        <p:nvGrpSpPr>
          <p:cNvPr id="367663" name="Group 47"/>
          <p:cNvGrpSpPr>
            <a:grpSpLocks/>
          </p:cNvGrpSpPr>
          <p:nvPr/>
        </p:nvGrpSpPr>
        <p:grpSpPr bwMode="auto">
          <a:xfrm>
            <a:off x="3124200" y="5395921"/>
            <a:ext cx="5700720" cy="341313"/>
            <a:chOff x="1968" y="3399"/>
            <a:chExt cx="3591" cy="215"/>
          </a:xfrm>
        </p:grpSpPr>
        <p:sp>
          <p:nvSpPr>
            <p:cNvPr id="49173" name="Text Box 43"/>
            <p:cNvSpPr txBox="1">
              <a:spLocks noChangeArrowheads="1"/>
            </p:cNvSpPr>
            <p:nvPr/>
          </p:nvSpPr>
          <p:spPr bwMode="auto">
            <a:xfrm>
              <a:off x="2127" y="3399"/>
              <a:ext cx="343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Only </a:t>
              </a:r>
              <a:r>
                <a:rPr lang="de-AT" altLang="en-US" sz="1600" i="1"/>
                <a:t>shift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with a TS leads to the insertion of a token, not </a:t>
              </a:r>
              <a:r>
                <a:rPr lang="de-AT" altLang="en-US" sz="1600" i="1"/>
                <a:t>reduce</a:t>
              </a:r>
            </a:p>
          </p:txBody>
        </p:sp>
        <p:sp>
          <p:nvSpPr>
            <p:cNvPr id="49174" name="Line 44"/>
            <p:cNvSpPr>
              <a:spLocks noChangeShapeType="1"/>
            </p:cNvSpPr>
            <p:nvPr/>
          </p:nvSpPr>
          <p:spPr bwMode="auto">
            <a:xfrm flipH="1">
              <a:off x="1968" y="3512"/>
              <a:ext cx="160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49169" name="Text Box 48"/>
          <p:cNvSpPr txBox="1">
            <a:spLocks noChangeArrowheads="1"/>
          </p:cNvSpPr>
          <p:nvPr/>
        </p:nvSpPr>
        <p:spPr bwMode="auto">
          <a:xfrm>
            <a:off x="6881813" y="1255713"/>
            <a:ext cx="154591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Remaining input</a:t>
            </a:r>
            <a:endParaRPr lang="de-AT" altLang="en-US" sz="1600" i="1"/>
          </a:p>
        </p:txBody>
      </p:sp>
      <p:sp>
        <p:nvSpPr>
          <p:cNvPr id="49170" name="Text Box 49"/>
          <p:cNvSpPr txBox="1">
            <a:spLocks noChangeArrowheads="1"/>
          </p:cNvSpPr>
          <p:nvPr/>
        </p:nvSpPr>
        <p:spPr bwMode="auto">
          <a:xfrm>
            <a:off x="7123113" y="1649413"/>
            <a:ext cx="57467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a b #</a:t>
            </a:r>
          </a:p>
        </p:txBody>
      </p:sp>
      <p:sp>
        <p:nvSpPr>
          <p:cNvPr id="49171" name="Text Box 50"/>
          <p:cNvSpPr txBox="1">
            <a:spLocks noChangeArrowheads="1"/>
          </p:cNvSpPr>
          <p:nvPr/>
        </p:nvSpPr>
        <p:spPr bwMode="auto">
          <a:xfrm>
            <a:off x="6894513" y="2093913"/>
            <a:ext cx="86624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Anchors</a:t>
            </a:r>
            <a:endParaRPr lang="de-AT" altLang="en-US" sz="1600" i="1"/>
          </a:p>
        </p:txBody>
      </p:sp>
      <p:sp>
        <p:nvSpPr>
          <p:cNvPr id="49172" name="Text Box 51"/>
          <p:cNvSpPr txBox="1">
            <a:spLocks noChangeArrowheads="1"/>
          </p:cNvSpPr>
          <p:nvPr/>
        </p:nvSpPr>
        <p:spPr bwMode="auto">
          <a:xfrm>
            <a:off x="7123113" y="2424113"/>
            <a:ext cx="79057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{a, b, #}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47" grpId="0" build="p" autoUpdateAnimBg="0"/>
      <p:bldP spid="367658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75E2CF-77B6-476F-8914-8A8575FA81E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47</a:t>
            </a:fld>
            <a:endParaRPr lang="de-DE" altLang="en-US" sz="1400" smtClean="0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 </a:t>
            </a:r>
            <a:r>
              <a:rPr lang="de-AT" altLang="en-US" sz="2400" smtClean="0"/>
              <a:t>(continued)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2373313" y="1230313"/>
            <a:ext cx="4184457" cy="248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  <a:tab pos="3530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	b	#	S	X	Y	guide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s1	-	-	s3	s2	-	</a:t>
            </a:r>
            <a:r>
              <a:rPr lang="de-AT" altLang="en-US" sz="1400" b="1">
                <a:latin typeface="Arial" panose="020B0604020202020204" pitchFamily="34" charset="0"/>
              </a:rPr>
              <a:t>a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	s4	r3	-	-	-	-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2	-	s5	-	-	-	s6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	s1	-	acc	-	s7	-	</a:t>
            </a:r>
            <a:r>
              <a:rPr lang="de-AT" altLang="en-US" sz="1400" b="1">
                <a:latin typeface="Arial" panose="020B0604020202020204" pitchFamily="34" charset="0"/>
              </a:rPr>
              <a:t>#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-	s8	-	-	-	-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5	r5	s9	r5	-	-	-	</a:t>
            </a:r>
            <a:r>
              <a:rPr lang="de-AT" altLang="en-US" sz="1400" b="1" smtClean="0">
                <a:latin typeface="Arial" panose="020B0604020202020204" pitchFamily="34" charset="0"/>
              </a:rPr>
              <a:t>#</a:t>
            </a:r>
            <a:endParaRPr lang="de-AT" altLang="en-US" sz="1400" b="1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6	r1	-	r1	-	-	-	</a:t>
            </a:r>
            <a:r>
              <a:rPr lang="de-AT" altLang="en-US" sz="1400" b="1" smtClean="0">
                <a:latin typeface="Arial" panose="020B0604020202020204" pitchFamily="34" charset="0"/>
              </a:rPr>
              <a:t>#</a:t>
            </a:r>
            <a:endParaRPr lang="de-AT" altLang="en-US" sz="1400" b="1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7	-	s5	-	-	-	s10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8	-	r4	-	-	-	-	</a:t>
            </a:r>
            <a:r>
              <a:rPr lang="de-AT" altLang="en-US" sz="1400" b="1">
                <a:latin typeface="Arial" panose="020B0604020202020204" pitchFamily="34" charset="0"/>
              </a:rPr>
              <a:t>b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9	s11	-	-	-	-	-	</a:t>
            </a:r>
            <a:r>
              <a:rPr lang="de-AT" altLang="en-US" sz="1400" b="1">
                <a:latin typeface="Arial" panose="020B0604020202020204" pitchFamily="34" charset="0"/>
              </a:rPr>
              <a:t>a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10	r2	-	r2	-	-	-	</a:t>
            </a:r>
            <a:r>
              <a:rPr lang="de-AT" altLang="en-US" sz="1400" b="1" smtClean="0">
                <a:latin typeface="Arial" panose="020B0604020202020204" pitchFamily="34" charset="0"/>
              </a:rPr>
              <a:t>#</a:t>
            </a:r>
            <a:endParaRPr lang="de-AT" altLang="en-US" sz="1400" b="1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11	r6	-	r6	-	-	-	</a:t>
            </a:r>
            <a:r>
              <a:rPr lang="de-AT" altLang="en-US" sz="1400" b="1" smtClean="0">
                <a:latin typeface="Arial" panose="020B0604020202020204" pitchFamily="34" charset="0"/>
              </a:rPr>
              <a:t>#</a:t>
            </a:r>
            <a:endParaRPr lang="de-AT" altLang="en-US" sz="1400" b="1">
              <a:latin typeface="Arial" panose="020B0604020202020204" pitchFamily="34" charset="0"/>
            </a:endParaRPr>
          </a:p>
        </p:txBody>
      </p:sp>
      <p:sp>
        <p:nvSpPr>
          <p:cNvPr id="50181" name="Line 4"/>
          <p:cNvSpPr>
            <a:spLocks noChangeShapeType="1"/>
          </p:cNvSpPr>
          <p:nvPr/>
        </p:nvSpPr>
        <p:spPr bwMode="auto">
          <a:xfrm>
            <a:off x="2451100" y="1498600"/>
            <a:ext cx="402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0182" name="Line 5"/>
          <p:cNvSpPr>
            <a:spLocks noChangeShapeType="1"/>
          </p:cNvSpPr>
          <p:nvPr/>
        </p:nvSpPr>
        <p:spPr bwMode="auto">
          <a:xfrm>
            <a:off x="2781300" y="1320800"/>
            <a:ext cx="0" cy="2298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0183" name="Line 6"/>
          <p:cNvSpPr>
            <a:spLocks noChangeShapeType="1"/>
          </p:cNvSpPr>
          <p:nvPr/>
        </p:nvSpPr>
        <p:spPr bwMode="auto">
          <a:xfrm>
            <a:off x="4292600" y="1320800"/>
            <a:ext cx="0" cy="2298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0184" name="Text Box 7"/>
          <p:cNvSpPr txBox="1">
            <a:spLocks noChangeArrowheads="1"/>
          </p:cNvSpPr>
          <p:nvPr/>
        </p:nvSpPr>
        <p:spPr bwMode="auto">
          <a:xfrm>
            <a:off x="709613" y="1255713"/>
            <a:ext cx="98967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Grammar</a:t>
            </a:r>
            <a:endParaRPr lang="de-AT" altLang="en-US" sz="1600" i="1"/>
          </a:p>
        </p:txBody>
      </p:sp>
      <p:sp>
        <p:nvSpPr>
          <p:cNvPr id="50185" name="Text Box 8"/>
          <p:cNvSpPr txBox="1">
            <a:spLocks noChangeArrowheads="1"/>
          </p:cNvSpPr>
          <p:nvPr/>
        </p:nvSpPr>
        <p:spPr bwMode="auto">
          <a:xfrm>
            <a:off x="709613" y="1649413"/>
            <a:ext cx="1249362" cy="1581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0	S' = S #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	S = X 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2	S = S X 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	X =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4	X = a a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5	Y =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6	Y = b b a</a:t>
            </a:r>
          </a:p>
        </p:txBody>
      </p:sp>
      <p:sp>
        <p:nvSpPr>
          <p:cNvPr id="50186" name="Line 10"/>
          <p:cNvSpPr>
            <a:spLocks noChangeShapeType="1"/>
          </p:cNvSpPr>
          <p:nvPr/>
        </p:nvSpPr>
        <p:spPr bwMode="auto">
          <a:xfrm>
            <a:off x="5816600" y="1320800"/>
            <a:ext cx="0" cy="2298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620713" y="4038600"/>
            <a:ext cx="294533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Continuation of the analysis</a:t>
            </a:r>
            <a:endParaRPr lang="de-AT" altLang="en-US" sz="1800" b="1"/>
          </a:p>
        </p:txBody>
      </p:sp>
      <p:sp>
        <p:nvSpPr>
          <p:cNvPr id="368659" name="Text Box 19"/>
          <p:cNvSpPr txBox="1">
            <a:spLocks noChangeArrowheads="1"/>
          </p:cNvSpPr>
          <p:nvPr/>
        </p:nvSpPr>
        <p:spPr bwMode="auto">
          <a:xfrm>
            <a:off x="404813" y="4646613"/>
            <a:ext cx="2539776" cy="181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73100" algn="r"/>
                <a:tab pos="8636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73100" algn="r"/>
                <a:tab pos="8636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73100" algn="r"/>
                <a:tab pos="8636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73100" algn="r"/>
                <a:tab pos="8636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73100" algn="r"/>
                <a:tab pos="863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863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863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863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3100" algn="r"/>
                <a:tab pos="8636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tabLst>
                <a:tab pos="673100" algn="r"/>
                <a:tab pos="863600" algn="l"/>
                <a:tab pos="1703388" algn="l"/>
              </a:tabLst>
            </a:pPr>
            <a:r>
              <a:rPr lang="de-AT" altLang="en-US" sz="1400">
                <a:latin typeface="Arial" panose="020B0604020202020204" pitchFamily="34" charset="0"/>
              </a:rPr>
              <a:t>	0 2 5	a b #	r5, s6</a:t>
            </a:r>
          </a:p>
          <a:p>
            <a:pPr>
              <a:spcBef>
                <a:spcPct val="0"/>
              </a:spcBef>
              <a:buFontTx/>
              <a:buNone/>
              <a:tabLst>
                <a:tab pos="673100" algn="r"/>
                <a:tab pos="863600" algn="l"/>
                <a:tab pos="1703388" algn="l"/>
              </a:tabLst>
            </a:pPr>
            <a:r>
              <a:rPr lang="de-AT" altLang="en-US" sz="1400">
                <a:latin typeface="Arial" panose="020B0604020202020204" pitchFamily="34" charset="0"/>
              </a:rPr>
              <a:t>	0 2 6	a b #	r1, s3</a:t>
            </a:r>
          </a:p>
          <a:p>
            <a:pPr>
              <a:spcBef>
                <a:spcPct val="0"/>
              </a:spcBef>
              <a:buFontTx/>
              <a:buNone/>
              <a:tabLst>
                <a:tab pos="673100" algn="r"/>
                <a:tab pos="863600" algn="l"/>
                <a:tab pos="1703388" algn="l"/>
              </a:tabLst>
            </a:pPr>
            <a:r>
              <a:rPr lang="de-AT" altLang="en-US" sz="1400">
                <a:latin typeface="Arial" panose="020B0604020202020204" pitchFamily="34" charset="0"/>
              </a:rPr>
              <a:t>	0 3	a b #	s1</a:t>
            </a:r>
          </a:p>
          <a:p>
            <a:pPr>
              <a:spcBef>
                <a:spcPct val="0"/>
              </a:spcBef>
              <a:buFontTx/>
              <a:buNone/>
              <a:tabLst>
                <a:tab pos="673100" algn="r"/>
                <a:tab pos="863600" algn="l"/>
                <a:tab pos="1703388" algn="l"/>
              </a:tabLst>
            </a:pPr>
            <a:r>
              <a:rPr lang="de-AT" altLang="en-US" sz="1400">
                <a:latin typeface="Arial" panose="020B0604020202020204" pitchFamily="34" charset="0"/>
              </a:rPr>
              <a:t>	0 3 1	b #	r3, s7</a:t>
            </a:r>
          </a:p>
          <a:p>
            <a:pPr>
              <a:spcBef>
                <a:spcPct val="0"/>
              </a:spcBef>
              <a:buFontTx/>
              <a:buNone/>
              <a:tabLst>
                <a:tab pos="673100" algn="r"/>
                <a:tab pos="863600" algn="l"/>
                <a:tab pos="1703388" algn="l"/>
              </a:tabLst>
            </a:pPr>
            <a:r>
              <a:rPr lang="de-AT" altLang="en-US" sz="1400">
                <a:latin typeface="Arial" panose="020B0604020202020204" pitchFamily="34" charset="0"/>
              </a:rPr>
              <a:t>	0 3 7	b #	s5</a:t>
            </a:r>
          </a:p>
          <a:p>
            <a:pPr>
              <a:spcBef>
                <a:spcPct val="0"/>
              </a:spcBef>
              <a:buFontTx/>
              <a:buNone/>
              <a:tabLst>
                <a:tab pos="673100" algn="r"/>
                <a:tab pos="863600" algn="l"/>
                <a:tab pos="1703388" algn="l"/>
              </a:tabLst>
            </a:pPr>
            <a:r>
              <a:rPr lang="de-AT" altLang="en-US" sz="1400">
                <a:latin typeface="Arial" panose="020B0604020202020204" pitchFamily="34" charset="0"/>
              </a:rPr>
              <a:t>	0 3 7 5	#	r5, s10</a:t>
            </a:r>
          </a:p>
          <a:p>
            <a:pPr>
              <a:spcBef>
                <a:spcPct val="0"/>
              </a:spcBef>
              <a:buFontTx/>
              <a:buNone/>
              <a:tabLst>
                <a:tab pos="673100" algn="r"/>
                <a:tab pos="863600" algn="l"/>
                <a:tab pos="1703388" algn="l"/>
              </a:tabLst>
            </a:pPr>
            <a:r>
              <a:rPr lang="de-AT" altLang="en-US" sz="1400">
                <a:latin typeface="Arial" panose="020B0604020202020204" pitchFamily="34" charset="0"/>
              </a:rPr>
              <a:t>	0 3 7 10	#	r2, s3</a:t>
            </a:r>
          </a:p>
          <a:p>
            <a:pPr>
              <a:spcBef>
                <a:spcPct val="0"/>
              </a:spcBef>
              <a:buFontTx/>
              <a:buNone/>
              <a:tabLst>
                <a:tab pos="673100" algn="r"/>
                <a:tab pos="863600" algn="l"/>
                <a:tab pos="1703388" algn="l"/>
              </a:tabLst>
            </a:pPr>
            <a:r>
              <a:rPr lang="de-AT" altLang="en-US" sz="1400">
                <a:latin typeface="Arial" panose="020B0604020202020204" pitchFamily="34" charset="0"/>
              </a:rPr>
              <a:t>	0 3	#	acc</a:t>
            </a:r>
          </a:p>
        </p:txBody>
      </p:sp>
      <p:sp>
        <p:nvSpPr>
          <p:cNvPr id="50189" name="Text Box 20"/>
          <p:cNvSpPr txBox="1">
            <a:spLocks noChangeArrowheads="1"/>
          </p:cNvSpPr>
          <p:nvPr/>
        </p:nvSpPr>
        <p:spPr bwMode="auto">
          <a:xfrm>
            <a:off x="646113" y="4367213"/>
            <a:ext cx="60495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stack</a:t>
            </a:r>
            <a:endParaRPr lang="de-AT" altLang="en-US" sz="1600" i="1"/>
          </a:p>
        </p:txBody>
      </p:sp>
      <p:sp>
        <p:nvSpPr>
          <p:cNvPr id="50190" name="Text Box 21"/>
          <p:cNvSpPr txBox="1">
            <a:spLocks noChangeArrowheads="1"/>
          </p:cNvSpPr>
          <p:nvPr/>
        </p:nvSpPr>
        <p:spPr bwMode="auto">
          <a:xfrm>
            <a:off x="1275999" y="4367213"/>
            <a:ext cx="60495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input</a:t>
            </a:r>
            <a:endParaRPr lang="de-AT" altLang="en-US" sz="1600" i="1"/>
          </a:p>
        </p:txBody>
      </p:sp>
      <p:sp>
        <p:nvSpPr>
          <p:cNvPr id="50191" name="Text Box 22"/>
          <p:cNvSpPr txBox="1">
            <a:spLocks noChangeArrowheads="1"/>
          </p:cNvSpPr>
          <p:nvPr/>
        </p:nvSpPr>
        <p:spPr bwMode="auto">
          <a:xfrm>
            <a:off x="2120459" y="4367213"/>
            <a:ext cx="69632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action</a:t>
            </a:r>
            <a:endParaRPr lang="de-AT" altLang="en-US" sz="1600" i="1"/>
          </a:p>
        </p:txBody>
      </p:sp>
      <p:grpSp>
        <p:nvGrpSpPr>
          <p:cNvPr id="368670" name="Group 30"/>
          <p:cNvGrpSpPr>
            <a:grpSpLocks/>
          </p:cNvGrpSpPr>
          <p:nvPr/>
        </p:nvGrpSpPr>
        <p:grpSpPr bwMode="auto">
          <a:xfrm>
            <a:off x="4113213" y="4051300"/>
            <a:ext cx="2519362" cy="1712913"/>
            <a:chOff x="2591" y="2552"/>
            <a:chExt cx="1587" cy="1079"/>
          </a:xfrm>
        </p:grpSpPr>
        <p:sp>
          <p:nvSpPr>
            <p:cNvPr id="50195" name="Text Box 26"/>
            <p:cNvSpPr txBox="1">
              <a:spLocks noChangeArrowheads="1"/>
            </p:cNvSpPr>
            <p:nvPr/>
          </p:nvSpPr>
          <p:spPr bwMode="auto">
            <a:xfrm>
              <a:off x="2591" y="2552"/>
              <a:ext cx="111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Corrected input</a:t>
              </a:r>
              <a:endParaRPr lang="de-AT" altLang="en-US" sz="1800" b="1"/>
            </a:p>
          </p:txBody>
        </p:sp>
        <p:sp>
          <p:nvSpPr>
            <p:cNvPr id="50196" name="Text Box 27"/>
            <p:cNvSpPr txBox="1">
              <a:spLocks noChangeArrowheads="1"/>
            </p:cNvSpPr>
            <p:nvPr/>
          </p:nvSpPr>
          <p:spPr bwMode="auto">
            <a:xfrm>
              <a:off x="2743" y="2807"/>
              <a:ext cx="734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 a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b b</a:t>
              </a:r>
              <a:r>
                <a:rPr lang="de-AT" altLang="en-US" sz="1400">
                  <a:latin typeface="Arial" panose="020B0604020202020204" pitchFamily="34" charset="0"/>
                </a:rPr>
                <a:t> a b #</a:t>
              </a:r>
            </a:p>
          </p:txBody>
        </p:sp>
        <p:sp>
          <p:nvSpPr>
            <p:cNvPr id="50197" name="Text Box 28"/>
            <p:cNvSpPr txBox="1">
              <a:spLocks noChangeArrowheads="1"/>
            </p:cNvSpPr>
            <p:nvPr/>
          </p:nvSpPr>
          <p:spPr bwMode="auto">
            <a:xfrm>
              <a:off x="2591" y="3152"/>
              <a:ext cx="101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Error message</a:t>
              </a:r>
              <a:endParaRPr lang="de-AT" altLang="en-US" sz="1800" b="1"/>
            </a:p>
          </p:txBody>
        </p:sp>
        <p:sp>
          <p:nvSpPr>
            <p:cNvPr id="50198" name="Text Box 29"/>
            <p:cNvSpPr txBox="1">
              <a:spLocks noChangeArrowheads="1"/>
            </p:cNvSpPr>
            <p:nvPr/>
          </p:nvSpPr>
          <p:spPr bwMode="auto">
            <a:xfrm>
              <a:off x="2743" y="3439"/>
              <a:ext cx="143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line ... col ...: "b b" inserted</a:t>
              </a:r>
            </a:p>
          </p:txBody>
        </p:sp>
      </p:grpSp>
      <p:sp>
        <p:nvSpPr>
          <p:cNvPr id="50193" name="Text Box 31"/>
          <p:cNvSpPr txBox="1">
            <a:spLocks noChangeArrowheads="1"/>
          </p:cNvSpPr>
          <p:nvPr/>
        </p:nvSpPr>
        <p:spPr bwMode="auto">
          <a:xfrm>
            <a:off x="6881813" y="1255713"/>
            <a:ext cx="154591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Remaining input</a:t>
            </a:r>
            <a:endParaRPr lang="de-AT" altLang="en-US" sz="1600" i="1"/>
          </a:p>
        </p:txBody>
      </p:sp>
      <p:sp>
        <p:nvSpPr>
          <p:cNvPr id="50194" name="Text Box 32"/>
          <p:cNvSpPr txBox="1">
            <a:spLocks noChangeArrowheads="1"/>
          </p:cNvSpPr>
          <p:nvPr/>
        </p:nvSpPr>
        <p:spPr bwMode="auto">
          <a:xfrm>
            <a:off x="7123113" y="1649413"/>
            <a:ext cx="57467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a b #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9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6DE4DB6-4D0D-4153-8377-794D1CF661F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48</a:t>
            </a:fld>
            <a:endParaRPr lang="de-DE" altLang="en-US" sz="1400" smtClean="0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How to find the guide symbols?</a:t>
            </a:r>
          </a:p>
        </p:txBody>
      </p:sp>
      <p:sp>
        <p:nvSpPr>
          <p:cNvPr id="51204" name="Text Box 3"/>
          <p:cNvSpPr txBox="1">
            <a:spLocks noChangeArrowheads="1"/>
          </p:cNvSpPr>
          <p:nvPr/>
        </p:nvSpPr>
        <p:spPr bwMode="auto">
          <a:xfrm>
            <a:off x="715963" y="1201738"/>
            <a:ext cx="6696362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1.	</a:t>
            </a:r>
            <a:r>
              <a:rPr lang="de-AT" altLang="en-US" sz="1600" smtClean="0"/>
              <a:t>Order the productions in such a way that the first production of each NTS 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	</a:t>
            </a:r>
            <a:r>
              <a:rPr lang="de-AT" altLang="en-US" sz="1600" smtClean="0"/>
              <a:t>is the shortest one (=&gt; escape grammar)</a:t>
            </a:r>
            <a:endParaRPr lang="de-AT" altLang="en-US" sz="1600"/>
          </a:p>
        </p:txBody>
      </p:sp>
      <p:sp>
        <p:nvSpPr>
          <p:cNvPr id="51205" name="Text Box 4"/>
          <p:cNvSpPr txBox="1">
            <a:spLocks noChangeArrowheads="1"/>
          </p:cNvSpPr>
          <p:nvPr/>
        </p:nvSpPr>
        <p:spPr bwMode="auto">
          <a:xfrm>
            <a:off x="1300163" y="1874838"/>
            <a:ext cx="989012" cy="154146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S = X Y.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 = S X Y.</a:t>
            </a:r>
          </a:p>
          <a:p>
            <a:pPr>
              <a:spcBef>
                <a:spcPts val="60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X = a.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X a.</a:t>
            </a:r>
          </a:p>
          <a:p>
            <a:pPr>
              <a:spcBef>
                <a:spcPts val="60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Y = b.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 = b b a.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2143125" y="2019300"/>
            <a:ext cx="952500" cy="0"/>
          </a:xfrm>
          <a:prstGeom prst="straightConnector1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207" name="TextBox 6"/>
          <p:cNvSpPr txBox="1">
            <a:spLocks noChangeArrowheads="1"/>
          </p:cNvSpPr>
          <p:nvPr/>
        </p:nvSpPr>
        <p:spPr bwMode="auto">
          <a:xfrm>
            <a:off x="3076575" y="1838325"/>
            <a:ext cx="34860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red: productions of the escape grammar</a:t>
            </a:r>
            <a:endParaRPr lang="en-US" altLang="en-US" sz="1600" i="1"/>
          </a:p>
        </p:txBody>
      </p:sp>
      <p:sp>
        <p:nvSpPr>
          <p:cNvPr id="51208" name="TextBox 7"/>
          <p:cNvSpPr txBox="1">
            <a:spLocks noChangeArrowheads="1"/>
          </p:cNvSpPr>
          <p:nvPr/>
        </p:nvSpPr>
        <p:spPr bwMode="auto">
          <a:xfrm>
            <a:off x="3048000" y="2190750"/>
            <a:ext cx="54104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avoid recursive productions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left-recursive productions are never part of the escape grammar</a:t>
            </a:r>
            <a:endParaRPr lang="en-US" altLang="en-US" sz="1600"/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715963" y="3557588"/>
            <a:ext cx="7852127" cy="1703387"/>
            <a:chOff x="715963" y="3557588"/>
            <a:chExt cx="7852764" cy="1704204"/>
          </a:xfrm>
        </p:grpSpPr>
        <p:sp>
          <p:nvSpPr>
            <p:cNvPr id="51221" name="Text Box 11"/>
            <p:cNvSpPr txBox="1">
              <a:spLocks noChangeArrowheads="1"/>
            </p:cNvSpPr>
            <p:nvPr/>
          </p:nvSpPr>
          <p:spPr bwMode="auto">
            <a:xfrm>
              <a:off x="715963" y="3557588"/>
              <a:ext cx="7852764" cy="587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2.	</a:t>
              </a:r>
              <a:r>
                <a:rPr lang="de-AT" altLang="en-US" sz="1600" smtClean="0"/>
                <a:t>Generate LALR(1) tables, but when computing the closure, insert new items immediately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</a:t>
              </a:r>
              <a:r>
                <a:rPr lang="de-AT" altLang="en-US" sz="1600" smtClean="0"/>
                <a:t>after the item that caused their insertion (the order of items is important!).</a:t>
              </a:r>
              <a:endParaRPr lang="de-AT" altLang="en-US" sz="1600"/>
            </a:p>
          </p:txBody>
        </p:sp>
        <p:sp>
          <p:nvSpPr>
            <p:cNvPr id="51222" name="Text Box 13"/>
            <p:cNvSpPr txBox="1">
              <a:spLocks noChangeArrowheads="1"/>
            </p:cNvSpPr>
            <p:nvPr/>
          </p:nvSpPr>
          <p:spPr bwMode="auto">
            <a:xfrm>
              <a:off x="931863" y="4352925"/>
              <a:ext cx="2018963" cy="9088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 = X . Y</a:t>
              </a: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/ #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X = X . a	/ a, b</a:t>
              </a:r>
            </a:p>
            <a:p>
              <a:pPr>
                <a:lnSpc>
                  <a:spcPct val="90000"/>
                </a:lnSpc>
                <a:spcBef>
                  <a:spcPts val="3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Y = . b	/ #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Y = . b b a	/ #</a:t>
              </a:r>
            </a:p>
          </p:txBody>
        </p:sp>
        <p:sp>
          <p:nvSpPr>
            <p:cNvPr id="51223" name="Rectangle 1"/>
            <p:cNvSpPr>
              <a:spLocks noChangeArrowheads="1"/>
            </p:cNvSpPr>
            <p:nvPr/>
          </p:nvSpPr>
          <p:spPr bwMode="auto">
            <a:xfrm>
              <a:off x="1352550" y="4371975"/>
              <a:ext cx="1504950" cy="419100"/>
            </a:xfrm>
            <a:prstGeom prst="rect">
              <a:avLst/>
            </a:prstGeom>
            <a:noFill/>
            <a:ln w="9525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224" name="TextBox 2"/>
            <p:cNvSpPr txBox="1">
              <a:spLocks noChangeArrowheads="1"/>
            </p:cNvSpPr>
            <p:nvPr/>
          </p:nvSpPr>
          <p:spPr bwMode="auto">
            <a:xfrm>
              <a:off x="1838325" y="4105275"/>
              <a:ext cx="571036" cy="277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smtClean="0">
                  <a:solidFill>
                    <a:schemeClr val="accent2"/>
                  </a:solidFill>
                </a:rPr>
                <a:t>kernel</a:t>
              </a:r>
              <a:endParaRPr lang="en-US" altLang="en-US" sz="1200">
                <a:solidFill>
                  <a:schemeClr val="accent2"/>
                </a:solidFill>
              </a:endParaRPr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715963" y="5605463"/>
            <a:ext cx="5396903" cy="1055429"/>
            <a:chOff x="715963" y="5605463"/>
            <a:chExt cx="5396942" cy="1055429"/>
          </a:xfrm>
        </p:grpSpPr>
        <p:sp>
          <p:nvSpPr>
            <p:cNvPr id="51217" name="Text Box 11"/>
            <p:cNvSpPr txBox="1">
              <a:spLocks noChangeArrowheads="1"/>
            </p:cNvSpPr>
            <p:nvPr/>
          </p:nvSpPr>
          <p:spPr bwMode="auto">
            <a:xfrm>
              <a:off x="715963" y="5605463"/>
              <a:ext cx="5396942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3.	</a:t>
              </a:r>
              <a:r>
                <a:rPr lang="de-AT" altLang="en-US" sz="1600" smtClean="0"/>
                <a:t>The first T action in each state determines the guide symbol</a:t>
              </a:r>
              <a:endParaRPr lang="de-AT" altLang="en-US" sz="1600"/>
            </a:p>
          </p:txBody>
        </p:sp>
        <p:sp>
          <p:nvSpPr>
            <p:cNvPr id="51218" name="TextBox 6"/>
            <p:cNvSpPr txBox="1">
              <a:spLocks noChangeArrowheads="1"/>
            </p:cNvSpPr>
            <p:nvPr/>
          </p:nvSpPr>
          <p:spPr bwMode="auto">
            <a:xfrm>
              <a:off x="1295400" y="5922228"/>
              <a:ext cx="87543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shift b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shift a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shift Y ...</a:t>
              </a:r>
              <a:endParaRPr lang="en-US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1219" name="Straight Arrow Connector 8"/>
            <p:cNvCxnSpPr>
              <a:cxnSpLocks noChangeShapeType="1"/>
            </p:cNvCxnSpPr>
            <p:nvPr/>
          </p:nvCxnSpPr>
          <p:spPr bwMode="auto">
            <a:xfrm flipH="1">
              <a:off x="2200275" y="6106761"/>
              <a:ext cx="55245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220" name="TextBox 9"/>
            <p:cNvSpPr txBox="1">
              <a:spLocks noChangeArrowheads="1"/>
            </p:cNvSpPr>
            <p:nvPr/>
          </p:nvSpPr>
          <p:spPr bwMode="auto">
            <a:xfrm>
              <a:off x="2762250" y="5935311"/>
              <a:ext cx="26324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guide symbol in this state is </a:t>
              </a:r>
              <a:r>
                <a:rPr lang="de-AT" altLang="en-US" sz="1600" i="1" smtClean="0"/>
                <a:t>b</a:t>
              </a:r>
              <a:endParaRPr lang="en-US" altLang="en-US" sz="1600" i="1"/>
            </a:p>
          </p:txBody>
        </p:sp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1238250" y="4257675"/>
            <a:ext cx="5484813" cy="1269952"/>
            <a:chOff x="1238250" y="4257675"/>
            <a:chExt cx="5484185" cy="1269754"/>
          </a:xfrm>
        </p:grpSpPr>
        <p:sp>
          <p:nvSpPr>
            <p:cNvPr id="51212" name="Text Box 13"/>
            <p:cNvSpPr txBox="1">
              <a:spLocks noChangeArrowheads="1"/>
            </p:cNvSpPr>
            <p:nvPr/>
          </p:nvSpPr>
          <p:spPr bwMode="auto">
            <a:xfrm>
              <a:off x="4694238" y="4352925"/>
              <a:ext cx="2028197" cy="90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381000" algn="l"/>
                  <a:tab pos="1435100" algn="l"/>
                  <a:tab pos="2197100" algn="l"/>
                  <a:tab pos="2768600" algn="l"/>
                  <a:tab pos="3238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 = X . Y</a:t>
              </a: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/ #</a:t>
              </a:r>
            </a:p>
            <a:p>
              <a:pPr>
                <a:lnSpc>
                  <a:spcPct val="90000"/>
                </a:lnSpc>
                <a:spcBef>
                  <a:spcPts val="3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Y = . b	/ #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Y = . b b a	/ #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X = X . a	/ a, b</a:t>
              </a:r>
            </a:p>
          </p:txBody>
        </p:sp>
        <p:sp>
          <p:nvSpPr>
            <p:cNvPr id="51213" name="Right Arrow 3"/>
            <p:cNvSpPr>
              <a:spLocks noChangeArrowheads="1"/>
            </p:cNvSpPr>
            <p:nvPr/>
          </p:nvSpPr>
          <p:spPr bwMode="auto">
            <a:xfrm>
              <a:off x="3514725" y="4533900"/>
              <a:ext cx="1085850" cy="314325"/>
            </a:xfrm>
            <a:prstGeom prst="rightArrow">
              <a:avLst>
                <a:gd name="adj1" fmla="val 50000"/>
                <a:gd name="adj2" fmla="val 49995"/>
              </a:avLst>
            </a:prstGeom>
            <a:solidFill>
              <a:srgbClr val="FFFF99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214" name="TextBox 4"/>
            <p:cNvSpPr txBox="1">
              <a:spLocks noChangeArrowheads="1"/>
            </p:cNvSpPr>
            <p:nvPr/>
          </p:nvSpPr>
          <p:spPr bwMode="auto">
            <a:xfrm>
              <a:off x="1800225" y="5219700"/>
              <a:ext cx="637987" cy="307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 smtClean="0">
                  <a:solidFill>
                    <a:srgbClr val="FF0000"/>
                  </a:solidFill>
                </a:rPr>
                <a:t>wrong</a:t>
              </a:r>
              <a:endParaRPr lang="en-US" altLang="en-US" sz="1400" i="1">
                <a:solidFill>
                  <a:srgbClr val="FF0000"/>
                </a:solidFill>
              </a:endParaRPr>
            </a:p>
          </p:txBody>
        </p:sp>
        <p:sp>
          <p:nvSpPr>
            <p:cNvPr id="51215" name="TextBox 24"/>
            <p:cNvSpPr txBox="1">
              <a:spLocks noChangeArrowheads="1"/>
            </p:cNvSpPr>
            <p:nvPr/>
          </p:nvSpPr>
          <p:spPr bwMode="auto">
            <a:xfrm>
              <a:off x="5457825" y="5219700"/>
              <a:ext cx="698894" cy="307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 smtClean="0">
                  <a:solidFill>
                    <a:srgbClr val="FF0000"/>
                  </a:solidFill>
                </a:rPr>
                <a:t>correct</a:t>
              </a:r>
              <a:endParaRPr lang="en-US" altLang="en-US" sz="1400" i="1">
                <a:solidFill>
                  <a:srgbClr val="FF0000"/>
                </a:solidFill>
              </a:endParaRPr>
            </a:p>
          </p:txBody>
        </p:sp>
        <p:cxnSp>
          <p:nvCxnSpPr>
            <p:cNvPr id="51216" name="Straight Connector 11"/>
            <p:cNvCxnSpPr>
              <a:cxnSpLocks noChangeShapeType="1"/>
            </p:cNvCxnSpPr>
            <p:nvPr/>
          </p:nvCxnSpPr>
          <p:spPr bwMode="auto">
            <a:xfrm flipV="1">
              <a:off x="1238250" y="4257675"/>
              <a:ext cx="1733550" cy="981075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6505073" y="1676400"/>
            <a:ext cx="238125" cy="35242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90000" tIns="46800" rIns="90000" bIns="46800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522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3000" smtClean="0"/>
              <a:t>Example for computing the guide symbols</a:t>
            </a:r>
            <a:endParaRPr lang="en-US" altLang="en-US" sz="3000" smtClean="0"/>
          </a:p>
        </p:txBody>
      </p:sp>
      <p:sp>
        <p:nvSpPr>
          <p:cNvPr id="52228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078406F-B0BC-4F59-82C1-68F57AFD8561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49</a:t>
            </a:fld>
            <a:endParaRPr lang="de-DE" altLang="en-US" sz="1400" smtClean="0"/>
          </a:p>
        </p:txBody>
      </p:sp>
      <p:sp>
        <p:nvSpPr>
          <p:cNvPr id="52229" name="TextBox 3"/>
          <p:cNvSpPr txBox="1">
            <a:spLocks noChangeArrowheads="1"/>
          </p:cNvSpPr>
          <p:nvPr/>
        </p:nvSpPr>
        <p:spPr bwMode="auto">
          <a:xfrm>
            <a:off x="762000" y="1657350"/>
            <a:ext cx="1081088" cy="13843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667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667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667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667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0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S' = S #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1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= X 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2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=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3	X = X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4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=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5	Y = b</a:t>
            </a:r>
            <a:endParaRPr lang="en-US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230" name="TextBox 4"/>
          <p:cNvSpPr txBox="1">
            <a:spLocks noChangeArrowheads="1"/>
          </p:cNvSpPr>
          <p:nvPr/>
        </p:nvSpPr>
        <p:spPr bwMode="auto">
          <a:xfrm>
            <a:off x="512027" y="3133725"/>
            <a:ext cx="1596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smtClean="0"/>
              <a:t>Grammar with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smtClean="0"/>
              <a:t>correctly ordered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smtClean="0"/>
              <a:t>productions</a:t>
            </a:r>
            <a:endParaRPr lang="en-US" altLang="en-US" sz="1600"/>
          </a:p>
        </p:txBody>
      </p:sp>
      <p:sp>
        <p:nvSpPr>
          <p:cNvPr id="52231" name="TextBox 5"/>
          <p:cNvSpPr txBox="1">
            <a:spLocks noChangeArrowheads="1"/>
          </p:cNvSpPr>
          <p:nvPr/>
        </p:nvSpPr>
        <p:spPr bwMode="auto">
          <a:xfrm>
            <a:off x="2533650" y="1638300"/>
            <a:ext cx="4360809" cy="357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4219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421957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421957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421957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42195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42195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42195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42195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42195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0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S' = . S #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	shift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1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>
              <a:spcBef>
                <a:spcPct val="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S = . X Y	/ #	shift	S	2</a:t>
            </a:r>
          </a:p>
          <a:p>
            <a:pPr>
              <a:spcBef>
                <a:spcPct val="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X = . a	/ a, b	shift	X	3</a:t>
            </a:r>
          </a:p>
          <a:p>
            <a:pPr>
              <a:spcBef>
                <a:spcPct val="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X = . X a	/ a, b</a:t>
            </a:r>
          </a:p>
          <a:p>
            <a:pPr>
              <a:spcBef>
                <a:spcPts val="60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1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= a .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/ a, b	red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, b	X = a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>
              <a:spcBef>
                <a:spcPts val="60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2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S' = S . #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	acc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		#</a:t>
            </a:r>
          </a:p>
          <a:p>
            <a:pPr>
              <a:spcBef>
                <a:spcPts val="60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3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= X . Y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/ #	shift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4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>
              <a:spcBef>
                <a:spcPct val="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Y = . a	/ #	shift	b	5</a:t>
            </a:r>
          </a:p>
          <a:p>
            <a:pPr>
              <a:spcBef>
                <a:spcPct val="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Y = . b	/ #	shift	Y	6</a:t>
            </a:r>
          </a:p>
          <a:p>
            <a:pPr>
              <a:spcBef>
                <a:spcPct val="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= X . a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/ a, b</a:t>
            </a:r>
          </a:p>
          <a:p>
            <a:pPr>
              <a:spcBef>
                <a:spcPts val="60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4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= a .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/ #	red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Y = a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  <a:p>
            <a:pPr>
              <a:spcBef>
                <a:spcPct val="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= X a .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/ a, b	red	a, b	X = X a</a:t>
            </a:r>
          </a:p>
          <a:p>
            <a:pPr>
              <a:spcBef>
                <a:spcPts val="60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5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= b .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/ #	red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Y = b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  <a:p>
            <a:pPr>
              <a:spcBef>
                <a:spcPts val="600"/>
              </a:spcBef>
              <a:buFontTx/>
              <a:buNone/>
              <a:tabLst>
                <a:tab pos="266700" algn="l"/>
                <a:tab pos="1257300" algn="l"/>
                <a:tab pos="1971675" algn="l"/>
                <a:tab pos="2419350" algn="l"/>
                <a:tab pos="2867025" algn="l"/>
                <a:tab pos="3948113" algn="l"/>
              </a:tabLst>
            </a:pP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6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= X Y .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/ #	red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de-AT" altLang="en-US" sz="1400">
                <a:latin typeface="Arial" panose="020B0604020202020204" pitchFamily="34" charset="0"/>
                <a:cs typeface="Arial" panose="020B0604020202020204" pitchFamily="34" charset="0"/>
              </a:rPr>
              <a:t>	S = X Y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endParaRPr lang="en-US" altLang="en-US" sz="14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2232" name="Straight Connector 7"/>
          <p:cNvCxnSpPr>
            <a:cxnSpLocks noChangeShapeType="1"/>
          </p:cNvCxnSpPr>
          <p:nvPr/>
        </p:nvCxnSpPr>
        <p:spPr bwMode="auto">
          <a:xfrm>
            <a:off x="2543175" y="2562225"/>
            <a:ext cx="36766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233" name="Straight Connector 8"/>
          <p:cNvCxnSpPr>
            <a:cxnSpLocks noChangeShapeType="1"/>
          </p:cNvCxnSpPr>
          <p:nvPr/>
        </p:nvCxnSpPr>
        <p:spPr bwMode="auto">
          <a:xfrm>
            <a:off x="2543175" y="2857500"/>
            <a:ext cx="36766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234" name="Straight Connector 9"/>
          <p:cNvCxnSpPr>
            <a:cxnSpLocks noChangeShapeType="1"/>
          </p:cNvCxnSpPr>
          <p:nvPr/>
        </p:nvCxnSpPr>
        <p:spPr bwMode="auto">
          <a:xfrm>
            <a:off x="2543175" y="3162300"/>
            <a:ext cx="36766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235" name="Straight Connector 10"/>
          <p:cNvCxnSpPr>
            <a:cxnSpLocks noChangeShapeType="1"/>
          </p:cNvCxnSpPr>
          <p:nvPr/>
        </p:nvCxnSpPr>
        <p:spPr bwMode="auto">
          <a:xfrm>
            <a:off x="2543175" y="4086225"/>
            <a:ext cx="36766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236" name="Straight Connector 11"/>
          <p:cNvCxnSpPr>
            <a:cxnSpLocks noChangeShapeType="1"/>
          </p:cNvCxnSpPr>
          <p:nvPr/>
        </p:nvCxnSpPr>
        <p:spPr bwMode="auto">
          <a:xfrm>
            <a:off x="2543175" y="4591050"/>
            <a:ext cx="36766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237" name="Straight Connector 12"/>
          <p:cNvCxnSpPr>
            <a:cxnSpLocks noChangeShapeType="1"/>
          </p:cNvCxnSpPr>
          <p:nvPr/>
        </p:nvCxnSpPr>
        <p:spPr bwMode="auto">
          <a:xfrm>
            <a:off x="2543175" y="4867275"/>
            <a:ext cx="36766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238" name="TextBox 13"/>
          <p:cNvSpPr txBox="1">
            <a:spLocks noChangeArrowheads="1"/>
          </p:cNvSpPr>
          <p:nvPr/>
        </p:nvSpPr>
        <p:spPr bwMode="auto">
          <a:xfrm>
            <a:off x="6336588" y="1343025"/>
            <a:ext cx="5838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 smtClean="0"/>
              <a:t>guide</a:t>
            </a:r>
            <a:endParaRPr lang="en-US" altLang="en-US" sz="1400" i="1"/>
          </a:p>
        </p:txBody>
      </p:sp>
      <p:sp>
        <p:nvSpPr>
          <p:cNvPr id="52239" name="TextBox 15"/>
          <p:cNvSpPr txBox="1">
            <a:spLocks noChangeArrowheads="1"/>
          </p:cNvSpPr>
          <p:nvPr/>
        </p:nvSpPr>
        <p:spPr bwMode="auto">
          <a:xfrm>
            <a:off x="600075" y="5591175"/>
            <a:ext cx="85820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If the items in state 3 were not ordered like here, the items in state 4 would appear in a different order.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This would lead to a different guide symbol in state 4, which would not point along the escape route</a:t>
            </a:r>
            <a:endParaRPr lang="en-US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27447C-46A7-464E-96E0-72EF2B79B347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de-DE" altLang="en-US" sz="140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The parser as a pushdown automaton (PDA)</a:t>
            </a:r>
          </a:p>
        </p:txBody>
      </p:sp>
      <p:sp>
        <p:nvSpPr>
          <p:cNvPr id="7172" name="Oval 3"/>
          <p:cNvSpPr>
            <a:spLocks noChangeArrowheads="1"/>
          </p:cNvSpPr>
          <p:nvPr/>
        </p:nvSpPr>
        <p:spPr bwMode="auto">
          <a:xfrm>
            <a:off x="812800" y="29337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887413" y="2967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7174" name="Oval 5"/>
          <p:cNvSpPr>
            <a:spLocks noChangeArrowheads="1"/>
          </p:cNvSpPr>
          <p:nvPr/>
        </p:nvSpPr>
        <p:spPr bwMode="auto">
          <a:xfrm>
            <a:off x="1384300" y="20066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5" name="Text Box 6"/>
          <p:cNvSpPr txBox="1">
            <a:spLocks noChangeArrowheads="1"/>
          </p:cNvSpPr>
          <p:nvPr/>
        </p:nvSpPr>
        <p:spPr bwMode="auto">
          <a:xfrm>
            <a:off x="1458913" y="20399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2082800" y="20193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7" name="Text Box 8"/>
          <p:cNvSpPr txBox="1">
            <a:spLocks noChangeArrowheads="1"/>
          </p:cNvSpPr>
          <p:nvPr/>
        </p:nvSpPr>
        <p:spPr bwMode="auto">
          <a:xfrm>
            <a:off x="2144713" y="20399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7178" name="Line 9"/>
          <p:cNvSpPr>
            <a:spLocks noChangeShapeType="1"/>
          </p:cNvSpPr>
          <p:nvPr/>
        </p:nvSpPr>
        <p:spPr bwMode="auto">
          <a:xfrm>
            <a:off x="1612900" y="2120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79" name="Text Box 10"/>
          <p:cNvSpPr txBox="1">
            <a:spLocks noChangeArrowheads="1"/>
          </p:cNvSpPr>
          <p:nvPr/>
        </p:nvSpPr>
        <p:spPr bwMode="auto">
          <a:xfrm>
            <a:off x="1751013" y="19510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</a:t>
            </a:r>
          </a:p>
        </p:txBody>
      </p:sp>
      <p:sp>
        <p:nvSpPr>
          <p:cNvPr id="7180" name="Text Box 11"/>
          <p:cNvSpPr txBox="1">
            <a:spLocks noChangeArrowheads="1"/>
          </p:cNvSpPr>
          <p:nvPr/>
        </p:nvSpPr>
        <p:spPr bwMode="auto">
          <a:xfrm>
            <a:off x="2398713" y="2052638"/>
            <a:ext cx="47942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 = XY</a:t>
            </a:r>
          </a:p>
        </p:txBody>
      </p:sp>
      <p:sp>
        <p:nvSpPr>
          <p:cNvPr id="7181" name="Rectangle 12"/>
          <p:cNvSpPr>
            <a:spLocks noChangeArrowheads="1"/>
          </p:cNvSpPr>
          <p:nvPr/>
        </p:nvSpPr>
        <p:spPr bwMode="auto">
          <a:xfrm>
            <a:off x="2082800" y="25908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82" name="Text Box 13"/>
          <p:cNvSpPr txBox="1">
            <a:spLocks noChangeArrowheads="1"/>
          </p:cNvSpPr>
          <p:nvPr/>
        </p:nvSpPr>
        <p:spPr bwMode="auto">
          <a:xfrm>
            <a:off x="2144713" y="26114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7183" name="Line 14"/>
          <p:cNvSpPr>
            <a:spLocks noChangeShapeType="1"/>
          </p:cNvSpPr>
          <p:nvPr/>
        </p:nvSpPr>
        <p:spPr bwMode="auto">
          <a:xfrm>
            <a:off x="1498600" y="2235200"/>
            <a:ext cx="0" cy="469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84" name="Line 15"/>
          <p:cNvSpPr>
            <a:spLocks noChangeShapeType="1"/>
          </p:cNvSpPr>
          <p:nvPr/>
        </p:nvSpPr>
        <p:spPr bwMode="auto">
          <a:xfrm>
            <a:off x="1498600" y="2705100"/>
            <a:ext cx="58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85" name="Text Box 16"/>
          <p:cNvSpPr txBox="1">
            <a:spLocks noChangeArrowheads="1"/>
          </p:cNvSpPr>
          <p:nvPr/>
        </p:nvSpPr>
        <p:spPr bwMode="auto">
          <a:xfrm>
            <a:off x="1751013" y="25352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7186" name="Line 17"/>
          <p:cNvSpPr>
            <a:spLocks noChangeShapeType="1"/>
          </p:cNvSpPr>
          <p:nvPr/>
        </p:nvSpPr>
        <p:spPr bwMode="auto">
          <a:xfrm>
            <a:off x="927100" y="2120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87" name="Text Box 18"/>
          <p:cNvSpPr txBox="1">
            <a:spLocks noChangeArrowheads="1"/>
          </p:cNvSpPr>
          <p:nvPr/>
        </p:nvSpPr>
        <p:spPr bwMode="auto">
          <a:xfrm>
            <a:off x="1090613" y="19510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7188" name="Line 19"/>
          <p:cNvSpPr>
            <a:spLocks noChangeShapeType="1"/>
          </p:cNvSpPr>
          <p:nvPr/>
        </p:nvSpPr>
        <p:spPr bwMode="auto">
          <a:xfrm>
            <a:off x="927100" y="2120900"/>
            <a:ext cx="0" cy="800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89" name="AutoShape 20"/>
          <p:cNvSpPr>
            <a:spLocks noChangeArrowheads="1"/>
          </p:cNvSpPr>
          <p:nvPr/>
        </p:nvSpPr>
        <p:spPr bwMode="auto">
          <a:xfrm>
            <a:off x="1231900" y="2921000"/>
            <a:ext cx="495300" cy="241300"/>
          </a:xfrm>
          <a:prstGeom prst="roundRect">
            <a:avLst>
              <a:gd name="adj" fmla="val 50000"/>
            </a:avLst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90" name="Text Box 21"/>
          <p:cNvSpPr txBox="1">
            <a:spLocks noChangeArrowheads="1"/>
          </p:cNvSpPr>
          <p:nvPr/>
        </p:nvSpPr>
        <p:spPr bwMode="auto">
          <a:xfrm>
            <a:off x="1344613" y="2941638"/>
            <a:ext cx="2873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stop</a:t>
            </a:r>
          </a:p>
        </p:txBody>
      </p:sp>
      <p:sp>
        <p:nvSpPr>
          <p:cNvPr id="7191" name="Text Box 22"/>
          <p:cNvSpPr txBox="1">
            <a:spLocks noChangeArrowheads="1"/>
          </p:cNvSpPr>
          <p:nvPr/>
        </p:nvSpPr>
        <p:spPr bwMode="auto">
          <a:xfrm>
            <a:off x="2030413" y="2420938"/>
            <a:ext cx="3603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 = b</a:t>
            </a:r>
          </a:p>
        </p:txBody>
      </p:sp>
      <p:sp>
        <p:nvSpPr>
          <p:cNvPr id="7192" name="Oval 23"/>
          <p:cNvSpPr>
            <a:spLocks noChangeArrowheads="1"/>
          </p:cNvSpPr>
          <p:nvPr/>
        </p:nvSpPr>
        <p:spPr bwMode="auto">
          <a:xfrm>
            <a:off x="1384300" y="34036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93" name="Text Box 24"/>
          <p:cNvSpPr txBox="1">
            <a:spLocks noChangeArrowheads="1"/>
          </p:cNvSpPr>
          <p:nvPr/>
        </p:nvSpPr>
        <p:spPr bwMode="auto">
          <a:xfrm>
            <a:off x="1458913" y="34369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7194" name="Line 25"/>
          <p:cNvSpPr>
            <a:spLocks noChangeShapeType="1"/>
          </p:cNvSpPr>
          <p:nvPr/>
        </p:nvSpPr>
        <p:spPr bwMode="auto">
          <a:xfrm flipV="1">
            <a:off x="1498600" y="31623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95" name="Text Box 26"/>
          <p:cNvSpPr txBox="1">
            <a:spLocks noChangeArrowheads="1"/>
          </p:cNvSpPr>
          <p:nvPr/>
        </p:nvSpPr>
        <p:spPr bwMode="auto">
          <a:xfrm>
            <a:off x="1560513" y="32464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#</a:t>
            </a:r>
          </a:p>
        </p:txBody>
      </p:sp>
      <p:sp>
        <p:nvSpPr>
          <p:cNvPr id="7196" name="Line 27"/>
          <p:cNvSpPr>
            <a:spLocks noChangeShapeType="1"/>
          </p:cNvSpPr>
          <p:nvPr/>
        </p:nvSpPr>
        <p:spPr bwMode="auto">
          <a:xfrm>
            <a:off x="927100" y="3517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197" name="Text Box 28"/>
          <p:cNvSpPr txBox="1">
            <a:spLocks noChangeArrowheads="1"/>
          </p:cNvSpPr>
          <p:nvPr/>
        </p:nvSpPr>
        <p:spPr bwMode="auto">
          <a:xfrm>
            <a:off x="1090613" y="33480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7198" name="Rectangle 29"/>
          <p:cNvSpPr>
            <a:spLocks noChangeArrowheads="1"/>
          </p:cNvSpPr>
          <p:nvPr/>
        </p:nvSpPr>
        <p:spPr bwMode="auto">
          <a:xfrm>
            <a:off x="1384300" y="40132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99" name="Text Box 30"/>
          <p:cNvSpPr txBox="1">
            <a:spLocks noChangeArrowheads="1"/>
          </p:cNvSpPr>
          <p:nvPr/>
        </p:nvSpPr>
        <p:spPr bwMode="auto">
          <a:xfrm>
            <a:off x="1446213" y="4033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200" name="Line 31"/>
          <p:cNvSpPr>
            <a:spLocks noChangeShapeType="1"/>
          </p:cNvSpPr>
          <p:nvPr/>
        </p:nvSpPr>
        <p:spPr bwMode="auto">
          <a:xfrm>
            <a:off x="927100" y="4114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201" name="Text Box 32"/>
          <p:cNvSpPr txBox="1">
            <a:spLocks noChangeArrowheads="1"/>
          </p:cNvSpPr>
          <p:nvPr/>
        </p:nvSpPr>
        <p:spPr bwMode="auto">
          <a:xfrm>
            <a:off x="1090613" y="39449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7202" name="Line 33"/>
          <p:cNvSpPr>
            <a:spLocks noChangeShapeType="1"/>
          </p:cNvSpPr>
          <p:nvPr/>
        </p:nvSpPr>
        <p:spPr bwMode="auto">
          <a:xfrm flipV="1">
            <a:off x="927100" y="3162300"/>
            <a:ext cx="0" cy="952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203" name="Oval 34"/>
          <p:cNvSpPr>
            <a:spLocks noChangeArrowheads="1"/>
          </p:cNvSpPr>
          <p:nvPr/>
        </p:nvSpPr>
        <p:spPr bwMode="auto">
          <a:xfrm>
            <a:off x="2781300" y="25908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204" name="Text Box 35"/>
          <p:cNvSpPr txBox="1">
            <a:spLocks noChangeArrowheads="1"/>
          </p:cNvSpPr>
          <p:nvPr/>
        </p:nvSpPr>
        <p:spPr bwMode="auto">
          <a:xfrm>
            <a:off x="2855913" y="26241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7205" name="Line 36"/>
          <p:cNvSpPr>
            <a:spLocks noChangeShapeType="1"/>
          </p:cNvSpPr>
          <p:nvPr/>
        </p:nvSpPr>
        <p:spPr bwMode="auto">
          <a:xfrm>
            <a:off x="2324100" y="27051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206" name="Text Box 37"/>
          <p:cNvSpPr txBox="1">
            <a:spLocks noChangeArrowheads="1"/>
          </p:cNvSpPr>
          <p:nvPr/>
        </p:nvSpPr>
        <p:spPr bwMode="auto">
          <a:xfrm>
            <a:off x="2487613" y="25352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7207" name="Rectangle 38"/>
          <p:cNvSpPr>
            <a:spLocks noChangeArrowheads="1"/>
          </p:cNvSpPr>
          <p:nvPr/>
        </p:nvSpPr>
        <p:spPr bwMode="auto">
          <a:xfrm>
            <a:off x="3492500" y="25908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208" name="Text Box 39"/>
          <p:cNvSpPr txBox="1">
            <a:spLocks noChangeArrowheads="1"/>
          </p:cNvSpPr>
          <p:nvPr/>
        </p:nvSpPr>
        <p:spPr bwMode="auto">
          <a:xfrm>
            <a:off x="3529013" y="26114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11</a:t>
            </a:r>
          </a:p>
        </p:txBody>
      </p:sp>
      <p:sp>
        <p:nvSpPr>
          <p:cNvPr id="7209" name="Line 40"/>
          <p:cNvSpPr>
            <a:spLocks noChangeShapeType="1"/>
          </p:cNvSpPr>
          <p:nvPr/>
        </p:nvSpPr>
        <p:spPr bwMode="auto">
          <a:xfrm>
            <a:off x="3022600" y="27051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210" name="Text Box 41"/>
          <p:cNvSpPr txBox="1">
            <a:spLocks noChangeArrowheads="1"/>
          </p:cNvSpPr>
          <p:nvPr/>
        </p:nvSpPr>
        <p:spPr bwMode="auto">
          <a:xfrm>
            <a:off x="3160713" y="25352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7211" name="Text Box 42"/>
          <p:cNvSpPr txBox="1">
            <a:spLocks noChangeArrowheads="1"/>
          </p:cNvSpPr>
          <p:nvPr/>
        </p:nvSpPr>
        <p:spPr bwMode="auto">
          <a:xfrm>
            <a:off x="3808413" y="2624138"/>
            <a:ext cx="5286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 = bba</a:t>
            </a:r>
          </a:p>
        </p:txBody>
      </p:sp>
      <p:sp>
        <p:nvSpPr>
          <p:cNvPr id="7212" name="Oval 47"/>
          <p:cNvSpPr>
            <a:spLocks noChangeArrowheads="1"/>
          </p:cNvSpPr>
          <p:nvPr/>
        </p:nvSpPr>
        <p:spPr bwMode="auto">
          <a:xfrm>
            <a:off x="2082800" y="34036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213" name="Text Box 48"/>
          <p:cNvSpPr txBox="1">
            <a:spLocks noChangeArrowheads="1"/>
          </p:cNvSpPr>
          <p:nvPr/>
        </p:nvSpPr>
        <p:spPr bwMode="auto">
          <a:xfrm>
            <a:off x="2157413" y="34369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7214" name="Line 49"/>
          <p:cNvSpPr>
            <a:spLocks noChangeShapeType="1"/>
          </p:cNvSpPr>
          <p:nvPr/>
        </p:nvSpPr>
        <p:spPr bwMode="auto">
          <a:xfrm>
            <a:off x="1625600" y="3517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215" name="Text Box 50"/>
          <p:cNvSpPr txBox="1">
            <a:spLocks noChangeArrowheads="1"/>
          </p:cNvSpPr>
          <p:nvPr/>
        </p:nvSpPr>
        <p:spPr bwMode="auto">
          <a:xfrm>
            <a:off x="1789113" y="33480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7216" name="Line 51"/>
          <p:cNvSpPr>
            <a:spLocks noChangeShapeType="1"/>
          </p:cNvSpPr>
          <p:nvPr/>
        </p:nvSpPr>
        <p:spPr bwMode="auto">
          <a:xfrm flipV="1">
            <a:off x="2197100" y="2819400"/>
            <a:ext cx="0" cy="584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217" name="Text Box 52"/>
          <p:cNvSpPr txBox="1">
            <a:spLocks noChangeArrowheads="1"/>
          </p:cNvSpPr>
          <p:nvPr/>
        </p:nvSpPr>
        <p:spPr bwMode="auto">
          <a:xfrm>
            <a:off x="2246313" y="3068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7218" name="Rectangle 53"/>
          <p:cNvSpPr>
            <a:spLocks noChangeArrowheads="1"/>
          </p:cNvSpPr>
          <p:nvPr/>
        </p:nvSpPr>
        <p:spPr bwMode="auto">
          <a:xfrm>
            <a:off x="2781300" y="34036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219" name="Text Box 54"/>
          <p:cNvSpPr txBox="1">
            <a:spLocks noChangeArrowheads="1"/>
          </p:cNvSpPr>
          <p:nvPr/>
        </p:nvSpPr>
        <p:spPr bwMode="auto">
          <a:xfrm>
            <a:off x="2817813" y="34242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7220" name="Line 55"/>
          <p:cNvSpPr>
            <a:spLocks noChangeShapeType="1"/>
          </p:cNvSpPr>
          <p:nvPr/>
        </p:nvSpPr>
        <p:spPr bwMode="auto">
          <a:xfrm>
            <a:off x="2311400" y="3517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221" name="Text Box 56"/>
          <p:cNvSpPr txBox="1">
            <a:spLocks noChangeArrowheads="1"/>
          </p:cNvSpPr>
          <p:nvPr/>
        </p:nvSpPr>
        <p:spPr bwMode="auto">
          <a:xfrm>
            <a:off x="2449513" y="33480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</a:t>
            </a:r>
          </a:p>
        </p:txBody>
      </p:sp>
      <p:sp>
        <p:nvSpPr>
          <p:cNvPr id="7222" name="Text Box 57"/>
          <p:cNvSpPr txBox="1">
            <a:spLocks noChangeArrowheads="1"/>
          </p:cNvSpPr>
          <p:nvPr/>
        </p:nvSpPr>
        <p:spPr bwMode="auto">
          <a:xfrm>
            <a:off x="3097213" y="3436938"/>
            <a:ext cx="58102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 = SXY</a:t>
            </a:r>
          </a:p>
        </p:txBody>
      </p:sp>
      <p:sp>
        <p:nvSpPr>
          <p:cNvPr id="7223" name="Line 58"/>
          <p:cNvSpPr>
            <a:spLocks noChangeShapeType="1"/>
          </p:cNvSpPr>
          <p:nvPr/>
        </p:nvSpPr>
        <p:spPr bwMode="auto">
          <a:xfrm>
            <a:off x="1498600" y="3632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224" name="Text Box 59"/>
          <p:cNvSpPr txBox="1">
            <a:spLocks noChangeArrowheads="1"/>
          </p:cNvSpPr>
          <p:nvPr/>
        </p:nvSpPr>
        <p:spPr bwMode="auto">
          <a:xfrm>
            <a:off x="1560513" y="36909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7225" name="Oval 60"/>
          <p:cNvSpPr>
            <a:spLocks noChangeArrowheads="1"/>
          </p:cNvSpPr>
          <p:nvPr/>
        </p:nvSpPr>
        <p:spPr bwMode="auto">
          <a:xfrm>
            <a:off x="2082800" y="40132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226" name="Text Box 61"/>
          <p:cNvSpPr txBox="1">
            <a:spLocks noChangeArrowheads="1"/>
          </p:cNvSpPr>
          <p:nvPr/>
        </p:nvSpPr>
        <p:spPr bwMode="auto">
          <a:xfrm>
            <a:off x="2157413" y="40465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7227" name="Line 62"/>
          <p:cNvSpPr>
            <a:spLocks noChangeShapeType="1"/>
          </p:cNvSpPr>
          <p:nvPr/>
        </p:nvSpPr>
        <p:spPr bwMode="auto">
          <a:xfrm>
            <a:off x="1625600" y="41275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228" name="Text Box 63"/>
          <p:cNvSpPr txBox="1">
            <a:spLocks noChangeArrowheads="1"/>
          </p:cNvSpPr>
          <p:nvPr/>
        </p:nvSpPr>
        <p:spPr bwMode="auto">
          <a:xfrm>
            <a:off x="1789113" y="3957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7229" name="Rectangle 64"/>
          <p:cNvSpPr>
            <a:spLocks noChangeArrowheads="1"/>
          </p:cNvSpPr>
          <p:nvPr/>
        </p:nvSpPr>
        <p:spPr bwMode="auto">
          <a:xfrm>
            <a:off x="2781300" y="40132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230" name="Text Box 65"/>
          <p:cNvSpPr txBox="1">
            <a:spLocks noChangeArrowheads="1"/>
          </p:cNvSpPr>
          <p:nvPr/>
        </p:nvSpPr>
        <p:spPr bwMode="auto">
          <a:xfrm>
            <a:off x="2855913" y="4033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7231" name="Line 66"/>
          <p:cNvSpPr>
            <a:spLocks noChangeShapeType="1"/>
          </p:cNvSpPr>
          <p:nvPr/>
        </p:nvSpPr>
        <p:spPr bwMode="auto">
          <a:xfrm>
            <a:off x="2311400" y="41275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7232" name="Text Box 67"/>
          <p:cNvSpPr txBox="1">
            <a:spLocks noChangeArrowheads="1"/>
          </p:cNvSpPr>
          <p:nvPr/>
        </p:nvSpPr>
        <p:spPr bwMode="auto">
          <a:xfrm>
            <a:off x="2449513" y="3957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7233" name="Text Box 68"/>
          <p:cNvSpPr txBox="1">
            <a:spLocks noChangeArrowheads="1"/>
          </p:cNvSpPr>
          <p:nvPr/>
        </p:nvSpPr>
        <p:spPr bwMode="auto">
          <a:xfrm>
            <a:off x="3097213" y="4046538"/>
            <a:ext cx="5286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 = aab</a:t>
            </a:r>
          </a:p>
        </p:txBody>
      </p:sp>
      <p:sp>
        <p:nvSpPr>
          <p:cNvPr id="7234" name="Text Box 69"/>
          <p:cNvSpPr txBox="1">
            <a:spLocks noChangeArrowheads="1"/>
          </p:cNvSpPr>
          <p:nvPr/>
        </p:nvSpPr>
        <p:spPr bwMode="auto">
          <a:xfrm>
            <a:off x="722313" y="1282700"/>
            <a:ext cx="231695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Pushdown automaton</a:t>
            </a:r>
            <a:endParaRPr lang="de-AT" altLang="en-US" sz="1800" b="1"/>
          </a:p>
        </p:txBody>
      </p:sp>
      <p:sp>
        <p:nvSpPr>
          <p:cNvPr id="7235" name="Text Box 79"/>
          <p:cNvSpPr txBox="1">
            <a:spLocks noChangeArrowheads="1"/>
          </p:cNvSpPr>
          <p:nvPr/>
        </p:nvSpPr>
        <p:spPr bwMode="auto">
          <a:xfrm>
            <a:off x="722313" y="4572000"/>
            <a:ext cx="118203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Grammar</a:t>
            </a:r>
            <a:endParaRPr lang="de-AT" altLang="en-US" sz="1800" b="1"/>
          </a:p>
        </p:txBody>
      </p:sp>
      <p:sp>
        <p:nvSpPr>
          <p:cNvPr id="7236" name="Text Box 80"/>
          <p:cNvSpPr txBox="1">
            <a:spLocks noChangeArrowheads="1"/>
          </p:cNvSpPr>
          <p:nvPr/>
        </p:nvSpPr>
        <p:spPr bwMode="auto">
          <a:xfrm>
            <a:off x="785813" y="4938713"/>
            <a:ext cx="1373187" cy="138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	S = X Y.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2	S = S X Y.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	X = a.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4	X = a a b.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5	Y = b.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6	Y = b b a.</a:t>
            </a:r>
          </a:p>
        </p:txBody>
      </p:sp>
      <p:sp>
        <p:nvSpPr>
          <p:cNvPr id="7237" name="Text Box 81"/>
          <p:cNvSpPr txBox="1">
            <a:spLocks noChangeArrowheads="1"/>
          </p:cNvSpPr>
          <p:nvPr/>
        </p:nvSpPr>
        <p:spPr bwMode="auto">
          <a:xfrm>
            <a:off x="798513" y="6373813"/>
            <a:ext cx="218390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only pure BNF allowed!</a:t>
            </a:r>
            <a:endParaRPr lang="de-AT" altLang="en-US" sz="1600"/>
          </a:p>
        </p:txBody>
      </p:sp>
      <p:grpSp>
        <p:nvGrpSpPr>
          <p:cNvPr id="326739" name="Group 83"/>
          <p:cNvGrpSpPr>
            <a:grpSpLocks/>
          </p:cNvGrpSpPr>
          <p:nvPr/>
        </p:nvGrpSpPr>
        <p:grpSpPr bwMode="auto">
          <a:xfrm>
            <a:off x="4951414" y="1282700"/>
            <a:ext cx="3541713" cy="4997451"/>
            <a:chOff x="3119" y="808"/>
            <a:chExt cx="2231" cy="3148"/>
          </a:xfrm>
        </p:grpSpPr>
        <p:sp>
          <p:nvSpPr>
            <p:cNvPr id="7240" name="Text Box 70"/>
            <p:cNvSpPr txBox="1">
              <a:spLocks noChangeArrowheads="1"/>
            </p:cNvSpPr>
            <p:nvPr/>
          </p:nvSpPr>
          <p:spPr bwMode="auto">
            <a:xfrm>
              <a:off x="3295" y="808"/>
              <a:ext cx="1802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Parser table </a:t>
              </a:r>
              <a:r>
                <a:rPr lang="de-AT" altLang="en-US" sz="1600" smtClean="0"/>
                <a:t>(state transitions)</a:t>
              </a:r>
              <a:endParaRPr lang="de-AT" altLang="en-US" sz="1600"/>
            </a:p>
          </p:txBody>
        </p:sp>
        <p:sp>
          <p:nvSpPr>
            <p:cNvPr id="7241" name="Text Box 71"/>
            <p:cNvSpPr txBox="1">
              <a:spLocks noChangeArrowheads="1"/>
            </p:cNvSpPr>
            <p:nvPr/>
          </p:nvSpPr>
          <p:spPr bwMode="auto">
            <a:xfrm>
              <a:off x="3119" y="1327"/>
              <a:ext cx="2158" cy="1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r"/>
                  <a:tab pos="482600" algn="l"/>
                  <a:tab pos="927100" algn="l"/>
                  <a:tab pos="1435100" algn="l"/>
                  <a:tab pos="2006600" algn="l"/>
                  <a:tab pos="2476500" algn="l"/>
                  <a:tab pos="2959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a	b	#	S	X	Y</a:t>
              </a:r>
            </a:p>
            <a:p>
              <a:pPr>
                <a:spcBef>
                  <a:spcPct val="3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0	s1	-	-	s3	s2	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1	s4	r3	-	-	-	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2	-	s5	-	-	-	s6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3	s1	-	acc	-	s7	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4	-	s8	-	-	-	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5	r5	s9	r5	-	-	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6	r1	-	r1	-	-	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7	-	s5	-	-	-	s10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8	-	r4	-	-	-	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9	s11	-	-	-	-	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10	r2	-	r2	-	-	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11	r6	-	r6	-	-	-</a:t>
              </a:r>
            </a:p>
          </p:txBody>
        </p:sp>
        <p:sp>
          <p:nvSpPr>
            <p:cNvPr id="7242" name="Line 72"/>
            <p:cNvSpPr>
              <a:spLocks noChangeShapeType="1"/>
            </p:cNvSpPr>
            <p:nvPr/>
          </p:nvSpPr>
          <p:spPr bwMode="auto">
            <a:xfrm>
              <a:off x="3168" y="1496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243" name="Line 73"/>
            <p:cNvSpPr>
              <a:spLocks noChangeShapeType="1"/>
            </p:cNvSpPr>
            <p:nvPr/>
          </p:nvSpPr>
          <p:spPr bwMode="auto">
            <a:xfrm>
              <a:off x="3376" y="1384"/>
              <a:ext cx="0" cy="17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244" name="Line 74"/>
            <p:cNvSpPr>
              <a:spLocks noChangeShapeType="1"/>
            </p:cNvSpPr>
            <p:nvPr/>
          </p:nvSpPr>
          <p:spPr bwMode="auto">
            <a:xfrm>
              <a:off x="4328" y="1384"/>
              <a:ext cx="0" cy="17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7245" name="AutoShape 75"/>
            <p:cNvSpPr>
              <a:spLocks/>
            </p:cNvSpPr>
            <p:nvPr/>
          </p:nvSpPr>
          <p:spPr bwMode="auto">
            <a:xfrm rot="-5400000">
              <a:off x="3800" y="944"/>
              <a:ext cx="48" cy="744"/>
            </a:xfrm>
            <a:prstGeom prst="rightBrace">
              <a:avLst>
                <a:gd name="adj1" fmla="val 12916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246" name="AutoShape 76"/>
            <p:cNvSpPr>
              <a:spLocks/>
            </p:cNvSpPr>
            <p:nvPr/>
          </p:nvSpPr>
          <p:spPr bwMode="auto">
            <a:xfrm rot="-5400000">
              <a:off x="4760" y="944"/>
              <a:ext cx="48" cy="744"/>
            </a:xfrm>
            <a:prstGeom prst="rightBrace">
              <a:avLst>
                <a:gd name="adj1" fmla="val 12916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7247" name="Text Box 77"/>
            <p:cNvSpPr txBox="1">
              <a:spLocks noChangeArrowheads="1"/>
            </p:cNvSpPr>
            <p:nvPr/>
          </p:nvSpPr>
          <p:spPr bwMode="auto">
            <a:xfrm>
              <a:off x="3687" y="1087"/>
              <a:ext cx="26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TS</a:t>
              </a:r>
            </a:p>
          </p:txBody>
        </p:sp>
        <p:sp>
          <p:nvSpPr>
            <p:cNvPr id="7248" name="Text Box 78"/>
            <p:cNvSpPr txBox="1">
              <a:spLocks noChangeArrowheads="1"/>
            </p:cNvSpPr>
            <p:nvPr/>
          </p:nvSpPr>
          <p:spPr bwMode="auto">
            <a:xfrm>
              <a:off x="4615" y="1087"/>
              <a:ext cx="35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NTS</a:t>
              </a:r>
            </a:p>
          </p:txBody>
        </p:sp>
        <p:sp>
          <p:nvSpPr>
            <p:cNvPr id="7249" name="Text Box 82"/>
            <p:cNvSpPr txBox="1">
              <a:spLocks noChangeArrowheads="1"/>
            </p:cNvSpPr>
            <p:nvPr/>
          </p:nvSpPr>
          <p:spPr bwMode="auto">
            <a:xfrm>
              <a:off x="3159" y="3431"/>
              <a:ext cx="2191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s1</a:t>
              </a:r>
              <a:r>
                <a:rPr lang="de-AT" altLang="en-US" sz="1600"/>
                <a:t>	...	</a:t>
              </a:r>
              <a:r>
                <a:rPr lang="de-AT" altLang="en-US" sz="1600" smtClean="0"/>
                <a:t>shift to state 1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r3</a:t>
              </a:r>
              <a:r>
                <a:rPr lang="de-AT" altLang="en-US" sz="1600"/>
                <a:t>	...	</a:t>
              </a:r>
              <a:r>
                <a:rPr lang="de-AT" altLang="en-US" sz="1600" smtClean="0"/>
                <a:t>reduce according to production 3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-	...	</a:t>
              </a:r>
              <a:r>
                <a:rPr lang="de-AT" altLang="en-US" sz="1600" smtClean="0"/>
                <a:t>error</a:t>
              </a:r>
              <a:endParaRPr lang="de-AT" altLang="en-US" sz="1600"/>
            </a:p>
          </p:txBody>
        </p:sp>
      </p:grpSp>
      <p:sp>
        <p:nvSpPr>
          <p:cNvPr id="7239" name="Text Box 84"/>
          <p:cNvSpPr txBox="1">
            <a:spLocks noChangeArrowheads="1"/>
          </p:cNvSpPr>
          <p:nvPr/>
        </p:nvSpPr>
        <p:spPr bwMode="auto">
          <a:xfrm>
            <a:off x="1319213" y="4249738"/>
            <a:ext cx="3603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 = 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CD5E0C2-DB6D-4B55-99B4-7C0BC31AB79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50</a:t>
            </a:fld>
            <a:endParaRPr lang="de-DE" altLang="en-US" sz="1400" smtClean="0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Assessment of LR error handling</a:t>
            </a:r>
          </a:p>
        </p:txBody>
      </p:sp>
      <p:sp>
        <p:nvSpPr>
          <p:cNvPr id="53252" name="Text Box 3"/>
          <p:cNvSpPr txBox="1">
            <a:spLocks noChangeArrowheads="1"/>
          </p:cNvSpPr>
          <p:nvPr/>
        </p:nvSpPr>
        <p:spPr bwMode="auto">
          <a:xfrm>
            <a:off x="722313" y="1674813"/>
            <a:ext cx="6265154" cy="1694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Does not slow down error-free parsing</a:t>
            </a:r>
            <a:endParaRPr lang="de-AT" altLang="en-US" sz="1600"/>
          </a:p>
          <a:p>
            <a:pPr>
              <a:spcBef>
                <a:spcPct val="50000"/>
              </a:spcBef>
            </a:pPr>
            <a:r>
              <a:rPr lang="de-AT" altLang="en-US" sz="1600" smtClean="0"/>
              <a:t>Guaranteed to terminate (# is always an anchor)</a:t>
            </a:r>
            <a:endParaRPr lang="de-AT" altLang="en-US" sz="1600"/>
          </a:p>
          <a:p>
            <a:pPr>
              <a:spcBef>
                <a:spcPct val="50000"/>
              </a:spcBef>
            </a:pPr>
            <a:r>
              <a:rPr lang="de-AT" altLang="en-US" sz="1600" smtClean="0"/>
              <a:t>Does not only </a:t>
            </a:r>
            <a:r>
              <a:rPr lang="de-AT" altLang="en-US" sz="1600" i="1" smtClean="0"/>
              <a:t>report</a:t>
            </a:r>
            <a:r>
              <a:rPr lang="de-AT" altLang="en-US" sz="1600" smtClean="0"/>
              <a:t> errors but even "</a:t>
            </a:r>
            <a:r>
              <a:rPr lang="de-AT" altLang="en-US" sz="1600" i="1" smtClean="0"/>
              <a:t>corrects</a:t>
            </a:r>
            <a:r>
              <a:rPr lang="de-AT" altLang="en-US" sz="1600" smtClean="0"/>
              <a:t>" them,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 smtClean="0"/>
              <a:t>although the correction is not always what the programmer had in mind</a:t>
            </a:r>
            <a:endParaRPr lang="de-AT" altLang="en-US" sz="1600"/>
          </a:p>
          <a:p>
            <a:pPr>
              <a:spcBef>
                <a:spcPct val="50000"/>
              </a:spcBef>
            </a:pPr>
            <a:r>
              <a:rPr lang="de-AT" altLang="en-US" sz="1600" smtClean="0"/>
              <a:t>Expressive error messages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5321544-B11D-4DE7-96CD-30C11FE949B7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de-DE" altLang="en-US" sz="140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Parsing with shift and reduce actions</a:t>
            </a: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709613" y="1535113"/>
            <a:ext cx="3425825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r"/>
                <a:tab pos="482600" algn="l"/>
                <a:tab pos="927100" algn="l"/>
                <a:tab pos="1435100" algn="l"/>
                <a:tab pos="2006600" algn="l"/>
                <a:tab pos="2476500" algn="l"/>
                <a:tab pos="2959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a	b	#	S	X	Y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	s1	-	-	s3	s2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	s4	r3	-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2	-	s5	-	-	-	s6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3	s1	-	acc	-	s7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4	-	s8	-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5	r5	s9	r5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6	r1	-	r1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7	-	s5	-	-	-	s10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8	-	r4	-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9	s11	-	-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10	r2	-	r2	-	-	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11	r6	-	r6	-	-	-</a:t>
            </a:r>
          </a:p>
        </p:txBody>
      </p:sp>
      <p:sp>
        <p:nvSpPr>
          <p:cNvPr id="8197" name="Line 4"/>
          <p:cNvSpPr>
            <a:spLocks noChangeShapeType="1"/>
          </p:cNvSpPr>
          <p:nvPr/>
        </p:nvSpPr>
        <p:spPr bwMode="auto">
          <a:xfrm>
            <a:off x="787400" y="1803400"/>
            <a:ext cx="327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198" name="Line 5"/>
          <p:cNvSpPr>
            <a:spLocks noChangeShapeType="1"/>
          </p:cNvSpPr>
          <p:nvPr/>
        </p:nvSpPr>
        <p:spPr bwMode="auto">
          <a:xfrm>
            <a:off x="1117600" y="1625600"/>
            <a:ext cx="0" cy="275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199" name="Line 6"/>
          <p:cNvSpPr>
            <a:spLocks noChangeShapeType="1"/>
          </p:cNvSpPr>
          <p:nvPr/>
        </p:nvSpPr>
        <p:spPr bwMode="auto">
          <a:xfrm>
            <a:off x="2628900" y="1625600"/>
            <a:ext cx="0" cy="275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00" name="Text Box 9"/>
          <p:cNvSpPr txBox="1">
            <a:spLocks noChangeArrowheads="1"/>
          </p:cNvSpPr>
          <p:nvPr/>
        </p:nvSpPr>
        <p:spPr bwMode="auto">
          <a:xfrm>
            <a:off x="811213" y="4938713"/>
            <a:ext cx="1387475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1	S = X Y.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2	S = S X Y.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3	X = a.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4	X = a a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5	Y =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6	Y = b b a</a:t>
            </a:r>
          </a:p>
        </p:txBody>
      </p:sp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4494213" y="1143000"/>
            <a:ext cx="260549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sample input  </a:t>
            </a:r>
            <a:r>
              <a:rPr lang="de-AT" altLang="en-US" sz="1400" smtClean="0">
                <a:latin typeface="Arial" panose="020B0604020202020204" pitchFamily="34" charset="0"/>
              </a:rPr>
              <a:t>a </a:t>
            </a:r>
            <a:r>
              <a:rPr lang="de-AT" altLang="en-US" sz="1400">
                <a:latin typeface="Arial" panose="020B0604020202020204" pitchFamily="34" charset="0"/>
              </a:rPr>
              <a:t>b b a a b #</a:t>
            </a:r>
          </a:p>
        </p:txBody>
      </p:sp>
      <p:sp>
        <p:nvSpPr>
          <p:cNvPr id="8202" name="Text Box 11"/>
          <p:cNvSpPr txBox="1">
            <a:spLocks noChangeArrowheads="1"/>
          </p:cNvSpPr>
          <p:nvPr/>
        </p:nvSpPr>
        <p:spPr bwMode="auto">
          <a:xfrm>
            <a:off x="4545013" y="1509713"/>
            <a:ext cx="319700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62000" algn="r"/>
                <a:tab pos="952500" algn="l"/>
                <a:tab pos="1244600" algn="l"/>
                <a:tab pos="2476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62000" algn="r"/>
                <a:tab pos="952500" algn="l"/>
                <a:tab pos="1244600" algn="l"/>
                <a:tab pos="2476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62000" algn="r"/>
                <a:tab pos="952500" algn="l"/>
                <a:tab pos="1244600" algn="l"/>
                <a:tab pos="2476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62000" algn="r"/>
                <a:tab pos="952500" algn="l"/>
                <a:tab pos="1244600" algn="l"/>
                <a:tab pos="2476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</a:t>
            </a:r>
            <a:r>
              <a:rPr lang="de-AT" altLang="en-US" sz="1600" i="1" smtClean="0"/>
              <a:t>Stack</a:t>
            </a:r>
            <a:r>
              <a:rPr lang="de-AT" altLang="en-US" sz="1600" i="1"/>
              <a:t>		</a:t>
            </a:r>
            <a:r>
              <a:rPr lang="de-AT" altLang="en-US" sz="1600" i="1" smtClean="0"/>
              <a:t>input</a:t>
            </a:r>
            <a:r>
              <a:rPr lang="de-AT" altLang="en-US" sz="1600" i="1"/>
              <a:t>	</a:t>
            </a:r>
            <a:r>
              <a:rPr lang="de-AT" altLang="en-US" sz="1600" i="1" smtClean="0"/>
              <a:t>action</a:t>
            </a:r>
            <a:endParaRPr lang="de-AT" altLang="en-US" sz="1600" i="1"/>
          </a:p>
        </p:txBody>
      </p:sp>
      <p:sp>
        <p:nvSpPr>
          <p:cNvPr id="8203" name="Text Box 12"/>
          <p:cNvSpPr txBox="1">
            <a:spLocks noChangeArrowheads="1"/>
          </p:cNvSpPr>
          <p:nvPr/>
        </p:nvSpPr>
        <p:spPr bwMode="auto">
          <a:xfrm>
            <a:off x="4545013" y="1819275"/>
            <a:ext cx="28448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62000" algn="r"/>
                <a:tab pos="952500" algn="l"/>
                <a:tab pos="1244600" algn="l"/>
                <a:tab pos="2476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62000" algn="r"/>
                <a:tab pos="952500" algn="l"/>
                <a:tab pos="1244600" algn="l"/>
                <a:tab pos="2476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62000" algn="r"/>
                <a:tab pos="952500" algn="l"/>
                <a:tab pos="1244600" algn="l"/>
                <a:tab pos="2476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62000" algn="r"/>
                <a:tab pos="952500" algn="l"/>
                <a:tab pos="1244600" algn="l"/>
                <a:tab pos="2476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r>
              <a:rPr lang="de-AT" altLang="en-US" sz="1400">
                <a:latin typeface="Arial" panose="020B0604020202020204" pitchFamily="34" charset="0"/>
              </a:rPr>
              <a:t>	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 b b a a b #	s1</a:t>
            </a:r>
          </a:p>
        </p:txBody>
      </p:sp>
      <p:sp>
        <p:nvSpPr>
          <p:cNvPr id="327696" name="Text Box 16"/>
          <p:cNvSpPr txBox="1">
            <a:spLocks noChangeArrowheads="1"/>
          </p:cNvSpPr>
          <p:nvPr/>
        </p:nvSpPr>
        <p:spPr bwMode="auto">
          <a:xfrm>
            <a:off x="4545013" y="2212975"/>
            <a:ext cx="3956830" cy="3390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62000" algn="r"/>
                <a:tab pos="952500" algn="l"/>
                <a:tab pos="1244600" algn="l"/>
                <a:tab pos="2476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62000" algn="r"/>
                <a:tab pos="952500" algn="l"/>
                <a:tab pos="1244600" algn="l"/>
                <a:tab pos="2476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62000" algn="r"/>
                <a:tab pos="952500" algn="l"/>
                <a:tab pos="1244600" algn="l"/>
                <a:tab pos="2476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62000" algn="r"/>
                <a:tab pos="952500" algn="l"/>
                <a:tab pos="1244600" algn="l"/>
                <a:tab pos="2476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r"/>
                <a:tab pos="952500" algn="l"/>
                <a:tab pos="12446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X</a:t>
            </a:r>
            <a:r>
              <a:rPr lang="de-AT" altLang="en-US" sz="1400">
                <a:latin typeface="Arial" panose="020B0604020202020204" pitchFamily="34" charset="0"/>
              </a:rPr>
              <a:t>	b b a a b #	s2 (shift </a:t>
            </a:r>
            <a:r>
              <a:rPr lang="de-AT" altLang="en-US" sz="1400" smtClean="0">
                <a:latin typeface="Arial" panose="020B0604020202020204" pitchFamily="34" charset="0"/>
              </a:rPr>
              <a:t>with </a:t>
            </a:r>
            <a:r>
              <a:rPr lang="de-AT" altLang="en-US" sz="1400">
                <a:latin typeface="Arial" panose="020B0604020202020204" pitchFamily="34" charset="0"/>
              </a:rPr>
              <a:t>X!)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2		b</a:t>
            </a:r>
            <a:r>
              <a:rPr lang="de-AT" altLang="en-US" sz="1400">
                <a:latin typeface="Arial" panose="020B0604020202020204" pitchFamily="34" charset="0"/>
              </a:rPr>
              <a:t> b a a b #	s5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5		b</a:t>
            </a:r>
            <a:r>
              <a:rPr lang="de-AT" altLang="en-US" sz="1400">
                <a:latin typeface="Arial" panose="020B0604020202020204" pitchFamily="34" charset="0"/>
              </a:rPr>
              <a:t> a a b #	s9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0 2 5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9		a</a:t>
            </a:r>
            <a:r>
              <a:rPr lang="de-AT" altLang="en-US" sz="1400">
                <a:latin typeface="Arial" panose="020B0604020202020204" pitchFamily="34" charset="0"/>
              </a:rPr>
              <a:t> a b #	s11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0 2 5 9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11		a</a:t>
            </a:r>
            <a:r>
              <a:rPr lang="de-AT" altLang="en-US" sz="1400">
                <a:latin typeface="Arial" panose="020B0604020202020204" pitchFamily="34" charset="0"/>
              </a:rPr>
              <a:t> b #	r6 (Y=bba)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2	Y</a:t>
            </a:r>
            <a:r>
              <a:rPr lang="de-AT" altLang="en-US" sz="1400">
                <a:latin typeface="Arial" panose="020B0604020202020204" pitchFamily="34" charset="0"/>
              </a:rPr>
              <a:t>	a b #	s6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0 2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6		a</a:t>
            </a:r>
            <a:r>
              <a:rPr lang="de-AT" altLang="en-US" sz="1400">
                <a:latin typeface="Arial" panose="020B0604020202020204" pitchFamily="34" charset="0"/>
              </a:rPr>
              <a:t> b #	r1 (S=XY)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0	S</a:t>
            </a:r>
            <a:r>
              <a:rPr lang="de-AT" altLang="en-US" sz="1400">
                <a:latin typeface="Arial" panose="020B0604020202020204" pitchFamily="34" charset="0"/>
              </a:rPr>
              <a:t>	a b #	s3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3		a</a:t>
            </a:r>
            <a:r>
              <a:rPr lang="de-AT" altLang="en-US" sz="1400">
                <a:latin typeface="Arial" panose="020B0604020202020204" pitchFamily="34" charset="0"/>
              </a:rPr>
              <a:t> b #	s1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0 3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1		b</a:t>
            </a:r>
            <a:r>
              <a:rPr lang="de-AT" altLang="en-US" sz="1400">
                <a:latin typeface="Arial" panose="020B0604020202020204" pitchFamily="34" charset="0"/>
              </a:rPr>
              <a:t> #	r3 (X=a)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3	X</a:t>
            </a:r>
            <a:r>
              <a:rPr lang="de-AT" altLang="en-US" sz="1400">
                <a:latin typeface="Arial" panose="020B0604020202020204" pitchFamily="34" charset="0"/>
              </a:rPr>
              <a:t>	b #	s7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0 3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7		b</a:t>
            </a:r>
            <a:r>
              <a:rPr lang="de-AT" altLang="en-US" sz="1400">
                <a:latin typeface="Arial" panose="020B0604020202020204" pitchFamily="34" charset="0"/>
              </a:rPr>
              <a:t> #	s5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0 3 7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5		#</a:t>
            </a:r>
            <a:r>
              <a:rPr lang="de-AT" altLang="en-US" sz="1400">
                <a:latin typeface="Arial" panose="020B0604020202020204" pitchFamily="34" charset="0"/>
              </a:rPr>
              <a:t>	r5 (Y=b)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0 3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7	Y</a:t>
            </a:r>
            <a:r>
              <a:rPr lang="de-AT" altLang="en-US" sz="1400">
                <a:latin typeface="Arial" panose="020B0604020202020204" pitchFamily="34" charset="0"/>
              </a:rPr>
              <a:t>	#	s10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0 3 7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10		#</a:t>
            </a:r>
            <a:r>
              <a:rPr lang="de-AT" altLang="en-US" sz="1400">
                <a:latin typeface="Arial" panose="020B0604020202020204" pitchFamily="34" charset="0"/>
              </a:rPr>
              <a:t>	r2 (S=SXY)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0	S</a:t>
            </a:r>
            <a:r>
              <a:rPr lang="de-AT" altLang="en-US" sz="1400">
                <a:latin typeface="Arial" panose="020B0604020202020204" pitchFamily="34" charset="0"/>
              </a:rPr>
              <a:t>	#	s3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0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3		#</a:t>
            </a:r>
            <a:r>
              <a:rPr lang="de-AT" altLang="en-US" sz="1400">
                <a:latin typeface="Arial" panose="020B0604020202020204" pitchFamily="34" charset="0"/>
              </a:rPr>
              <a:t>	acc</a:t>
            </a:r>
          </a:p>
        </p:txBody>
      </p:sp>
      <p:grpSp>
        <p:nvGrpSpPr>
          <p:cNvPr id="327698" name="Group 18"/>
          <p:cNvGrpSpPr>
            <a:grpSpLocks/>
          </p:cNvGrpSpPr>
          <p:nvPr/>
        </p:nvGrpSpPr>
        <p:grpSpPr bwMode="auto">
          <a:xfrm>
            <a:off x="4027488" y="2009775"/>
            <a:ext cx="5057775" cy="4765676"/>
            <a:chOff x="2537" y="1266"/>
            <a:chExt cx="3186" cy="3002"/>
          </a:xfrm>
        </p:grpSpPr>
        <p:sp>
          <p:nvSpPr>
            <p:cNvPr id="8206" name="Text Box 13"/>
            <p:cNvSpPr txBox="1">
              <a:spLocks noChangeArrowheads="1"/>
            </p:cNvSpPr>
            <p:nvPr/>
          </p:nvSpPr>
          <p:spPr bwMode="auto">
            <a:xfrm>
              <a:off x="2537" y="3551"/>
              <a:ext cx="252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01600" indent="-101600">
                <a:spcBef>
                  <a:spcPct val="20000"/>
                </a:spcBef>
                <a:buChar char="•"/>
                <a:tabLst>
                  <a:tab pos="482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482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482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482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r3</a:t>
              </a:r>
              <a:r>
                <a:rPr lang="de-AT" altLang="en-US" sz="1600"/>
                <a:t> ...	</a:t>
              </a:r>
              <a:r>
                <a:rPr lang="de-AT" altLang="en-US" sz="1600" smtClean="0"/>
                <a:t>reduce according to production 3 </a:t>
              </a:r>
              <a:r>
                <a:rPr lang="de-AT" altLang="en-US" sz="1600"/>
                <a:t>(</a:t>
              </a:r>
              <a:r>
                <a:rPr lang="de-AT" altLang="en-US" sz="1400">
                  <a:latin typeface="Arial" panose="020B0604020202020204" pitchFamily="34" charset="0"/>
                </a:rPr>
                <a:t>X = a</a:t>
              </a:r>
              <a:r>
                <a:rPr lang="de-AT" altLang="en-US" sz="1600"/>
                <a:t>)</a:t>
              </a:r>
            </a:p>
          </p:txBody>
        </p:sp>
        <p:sp>
          <p:nvSpPr>
            <p:cNvPr id="8207" name="Text Box 14"/>
            <p:cNvSpPr txBox="1">
              <a:spLocks noChangeArrowheads="1"/>
            </p:cNvSpPr>
            <p:nvPr/>
          </p:nvSpPr>
          <p:spPr bwMode="auto">
            <a:xfrm>
              <a:off x="2549" y="3743"/>
              <a:ext cx="3174" cy="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pop 1 state (because right-hand side is 1 symbol long)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insert left-hand side (</a:t>
              </a:r>
              <a:r>
                <a:rPr lang="de-AT" altLang="en-US" sz="1600" i="1" smtClean="0"/>
                <a:t>X</a:t>
              </a:r>
              <a:r>
                <a:rPr lang="de-AT" altLang="en-US" sz="1600"/>
                <a:t>) </a:t>
              </a:r>
              <a:r>
                <a:rPr lang="de-AT" altLang="en-US" sz="1600" smtClean="0"/>
                <a:t>in front of the input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after </a:t>
              </a:r>
              <a:r>
                <a:rPr lang="de-AT" altLang="en-US" sz="1600" i="1"/>
                <a:t>reduce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there is always a </a:t>
              </a:r>
              <a:r>
                <a:rPr lang="de-AT" altLang="en-US" sz="1600" i="1" smtClean="0"/>
                <a:t>shift</a:t>
              </a:r>
              <a:r>
                <a:rPr lang="de-AT" altLang="en-US" sz="1600" smtClean="0"/>
                <a:t> with the reduced NTS</a:t>
              </a:r>
              <a:endParaRPr lang="de-AT" altLang="en-US" sz="1600"/>
            </a:p>
          </p:txBody>
        </p:sp>
        <p:sp>
          <p:nvSpPr>
            <p:cNvPr id="8208" name="Text Box 17"/>
            <p:cNvSpPr txBox="1">
              <a:spLocks noChangeArrowheads="1"/>
            </p:cNvSpPr>
            <p:nvPr/>
          </p:nvSpPr>
          <p:spPr bwMode="auto">
            <a:xfrm>
              <a:off x="2863" y="1266"/>
              <a:ext cx="2080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762000" algn="r"/>
                  <a:tab pos="952500" algn="l"/>
                  <a:tab pos="1244600" algn="l"/>
                  <a:tab pos="2476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762000" algn="r"/>
                  <a:tab pos="952500" algn="l"/>
                  <a:tab pos="1244600" algn="l"/>
                  <a:tab pos="2476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762000" algn="r"/>
                  <a:tab pos="952500" algn="l"/>
                  <a:tab pos="1244600" algn="l"/>
                  <a:tab pos="2476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762000" algn="r"/>
                  <a:tab pos="952500" algn="l"/>
                  <a:tab pos="1244600" algn="l"/>
                  <a:tab pos="2476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762000" algn="r"/>
                  <a:tab pos="952500" algn="l"/>
                  <a:tab pos="12446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r"/>
                  <a:tab pos="952500" algn="l"/>
                  <a:tab pos="12446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r"/>
                  <a:tab pos="952500" algn="l"/>
                  <a:tab pos="12446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r"/>
                  <a:tab pos="952500" algn="l"/>
                  <a:tab pos="12446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r"/>
                  <a:tab pos="952500" algn="l"/>
                  <a:tab pos="12446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0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1</a:t>
              </a:r>
              <a:r>
                <a:rPr lang="de-AT" altLang="en-US" sz="1400">
                  <a:latin typeface="Arial" panose="020B0604020202020204" pitchFamily="34" charset="0"/>
                </a:rPr>
                <a:t>		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 b a a b #	r3 (X=a)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6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5D2322-5905-460E-B080-C19D14E4E6E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de-DE" altLang="en-US" sz="140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Simulation of the PDA</a:t>
            </a:r>
          </a:p>
        </p:txBody>
      </p:sp>
      <p:sp>
        <p:nvSpPr>
          <p:cNvPr id="9220" name="Oval 3"/>
          <p:cNvSpPr>
            <a:spLocks noChangeArrowheads="1"/>
          </p:cNvSpPr>
          <p:nvPr/>
        </p:nvSpPr>
        <p:spPr bwMode="auto">
          <a:xfrm>
            <a:off x="812800" y="2578100"/>
            <a:ext cx="228600" cy="2286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887413" y="26114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9222" name="Oval 5"/>
          <p:cNvSpPr>
            <a:spLocks noChangeArrowheads="1"/>
          </p:cNvSpPr>
          <p:nvPr/>
        </p:nvSpPr>
        <p:spPr bwMode="auto">
          <a:xfrm>
            <a:off x="1384300" y="16510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23" name="Text Box 6"/>
          <p:cNvSpPr txBox="1">
            <a:spLocks noChangeArrowheads="1"/>
          </p:cNvSpPr>
          <p:nvPr/>
        </p:nvSpPr>
        <p:spPr bwMode="auto">
          <a:xfrm>
            <a:off x="1458913" y="1684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9224" name="Rectangle 7"/>
          <p:cNvSpPr>
            <a:spLocks noChangeArrowheads="1"/>
          </p:cNvSpPr>
          <p:nvPr/>
        </p:nvSpPr>
        <p:spPr bwMode="auto">
          <a:xfrm>
            <a:off x="2082800" y="16637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25" name="Text Box 8"/>
          <p:cNvSpPr txBox="1">
            <a:spLocks noChangeArrowheads="1"/>
          </p:cNvSpPr>
          <p:nvPr/>
        </p:nvSpPr>
        <p:spPr bwMode="auto">
          <a:xfrm>
            <a:off x="2144713" y="1684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9226" name="Line 9"/>
          <p:cNvSpPr>
            <a:spLocks noChangeShapeType="1"/>
          </p:cNvSpPr>
          <p:nvPr/>
        </p:nvSpPr>
        <p:spPr bwMode="auto">
          <a:xfrm>
            <a:off x="1612900" y="1765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27" name="Text Box 10"/>
          <p:cNvSpPr txBox="1">
            <a:spLocks noChangeArrowheads="1"/>
          </p:cNvSpPr>
          <p:nvPr/>
        </p:nvSpPr>
        <p:spPr bwMode="auto">
          <a:xfrm>
            <a:off x="1751013" y="1595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</a:t>
            </a:r>
          </a:p>
        </p:txBody>
      </p:sp>
      <p:sp>
        <p:nvSpPr>
          <p:cNvPr id="9228" name="Text Box 11"/>
          <p:cNvSpPr txBox="1">
            <a:spLocks noChangeArrowheads="1"/>
          </p:cNvSpPr>
          <p:nvPr/>
        </p:nvSpPr>
        <p:spPr bwMode="auto">
          <a:xfrm>
            <a:off x="2398713" y="1697038"/>
            <a:ext cx="47942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 = XY</a:t>
            </a:r>
          </a:p>
        </p:txBody>
      </p:sp>
      <p:sp>
        <p:nvSpPr>
          <p:cNvPr id="9229" name="Rectangle 12"/>
          <p:cNvSpPr>
            <a:spLocks noChangeArrowheads="1"/>
          </p:cNvSpPr>
          <p:nvPr/>
        </p:nvSpPr>
        <p:spPr bwMode="auto">
          <a:xfrm>
            <a:off x="2082800" y="22352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30" name="Text Box 13"/>
          <p:cNvSpPr txBox="1">
            <a:spLocks noChangeArrowheads="1"/>
          </p:cNvSpPr>
          <p:nvPr/>
        </p:nvSpPr>
        <p:spPr bwMode="auto">
          <a:xfrm>
            <a:off x="2144713" y="2255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9231" name="Line 14"/>
          <p:cNvSpPr>
            <a:spLocks noChangeShapeType="1"/>
          </p:cNvSpPr>
          <p:nvPr/>
        </p:nvSpPr>
        <p:spPr bwMode="auto">
          <a:xfrm>
            <a:off x="1498600" y="1879600"/>
            <a:ext cx="0" cy="469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2" name="Line 15"/>
          <p:cNvSpPr>
            <a:spLocks noChangeShapeType="1"/>
          </p:cNvSpPr>
          <p:nvPr/>
        </p:nvSpPr>
        <p:spPr bwMode="auto">
          <a:xfrm>
            <a:off x="1498600" y="2349500"/>
            <a:ext cx="58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3" name="Text Box 16"/>
          <p:cNvSpPr txBox="1">
            <a:spLocks noChangeArrowheads="1"/>
          </p:cNvSpPr>
          <p:nvPr/>
        </p:nvSpPr>
        <p:spPr bwMode="auto">
          <a:xfrm>
            <a:off x="1751013" y="2179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9234" name="Line 17"/>
          <p:cNvSpPr>
            <a:spLocks noChangeShapeType="1"/>
          </p:cNvSpPr>
          <p:nvPr/>
        </p:nvSpPr>
        <p:spPr bwMode="auto">
          <a:xfrm>
            <a:off x="927100" y="1765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5" name="Text Box 18"/>
          <p:cNvSpPr txBox="1">
            <a:spLocks noChangeArrowheads="1"/>
          </p:cNvSpPr>
          <p:nvPr/>
        </p:nvSpPr>
        <p:spPr bwMode="auto">
          <a:xfrm>
            <a:off x="1090613" y="1595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9236" name="Line 19"/>
          <p:cNvSpPr>
            <a:spLocks noChangeShapeType="1"/>
          </p:cNvSpPr>
          <p:nvPr/>
        </p:nvSpPr>
        <p:spPr bwMode="auto">
          <a:xfrm>
            <a:off x="927100" y="1765300"/>
            <a:ext cx="0" cy="800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7" name="AutoShape 20"/>
          <p:cNvSpPr>
            <a:spLocks noChangeArrowheads="1"/>
          </p:cNvSpPr>
          <p:nvPr/>
        </p:nvSpPr>
        <p:spPr bwMode="auto">
          <a:xfrm>
            <a:off x="1231900" y="2565400"/>
            <a:ext cx="495300" cy="241300"/>
          </a:xfrm>
          <a:prstGeom prst="roundRect">
            <a:avLst>
              <a:gd name="adj" fmla="val 50000"/>
            </a:avLst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38" name="Text Box 21"/>
          <p:cNvSpPr txBox="1">
            <a:spLocks noChangeArrowheads="1"/>
          </p:cNvSpPr>
          <p:nvPr/>
        </p:nvSpPr>
        <p:spPr bwMode="auto">
          <a:xfrm>
            <a:off x="1344613" y="2586038"/>
            <a:ext cx="2873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stop</a:t>
            </a:r>
          </a:p>
        </p:txBody>
      </p:sp>
      <p:sp>
        <p:nvSpPr>
          <p:cNvPr id="9239" name="Text Box 22"/>
          <p:cNvSpPr txBox="1">
            <a:spLocks noChangeArrowheads="1"/>
          </p:cNvSpPr>
          <p:nvPr/>
        </p:nvSpPr>
        <p:spPr bwMode="auto">
          <a:xfrm>
            <a:off x="2030413" y="2065338"/>
            <a:ext cx="3603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 = b</a:t>
            </a:r>
          </a:p>
        </p:txBody>
      </p:sp>
      <p:sp>
        <p:nvSpPr>
          <p:cNvPr id="9240" name="Oval 23"/>
          <p:cNvSpPr>
            <a:spLocks noChangeArrowheads="1"/>
          </p:cNvSpPr>
          <p:nvPr/>
        </p:nvSpPr>
        <p:spPr bwMode="auto">
          <a:xfrm>
            <a:off x="1384300" y="30480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41" name="Text Box 24"/>
          <p:cNvSpPr txBox="1">
            <a:spLocks noChangeArrowheads="1"/>
          </p:cNvSpPr>
          <p:nvPr/>
        </p:nvSpPr>
        <p:spPr bwMode="auto">
          <a:xfrm>
            <a:off x="1458913" y="3081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9242" name="Line 25"/>
          <p:cNvSpPr>
            <a:spLocks noChangeShapeType="1"/>
          </p:cNvSpPr>
          <p:nvPr/>
        </p:nvSpPr>
        <p:spPr bwMode="auto">
          <a:xfrm flipV="1">
            <a:off x="1498600" y="28067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43" name="Text Box 26"/>
          <p:cNvSpPr txBox="1">
            <a:spLocks noChangeArrowheads="1"/>
          </p:cNvSpPr>
          <p:nvPr/>
        </p:nvSpPr>
        <p:spPr bwMode="auto">
          <a:xfrm>
            <a:off x="1560513" y="2890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#</a:t>
            </a:r>
          </a:p>
        </p:txBody>
      </p:sp>
      <p:sp>
        <p:nvSpPr>
          <p:cNvPr id="9244" name="Line 27"/>
          <p:cNvSpPr>
            <a:spLocks noChangeShapeType="1"/>
          </p:cNvSpPr>
          <p:nvPr/>
        </p:nvSpPr>
        <p:spPr bwMode="auto">
          <a:xfrm>
            <a:off x="927100" y="3162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45" name="Text Box 28"/>
          <p:cNvSpPr txBox="1">
            <a:spLocks noChangeArrowheads="1"/>
          </p:cNvSpPr>
          <p:nvPr/>
        </p:nvSpPr>
        <p:spPr bwMode="auto">
          <a:xfrm>
            <a:off x="1090613" y="2992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9246" name="Rectangle 29"/>
          <p:cNvSpPr>
            <a:spLocks noChangeArrowheads="1"/>
          </p:cNvSpPr>
          <p:nvPr/>
        </p:nvSpPr>
        <p:spPr bwMode="auto">
          <a:xfrm>
            <a:off x="1384300" y="3657600"/>
            <a:ext cx="2286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47" name="Text Box 30"/>
          <p:cNvSpPr txBox="1">
            <a:spLocks noChangeArrowheads="1"/>
          </p:cNvSpPr>
          <p:nvPr/>
        </p:nvSpPr>
        <p:spPr bwMode="auto">
          <a:xfrm>
            <a:off x="1446213" y="36782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9248" name="Line 31"/>
          <p:cNvSpPr>
            <a:spLocks noChangeShapeType="1"/>
          </p:cNvSpPr>
          <p:nvPr/>
        </p:nvSpPr>
        <p:spPr bwMode="auto">
          <a:xfrm>
            <a:off x="927100" y="3759200"/>
            <a:ext cx="4572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49" name="Text Box 32"/>
          <p:cNvSpPr txBox="1">
            <a:spLocks noChangeArrowheads="1"/>
          </p:cNvSpPr>
          <p:nvPr/>
        </p:nvSpPr>
        <p:spPr bwMode="auto">
          <a:xfrm>
            <a:off x="1090613" y="3589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9250" name="Line 33"/>
          <p:cNvSpPr>
            <a:spLocks noChangeShapeType="1"/>
          </p:cNvSpPr>
          <p:nvPr/>
        </p:nvSpPr>
        <p:spPr bwMode="auto">
          <a:xfrm flipV="1">
            <a:off x="927100" y="2806700"/>
            <a:ext cx="0" cy="9525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51" name="Oval 34"/>
          <p:cNvSpPr>
            <a:spLocks noChangeArrowheads="1"/>
          </p:cNvSpPr>
          <p:nvPr/>
        </p:nvSpPr>
        <p:spPr bwMode="auto">
          <a:xfrm>
            <a:off x="2781300" y="22352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52" name="Text Box 35"/>
          <p:cNvSpPr txBox="1">
            <a:spLocks noChangeArrowheads="1"/>
          </p:cNvSpPr>
          <p:nvPr/>
        </p:nvSpPr>
        <p:spPr bwMode="auto">
          <a:xfrm>
            <a:off x="2855913" y="22685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9253" name="Line 36"/>
          <p:cNvSpPr>
            <a:spLocks noChangeShapeType="1"/>
          </p:cNvSpPr>
          <p:nvPr/>
        </p:nvSpPr>
        <p:spPr bwMode="auto">
          <a:xfrm>
            <a:off x="2324100" y="23495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54" name="Text Box 37"/>
          <p:cNvSpPr txBox="1">
            <a:spLocks noChangeArrowheads="1"/>
          </p:cNvSpPr>
          <p:nvPr/>
        </p:nvSpPr>
        <p:spPr bwMode="auto">
          <a:xfrm>
            <a:off x="2487613" y="2179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9255" name="Rectangle 38"/>
          <p:cNvSpPr>
            <a:spLocks noChangeArrowheads="1"/>
          </p:cNvSpPr>
          <p:nvPr/>
        </p:nvSpPr>
        <p:spPr bwMode="auto">
          <a:xfrm>
            <a:off x="3492500" y="22352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56" name="Text Box 39"/>
          <p:cNvSpPr txBox="1">
            <a:spLocks noChangeArrowheads="1"/>
          </p:cNvSpPr>
          <p:nvPr/>
        </p:nvSpPr>
        <p:spPr bwMode="auto">
          <a:xfrm>
            <a:off x="3529013" y="2255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11</a:t>
            </a:r>
          </a:p>
        </p:txBody>
      </p:sp>
      <p:sp>
        <p:nvSpPr>
          <p:cNvPr id="9257" name="Line 40"/>
          <p:cNvSpPr>
            <a:spLocks noChangeShapeType="1"/>
          </p:cNvSpPr>
          <p:nvPr/>
        </p:nvSpPr>
        <p:spPr bwMode="auto">
          <a:xfrm>
            <a:off x="3022600" y="23495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58" name="Text Box 41"/>
          <p:cNvSpPr txBox="1">
            <a:spLocks noChangeArrowheads="1"/>
          </p:cNvSpPr>
          <p:nvPr/>
        </p:nvSpPr>
        <p:spPr bwMode="auto">
          <a:xfrm>
            <a:off x="3160713" y="2179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9259" name="Text Box 42"/>
          <p:cNvSpPr txBox="1">
            <a:spLocks noChangeArrowheads="1"/>
          </p:cNvSpPr>
          <p:nvPr/>
        </p:nvSpPr>
        <p:spPr bwMode="auto">
          <a:xfrm>
            <a:off x="3808413" y="2268538"/>
            <a:ext cx="5286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 = bba</a:t>
            </a:r>
          </a:p>
        </p:txBody>
      </p:sp>
      <p:sp>
        <p:nvSpPr>
          <p:cNvPr id="9260" name="Oval 43"/>
          <p:cNvSpPr>
            <a:spLocks noChangeArrowheads="1"/>
          </p:cNvSpPr>
          <p:nvPr/>
        </p:nvSpPr>
        <p:spPr bwMode="auto">
          <a:xfrm>
            <a:off x="2082800" y="30480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61" name="Text Box 44"/>
          <p:cNvSpPr txBox="1">
            <a:spLocks noChangeArrowheads="1"/>
          </p:cNvSpPr>
          <p:nvPr/>
        </p:nvSpPr>
        <p:spPr bwMode="auto">
          <a:xfrm>
            <a:off x="2157413" y="3081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9262" name="Line 45"/>
          <p:cNvSpPr>
            <a:spLocks noChangeShapeType="1"/>
          </p:cNvSpPr>
          <p:nvPr/>
        </p:nvSpPr>
        <p:spPr bwMode="auto">
          <a:xfrm>
            <a:off x="1625600" y="3162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63" name="Text Box 46"/>
          <p:cNvSpPr txBox="1">
            <a:spLocks noChangeArrowheads="1"/>
          </p:cNvSpPr>
          <p:nvPr/>
        </p:nvSpPr>
        <p:spPr bwMode="auto">
          <a:xfrm>
            <a:off x="1789113" y="2992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9264" name="Line 47"/>
          <p:cNvSpPr>
            <a:spLocks noChangeShapeType="1"/>
          </p:cNvSpPr>
          <p:nvPr/>
        </p:nvSpPr>
        <p:spPr bwMode="auto">
          <a:xfrm flipV="1">
            <a:off x="2197100" y="2463800"/>
            <a:ext cx="0" cy="584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65" name="Text Box 48"/>
          <p:cNvSpPr txBox="1">
            <a:spLocks noChangeArrowheads="1"/>
          </p:cNvSpPr>
          <p:nvPr/>
        </p:nvSpPr>
        <p:spPr bwMode="auto">
          <a:xfrm>
            <a:off x="2246313" y="2713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9266" name="Rectangle 49"/>
          <p:cNvSpPr>
            <a:spLocks noChangeArrowheads="1"/>
          </p:cNvSpPr>
          <p:nvPr/>
        </p:nvSpPr>
        <p:spPr bwMode="auto">
          <a:xfrm>
            <a:off x="2781300" y="30480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67" name="Text Box 50"/>
          <p:cNvSpPr txBox="1">
            <a:spLocks noChangeArrowheads="1"/>
          </p:cNvSpPr>
          <p:nvPr/>
        </p:nvSpPr>
        <p:spPr bwMode="auto">
          <a:xfrm>
            <a:off x="2817813" y="30686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9268" name="Line 51"/>
          <p:cNvSpPr>
            <a:spLocks noChangeShapeType="1"/>
          </p:cNvSpPr>
          <p:nvPr/>
        </p:nvSpPr>
        <p:spPr bwMode="auto">
          <a:xfrm>
            <a:off x="2311400" y="3162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69" name="Text Box 52"/>
          <p:cNvSpPr txBox="1">
            <a:spLocks noChangeArrowheads="1"/>
          </p:cNvSpPr>
          <p:nvPr/>
        </p:nvSpPr>
        <p:spPr bwMode="auto">
          <a:xfrm>
            <a:off x="2449513" y="2992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</a:t>
            </a:r>
          </a:p>
        </p:txBody>
      </p:sp>
      <p:sp>
        <p:nvSpPr>
          <p:cNvPr id="9270" name="Text Box 53"/>
          <p:cNvSpPr txBox="1">
            <a:spLocks noChangeArrowheads="1"/>
          </p:cNvSpPr>
          <p:nvPr/>
        </p:nvSpPr>
        <p:spPr bwMode="auto">
          <a:xfrm>
            <a:off x="3097213" y="3081338"/>
            <a:ext cx="58102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 = SXY</a:t>
            </a:r>
          </a:p>
        </p:txBody>
      </p:sp>
      <p:sp>
        <p:nvSpPr>
          <p:cNvPr id="9271" name="Line 54"/>
          <p:cNvSpPr>
            <a:spLocks noChangeShapeType="1"/>
          </p:cNvSpPr>
          <p:nvPr/>
        </p:nvSpPr>
        <p:spPr bwMode="auto">
          <a:xfrm>
            <a:off x="1498600" y="3276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72" name="Text Box 55"/>
          <p:cNvSpPr txBox="1">
            <a:spLocks noChangeArrowheads="1"/>
          </p:cNvSpPr>
          <p:nvPr/>
        </p:nvSpPr>
        <p:spPr bwMode="auto">
          <a:xfrm>
            <a:off x="1560513" y="3335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9273" name="Oval 56"/>
          <p:cNvSpPr>
            <a:spLocks noChangeArrowheads="1"/>
          </p:cNvSpPr>
          <p:nvPr/>
        </p:nvSpPr>
        <p:spPr bwMode="auto">
          <a:xfrm>
            <a:off x="2082800" y="36576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74" name="Text Box 57"/>
          <p:cNvSpPr txBox="1">
            <a:spLocks noChangeArrowheads="1"/>
          </p:cNvSpPr>
          <p:nvPr/>
        </p:nvSpPr>
        <p:spPr bwMode="auto">
          <a:xfrm>
            <a:off x="2157413" y="36909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9275" name="Line 58"/>
          <p:cNvSpPr>
            <a:spLocks noChangeShapeType="1"/>
          </p:cNvSpPr>
          <p:nvPr/>
        </p:nvSpPr>
        <p:spPr bwMode="auto">
          <a:xfrm>
            <a:off x="1625600" y="3771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76" name="Text Box 59"/>
          <p:cNvSpPr txBox="1">
            <a:spLocks noChangeArrowheads="1"/>
          </p:cNvSpPr>
          <p:nvPr/>
        </p:nvSpPr>
        <p:spPr bwMode="auto">
          <a:xfrm>
            <a:off x="1789113" y="3602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9277" name="Rectangle 60"/>
          <p:cNvSpPr>
            <a:spLocks noChangeArrowheads="1"/>
          </p:cNvSpPr>
          <p:nvPr/>
        </p:nvSpPr>
        <p:spPr bwMode="auto">
          <a:xfrm>
            <a:off x="2781300" y="36576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78" name="Text Box 61"/>
          <p:cNvSpPr txBox="1">
            <a:spLocks noChangeArrowheads="1"/>
          </p:cNvSpPr>
          <p:nvPr/>
        </p:nvSpPr>
        <p:spPr bwMode="auto">
          <a:xfrm>
            <a:off x="2855913" y="36782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9279" name="Line 62"/>
          <p:cNvSpPr>
            <a:spLocks noChangeShapeType="1"/>
          </p:cNvSpPr>
          <p:nvPr/>
        </p:nvSpPr>
        <p:spPr bwMode="auto">
          <a:xfrm>
            <a:off x="2311400" y="3771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80" name="Text Box 63"/>
          <p:cNvSpPr txBox="1">
            <a:spLocks noChangeArrowheads="1"/>
          </p:cNvSpPr>
          <p:nvPr/>
        </p:nvSpPr>
        <p:spPr bwMode="auto">
          <a:xfrm>
            <a:off x="2449513" y="3602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9281" name="Text Box 64"/>
          <p:cNvSpPr txBox="1">
            <a:spLocks noChangeArrowheads="1"/>
          </p:cNvSpPr>
          <p:nvPr/>
        </p:nvSpPr>
        <p:spPr bwMode="auto">
          <a:xfrm>
            <a:off x="3097213" y="3690938"/>
            <a:ext cx="5286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 = aab</a:t>
            </a:r>
          </a:p>
        </p:txBody>
      </p:sp>
      <p:sp>
        <p:nvSpPr>
          <p:cNvPr id="9282" name="Text Box 65"/>
          <p:cNvSpPr txBox="1">
            <a:spLocks noChangeArrowheads="1"/>
          </p:cNvSpPr>
          <p:nvPr/>
        </p:nvSpPr>
        <p:spPr bwMode="auto">
          <a:xfrm>
            <a:off x="836613" y="1243013"/>
            <a:ext cx="116522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r>
              <a:rPr lang="de-AT" altLang="en-US" sz="1400">
                <a:latin typeface="Arial" panose="020B0604020202020204" pitchFamily="34" charset="0"/>
              </a:rPr>
              <a:t> b b a a b #</a:t>
            </a:r>
          </a:p>
        </p:txBody>
      </p:sp>
      <p:grpSp>
        <p:nvGrpSpPr>
          <p:cNvPr id="374850" name="Group 66"/>
          <p:cNvGrpSpPr>
            <a:grpSpLocks/>
          </p:cNvGrpSpPr>
          <p:nvPr/>
        </p:nvGrpSpPr>
        <p:grpSpPr bwMode="auto">
          <a:xfrm>
            <a:off x="812800" y="4125913"/>
            <a:ext cx="3524250" cy="2643187"/>
            <a:chOff x="512" y="2599"/>
            <a:chExt cx="2220" cy="1665"/>
          </a:xfrm>
        </p:grpSpPr>
        <p:sp>
          <p:nvSpPr>
            <p:cNvPr id="9413" name="Oval 67"/>
            <p:cNvSpPr>
              <a:spLocks noChangeArrowheads="1"/>
            </p:cNvSpPr>
            <p:nvPr/>
          </p:nvSpPr>
          <p:spPr bwMode="auto">
            <a:xfrm>
              <a:off x="512" y="3440"/>
              <a:ext cx="144" cy="144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14" name="Text Box 68"/>
            <p:cNvSpPr txBox="1">
              <a:spLocks noChangeArrowheads="1"/>
            </p:cNvSpPr>
            <p:nvPr/>
          </p:nvSpPr>
          <p:spPr bwMode="auto">
            <a:xfrm>
              <a:off x="559" y="34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9415" name="Oval 69"/>
            <p:cNvSpPr>
              <a:spLocks noChangeArrowheads="1"/>
            </p:cNvSpPr>
            <p:nvPr/>
          </p:nvSpPr>
          <p:spPr bwMode="auto">
            <a:xfrm>
              <a:off x="872" y="2856"/>
              <a:ext cx="144" cy="144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16" name="Text Box 70"/>
            <p:cNvSpPr txBox="1">
              <a:spLocks noChangeArrowheads="1"/>
            </p:cNvSpPr>
            <p:nvPr/>
          </p:nvSpPr>
          <p:spPr bwMode="auto">
            <a:xfrm>
              <a:off x="919" y="28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9417" name="Rectangle 71"/>
            <p:cNvSpPr>
              <a:spLocks noChangeArrowheads="1"/>
            </p:cNvSpPr>
            <p:nvPr/>
          </p:nvSpPr>
          <p:spPr bwMode="auto">
            <a:xfrm>
              <a:off x="1312" y="286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18" name="Text Box 72"/>
            <p:cNvSpPr txBox="1">
              <a:spLocks noChangeArrowheads="1"/>
            </p:cNvSpPr>
            <p:nvPr/>
          </p:nvSpPr>
          <p:spPr bwMode="auto">
            <a:xfrm>
              <a:off x="1351" y="28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9419" name="Line 73"/>
            <p:cNvSpPr>
              <a:spLocks noChangeShapeType="1"/>
            </p:cNvSpPr>
            <p:nvPr/>
          </p:nvSpPr>
          <p:spPr bwMode="auto">
            <a:xfrm>
              <a:off x="1016" y="292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20" name="Text Box 74"/>
            <p:cNvSpPr txBox="1">
              <a:spLocks noChangeArrowheads="1"/>
            </p:cNvSpPr>
            <p:nvPr/>
          </p:nvSpPr>
          <p:spPr bwMode="auto">
            <a:xfrm>
              <a:off x="1103" y="28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9421" name="Text Box 75"/>
            <p:cNvSpPr txBox="1">
              <a:spLocks noChangeArrowheads="1"/>
            </p:cNvSpPr>
            <p:nvPr/>
          </p:nvSpPr>
          <p:spPr bwMode="auto">
            <a:xfrm>
              <a:off x="1511" y="2885"/>
              <a:ext cx="30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XY</a:t>
              </a:r>
            </a:p>
          </p:txBody>
        </p:sp>
        <p:sp>
          <p:nvSpPr>
            <p:cNvPr id="9422" name="Rectangle 76"/>
            <p:cNvSpPr>
              <a:spLocks noChangeArrowheads="1"/>
            </p:cNvSpPr>
            <p:nvPr/>
          </p:nvSpPr>
          <p:spPr bwMode="auto">
            <a:xfrm>
              <a:off x="1312" y="32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23" name="Text Box 77"/>
            <p:cNvSpPr txBox="1">
              <a:spLocks noChangeArrowheads="1"/>
            </p:cNvSpPr>
            <p:nvPr/>
          </p:nvSpPr>
          <p:spPr bwMode="auto">
            <a:xfrm>
              <a:off x="1351" y="32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9424" name="Line 78"/>
            <p:cNvSpPr>
              <a:spLocks noChangeShapeType="1"/>
            </p:cNvSpPr>
            <p:nvPr/>
          </p:nvSpPr>
          <p:spPr bwMode="auto">
            <a:xfrm>
              <a:off x="944" y="3000"/>
              <a:ext cx="0" cy="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25" name="Line 79"/>
            <p:cNvSpPr>
              <a:spLocks noChangeShapeType="1"/>
            </p:cNvSpPr>
            <p:nvPr/>
          </p:nvSpPr>
          <p:spPr bwMode="auto">
            <a:xfrm>
              <a:off x="944" y="3296"/>
              <a:ext cx="3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26" name="Text Box 80"/>
            <p:cNvSpPr txBox="1">
              <a:spLocks noChangeArrowheads="1"/>
            </p:cNvSpPr>
            <p:nvPr/>
          </p:nvSpPr>
          <p:spPr bwMode="auto">
            <a:xfrm>
              <a:off x="1103" y="31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9427" name="Line 81"/>
            <p:cNvSpPr>
              <a:spLocks noChangeShapeType="1"/>
            </p:cNvSpPr>
            <p:nvPr/>
          </p:nvSpPr>
          <p:spPr bwMode="auto">
            <a:xfrm>
              <a:off x="584" y="2928"/>
              <a:ext cx="28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28" name="Text Box 82"/>
            <p:cNvSpPr txBox="1">
              <a:spLocks noChangeArrowheads="1"/>
            </p:cNvSpPr>
            <p:nvPr/>
          </p:nvSpPr>
          <p:spPr bwMode="auto">
            <a:xfrm>
              <a:off x="687" y="28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9429" name="Line 83"/>
            <p:cNvSpPr>
              <a:spLocks noChangeShapeType="1"/>
            </p:cNvSpPr>
            <p:nvPr/>
          </p:nvSpPr>
          <p:spPr bwMode="auto">
            <a:xfrm>
              <a:off x="584" y="2928"/>
              <a:ext cx="0" cy="50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30" name="AutoShape 84"/>
            <p:cNvSpPr>
              <a:spLocks noChangeArrowheads="1"/>
            </p:cNvSpPr>
            <p:nvPr/>
          </p:nvSpPr>
          <p:spPr bwMode="auto">
            <a:xfrm>
              <a:off x="776" y="3432"/>
              <a:ext cx="312" cy="152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31" name="Text Box 85"/>
            <p:cNvSpPr txBox="1">
              <a:spLocks noChangeArrowheads="1"/>
            </p:cNvSpPr>
            <p:nvPr/>
          </p:nvSpPr>
          <p:spPr bwMode="auto">
            <a:xfrm>
              <a:off x="847" y="3445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sp>
          <p:nvSpPr>
            <p:cNvPr id="9432" name="Text Box 86"/>
            <p:cNvSpPr txBox="1">
              <a:spLocks noChangeArrowheads="1"/>
            </p:cNvSpPr>
            <p:nvPr/>
          </p:nvSpPr>
          <p:spPr bwMode="auto">
            <a:xfrm>
              <a:off x="1279" y="3117"/>
              <a:ext cx="2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</a:t>
              </a:r>
            </a:p>
          </p:txBody>
        </p:sp>
        <p:sp>
          <p:nvSpPr>
            <p:cNvPr id="9433" name="Oval 87"/>
            <p:cNvSpPr>
              <a:spLocks noChangeArrowheads="1"/>
            </p:cNvSpPr>
            <p:nvPr/>
          </p:nvSpPr>
          <p:spPr bwMode="auto">
            <a:xfrm>
              <a:off x="872" y="373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34" name="Text Box 88"/>
            <p:cNvSpPr txBox="1">
              <a:spLocks noChangeArrowheads="1"/>
            </p:cNvSpPr>
            <p:nvPr/>
          </p:nvSpPr>
          <p:spPr bwMode="auto">
            <a:xfrm>
              <a:off x="919" y="37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9435" name="Line 89"/>
            <p:cNvSpPr>
              <a:spLocks noChangeShapeType="1"/>
            </p:cNvSpPr>
            <p:nvPr/>
          </p:nvSpPr>
          <p:spPr bwMode="auto">
            <a:xfrm flipV="1">
              <a:off x="944" y="3584"/>
              <a:ext cx="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36" name="Text Box 90"/>
            <p:cNvSpPr txBox="1">
              <a:spLocks noChangeArrowheads="1"/>
            </p:cNvSpPr>
            <p:nvPr/>
          </p:nvSpPr>
          <p:spPr bwMode="auto">
            <a:xfrm>
              <a:off x="983" y="36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9437" name="Line 91"/>
            <p:cNvSpPr>
              <a:spLocks noChangeShapeType="1"/>
            </p:cNvSpPr>
            <p:nvPr/>
          </p:nvSpPr>
          <p:spPr bwMode="auto">
            <a:xfrm>
              <a:off x="584" y="380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38" name="Text Box 92"/>
            <p:cNvSpPr txBox="1">
              <a:spLocks noChangeArrowheads="1"/>
            </p:cNvSpPr>
            <p:nvPr/>
          </p:nvSpPr>
          <p:spPr bwMode="auto">
            <a:xfrm>
              <a:off x="687" y="370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</a:t>
              </a:r>
            </a:p>
          </p:txBody>
        </p:sp>
        <p:sp>
          <p:nvSpPr>
            <p:cNvPr id="9439" name="Rectangle 93"/>
            <p:cNvSpPr>
              <a:spLocks noChangeArrowheads="1"/>
            </p:cNvSpPr>
            <p:nvPr/>
          </p:nvSpPr>
          <p:spPr bwMode="auto">
            <a:xfrm>
              <a:off x="872" y="412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40" name="Text Box 94"/>
            <p:cNvSpPr txBox="1">
              <a:spLocks noChangeArrowheads="1"/>
            </p:cNvSpPr>
            <p:nvPr/>
          </p:nvSpPr>
          <p:spPr bwMode="auto">
            <a:xfrm>
              <a:off x="911" y="413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9441" name="Line 95"/>
            <p:cNvSpPr>
              <a:spLocks noChangeShapeType="1"/>
            </p:cNvSpPr>
            <p:nvPr/>
          </p:nvSpPr>
          <p:spPr bwMode="auto">
            <a:xfrm>
              <a:off x="584" y="418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42" name="Text Box 96"/>
            <p:cNvSpPr txBox="1">
              <a:spLocks noChangeArrowheads="1"/>
            </p:cNvSpPr>
            <p:nvPr/>
          </p:nvSpPr>
          <p:spPr bwMode="auto">
            <a:xfrm>
              <a:off x="687" y="40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9443" name="Line 97"/>
            <p:cNvSpPr>
              <a:spLocks noChangeShapeType="1"/>
            </p:cNvSpPr>
            <p:nvPr/>
          </p:nvSpPr>
          <p:spPr bwMode="auto">
            <a:xfrm flipV="1">
              <a:off x="584" y="3584"/>
              <a:ext cx="0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44" name="Oval 98"/>
            <p:cNvSpPr>
              <a:spLocks noChangeArrowheads="1"/>
            </p:cNvSpPr>
            <p:nvPr/>
          </p:nvSpPr>
          <p:spPr bwMode="auto">
            <a:xfrm>
              <a:off x="1752" y="322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45" name="Text Box 99"/>
            <p:cNvSpPr txBox="1">
              <a:spLocks noChangeArrowheads="1"/>
            </p:cNvSpPr>
            <p:nvPr/>
          </p:nvSpPr>
          <p:spPr bwMode="auto">
            <a:xfrm>
              <a:off x="1799" y="324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9446" name="Line 100"/>
            <p:cNvSpPr>
              <a:spLocks noChangeShapeType="1"/>
            </p:cNvSpPr>
            <p:nvPr/>
          </p:nvSpPr>
          <p:spPr bwMode="auto">
            <a:xfrm>
              <a:off x="1464" y="329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47" name="Text Box 101"/>
            <p:cNvSpPr txBox="1">
              <a:spLocks noChangeArrowheads="1"/>
            </p:cNvSpPr>
            <p:nvPr/>
          </p:nvSpPr>
          <p:spPr bwMode="auto">
            <a:xfrm>
              <a:off x="1567" y="31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9448" name="Rectangle 102"/>
            <p:cNvSpPr>
              <a:spLocks noChangeArrowheads="1"/>
            </p:cNvSpPr>
            <p:nvPr/>
          </p:nvSpPr>
          <p:spPr bwMode="auto">
            <a:xfrm>
              <a:off x="2200" y="32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49" name="Text Box 103"/>
            <p:cNvSpPr txBox="1">
              <a:spLocks noChangeArrowheads="1"/>
            </p:cNvSpPr>
            <p:nvPr/>
          </p:nvSpPr>
          <p:spPr bwMode="auto">
            <a:xfrm>
              <a:off x="2223" y="3237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11</a:t>
              </a:r>
            </a:p>
          </p:txBody>
        </p:sp>
        <p:sp>
          <p:nvSpPr>
            <p:cNvPr id="9450" name="Line 104"/>
            <p:cNvSpPr>
              <a:spLocks noChangeShapeType="1"/>
            </p:cNvSpPr>
            <p:nvPr/>
          </p:nvSpPr>
          <p:spPr bwMode="auto">
            <a:xfrm>
              <a:off x="1904" y="329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51" name="Text Box 105"/>
            <p:cNvSpPr txBox="1">
              <a:spLocks noChangeArrowheads="1"/>
            </p:cNvSpPr>
            <p:nvPr/>
          </p:nvSpPr>
          <p:spPr bwMode="auto">
            <a:xfrm>
              <a:off x="1991" y="31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9452" name="Text Box 106"/>
            <p:cNvSpPr txBox="1">
              <a:spLocks noChangeArrowheads="1"/>
            </p:cNvSpPr>
            <p:nvPr/>
          </p:nvSpPr>
          <p:spPr bwMode="auto">
            <a:xfrm>
              <a:off x="2399" y="3245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bba</a:t>
              </a:r>
            </a:p>
          </p:txBody>
        </p:sp>
        <p:sp>
          <p:nvSpPr>
            <p:cNvPr id="9453" name="Oval 107"/>
            <p:cNvSpPr>
              <a:spLocks noChangeArrowheads="1"/>
            </p:cNvSpPr>
            <p:nvPr/>
          </p:nvSpPr>
          <p:spPr bwMode="auto">
            <a:xfrm>
              <a:off x="1312" y="373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54" name="Text Box 108"/>
            <p:cNvSpPr txBox="1">
              <a:spLocks noChangeArrowheads="1"/>
            </p:cNvSpPr>
            <p:nvPr/>
          </p:nvSpPr>
          <p:spPr bwMode="auto">
            <a:xfrm>
              <a:off x="1359" y="37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9455" name="Line 109"/>
            <p:cNvSpPr>
              <a:spLocks noChangeShapeType="1"/>
            </p:cNvSpPr>
            <p:nvPr/>
          </p:nvSpPr>
          <p:spPr bwMode="auto">
            <a:xfrm>
              <a:off x="1024" y="380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56" name="Text Box 110"/>
            <p:cNvSpPr txBox="1">
              <a:spLocks noChangeArrowheads="1"/>
            </p:cNvSpPr>
            <p:nvPr/>
          </p:nvSpPr>
          <p:spPr bwMode="auto">
            <a:xfrm>
              <a:off x="1127" y="370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9457" name="Line 111"/>
            <p:cNvSpPr>
              <a:spLocks noChangeShapeType="1"/>
            </p:cNvSpPr>
            <p:nvPr/>
          </p:nvSpPr>
          <p:spPr bwMode="auto">
            <a:xfrm flipV="1">
              <a:off x="1384" y="3368"/>
              <a:ext cx="0" cy="3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58" name="Text Box 112"/>
            <p:cNvSpPr txBox="1">
              <a:spLocks noChangeArrowheads="1"/>
            </p:cNvSpPr>
            <p:nvPr/>
          </p:nvSpPr>
          <p:spPr bwMode="auto">
            <a:xfrm>
              <a:off x="1415" y="352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9459" name="Rectangle 113"/>
            <p:cNvSpPr>
              <a:spLocks noChangeArrowheads="1"/>
            </p:cNvSpPr>
            <p:nvPr/>
          </p:nvSpPr>
          <p:spPr bwMode="auto">
            <a:xfrm>
              <a:off x="1752" y="373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60" name="Text Box 114"/>
            <p:cNvSpPr txBox="1">
              <a:spLocks noChangeArrowheads="1"/>
            </p:cNvSpPr>
            <p:nvPr/>
          </p:nvSpPr>
          <p:spPr bwMode="auto">
            <a:xfrm>
              <a:off x="1775" y="3749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9461" name="Line 115"/>
            <p:cNvSpPr>
              <a:spLocks noChangeShapeType="1"/>
            </p:cNvSpPr>
            <p:nvPr/>
          </p:nvSpPr>
          <p:spPr bwMode="auto">
            <a:xfrm>
              <a:off x="1456" y="380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62" name="Text Box 116"/>
            <p:cNvSpPr txBox="1">
              <a:spLocks noChangeArrowheads="1"/>
            </p:cNvSpPr>
            <p:nvPr/>
          </p:nvSpPr>
          <p:spPr bwMode="auto">
            <a:xfrm>
              <a:off x="1543" y="370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9463" name="Text Box 117"/>
            <p:cNvSpPr txBox="1">
              <a:spLocks noChangeArrowheads="1"/>
            </p:cNvSpPr>
            <p:nvPr/>
          </p:nvSpPr>
          <p:spPr bwMode="auto">
            <a:xfrm>
              <a:off x="1951" y="3757"/>
              <a:ext cx="36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SXY</a:t>
              </a:r>
            </a:p>
          </p:txBody>
        </p:sp>
        <p:sp>
          <p:nvSpPr>
            <p:cNvPr id="9464" name="Line 118"/>
            <p:cNvSpPr>
              <a:spLocks noChangeShapeType="1"/>
            </p:cNvSpPr>
            <p:nvPr/>
          </p:nvSpPr>
          <p:spPr bwMode="auto">
            <a:xfrm>
              <a:off x="944" y="388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65" name="Text Box 119"/>
            <p:cNvSpPr txBox="1">
              <a:spLocks noChangeArrowheads="1"/>
            </p:cNvSpPr>
            <p:nvPr/>
          </p:nvSpPr>
          <p:spPr bwMode="auto">
            <a:xfrm>
              <a:off x="983" y="39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9466" name="Oval 120"/>
            <p:cNvSpPr>
              <a:spLocks noChangeArrowheads="1"/>
            </p:cNvSpPr>
            <p:nvPr/>
          </p:nvSpPr>
          <p:spPr bwMode="auto">
            <a:xfrm>
              <a:off x="1312" y="412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67" name="Text Box 121"/>
            <p:cNvSpPr txBox="1">
              <a:spLocks noChangeArrowheads="1"/>
            </p:cNvSpPr>
            <p:nvPr/>
          </p:nvSpPr>
          <p:spPr bwMode="auto">
            <a:xfrm>
              <a:off x="1359" y="414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9468" name="Line 122"/>
            <p:cNvSpPr>
              <a:spLocks noChangeShapeType="1"/>
            </p:cNvSpPr>
            <p:nvPr/>
          </p:nvSpPr>
          <p:spPr bwMode="auto">
            <a:xfrm>
              <a:off x="1024" y="41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69" name="Text Box 123"/>
            <p:cNvSpPr txBox="1">
              <a:spLocks noChangeArrowheads="1"/>
            </p:cNvSpPr>
            <p:nvPr/>
          </p:nvSpPr>
          <p:spPr bwMode="auto">
            <a:xfrm>
              <a:off x="1127" y="408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9470" name="Rectangle 124"/>
            <p:cNvSpPr>
              <a:spLocks noChangeArrowheads="1"/>
            </p:cNvSpPr>
            <p:nvPr/>
          </p:nvSpPr>
          <p:spPr bwMode="auto">
            <a:xfrm>
              <a:off x="1752" y="412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71" name="Text Box 125"/>
            <p:cNvSpPr txBox="1">
              <a:spLocks noChangeArrowheads="1"/>
            </p:cNvSpPr>
            <p:nvPr/>
          </p:nvSpPr>
          <p:spPr bwMode="auto">
            <a:xfrm>
              <a:off x="1799" y="413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9472" name="Line 126"/>
            <p:cNvSpPr>
              <a:spLocks noChangeShapeType="1"/>
            </p:cNvSpPr>
            <p:nvPr/>
          </p:nvSpPr>
          <p:spPr bwMode="auto">
            <a:xfrm>
              <a:off x="1456" y="41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73" name="Text Box 127"/>
            <p:cNvSpPr txBox="1">
              <a:spLocks noChangeArrowheads="1"/>
            </p:cNvSpPr>
            <p:nvPr/>
          </p:nvSpPr>
          <p:spPr bwMode="auto">
            <a:xfrm>
              <a:off x="1543" y="408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9474" name="Text Box 128"/>
            <p:cNvSpPr txBox="1">
              <a:spLocks noChangeArrowheads="1"/>
            </p:cNvSpPr>
            <p:nvPr/>
          </p:nvSpPr>
          <p:spPr bwMode="auto">
            <a:xfrm>
              <a:off x="1951" y="4141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 = aab</a:t>
              </a:r>
            </a:p>
          </p:txBody>
        </p:sp>
        <p:sp>
          <p:nvSpPr>
            <p:cNvPr id="9475" name="Text Box 129"/>
            <p:cNvSpPr txBox="1">
              <a:spLocks noChangeArrowheads="1"/>
            </p:cNvSpPr>
            <p:nvPr/>
          </p:nvSpPr>
          <p:spPr bwMode="auto">
            <a:xfrm>
              <a:off x="527" y="2599"/>
              <a:ext cx="747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X</a:t>
              </a:r>
              <a:r>
                <a:rPr lang="de-AT" altLang="en-US" sz="1400">
                  <a:latin typeface="Arial" panose="020B0604020202020204" pitchFamily="34" charset="0"/>
                </a:rPr>
                <a:t> b b a a b #</a:t>
              </a:r>
            </a:p>
          </p:txBody>
        </p:sp>
      </p:grpSp>
      <p:grpSp>
        <p:nvGrpSpPr>
          <p:cNvPr id="374914" name="Group 130"/>
          <p:cNvGrpSpPr>
            <a:grpSpLocks/>
          </p:cNvGrpSpPr>
          <p:nvPr/>
        </p:nvGrpSpPr>
        <p:grpSpPr bwMode="auto">
          <a:xfrm>
            <a:off x="4749800" y="1243013"/>
            <a:ext cx="3524250" cy="2643187"/>
            <a:chOff x="2992" y="783"/>
            <a:chExt cx="2220" cy="1665"/>
          </a:xfrm>
        </p:grpSpPr>
        <p:sp>
          <p:nvSpPr>
            <p:cNvPr id="9350" name="Oval 131"/>
            <p:cNvSpPr>
              <a:spLocks noChangeArrowheads="1"/>
            </p:cNvSpPr>
            <p:nvPr/>
          </p:nvSpPr>
          <p:spPr bwMode="auto">
            <a:xfrm>
              <a:off x="2992" y="162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51" name="Text Box 132"/>
            <p:cNvSpPr txBox="1">
              <a:spLocks noChangeArrowheads="1"/>
            </p:cNvSpPr>
            <p:nvPr/>
          </p:nvSpPr>
          <p:spPr bwMode="auto">
            <a:xfrm>
              <a:off x="3039" y="164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9352" name="Oval 133"/>
            <p:cNvSpPr>
              <a:spLocks noChangeArrowheads="1"/>
            </p:cNvSpPr>
            <p:nvPr/>
          </p:nvSpPr>
          <p:spPr bwMode="auto">
            <a:xfrm>
              <a:off x="3352" y="1040"/>
              <a:ext cx="144" cy="144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53" name="Text Box 134"/>
            <p:cNvSpPr txBox="1">
              <a:spLocks noChangeArrowheads="1"/>
            </p:cNvSpPr>
            <p:nvPr/>
          </p:nvSpPr>
          <p:spPr bwMode="auto">
            <a:xfrm>
              <a:off x="3399" y="10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9354" name="Rectangle 135"/>
            <p:cNvSpPr>
              <a:spLocks noChangeArrowheads="1"/>
            </p:cNvSpPr>
            <p:nvPr/>
          </p:nvSpPr>
          <p:spPr bwMode="auto">
            <a:xfrm>
              <a:off x="3792" y="104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55" name="Text Box 136"/>
            <p:cNvSpPr txBox="1">
              <a:spLocks noChangeArrowheads="1"/>
            </p:cNvSpPr>
            <p:nvPr/>
          </p:nvSpPr>
          <p:spPr bwMode="auto">
            <a:xfrm>
              <a:off x="3831" y="10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9356" name="Line 137"/>
            <p:cNvSpPr>
              <a:spLocks noChangeShapeType="1"/>
            </p:cNvSpPr>
            <p:nvPr/>
          </p:nvSpPr>
          <p:spPr bwMode="auto">
            <a:xfrm>
              <a:off x="3496" y="11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57" name="Text Box 138"/>
            <p:cNvSpPr txBox="1">
              <a:spLocks noChangeArrowheads="1"/>
            </p:cNvSpPr>
            <p:nvPr/>
          </p:nvSpPr>
          <p:spPr bwMode="auto">
            <a:xfrm>
              <a:off x="3583" y="100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9358" name="Text Box 139"/>
            <p:cNvSpPr txBox="1">
              <a:spLocks noChangeArrowheads="1"/>
            </p:cNvSpPr>
            <p:nvPr/>
          </p:nvSpPr>
          <p:spPr bwMode="auto">
            <a:xfrm>
              <a:off x="3991" y="1069"/>
              <a:ext cx="30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XY</a:t>
              </a:r>
            </a:p>
          </p:txBody>
        </p:sp>
        <p:sp>
          <p:nvSpPr>
            <p:cNvPr id="9359" name="Rectangle 140"/>
            <p:cNvSpPr>
              <a:spLocks noChangeArrowheads="1"/>
            </p:cNvSpPr>
            <p:nvPr/>
          </p:nvSpPr>
          <p:spPr bwMode="auto">
            <a:xfrm>
              <a:off x="3792" y="140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60" name="Text Box 141"/>
            <p:cNvSpPr txBox="1">
              <a:spLocks noChangeArrowheads="1"/>
            </p:cNvSpPr>
            <p:nvPr/>
          </p:nvSpPr>
          <p:spPr bwMode="auto">
            <a:xfrm>
              <a:off x="3831" y="142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9361" name="Line 142"/>
            <p:cNvSpPr>
              <a:spLocks noChangeShapeType="1"/>
            </p:cNvSpPr>
            <p:nvPr/>
          </p:nvSpPr>
          <p:spPr bwMode="auto">
            <a:xfrm>
              <a:off x="3424" y="1184"/>
              <a:ext cx="0" cy="29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62" name="Line 143"/>
            <p:cNvSpPr>
              <a:spLocks noChangeShapeType="1"/>
            </p:cNvSpPr>
            <p:nvPr/>
          </p:nvSpPr>
          <p:spPr bwMode="auto">
            <a:xfrm>
              <a:off x="3424" y="1480"/>
              <a:ext cx="36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63" name="Text Box 144"/>
            <p:cNvSpPr txBox="1">
              <a:spLocks noChangeArrowheads="1"/>
            </p:cNvSpPr>
            <p:nvPr/>
          </p:nvSpPr>
          <p:spPr bwMode="auto">
            <a:xfrm>
              <a:off x="3583" y="1373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9364" name="Line 145"/>
            <p:cNvSpPr>
              <a:spLocks noChangeShapeType="1"/>
            </p:cNvSpPr>
            <p:nvPr/>
          </p:nvSpPr>
          <p:spPr bwMode="auto">
            <a:xfrm>
              <a:off x="3064" y="1112"/>
              <a:ext cx="288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65" name="Text Box 146"/>
            <p:cNvSpPr txBox="1">
              <a:spLocks noChangeArrowheads="1"/>
            </p:cNvSpPr>
            <p:nvPr/>
          </p:nvSpPr>
          <p:spPr bwMode="auto">
            <a:xfrm>
              <a:off x="3167" y="100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9366" name="Line 147"/>
            <p:cNvSpPr>
              <a:spLocks noChangeShapeType="1"/>
            </p:cNvSpPr>
            <p:nvPr/>
          </p:nvSpPr>
          <p:spPr bwMode="auto">
            <a:xfrm>
              <a:off x="3064" y="1112"/>
              <a:ext cx="0" cy="50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67" name="AutoShape 148"/>
            <p:cNvSpPr>
              <a:spLocks noChangeArrowheads="1"/>
            </p:cNvSpPr>
            <p:nvPr/>
          </p:nvSpPr>
          <p:spPr bwMode="auto">
            <a:xfrm>
              <a:off x="3256" y="1616"/>
              <a:ext cx="312" cy="152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68" name="Text Box 149"/>
            <p:cNvSpPr txBox="1">
              <a:spLocks noChangeArrowheads="1"/>
            </p:cNvSpPr>
            <p:nvPr/>
          </p:nvSpPr>
          <p:spPr bwMode="auto">
            <a:xfrm>
              <a:off x="3327" y="1629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sp>
          <p:nvSpPr>
            <p:cNvPr id="9369" name="Text Box 150"/>
            <p:cNvSpPr txBox="1">
              <a:spLocks noChangeArrowheads="1"/>
            </p:cNvSpPr>
            <p:nvPr/>
          </p:nvSpPr>
          <p:spPr bwMode="auto">
            <a:xfrm>
              <a:off x="3759" y="1301"/>
              <a:ext cx="2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</a:t>
              </a:r>
            </a:p>
          </p:txBody>
        </p:sp>
        <p:sp>
          <p:nvSpPr>
            <p:cNvPr id="9370" name="Oval 151"/>
            <p:cNvSpPr>
              <a:spLocks noChangeArrowheads="1"/>
            </p:cNvSpPr>
            <p:nvPr/>
          </p:nvSpPr>
          <p:spPr bwMode="auto">
            <a:xfrm>
              <a:off x="3352" y="192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71" name="Text Box 152"/>
            <p:cNvSpPr txBox="1">
              <a:spLocks noChangeArrowheads="1"/>
            </p:cNvSpPr>
            <p:nvPr/>
          </p:nvSpPr>
          <p:spPr bwMode="auto">
            <a:xfrm>
              <a:off x="3399" y="194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9372" name="Line 153"/>
            <p:cNvSpPr>
              <a:spLocks noChangeShapeType="1"/>
            </p:cNvSpPr>
            <p:nvPr/>
          </p:nvSpPr>
          <p:spPr bwMode="auto">
            <a:xfrm flipV="1">
              <a:off x="3424" y="1768"/>
              <a:ext cx="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73" name="Text Box 154"/>
            <p:cNvSpPr txBox="1">
              <a:spLocks noChangeArrowheads="1"/>
            </p:cNvSpPr>
            <p:nvPr/>
          </p:nvSpPr>
          <p:spPr bwMode="auto">
            <a:xfrm>
              <a:off x="3463" y="182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9374" name="Line 155"/>
            <p:cNvSpPr>
              <a:spLocks noChangeShapeType="1"/>
            </p:cNvSpPr>
            <p:nvPr/>
          </p:nvSpPr>
          <p:spPr bwMode="auto">
            <a:xfrm>
              <a:off x="3064" y="19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75" name="Text Box 156"/>
            <p:cNvSpPr txBox="1">
              <a:spLocks noChangeArrowheads="1"/>
            </p:cNvSpPr>
            <p:nvPr/>
          </p:nvSpPr>
          <p:spPr bwMode="auto">
            <a:xfrm>
              <a:off x="3167" y="188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</a:t>
              </a:r>
            </a:p>
          </p:txBody>
        </p:sp>
        <p:sp>
          <p:nvSpPr>
            <p:cNvPr id="9376" name="Rectangle 157"/>
            <p:cNvSpPr>
              <a:spLocks noChangeArrowheads="1"/>
            </p:cNvSpPr>
            <p:nvPr/>
          </p:nvSpPr>
          <p:spPr bwMode="auto">
            <a:xfrm>
              <a:off x="3352" y="23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77" name="Text Box 158"/>
            <p:cNvSpPr txBox="1">
              <a:spLocks noChangeArrowheads="1"/>
            </p:cNvSpPr>
            <p:nvPr/>
          </p:nvSpPr>
          <p:spPr bwMode="auto">
            <a:xfrm>
              <a:off x="3391" y="23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9378" name="Line 159"/>
            <p:cNvSpPr>
              <a:spLocks noChangeShapeType="1"/>
            </p:cNvSpPr>
            <p:nvPr/>
          </p:nvSpPr>
          <p:spPr bwMode="auto">
            <a:xfrm>
              <a:off x="3064" y="236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79" name="Text Box 160"/>
            <p:cNvSpPr txBox="1">
              <a:spLocks noChangeArrowheads="1"/>
            </p:cNvSpPr>
            <p:nvPr/>
          </p:nvSpPr>
          <p:spPr bwMode="auto">
            <a:xfrm>
              <a:off x="3167" y="22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9380" name="Line 161"/>
            <p:cNvSpPr>
              <a:spLocks noChangeShapeType="1"/>
            </p:cNvSpPr>
            <p:nvPr/>
          </p:nvSpPr>
          <p:spPr bwMode="auto">
            <a:xfrm flipV="1">
              <a:off x="3064" y="1768"/>
              <a:ext cx="0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81" name="Oval 162"/>
            <p:cNvSpPr>
              <a:spLocks noChangeArrowheads="1"/>
            </p:cNvSpPr>
            <p:nvPr/>
          </p:nvSpPr>
          <p:spPr bwMode="auto">
            <a:xfrm>
              <a:off x="4232" y="140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82" name="Text Box 163"/>
            <p:cNvSpPr txBox="1">
              <a:spLocks noChangeArrowheads="1"/>
            </p:cNvSpPr>
            <p:nvPr/>
          </p:nvSpPr>
          <p:spPr bwMode="auto">
            <a:xfrm>
              <a:off x="4279" y="142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9383" name="Line 164"/>
            <p:cNvSpPr>
              <a:spLocks noChangeShapeType="1"/>
            </p:cNvSpPr>
            <p:nvPr/>
          </p:nvSpPr>
          <p:spPr bwMode="auto">
            <a:xfrm>
              <a:off x="3944" y="1480"/>
              <a:ext cx="28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84" name="Text Box 165"/>
            <p:cNvSpPr txBox="1">
              <a:spLocks noChangeArrowheads="1"/>
            </p:cNvSpPr>
            <p:nvPr/>
          </p:nvSpPr>
          <p:spPr bwMode="auto">
            <a:xfrm>
              <a:off x="4047" y="1373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9385" name="Rectangle 166"/>
            <p:cNvSpPr>
              <a:spLocks noChangeArrowheads="1"/>
            </p:cNvSpPr>
            <p:nvPr/>
          </p:nvSpPr>
          <p:spPr bwMode="auto">
            <a:xfrm>
              <a:off x="4680" y="1408"/>
              <a:ext cx="144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86" name="Text Box 167"/>
            <p:cNvSpPr txBox="1">
              <a:spLocks noChangeArrowheads="1"/>
            </p:cNvSpPr>
            <p:nvPr/>
          </p:nvSpPr>
          <p:spPr bwMode="auto">
            <a:xfrm>
              <a:off x="4703" y="1421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11</a:t>
              </a:r>
            </a:p>
          </p:txBody>
        </p:sp>
        <p:sp>
          <p:nvSpPr>
            <p:cNvPr id="9387" name="Line 168"/>
            <p:cNvSpPr>
              <a:spLocks noChangeShapeType="1"/>
            </p:cNvSpPr>
            <p:nvPr/>
          </p:nvSpPr>
          <p:spPr bwMode="auto">
            <a:xfrm>
              <a:off x="4384" y="1480"/>
              <a:ext cx="28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88" name="Text Box 169"/>
            <p:cNvSpPr txBox="1">
              <a:spLocks noChangeArrowheads="1"/>
            </p:cNvSpPr>
            <p:nvPr/>
          </p:nvSpPr>
          <p:spPr bwMode="auto">
            <a:xfrm>
              <a:off x="4471" y="137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9389" name="Text Box 170"/>
            <p:cNvSpPr txBox="1">
              <a:spLocks noChangeArrowheads="1"/>
            </p:cNvSpPr>
            <p:nvPr/>
          </p:nvSpPr>
          <p:spPr bwMode="auto">
            <a:xfrm>
              <a:off x="4879" y="1429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bba</a:t>
              </a:r>
            </a:p>
          </p:txBody>
        </p:sp>
        <p:sp>
          <p:nvSpPr>
            <p:cNvPr id="9390" name="Oval 171"/>
            <p:cNvSpPr>
              <a:spLocks noChangeArrowheads="1"/>
            </p:cNvSpPr>
            <p:nvPr/>
          </p:nvSpPr>
          <p:spPr bwMode="auto">
            <a:xfrm>
              <a:off x="3792" y="192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91" name="Text Box 172"/>
            <p:cNvSpPr txBox="1">
              <a:spLocks noChangeArrowheads="1"/>
            </p:cNvSpPr>
            <p:nvPr/>
          </p:nvSpPr>
          <p:spPr bwMode="auto">
            <a:xfrm>
              <a:off x="3839" y="194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9392" name="Line 173"/>
            <p:cNvSpPr>
              <a:spLocks noChangeShapeType="1"/>
            </p:cNvSpPr>
            <p:nvPr/>
          </p:nvSpPr>
          <p:spPr bwMode="auto">
            <a:xfrm>
              <a:off x="3504" y="19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93" name="Text Box 174"/>
            <p:cNvSpPr txBox="1">
              <a:spLocks noChangeArrowheads="1"/>
            </p:cNvSpPr>
            <p:nvPr/>
          </p:nvSpPr>
          <p:spPr bwMode="auto">
            <a:xfrm>
              <a:off x="3607" y="188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9394" name="Line 175"/>
            <p:cNvSpPr>
              <a:spLocks noChangeShapeType="1"/>
            </p:cNvSpPr>
            <p:nvPr/>
          </p:nvSpPr>
          <p:spPr bwMode="auto">
            <a:xfrm flipV="1">
              <a:off x="3864" y="1552"/>
              <a:ext cx="0" cy="3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95" name="Text Box 176"/>
            <p:cNvSpPr txBox="1">
              <a:spLocks noChangeArrowheads="1"/>
            </p:cNvSpPr>
            <p:nvPr/>
          </p:nvSpPr>
          <p:spPr bwMode="auto">
            <a:xfrm>
              <a:off x="3895" y="17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9396" name="Rectangle 177"/>
            <p:cNvSpPr>
              <a:spLocks noChangeArrowheads="1"/>
            </p:cNvSpPr>
            <p:nvPr/>
          </p:nvSpPr>
          <p:spPr bwMode="auto">
            <a:xfrm>
              <a:off x="4232" y="192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97" name="Text Box 178"/>
            <p:cNvSpPr txBox="1">
              <a:spLocks noChangeArrowheads="1"/>
            </p:cNvSpPr>
            <p:nvPr/>
          </p:nvSpPr>
          <p:spPr bwMode="auto">
            <a:xfrm>
              <a:off x="4255" y="1933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9398" name="Line 179"/>
            <p:cNvSpPr>
              <a:spLocks noChangeShapeType="1"/>
            </p:cNvSpPr>
            <p:nvPr/>
          </p:nvSpPr>
          <p:spPr bwMode="auto">
            <a:xfrm>
              <a:off x="3936" y="19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99" name="Text Box 180"/>
            <p:cNvSpPr txBox="1">
              <a:spLocks noChangeArrowheads="1"/>
            </p:cNvSpPr>
            <p:nvPr/>
          </p:nvSpPr>
          <p:spPr bwMode="auto">
            <a:xfrm>
              <a:off x="4023" y="188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9400" name="Text Box 181"/>
            <p:cNvSpPr txBox="1">
              <a:spLocks noChangeArrowheads="1"/>
            </p:cNvSpPr>
            <p:nvPr/>
          </p:nvSpPr>
          <p:spPr bwMode="auto">
            <a:xfrm>
              <a:off x="4431" y="1941"/>
              <a:ext cx="36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SXY</a:t>
              </a:r>
            </a:p>
          </p:txBody>
        </p:sp>
        <p:sp>
          <p:nvSpPr>
            <p:cNvPr id="9401" name="Line 182"/>
            <p:cNvSpPr>
              <a:spLocks noChangeShapeType="1"/>
            </p:cNvSpPr>
            <p:nvPr/>
          </p:nvSpPr>
          <p:spPr bwMode="auto">
            <a:xfrm>
              <a:off x="3424" y="206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02" name="Text Box 183"/>
            <p:cNvSpPr txBox="1">
              <a:spLocks noChangeArrowheads="1"/>
            </p:cNvSpPr>
            <p:nvPr/>
          </p:nvSpPr>
          <p:spPr bwMode="auto">
            <a:xfrm>
              <a:off x="3463" y="210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9403" name="Oval 184"/>
            <p:cNvSpPr>
              <a:spLocks noChangeArrowheads="1"/>
            </p:cNvSpPr>
            <p:nvPr/>
          </p:nvSpPr>
          <p:spPr bwMode="auto">
            <a:xfrm>
              <a:off x="3792" y="230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04" name="Text Box 185"/>
            <p:cNvSpPr txBox="1">
              <a:spLocks noChangeArrowheads="1"/>
            </p:cNvSpPr>
            <p:nvPr/>
          </p:nvSpPr>
          <p:spPr bwMode="auto">
            <a:xfrm>
              <a:off x="3839" y="232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9405" name="Line 186"/>
            <p:cNvSpPr>
              <a:spLocks noChangeShapeType="1"/>
            </p:cNvSpPr>
            <p:nvPr/>
          </p:nvSpPr>
          <p:spPr bwMode="auto">
            <a:xfrm>
              <a:off x="3504" y="237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06" name="Text Box 187"/>
            <p:cNvSpPr txBox="1">
              <a:spLocks noChangeArrowheads="1"/>
            </p:cNvSpPr>
            <p:nvPr/>
          </p:nvSpPr>
          <p:spPr bwMode="auto">
            <a:xfrm>
              <a:off x="3607" y="226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9407" name="Rectangle 188"/>
            <p:cNvSpPr>
              <a:spLocks noChangeArrowheads="1"/>
            </p:cNvSpPr>
            <p:nvPr/>
          </p:nvSpPr>
          <p:spPr bwMode="auto">
            <a:xfrm>
              <a:off x="4232" y="23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408" name="Text Box 189"/>
            <p:cNvSpPr txBox="1">
              <a:spLocks noChangeArrowheads="1"/>
            </p:cNvSpPr>
            <p:nvPr/>
          </p:nvSpPr>
          <p:spPr bwMode="auto">
            <a:xfrm>
              <a:off x="4279" y="23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9409" name="Line 190"/>
            <p:cNvSpPr>
              <a:spLocks noChangeShapeType="1"/>
            </p:cNvSpPr>
            <p:nvPr/>
          </p:nvSpPr>
          <p:spPr bwMode="auto">
            <a:xfrm>
              <a:off x="3936" y="237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410" name="Text Box 191"/>
            <p:cNvSpPr txBox="1">
              <a:spLocks noChangeArrowheads="1"/>
            </p:cNvSpPr>
            <p:nvPr/>
          </p:nvSpPr>
          <p:spPr bwMode="auto">
            <a:xfrm>
              <a:off x="4023" y="226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9411" name="Text Box 192"/>
            <p:cNvSpPr txBox="1">
              <a:spLocks noChangeArrowheads="1"/>
            </p:cNvSpPr>
            <p:nvPr/>
          </p:nvSpPr>
          <p:spPr bwMode="auto">
            <a:xfrm>
              <a:off x="4431" y="2325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 = aab</a:t>
              </a:r>
            </a:p>
          </p:txBody>
        </p:sp>
        <p:sp>
          <p:nvSpPr>
            <p:cNvPr id="9412" name="Text Box 193"/>
            <p:cNvSpPr txBox="1">
              <a:spLocks noChangeArrowheads="1"/>
            </p:cNvSpPr>
            <p:nvPr/>
          </p:nvSpPr>
          <p:spPr bwMode="auto">
            <a:xfrm>
              <a:off x="3007" y="783"/>
              <a:ext cx="653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b b a </a:t>
              </a:r>
              <a:r>
                <a:rPr lang="de-AT" altLang="en-US" sz="1400">
                  <a:latin typeface="Arial" panose="020B0604020202020204" pitchFamily="34" charset="0"/>
                </a:rPr>
                <a:t>a b #</a:t>
              </a:r>
            </a:p>
          </p:txBody>
        </p:sp>
      </p:grpSp>
      <p:grpSp>
        <p:nvGrpSpPr>
          <p:cNvPr id="374978" name="Group 194"/>
          <p:cNvGrpSpPr>
            <a:grpSpLocks/>
          </p:cNvGrpSpPr>
          <p:nvPr/>
        </p:nvGrpSpPr>
        <p:grpSpPr bwMode="auto">
          <a:xfrm>
            <a:off x="4749800" y="4125913"/>
            <a:ext cx="3524250" cy="2643187"/>
            <a:chOff x="2992" y="2599"/>
            <a:chExt cx="2220" cy="1665"/>
          </a:xfrm>
        </p:grpSpPr>
        <p:sp>
          <p:nvSpPr>
            <p:cNvPr id="9287" name="Oval 195"/>
            <p:cNvSpPr>
              <a:spLocks noChangeArrowheads="1"/>
            </p:cNvSpPr>
            <p:nvPr/>
          </p:nvSpPr>
          <p:spPr bwMode="auto">
            <a:xfrm>
              <a:off x="2992" y="344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288" name="Text Box 196"/>
            <p:cNvSpPr txBox="1">
              <a:spLocks noChangeArrowheads="1"/>
            </p:cNvSpPr>
            <p:nvPr/>
          </p:nvSpPr>
          <p:spPr bwMode="auto">
            <a:xfrm>
              <a:off x="3039" y="34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9289" name="Oval 197"/>
            <p:cNvSpPr>
              <a:spLocks noChangeArrowheads="1"/>
            </p:cNvSpPr>
            <p:nvPr/>
          </p:nvSpPr>
          <p:spPr bwMode="auto">
            <a:xfrm>
              <a:off x="3352" y="2856"/>
              <a:ext cx="144" cy="144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290" name="Text Box 198"/>
            <p:cNvSpPr txBox="1">
              <a:spLocks noChangeArrowheads="1"/>
            </p:cNvSpPr>
            <p:nvPr/>
          </p:nvSpPr>
          <p:spPr bwMode="auto">
            <a:xfrm>
              <a:off x="3399" y="28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9291" name="Rectangle 199"/>
            <p:cNvSpPr>
              <a:spLocks noChangeArrowheads="1"/>
            </p:cNvSpPr>
            <p:nvPr/>
          </p:nvSpPr>
          <p:spPr bwMode="auto">
            <a:xfrm>
              <a:off x="3792" y="2864"/>
              <a:ext cx="144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292" name="Text Box 200"/>
            <p:cNvSpPr txBox="1">
              <a:spLocks noChangeArrowheads="1"/>
            </p:cNvSpPr>
            <p:nvPr/>
          </p:nvSpPr>
          <p:spPr bwMode="auto">
            <a:xfrm>
              <a:off x="3831" y="28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9293" name="Line 201"/>
            <p:cNvSpPr>
              <a:spLocks noChangeShapeType="1"/>
            </p:cNvSpPr>
            <p:nvPr/>
          </p:nvSpPr>
          <p:spPr bwMode="auto">
            <a:xfrm>
              <a:off x="3496" y="2928"/>
              <a:ext cx="28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294" name="Text Box 202"/>
            <p:cNvSpPr txBox="1">
              <a:spLocks noChangeArrowheads="1"/>
            </p:cNvSpPr>
            <p:nvPr/>
          </p:nvSpPr>
          <p:spPr bwMode="auto">
            <a:xfrm>
              <a:off x="3583" y="28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9295" name="Text Box 203"/>
            <p:cNvSpPr txBox="1">
              <a:spLocks noChangeArrowheads="1"/>
            </p:cNvSpPr>
            <p:nvPr/>
          </p:nvSpPr>
          <p:spPr bwMode="auto">
            <a:xfrm>
              <a:off x="3991" y="2885"/>
              <a:ext cx="30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XY</a:t>
              </a:r>
            </a:p>
          </p:txBody>
        </p:sp>
        <p:sp>
          <p:nvSpPr>
            <p:cNvPr id="9296" name="Rectangle 204"/>
            <p:cNvSpPr>
              <a:spLocks noChangeArrowheads="1"/>
            </p:cNvSpPr>
            <p:nvPr/>
          </p:nvSpPr>
          <p:spPr bwMode="auto">
            <a:xfrm>
              <a:off x="3792" y="32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297" name="Text Box 205"/>
            <p:cNvSpPr txBox="1">
              <a:spLocks noChangeArrowheads="1"/>
            </p:cNvSpPr>
            <p:nvPr/>
          </p:nvSpPr>
          <p:spPr bwMode="auto">
            <a:xfrm>
              <a:off x="3831" y="32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9298" name="Line 206"/>
            <p:cNvSpPr>
              <a:spLocks noChangeShapeType="1"/>
            </p:cNvSpPr>
            <p:nvPr/>
          </p:nvSpPr>
          <p:spPr bwMode="auto">
            <a:xfrm>
              <a:off x="3424" y="3000"/>
              <a:ext cx="0" cy="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299" name="Line 207"/>
            <p:cNvSpPr>
              <a:spLocks noChangeShapeType="1"/>
            </p:cNvSpPr>
            <p:nvPr/>
          </p:nvSpPr>
          <p:spPr bwMode="auto">
            <a:xfrm>
              <a:off x="3424" y="3296"/>
              <a:ext cx="3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00" name="Text Box 208"/>
            <p:cNvSpPr txBox="1">
              <a:spLocks noChangeArrowheads="1"/>
            </p:cNvSpPr>
            <p:nvPr/>
          </p:nvSpPr>
          <p:spPr bwMode="auto">
            <a:xfrm>
              <a:off x="3583" y="31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9301" name="Line 209"/>
            <p:cNvSpPr>
              <a:spLocks noChangeShapeType="1"/>
            </p:cNvSpPr>
            <p:nvPr/>
          </p:nvSpPr>
          <p:spPr bwMode="auto">
            <a:xfrm>
              <a:off x="3064" y="2928"/>
              <a:ext cx="288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02" name="Text Box 210"/>
            <p:cNvSpPr txBox="1">
              <a:spLocks noChangeArrowheads="1"/>
            </p:cNvSpPr>
            <p:nvPr/>
          </p:nvSpPr>
          <p:spPr bwMode="auto">
            <a:xfrm>
              <a:off x="3167" y="28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9303" name="Line 211"/>
            <p:cNvSpPr>
              <a:spLocks noChangeShapeType="1"/>
            </p:cNvSpPr>
            <p:nvPr/>
          </p:nvSpPr>
          <p:spPr bwMode="auto">
            <a:xfrm>
              <a:off x="3064" y="2928"/>
              <a:ext cx="0" cy="50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04" name="AutoShape 212"/>
            <p:cNvSpPr>
              <a:spLocks noChangeArrowheads="1"/>
            </p:cNvSpPr>
            <p:nvPr/>
          </p:nvSpPr>
          <p:spPr bwMode="auto">
            <a:xfrm>
              <a:off x="3256" y="3432"/>
              <a:ext cx="312" cy="152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05" name="Text Box 213"/>
            <p:cNvSpPr txBox="1">
              <a:spLocks noChangeArrowheads="1"/>
            </p:cNvSpPr>
            <p:nvPr/>
          </p:nvSpPr>
          <p:spPr bwMode="auto">
            <a:xfrm>
              <a:off x="3327" y="3445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sp>
          <p:nvSpPr>
            <p:cNvPr id="9306" name="Text Box 214"/>
            <p:cNvSpPr txBox="1">
              <a:spLocks noChangeArrowheads="1"/>
            </p:cNvSpPr>
            <p:nvPr/>
          </p:nvSpPr>
          <p:spPr bwMode="auto">
            <a:xfrm>
              <a:off x="3759" y="3117"/>
              <a:ext cx="2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</a:t>
              </a:r>
            </a:p>
          </p:txBody>
        </p:sp>
        <p:sp>
          <p:nvSpPr>
            <p:cNvPr id="9307" name="Oval 215"/>
            <p:cNvSpPr>
              <a:spLocks noChangeArrowheads="1"/>
            </p:cNvSpPr>
            <p:nvPr/>
          </p:nvSpPr>
          <p:spPr bwMode="auto">
            <a:xfrm>
              <a:off x="3352" y="373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08" name="Text Box 216"/>
            <p:cNvSpPr txBox="1">
              <a:spLocks noChangeArrowheads="1"/>
            </p:cNvSpPr>
            <p:nvPr/>
          </p:nvSpPr>
          <p:spPr bwMode="auto">
            <a:xfrm>
              <a:off x="3399" y="37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9309" name="Line 217"/>
            <p:cNvSpPr>
              <a:spLocks noChangeShapeType="1"/>
            </p:cNvSpPr>
            <p:nvPr/>
          </p:nvSpPr>
          <p:spPr bwMode="auto">
            <a:xfrm flipV="1">
              <a:off x="3424" y="3584"/>
              <a:ext cx="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10" name="Text Box 218"/>
            <p:cNvSpPr txBox="1">
              <a:spLocks noChangeArrowheads="1"/>
            </p:cNvSpPr>
            <p:nvPr/>
          </p:nvSpPr>
          <p:spPr bwMode="auto">
            <a:xfrm>
              <a:off x="3463" y="36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9311" name="Line 219"/>
            <p:cNvSpPr>
              <a:spLocks noChangeShapeType="1"/>
            </p:cNvSpPr>
            <p:nvPr/>
          </p:nvSpPr>
          <p:spPr bwMode="auto">
            <a:xfrm>
              <a:off x="3064" y="380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12" name="Text Box 220"/>
            <p:cNvSpPr txBox="1">
              <a:spLocks noChangeArrowheads="1"/>
            </p:cNvSpPr>
            <p:nvPr/>
          </p:nvSpPr>
          <p:spPr bwMode="auto">
            <a:xfrm>
              <a:off x="3167" y="370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</a:t>
              </a:r>
            </a:p>
          </p:txBody>
        </p:sp>
        <p:sp>
          <p:nvSpPr>
            <p:cNvPr id="9313" name="Rectangle 221"/>
            <p:cNvSpPr>
              <a:spLocks noChangeArrowheads="1"/>
            </p:cNvSpPr>
            <p:nvPr/>
          </p:nvSpPr>
          <p:spPr bwMode="auto">
            <a:xfrm>
              <a:off x="3352" y="412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14" name="Text Box 222"/>
            <p:cNvSpPr txBox="1">
              <a:spLocks noChangeArrowheads="1"/>
            </p:cNvSpPr>
            <p:nvPr/>
          </p:nvSpPr>
          <p:spPr bwMode="auto">
            <a:xfrm>
              <a:off x="3391" y="413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9315" name="Line 223"/>
            <p:cNvSpPr>
              <a:spLocks noChangeShapeType="1"/>
            </p:cNvSpPr>
            <p:nvPr/>
          </p:nvSpPr>
          <p:spPr bwMode="auto">
            <a:xfrm>
              <a:off x="3064" y="418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16" name="Text Box 224"/>
            <p:cNvSpPr txBox="1">
              <a:spLocks noChangeArrowheads="1"/>
            </p:cNvSpPr>
            <p:nvPr/>
          </p:nvSpPr>
          <p:spPr bwMode="auto">
            <a:xfrm>
              <a:off x="3167" y="40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9317" name="Line 225"/>
            <p:cNvSpPr>
              <a:spLocks noChangeShapeType="1"/>
            </p:cNvSpPr>
            <p:nvPr/>
          </p:nvSpPr>
          <p:spPr bwMode="auto">
            <a:xfrm flipV="1">
              <a:off x="3064" y="3584"/>
              <a:ext cx="0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18" name="Oval 226"/>
            <p:cNvSpPr>
              <a:spLocks noChangeArrowheads="1"/>
            </p:cNvSpPr>
            <p:nvPr/>
          </p:nvSpPr>
          <p:spPr bwMode="auto">
            <a:xfrm>
              <a:off x="4232" y="322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19" name="Text Box 227"/>
            <p:cNvSpPr txBox="1">
              <a:spLocks noChangeArrowheads="1"/>
            </p:cNvSpPr>
            <p:nvPr/>
          </p:nvSpPr>
          <p:spPr bwMode="auto">
            <a:xfrm>
              <a:off x="4279" y="324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9320" name="Line 228"/>
            <p:cNvSpPr>
              <a:spLocks noChangeShapeType="1"/>
            </p:cNvSpPr>
            <p:nvPr/>
          </p:nvSpPr>
          <p:spPr bwMode="auto">
            <a:xfrm>
              <a:off x="3944" y="329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21" name="Text Box 229"/>
            <p:cNvSpPr txBox="1">
              <a:spLocks noChangeArrowheads="1"/>
            </p:cNvSpPr>
            <p:nvPr/>
          </p:nvSpPr>
          <p:spPr bwMode="auto">
            <a:xfrm>
              <a:off x="4047" y="31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9322" name="Rectangle 230"/>
            <p:cNvSpPr>
              <a:spLocks noChangeArrowheads="1"/>
            </p:cNvSpPr>
            <p:nvPr/>
          </p:nvSpPr>
          <p:spPr bwMode="auto">
            <a:xfrm>
              <a:off x="4680" y="32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23" name="Text Box 231"/>
            <p:cNvSpPr txBox="1">
              <a:spLocks noChangeArrowheads="1"/>
            </p:cNvSpPr>
            <p:nvPr/>
          </p:nvSpPr>
          <p:spPr bwMode="auto">
            <a:xfrm>
              <a:off x="4703" y="3237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11</a:t>
              </a:r>
            </a:p>
          </p:txBody>
        </p:sp>
        <p:sp>
          <p:nvSpPr>
            <p:cNvPr id="9324" name="Line 232"/>
            <p:cNvSpPr>
              <a:spLocks noChangeShapeType="1"/>
            </p:cNvSpPr>
            <p:nvPr/>
          </p:nvSpPr>
          <p:spPr bwMode="auto">
            <a:xfrm>
              <a:off x="4384" y="329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25" name="Text Box 233"/>
            <p:cNvSpPr txBox="1">
              <a:spLocks noChangeArrowheads="1"/>
            </p:cNvSpPr>
            <p:nvPr/>
          </p:nvSpPr>
          <p:spPr bwMode="auto">
            <a:xfrm>
              <a:off x="4471" y="31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9326" name="Text Box 234"/>
            <p:cNvSpPr txBox="1">
              <a:spLocks noChangeArrowheads="1"/>
            </p:cNvSpPr>
            <p:nvPr/>
          </p:nvSpPr>
          <p:spPr bwMode="auto">
            <a:xfrm>
              <a:off x="4879" y="3245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bba</a:t>
              </a:r>
            </a:p>
          </p:txBody>
        </p:sp>
        <p:sp>
          <p:nvSpPr>
            <p:cNvPr id="9327" name="Oval 235"/>
            <p:cNvSpPr>
              <a:spLocks noChangeArrowheads="1"/>
            </p:cNvSpPr>
            <p:nvPr/>
          </p:nvSpPr>
          <p:spPr bwMode="auto">
            <a:xfrm>
              <a:off x="3792" y="373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28" name="Text Box 236"/>
            <p:cNvSpPr txBox="1">
              <a:spLocks noChangeArrowheads="1"/>
            </p:cNvSpPr>
            <p:nvPr/>
          </p:nvSpPr>
          <p:spPr bwMode="auto">
            <a:xfrm>
              <a:off x="3839" y="37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9329" name="Line 237"/>
            <p:cNvSpPr>
              <a:spLocks noChangeShapeType="1"/>
            </p:cNvSpPr>
            <p:nvPr/>
          </p:nvSpPr>
          <p:spPr bwMode="auto">
            <a:xfrm>
              <a:off x="3504" y="380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30" name="Text Box 238"/>
            <p:cNvSpPr txBox="1">
              <a:spLocks noChangeArrowheads="1"/>
            </p:cNvSpPr>
            <p:nvPr/>
          </p:nvSpPr>
          <p:spPr bwMode="auto">
            <a:xfrm>
              <a:off x="3607" y="370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9331" name="Line 239"/>
            <p:cNvSpPr>
              <a:spLocks noChangeShapeType="1"/>
            </p:cNvSpPr>
            <p:nvPr/>
          </p:nvSpPr>
          <p:spPr bwMode="auto">
            <a:xfrm flipV="1">
              <a:off x="3864" y="3368"/>
              <a:ext cx="0" cy="3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32" name="Text Box 240"/>
            <p:cNvSpPr txBox="1">
              <a:spLocks noChangeArrowheads="1"/>
            </p:cNvSpPr>
            <p:nvPr/>
          </p:nvSpPr>
          <p:spPr bwMode="auto">
            <a:xfrm>
              <a:off x="3895" y="352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9333" name="Rectangle 241"/>
            <p:cNvSpPr>
              <a:spLocks noChangeArrowheads="1"/>
            </p:cNvSpPr>
            <p:nvPr/>
          </p:nvSpPr>
          <p:spPr bwMode="auto">
            <a:xfrm>
              <a:off x="4232" y="373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34" name="Text Box 242"/>
            <p:cNvSpPr txBox="1">
              <a:spLocks noChangeArrowheads="1"/>
            </p:cNvSpPr>
            <p:nvPr/>
          </p:nvSpPr>
          <p:spPr bwMode="auto">
            <a:xfrm>
              <a:off x="4255" y="3749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9335" name="Line 243"/>
            <p:cNvSpPr>
              <a:spLocks noChangeShapeType="1"/>
            </p:cNvSpPr>
            <p:nvPr/>
          </p:nvSpPr>
          <p:spPr bwMode="auto">
            <a:xfrm>
              <a:off x="3936" y="380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36" name="Text Box 244"/>
            <p:cNvSpPr txBox="1">
              <a:spLocks noChangeArrowheads="1"/>
            </p:cNvSpPr>
            <p:nvPr/>
          </p:nvSpPr>
          <p:spPr bwMode="auto">
            <a:xfrm>
              <a:off x="4023" y="370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9337" name="Text Box 245"/>
            <p:cNvSpPr txBox="1">
              <a:spLocks noChangeArrowheads="1"/>
            </p:cNvSpPr>
            <p:nvPr/>
          </p:nvSpPr>
          <p:spPr bwMode="auto">
            <a:xfrm>
              <a:off x="4431" y="3757"/>
              <a:ext cx="36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SXY</a:t>
              </a:r>
            </a:p>
          </p:txBody>
        </p:sp>
        <p:sp>
          <p:nvSpPr>
            <p:cNvPr id="9338" name="Line 246"/>
            <p:cNvSpPr>
              <a:spLocks noChangeShapeType="1"/>
            </p:cNvSpPr>
            <p:nvPr/>
          </p:nvSpPr>
          <p:spPr bwMode="auto">
            <a:xfrm>
              <a:off x="3424" y="388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39" name="Text Box 247"/>
            <p:cNvSpPr txBox="1">
              <a:spLocks noChangeArrowheads="1"/>
            </p:cNvSpPr>
            <p:nvPr/>
          </p:nvSpPr>
          <p:spPr bwMode="auto">
            <a:xfrm>
              <a:off x="3463" y="39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9340" name="Oval 248"/>
            <p:cNvSpPr>
              <a:spLocks noChangeArrowheads="1"/>
            </p:cNvSpPr>
            <p:nvPr/>
          </p:nvSpPr>
          <p:spPr bwMode="auto">
            <a:xfrm>
              <a:off x="3792" y="412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41" name="Text Box 249"/>
            <p:cNvSpPr txBox="1">
              <a:spLocks noChangeArrowheads="1"/>
            </p:cNvSpPr>
            <p:nvPr/>
          </p:nvSpPr>
          <p:spPr bwMode="auto">
            <a:xfrm>
              <a:off x="3839" y="414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9342" name="Line 250"/>
            <p:cNvSpPr>
              <a:spLocks noChangeShapeType="1"/>
            </p:cNvSpPr>
            <p:nvPr/>
          </p:nvSpPr>
          <p:spPr bwMode="auto">
            <a:xfrm>
              <a:off x="3504" y="41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43" name="Text Box 251"/>
            <p:cNvSpPr txBox="1">
              <a:spLocks noChangeArrowheads="1"/>
            </p:cNvSpPr>
            <p:nvPr/>
          </p:nvSpPr>
          <p:spPr bwMode="auto">
            <a:xfrm>
              <a:off x="3607" y="408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9344" name="Rectangle 252"/>
            <p:cNvSpPr>
              <a:spLocks noChangeArrowheads="1"/>
            </p:cNvSpPr>
            <p:nvPr/>
          </p:nvSpPr>
          <p:spPr bwMode="auto">
            <a:xfrm>
              <a:off x="4232" y="412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9345" name="Text Box 253"/>
            <p:cNvSpPr txBox="1">
              <a:spLocks noChangeArrowheads="1"/>
            </p:cNvSpPr>
            <p:nvPr/>
          </p:nvSpPr>
          <p:spPr bwMode="auto">
            <a:xfrm>
              <a:off x="4279" y="413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9346" name="Line 254"/>
            <p:cNvSpPr>
              <a:spLocks noChangeShapeType="1"/>
            </p:cNvSpPr>
            <p:nvPr/>
          </p:nvSpPr>
          <p:spPr bwMode="auto">
            <a:xfrm>
              <a:off x="3936" y="41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9347" name="Text Box 255"/>
            <p:cNvSpPr txBox="1">
              <a:spLocks noChangeArrowheads="1"/>
            </p:cNvSpPr>
            <p:nvPr/>
          </p:nvSpPr>
          <p:spPr bwMode="auto">
            <a:xfrm>
              <a:off x="4023" y="408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9348" name="Text Box 256"/>
            <p:cNvSpPr txBox="1">
              <a:spLocks noChangeArrowheads="1"/>
            </p:cNvSpPr>
            <p:nvPr/>
          </p:nvSpPr>
          <p:spPr bwMode="auto">
            <a:xfrm>
              <a:off x="4431" y="4141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 = aab</a:t>
              </a:r>
            </a:p>
          </p:txBody>
        </p:sp>
        <p:sp>
          <p:nvSpPr>
            <p:cNvPr id="9349" name="Text Box 257"/>
            <p:cNvSpPr txBox="1">
              <a:spLocks noChangeArrowheads="1"/>
            </p:cNvSpPr>
            <p:nvPr/>
          </p:nvSpPr>
          <p:spPr bwMode="auto">
            <a:xfrm>
              <a:off x="3007" y="2599"/>
              <a:ext cx="468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Y</a:t>
              </a:r>
              <a:r>
                <a:rPr lang="de-AT" altLang="en-US" sz="1400">
                  <a:latin typeface="Arial" panose="020B0604020202020204" pitchFamily="34" charset="0"/>
                </a:rPr>
                <a:t> a b #</a:t>
              </a:r>
            </a:p>
          </p:txBody>
        </p:sp>
      </p:grpSp>
      <p:sp>
        <p:nvSpPr>
          <p:cNvPr id="9286" name="Text Box 258"/>
          <p:cNvSpPr txBox="1">
            <a:spLocks noChangeArrowheads="1"/>
          </p:cNvSpPr>
          <p:nvPr/>
        </p:nvSpPr>
        <p:spPr bwMode="auto">
          <a:xfrm>
            <a:off x="1319213" y="3881438"/>
            <a:ext cx="3603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 = 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7861133-8189-4F64-909D-F971B5224F1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de-DE" altLang="en-US" sz="140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Simulation of the PDA</a:t>
            </a:r>
          </a:p>
        </p:txBody>
      </p:sp>
      <p:sp>
        <p:nvSpPr>
          <p:cNvPr id="10244" name="Oval 3"/>
          <p:cNvSpPr>
            <a:spLocks noChangeArrowheads="1"/>
          </p:cNvSpPr>
          <p:nvPr/>
        </p:nvSpPr>
        <p:spPr bwMode="auto">
          <a:xfrm>
            <a:off x="812800" y="2578100"/>
            <a:ext cx="228600" cy="2286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887413" y="26114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0246" name="Oval 5"/>
          <p:cNvSpPr>
            <a:spLocks noChangeArrowheads="1"/>
          </p:cNvSpPr>
          <p:nvPr/>
        </p:nvSpPr>
        <p:spPr bwMode="auto">
          <a:xfrm>
            <a:off x="1384300" y="16510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47" name="Text Box 6"/>
          <p:cNvSpPr txBox="1">
            <a:spLocks noChangeArrowheads="1"/>
          </p:cNvSpPr>
          <p:nvPr/>
        </p:nvSpPr>
        <p:spPr bwMode="auto">
          <a:xfrm>
            <a:off x="1458913" y="1684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0248" name="Rectangle 7"/>
          <p:cNvSpPr>
            <a:spLocks noChangeArrowheads="1"/>
          </p:cNvSpPr>
          <p:nvPr/>
        </p:nvSpPr>
        <p:spPr bwMode="auto">
          <a:xfrm>
            <a:off x="2082800" y="16637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49" name="Text Box 8"/>
          <p:cNvSpPr txBox="1">
            <a:spLocks noChangeArrowheads="1"/>
          </p:cNvSpPr>
          <p:nvPr/>
        </p:nvSpPr>
        <p:spPr bwMode="auto">
          <a:xfrm>
            <a:off x="2144713" y="1684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10250" name="Line 9"/>
          <p:cNvSpPr>
            <a:spLocks noChangeShapeType="1"/>
          </p:cNvSpPr>
          <p:nvPr/>
        </p:nvSpPr>
        <p:spPr bwMode="auto">
          <a:xfrm>
            <a:off x="1612900" y="1765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51" name="Text Box 10"/>
          <p:cNvSpPr txBox="1">
            <a:spLocks noChangeArrowheads="1"/>
          </p:cNvSpPr>
          <p:nvPr/>
        </p:nvSpPr>
        <p:spPr bwMode="auto">
          <a:xfrm>
            <a:off x="1751013" y="1595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</a:t>
            </a:r>
          </a:p>
        </p:txBody>
      </p:sp>
      <p:sp>
        <p:nvSpPr>
          <p:cNvPr id="10252" name="Text Box 11"/>
          <p:cNvSpPr txBox="1">
            <a:spLocks noChangeArrowheads="1"/>
          </p:cNvSpPr>
          <p:nvPr/>
        </p:nvSpPr>
        <p:spPr bwMode="auto">
          <a:xfrm>
            <a:off x="2398713" y="1697038"/>
            <a:ext cx="47942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 = XY</a:t>
            </a:r>
          </a:p>
        </p:txBody>
      </p:sp>
      <p:sp>
        <p:nvSpPr>
          <p:cNvPr id="10253" name="Rectangle 12"/>
          <p:cNvSpPr>
            <a:spLocks noChangeArrowheads="1"/>
          </p:cNvSpPr>
          <p:nvPr/>
        </p:nvSpPr>
        <p:spPr bwMode="auto">
          <a:xfrm>
            <a:off x="2082800" y="22352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54" name="Text Box 13"/>
          <p:cNvSpPr txBox="1">
            <a:spLocks noChangeArrowheads="1"/>
          </p:cNvSpPr>
          <p:nvPr/>
        </p:nvSpPr>
        <p:spPr bwMode="auto">
          <a:xfrm>
            <a:off x="2144713" y="2255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0255" name="Line 14"/>
          <p:cNvSpPr>
            <a:spLocks noChangeShapeType="1"/>
          </p:cNvSpPr>
          <p:nvPr/>
        </p:nvSpPr>
        <p:spPr bwMode="auto">
          <a:xfrm>
            <a:off x="1498600" y="1879600"/>
            <a:ext cx="0" cy="469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56" name="Line 15"/>
          <p:cNvSpPr>
            <a:spLocks noChangeShapeType="1"/>
          </p:cNvSpPr>
          <p:nvPr/>
        </p:nvSpPr>
        <p:spPr bwMode="auto">
          <a:xfrm>
            <a:off x="1498600" y="2349500"/>
            <a:ext cx="58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57" name="Text Box 16"/>
          <p:cNvSpPr txBox="1">
            <a:spLocks noChangeArrowheads="1"/>
          </p:cNvSpPr>
          <p:nvPr/>
        </p:nvSpPr>
        <p:spPr bwMode="auto">
          <a:xfrm>
            <a:off x="1751013" y="2179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0258" name="Line 17"/>
          <p:cNvSpPr>
            <a:spLocks noChangeShapeType="1"/>
          </p:cNvSpPr>
          <p:nvPr/>
        </p:nvSpPr>
        <p:spPr bwMode="auto">
          <a:xfrm>
            <a:off x="927100" y="1765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59" name="Text Box 18"/>
          <p:cNvSpPr txBox="1">
            <a:spLocks noChangeArrowheads="1"/>
          </p:cNvSpPr>
          <p:nvPr/>
        </p:nvSpPr>
        <p:spPr bwMode="auto">
          <a:xfrm>
            <a:off x="1090613" y="1595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10260" name="Line 19"/>
          <p:cNvSpPr>
            <a:spLocks noChangeShapeType="1"/>
          </p:cNvSpPr>
          <p:nvPr/>
        </p:nvSpPr>
        <p:spPr bwMode="auto">
          <a:xfrm>
            <a:off x="927100" y="1765300"/>
            <a:ext cx="0" cy="800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61" name="AutoShape 20"/>
          <p:cNvSpPr>
            <a:spLocks noChangeArrowheads="1"/>
          </p:cNvSpPr>
          <p:nvPr/>
        </p:nvSpPr>
        <p:spPr bwMode="auto">
          <a:xfrm>
            <a:off x="1231900" y="2565400"/>
            <a:ext cx="495300" cy="241300"/>
          </a:xfrm>
          <a:prstGeom prst="roundRect">
            <a:avLst>
              <a:gd name="adj" fmla="val 50000"/>
            </a:avLst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62" name="Text Box 21"/>
          <p:cNvSpPr txBox="1">
            <a:spLocks noChangeArrowheads="1"/>
          </p:cNvSpPr>
          <p:nvPr/>
        </p:nvSpPr>
        <p:spPr bwMode="auto">
          <a:xfrm>
            <a:off x="1344613" y="2586038"/>
            <a:ext cx="2873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stop</a:t>
            </a:r>
          </a:p>
        </p:txBody>
      </p:sp>
      <p:sp>
        <p:nvSpPr>
          <p:cNvPr id="10263" name="Text Box 22"/>
          <p:cNvSpPr txBox="1">
            <a:spLocks noChangeArrowheads="1"/>
          </p:cNvSpPr>
          <p:nvPr/>
        </p:nvSpPr>
        <p:spPr bwMode="auto">
          <a:xfrm>
            <a:off x="2030413" y="2065338"/>
            <a:ext cx="3603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 = b</a:t>
            </a:r>
          </a:p>
        </p:txBody>
      </p:sp>
      <p:sp>
        <p:nvSpPr>
          <p:cNvPr id="10264" name="Oval 23"/>
          <p:cNvSpPr>
            <a:spLocks noChangeArrowheads="1"/>
          </p:cNvSpPr>
          <p:nvPr/>
        </p:nvSpPr>
        <p:spPr bwMode="auto">
          <a:xfrm>
            <a:off x="1384300" y="3048000"/>
            <a:ext cx="228600" cy="2286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65" name="Text Box 24"/>
          <p:cNvSpPr txBox="1">
            <a:spLocks noChangeArrowheads="1"/>
          </p:cNvSpPr>
          <p:nvPr/>
        </p:nvSpPr>
        <p:spPr bwMode="auto">
          <a:xfrm>
            <a:off x="1458913" y="3081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0266" name="Line 25"/>
          <p:cNvSpPr>
            <a:spLocks noChangeShapeType="1"/>
          </p:cNvSpPr>
          <p:nvPr/>
        </p:nvSpPr>
        <p:spPr bwMode="auto">
          <a:xfrm flipV="1">
            <a:off x="1498600" y="28067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67" name="Text Box 26"/>
          <p:cNvSpPr txBox="1">
            <a:spLocks noChangeArrowheads="1"/>
          </p:cNvSpPr>
          <p:nvPr/>
        </p:nvSpPr>
        <p:spPr bwMode="auto">
          <a:xfrm>
            <a:off x="1560513" y="2890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#</a:t>
            </a:r>
          </a:p>
        </p:txBody>
      </p:sp>
      <p:sp>
        <p:nvSpPr>
          <p:cNvPr id="10268" name="Line 27"/>
          <p:cNvSpPr>
            <a:spLocks noChangeShapeType="1"/>
          </p:cNvSpPr>
          <p:nvPr/>
        </p:nvSpPr>
        <p:spPr bwMode="auto">
          <a:xfrm>
            <a:off x="927100" y="3162300"/>
            <a:ext cx="4572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69" name="Text Box 28"/>
          <p:cNvSpPr txBox="1">
            <a:spLocks noChangeArrowheads="1"/>
          </p:cNvSpPr>
          <p:nvPr/>
        </p:nvSpPr>
        <p:spPr bwMode="auto">
          <a:xfrm>
            <a:off x="1090613" y="2992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10270" name="Rectangle 29"/>
          <p:cNvSpPr>
            <a:spLocks noChangeArrowheads="1"/>
          </p:cNvSpPr>
          <p:nvPr/>
        </p:nvSpPr>
        <p:spPr bwMode="auto">
          <a:xfrm>
            <a:off x="1384300" y="36576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71" name="Text Box 30"/>
          <p:cNvSpPr txBox="1">
            <a:spLocks noChangeArrowheads="1"/>
          </p:cNvSpPr>
          <p:nvPr/>
        </p:nvSpPr>
        <p:spPr bwMode="auto">
          <a:xfrm>
            <a:off x="1446213" y="36782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0272" name="Line 31"/>
          <p:cNvSpPr>
            <a:spLocks noChangeShapeType="1"/>
          </p:cNvSpPr>
          <p:nvPr/>
        </p:nvSpPr>
        <p:spPr bwMode="auto">
          <a:xfrm>
            <a:off x="927100" y="3759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73" name="Text Box 32"/>
          <p:cNvSpPr txBox="1">
            <a:spLocks noChangeArrowheads="1"/>
          </p:cNvSpPr>
          <p:nvPr/>
        </p:nvSpPr>
        <p:spPr bwMode="auto">
          <a:xfrm>
            <a:off x="1090613" y="3589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10274" name="Line 33"/>
          <p:cNvSpPr>
            <a:spLocks noChangeShapeType="1"/>
          </p:cNvSpPr>
          <p:nvPr/>
        </p:nvSpPr>
        <p:spPr bwMode="auto">
          <a:xfrm flipV="1">
            <a:off x="927100" y="2806700"/>
            <a:ext cx="0" cy="952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75" name="Oval 34"/>
          <p:cNvSpPr>
            <a:spLocks noChangeArrowheads="1"/>
          </p:cNvSpPr>
          <p:nvPr/>
        </p:nvSpPr>
        <p:spPr bwMode="auto">
          <a:xfrm>
            <a:off x="2781300" y="22352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76" name="Text Box 35"/>
          <p:cNvSpPr txBox="1">
            <a:spLocks noChangeArrowheads="1"/>
          </p:cNvSpPr>
          <p:nvPr/>
        </p:nvSpPr>
        <p:spPr bwMode="auto">
          <a:xfrm>
            <a:off x="2855913" y="22685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10277" name="Line 36"/>
          <p:cNvSpPr>
            <a:spLocks noChangeShapeType="1"/>
          </p:cNvSpPr>
          <p:nvPr/>
        </p:nvSpPr>
        <p:spPr bwMode="auto">
          <a:xfrm>
            <a:off x="2324100" y="23495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78" name="Text Box 37"/>
          <p:cNvSpPr txBox="1">
            <a:spLocks noChangeArrowheads="1"/>
          </p:cNvSpPr>
          <p:nvPr/>
        </p:nvSpPr>
        <p:spPr bwMode="auto">
          <a:xfrm>
            <a:off x="2487613" y="2179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0279" name="Rectangle 38"/>
          <p:cNvSpPr>
            <a:spLocks noChangeArrowheads="1"/>
          </p:cNvSpPr>
          <p:nvPr/>
        </p:nvSpPr>
        <p:spPr bwMode="auto">
          <a:xfrm>
            <a:off x="3492500" y="22352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80" name="Text Box 39"/>
          <p:cNvSpPr txBox="1">
            <a:spLocks noChangeArrowheads="1"/>
          </p:cNvSpPr>
          <p:nvPr/>
        </p:nvSpPr>
        <p:spPr bwMode="auto">
          <a:xfrm>
            <a:off x="3529013" y="2255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11</a:t>
            </a:r>
          </a:p>
        </p:txBody>
      </p:sp>
      <p:sp>
        <p:nvSpPr>
          <p:cNvPr id="10281" name="Line 40"/>
          <p:cNvSpPr>
            <a:spLocks noChangeShapeType="1"/>
          </p:cNvSpPr>
          <p:nvPr/>
        </p:nvSpPr>
        <p:spPr bwMode="auto">
          <a:xfrm>
            <a:off x="3022600" y="23495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82" name="Text Box 41"/>
          <p:cNvSpPr txBox="1">
            <a:spLocks noChangeArrowheads="1"/>
          </p:cNvSpPr>
          <p:nvPr/>
        </p:nvSpPr>
        <p:spPr bwMode="auto">
          <a:xfrm>
            <a:off x="3160713" y="2179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10283" name="Text Box 42"/>
          <p:cNvSpPr txBox="1">
            <a:spLocks noChangeArrowheads="1"/>
          </p:cNvSpPr>
          <p:nvPr/>
        </p:nvSpPr>
        <p:spPr bwMode="auto">
          <a:xfrm>
            <a:off x="3808413" y="2268538"/>
            <a:ext cx="5286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 = bba</a:t>
            </a:r>
          </a:p>
        </p:txBody>
      </p:sp>
      <p:sp>
        <p:nvSpPr>
          <p:cNvPr id="10284" name="Oval 43"/>
          <p:cNvSpPr>
            <a:spLocks noChangeArrowheads="1"/>
          </p:cNvSpPr>
          <p:nvPr/>
        </p:nvSpPr>
        <p:spPr bwMode="auto">
          <a:xfrm>
            <a:off x="2082800" y="30480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85" name="Text Box 44"/>
          <p:cNvSpPr txBox="1">
            <a:spLocks noChangeArrowheads="1"/>
          </p:cNvSpPr>
          <p:nvPr/>
        </p:nvSpPr>
        <p:spPr bwMode="auto">
          <a:xfrm>
            <a:off x="2157413" y="3081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10286" name="Line 45"/>
          <p:cNvSpPr>
            <a:spLocks noChangeShapeType="1"/>
          </p:cNvSpPr>
          <p:nvPr/>
        </p:nvSpPr>
        <p:spPr bwMode="auto">
          <a:xfrm>
            <a:off x="1625600" y="3162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87" name="Text Box 46"/>
          <p:cNvSpPr txBox="1">
            <a:spLocks noChangeArrowheads="1"/>
          </p:cNvSpPr>
          <p:nvPr/>
        </p:nvSpPr>
        <p:spPr bwMode="auto">
          <a:xfrm>
            <a:off x="1789113" y="2992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10288" name="Line 47"/>
          <p:cNvSpPr>
            <a:spLocks noChangeShapeType="1"/>
          </p:cNvSpPr>
          <p:nvPr/>
        </p:nvSpPr>
        <p:spPr bwMode="auto">
          <a:xfrm flipV="1">
            <a:off x="2197100" y="2463800"/>
            <a:ext cx="0" cy="584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89" name="Text Box 48"/>
          <p:cNvSpPr txBox="1">
            <a:spLocks noChangeArrowheads="1"/>
          </p:cNvSpPr>
          <p:nvPr/>
        </p:nvSpPr>
        <p:spPr bwMode="auto">
          <a:xfrm>
            <a:off x="2246313" y="2713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0290" name="Rectangle 49"/>
          <p:cNvSpPr>
            <a:spLocks noChangeArrowheads="1"/>
          </p:cNvSpPr>
          <p:nvPr/>
        </p:nvSpPr>
        <p:spPr bwMode="auto">
          <a:xfrm>
            <a:off x="2781300" y="30480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91" name="Text Box 50"/>
          <p:cNvSpPr txBox="1">
            <a:spLocks noChangeArrowheads="1"/>
          </p:cNvSpPr>
          <p:nvPr/>
        </p:nvSpPr>
        <p:spPr bwMode="auto">
          <a:xfrm>
            <a:off x="2817813" y="30686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10292" name="Line 51"/>
          <p:cNvSpPr>
            <a:spLocks noChangeShapeType="1"/>
          </p:cNvSpPr>
          <p:nvPr/>
        </p:nvSpPr>
        <p:spPr bwMode="auto">
          <a:xfrm>
            <a:off x="2311400" y="3162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93" name="Text Box 52"/>
          <p:cNvSpPr txBox="1">
            <a:spLocks noChangeArrowheads="1"/>
          </p:cNvSpPr>
          <p:nvPr/>
        </p:nvSpPr>
        <p:spPr bwMode="auto">
          <a:xfrm>
            <a:off x="2449513" y="2992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</a:t>
            </a:r>
          </a:p>
        </p:txBody>
      </p:sp>
      <p:sp>
        <p:nvSpPr>
          <p:cNvPr id="10294" name="Text Box 53"/>
          <p:cNvSpPr txBox="1">
            <a:spLocks noChangeArrowheads="1"/>
          </p:cNvSpPr>
          <p:nvPr/>
        </p:nvSpPr>
        <p:spPr bwMode="auto">
          <a:xfrm>
            <a:off x="3097213" y="3081338"/>
            <a:ext cx="58102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 = SXY</a:t>
            </a:r>
          </a:p>
        </p:txBody>
      </p:sp>
      <p:sp>
        <p:nvSpPr>
          <p:cNvPr id="10295" name="Line 54"/>
          <p:cNvSpPr>
            <a:spLocks noChangeShapeType="1"/>
          </p:cNvSpPr>
          <p:nvPr/>
        </p:nvSpPr>
        <p:spPr bwMode="auto">
          <a:xfrm>
            <a:off x="1498600" y="3276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296" name="Text Box 55"/>
          <p:cNvSpPr txBox="1">
            <a:spLocks noChangeArrowheads="1"/>
          </p:cNvSpPr>
          <p:nvPr/>
        </p:nvSpPr>
        <p:spPr bwMode="auto">
          <a:xfrm>
            <a:off x="1560513" y="3335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10297" name="Oval 56"/>
          <p:cNvSpPr>
            <a:spLocks noChangeArrowheads="1"/>
          </p:cNvSpPr>
          <p:nvPr/>
        </p:nvSpPr>
        <p:spPr bwMode="auto">
          <a:xfrm>
            <a:off x="2082800" y="36576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298" name="Text Box 57"/>
          <p:cNvSpPr txBox="1">
            <a:spLocks noChangeArrowheads="1"/>
          </p:cNvSpPr>
          <p:nvPr/>
        </p:nvSpPr>
        <p:spPr bwMode="auto">
          <a:xfrm>
            <a:off x="2157413" y="36909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0299" name="Line 58"/>
          <p:cNvSpPr>
            <a:spLocks noChangeShapeType="1"/>
          </p:cNvSpPr>
          <p:nvPr/>
        </p:nvSpPr>
        <p:spPr bwMode="auto">
          <a:xfrm>
            <a:off x="1625600" y="3771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300" name="Text Box 59"/>
          <p:cNvSpPr txBox="1">
            <a:spLocks noChangeArrowheads="1"/>
          </p:cNvSpPr>
          <p:nvPr/>
        </p:nvSpPr>
        <p:spPr bwMode="auto">
          <a:xfrm>
            <a:off x="1789113" y="3602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10301" name="Rectangle 60"/>
          <p:cNvSpPr>
            <a:spLocks noChangeArrowheads="1"/>
          </p:cNvSpPr>
          <p:nvPr/>
        </p:nvSpPr>
        <p:spPr bwMode="auto">
          <a:xfrm>
            <a:off x="2781300" y="36576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0302" name="Text Box 61"/>
          <p:cNvSpPr txBox="1">
            <a:spLocks noChangeArrowheads="1"/>
          </p:cNvSpPr>
          <p:nvPr/>
        </p:nvSpPr>
        <p:spPr bwMode="auto">
          <a:xfrm>
            <a:off x="2855913" y="36782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10303" name="Line 62"/>
          <p:cNvSpPr>
            <a:spLocks noChangeShapeType="1"/>
          </p:cNvSpPr>
          <p:nvPr/>
        </p:nvSpPr>
        <p:spPr bwMode="auto">
          <a:xfrm>
            <a:off x="2311400" y="3771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0304" name="Text Box 63"/>
          <p:cNvSpPr txBox="1">
            <a:spLocks noChangeArrowheads="1"/>
          </p:cNvSpPr>
          <p:nvPr/>
        </p:nvSpPr>
        <p:spPr bwMode="auto">
          <a:xfrm>
            <a:off x="2449513" y="3602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0305" name="Text Box 64"/>
          <p:cNvSpPr txBox="1">
            <a:spLocks noChangeArrowheads="1"/>
          </p:cNvSpPr>
          <p:nvPr/>
        </p:nvSpPr>
        <p:spPr bwMode="auto">
          <a:xfrm>
            <a:off x="3097213" y="3690938"/>
            <a:ext cx="5286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 = aab</a:t>
            </a:r>
          </a:p>
        </p:txBody>
      </p:sp>
      <p:sp>
        <p:nvSpPr>
          <p:cNvPr id="10306" name="Text Box 65"/>
          <p:cNvSpPr txBox="1">
            <a:spLocks noChangeArrowheads="1"/>
          </p:cNvSpPr>
          <p:nvPr/>
        </p:nvSpPr>
        <p:spPr bwMode="auto">
          <a:xfrm>
            <a:off x="836613" y="1243013"/>
            <a:ext cx="742950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r>
              <a:rPr lang="de-AT" altLang="en-US" sz="1400">
                <a:latin typeface="Arial" panose="020B0604020202020204" pitchFamily="34" charset="0"/>
              </a:rPr>
              <a:t> a b #</a:t>
            </a:r>
          </a:p>
        </p:txBody>
      </p:sp>
      <p:sp>
        <p:nvSpPr>
          <p:cNvPr id="10307" name="Line 256"/>
          <p:cNvSpPr>
            <a:spLocks noChangeShapeType="1"/>
          </p:cNvSpPr>
          <p:nvPr/>
        </p:nvSpPr>
        <p:spPr bwMode="auto">
          <a:xfrm>
            <a:off x="927100" y="2819400"/>
            <a:ext cx="0" cy="3429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grpSp>
        <p:nvGrpSpPr>
          <p:cNvPr id="329991" name="Group 263"/>
          <p:cNvGrpSpPr>
            <a:grpSpLocks/>
          </p:cNvGrpSpPr>
          <p:nvPr/>
        </p:nvGrpSpPr>
        <p:grpSpPr bwMode="auto">
          <a:xfrm>
            <a:off x="812800" y="3998913"/>
            <a:ext cx="3524250" cy="2820987"/>
            <a:chOff x="512" y="2519"/>
            <a:chExt cx="2220" cy="1777"/>
          </a:xfrm>
        </p:grpSpPr>
        <p:sp>
          <p:nvSpPr>
            <p:cNvPr id="10439" name="Oval 66"/>
            <p:cNvSpPr>
              <a:spLocks noChangeArrowheads="1"/>
            </p:cNvSpPr>
            <p:nvPr/>
          </p:nvSpPr>
          <p:spPr bwMode="auto">
            <a:xfrm>
              <a:off x="512" y="336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40" name="Text Box 67"/>
            <p:cNvSpPr txBox="1">
              <a:spLocks noChangeArrowheads="1"/>
            </p:cNvSpPr>
            <p:nvPr/>
          </p:nvSpPr>
          <p:spPr bwMode="auto">
            <a:xfrm>
              <a:off x="559" y="338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10441" name="Oval 68"/>
            <p:cNvSpPr>
              <a:spLocks noChangeArrowheads="1"/>
            </p:cNvSpPr>
            <p:nvPr/>
          </p:nvSpPr>
          <p:spPr bwMode="auto">
            <a:xfrm>
              <a:off x="872" y="277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42" name="Text Box 69"/>
            <p:cNvSpPr txBox="1">
              <a:spLocks noChangeArrowheads="1"/>
            </p:cNvSpPr>
            <p:nvPr/>
          </p:nvSpPr>
          <p:spPr bwMode="auto">
            <a:xfrm>
              <a:off x="919" y="279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0443" name="Rectangle 70"/>
            <p:cNvSpPr>
              <a:spLocks noChangeArrowheads="1"/>
            </p:cNvSpPr>
            <p:nvPr/>
          </p:nvSpPr>
          <p:spPr bwMode="auto">
            <a:xfrm>
              <a:off x="1312" y="278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44" name="Text Box 71"/>
            <p:cNvSpPr txBox="1">
              <a:spLocks noChangeArrowheads="1"/>
            </p:cNvSpPr>
            <p:nvPr/>
          </p:nvSpPr>
          <p:spPr bwMode="auto">
            <a:xfrm>
              <a:off x="1351" y="279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10445" name="Line 72"/>
            <p:cNvSpPr>
              <a:spLocks noChangeShapeType="1"/>
            </p:cNvSpPr>
            <p:nvPr/>
          </p:nvSpPr>
          <p:spPr bwMode="auto">
            <a:xfrm>
              <a:off x="1016" y="284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46" name="Text Box 73"/>
            <p:cNvSpPr txBox="1">
              <a:spLocks noChangeArrowheads="1"/>
            </p:cNvSpPr>
            <p:nvPr/>
          </p:nvSpPr>
          <p:spPr bwMode="auto">
            <a:xfrm>
              <a:off x="1103" y="274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10447" name="Text Box 74"/>
            <p:cNvSpPr txBox="1">
              <a:spLocks noChangeArrowheads="1"/>
            </p:cNvSpPr>
            <p:nvPr/>
          </p:nvSpPr>
          <p:spPr bwMode="auto">
            <a:xfrm>
              <a:off x="1511" y="2805"/>
              <a:ext cx="30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XY</a:t>
              </a:r>
            </a:p>
          </p:txBody>
        </p:sp>
        <p:sp>
          <p:nvSpPr>
            <p:cNvPr id="10448" name="Rectangle 75"/>
            <p:cNvSpPr>
              <a:spLocks noChangeArrowheads="1"/>
            </p:cNvSpPr>
            <p:nvPr/>
          </p:nvSpPr>
          <p:spPr bwMode="auto">
            <a:xfrm>
              <a:off x="1312" y="314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49" name="Text Box 76"/>
            <p:cNvSpPr txBox="1">
              <a:spLocks noChangeArrowheads="1"/>
            </p:cNvSpPr>
            <p:nvPr/>
          </p:nvSpPr>
          <p:spPr bwMode="auto">
            <a:xfrm>
              <a:off x="1351" y="31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10450" name="Line 77"/>
            <p:cNvSpPr>
              <a:spLocks noChangeShapeType="1"/>
            </p:cNvSpPr>
            <p:nvPr/>
          </p:nvSpPr>
          <p:spPr bwMode="auto">
            <a:xfrm>
              <a:off x="944" y="2920"/>
              <a:ext cx="0" cy="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51" name="Line 78"/>
            <p:cNvSpPr>
              <a:spLocks noChangeShapeType="1"/>
            </p:cNvSpPr>
            <p:nvPr/>
          </p:nvSpPr>
          <p:spPr bwMode="auto">
            <a:xfrm>
              <a:off x="944" y="3216"/>
              <a:ext cx="3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52" name="Text Box 79"/>
            <p:cNvSpPr txBox="1">
              <a:spLocks noChangeArrowheads="1"/>
            </p:cNvSpPr>
            <p:nvPr/>
          </p:nvSpPr>
          <p:spPr bwMode="auto">
            <a:xfrm>
              <a:off x="1103" y="31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453" name="Line 80"/>
            <p:cNvSpPr>
              <a:spLocks noChangeShapeType="1"/>
            </p:cNvSpPr>
            <p:nvPr/>
          </p:nvSpPr>
          <p:spPr bwMode="auto">
            <a:xfrm>
              <a:off x="584" y="284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54" name="Text Box 81"/>
            <p:cNvSpPr txBox="1">
              <a:spLocks noChangeArrowheads="1"/>
            </p:cNvSpPr>
            <p:nvPr/>
          </p:nvSpPr>
          <p:spPr bwMode="auto">
            <a:xfrm>
              <a:off x="687" y="274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10455" name="Line 82"/>
            <p:cNvSpPr>
              <a:spLocks noChangeShapeType="1"/>
            </p:cNvSpPr>
            <p:nvPr/>
          </p:nvSpPr>
          <p:spPr bwMode="auto">
            <a:xfrm>
              <a:off x="584" y="2848"/>
              <a:ext cx="0" cy="5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56" name="AutoShape 83"/>
            <p:cNvSpPr>
              <a:spLocks noChangeArrowheads="1"/>
            </p:cNvSpPr>
            <p:nvPr/>
          </p:nvSpPr>
          <p:spPr bwMode="auto">
            <a:xfrm>
              <a:off x="776" y="3352"/>
              <a:ext cx="312" cy="152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57" name="Text Box 84"/>
            <p:cNvSpPr txBox="1">
              <a:spLocks noChangeArrowheads="1"/>
            </p:cNvSpPr>
            <p:nvPr/>
          </p:nvSpPr>
          <p:spPr bwMode="auto">
            <a:xfrm>
              <a:off x="847" y="3365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sp>
          <p:nvSpPr>
            <p:cNvPr id="10458" name="Text Box 85"/>
            <p:cNvSpPr txBox="1">
              <a:spLocks noChangeArrowheads="1"/>
            </p:cNvSpPr>
            <p:nvPr/>
          </p:nvSpPr>
          <p:spPr bwMode="auto">
            <a:xfrm>
              <a:off x="1279" y="3037"/>
              <a:ext cx="2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</a:t>
              </a:r>
            </a:p>
          </p:txBody>
        </p:sp>
        <p:sp>
          <p:nvSpPr>
            <p:cNvPr id="10459" name="Oval 86"/>
            <p:cNvSpPr>
              <a:spLocks noChangeArrowheads="1"/>
            </p:cNvSpPr>
            <p:nvPr/>
          </p:nvSpPr>
          <p:spPr bwMode="auto">
            <a:xfrm>
              <a:off x="872" y="3656"/>
              <a:ext cx="144" cy="144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60" name="Text Box 87"/>
            <p:cNvSpPr txBox="1">
              <a:spLocks noChangeArrowheads="1"/>
            </p:cNvSpPr>
            <p:nvPr/>
          </p:nvSpPr>
          <p:spPr bwMode="auto">
            <a:xfrm>
              <a:off x="919" y="36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0461" name="Line 88"/>
            <p:cNvSpPr>
              <a:spLocks noChangeShapeType="1"/>
            </p:cNvSpPr>
            <p:nvPr/>
          </p:nvSpPr>
          <p:spPr bwMode="auto">
            <a:xfrm flipV="1">
              <a:off x="944" y="3504"/>
              <a:ext cx="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62" name="Text Box 89"/>
            <p:cNvSpPr txBox="1">
              <a:spLocks noChangeArrowheads="1"/>
            </p:cNvSpPr>
            <p:nvPr/>
          </p:nvSpPr>
          <p:spPr bwMode="auto">
            <a:xfrm>
              <a:off x="983" y="35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10463" name="Line 90"/>
            <p:cNvSpPr>
              <a:spLocks noChangeShapeType="1"/>
            </p:cNvSpPr>
            <p:nvPr/>
          </p:nvSpPr>
          <p:spPr bwMode="auto">
            <a:xfrm>
              <a:off x="584" y="3728"/>
              <a:ext cx="288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64" name="Text Box 91"/>
            <p:cNvSpPr txBox="1">
              <a:spLocks noChangeArrowheads="1"/>
            </p:cNvSpPr>
            <p:nvPr/>
          </p:nvSpPr>
          <p:spPr bwMode="auto">
            <a:xfrm>
              <a:off x="687" y="36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  <a:latin typeface="Arial" panose="020B0604020202020204" pitchFamily="34" charset="0"/>
                </a:rPr>
                <a:t>S</a:t>
              </a:r>
            </a:p>
          </p:txBody>
        </p:sp>
        <p:sp>
          <p:nvSpPr>
            <p:cNvPr id="10465" name="Rectangle 92"/>
            <p:cNvSpPr>
              <a:spLocks noChangeArrowheads="1"/>
            </p:cNvSpPr>
            <p:nvPr/>
          </p:nvSpPr>
          <p:spPr bwMode="auto">
            <a:xfrm>
              <a:off x="872" y="4040"/>
              <a:ext cx="144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66" name="Text Box 93"/>
            <p:cNvSpPr txBox="1">
              <a:spLocks noChangeArrowheads="1"/>
            </p:cNvSpPr>
            <p:nvPr/>
          </p:nvSpPr>
          <p:spPr bwMode="auto">
            <a:xfrm>
              <a:off x="911" y="405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0467" name="Line 94"/>
            <p:cNvSpPr>
              <a:spLocks noChangeShapeType="1"/>
            </p:cNvSpPr>
            <p:nvPr/>
          </p:nvSpPr>
          <p:spPr bwMode="auto">
            <a:xfrm>
              <a:off x="584" y="410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68" name="Text Box 95"/>
            <p:cNvSpPr txBox="1">
              <a:spLocks noChangeArrowheads="1"/>
            </p:cNvSpPr>
            <p:nvPr/>
          </p:nvSpPr>
          <p:spPr bwMode="auto">
            <a:xfrm>
              <a:off x="687" y="399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0469" name="Line 96"/>
            <p:cNvSpPr>
              <a:spLocks noChangeShapeType="1"/>
            </p:cNvSpPr>
            <p:nvPr/>
          </p:nvSpPr>
          <p:spPr bwMode="auto">
            <a:xfrm flipV="1">
              <a:off x="584" y="3504"/>
              <a:ext cx="0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70" name="Oval 97"/>
            <p:cNvSpPr>
              <a:spLocks noChangeArrowheads="1"/>
            </p:cNvSpPr>
            <p:nvPr/>
          </p:nvSpPr>
          <p:spPr bwMode="auto">
            <a:xfrm>
              <a:off x="1752" y="314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71" name="Text Box 98"/>
            <p:cNvSpPr txBox="1">
              <a:spLocks noChangeArrowheads="1"/>
            </p:cNvSpPr>
            <p:nvPr/>
          </p:nvSpPr>
          <p:spPr bwMode="auto">
            <a:xfrm>
              <a:off x="1799" y="316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10472" name="Line 99"/>
            <p:cNvSpPr>
              <a:spLocks noChangeShapeType="1"/>
            </p:cNvSpPr>
            <p:nvPr/>
          </p:nvSpPr>
          <p:spPr bwMode="auto">
            <a:xfrm>
              <a:off x="1464" y="321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73" name="Text Box 100"/>
            <p:cNvSpPr txBox="1">
              <a:spLocks noChangeArrowheads="1"/>
            </p:cNvSpPr>
            <p:nvPr/>
          </p:nvSpPr>
          <p:spPr bwMode="auto">
            <a:xfrm>
              <a:off x="1567" y="31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474" name="Rectangle 101"/>
            <p:cNvSpPr>
              <a:spLocks noChangeArrowheads="1"/>
            </p:cNvSpPr>
            <p:nvPr/>
          </p:nvSpPr>
          <p:spPr bwMode="auto">
            <a:xfrm>
              <a:off x="2200" y="314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75" name="Text Box 102"/>
            <p:cNvSpPr txBox="1">
              <a:spLocks noChangeArrowheads="1"/>
            </p:cNvSpPr>
            <p:nvPr/>
          </p:nvSpPr>
          <p:spPr bwMode="auto">
            <a:xfrm>
              <a:off x="2223" y="3157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11</a:t>
              </a:r>
            </a:p>
          </p:txBody>
        </p:sp>
        <p:sp>
          <p:nvSpPr>
            <p:cNvPr id="10476" name="Line 103"/>
            <p:cNvSpPr>
              <a:spLocks noChangeShapeType="1"/>
            </p:cNvSpPr>
            <p:nvPr/>
          </p:nvSpPr>
          <p:spPr bwMode="auto">
            <a:xfrm>
              <a:off x="1904" y="321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77" name="Text Box 104"/>
            <p:cNvSpPr txBox="1">
              <a:spLocks noChangeArrowheads="1"/>
            </p:cNvSpPr>
            <p:nvPr/>
          </p:nvSpPr>
          <p:spPr bwMode="auto">
            <a:xfrm>
              <a:off x="1991" y="31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0478" name="Text Box 105"/>
            <p:cNvSpPr txBox="1">
              <a:spLocks noChangeArrowheads="1"/>
            </p:cNvSpPr>
            <p:nvPr/>
          </p:nvSpPr>
          <p:spPr bwMode="auto">
            <a:xfrm>
              <a:off x="2399" y="3165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bba</a:t>
              </a:r>
            </a:p>
          </p:txBody>
        </p:sp>
        <p:sp>
          <p:nvSpPr>
            <p:cNvPr id="10479" name="Oval 106"/>
            <p:cNvSpPr>
              <a:spLocks noChangeArrowheads="1"/>
            </p:cNvSpPr>
            <p:nvPr/>
          </p:nvSpPr>
          <p:spPr bwMode="auto">
            <a:xfrm>
              <a:off x="1312" y="365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80" name="Text Box 107"/>
            <p:cNvSpPr txBox="1">
              <a:spLocks noChangeArrowheads="1"/>
            </p:cNvSpPr>
            <p:nvPr/>
          </p:nvSpPr>
          <p:spPr bwMode="auto">
            <a:xfrm>
              <a:off x="1359" y="36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10481" name="Line 108"/>
            <p:cNvSpPr>
              <a:spLocks noChangeShapeType="1"/>
            </p:cNvSpPr>
            <p:nvPr/>
          </p:nvSpPr>
          <p:spPr bwMode="auto">
            <a:xfrm>
              <a:off x="1024" y="372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82" name="Text Box 109"/>
            <p:cNvSpPr txBox="1">
              <a:spLocks noChangeArrowheads="1"/>
            </p:cNvSpPr>
            <p:nvPr/>
          </p:nvSpPr>
          <p:spPr bwMode="auto">
            <a:xfrm>
              <a:off x="1127" y="36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10483" name="Line 110"/>
            <p:cNvSpPr>
              <a:spLocks noChangeShapeType="1"/>
            </p:cNvSpPr>
            <p:nvPr/>
          </p:nvSpPr>
          <p:spPr bwMode="auto">
            <a:xfrm flipV="1">
              <a:off x="1384" y="3288"/>
              <a:ext cx="0" cy="3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84" name="Text Box 111"/>
            <p:cNvSpPr txBox="1">
              <a:spLocks noChangeArrowheads="1"/>
            </p:cNvSpPr>
            <p:nvPr/>
          </p:nvSpPr>
          <p:spPr bwMode="auto">
            <a:xfrm>
              <a:off x="1415" y="344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485" name="Rectangle 112"/>
            <p:cNvSpPr>
              <a:spLocks noChangeArrowheads="1"/>
            </p:cNvSpPr>
            <p:nvPr/>
          </p:nvSpPr>
          <p:spPr bwMode="auto">
            <a:xfrm>
              <a:off x="1752" y="365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86" name="Text Box 113"/>
            <p:cNvSpPr txBox="1">
              <a:spLocks noChangeArrowheads="1"/>
            </p:cNvSpPr>
            <p:nvPr/>
          </p:nvSpPr>
          <p:spPr bwMode="auto">
            <a:xfrm>
              <a:off x="1775" y="3669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10487" name="Line 114"/>
            <p:cNvSpPr>
              <a:spLocks noChangeShapeType="1"/>
            </p:cNvSpPr>
            <p:nvPr/>
          </p:nvSpPr>
          <p:spPr bwMode="auto">
            <a:xfrm>
              <a:off x="1456" y="372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88" name="Text Box 115"/>
            <p:cNvSpPr txBox="1">
              <a:spLocks noChangeArrowheads="1"/>
            </p:cNvSpPr>
            <p:nvPr/>
          </p:nvSpPr>
          <p:spPr bwMode="auto">
            <a:xfrm>
              <a:off x="1543" y="36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10489" name="Text Box 116"/>
            <p:cNvSpPr txBox="1">
              <a:spLocks noChangeArrowheads="1"/>
            </p:cNvSpPr>
            <p:nvPr/>
          </p:nvSpPr>
          <p:spPr bwMode="auto">
            <a:xfrm>
              <a:off x="1951" y="3677"/>
              <a:ext cx="36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SXY</a:t>
              </a:r>
            </a:p>
          </p:txBody>
        </p:sp>
        <p:sp>
          <p:nvSpPr>
            <p:cNvPr id="10490" name="Line 117"/>
            <p:cNvSpPr>
              <a:spLocks noChangeShapeType="1"/>
            </p:cNvSpPr>
            <p:nvPr/>
          </p:nvSpPr>
          <p:spPr bwMode="auto">
            <a:xfrm>
              <a:off x="944" y="3800"/>
              <a:ext cx="0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91" name="Text Box 118"/>
            <p:cNvSpPr txBox="1">
              <a:spLocks noChangeArrowheads="1"/>
            </p:cNvSpPr>
            <p:nvPr/>
          </p:nvSpPr>
          <p:spPr bwMode="auto">
            <a:xfrm>
              <a:off x="983" y="38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0492" name="Oval 119"/>
            <p:cNvSpPr>
              <a:spLocks noChangeArrowheads="1"/>
            </p:cNvSpPr>
            <p:nvPr/>
          </p:nvSpPr>
          <p:spPr bwMode="auto">
            <a:xfrm>
              <a:off x="1312" y="404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93" name="Text Box 120"/>
            <p:cNvSpPr txBox="1">
              <a:spLocks noChangeArrowheads="1"/>
            </p:cNvSpPr>
            <p:nvPr/>
          </p:nvSpPr>
          <p:spPr bwMode="auto">
            <a:xfrm>
              <a:off x="1359" y="40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0494" name="Line 121"/>
            <p:cNvSpPr>
              <a:spLocks noChangeShapeType="1"/>
            </p:cNvSpPr>
            <p:nvPr/>
          </p:nvSpPr>
          <p:spPr bwMode="auto">
            <a:xfrm>
              <a:off x="1024" y="41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95" name="Text Box 122"/>
            <p:cNvSpPr txBox="1">
              <a:spLocks noChangeArrowheads="1"/>
            </p:cNvSpPr>
            <p:nvPr/>
          </p:nvSpPr>
          <p:spPr bwMode="auto">
            <a:xfrm>
              <a:off x="1127" y="400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0496" name="Rectangle 123"/>
            <p:cNvSpPr>
              <a:spLocks noChangeArrowheads="1"/>
            </p:cNvSpPr>
            <p:nvPr/>
          </p:nvSpPr>
          <p:spPr bwMode="auto">
            <a:xfrm>
              <a:off x="1752" y="404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97" name="Text Box 124"/>
            <p:cNvSpPr txBox="1">
              <a:spLocks noChangeArrowheads="1"/>
            </p:cNvSpPr>
            <p:nvPr/>
          </p:nvSpPr>
          <p:spPr bwMode="auto">
            <a:xfrm>
              <a:off x="1799" y="405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0498" name="Line 125"/>
            <p:cNvSpPr>
              <a:spLocks noChangeShapeType="1"/>
            </p:cNvSpPr>
            <p:nvPr/>
          </p:nvSpPr>
          <p:spPr bwMode="auto">
            <a:xfrm>
              <a:off x="1456" y="41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99" name="Text Box 126"/>
            <p:cNvSpPr txBox="1">
              <a:spLocks noChangeArrowheads="1"/>
            </p:cNvSpPr>
            <p:nvPr/>
          </p:nvSpPr>
          <p:spPr bwMode="auto">
            <a:xfrm>
              <a:off x="1543" y="400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500" name="Text Box 127"/>
            <p:cNvSpPr txBox="1">
              <a:spLocks noChangeArrowheads="1"/>
            </p:cNvSpPr>
            <p:nvPr/>
          </p:nvSpPr>
          <p:spPr bwMode="auto">
            <a:xfrm>
              <a:off x="1951" y="4061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 = aab</a:t>
              </a:r>
            </a:p>
          </p:txBody>
        </p:sp>
        <p:sp>
          <p:nvSpPr>
            <p:cNvPr id="10501" name="Text Box 128"/>
            <p:cNvSpPr txBox="1">
              <a:spLocks noChangeArrowheads="1"/>
            </p:cNvSpPr>
            <p:nvPr/>
          </p:nvSpPr>
          <p:spPr bwMode="auto">
            <a:xfrm>
              <a:off x="527" y="2519"/>
              <a:ext cx="362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  <a:r>
                <a:rPr lang="de-AT" altLang="en-US" sz="1400">
                  <a:latin typeface="Arial" panose="020B0604020202020204" pitchFamily="34" charset="0"/>
                </a:rPr>
                <a:t> b #</a:t>
              </a:r>
            </a:p>
          </p:txBody>
        </p:sp>
        <p:sp>
          <p:nvSpPr>
            <p:cNvPr id="10502" name="Text Box 255"/>
            <p:cNvSpPr txBox="1">
              <a:spLocks noChangeArrowheads="1"/>
            </p:cNvSpPr>
            <p:nvPr/>
          </p:nvSpPr>
          <p:spPr bwMode="auto">
            <a:xfrm>
              <a:off x="831" y="4181"/>
              <a:ext cx="2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 = a</a:t>
              </a:r>
            </a:p>
          </p:txBody>
        </p:sp>
        <p:sp>
          <p:nvSpPr>
            <p:cNvPr id="10503" name="Line 257"/>
            <p:cNvSpPr>
              <a:spLocks noChangeShapeType="1"/>
            </p:cNvSpPr>
            <p:nvPr/>
          </p:nvSpPr>
          <p:spPr bwMode="auto">
            <a:xfrm>
              <a:off x="584" y="3512"/>
              <a:ext cx="0" cy="216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29992" name="Group 264"/>
          <p:cNvGrpSpPr>
            <a:grpSpLocks/>
          </p:cNvGrpSpPr>
          <p:nvPr/>
        </p:nvGrpSpPr>
        <p:grpSpPr bwMode="auto">
          <a:xfrm>
            <a:off x="4749800" y="1243013"/>
            <a:ext cx="3524250" cy="2643187"/>
            <a:chOff x="2992" y="783"/>
            <a:chExt cx="2220" cy="1665"/>
          </a:xfrm>
        </p:grpSpPr>
        <p:sp>
          <p:nvSpPr>
            <p:cNvPr id="10375" name="Oval 129"/>
            <p:cNvSpPr>
              <a:spLocks noChangeArrowheads="1"/>
            </p:cNvSpPr>
            <p:nvPr/>
          </p:nvSpPr>
          <p:spPr bwMode="auto">
            <a:xfrm>
              <a:off x="2992" y="162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76" name="Text Box 130"/>
            <p:cNvSpPr txBox="1">
              <a:spLocks noChangeArrowheads="1"/>
            </p:cNvSpPr>
            <p:nvPr/>
          </p:nvSpPr>
          <p:spPr bwMode="auto">
            <a:xfrm>
              <a:off x="3039" y="164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10377" name="Oval 131"/>
            <p:cNvSpPr>
              <a:spLocks noChangeArrowheads="1"/>
            </p:cNvSpPr>
            <p:nvPr/>
          </p:nvSpPr>
          <p:spPr bwMode="auto">
            <a:xfrm>
              <a:off x="3352" y="104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78" name="Text Box 132"/>
            <p:cNvSpPr txBox="1">
              <a:spLocks noChangeArrowheads="1"/>
            </p:cNvSpPr>
            <p:nvPr/>
          </p:nvSpPr>
          <p:spPr bwMode="auto">
            <a:xfrm>
              <a:off x="3399" y="10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0379" name="Rectangle 133"/>
            <p:cNvSpPr>
              <a:spLocks noChangeArrowheads="1"/>
            </p:cNvSpPr>
            <p:nvPr/>
          </p:nvSpPr>
          <p:spPr bwMode="auto">
            <a:xfrm>
              <a:off x="3792" y="104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80" name="Text Box 134"/>
            <p:cNvSpPr txBox="1">
              <a:spLocks noChangeArrowheads="1"/>
            </p:cNvSpPr>
            <p:nvPr/>
          </p:nvSpPr>
          <p:spPr bwMode="auto">
            <a:xfrm>
              <a:off x="3831" y="10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10381" name="Line 135"/>
            <p:cNvSpPr>
              <a:spLocks noChangeShapeType="1"/>
            </p:cNvSpPr>
            <p:nvPr/>
          </p:nvSpPr>
          <p:spPr bwMode="auto">
            <a:xfrm>
              <a:off x="3496" y="11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82" name="Text Box 136"/>
            <p:cNvSpPr txBox="1">
              <a:spLocks noChangeArrowheads="1"/>
            </p:cNvSpPr>
            <p:nvPr/>
          </p:nvSpPr>
          <p:spPr bwMode="auto">
            <a:xfrm>
              <a:off x="3583" y="100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10383" name="Text Box 137"/>
            <p:cNvSpPr txBox="1">
              <a:spLocks noChangeArrowheads="1"/>
            </p:cNvSpPr>
            <p:nvPr/>
          </p:nvSpPr>
          <p:spPr bwMode="auto">
            <a:xfrm>
              <a:off x="3991" y="1069"/>
              <a:ext cx="30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XY</a:t>
              </a:r>
            </a:p>
          </p:txBody>
        </p:sp>
        <p:sp>
          <p:nvSpPr>
            <p:cNvPr id="10384" name="Rectangle 138"/>
            <p:cNvSpPr>
              <a:spLocks noChangeArrowheads="1"/>
            </p:cNvSpPr>
            <p:nvPr/>
          </p:nvSpPr>
          <p:spPr bwMode="auto">
            <a:xfrm>
              <a:off x="3792" y="140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85" name="Text Box 139"/>
            <p:cNvSpPr txBox="1">
              <a:spLocks noChangeArrowheads="1"/>
            </p:cNvSpPr>
            <p:nvPr/>
          </p:nvSpPr>
          <p:spPr bwMode="auto">
            <a:xfrm>
              <a:off x="3831" y="142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10386" name="Line 140"/>
            <p:cNvSpPr>
              <a:spLocks noChangeShapeType="1"/>
            </p:cNvSpPr>
            <p:nvPr/>
          </p:nvSpPr>
          <p:spPr bwMode="auto">
            <a:xfrm>
              <a:off x="3424" y="1184"/>
              <a:ext cx="0" cy="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87" name="Line 141"/>
            <p:cNvSpPr>
              <a:spLocks noChangeShapeType="1"/>
            </p:cNvSpPr>
            <p:nvPr/>
          </p:nvSpPr>
          <p:spPr bwMode="auto">
            <a:xfrm>
              <a:off x="3424" y="1480"/>
              <a:ext cx="3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88" name="Text Box 142"/>
            <p:cNvSpPr txBox="1">
              <a:spLocks noChangeArrowheads="1"/>
            </p:cNvSpPr>
            <p:nvPr/>
          </p:nvSpPr>
          <p:spPr bwMode="auto">
            <a:xfrm>
              <a:off x="3583" y="137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389" name="Line 143"/>
            <p:cNvSpPr>
              <a:spLocks noChangeShapeType="1"/>
            </p:cNvSpPr>
            <p:nvPr/>
          </p:nvSpPr>
          <p:spPr bwMode="auto">
            <a:xfrm>
              <a:off x="3064" y="11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90" name="Text Box 144"/>
            <p:cNvSpPr txBox="1">
              <a:spLocks noChangeArrowheads="1"/>
            </p:cNvSpPr>
            <p:nvPr/>
          </p:nvSpPr>
          <p:spPr bwMode="auto">
            <a:xfrm>
              <a:off x="3167" y="100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10391" name="Line 145"/>
            <p:cNvSpPr>
              <a:spLocks noChangeShapeType="1"/>
            </p:cNvSpPr>
            <p:nvPr/>
          </p:nvSpPr>
          <p:spPr bwMode="auto">
            <a:xfrm>
              <a:off x="3064" y="1112"/>
              <a:ext cx="0" cy="5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92" name="AutoShape 146"/>
            <p:cNvSpPr>
              <a:spLocks noChangeArrowheads="1"/>
            </p:cNvSpPr>
            <p:nvPr/>
          </p:nvSpPr>
          <p:spPr bwMode="auto">
            <a:xfrm>
              <a:off x="3256" y="1616"/>
              <a:ext cx="312" cy="152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93" name="Text Box 147"/>
            <p:cNvSpPr txBox="1">
              <a:spLocks noChangeArrowheads="1"/>
            </p:cNvSpPr>
            <p:nvPr/>
          </p:nvSpPr>
          <p:spPr bwMode="auto">
            <a:xfrm>
              <a:off x="3327" y="1629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sp>
          <p:nvSpPr>
            <p:cNvPr id="10394" name="Text Box 148"/>
            <p:cNvSpPr txBox="1">
              <a:spLocks noChangeArrowheads="1"/>
            </p:cNvSpPr>
            <p:nvPr/>
          </p:nvSpPr>
          <p:spPr bwMode="auto">
            <a:xfrm>
              <a:off x="3759" y="1301"/>
              <a:ext cx="2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</a:t>
              </a:r>
            </a:p>
          </p:txBody>
        </p:sp>
        <p:sp>
          <p:nvSpPr>
            <p:cNvPr id="10395" name="Oval 149"/>
            <p:cNvSpPr>
              <a:spLocks noChangeArrowheads="1"/>
            </p:cNvSpPr>
            <p:nvPr/>
          </p:nvSpPr>
          <p:spPr bwMode="auto">
            <a:xfrm>
              <a:off x="3352" y="1920"/>
              <a:ext cx="144" cy="144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96" name="Text Box 150"/>
            <p:cNvSpPr txBox="1">
              <a:spLocks noChangeArrowheads="1"/>
            </p:cNvSpPr>
            <p:nvPr/>
          </p:nvSpPr>
          <p:spPr bwMode="auto">
            <a:xfrm>
              <a:off x="3399" y="194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0397" name="Line 151"/>
            <p:cNvSpPr>
              <a:spLocks noChangeShapeType="1"/>
            </p:cNvSpPr>
            <p:nvPr/>
          </p:nvSpPr>
          <p:spPr bwMode="auto">
            <a:xfrm flipV="1">
              <a:off x="3424" y="1768"/>
              <a:ext cx="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98" name="Text Box 152"/>
            <p:cNvSpPr txBox="1">
              <a:spLocks noChangeArrowheads="1"/>
            </p:cNvSpPr>
            <p:nvPr/>
          </p:nvSpPr>
          <p:spPr bwMode="auto">
            <a:xfrm>
              <a:off x="3463" y="182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10399" name="Line 153"/>
            <p:cNvSpPr>
              <a:spLocks noChangeShapeType="1"/>
            </p:cNvSpPr>
            <p:nvPr/>
          </p:nvSpPr>
          <p:spPr bwMode="auto">
            <a:xfrm>
              <a:off x="3064" y="1992"/>
              <a:ext cx="288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00" name="Text Box 154"/>
            <p:cNvSpPr txBox="1">
              <a:spLocks noChangeArrowheads="1"/>
            </p:cNvSpPr>
            <p:nvPr/>
          </p:nvSpPr>
          <p:spPr bwMode="auto">
            <a:xfrm>
              <a:off x="3167" y="188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  <a:latin typeface="Arial" panose="020B0604020202020204" pitchFamily="34" charset="0"/>
                </a:rPr>
                <a:t>S</a:t>
              </a:r>
            </a:p>
          </p:txBody>
        </p:sp>
        <p:sp>
          <p:nvSpPr>
            <p:cNvPr id="10401" name="Rectangle 155"/>
            <p:cNvSpPr>
              <a:spLocks noChangeArrowheads="1"/>
            </p:cNvSpPr>
            <p:nvPr/>
          </p:nvSpPr>
          <p:spPr bwMode="auto">
            <a:xfrm>
              <a:off x="3352" y="23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02" name="Text Box 156"/>
            <p:cNvSpPr txBox="1">
              <a:spLocks noChangeArrowheads="1"/>
            </p:cNvSpPr>
            <p:nvPr/>
          </p:nvSpPr>
          <p:spPr bwMode="auto">
            <a:xfrm>
              <a:off x="3391" y="23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0403" name="Line 157"/>
            <p:cNvSpPr>
              <a:spLocks noChangeShapeType="1"/>
            </p:cNvSpPr>
            <p:nvPr/>
          </p:nvSpPr>
          <p:spPr bwMode="auto">
            <a:xfrm>
              <a:off x="3064" y="236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04" name="Text Box 158"/>
            <p:cNvSpPr txBox="1">
              <a:spLocks noChangeArrowheads="1"/>
            </p:cNvSpPr>
            <p:nvPr/>
          </p:nvSpPr>
          <p:spPr bwMode="auto">
            <a:xfrm>
              <a:off x="3167" y="22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0405" name="Line 159"/>
            <p:cNvSpPr>
              <a:spLocks noChangeShapeType="1"/>
            </p:cNvSpPr>
            <p:nvPr/>
          </p:nvSpPr>
          <p:spPr bwMode="auto">
            <a:xfrm flipV="1">
              <a:off x="3064" y="1768"/>
              <a:ext cx="0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06" name="Oval 160"/>
            <p:cNvSpPr>
              <a:spLocks noChangeArrowheads="1"/>
            </p:cNvSpPr>
            <p:nvPr/>
          </p:nvSpPr>
          <p:spPr bwMode="auto">
            <a:xfrm>
              <a:off x="4232" y="140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07" name="Text Box 161"/>
            <p:cNvSpPr txBox="1">
              <a:spLocks noChangeArrowheads="1"/>
            </p:cNvSpPr>
            <p:nvPr/>
          </p:nvSpPr>
          <p:spPr bwMode="auto">
            <a:xfrm>
              <a:off x="4279" y="142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10408" name="Line 162"/>
            <p:cNvSpPr>
              <a:spLocks noChangeShapeType="1"/>
            </p:cNvSpPr>
            <p:nvPr/>
          </p:nvSpPr>
          <p:spPr bwMode="auto">
            <a:xfrm>
              <a:off x="3944" y="148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09" name="Text Box 163"/>
            <p:cNvSpPr txBox="1">
              <a:spLocks noChangeArrowheads="1"/>
            </p:cNvSpPr>
            <p:nvPr/>
          </p:nvSpPr>
          <p:spPr bwMode="auto">
            <a:xfrm>
              <a:off x="4047" y="137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410" name="Rectangle 164"/>
            <p:cNvSpPr>
              <a:spLocks noChangeArrowheads="1"/>
            </p:cNvSpPr>
            <p:nvPr/>
          </p:nvSpPr>
          <p:spPr bwMode="auto">
            <a:xfrm>
              <a:off x="4680" y="140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11" name="Text Box 165"/>
            <p:cNvSpPr txBox="1">
              <a:spLocks noChangeArrowheads="1"/>
            </p:cNvSpPr>
            <p:nvPr/>
          </p:nvSpPr>
          <p:spPr bwMode="auto">
            <a:xfrm>
              <a:off x="4703" y="1421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11</a:t>
              </a:r>
            </a:p>
          </p:txBody>
        </p:sp>
        <p:sp>
          <p:nvSpPr>
            <p:cNvPr id="10412" name="Line 166"/>
            <p:cNvSpPr>
              <a:spLocks noChangeShapeType="1"/>
            </p:cNvSpPr>
            <p:nvPr/>
          </p:nvSpPr>
          <p:spPr bwMode="auto">
            <a:xfrm>
              <a:off x="4384" y="148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13" name="Text Box 167"/>
            <p:cNvSpPr txBox="1">
              <a:spLocks noChangeArrowheads="1"/>
            </p:cNvSpPr>
            <p:nvPr/>
          </p:nvSpPr>
          <p:spPr bwMode="auto">
            <a:xfrm>
              <a:off x="4471" y="137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0414" name="Text Box 168"/>
            <p:cNvSpPr txBox="1">
              <a:spLocks noChangeArrowheads="1"/>
            </p:cNvSpPr>
            <p:nvPr/>
          </p:nvSpPr>
          <p:spPr bwMode="auto">
            <a:xfrm>
              <a:off x="4879" y="1429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bba</a:t>
              </a:r>
            </a:p>
          </p:txBody>
        </p:sp>
        <p:sp>
          <p:nvSpPr>
            <p:cNvPr id="10415" name="Oval 169"/>
            <p:cNvSpPr>
              <a:spLocks noChangeArrowheads="1"/>
            </p:cNvSpPr>
            <p:nvPr/>
          </p:nvSpPr>
          <p:spPr bwMode="auto">
            <a:xfrm>
              <a:off x="3792" y="1920"/>
              <a:ext cx="144" cy="144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16" name="Text Box 170"/>
            <p:cNvSpPr txBox="1">
              <a:spLocks noChangeArrowheads="1"/>
            </p:cNvSpPr>
            <p:nvPr/>
          </p:nvSpPr>
          <p:spPr bwMode="auto">
            <a:xfrm>
              <a:off x="3839" y="194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10417" name="Line 171"/>
            <p:cNvSpPr>
              <a:spLocks noChangeShapeType="1"/>
            </p:cNvSpPr>
            <p:nvPr/>
          </p:nvSpPr>
          <p:spPr bwMode="auto">
            <a:xfrm>
              <a:off x="3504" y="1992"/>
              <a:ext cx="28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18" name="Text Box 172"/>
            <p:cNvSpPr txBox="1">
              <a:spLocks noChangeArrowheads="1"/>
            </p:cNvSpPr>
            <p:nvPr/>
          </p:nvSpPr>
          <p:spPr bwMode="auto">
            <a:xfrm>
              <a:off x="3607" y="188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10419" name="Line 173"/>
            <p:cNvSpPr>
              <a:spLocks noChangeShapeType="1"/>
            </p:cNvSpPr>
            <p:nvPr/>
          </p:nvSpPr>
          <p:spPr bwMode="auto">
            <a:xfrm flipV="1">
              <a:off x="3864" y="1552"/>
              <a:ext cx="0" cy="3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20" name="Text Box 174"/>
            <p:cNvSpPr txBox="1">
              <a:spLocks noChangeArrowheads="1"/>
            </p:cNvSpPr>
            <p:nvPr/>
          </p:nvSpPr>
          <p:spPr bwMode="auto">
            <a:xfrm>
              <a:off x="3895" y="17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421" name="Rectangle 175"/>
            <p:cNvSpPr>
              <a:spLocks noChangeArrowheads="1"/>
            </p:cNvSpPr>
            <p:nvPr/>
          </p:nvSpPr>
          <p:spPr bwMode="auto">
            <a:xfrm>
              <a:off x="4232" y="192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22" name="Text Box 176"/>
            <p:cNvSpPr txBox="1">
              <a:spLocks noChangeArrowheads="1"/>
            </p:cNvSpPr>
            <p:nvPr/>
          </p:nvSpPr>
          <p:spPr bwMode="auto">
            <a:xfrm>
              <a:off x="4255" y="1933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10423" name="Line 177"/>
            <p:cNvSpPr>
              <a:spLocks noChangeShapeType="1"/>
            </p:cNvSpPr>
            <p:nvPr/>
          </p:nvSpPr>
          <p:spPr bwMode="auto">
            <a:xfrm>
              <a:off x="3936" y="19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24" name="Text Box 178"/>
            <p:cNvSpPr txBox="1">
              <a:spLocks noChangeArrowheads="1"/>
            </p:cNvSpPr>
            <p:nvPr/>
          </p:nvSpPr>
          <p:spPr bwMode="auto">
            <a:xfrm>
              <a:off x="4023" y="188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10425" name="Text Box 179"/>
            <p:cNvSpPr txBox="1">
              <a:spLocks noChangeArrowheads="1"/>
            </p:cNvSpPr>
            <p:nvPr/>
          </p:nvSpPr>
          <p:spPr bwMode="auto">
            <a:xfrm>
              <a:off x="4431" y="1941"/>
              <a:ext cx="36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SXY</a:t>
              </a:r>
            </a:p>
          </p:txBody>
        </p:sp>
        <p:sp>
          <p:nvSpPr>
            <p:cNvPr id="10426" name="Line 180"/>
            <p:cNvSpPr>
              <a:spLocks noChangeShapeType="1"/>
            </p:cNvSpPr>
            <p:nvPr/>
          </p:nvSpPr>
          <p:spPr bwMode="auto">
            <a:xfrm>
              <a:off x="3424" y="206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27" name="Text Box 181"/>
            <p:cNvSpPr txBox="1">
              <a:spLocks noChangeArrowheads="1"/>
            </p:cNvSpPr>
            <p:nvPr/>
          </p:nvSpPr>
          <p:spPr bwMode="auto">
            <a:xfrm>
              <a:off x="3463" y="210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0428" name="Oval 182"/>
            <p:cNvSpPr>
              <a:spLocks noChangeArrowheads="1"/>
            </p:cNvSpPr>
            <p:nvPr/>
          </p:nvSpPr>
          <p:spPr bwMode="auto">
            <a:xfrm>
              <a:off x="3792" y="230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29" name="Text Box 183"/>
            <p:cNvSpPr txBox="1">
              <a:spLocks noChangeArrowheads="1"/>
            </p:cNvSpPr>
            <p:nvPr/>
          </p:nvSpPr>
          <p:spPr bwMode="auto">
            <a:xfrm>
              <a:off x="3839" y="232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0430" name="Line 184"/>
            <p:cNvSpPr>
              <a:spLocks noChangeShapeType="1"/>
            </p:cNvSpPr>
            <p:nvPr/>
          </p:nvSpPr>
          <p:spPr bwMode="auto">
            <a:xfrm>
              <a:off x="3504" y="237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31" name="Text Box 185"/>
            <p:cNvSpPr txBox="1">
              <a:spLocks noChangeArrowheads="1"/>
            </p:cNvSpPr>
            <p:nvPr/>
          </p:nvSpPr>
          <p:spPr bwMode="auto">
            <a:xfrm>
              <a:off x="3607" y="226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0432" name="Rectangle 186"/>
            <p:cNvSpPr>
              <a:spLocks noChangeArrowheads="1"/>
            </p:cNvSpPr>
            <p:nvPr/>
          </p:nvSpPr>
          <p:spPr bwMode="auto">
            <a:xfrm>
              <a:off x="4232" y="23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433" name="Text Box 187"/>
            <p:cNvSpPr txBox="1">
              <a:spLocks noChangeArrowheads="1"/>
            </p:cNvSpPr>
            <p:nvPr/>
          </p:nvSpPr>
          <p:spPr bwMode="auto">
            <a:xfrm>
              <a:off x="4279" y="23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0434" name="Line 188"/>
            <p:cNvSpPr>
              <a:spLocks noChangeShapeType="1"/>
            </p:cNvSpPr>
            <p:nvPr/>
          </p:nvSpPr>
          <p:spPr bwMode="auto">
            <a:xfrm>
              <a:off x="3936" y="237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435" name="Text Box 189"/>
            <p:cNvSpPr txBox="1">
              <a:spLocks noChangeArrowheads="1"/>
            </p:cNvSpPr>
            <p:nvPr/>
          </p:nvSpPr>
          <p:spPr bwMode="auto">
            <a:xfrm>
              <a:off x="4023" y="226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436" name="Text Box 190"/>
            <p:cNvSpPr txBox="1">
              <a:spLocks noChangeArrowheads="1"/>
            </p:cNvSpPr>
            <p:nvPr/>
          </p:nvSpPr>
          <p:spPr bwMode="auto">
            <a:xfrm>
              <a:off x="4431" y="2325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 = aab</a:t>
              </a:r>
            </a:p>
          </p:txBody>
        </p:sp>
        <p:sp>
          <p:nvSpPr>
            <p:cNvPr id="10437" name="Text Box 191"/>
            <p:cNvSpPr txBox="1">
              <a:spLocks noChangeArrowheads="1"/>
            </p:cNvSpPr>
            <p:nvPr/>
          </p:nvSpPr>
          <p:spPr bwMode="auto">
            <a:xfrm>
              <a:off x="3007" y="783"/>
              <a:ext cx="375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X </a:t>
              </a:r>
              <a:r>
                <a:rPr lang="de-AT" altLang="en-US" sz="1400">
                  <a:latin typeface="Arial" panose="020B0604020202020204" pitchFamily="34" charset="0"/>
                </a:rPr>
                <a:t>b #</a:t>
              </a:r>
            </a:p>
          </p:txBody>
        </p:sp>
        <p:sp>
          <p:nvSpPr>
            <p:cNvPr id="10438" name="Line 258"/>
            <p:cNvSpPr>
              <a:spLocks noChangeShapeType="1"/>
            </p:cNvSpPr>
            <p:nvPr/>
          </p:nvSpPr>
          <p:spPr bwMode="auto">
            <a:xfrm>
              <a:off x="3064" y="1776"/>
              <a:ext cx="0" cy="216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29993" name="Group 265"/>
          <p:cNvGrpSpPr>
            <a:grpSpLocks/>
          </p:cNvGrpSpPr>
          <p:nvPr/>
        </p:nvGrpSpPr>
        <p:grpSpPr bwMode="auto">
          <a:xfrm>
            <a:off x="4749800" y="4125913"/>
            <a:ext cx="3524250" cy="2643187"/>
            <a:chOff x="2992" y="2599"/>
            <a:chExt cx="2220" cy="1665"/>
          </a:xfrm>
        </p:grpSpPr>
        <p:sp>
          <p:nvSpPr>
            <p:cNvPr id="10311" name="Oval 192"/>
            <p:cNvSpPr>
              <a:spLocks noChangeArrowheads="1"/>
            </p:cNvSpPr>
            <p:nvPr/>
          </p:nvSpPr>
          <p:spPr bwMode="auto">
            <a:xfrm>
              <a:off x="2992" y="344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12" name="Text Box 193"/>
            <p:cNvSpPr txBox="1">
              <a:spLocks noChangeArrowheads="1"/>
            </p:cNvSpPr>
            <p:nvPr/>
          </p:nvSpPr>
          <p:spPr bwMode="auto">
            <a:xfrm>
              <a:off x="3039" y="34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10313" name="Oval 194"/>
            <p:cNvSpPr>
              <a:spLocks noChangeArrowheads="1"/>
            </p:cNvSpPr>
            <p:nvPr/>
          </p:nvSpPr>
          <p:spPr bwMode="auto">
            <a:xfrm>
              <a:off x="3352" y="285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14" name="Text Box 195"/>
            <p:cNvSpPr txBox="1">
              <a:spLocks noChangeArrowheads="1"/>
            </p:cNvSpPr>
            <p:nvPr/>
          </p:nvSpPr>
          <p:spPr bwMode="auto">
            <a:xfrm>
              <a:off x="3399" y="28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0315" name="Rectangle 196"/>
            <p:cNvSpPr>
              <a:spLocks noChangeArrowheads="1"/>
            </p:cNvSpPr>
            <p:nvPr/>
          </p:nvSpPr>
          <p:spPr bwMode="auto">
            <a:xfrm>
              <a:off x="3792" y="286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16" name="Text Box 197"/>
            <p:cNvSpPr txBox="1">
              <a:spLocks noChangeArrowheads="1"/>
            </p:cNvSpPr>
            <p:nvPr/>
          </p:nvSpPr>
          <p:spPr bwMode="auto">
            <a:xfrm>
              <a:off x="3831" y="28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10317" name="Line 198"/>
            <p:cNvSpPr>
              <a:spLocks noChangeShapeType="1"/>
            </p:cNvSpPr>
            <p:nvPr/>
          </p:nvSpPr>
          <p:spPr bwMode="auto">
            <a:xfrm>
              <a:off x="3496" y="292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18" name="Text Box 199"/>
            <p:cNvSpPr txBox="1">
              <a:spLocks noChangeArrowheads="1"/>
            </p:cNvSpPr>
            <p:nvPr/>
          </p:nvSpPr>
          <p:spPr bwMode="auto">
            <a:xfrm>
              <a:off x="3583" y="28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10319" name="Text Box 200"/>
            <p:cNvSpPr txBox="1">
              <a:spLocks noChangeArrowheads="1"/>
            </p:cNvSpPr>
            <p:nvPr/>
          </p:nvSpPr>
          <p:spPr bwMode="auto">
            <a:xfrm>
              <a:off x="3991" y="2885"/>
              <a:ext cx="30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XY</a:t>
              </a:r>
            </a:p>
          </p:txBody>
        </p:sp>
        <p:sp>
          <p:nvSpPr>
            <p:cNvPr id="10320" name="Rectangle 201"/>
            <p:cNvSpPr>
              <a:spLocks noChangeArrowheads="1"/>
            </p:cNvSpPr>
            <p:nvPr/>
          </p:nvSpPr>
          <p:spPr bwMode="auto">
            <a:xfrm>
              <a:off x="3792" y="3224"/>
              <a:ext cx="144" cy="14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21" name="Text Box 202"/>
            <p:cNvSpPr txBox="1">
              <a:spLocks noChangeArrowheads="1"/>
            </p:cNvSpPr>
            <p:nvPr/>
          </p:nvSpPr>
          <p:spPr bwMode="auto">
            <a:xfrm>
              <a:off x="3831" y="32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10322" name="Line 203"/>
            <p:cNvSpPr>
              <a:spLocks noChangeShapeType="1"/>
            </p:cNvSpPr>
            <p:nvPr/>
          </p:nvSpPr>
          <p:spPr bwMode="auto">
            <a:xfrm>
              <a:off x="3424" y="3000"/>
              <a:ext cx="0" cy="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23" name="Line 204"/>
            <p:cNvSpPr>
              <a:spLocks noChangeShapeType="1"/>
            </p:cNvSpPr>
            <p:nvPr/>
          </p:nvSpPr>
          <p:spPr bwMode="auto">
            <a:xfrm>
              <a:off x="3424" y="3296"/>
              <a:ext cx="3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24" name="Text Box 205"/>
            <p:cNvSpPr txBox="1">
              <a:spLocks noChangeArrowheads="1"/>
            </p:cNvSpPr>
            <p:nvPr/>
          </p:nvSpPr>
          <p:spPr bwMode="auto">
            <a:xfrm>
              <a:off x="3583" y="31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325" name="Line 206"/>
            <p:cNvSpPr>
              <a:spLocks noChangeShapeType="1"/>
            </p:cNvSpPr>
            <p:nvPr/>
          </p:nvSpPr>
          <p:spPr bwMode="auto">
            <a:xfrm>
              <a:off x="3064" y="292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26" name="Text Box 207"/>
            <p:cNvSpPr txBox="1">
              <a:spLocks noChangeArrowheads="1"/>
            </p:cNvSpPr>
            <p:nvPr/>
          </p:nvSpPr>
          <p:spPr bwMode="auto">
            <a:xfrm>
              <a:off x="3167" y="28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10327" name="Line 208"/>
            <p:cNvSpPr>
              <a:spLocks noChangeShapeType="1"/>
            </p:cNvSpPr>
            <p:nvPr/>
          </p:nvSpPr>
          <p:spPr bwMode="auto">
            <a:xfrm>
              <a:off x="3064" y="2928"/>
              <a:ext cx="0" cy="5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28" name="AutoShape 209"/>
            <p:cNvSpPr>
              <a:spLocks noChangeArrowheads="1"/>
            </p:cNvSpPr>
            <p:nvPr/>
          </p:nvSpPr>
          <p:spPr bwMode="auto">
            <a:xfrm>
              <a:off x="3256" y="3432"/>
              <a:ext cx="312" cy="152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29" name="Text Box 210"/>
            <p:cNvSpPr txBox="1">
              <a:spLocks noChangeArrowheads="1"/>
            </p:cNvSpPr>
            <p:nvPr/>
          </p:nvSpPr>
          <p:spPr bwMode="auto">
            <a:xfrm>
              <a:off x="3327" y="3445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sp>
          <p:nvSpPr>
            <p:cNvPr id="10330" name="Text Box 211"/>
            <p:cNvSpPr txBox="1">
              <a:spLocks noChangeArrowheads="1"/>
            </p:cNvSpPr>
            <p:nvPr/>
          </p:nvSpPr>
          <p:spPr bwMode="auto">
            <a:xfrm>
              <a:off x="3759" y="3117"/>
              <a:ext cx="2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</a:t>
              </a:r>
            </a:p>
          </p:txBody>
        </p:sp>
        <p:sp>
          <p:nvSpPr>
            <p:cNvPr id="10331" name="Oval 212"/>
            <p:cNvSpPr>
              <a:spLocks noChangeArrowheads="1"/>
            </p:cNvSpPr>
            <p:nvPr/>
          </p:nvSpPr>
          <p:spPr bwMode="auto">
            <a:xfrm>
              <a:off x="3352" y="373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32" name="Text Box 213"/>
            <p:cNvSpPr txBox="1">
              <a:spLocks noChangeArrowheads="1"/>
            </p:cNvSpPr>
            <p:nvPr/>
          </p:nvSpPr>
          <p:spPr bwMode="auto">
            <a:xfrm>
              <a:off x="3399" y="37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0333" name="Line 214"/>
            <p:cNvSpPr>
              <a:spLocks noChangeShapeType="1"/>
            </p:cNvSpPr>
            <p:nvPr/>
          </p:nvSpPr>
          <p:spPr bwMode="auto">
            <a:xfrm flipV="1">
              <a:off x="3424" y="3584"/>
              <a:ext cx="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34" name="Text Box 215"/>
            <p:cNvSpPr txBox="1">
              <a:spLocks noChangeArrowheads="1"/>
            </p:cNvSpPr>
            <p:nvPr/>
          </p:nvSpPr>
          <p:spPr bwMode="auto">
            <a:xfrm>
              <a:off x="3463" y="36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10335" name="Line 216"/>
            <p:cNvSpPr>
              <a:spLocks noChangeShapeType="1"/>
            </p:cNvSpPr>
            <p:nvPr/>
          </p:nvSpPr>
          <p:spPr bwMode="auto">
            <a:xfrm>
              <a:off x="3064" y="3808"/>
              <a:ext cx="288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36" name="Text Box 217"/>
            <p:cNvSpPr txBox="1">
              <a:spLocks noChangeArrowheads="1"/>
            </p:cNvSpPr>
            <p:nvPr/>
          </p:nvSpPr>
          <p:spPr bwMode="auto">
            <a:xfrm>
              <a:off x="3167" y="370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  <a:latin typeface="Arial" panose="020B0604020202020204" pitchFamily="34" charset="0"/>
                </a:rPr>
                <a:t>S</a:t>
              </a:r>
            </a:p>
          </p:txBody>
        </p:sp>
        <p:sp>
          <p:nvSpPr>
            <p:cNvPr id="10337" name="Rectangle 218"/>
            <p:cNvSpPr>
              <a:spLocks noChangeArrowheads="1"/>
            </p:cNvSpPr>
            <p:nvPr/>
          </p:nvSpPr>
          <p:spPr bwMode="auto">
            <a:xfrm>
              <a:off x="3352" y="412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38" name="Text Box 219"/>
            <p:cNvSpPr txBox="1">
              <a:spLocks noChangeArrowheads="1"/>
            </p:cNvSpPr>
            <p:nvPr/>
          </p:nvSpPr>
          <p:spPr bwMode="auto">
            <a:xfrm>
              <a:off x="3391" y="413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0339" name="Line 220"/>
            <p:cNvSpPr>
              <a:spLocks noChangeShapeType="1"/>
            </p:cNvSpPr>
            <p:nvPr/>
          </p:nvSpPr>
          <p:spPr bwMode="auto">
            <a:xfrm>
              <a:off x="3064" y="418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40" name="Text Box 221"/>
            <p:cNvSpPr txBox="1">
              <a:spLocks noChangeArrowheads="1"/>
            </p:cNvSpPr>
            <p:nvPr/>
          </p:nvSpPr>
          <p:spPr bwMode="auto">
            <a:xfrm>
              <a:off x="3167" y="40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0341" name="Line 222"/>
            <p:cNvSpPr>
              <a:spLocks noChangeShapeType="1"/>
            </p:cNvSpPr>
            <p:nvPr/>
          </p:nvSpPr>
          <p:spPr bwMode="auto">
            <a:xfrm flipV="1">
              <a:off x="3064" y="3584"/>
              <a:ext cx="0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42" name="Oval 223"/>
            <p:cNvSpPr>
              <a:spLocks noChangeArrowheads="1"/>
            </p:cNvSpPr>
            <p:nvPr/>
          </p:nvSpPr>
          <p:spPr bwMode="auto">
            <a:xfrm>
              <a:off x="4232" y="322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43" name="Text Box 224"/>
            <p:cNvSpPr txBox="1">
              <a:spLocks noChangeArrowheads="1"/>
            </p:cNvSpPr>
            <p:nvPr/>
          </p:nvSpPr>
          <p:spPr bwMode="auto">
            <a:xfrm>
              <a:off x="4279" y="324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10344" name="Line 225"/>
            <p:cNvSpPr>
              <a:spLocks noChangeShapeType="1"/>
            </p:cNvSpPr>
            <p:nvPr/>
          </p:nvSpPr>
          <p:spPr bwMode="auto">
            <a:xfrm>
              <a:off x="3944" y="329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45" name="Text Box 226"/>
            <p:cNvSpPr txBox="1">
              <a:spLocks noChangeArrowheads="1"/>
            </p:cNvSpPr>
            <p:nvPr/>
          </p:nvSpPr>
          <p:spPr bwMode="auto">
            <a:xfrm>
              <a:off x="4047" y="31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346" name="Rectangle 227"/>
            <p:cNvSpPr>
              <a:spLocks noChangeArrowheads="1"/>
            </p:cNvSpPr>
            <p:nvPr/>
          </p:nvSpPr>
          <p:spPr bwMode="auto">
            <a:xfrm>
              <a:off x="4680" y="322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47" name="Text Box 228"/>
            <p:cNvSpPr txBox="1">
              <a:spLocks noChangeArrowheads="1"/>
            </p:cNvSpPr>
            <p:nvPr/>
          </p:nvSpPr>
          <p:spPr bwMode="auto">
            <a:xfrm>
              <a:off x="4703" y="3237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11</a:t>
              </a:r>
            </a:p>
          </p:txBody>
        </p:sp>
        <p:sp>
          <p:nvSpPr>
            <p:cNvPr id="10348" name="Line 229"/>
            <p:cNvSpPr>
              <a:spLocks noChangeShapeType="1"/>
            </p:cNvSpPr>
            <p:nvPr/>
          </p:nvSpPr>
          <p:spPr bwMode="auto">
            <a:xfrm>
              <a:off x="4384" y="329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49" name="Text Box 230"/>
            <p:cNvSpPr txBox="1">
              <a:spLocks noChangeArrowheads="1"/>
            </p:cNvSpPr>
            <p:nvPr/>
          </p:nvSpPr>
          <p:spPr bwMode="auto">
            <a:xfrm>
              <a:off x="4471" y="318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0350" name="Text Box 231"/>
            <p:cNvSpPr txBox="1">
              <a:spLocks noChangeArrowheads="1"/>
            </p:cNvSpPr>
            <p:nvPr/>
          </p:nvSpPr>
          <p:spPr bwMode="auto">
            <a:xfrm>
              <a:off x="4879" y="3245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bba</a:t>
              </a:r>
            </a:p>
          </p:txBody>
        </p:sp>
        <p:sp>
          <p:nvSpPr>
            <p:cNvPr id="10351" name="Oval 232"/>
            <p:cNvSpPr>
              <a:spLocks noChangeArrowheads="1"/>
            </p:cNvSpPr>
            <p:nvPr/>
          </p:nvSpPr>
          <p:spPr bwMode="auto">
            <a:xfrm>
              <a:off x="3792" y="3736"/>
              <a:ext cx="144" cy="144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52" name="Text Box 233"/>
            <p:cNvSpPr txBox="1">
              <a:spLocks noChangeArrowheads="1"/>
            </p:cNvSpPr>
            <p:nvPr/>
          </p:nvSpPr>
          <p:spPr bwMode="auto">
            <a:xfrm>
              <a:off x="3839" y="37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10353" name="Line 234"/>
            <p:cNvSpPr>
              <a:spLocks noChangeShapeType="1"/>
            </p:cNvSpPr>
            <p:nvPr/>
          </p:nvSpPr>
          <p:spPr bwMode="auto">
            <a:xfrm>
              <a:off x="3504" y="3808"/>
              <a:ext cx="288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54" name="Text Box 235"/>
            <p:cNvSpPr txBox="1">
              <a:spLocks noChangeArrowheads="1"/>
            </p:cNvSpPr>
            <p:nvPr/>
          </p:nvSpPr>
          <p:spPr bwMode="auto">
            <a:xfrm>
              <a:off x="3607" y="370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10355" name="Line 236"/>
            <p:cNvSpPr>
              <a:spLocks noChangeShapeType="1"/>
            </p:cNvSpPr>
            <p:nvPr/>
          </p:nvSpPr>
          <p:spPr bwMode="auto">
            <a:xfrm flipV="1">
              <a:off x="3864" y="3368"/>
              <a:ext cx="0" cy="36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56" name="Text Box 237"/>
            <p:cNvSpPr txBox="1">
              <a:spLocks noChangeArrowheads="1"/>
            </p:cNvSpPr>
            <p:nvPr/>
          </p:nvSpPr>
          <p:spPr bwMode="auto">
            <a:xfrm>
              <a:off x="3895" y="3525"/>
              <a:ext cx="59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357" name="Rectangle 238"/>
            <p:cNvSpPr>
              <a:spLocks noChangeArrowheads="1"/>
            </p:cNvSpPr>
            <p:nvPr/>
          </p:nvSpPr>
          <p:spPr bwMode="auto">
            <a:xfrm>
              <a:off x="4232" y="373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58" name="Text Box 239"/>
            <p:cNvSpPr txBox="1">
              <a:spLocks noChangeArrowheads="1"/>
            </p:cNvSpPr>
            <p:nvPr/>
          </p:nvSpPr>
          <p:spPr bwMode="auto">
            <a:xfrm>
              <a:off x="4255" y="3749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10359" name="Line 240"/>
            <p:cNvSpPr>
              <a:spLocks noChangeShapeType="1"/>
            </p:cNvSpPr>
            <p:nvPr/>
          </p:nvSpPr>
          <p:spPr bwMode="auto">
            <a:xfrm>
              <a:off x="3936" y="380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60" name="Text Box 241"/>
            <p:cNvSpPr txBox="1">
              <a:spLocks noChangeArrowheads="1"/>
            </p:cNvSpPr>
            <p:nvPr/>
          </p:nvSpPr>
          <p:spPr bwMode="auto">
            <a:xfrm>
              <a:off x="4023" y="370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10361" name="Text Box 242"/>
            <p:cNvSpPr txBox="1">
              <a:spLocks noChangeArrowheads="1"/>
            </p:cNvSpPr>
            <p:nvPr/>
          </p:nvSpPr>
          <p:spPr bwMode="auto">
            <a:xfrm>
              <a:off x="4431" y="3757"/>
              <a:ext cx="36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SXY</a:t>
              </a:r>
            </a:p>
          </p:txBody>
        </p:sp>
        <p:sp>
          <p:nvSpPr>
            <p:cNvPr id="10362" name="Line 243"/>
            <p:cNvSpPr>
              <a:spLocks noChangeShapeType="1"/>
            </p:cNvSpPr>
            <p:nvPr/>
          </p:nvSpPr>
          <p:spPr bwMode="auto">
            <a:xfrm>
              <a:off x="3424" y="388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63" name="Text Box 244"/>
            <p:cNvSpPr txBox="1">
              <a:spLocks noChangeArrowheads="1"/>
            </p:cNvSpPr>
            <p:nvPr/>
          </p:nvSpPr>
          <p:spPr bwMode="auto">
            <a:xfrm>
              <a:off x="3463" y="39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0364" name="Oval 245"/>
            <p:cNvSpPr>
              <a:spLocks noChangeArrowheads="1"/>
            </p:cNvSpPr>
            <p:nvPr/>
          </p:nvSpPr>
          <p:spPr bwMode="auto">
            <a:xfrm>
              <a:off x="3792" y="412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65" name="Text Box 246"/>
            <p:cNvSpPr txBox="1">
              <a:spLocks noChangeArrowheads="1"/>
            </p:cNvSpPr>
            <p:nvPr/>
          </p:nvSpPr>
          <p:spPr bwMode="auto">
            <a:xfrm>
              <a:off x="3839" y="414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0366" name="Line 247"/>
            <p:cNvSpPr>
              <a:spLocks noChangeShapeType="1"/>
            </p:cNvSpPr>
            <p:nvPr/>
          </p:nvSpPr>
          <p:spPr bwMode="auto">
            <a:xfrm>
              <a:off x="3504" y="41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67" name="Text Box 248"/>
            <p:cNvSpPr txBox="1">
              <a:spLocks noChangeArrowheads="1"/>
            </p:cNvSpPr>
            <p:nvPr/>
          </p:nvSpPr>
          <p:spPr bwMode="auto">
            <a:xfrm>
              <a:off x="3607" y="408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0368" name="Rectangle 249"/>
            <p:cNvSpPr>
              <a:spLocks noChangeArrowheads="1"/>
            </p:cNvSpPr>
            <p:nvPr/>
          </p:nvSpPr>
          <p:spPr bwMode="auto">
            <a:xfrm>
              <a:off x="4232" y="412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0369" name="Text Box 250"/>
            <p:cNvSpPr txBox="1">
              <a:spLocks noChangeArrowheads="1"/>
            </p:cNvSpPr>
            <p:nvPr/>
          </p:nvSpPr>
          <p:spPr bwMode="auto">
            <a:xfrm>
              <a:off x="4279" y="413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0370" name="Line 251"/>
            <p:cNvSpPr>
              <a:spLocks noChangeShapeType="1"/>
            </p:cNvSpPr>
            <p:nvPr/>
          </p:nvSpPr>
          <p:spPr bwMode="auto">
            <a:xfrm>
              <a:off x="3936" y="41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0371" name="Text Box 252"/>
            <p:cNvSpPr txBox="1">
              <a:spLocks noChangeArrowheads="1"/>
            </p:cNvSpPr>
            <p:nvPr/>
          </p:nvSpPr>
          <p:spPr bwMode="auto">
            <a:xfrm>
              <a:off x="4023" y="408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0372" name="Text Box 253"/>
            <p:cNvSpPr txBox="1">
              <a:spLocks noChangeArrowheads="1"/>
            </p:cNvSpPr>
            <p:nvPr/>
          </p:nvSpPr>
          <p:spPr bwMode="auto">
            <a:xfrm>
              <a:off x="4431" y="4141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 = aab</a:t>
              </a:r>
            </a:p>
          </p:txBody>
        </p:sp>
        <p:sp>
          <p:nvSpPr>
            <p:cNvPr id="10373" name="Text Box 254"/>
            <p:cNvSpPr txBox="1">
              <a:spLocks noChangeArrowheads="1"/>
            </p:cNvSpPr>
            <p:nvPr/>
          </p:nvSpPr>
          <p:spPr bwMode="auto">
            <a:xfrm>
              <a:off x="3007" y="2599"/>
              <a:ext cx="275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b</a:t>
              </a:r>
              <a:r>
                <a:rPr lang="de-AT" altLang="en-US" sz="1400">
                  <a:latin typeface="Arial" panose="020B0604020202020204" pitchFamily="34" charset="0"/>
                </a:rPr>
                <a:t> #</a:t>
              </a:r>
            </a:p>
          </p:txBody>
        </p:sp>
        <p:sp>
          <p:nvSpPr>
            <p:cNvPr id="10374" name="Line 259"/>
            <p:cNvSpPr>
              <a:spLocks noChangeShapeType="1"/>
            </p:cNvSpPr>
            <p:nvPr/>
          </p:nvSpPr>
          <p:spPr bwMode="auto">
            <a:xfrm>
              <a:off x="3064" y="3592"/>
              <a:ext cx="0" cy="216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1D028E9-0FC0-4E9D-873E-C03C111B0E5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de-DE" altLang="en-US" sz="140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Simulation of the PDA</a:t>
            </a:r>
          </a:p>
        </p:txBody>
      </p:sp>
      <p:sp>
        <p:nvSpPr>
          <p:cNvPr id="11268" name="Oval 3"/>
          <p:cNvSpPr>
            <a:spLocks noChangeArrowheads="1"/>
          </p:cNvSpPr>
          <p:nvPr/>
        </p:nvSpPr>
        <p:spPr bwMode="auto">
          <a:xfrm>
            <a:off x="812800" y="25781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887413" y="26114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1270" name="Oval 5"/>
          <p:cNvSpPr>
            <a:spLocks noChangeArrowheads="1"/>
          </p:cNvSpPr>
          <p:nvPr/>
        </p:nvSpPr>
        <p:spPr bwMode="auto">
          <a:xfrm>
            <a:off x="1384300" y="16510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271" name="Text Box 6"/>
          <p:cNvSpPr txBox="1">
            <a:spLocks noChangeArrowheads="1"/>
          </p:cNvSpPr>
          <p:nvPr/>
        </p:nvSpPr>
        <p:spPr bwMode="auto">
          <a:xfrm>
            <a:off x="1458913" y="1684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1272" name="Rectangle 7"/>
          <p:cNvSpPr>
            <a:spLocks noChangeArrowheads="1"/>
          </p:cNvSpPr>
          <p:nvPr/>
        </p:nvSpPr>
        <p:spPr bwMode="auto">
          <a:xfrm>
            <a:off x="2082800" y="16637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273" name="Text Box 8"/>
          <p:cNvSpPr txBox="1">
            <a:spLocks noChangeArrowheads="1"/>
          </p:cNvSpPr>
          <p:nvPr/>
        </p:nvSpPr>
        <p:spPr bwMode="auto">
          <a:xfrm>
            <a:off x="2144713" y="1684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11274" name="Line 9"/>
          <p:cNvSpPr>
            <a:spLocks noChangeShapeType="1"/>
          </p:cNvSpPr>
          <p:nvPr/>
        </p:nvSpPr>
        <p:spPr bwMode="auto">
          <a:xfrm>
            <a:off x="1612900" y="1765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75" name="Text Box 10"/>
          <p:cNvSpPr txBox="1">
            <a:spLocks noChangeArrowheads="1"/>
          </p:cNvSpPr>
          <p:nvPr/>
        </p:nvSpPr>
        <p:spPr bwMode="auto">
          <a:xfrm>
            <a:off x="1751013" y="1595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</a:t>
            </a:r>
          </a:p>
        </p:txBody>
      </p:sp>
      <p:sp>
        <p:nvSpPr>
          <p:cNvPr id="11276" name="Text Box 11"/>
          <p:cNvSpPr txBox="1">
            <a:spLocks noChangeArrowheads="1"/>
          </p:cNvSpPr>
          <p:nvPr/>
        </p:nvSpPr>
        <p:spPr bwMode="auto">
          <a:xfrm>
            <a:off x="2398713" y="1697038"/>
            <a:ext cx="47942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 = XY</a:t>
            </a:r>
          </a:p>
        </p:txBody>
      </p:sp>
      <p:sp>
        <p:nvSpPr>
          <p:cNvPr id="11277" name="Rectangle 12"/>
          <p:cNvSpPr>
            <a:spLocks noChangeArrowheads="1"/>
          </p:cNvSpPr>
          <p:nvPr/>
        </p:nvSpPr>
        <p:spPr bwMode="auto">
          <a:xfrm>
            <a:off x="2082800" y="22352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278" name="Text Box 13"/>
          <p:cNvSpPr txBox="1">
            <a:spLocks noChangeArrowheads="1"/>
          </p:cNvSpPr>
          <p:nvPr/>
        </p:nvSpPr>
        <p:spPr bwMode="auto">
          <a:xfrm>
            <a:off x="2144713" y="2255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1279" name="Line 14"/>
          <p:cNvSpPr>
            <a:spLocks noChangeShapeType="1"/>
          </p:cNvSpPr>
          <p:nvPr/>
        </p:nvSpPr>
        <p:spPr bwMode="auto">
          <a:xfrm>
            <a:off x="1498600" y="1879600"/>
            <a:ext cx="0" cy="469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80" name="Line 15"/>
          <p:cNvSpPr>
            <a:spLocks noChangeShapeType="1"/>
          </p:cNvSpPr>
          <p:nvPr/>
        </p:nvSpPr>
        <p:spPr bwMode="auto">
          <a:xfrm>
            <a:off x="1498600" y="2349500"/>
            <a:ext cx="58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81" name="Text Box 16"/>
          <p:cNvSpPr txBox="1">
            <a:spLocks noChangeArrowheads="1"/>
          </p:cNvSpPr>
          <p:nvPr/>
        </p:nvSpPr>
        <p:spPr bwMode="auto">
          <a:xfrm>
            <a:off x="1751013" y="2179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1282" name="Line 17"/>
          <p:cNvSpPr>
            <a:spLocks noChangeShapeType="1"/>
          </p:cNvSpPr>
          <p:nvPr/>
        </p:nvSpPr>
        <p:spPr bwMode="auto">
          <a:xfrm>
            <a:off x="927100" y="1765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83" name="Text Box 18"/>
          <p:cNvSpPr txBox="1">
            <a:spLocks noChangeArrowheads="1"/>
          </p:cNvSpPr>
          <p:nvPr/>
        </p:nvSpPr>
        <p:spPr bwMode="auto">
          <a:xfrm>
            <a:off x="1090613" y="1595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11284" name="Line 19"/>
          <p:cNvSpPr>
            <a:spLocks noChangeShapeType="1"/>
          </p:cNvSpPr>
          <p:nvPr/>
        </p:nvSpPr>
        <p:spPr bwMode="auto">
          <a:xfrm>
            <a:off x="927100" y="1765300"/>
            <a:ext cx="0" cy="800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85" name="AutoShape 20"/>
          <p:cNvSpPr>
            <a:spLocks noChangeArrowheads="1"/>
          </p:cNvSpPr>
          <p:nvPr/>
        </p:nvSpPr>
        <p:spPr bwMode="auto">
          <a:xfrm>
            <a:off x="1231900" y="2565400"/>
            <a:ext cx="495300" cy="241300"/>
          </a:xfrm>
          <a:prstGeom prst="roundRect">
            <a:avLst>
              <a:gd name="adj" fmla="val 50000"/>
            </a:avLst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286" name="Text Box 21"/>
          <p:cNvSpPr txBox="1">
            <a:spLocks noChangeArrowheads="1"/>
          </p:cNvSpPr>
          <p:nvPr/>
        </p:nvSpPr>
        <p:spPr bwMode="auto">
          <a:xfrm>
            <a:off x="1344613" y="2586038"/>
            <a:ext cx="2873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stop</a:t>
            </a:r>
          </a:p>
        </p:txBody>
      </p:sp>
      <p:sp>
        <p:nvSpPr>
          <p:cNvPr id="11287" name="Text Box 22"/>
          <p:cNvSpPr txBox="1">
            <a:spLocks noChangeArrowheads="1"/>
          </p:cNvSpPr>
          <p:nvPr/>
        </p:nvSpPr>
        <p:spPr bwMode="auto">
          <a:xfrm>
            <a:off x="2030413" y="2065338"/>
            <a:ext cx="3603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 = b</a:t>
            </a:r>
          </a:p>
        </p:txBody>
      </p:sp>
      <p:sp>
        <p:nvSpPr>
          <p:cNvPr id="11288" name="Oval 23"/>
          <p:cNvSpPr>
            <a:spLocks noChangeArrowheads="1"/>
          </p:cNvSpPr>
          <p:nvPr/>
        </p:nvSpPr>
        <p:spPr bwMode="auto">
          <a:xfrm>
            <a:off x="1384300" y="30480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289" name="Text Box 24"/>
          <p:cNvSpPr txBox="1">
            <a:spLocks noChangeArrowheads="1"/>
          </p:cNvSpPr>
          <p:nvPr/>
        </p:nvSpPr>
        <p:spPr bwMode="auto">
          <a:xfrm>
            <a:off x="1458913" y="3081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1290" name="Line 25"/>
          <p:cNvSpPr>
            <a:spLocks noChangeShapeType="1"/>
          </p:cNvSpPr>
          <p:nvPr/>
        </p:nvSpPr>
        <p:spPr bwMode="auto">
          <a:xfrm flipV="1">
            <a:off x="1498600" y="28067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91" name="Text Box 26"/>
          <p:cNvSpPr txBox="1">
            <a:spLocks noChangeArrowheads="1"/>
          </p:cNvSpPr>
          <p:nvPr/>
        </p:nvSpPr>
        <p:spPr bwMode="auto">
          <a:xfrm>
            <a:off x="1560513" y="28908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#</a:t>
            </a:r>
          </a:p>
        </p:txBody>
      </p:sp>
      <p:sp>
        <p:nvSpPr>
          <p:cNvPr id="11292" name="Line 27"/>
          <p:cNvSpPr>
            <a:spLocks noChangeShapeType="1"/>
          </p:cNvSpPr>
          <p:nvPr/>
        </p:nvSpPr>
        <p:spPr bwMode="auto">
          <a:xfrm>
            <a:off x="927100" y="3162300"/>
            <a:ext cx="4572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93" name="Text Box 28"/>
          <p:cNvSpPr txBox="1">
            <a:spLocks noChangeArrowheads="1"/>
          </p:cNvSpPr>
          <p:nvPr/>
        </p:nvSpPr>
        <p:spPr bwMode="auto">
          <a:xfrm>
            <a:off x="1090613" y="2992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solidFill>
                  <a:schemeClr val="accent2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11294" name="Rectangle 29"/>
          <p:cNvSpPr>
            <a:spLocks noChangeArrowheads="1"/>
          </p:cNvSpPr>
          <p:nvPr/>
        </p:nvSpPr>
        <p:spPr bwMode="auto">
          <a:xfrm>
            <a:off x="1384300" y="36576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295" name="Text Box 30"/>
          <p:cNvSpPr txBox="1">
            <a:spLocks noChangeArrowheads="1"/>
          </p:cNvSpPr>
          <p:nvPr/>
        </p:nvSpPr>
        <p:spPr bwMode="auto">
          <a:xfrm>
            <a:off x="1446213" y="36782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1296" name="Line 31"/>
          <p:cNvSpPr>
            <a:spLocks noChangeShapeType="1"/>
          </p:cNvSpPr>
          <p:nvPr/>
        </p:nvSpPr>
        <p:spPr bwMode="auto">
          <a:xfrm>
            <a:off x="927100" y="3759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97" name="Text Box 32"/>
          <p:cNvSpPr txBox="1">
            <a:spLocks noChangeArrowheads="1"/>
          </p:cNvSpPr>
          <p:nvPr/>
        </p:nvSpPr>
        <p:spPr bwMode="auto">
          <a:xfrm>
            <a:off x="1090613" y="3589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11298" name="Line 33"/>
          <p:cNvSpPr>
            <a:spLocks noChangeShapeType="1"/>
          </p:cNvSpPr>
          <p:nvPr/>
        </p:nvSpPr>
        <p:spPr bwMode="auto">
          <a:xfrm flipV="1">
            <a:off x="927100" y="2806700"/>
            <a:ext cx="0" cy="952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99" name="Oval 34"/>
          <p:cNvSpPr>
            <a:spLocks noChangeArrowheads="1"/>
          </p:cNvSpPr>
          <p:nvPr/>
        </p:nvSpPr>
        <p:spPr bwMode="auto">
          <a:xfrm>
            <a:off x="2781300" y="22352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300" name="Text Box 35"/>
          <p:cNvSpPr txBox="1">
            <a:spLocks noChangeArrowheads="1"/>
          </p:cNvSpPr>
          <p:nvPr/>
        </p:nvSpPr>
        <p:spPr bwMode="auto">
          <a:xfrm>
            <a:off x="2855913" y="22685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11301" name="Line 36"/>
          <p:cNvSpPr>
            <a:spLocks noChangeShapeType="1"/>
          </p:cNvSpPr>
          <p:nvPr/>
        </p:nvSpPr>
        <p:spPr bwMode="auto">
          <a:xfrm>
            <a:off x="2324100" y="23495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302" name="Text Box 37"/>
          <p:cNvSpPr txBox="1">
            <a:spLocks noChangeArrowheads="1"/>
          </p:cNvSpPr>
          <p:nvPr/>
        </p:nvSpPr>
        <p:spPr bwMode="auto">
          <a:xfrm>
            <a:off x="2487613" y="2179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1303" name="Rectangle 38"/>
          <p:cNvSpPr>
            <a:spLocks noChangeArrowheads="1"/>
          </p:cNvSpPr>
          <p:nvPr/>
        </p:nvSpPr>
        <p:spPr bwMode="auto">
          <a:xfrm>
            <a:off x="3492500" y="22352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304" name="Text Box 39"/>
          <p:cNvSpPr txBox="1">
            <a:spLocks noChangeArrowheads="1"/>
          </p:cNvSpPr>
          <p:nvPr/>
        </p:nvSpPr>
        <p:spPr bwMode="auto">
          <a:xfrm>
            <a:off x="3529013" y="22558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11</a:t>
            </a:r>
          </a:p>
        </p:txBody>
      </p:sp>
      <p:sp>
        <p:nvSpPr>
          <p:cNvPr id="11305" name="Line 40"/>
          <p:cNvSpPr>
            <a:spLocks noChangeShapeType="1"/>
          </p:cNvSpPr>
          <p:nvPr/>
        </p:nvSpPr>
        <p:spPr bwMode="auto">
          <a:xfrm>
            <a:off x="3022600" y="23495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306" name="Text Box 41"/>
          <p:cNvSpPr txBox="1">
            <a:spLocks noChangeArrowheads="1"/>
          </p:cNvSpPr>
          <p:nvPr/>
        </p:nvSpPr>
        <p:spPr bwMode="auto">
          <a:xfrm>
            <a:off x="3160713" y="21796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11307" name="Text Box 42"/>
          <p:cNvSpPr txBox="1">
            <a:spLocks noChangeArrowheads="1"/>
          </p:cNvSpPr>
          <p:nvPr/>
        </p:nvSpPr>
        <p:spPr bwMode="auto">
          <a:xfrm>
            <a:off x="3808413" y="2268538"/>
            <a:ext cx="5286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Y = bba</a:t>
            </a:r>
          </a:p>
        </p:txBody>
      </p:sp>
      <p:sp>
        <p:nvSpPr>
          <p:cNvPr id="11308" name="Oval 43"/>
          <p:cNvSpPr>
            <a:spLocks noChangeArrowheads="1"/>
          </p:cNvSpPr>
          <p:nvPr/>
        </p:nvSpPr>
        <p:spPr bwMode="auto">
          <a:xfrm>
            <a:off x="2082800" y="3048000"/>
            <a:ext cx="228600" cy="2286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309" name="Text Box 44"/>
          <p:cNvSpPr txBox="1">
            <a:spLocks noChangeArrowheads="1"/>
          </p:cNvSpPr>
          <p:nvPr/>
        </p:nvSpPr>
        <p:spPr bwMode="auto">
          <a:xfrm>
            <a:off x="2157413" y="3081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11310" name="Line 45"/>
          <p:cNvSpPr>
            <a:spLocks noChangeShapeType="1"/>
          </p:cNvSpPr>
          <p:nvPr/>
        </p:nvSpPr>
        <p:spPr bwMode="auto">
          <a:xfrm>
            <a:off x="1625600" y="3162300"/>
            <a:ext cx="4572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311" name="Text Box 46"/>
          <p:cNvSpPr txBox="1">
            <a:spLocks noChangeArrowheads="1"/>
          </p:cNvSpPr>
          <p:nvPr/>
        </p:nvSpPr>
        <p:spPr bwMode="auto">
          <a:xfrm>
            <a:off x="1789113" y="2992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solidFill>
                  <a:schemeClr val="accent2"/>
                </a:solidFill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11312" name="Line 47"/>
          <p:cNvSpPr>
            <a:spLocks noChangeShapeType="1"/>
          </p:cNvSpPr>
          <p:nvPr/>
        </p:nvSpPr>
        <p:spPr bwMode="auto">
          <a:xfrm flipV="1">
            <a:off x="2197100" y="2463800"/>
            <a:ext cx="0" cy="584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313" name="Text Box 48"/>
          <p:cNvSpPr txBox="1">
            <a:spLocks noChangeArrowheads="1"/>
          </p:cNvSpPr>
          <p:nvPr/>
        </p:nvSpPr>
        <p:spPr bwMode="auto">
          <a:xfrm>
            <a:off x="2246313" y="2713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1314" name="Rectangle 49"/>
          <p:cNvSpPr>
            <a:spLocks noChangeArrowheads="1"/>
          </p:cNvSpPr>
          <p:nvPr/>
        </p:nvSpPr>
        <p:spPr bwMode="auto">
          <a:xfrm>
            <a:off x="2781300" y="3048000"/>
            <a:ext cx="2286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315" name="Text Box 50"/>
          <p:cNvSpPr txBox="1">
            <a:spLocks noChangeArrowheads="1"/>
          </p:cNvSpPr>
          <p:nvPr/>
        </p:nvSpPr>
        <p:spPr bwMode="auto">
          <a:xfrm>
            <a:off x="2817813" y="3068638"/>
            <a:ext cx="16827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11316" name="Line 51"/>
          <p:cNvSpPr>
            <a:spLocks noChangeShapeType="1"/>
          </p:cNvSpPr>
          <p:nvPr/>
        </p:nvSpPr>
        <p:spPr bwMode="auto">
          <a:xfrm>
            <a:off x="2311400" y="3162300"/>
            <a:ext cx="4572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317" name="Text Box 52"/>
          <p:cNvSpPr txBox="1">
            <a:spLocks noChangeArrowheads="1"/>
          </p:cNvSpPr>
          <p:nvPr/>
        </p:nvSpPr>
        <p:spPr bwMode="auto">
          <a:xfrm>
            <a:off x="2449513" y="2992438"/>
            <a:ext cx="1016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Y</a:t>
            </a:r>
          </a:p>
        </p:txBody>
      </p:sp>
      <p:sp>
        <p:nvSpPr>
          <p:cNvPr id="11318" name="Text Box 53"/>
          <p:cNvSpPr txBox="1">
            <a:spLocks noChangeArrowheads="1"/>
          </p:cNvSpPr>
          <p:nvPr/>
        </p:nvSpPr>
        <p:spPr bwMode="auto">
          <a:xfrm>
            <a:off x="3097213" y="3081338"/>
            <a:ext cx="581025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S = SXY</a:t>
            </a:r>
          </a:p>
        </p:txBody>
      </p:sp>
      <p:sp>
        <p:nvSpPr>
          <p:cNvPr id="11319" name="Line 54"/>
          <p:cNvSpPr>
            <a:spLocks noChangeShapeType="1"/>
          </p:cNvSpPr>
          <p:nvPr/>
        </p:nvSpPr>
        <p:spPr bwMode="auto">
          <a:xfrm>
            <a:off x="1498600" y="3276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320" name="Text Box 55"/>
          <p:cNvSpPr txBox="1">
            <a:spLocks noChangeArrowheads="1"/>
          </p:cNvSpPr>
          <p:nvPr/>
        </p:nvSpPr>
        <p:spPr bwMode="auto">
          <a:xfrm>
            <a:off x="1560513" y="33353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11321" name="Oval 56"/>
          <p:cNvSpPr>
            <a:spLocks noChangeArrowheads="1"/>
          </p:cNvSpPr>
          <p:nvPr/>
        </p:nvSpPr>
        <p:spPr bwMode="auto">
          <a:xfrm>
            <a:off x="2082800" y="3657600"/>
            <a:ext cx="2286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322" name="Text Box 57"/>
          <p:cNvSpPr txBox="1">
            <a:spLocks noChangeArrowheads="1"/>
          </p:cNvSpPr>
          <p:nvPr/>
        </p:nvSpPr>
        <p:spPr bwMode="auto">
          <a:xfrm>
            <a:off x="2157413" y="36909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1323" name="Line 58"/>
          <p:cNvSpPr>
            <a:spLocks noChangeShapeType="1"/>
          </p:cNvSpPr>
          <p:nvPr/>
        </p:nvSpPr>
        <p:spPr bwMode="auto">
          <a:xfrm>
            <a:off x="1625600" y="3771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324" name="Text Box 59"/>
          <p:cNvSpPr txBox="1">
            <a:spLocks noChangeArrowheads="1"/>
          </p:cNvSpPr>
          <p:nvPr/>
        </p:nvSpPr>
        <p:spPr bwMode="auto">
          <a:xfrm>
            <a:off x="1789113" y="3602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11325" name="Rectangle 60"/>
          <p:cNvSpPr>
            <a:spLocks noChangeArrowheads="1"/>
          </p:cNvSpPr>
          <p:nvPr/>
        </p:nvSpPr>
        <p:spPr bwMode="auto">
          <a:xfrm>
            <a:off x="2781300" y="3657600"/>
            <a:ext cx="228600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326" name="Text Box 61"/>
          <p:cNvSpPr txBox="1">
            <a:spLocks noChangeArrowheads="1"/>
          </p:cNvSpPr>
          <p:nvPr/>
        </p:nvSpPr>
        <p:spPr bwMode="auto">
          <a:xfrm>
            <a:off x="2855913" y="36782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11327" name="Line 62"/>
          <p:cNvSpPr>
            <a:spLocks noChangeShapeType="1"/>
          </p:cNvSpPr>
          <p:nvPr/>
        </p:nvSpPr>
        <p:spPr bwMode="auto">
          <a:xfrm>
            <a:off x="2311400" y="3771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328" name="Text Box 63"/>
          <p:cNvSpPr txBox="1">
            <a:spLocks noChangeArrowheads="1"/>
          </p:cNvSpPr>
          <p:nvPr/>
        </p:nvSpPr>
        <p:spPr bwMode="auto">
          <a:xfrm>
            <a:off x="2449513" y="3602038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1329" name="Text Box 64"/>
          <p:cNvSpPr txBox="1">
            <a:spLocks noChangeArrowheads="1"/>
          </p:cNvSpPr>
          <p:nvPr/>
        </p:nvSpPr>
        <p:spPr bwMode="auto">
          <a:xfrm>
            <a:off x="3097213" y="3690938"/>
            <a:ext cx="5286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 = aab</a:t>
            </a:r>
          </a:p>
        </p:txBody>
      </p:sp>
      <p:sp>
        <p:nvSpPr>
          <p:cNvPr id="11330" name="Text Box 65"/>
          <p:cNvSpPr txBox="1">
            <a:spLocks noChangeArrowheads="1"/>
          </p:cNvSpPr>
          <p:nvPr/>
        </p:nvSpPr>
        <p:spPr bwMode="auto">
          <a:xfrm>
            <a:off x="836613" y="1243013"/>
            <a:ext cx="447675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Y</a:t>
            </a:r>
            <a:r>
              <a:rPr lang="de-AT" altLang="en-US" sz="1400">
                <a:latin typeface="Arial" panose="020B0604020202020204" pitchFamily="34" charset="0"/>
              </a:rPr>
              <a:t> #</a:t>
            </a:r>
          </a:p>
        </p:txBody>
      </p:sp>
      <p:sp>
        <p:nvSpPr>
          <p:cNvPr id="11331" name="Line 256"/>
          <p:cNvSpPr>
            <a:spLocks noChangeShapeType="1"/>
          </p:cNvSpPr>
          <p:nvPr/>
        </p:nvSpPr>
        <p:spPr bwMode="auto">
          <a:xfrm>
            <a:off x="927100" y="2819400"/>
            <a:ext cx="0" cy="3429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grpSp>
        <p:nvGrpSpPr>
          <p:cNvPr id="331011" name="Group 259"/>
          <p:cNvGrpSpPr>
            <a:grpSpLocks/>
          </p:cNvGrpSpPr>
          <p:nvPr/>
        </p:nvGrpSpPr>
        <p:grpSpPr bwMode="auto">
          <a:xfrm>
            <a:off x="812800" y="3998913"/>
            <a:ext cx="3524250" cy="2820987"/>
            <a:chOff x="512" y="2519"/>
            <a:chExt cx="2220" cy="1777"/>
          </a:xfrm>
        </p:grpSpPr>
        <p:sp>
          <p:nvSpPr>
            <p:cNvPr id="11398" name="Oval 66"/>
            <p:cNvSpPr>
              <a:spLocks noChangeArrowheads="1"/>
            </p:cNvSpPr>
            <p:nvPr/>
          </p:nvSpPr>
          <p:spPr bwMode="auto">
            <a:xfrm>
              <a:off x="512" y="3360"/>
              <a:ext cx="144" cy="144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99" name="Text Box 67"/>
            <p:cNvSpPr txBox="1">
              <a:spLocks noChangeArrowheads="1"/>
            </p:cNvSpPr>
            <p:nvPr/>
          </p:nvSpPr>
          <p:spPr bwMode="auto">
            <a:xfrm>
              <a:off x="559" y="338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11400" name="Oval 68"/>
            <p:cNvSpPr>
              <a:spLocks noChangeArrowheads="1"/>
            </p:cNvSpPr>
            <p:nvPr/>
          </p:nvSpPr>
          <p:spPr bwMode="auto">
            <a:xfrm>
              <a:off x="872" y="277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401" name="Text Box 69"/>
            <p:cNvSpPr txBox="1">
              <a:spLocks noChangeArrowheads="1"/>
            </p:cNvSpPr>
            <p:nvPr/>
          </p:nvSpPr>
          <p:spPr bwMode="auto">
            <a:xfrm>
              <a:off x="919" y="279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1402" name="Rectangle 70"/>
            <p:cNvSpPr>
              <a:spLocks noChangeArrowheads="1"/>
            </p:cNvSpPr>
            <p:nvPr/>
          </p:nvSpPr>
          <p:spPr bwMode="auto">
            <a:xfrm>
              <a:off x="1312" y="278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403" name="Text Box 71"/>
            <p:cNvSpPr txBox="1">
              <a:spLocks noChangeArrowheads="1"/>
            </p:cNvSpPr>
            <p:nvPr/>
          </p:nvSpPr>
          <p:spPr bwMode="auto">
            <a:xfrm>
              <a:off x="1351" y="279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11404" name="Line 72"/>
            <p:cNvSpPr>
              <a:spLocks noChangeShapeType="1"/>
            </p:cNvSpPr>
            <p:nvPr/>
          </p:nvSpPr>
          <p:spPr bwMode="auto">
            <a:xfrm>
              <a:off x="1016" y="284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05" name="Text Box 73"/>
            <p:cNvSpPr txBox="1">
              <a:spLocks noChangeArrowheads="1"/>
            </p:cNvSpPr>
            <p:nvPr/>
          </p:nvSpPr>
          <p:spPr bwMode="auto">
            <a:xfrm>
              <a:off x="1103" y="274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11406" name="Text Box 74"/>
            <p:cNvSpPr txBox="1">
              <a:spLocks noChangeArrowheads="1"/>
            </p:cNvSpPr>
            <p:nvPr/>
          </p:nvSpPr>
          <p:spPr bwMode="auto">
            <a:xfrm>
              <a:off x="1511" y="2805"/>
              <a:ext cx="30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XY</a:t>
              </a:r>
            </a:p>
          </p:txBody>
        </p:sp>
        <p:sp>
          <p:nvSpPr>
            <p:cNvPr id="11407" name="Rectangle 75"/>
            <p:cNvSpPr>
              <a:spLocks noChangeArrowheads="1"/>
            </p:cNvSpPr>
            <p:nvPr/>
          </p:nvSpPr>
          <p:spPr bwMode="auto">
            <a:xfrm>
              <a:off x="1312" y="314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408" name="Text Box 76"/>
            <p:cNvSpPr txBox="1">
              <a:spLocks noChangeArrowheads="1"/>
            </p:cNvSpPr>
            <p:nvPr/>
          </p:nvSpPr>
          <p:spPr bwMode="auto">
            <a:xfrm>
              <a:off x="1351" y="31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11409" name="Line 77"/>
            <p:cNvSpPr>
              <a:spLocks noChangeShapeType="1"/>
            </p:cNvSpPr>
            <p:nvPr/>
          </p:nvSpPr>
          <p:spPr bwMode="auto">
            <a:xfrm>
              <a:off x="944" y="2920"/>
              <a:ext cx="0" cy="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10" name="Line 78"/>
            <p:cNvSpPr>
              <a:spLocks noChangeShapeType="1"/>
            </p:cNvSpPr>
            <p:nvPr/>
          </p:nvSpPr>
          <p:spPr bwMode="auto">
            <a:xfrm>
              <a:off x="944" y="3216"/>
              <a:ext cx="3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11" name="Text Box 79"/>
            <p:cNvSpPr txBox="1">
              <a:spLocks noChangeArrowheads="1"/>
            </p:cNvSpPr>
            <p:nvPr/>
          </p:nvSpPr>
          <p:spPr bwMode="auto">
            <a:xfrm>
              <a:off x="1103" y="31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1412" name="Line 80"/>
            <p:cNvSpPr>
              <a:spLocks noChangeShapeType="1"/>
            </p:cNvSpPr>
            <p:nvPr/>
          </p:nvSpPr>
          <p:spPr bwMode="auto">
            <a:xfrm>
              <a:off x="584" y="284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13" name="Text Box 81"/>
            <p:cNvSpPr txBox="1">
              <a:spLocks noChangeArrowheads="1"/>
            </p:cNvSpPr>
            <p:nvPr/>
          </p:nvSpPr>
          <p:spPr bwMode="auto">
            <a:xfrm>
              <a:off x="687" y="274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11414" name="Line 82"/>
            <p:cNvSpPr>
              <a:spLocks noChangeShapeType="1"/>
            </p:cNvSpPr>
            <p:nvPr/>
          </p:nvSpPr>
          <p:spPr bwMode="auto">
            <a:xfrm>
              <a:off x="584" y="2848"/>
              <a:ext cx="0" cy="5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15" name="AutoShape 83"/>
            <p:cNvSpPr>
              <a:spLocks noChangeArrowheads="1"/>
            </p:cNvSpPr>
            <p:nvPr/>
          </p:nvSpPr>
          <p:spPr bwMode="auto">
            <a:xfrm>
              <a:off x="776" y="3352"/>
              <a:ext cx="312" cy="152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416" name="Text Box 84"/>
            <p:cNvSpPr txBox="1">
              <a:spLocks noChangeArrowheads="1"/>
            </p:cNvSpPr>
            <p:nvPr/>
          </p:nvSpPr>
          <p:spPr bwMode="auto">
            <a:xfrm>
              <a:off x="847" y="3365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sp>
          <p:nvSpPr>
            <p:cNvPr id="11417" name="Text Box 85"/>
            <p:cNvSpPr txBox="1">
              <a:spLocks noChangeArrowheads="1"/>
            </p:cNvSpPr>
            <p:nvPr/>
          </p:nvSpPr>
          <p:spPr bwMode="auto">
            <a:xfrm>
              <a:off x="1279" y="3037"/>
              <a:ext cx="2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</a:t>
              </a:r>
            </a:p>
          </p:txBody>
        </p:sp>
        <p:sp>
          <p:nvSpPr>
            <p:cNvPr id="11418" name="Oval 86"/>
            <p:cNvSpPr>
              <a:spLocks noChangeArrowheads="1"/>
            </p:cNvSpPr>
            <p:nvPr/>
          </p:nvSpPr>
          <p:spPr bwMode="auto">
            <a:xfrm>
              <a:off x="872" y="3656"/>
              <a:ext cx="144" cy="144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419" name="Text Box 87"/>
            <p:cNvSpPr txBox="1">
              <a:spLocks noChangeArrowheads="1"/>
            </p:cNvSpPr>
            <p:nvPr/>
          </p:nvSpPr>
          <p:spPr bwMode="auto">
            <a:xfrm>
              <a:off x="919" y="36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1420" name="Line 88"/>
            <p:cNvSpPr>
              <a:spLocks noChangeShapeType="1"/>
            </p:cNvSpPr>
            <p:nvPr/>
          </p:nvSpPr>
          <p:spPr bwMode="auto">
            <a:xfrm flipV="1">
              <a:off x="944" y="3504"/>
              <a:ext cx="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21" name="Text Box 89"/>
            <p:cNvSpPr txBox="1">
              <a:spLocks noChangeArrowheads="1"/>
            </p:cNvSpPr>
            <p:nvPr/>
          </p:nvSpPr>
          <p:spPr bwMode="auto">
            <a:xfrm>
              <a:off x="983" y="355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11422" name="Line 90"/>
            <p:cNvSpPr>
              <a:spLocks noChangeShapeType="1"/>
            </p:cNvSpPr>
            <p:nvPr/>
          </p:nvSpPr>
          <p:spPr bwMode="auto">
            <a:xfrm>
              <a:off x="584" y="3728"/>
              <a:ext cx="28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23" name="Text Box 91"/>
            <p:cNvSpPr txBox="1">
              <a:spLocks noChangeArrowheads="1"/>
            </p:cNvSpPr>
            <p:nvPr/>
          </p:nvSpPr>
          <p:spPr bwMode="auto">
            <a:xfrm>
              <a:off x="687" y="36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</a:p>
          </p:txBody>
        </p:sp>
        <p:sp>
          <p:nvSpPr>
            <p:cNvPr id="11424" name="Rectangle 92"/>
            <p:cNvSpPr>
              <a:spLocks noChangeArrowheads="1"/>
            </p:cNvSpPr>
            <p:nvPr/>
          </p:nvSpPr>
          <p:spPr bwMode="auto">
            <a:xfrm>
              <a:off x="872" y="404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425" name="Text Box 93"/>
            <p:cNvSpPr txBox="1">
              <a:spLocks noChangeArrowheads="1"/>
            </p:cNvSpPr>
            <p:nvPr/>
          </p:nvSpPr>
          <p:spPr bwMode="auto">
            <a:xfrm>
              <a:off x="911" y="405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1426" name="Line 94"/>
            <p:cNvSpPr>
              <a:spLocks noChangeShapeType="1"/>
            </p:cNvSpPr>
            <p:nvPr/>
          </p:nvSpPr>
          <p:spPr bwMode="auto">
            <a:xfrm>
              <a:off x="584" y="410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27" name="Text Box 95"/>
            <p:cNvSpPr txBox="1">
              <a:spLocks noChangeArrowheads="1"/>
            </p:cNvSpPr>
            <p:nvPr/>
          </p:nvSpPr>
          <p:spPr bwMode="auto">
            <a:xfrm>
              <a:off x="687" y="399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1428" name="Line 96"/>
            <p:cNvSpPr>
              <a:spLocks noChangeShapeType="1"/>
            </p:cNvSpPr>
            <p:nvPr/>
          </p:nvSpPr>
          <p:spPr bwMode="auto">
            <a:xfrm flipV="1">
              <a:off x="584" y="3504"/>
              <a:ext cx="0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29" name="Oval 97"/>
            <p:cNvSpPr>
              <a:spLocks noChangeArrowheads="1"/>
            </p:cNvSpPr>
            <p:nvPr/>
          </p:nvSpPr>
          <p:spPr bwMode="auto">
            <a:xfrm>
              <a:off x="1752" y="314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430" name="Text Box 98"/>
            <p:cNvSpPr txBox="1">
              <a:spLocks noChangeArrowheads="1"/>
            </p:cNvSpPr>
            <p:nvPr/>
          </p:nvSpPr>
          <p:spPr bwMode="auto">
            <a:xfrm>
              <a:off x="1799" y="316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11431" name="Line 99"/>
            <p:cNvSpPr>
              <a:spLocks noChangeShapeType="1"/>
            </p:cNvSpPr>
            <p:nvPr/>
          </p:nvSpPr>
          <p:spPr bwMode="auto">
            <a:xfrm>
              <a:off x="1464" y="321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32" name="Text Box 100"/>
            <p:cNvSpPr txBox="1">
              <a:spLocks noChangeArrowheads="1"/>
            </p:cNvSpPr>
            <p:nvPr/>
          </p:nvSpPr>
          <p:spPr bwMode="auto">
            <a:xfrm>
              <a:off x="1567" y="31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1433" name="Rectangle 101"/>
            <p:cNvSpPr>
              <a:spLocks noChangeArrowheads="1"/>
            </p:cNvSpPr>
            <p:nvPr/>
          </p:nvSpPr>
          <p:spPr bwMode="auto">
            <a:xfrm>
              <a:off x="2200" y="314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434" name="Text Box 102"/>
            <p:cNvSpPr txBox="1">
              <a:spLocks noChangeArrowheads="1"/>
            </p:cNvSpPr>
            <p:nvPr/>
          </p:nvSpPr>
          <p:spPr bwMode="auto">
            <a:xfrm>
              <a:off x="2223" y="3157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11</a:t>
              </a:r>
            </a:p>
          </p:txBody>
        </p:sp>
        <p:sp>
          <p:nvSpPr>
            <p:cNvPr id="11435" name="Line 103"/>
            <p:cNvSpPr>
              <a:spLocks noChangeShapeType="1"/>
            </p:cNvSpPr>
            <p:nvPr/>
          </p:nvSpPr>
          <p:spPr bwMode="auto">
            <a:xfrm>
              <a:off x="1904" y="321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36" name="Text Box 104"/>
            <p:cNvSpPr txBox="1">
              <a:spLocks noChangeArrowheads="1"/>
            </p:cNvSpPr>
            <p:nvPr/>
          </p:nvSpPr>
          <p:spPr bwMode="auto">
            <a:xfrm>
              <a:off x="1991" y="31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1437" name="Text Box 105"/>
            <p:cNvSpPr txBox="1">
              <a:spLocks noChangeArrowheads="1"/>
            </p:cNvSpPr>
            <p:nvPr/>
          </p:nvSpPr>
          <p:spPr bwMode="auto">
            <a:xfrm>
              <a:off x="2399" y="3165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bba</a:t>
              </a:r>
            </a:p>
          </p:txBody>
        </p:sp>
        <p:sp>
          <p:nvSpPr>
            <p:cNvPr id="11438" name="Oval 106"/>
            <p:cNvSpPr>
              <a:spLocks noChangeArrowheads="1"/>
            </p:cNvSpPr>
            <p:nvPr/>
          </p:nvSpPr>
          <p:spPr bwMode="auto">
            <a:xfrm>
              <a:off x="1312" y="3656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439" name="Text Box 107"/>
            <p:cNvSpPr txBox="1">
              <a:spLocks noChangeArrowheads="1"/>
            </p:cNvSpPr>
            <p:nvPr/>
          </p:nvSpPr>
          <p:spPr bwMode="auto">
            <a:xfrm>
              <a:off x="1359" y="367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11440" name="Line 108"/>
            <p:cNvSpPr>
              <a:spLocks noChangeShapeType="1"/>
            </p:cNvSpPr>
            <p:nvPr/>
          </p:nvSpPr>
          <p:spPr bwMode="auto">
            <a:xfrm>
              <a:off x="1024" y="372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41" name="Text Box 109"/>
            <p:cNvSpPr txBox="1">
              <a:spLocks noChangeArrowheads="1"/>
            </p:cNvSpPr>
            <p:nvPr/>
          </p:nvSpPr>
          <p:spPr bwMode="auto">
            <a:xfrm>
              <a:off x="1127" y="36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11442" name="Line 110"/>
            <p:cNvSpPr>
              <a:spLocks noChangeShapeType="1"/>
            </p:cNvSpPr>
            <p:nvPr/>
          </p:nvSpPr>
          <p:spPr bwMode="auto">
            <a:xfrm flipV="1">
              <a:off x="1384" y="3288"/>
              <a:ext cx="0" cy="3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43" name="Text Box 111"/>
            <p:cNvSpPr txBox="1">
              <a:spLocks noChangeArrowheads="1"/>
            </p:cNvSpPr>
            <p:nvPr/>
          </p:nvSpPr>
          <p:spPr bwMode="auto">
            <a:xfrm>
              <a:off x="1415" y="344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1444" name="Rectangle 112"/>
            <p:cNvSpPr>
              <a:spLocks noChangeArrowheads="1"/>
            </p:cNvSpPr>
            <p:nvPr/>
          </p:nvSpPr>
          <p:spPr bwMode="auto">
            <a:xfrm>
              <a:off x="1752" y="3656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445" name="Text Box 113"/>
            <p:cNvSpPr txBox="1">
              <a:spLocks noChangeArrowheads="1"/>
            </p:cNvSpPr>
            <p:nvPr/>
          </p:nvSpPr>
          <p:spPr bwMode="auto">
            <a:xfrm>
              <a:off x="1775" y="3669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11446" name="Line 114"/>
            <p:cNvSpPr>
              <a:spLocks noChangeShapeType="1"/>
            </p:cNvSpPr>
            <p:nvPr/>
          </p:nvSpPr>
          <p:spPr bwMode="auto">
            <a:xfrm>
              <a:off x="1456" y="372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47" name="Text Box 115"/>
            <p:cNvSpPr txBox="1">
              <a:spLocks noChangeArrowheads="1"/>
            </p:cNvSpPr>
            <p:nvPr/>
          </p:nvSpPr>
          <p:spPr bwMode="auto">
            <a:xfrm>
              <a:off x="1543" y="3621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11448" name="Text Box 116"/>
            <p:cNvSpPr txBox="1">
              <a:spLocks noChangeArrowheads="1"/>
            </p:cNvSpPr>
            <p:nvPr/>
          </p:nvSpPr>
          <p:spPr bwMode="auto">
            <a:xfrm>
              <a:off x="1951" y="3677"/>
              <a:ext cx="36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SXY</a:t>
              </a:r>
            </a:p>
          </p:txBody>
        </p:sp>
        <p:sp>
          <p:nvSpPr>
            <p:cNvPr id="11449" name="Line 117"/>
            <p:cNvSpPr>
              <a:spLocks noChangeShapeType="1"/>
            </p:cNvSpPr>
            <p:nvPr/>
          </p:nvSpPr>
          <p:spPr bwMode="auto">
            <a:xfrm>
              <a:off x="944" y="380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50" name="Text Box 118"/>
            <p:cNvSpPr txBox="1">
              <a:spLocks noChangeArrowheads="1"/>
            </p:cNvSpPr>
            <p:nvPr/>
          </p:nvSpPr>
          <p:spPr bwMode="auto">
            <a:xfrm>
              <a:off x="983" y="383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1451" name="Oval 119"/>
            <p:cNvSpPr>
              <a:spLocks noChangeArrowheads="1"/>
            </p:cNvSpPr>
            <p:nvPr/>
          </p:nvSpPr>
          <p:spPr bwMode="auto">
            <a:xfrm>
              <a:off x="1312" y="404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452" name="Text Box 120"/>
            <p:cNvSpPr txBox="1">
              <a:spLocks noChangeArrowheads="1"/>
            </p:cNvSpPr>
            <p:nvPr/>
          </p:nvSpPr>
          <p:spPr bwMode="auto">
            <a:xfrm>
              <a:off x="1359" y="40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1453" name="Line 121"/>
            <p:cNvSpPr>
              <a:spLocks noChangeShapeType="1"/>
            </p:cNvSpPr>
            <p:nvPr/>
          </p:nvSpPr>
          <p:spPr bwMode="auto">
            <a:xfrm>
              <a:off x="1024" y="41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54" name="Text Box 122"/>
            <p:cNvSpPr txBox="1">
              <a:spLocks noChangeArrowheads="1"/>
            </p:cNvSpPr>
            <p:nvPr/>
          </p:nvSpPr>
          <p:spPr bwMode="auto">
            <a:xfrm>
              <a:off x="1127" y="400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1455" name="Rectangle 123"/>
            <p:cNvSpPr>
              <a:spLocks noChangeArrowheads="1"/>
            </p:cNvSpPr>
            <p:nvPr/>
          </p:nvSpPr>
          <p:spPr bwMode="auto">
            <a:xfrm>
              <a:off x="1752" y="404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456" name="Text Box 124"/>
            <p:cNvSpPr txBox="1">
              <a:spLocks noChangeArrowheads="1"/>
            </p:cNvSpPr>
            <p:nvPr/>
          </p:nvSpPr>
          <p:spPr bwMode="auto">
            <a:xfrm>
              <a:off x="1799" y="405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1457" name="Line 125"/>
            <p:cNvSpPr>
              <a:spLocks noChangeShapeType="1"/>
            </p:cNvSpPr>
            <p:nvPr/>
          </p:nvSpPr>
          <p:spPr bwMode="auto">
            <a:xfrm>
              <a:off x="1456" y="41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458" name="Text Box 126"/>
            <p:cNvSpPr txBox="1">
              <a:spLocks noChangeArrowheads="1"/>
            </p:cNvSpPr>
            <p:nvPr/>
          </p:nvSpPr>
          <p:spPr bwMode="auto">
            <a:xfrm>
              <a:off x="1543" y="400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1459" name="Text Box 127"/>
            <p:cNvSpPr txBox="1">
              <a:spLocks noChangeArrowheads="1"/>
            </p:cNvSpPr>
            <p:nvPr/>
          </p:nvSpPr>
          <p:spPr bwMode="auto">
            <a:xfrm>
              <a:off x="1951" y="4061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 = aab</a:t>
              </a:r>
            </a:p>
          </p:txBody>
        </p:sp>
        <p:sp>
          <p:nvSpPr>
            <p:cNvPr id="11460" name="Text Box 128"/>
            <p:cNvSpPr txBox="1">
              <a:spLocks noChangeArrowheads="1"/>
            </p:cNvSpPr>
            <p:nvPr/>
          </p:nvSpPr>
          <p:spPr bwMode="auto">
            <a:xfrm>
              <a:off x="527" y="2519"/>
              <a:ext cx="282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S </a:t>
              </a:r>
              <a:r>
                <a:rPr lang="de-AT" altLang="en-US" sz="1400" b="1">
                  <a:latin typeface="Arial" panose="020B0604020202020204" pitchFamily="34" charset="0"/>
                </a:rPr>
                <a:t>#</a:t>
              </a: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11461" name="Text Box 255"/>
            <p:cNvSpPr txBox="1">
              <a:spLocks noChangeArrowheads="1"/>
            </p:cNvSpPr>
            <p:nvPr/>
          </p:nvSpPr>
          <p:spPr bwMode="auto">
            <a:xfrm>
              <a:off x="831" y="4181"/>
              <a:ext cx="2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 = a</a:t>
              </a:r>
            </a:p>
          </p:txBody>
        </p:sp>
        <p:sp>
          <p:nvSpPr>
            <p:cNvPr id="11462" name="Line 257"/>
            <p:cNvSpPr>
              <a:spLocks noChangeShapeType="1"/>
            </p:cNvSpPr>
            <p:nvPr/>
          </p:nvSpPr>
          <p:spPr bwMode="auto">
            <a:xfrm>
              <a:off x="584" y="3512"/>
              <a:ext cx="0" cy="21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grpSp>
        <p:nvGrpSpPr>
          <p:cNvPr id="331012" name="Group 260"/>
          <p:cNvGrpSpPr>
            <a:grpSpLocks/>
          </p:cNvGrpSpPr>
          <p:nvPr/>
        </p:nvGrpSpPr>
        <p:grpSpPr bwMode="auto">
          <a:xfrm>
            <a:off x="4749800" y="1243013"/>
            <a:ext cx="3524250" cy="2643187"/>
            <a:chOff x="2992" y="783"/>
            <a:chExt cx="2220" cy="1665"/>
          </a:xfrm>
        </p:grpSpPr>
        <p:sp>
          <p:nvSpPr>
            <p:cNvPr id="11334" name="Oval 129"/>
            <p:cNvSpPr>
              <a:spLocks noChangeArrowheads="1"/>
            </p:cNvSpPr>
            <p:nvPr/>
          </p:nvSpPr>
          <p:spPr bwMode="auto">
            <a:xfrm>
              <a:off x="2992" y="162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35" name="Text Box 130"/>
            <p:cNvSpPr txBox="1">
              <a:spLocks noChangeArrowheads="1"/>
            </p:cNvSpPr>
            <p:nvPr/>
          </p:nvSpPr>
          <p:spPr bwMode="auto">
            <a:xfrm>
              <a:off x="3039" y="164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11336" name="Oval 131"/>
            <p:cNvSpPr>
              <a:spLocks noChangeArrowheads="1"/>
            </p:cNvSpPr>
            <p:nvPr/>
          </p:nvSpPr>
          <p:spPr bwMode="auto">
            <a:xfrm>
              <a:off x="3352" y="104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37" name="Text Box 132"/>
            <p:cNvSpPr txBox="1">
              <a:spLocks noChangeArrowheads="1"/>
            </p:cNvSpPr>
            <p:nvPr/>
          </p:nvSpPr>
          <p:spPr bwMode="auto">
            <a:xfrm>
              <a:off x="3399" y="10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1338" name="Rectangle 133"/>
            <p:cNvSpPr>
              <a:spLocks noChangeArrowheads="1"/>
            </p:cNvSpPr>
            <p:nvPr/>
          </p:nvSpPr>
          <p:spPr bwMode="auto">
            <a:xfrm>
              <a:off x="3792" y="104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39" name="Text Box 134"/>
            <p:cNvSpPr txBox="1">
              <a:spLocks noChangeArrowheads="1"/>
            </p:cNvSpPr>
            <p:nvPr/>
          </p:nvSpPr>
          <p:spPr bwMode="auto">
            <a:xfrm>
              <a:off x="3831" y="10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11340" name="Line 135"/>
            <p:cNvSpPr>
              <a:spLocks noChangeShapeType="1"/>
            </p:cNvSpPr>
            <p:nvPr/>
          </p:nvSpPr>
          <p:spPr bwMode="auto">
            <a:xfrm>
              <a:off x="3496" y="11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41" name="Text Box 136"/>
            <p:cNvSpPr txBox="1">
              <a:spLocks noChangeArrowheads="1"/>
            </p:cNvSpPr>
            <p:nvPr/>
          </p:nvSpPr>
          <p:spPr bwMode="auto">
            <a:xfrm>
              <a:off x="3583" y="100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11342" name="Text Box 137"/>
            <p:cNvSpPr txBox="1">
              <a:spLocks noChangeArrowheads="1"/>
            </p:cNvSpPr>
            <p:nvPr/>
          </p:nvSpPr>
          <p:spPr bwMode="auto">
            <a:xfrm>
              <a:off x="3991" y="1069"/>
              <a:ext cx="30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XY</a:t>
              </a:r>
            </a:p>
          </p:txBody>
        </p:sp>
        <p:sp>
          <p:nvSpPr>
            <p:cNvPr id="11343" name="Rectangle 138"/>
            <p:cNvSpPr>
              <a:spLocks noChangeArrowheads="1"/>
            </p:cNvSpPr>
            <p:nvPr/>
          </p:nvSpPr>
          <p:spPr bwMode="auto">
            <a:xfrm>
              <a:off x="3792" y="140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44" name="Text Box 139"/>
            <p:cNvSpPr txBox="1">
              <a:spLocks noChangeArrowheads="1"/>
            </p:cNvSpPr>
            <p:nvPr/>
          </p:nvSpPr>
          <p:spPr bwMode="auto">
            <a:xfrm>
              <a:off x="3831" y="142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11345" name="Line 140"/>
            <p:cNvSpPr>
              <a:spLocks noChangeShapeType="1"/>
            </p:cNvSpPr>
            <p:nvPr/>
          </p:nvSpPr>
          <p:spPr bwMode="auto">
            <a:xfrm>
              <a:off x="3424" y="1184"/>
              <a:ext cx="0" cy="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46" name="Line 141"/>
            <p:cNvSpPr>
              <a:spLocks noChangeShapeType="1"/>
            </p:cNvSpPr>
            <p:nvPr/>
          </p:nvSpPr>
          <p:spPr bwMode="auto">
            <a:xfrm>
              <a:off x="3424" y="1480"/>
              <a:ext cx="3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47" name="Text Box 142"/>
            <p:cNvSpPr txBox="1">
              <a:spLocks noChangeArrowheads="1"/>
            </p:cNvSpPr>
            <p:nvPr/>
          </p:nvSpPr>
          <p:spPr bwMode="auto">
            <a:xfrm>
              <a:off x="3583" y="137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1348" name="Line 143"/>
            <p:cNvSpPr>
              <a:spLocks noChangeShapeType="1"/>
            </p:cNvSpPr>
            <p:nvPr/>
          </p:nvSpPr>
          <p:spPr bwMode="auto">
            <a:xfrm>
              <a:off x="3064" y="11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49" name="Text Box 144"/>
            <p:cNvSpPr txBox="1">
              <a:spLocks noChangeArrowheads="1"/>
            </p:cNvSpPr>
            <p:nvPr/>
          </p:nvSpPr>
          <p:spPr bwMode="auto">
            <a:xfrm>
              <a:off x="3167" y="100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11350" name="Line 145"/>
            <p:cNvSpPr>
              <a:spLocks noChangeShapeType="1"/>
            </p:cNvSpPr>
            <p:nvPr/>
          </p:nvSpPr>
          <p:spPr bwMode="auto">
            <a:xfrm>
              <a:off x="3064" y="1112"/>
              <a:ext cx="0" cy="5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51" name="AutoShape 146"/>
            <p:cNvSpPr>
              <a:spLocks noChangeArrowheads="1"/>
            </p:cNvSpPr>
            <p:nvPr/>
          </p:nvSpPr>
          <p:spPr bwMode="auto">
            <a:xfrm>
              <a:off x="3256" y="1616"/>
              <a:ext cx="312" cy="152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52" name="Text Box 147"/>
            <p:cNvSpPr txBox="1">
              <a:spLocks noChangeArrowheads="1"/>
            </p:cNvSpPr>
            <p:nvPr/>
          </p:nvSpPr>
          <p:spPr bwMode="auto">
            <a:xfrm>
              <a:off x="3327" y="1629"/>
              <a:ext cx="181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stop</a:t>
              </a:r>
            </a:p>
          </p:txBody>
        </p:sp>
        <p:sp>
          <p:nvSpPr>
            <p:cNvPr id="11353" name="Text Box 148"/>
            <p:cNvSpPr txBox="1">
              <a:spLocks noChangeArrowheads="1"/>
            </p:cNvSpPr>
            <p:nvPr/>
          </p:nvSpPr>
          <p:spPr bwMode="auto">
            <a:xfrm>
              <a:off x="3759" y="1301"/>
              <a:ext cx="227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</a:t>
              </a:r>
            </a:p>
          </p:txBody>
        </p:sp>
        <p:sp>
          <p:nvSpPr>
            <p:cNvPr id="11354" name="Oval 149"/>
            <p:cNvSpPr>
              <a:spLocks noChangeArrowheads="1"/>
            </p:cNvSpPr>
            <p:nvPr/>
          </p:nvSpPr>
          <p:spPr bwMode="auto">
            <a:xfrm>
              <a:off x="3352" y="1920"/>
              <a:ext cx="144" cy="144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55" name="Text Box 150"/>
            <p:cNvSpPr txBox="1">
              <a:spLocks noChangeArrowheads="1"/>
            </p:cNvSpPr>
            <p:nvPr/>
          </p:nvSpPr>
          <p:spPr bwMode="auto">
            <a:xfrm>
              <a:off x="3399" y="194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1356" name="Line 151"/>
            <p:cNvSpPr>
              <a:spLocks noChangeShapeType="1"/>
            </p:cNvSpPr>
            <p:nvPr/>
          </p:nvSpPr>
          <p:spPr bwMode="auto">
            <a:xfrm flipV="1">
              <a:off x="3424" y="1768"/>
              <a:ext cx="0" cy="15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57" name="Text Box 152"/>
            <p:cNvSpPr txBox="1">
              <a:spLocks noChangeArrowheads="1"/>
            </p:cNvSpPr>
            <p:nvPr/>
          </p:nvSpPr>
          <p:spPr bwMode="auto">
            <a:xfrm>
              <a:off x="3463" y="182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#</a:t>
              </a:r>
            </a:p>
          </p:txBody>
        </p:sp>
        <p:sp>
          <p:nvSpPr>
            <p:cNvPr id="11358" name="Line 153"/>
            <p:cNvSpPr>
              <a:spLocks noChangeShapeType="1"/>
            </p:cNvSpPr>
            <p:nvPr/>
          </p:nvSpPr>
          <p:spPr bwMode="auto">
            <a:xfrm>
              <a:off x="3064" y="1992"/>
              <a:ext cx="288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59" name="Text Box 154"/>
            <p:cNvSpPr txBox="1">
              <a:spLocks noChangeArrowheads="1"/>
            </p:cNvSpPr>
            <p:nvPr/>
          </p:nvSpPr>
          <p:spPr bwMode="auto">
            <a:xfrm>
              <a:off x="3167" y="188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solidFill>
                    <a:schemeClr val="accent2"/>
                  </a:solidFill>
                  <a:latin typeface="Arial" panose="020B0604020202020204" pitchFamily="34" charset="0"/>
                </a:rPr>
                <a:t>S</a:t>
              </a:r>
            </a:p>
          </p:txBody>
        </p:sp>
        <p:sp>
          <p:nvSpPr>
            <p:cNvPr id="11360" name="Rectangle 155"/>
            <p:cNvSpPr>
              <a:spLocks noChangeArrowheads="1"/>
            </p:cNvSpPr>
            <p:nvPr/>
          </p:nvSpPr>
          <p:spPr bwMode="auto">
            <a:xfrm>
              <a:off x="3352" y="23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61" name="Text Box 156"/>
            <p:cNvSpPr txBox="1">
              <a:spLocks noChangeArrowheads="1"/>
            </p:cNvSpPr>
            <p:nvPr/>
          </p:nvSpPr>
          <p:spPr bwMode="auto">
            <a:xfrm>
              <a:off x="3391" y="23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1362" name="Line 157"/>
            <p:cNvSpPr>
              <a:spLocks noChangeShapeType="1"/>
            </p:cNvSpPr>
            <p:nvPr/>
          </p:nvSpPr>
          <p:spPr bwMode="auto">
            <a:xfrm>
              <a:off x="3064" y="236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63" name="Text Box 158"/>
            <p:cNvSpPr txBox="1">
              <a:spLocks noChangeArrowheads="1"/>
            </p:cNvSpPr>
            <p:nvPr/>
          </p:nvSpPr>
          <p:spPr bwMode="auto">
            <a:xfrm>
              <a:off x="3167" y="226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1364" name="Line 159"/>
            <p:cNvSpPr>
              <a:spLocks noChangeShapeType="1"/>
            </p:cNvSpPr>
            <p:nvPr/>
          </p:nvSpPr>
          <p:spPr bwMode="auto">
            <a:xfrm flipV="1">
              <a:off x="3064" y="1768"/>
              <a:ext cx="0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65" name="Oval 160"/>
            <p:cNvSpPr>
              <a:spLocks noChangeArrowheads="1"/>
            </p:cNvSpPr>
            <p:nvPr/>
          </p:nvSpPr>
          <p:spPr bwMode="auto">
            <a:xfrm>
              <a:off x="4232" y="1408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66" name="Text Box 161"/>
            <p:cNvSpPr txBox="1">
              <a:spLocks noChangeArrowheads="1"/>
            </p:cNvSpPr>
            <p:nvPr/>
          </p:nvSpPr>
          <p:spPr bwMode="auto">
            <a:xfrm>
              <a:off x="4279" y="142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11367" name="Line 162"/>
            <p:cNvSpPr>
              <a:spLocks noChangeShapeType="1"/>
            </p:cNvSpPr>
            <p:nvPr/>
          </p:nvSpPr>
          <p:spPr bwMode="auto">
            <a:xfrm>
              <a:off x="3944" y="148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68" name="Text Box 163"/>
            <p:cNvSpPr txBox="1">
              <a:spLocks noChangeArrowheads="1"/>
            </p:cNvSpPr>
            <p:nvPr/>
          </p:nvSpPr>
          <p:spPr bwMode="auto">
            <a:xfrm>
              <a:off x="4047" y="137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1369" name="Rectangle 164"/>
            <p:cNvSpPr>
              <a:spLocks noChangeArrowheads="1"/>
            </p:cNvSpPr>
            <p:nvPr/>
          </p:nvSpPr>
          <p:spPr bwMode="auto">
            <a:xfrm>
              <a:off x="4680" y="1408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70" name="Text Box 165"/>
            <p:cNvSpPr txBox="1">
              <a:spLocks noChangeArrowheads="1"/>
            </p:cNvSpPr>
            <p:nvPr/>
          </p:nvSpPr>
          <p:spPr bwMode="auto">
            <a:xfrm>
              <a:off x="4703" y="1421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11</a:t>
              </a:r>
            </a:p>
          </p:txBody>
        </p:sp>
        <p:sp>
          <p:nvSpPr>
            <p:cNvPr id="11371" name="Line 166"/>
            <p:cNvSpPr>
              <a:spLocks noChangeShapeType="1"/>
            </p:cNvSpPr>
            <p:nvPr/>
          </p:nvSpPr>
          <p:spPr bwMode="auto">
            <a:xfrm>
              <a:off x="4384" y="148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72" name="Text Box 167"/>
            <p:cNvSpPr txBox="1">
              <a:spLocks noChangeArrowheads="1"/>
            </p:cNvSpPr>
            <p:nvPr/>
          </p:nvSpPr>
          <p:spPr bwMode="auto">
            <a:xfrm>
              <a:off x="4471" y="1373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1373" name="Text Box 168"/>
            <p:cNvSpPr txBox="1">
              <a:spLocks noChangeArrowheads="1"/>
            </p:cNvSpPr>
            <p:nvPr/>
          </p:nvSpPr>
          <p:spPr bwMode="auto">
            <a:xfrm>
              <a:off x="4879" y="1429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 = bba</a:t>
              </a:r>
            </a:p>
          </p:txBody>
        </p:sp>
        <p:sp>
          <p:nvSpPr>
            <p:cNvPr id="11374" name="Oval 169"/>
            <p:cNvSpPr>
              <a:spLocks noChangeArrowheads="1"/>
            </p:cNvSpPr>
            <p:nvPr/>
          </p:nvSpPr>
          <p:spPr bwMode="auto">
            <a:xfrm>
              <a:off x="3792" y="1920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75" name="Text Box 170"/>
            <p:cNvSpPr txBox="1">
              <a:spLocks noChangeArrowheads="1"/>
            </p:cNvSpPr>
            <p:nvPr/>
          </p:nvSpPr>
          <p:spPr bwMode="auto">
            <a:xfrm>
              <a:off x="3839" y="194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11376" name="Line 171"/>
            <p:cNvSpPr>
              <a:spLocks noChangeShapeType="1"/>
            </p:cNvSpPr>
            <p:nvPr/>
          </p:nvSpPr>
          <p:spPr bwMode="auto">
            <a:xfrm>
              <a:off x="3504" y="19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77" name="Text Box 172"/>
            <p:cNvSpPr txBox="1">
              <a:spLocks noChangeArrowheads="1"/>
            </p:cNvSpPr>
            <p:nvPr/>
          </p:nvSpPr>
          <p:spPr bwMode="auto">
            <a:xfrm>
              <a:off x="3607" y="188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11378" name="Line 173"/>
            <p:cNvSpPr>
              <a:spLocks noChangeShapeType="1"/>
            </p:cNvSpPr>
            <p:nvPr/>
          </p:nvSpPr>
          <p:spPr bwMode="auto">
            <a:xfrm flipV="1">
              <a:off x="3864" y="1552"/>
              <a:ext cx="0" cy="3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79" name="Text Box 174"/>
            <p:cNvSpPr txBox="1">
              <a:spLocks noChangeArrowheads="1"/>
            </p:cNvSpPr>
            <p:nvPr/>
          </p:nvSpPr>
          <p:spPr bwMode="auto">
            <a:xfrm>
              <a:off x="3895" y="170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1380" name="Rectangle 175"/>
            <p:cNvSpPr>
              <a:spLocks noChangeArrowheads="1"/>
            </p:cNvSpPr>
            <p:nvPr/>
          </p:nvSpPr>
          <p:spPr bwMode="auto">
            <a:xfrm>
              <a:off x="4232" y="1920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81" name="Text Box 176"/>
            <p:cNvSpPr txBox="1">
              <a:spLocks noChangeArrowheads="1"/>
            </p:cNvSpPr>
            <p:nvPr/>
          </p:nvSpPr>
          <p:spPr bwMode="auto">
            <a:xfrm>
              <a:off x="4255" y="1933"/>
              <a:ext cx="10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11382" name="Line 177"/>
            <p:cNvSpPr>
              <a:spLocks noChangeShapeType="1"/>
            </p:cNvSpPr>
            <p:nvPr/>
          </p:nvSpPr>
          <p:spPr bwMode="auto">
            <a:xfrm>
              <a:off x="3936" y="19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83" name="Text Box 178"/>
            <p:cNvSpPr txBox="1">
              <a:spLocks noChangeArrowheads="1"/>
            </p:cNvSpPr>
            <p:nvPr/>
          </p:nvSpPr>
          <p:spPr bwMode="auto">
            <a:xfrm>
              <a:off x="4023" y="1885"/>
              <a:ext cx="64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11384" name="Text Box 179"/>
            <p:cNvSpPr txBox="1">
              <a:spLocks noChangeArrowheads="1"/>
            </p:cNvSpPr>
            <p:nvPr/>
          </p:nvSpPr>
          <p:spPr bwMode="auto">
            <a:xfrm>
              <a:off x="4431" y="1941"/>
              <a:ext cx="366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 = SXY</a:t>
              </a:r>
            </a:p>
          </p:txBody>
        </p:sp>
        <p:sp>
          <p:nvSpPr>
            <p:cNvPr id="11385" name="Line 180"/>
            <p:cNvSpPr>
              <a:spLocks noChangeShapeType="1"/>
            </p:cNvSpPr>
            <p:nvPr/>
          </p:nvSpPr>
          <p:spPr bwMode="auto">
            <a:xfrm>
              <a:off x="3424" y="206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86" name="Text Box 181"/>
            <p:cNvSpPr txBox="1">
              <a:spLocks noChangeArrowheads="1"/>
            </p:cNvSpPr>
            <p:nvPr/>
          </p:nvSpPr>
          <p:spPr bwMode="auto">
            <a:xfrm>
              <a:off x="3463" y="2101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1387" name="Oval 182"/>
            <p:cNvSpPr>
              <a:spLocks noChangeArrowheads="1"/>
            </p:cNvSpPr>
            <p:nvPr/>
          </p:nvSpPr>
          <p:spPr bwMode="auto">
            <a:xfrm>
              <a:off x="3792" y="2304"/>
              <a:ext cx="144" cy="1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88" name="Text Box 183"/>
            <p:cNvSpPr txBox="1">
              <a:spLocks noChangeArrowheads="1"/>
            </p:cNvSpPr>
            <p:nvPr/>
          </p:nvSpPr>
          <p:spPr bwMode="auto">
            <a:xfrm>
              <a:off x="3839" y="2325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1389" name="Line 184"/>
            <p:cNvSpPr>
              <a:spLocks noChangeShapeType="1"/>
            </p:cNvSpPr>
            <p:nvPr/>
          </p:nvSpPr>
          <p:spPr bwMode="auto">
            <a:xfrm>
              <a:off x="3504" y="237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90" name="Text Box 185"/>
            <p:cNvSpPr txBox="1">
              <a:spLocks noChangeArrowheads="1"/>
            </p:cNvSpPr>
            <p:nvPr/>
          </p:nvSpPr>
          <p:spPr bwMode="auto">
            <a:xfrm>
              <a:off x="3607" y="226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1391" name="Rectangle 186"/>
            <p:cNvSpPr>
              <a:spLocks noChangeArrowheads="1"/>
            </p:cNvSpPr>
            <p:nvPr/>
          </p:nvSpPr>
          <p:spPr bwMode="auto">
            <a:xfrm>
              <a:off x="4232" y="2304"/>
              <a:ext cx="144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11392" name="Text Box 187"/>
            <p:cNvSpPr txBox="1">
              <a:spLocks noChangeArrowheads="1"/>
            </p:cNvSpPr>
            <p:nvPr/>
          </p:nvSpPr>
          <p:spPr bwMode="auto">
            <a:xfrm>
              <a:off x="4279" y="2317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1393" name="Line 188"/>
            <p:cNvSpPr>
              <a:spLocks noChangeShapeType="1"/>
            </p:cNvSpPr>
            <p:nvPr/>
          </p:nvSpPr>
          <p:spPr bwMode="auto">
            <a:xfrm>
              <a:off x="3936" y="237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1394" name="Text Box 189"/>
            <p:cNvSpPr txBox="1">
              <a:spLocks noChangeArrowheads="1"/>
            </p:cNvSpPr>
            <p:nvPr/>
          </p:nvSpPr>
          <p:spPr bwMode="auto">
            <a:xfrm>
              <a:off x="4023" y="2269"/>
              <a:ext cx="5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1395" name="Text Box 190"/>
            <p:cNvSpPr txBox="1">
              <a:spLocks noChangeArrowheads="1"/>
            </p:cNvSpPr>
            <p:nvPr/>
          </p:nvSpPr>
          <p:spPr bwMode="auto">
            <a:xfrm>
              <a:off x="4431" y="2325"/>
              <a:ext cx="333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X = aab</a:t>
              </a:r>
            </a:p>
          </p:txBody>
        </p:sp>
        <p:sp>
          <p:nvSpPr>
            <p:cNvPr id="11396" name="Text Box 191"/>
            <p:cNvSpPr txBox="1">
              <a:spLocks noChangeArrowheads="1"/>
            </p:cNvSpPr>
            <p:nvPr/>
          </p:nvSpPr>
          <p:spPr bwMode="auto">
            <a:xfrm>
              <a:off x="3007" y="783"/>
              <a:ext cx="207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 #</a:t>
              </a: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11397" name="Line 258"/>
            <p:cNvSpPr>
              <a:spLocks noChangeShapeType="1"/>
            </p:cNvSpPr>
            <p:nvPr/>
          </p:nvSpPr>
          <p:spPr bwMode="auto">
            <a:xfrm>
              <a:off x="3064" y="1776"/>
              <a:ext cx="0" cy="216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3711</Words>
  <Application>Microsoft Office PowerPoint</Application>
  <PresentationFormat>On-screen Show (4:3)</PresentationFormat>
  <Paragraphs>1823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Arial</vt:lpstr>
      <vt:lpstr>Symbol</vt:lpstr>
      <vt:lpstr>Times New Roman</vt:lpstr>
      <vt:lpstr>ZapfDingbats</vt:lpstr>
      <vt:lpstr>Standarddesign</vt:lpstr>
      <vt:lpstr>PowerPoint Presentation</vt:lpstr>
      <vt:lpstr>How a bottom-up parser works</vt:lpstr>
      <vt:lpstr>Analysis using a stack</vt:lpstr>
      <vt:lpstr>Analysis using a stack</vt:lpstr>
      <vt:lpstr>The parser as a pushdown automaton (PDA)</vt:lpstr>
      <vt:lpstr>Parsing with shift and reduce actions</vt:lpstr>
      <vt:lpstr>Simulation of the PDA</vt:lpstr>
      <vt:lpstr>Simulation of the PDA</vt:lpstr>
      <vt:lpstr>Simulation of the PDA</vt:lpstr>
      <vt:lpstr>Implementation of the LR parser</vt:lpstr>
      <vt:lpstr>PowerPoint Presentation</vt:lpstr>
      <vt:lpstr>LR(0) and LR(1) grammars</vt:lpstr>
      <vt:lpstr>LALR(1) grammars</vt:lpstr>
      <vt:lpstr>LALR(1) vs. LL(1) (recursive descent)</vt:lpstr>
      <vt:lpstr>PowerPoint Presentation</vt:lpstr>
      <vt:lpstr>LR items</vt:lpstr>
      <vt:lpstr>Parser state</vt:lpstr>
      <vt:lpstr>Kernel and closure of a state</vt:lpstr>
      <vt:lpstr>Example: computing the closure</vt:lpstr>
      <vt:lpstr>Successor state</vt:lpstr>
      <vt:lpstr>LALR(1) table generation</vt:lpstr>
      <vt:lpstr>LALR(1) table generation</vt:lpstr>
      <vt:lpstr>Parser table</vt:lpstr>
      <vt:lpstr>Parser table in list form</vt:lpstr>
      <vt:lpstr>LALR(1) versus LR(1) tables</vt:lpstr>
      <vt:lpstr>Example: LR(1) grammar that is not LALR(1)</vt:lpstr>
      <vt:lpstr>SLR(1) tables (Simple LR(1))</vt:lpstr>
      <vt:lpstr>Example: LALR(1) grammar that is not SLR(1)</vt:lpstr>
      <vt:lpstr>PowerPoint Presentation</vt:lpstr>
      <vt:lpstr>Table size estimation</vt:lpstr>
      <vt:lpstr>Combining shift and reduce</vt:lpstr>
      <vt:lpstr>Merging lines</vt:lpstr>
      <vt:lpstr>Example</vt:lpstr>
      <vt:lpstr>Example (continued)</vt:lpstr>
      <vt:lpstr>PowerPoint Presentation</vt:lpstr>
      <vt:lpstr>Semantic actions</vt:lpstr>
      <vt:lpstr>Attributes</vt:lpstr>
      <vt:lpstr>Modifications in the parser</vt:lpstr>
      <vt:lpstr>Input attributes</vt:lpstr>
      <vt:lpstr>PowerPoint Presentation</vt:lpstr>
      <vt:lpstr>Basic Idea</vt:lpstr>
      <vt:lpstr>Algorithm</vt:lpstr>
      <vt:lpstr>Example</vt:lpstr>
      <vt:lpstr>Error messages</vt:lpstr>
      <vt:lpstr>Example (simulating the parsing actions)</vt:lpstr>
      <vt:lpstr>Example (continued)</vt:lpstr>
      <vt:lpstr>Example (continued)</vt:lpstr>
      <vt:lpstr>How to find the guide symbols?</vt:lpstr>
      <vt:lpstr>Example for computing the guide symbols</vt:lpstr>
      <vt:lpstr>Assessment of LR error handling</vt:lpstr>
    </vt:vector>
  </TitlesOfParts>
  <Company>Inst.f.Prakt.Informatik (SSW)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Javascript-Anweisungen</dc:title>
  <dc:creator>Mössenböck</dc:creator>
  <cp:lastModifiedBy>hm</cp:lastModifiedBy>
  <cp:revision>738</cp:revision>
  <cp:lastPrinted>2018-01-10T16:47:48Z</cp:lastPrinted>
  <dcterms:created xsi:type="dcterms:W3CDTF">2000-03-12T09:29:13Z</dcterms:created>
  <dcterms:modified xsi:type="dcterms:W3CDTF">2024-11-02T08:25:29Z</dcterms:modified>
</cp:coreProperties>
</file>