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</p:sldMasterIdLst>
  <p:notesMasterIdLst>
    <p:notesMasterId r:id="rId30"/>
  </p:notesMasterIdLst>
  <p:handoutMasterIdLst>
    <p:handoutMasterId r:id="rId31"/>
  </p:handoutMasterIdLst>
  <p:sldIdLst>
    <p:sldId id="301" r:id="rId7"/>
    <p:sldId id="307" r:id="rId8"/>
    <p:sldId id="308" r:id="rId9"/>
    <p:sldId id="309" r:id="rId10"/>
    <p:sldId id="310" r:id="rId11"/>
    <p:sldId id="311" r:id="rId12"/>
    <p:sldId id="312" r:id="rId13"/>
    <p:sldId id="313" r:id="rId14"/>
    <p:sldId id="288" r:id="rId15"/>
    <p:sldId id="314" r:id="rId16"/>
    <p:sldId id="304" r:id="rId17"/>
    <p:sldId id="291" r:id="rId18"/>
    <p:sldId id="292" r:id="rId19"/>
    <p:sldId id="293" r:id="rId20"/>
    <p:sldId id="294" r:id="rId21"/>
    <p:sldId id="315" r:id="rId22"/>
    <p:sldId id="295" r:id="rId23"/>
    <p:sldId id="296" r:id="rId24"/>
    <p:sldId id="297" r:id="rId25"/>
    <p:sldId id="298" r:id="rId26"/>
    <p:sldId id="316" r:id="rId27"/>
    <p:sldId id="317" r:id="rId28"/>
    <p:sldId id="300" r:id="rId29"/>
  </p:sldIdLst>
  <p:sldSz cx="9144000" cy="6858000" type="screen4x3"/>
  <p:notesSz cx="6797675" cy="9926638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FFFF99"/>
    <a:srgbClr val="FF33CC"/>
    <a:srgbClr val="008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61" d="100"/>
          <a:sy n="161" d="100"/>
        </p:scale>
        <p:origin x="1716" y="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2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5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4" Type="http://schemas.openxmlformats.org/officeDocument/2006/relationships/slide" Target="slides/slide1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735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245763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2735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245764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8800"/>
            <a:ext cx="2927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245765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48800"/>
            <a:ext cx="2927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0D83DE2-0E7B-4712-B74E-D971144C6785}" type="slidenum">
              <a:rPr lang="de-AT" altLang="de-DE"/>
              <a:pPr>
                <a:defRPr/>
              </a:pPr>
              <a:t>‹#›</a:t>
            </a:fld>
            <a:endParaRPr lang="de-AT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465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33813" y="0"/>
            <a:ext cx="299085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52500" y="768350"/>
            <a:ext cx="4919663" cy="36893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5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9163" y="4687888"/>
            <a:ext cx="4984750" cy="445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51975"/>
            <a:ext cx="291465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33813" y="9451975"/>
            <a:ext cx="299085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E407B65-75D6-423B-9B82-7FA8EBC51435}" type="slidenum">
              <a:rPr lang="en-US" altLang="de-DE"/>
              <a:pPr>
                <a:defRPr/>
              </a:pPr>
              <a:t>‹#›</a:t>
            </a:fld>
            <a:endParaRPr lang="en-US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0547694-FEB1-484B-8D3F-1E3F4B12CC4F}" type="slidenum">
              <a:rPr lang="en-US" altLang="de-DE" smtClean="0"/>
              <a:pPr/>
              <a:t>2</a:t>
            </a:fld>
            <a:endParaRPr lang="en-US" altLang="de-DE" smtClean="0"/>
          </a:p>
        </p:txBody>
      </p:sp>
    </p:spTree>
    <p:extLst>
      <p:ext uri="{BB962C8B-B14F-4D97-AF65-F5344CB8AC3E}">
        <p14:creationId xmlns:p14="http://schemas.microsoft.com/office/powerpoint/2010/main" val="22163209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1FF9163-C731-4F4F-98D0-6A2C3876DADE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07490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27B116-647D-4126-ADCF-E131400961B6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06447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BF19326-CDF3-4D07-BAAD-78E87646EB7D}" type="slidenum">
              <a:rPr lang="en-US" altLang="de-DE" smtClean="0"/>
              <a:pPr/>
              <a:t>6</a:t>
            </a:fld>
            <a:endParaRPr lang="en-US" altLang="de-DE" smtClean="0"/>
          </a:p>
        </p:txBody>
      </p:sp>
    </p:spTree>
    <p:extLst>
      <p:ext uri="{BB962C8B-B14F-4D97-AF65-F5344CB8AC3E}">
        <p14:creationId xmlns:p14="http://schemas.microsoft.com/office/powerpoint/2010/main" val="24273588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13329C3-C41C-4CDA-8CAB-364823C6D666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00406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C4B1948-6172-4B58-8A97-C63F37999C2E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53714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04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B182656-1643-4EAE-B480-F22E1B0A6FC5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048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89906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5FBA58BD-99B0-4C43-BB66-966267299BBC}" type="slidenum">
              <a:rPr lang="en-US" altLang="de-DE" smtClean="0"/>
              <a:pPr/>
              <a:t>21</a:t>
            </a:fld>
            <a:endParaRPr lang="en-US" altLang="de-DE" smtClean="0"/>
          </a:p>
        </p:txBody>
      </p:sp>
    </p:spTree>
    <p:extLst>
      <p:ext uri="{BB962C8B-B14F-4D97-AF65-F5344CB8AC3E}">
        <p14:creationId xmlns:p14="http://schemas.microsoft.com/office/powerpoint/2010/main" val="19619663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AT" altLang="de-DE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04875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BC50FA2-0C8B-49BC-8231-2C99B7C50282}" type="slidenum">
              <a:rPr lang="en-US" altLang="de-DE" smtClean="0"/>
              <a:pPr/>
              <a:t>22</a:t>
            </a:fld>
            <a:endParaRPr lang="en-US" altLang="de-DE" smtClean="0"/>
          </a:p>
        </p:txBody>
      </p:sp>
    </p:spTree>
    <p:extLst>
      <p:ext uri="{BB962C8B-B14F-4D97-AF65-F5344CB8AC3E}">
        <p14:creationId xmlns:p14="http://schemas.microsoft.com/office/powerpoint/2010/main" val="8570587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A20B76-A939-4DDD-BA9C-DDFDC1260E6B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809921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2B7646-A54F-4142-8C78-47935E640EAF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038692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0082BB-D0B3-4BDC-A9CA-E5AC810FFF5E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9452113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D75ADF0-20BA-499B-A81C-2149A7262A9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559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E485C74-DC36-4C3E-8847-DC152E5E52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70147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C062F8-C0D6-46FA-AC7A-997FB09E4D8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41670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2AC4117-66A6-458A-B4DE-A373FDD8245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29121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EFF4B7E-AB0B-4E28-8B71-3120094F4B5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65278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25A2F5B-3AD3-475A-A727-595FDAAF5CD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33115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316B181-42FB-456D-833D-409FB5E12C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55800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74F2B4-79AA-430B-8A3E-97487695F1B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8290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15E7B1-1264-4383-BF6B-3F2B80C4E84F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8250444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0881056-0860-4CB7-9C2F-AAE55EEF8B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2731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A8F3181-5EDA-45C1-83BF-025991AC99F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53506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B2D465D-8135-4310-AAF3-A86DF4F0FEC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96162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D75ADF0-20BA-499B-A81C-2149A7262A9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10257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E485C74-DC36-4C3E-8847-DC152E5E52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803403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C062F8-C0D6-46FA-AC7A-997FB09E4D8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78209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2AC4117-66A6-458A-B4DE-A373FDD8245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32784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EFF4B7E-AB0B-4E28-8B71-3120094F4B5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910623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25A2F5B-3AD3-475A-A727-595FDAAF5CD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2824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316B181-42FB-456D-833D-409FB5E12C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9660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999722-84EE-4E67-A1EC-E72D964BC44E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1732428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74F2B4-79AA-430B-8A3E-97487695F1B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69207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0881056-0860-4CB7-9C2F-AAE55EEF8B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484144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A8F3181-5EDA-45C1-83BF-025991AC99F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172767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B2D465D-8135-4310-AAF3-A86DF4F0FEC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888992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D75ADF0-20BA-499B-A81C-2149A7262A9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259238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E485C74-DC36-4C3E-8847-DC152E5E52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054861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C062F8-C0D6-46FA-AC7A-997FB09E4D8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63525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2AC4117-66A6-458A-B4DE-A373FDD8245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09674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EFF4B7E-AB0B-4E28-8B71-3120094F4B5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403346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25A2F5B-3AD3-475A-A727-595FDAAF5CD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25842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4C79FB-707A-459F-931D-483E24E51E29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7816899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316B181-42FB-456D-833D-409FB5E12C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957425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74F2B4-79AA-430B-8A3E-97487695F1B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687222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0881056-0860-4CB7-9C2F-AAE55EEF8B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236820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A8F3181-5EDA-45C1-83BF-025991AC99F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248457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B2D465D-8135-4310-AAF3-A86DF4F0FEC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52780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D75ADF0-20BA-499B-A81C-2149A7262A9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682894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E485C74-DC36-4C3E-8847-DC152E5E52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265590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C062F8-C0D6-46FA-AC7A-997FB09E4D8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306453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2AC4117-66A6-458A-B4DE-A373FDD8245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861944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EFF4B7E-AB0B-4E28-8B71-3120094F4B5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9700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DD018A-A273-4020-886B-C03835DE34AC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88643531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25A2F5B-3AD3-475A-A727-595FDAAF5CD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527829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316B181-42FB-456D-833D-409FB5E12C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954514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74F2B4-79AA-430B-8A3E-97487695F1B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877484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0881056-0860-4CB7-9C2F-AAE55EEF8B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179834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A8F3181-5EDA-45C1-83BF-025991AC99F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617441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B2D465D-8135-4310-AAF3-A86DF4F0FEC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537605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D75ADF0-20BA-499B-A81C-2149A7262A9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559135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E485C74-DC36-4C3E-8847-DC152E5E52F9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059017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C062F8-C0D6-46FA-AC7A-997FB09E4D8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853474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2AC4117-66A6-458A-B4DE-A373FDD8245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0475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DBBFF0-70BA-476B-A118-309670B78939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30894506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EFF4B7E-AB0B-4E28-8B71-3120094F4B5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07053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25A2F5B-3AD3-475A-A727-595FDAAF5CD7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89904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316B181-42FB-456D-833D-409FB5E12C8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199831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74F2B4-79AA-430B-8A3E-97487695F1B0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843513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0881056-0860-4CB7-9C2F-AAE55EEF8B7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062269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A8F3181-5EDA-45C1-83BF-025991AC99F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798965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B2D465D-8135-4310-AAF3-A86DF4F0FEC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6142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933A5C-6028-4566-B903-0AE5C7FF2AE0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77103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AA4EEB-CC16-48CF-B539-25BA3085C650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882073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B9D2E6-0543-49F1-8F1F-F19918C17975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637147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8ED17B12-C1D1-46A7-845D-E79F804011DE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F3BC9B3-A14A-43E2-8E82-4D7162B3187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5066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F3BC9B3-A14A-43E2-8E82-4D7162B3187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727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F3BC9B3-A14A-43E2-8E82-4D7162B3187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9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F3BC9B3-A14A-43E2-8E82-4D7162B3187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3280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F3BC9B3-A14A-43E2-8E82-4D7162B3187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7279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07C1004-16C5-4795-BF4C-D9D6F3E1F40F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1</a:t>
            </a:fld>
            <a:endParaRPr lang="de-DE" altLang="en-US" sz="1400" smtClean="0"/>
          </a:p>
        </p:txBody>
      </p:sp>
      <p:sp>
        <p:nvSpPr>
          <p:cNvPr id="4099" name="Rectangle 2"/>
          <p:cNvSpPr>
            <a:spLocks noChangeArrowheads="1"/>
          </p:cNvSpPr>
          <p:nvPr/>
        </p:nvSpPr>
        <p:spPr bwMode="auto">
          <a:xfrm>
            <a:off x="1143000" y="2489200"/>
            <a:ext cx="6731000" cy="4191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01" name="Text Box 4"/>
          <p:cNvSpPr txBox="1">
            <a:spLocks noChangeArrowheads="1"/>
          </p:cNvSpPr>
          <p:nvPr/>
        </p:nvSpPr>
        <p:spPr bwMode="auto">
          <a:xfrm>
            <a:off x="722313" y="1835150"/>
            <a:ext cx="6078244" cy="1990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>
                <a:solidFill>
                  <a:srgbClr val="FF0000"/>
                </a:solidFill>
              </a:rPr>
              <a:t>2.	</a:t>
            </a:r>
            <a:r>
              <a:rPr lang="de-AT" altLang="en-US" sz="3200" smtClean="0">
                <a:solidFill>
                  <a:srgbClr val="FF0000"/>
                </a:solidFill>
              </a:rPr>
              <a:t>Lexical Analysis</a:t>
            </a:r>
            <a:endParaRPr lang="de-AT" altLang="en-US" sz="3200">
              <a:solidFill>
                <a:srgbClr val="FF0000"/>
              </a:solidFill>
            </a:endParaRPr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2.1	</a:t>
            </a:r>
            <a:r>
              <a:rPr lang="de-AT" altLang="en-US" smtClean="0">
                <a:solidFill>
                  <a:srgbClr val="FF0000"/>
                </a:solidFill>
              </a:rPr>
              <a:t>Tasks of a Scanner</a:t>
            </a:r>
            <a:endParaRPr lang="de-AT" altLang="en-US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de-AT" altLang="en-US"/>
              <a:t>	2.2	</a:t>
            </a:r>
            <a:r>
              <a:rPr lang="de-AT" altLang="en-US" smtClean="0"/>
              <a:t>Regular Grammars and Finite Automata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2.3	</a:t>
            </a:r>
            <a:r>
              <a:rPr lang="de-AT" altLang="en-US" smtClean="0"/>
              <a:t>Scanner Implementation</a:t>
            </a:r>
            <a:endParaRPr lang="de-AT" altLang="en-US"/>
          </a:p>
        </p:txBody>
      </p:sp>
      <p:sp>
        <p:nvSpPr>
          <p:cNvPr id="4102" name="TextBox 5"/>
          <p:cNvSpPr txBox="1">
            <a:spLocks noChangeArrowheads="1"/>
          </p:cNvSpPr>
          <p:nvPr/>
        </p:nvSpPr>
        <p:spPr bwMode="auto">
          <a:xfrm>
            <a:off x="763588" y="6175375"/>
            <a:ext cx="4886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1400">
                <a:cs typeface="Times New Roman" panose="02020603050405020304" pitchFamily="18" charset="0"/>
              </a:rPr>
              <a:t>© </a:t>
            </a:r>
            <a:r>
              <a:rPr lang="en-US" altLang="de-DE" sz="1400" smtClean="0">
                <a:cs typeface="Times New Roman" panose="02020603050405020304" pitchFamily="18" charset="0"/>
              </a:rPr>
              <a:t>2024. </a:t>
            </a:r>
            <a:r>
              <a:rPr lang="en-US" altLang="de-DE" sz="1400">
                <a:cs typeface="Times New Roman" panose="02020603050405020304" pitchFamily="18" charset="0"/>
              </a:rPr>
              <a:t>This work is licensed under a CC BY-NC-SA 4.0 license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de-DE" sz="1400">
                <a:cs typeface="Times New Roman" panose="02020603050405020304" pitchFamily="18" charset="0"/>
              </a:rPr>
              <a:t>Hanspeter Mössenböck, Institut für Systemsoftware, JKU</a:t>
            </a:r>
          </a:p>
        </p:txBody>
      </p:sp>
      <p:pic>
        <p:nvPicPr>
          <p:cNvPr id="4103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50" y="6223000"/>
            <a:ext cx="1227138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B21896F-964F-41A7-8F02-3E53FD4A72BC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86890"/>
            <a:ext cx="6858000" cy="685800"/>
          </a:xfrm>
        </p:spPr>
        <p:txBody>
          <a:bodyPr/>
          <a:lstStyle/>
          <a:p>
            <a:r>
              <a:rPr lang="de-AT" altLang="en-US" smtClean="0"/>
              <a:t>Deterministic finite automaton (DFA)</a:t>
            </a:r>
          </a:p>
        </p:txBody>
      </p:sp>
      <p:sp>
        <p:nvSpPr>
          <p:cNvPr id="20484" name="Text Box 3"/>
          <p:cNvSpPr txBox="1">
            <a:spLocks noChangeArrowheads="1"/>
          </p:cNvSpPr>
          <p:nvPr/>
        </p:nvSpPr>
        <p:spPr bwMode="auto">
          <a:xfrm>
            <a:off x="671513" y="1333500"/>
            <a:ext cx="42195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Can be used to analyze regular languages</a:t>
            </a:r>
          </a:p>
        </p:txBody>
      </p:sp>
      <p:sp>
        <p:nvSpPr>
          <p:cNvPr id="20485" name="Text Box 4"/>
          <p:cNvSpPr txBox="1">
            <a:spLocks noChangeArrowheads="1"/>
          </p:cNvSpPr>
          <p:nvPr/>
        </p:nvSpPr>
        <p:spPr bwMode="auto">
          <a:xfrm>
            <a:off x="671513" y="1905000"/>
            <a:ext cx="10445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Example</a:t>
            </a:r>
            <a:endParaRPr kumimoji="0" lang="de-AT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486" name="Oval 6"/>
          <p:cNvSpPr>
            <a:spLocks noChangeArrowheads="1"/>
          </p:cNvSpPr>
          <p:nvPr/>
        </p:nvSpPr>
        <p:spPr bwMode="auto">
          <a:xfrm>
            <a:off x="774700" y="2641600"/>
            <a:ext cx="254000" cy="2540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862013" y="2652713"/>
            <a:ext cx="889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0</a:t>
            </a:r>
          </a:p>
        </p:txBody>
      </p:sp>
      <p:sp>
        <p:nvSpPr>
          <p:cNvPr id="20488" name="Oval 8"/>
          <p:cNvSpPr>
            <a:spLocks noChangeArrowheads="1"/>
          </p:cNvSpPr>
          <p:nvPr/>
        </p:nvSpPr>
        <p:spPr bwMode="auto">
          <a:xfrm>
            <a:off x="1676400" y="2628900"/>
            <a:ext cx="279400" cy="279400"/>
          </a:xfrm>
          <a:prstGeom prst="ellips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1776413" y="2652713"/>
            <a:ext cx="889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</a:t>
            </a:r>
          </a:p>
        </p:txBody>
      </p:sp>
      <p:sp>
        <p:nvSpPr>
          <p:cNvPr id="20490" name="Oval 10"/>
          <p:cNvSpPr>
            <a:spLocks noChangeArrowheads="1"/>
          </p:cNvSpPr>
          <p:nvPr/>
        </p:nvSpPr>
        <p:spPr bwMode="auto">
          <a:xfrm>
            <a:off x="3149600" y="2374900"/>
            <a:ext cx="279400" cy="279400"/>
          </a:xfrm>
          <a:prstGeom prst="ellips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3414713" y="2322513"/>
            <a:ext cx="9810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final state</a:t>
            </a:r>
          </a:p>
        </p:txBody>
      </p:sp>
      <p:sp>
        <p:nvSpPr>
          <p:cNvPr id="20492" name="Text Box 12"/>
          <p:cNvSpPr txBox="1">
            <a:spLocks noChangeArrowheads="1"/>
          </p:cNvSpPr>
          <p:nvPr/>
        </p:nvSpPr>
        <p:spPr bwMode="auto">
          <a:xfrm>
            <a:off x="2093913" y="2868613"/>
            <a:ext cx="5064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digit</a:t>
            </a:r>
          </a:p>
        </p:txBody>
      </p:sp>
      <p:sp>
        <p:nvSpPr>
          <p:cNvPr id="20493" name="Line 13"/>
          <p:cNvSpPr>
            <a:spLocks noChangeShapeType="1"/>
          </p:cNvSpPr>
          <p:nvPr/>
        </p:nvSpPr>
        <p:spPr bwMode="auto">
          <a:xfrm>
            <a:off x="1041400" y="2768600"/>
            <a:ext cx="622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494" name="Text Box 14"/>
          <p:cNvSpPr txBox="1">
            <a:spLocks noChangeArrowheads="1"/>
          </p:cNvSpPr>
          <p:nvPr/>
        </p:nvSpPr>
        <p:spPr bwMode="auto">
          <a:xfrm>
            <a:off x="1077913" y="2513013"/>
            <a:ext cx="5461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letter</a:t>
            </a:r>
          </a:p>
        </p:txBody>
      </p:sp>
      <p:sp>
        <p:nvSpPr>
          <p:cNvPr id="20495" name="Text Box 16"/>
          <p:cNvSpPr txBox="1">
            <a:spLocks noChangeArrowheads="1"/>
          </p:cNvSpPr>
          <p:nvPr/>
        </p:nvSpPr>
        <p:spPr bwMode="auto">
          <a:xfrm>
            <a:off x="2119313" y="2360613"/>
            <a:ext cx="5461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letter</a:t>
            </a:r>
          </a:p>
        </p:txBody>
      </p:sp>
      <p:cxnSp>
        <p:nvCxnSpPr>
          <p:cNvPr id="20496" name="AutoShape 20"/>
          <p:cNvCxnSpPr>
            <a:cxnSpLocks noChangeShapeType="1"/>
            <a:stCxn id="20488" idx="6"/>
            <a:endCxn id="20489" idx="0"/>
          </p:cNvCxnSpPr>
          <p:nvPr/>
        </p:nvCxnSpPr>
        <p:spPr bwMode="auto">
          <a:xfrm flipH="1" flipV="1">
            <a:off x="1820863" y="2652713"/>
            <a:ext cx="153987" cy="115887"/>
          </a:xfrm>
          <a:prstGeom prst="curvedConnector4">
            <a:avLst>
              <a:gd name="adj1" fmla="val -136083"/>
              <a:gd name="adj2" fmla="val 317810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497" name="AutoShape 21"/>
          <p:cNvCxnSpPr>
            <a:cxnSpLocks noChangeShapeType="1"/>
            <a:stCxn id="20488" idx="6"/>
            <a:endCxn id="20488" idx="4"/>
          </p:cNvCxnSpPr>
          <p:nvPr/>
        </p:nvCxnSpPr>
        <p:spPr bwMode="auto">
          <a:xfrm flipH="1">
            <a:off x="1816100" y="2768600"/>
            <a:ext cx="158750" cy="158750"/>
          </a:xfrm>
          <a:prstGeom prst="curvedConnector4">
            <a:avLst>
              <a:gd name="adj1" fmla="val -132000"/>
              <a:gd name="adj2" fmla="val 232000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498" name="Text Box 22"/>
          <p:cNvSpPr txBox="1">
            <a:spLocks noChangeArrowheads="1"/>
          </p:cNvSpPr>
          <p:nvPr/>
        </p:nvSpPr>
        <p:spPr bwMode="auto">
          <a:xfrm>
            <a:off x="3097213" y="2703513"/>
            <a:ext cx="1917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start state is always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state 0 by convention</a:t>
            </a:r>
          </a:p>
        </p:txBody>
      </p:sp>
      <p:grpSp>
        <p:nvGrpSpPr>
          <p:cNvPr id="229418" name="Group 42"/>
          <p:cNvGrpSpPr>
            <a:grpSpLocks/>
          </p:cNvGrpSpPr>
          <p:nvPr/>
        </p:nvGrpSpPr>
        <p:grpSpPr bwMode="auto">
          <a:xfrm>
            <a:off x="5154613" y="2119313"/>
            <a:ext cx="3500437" cy="1257300"/>
            <a:chOff x="3247" y="1463"/>
            <a:chExt cx="2205" cy="792"/>
          </a:xfrm>
        </p:grpSpPr>
        <p:sp>
          <p:nvSpPr>
            <p:cNvPr id="20505" name="Rectangle 36"/>
            <p:cNvSpPr>
              <a:spLocks noChangeArrowheads="1"/>
            </p:cNvSpPr>
            <p:nvPr/>
          </p:nvSpPr>
          <p:spPr bwMode="auto">
            <a:xfrm>
              <a:off x="3304" y="1704"/>
              <a:ext cx="904" cy="52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99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0506" name="Text Box 23"/>
            <p:cNvSpPr txBox="1">
              <a:spLocks noChangeArrowheads="1"/>
            </p:cNvSpPr>
            <p:nvPr/>
          </p:nvSpPr>
          <p:spPr bwMode="auto">
            <a:xfrm>
              <a:off x="3247" y="1463"/>
              <a:ext cx="195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State transition function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as a table</a:t>
              </a:r>
            </a:p>
          </p:txBody>
        </p:sp>
        <p:sp>
          <p:nvSpPr>
            <p:cNvPr id="20507" name="Text Box 24"/>
            <p:cNvSpPr txBox="1">
              <a:spLocks noChangeArrowheads="1"/>
            </p:cNvSpPr>
            <p:nvPr/>
          </p:nvSpPr>
          <p:spPr bwMode="auto">
            <a:xfrm>
              <a:off x="3519" y="1703"/>
              <a:ext cx="36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letter</a:t>
              </a:r>
            </a:p>
          </p:txBody>
        </p:sp>
        <p:sp>
          <p:nvSpPr>
            <p:cNvPr id="20508" name="Text Box 25"/>
            <p:cNvSpPr txBox="1">
              <a:spLocks noChangeArrowheads="1"/>
            </p:cNvSpPr>
            <p:nvPr/>
          </p:nvSpPr>
          <p:spPr bwMode="auto">
            <a:xfrm>
              <a:off x="3879" y="1703"/>
              <a:ext cx="31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digit</a:t>
              </a:r>
            </a:p>
          </p:txBody>
        </p:sp>
        <p:sp>
          <p:nvSpPr>
            <p:cNvPr id="20509" name="Line 26"/>
            <p:cNvSpPr>
              <a:spLocks noChangeShapeType="1"/>
            </p:cNvSpPr>
            <p:nvPr/>
          </p:nvSpPr>
          <p:spPr bwMode="auto">
            <a:xfrm>
              <a:off x="3320" y="1864"/>
              <a:ext cx="8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0510" name="Line 27"/>
            <p:cNvSpPr>
              <a:spLocks noChangeShapeType="1"/>
            </p:cNvSpPr>
            <p:nvPr/>
          </p:nvSpPr>
          <p:spPr bwMode="auto">
            <a:xfrm>
              <a:off x="3512" y="1768"/>
              <a:ext cx="0" cy="4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0511" name="Text Box 28"/>
            <p:cNvSpPr txBox="1">
              <a:spLocks noChangeArrowheads="1"/>
            </p:cNvSpPr>
            <p:nvPr/>
          </p:nvSpPr>
          <p:spPr bwMode="auto">
            <a:xfrm>
              <a:off x="3279" y="1895"/>
              <a:ext cx="23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s0</a:t>
              </a:r>
            </a:p>
          </p:txBody>
        </p:sp>
        <p:sp>
          <p:nvSpPr>
            <p:cNvPr id="20512" name="Text Box 29"/>
            <p:cNvSpPr txBox="1">
              <a:spLocks noChangeArrowheads="1"/>
            </p:cNvSpPr>
            <p:nvPr/>
          </p:nvSpPr>
          <p:spPr bwMode="auto">
            <a:xfrm>
              <a:off x="3279" y="2063"/>
              <a:ext cx="23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s1</a:t>
              </a:r>
            </a:p>
          </p:txBody>
        </p:sp>
        <p:sp>
          <p:nvSpPr>
            <p:cNvPr id="20513" name="Text Box 31"/>
            <p:cNvSpPr txBox="1">
              <a:spLocks noChangeArrowheads="1"/>
            </p:cNvSpPr>
            <p:nvPr/>
          </p:nvSpPr>
          <p:spPr bwMode="auto">
            <a:xfrm>
              <a:off x="3311" y="1676"/>
              <a:ext cx="17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</a:rPr>
                <a:t>d</a:t>
              </a:r>
            </a:p>
          </p:txBody>
        </p:sp>
        <p:sp>
          <p:nvSpPr>
            <p:cNvPr id="20514" name="Text Box 32"/>
            <p:cNvSpPr txBox="1">
              <a:spLocks noChangeArrowheads="1"/>
            </p:cNvSpPr>
            <p:nvPr/>
          </p:nvSpPr>
          <p:spPr bwMode="auto">
            <a:xfrm>
              <a:off x="3591" y="1895"/>
              <a:ext cx="23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s1</a:t>
              </a:r>
            </a:p>
          </p:txBody>
        </p:sp>
        <p:sp>
          <p:nvSpPr>
            <p:cNvPr id="20515" name="Text Box 33"/>
            <p:cNvSpPr txBox="1">
              <a:spLocks noChangeArrowheads="1"/>
            </p:cNvSpPr>
            <p:nvPr/>
          </p:nvSpPr>
          <p:spPr bwMode="auto">
            <a:xfrm>
              <a:off x="3879" y="1895"/>
              <a:ext cx="34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error</a:t>
              </a:r>
            </a:p>
          </p:txBody>
        </p:sp>
        <p:sp>
          <p:nvSpPr>
            <p:cNvPr id="20516" name="Text Box 34"/>
            <p:cNvSpPr txBox="1">
              <a:spLocks noChangeArrowheads="1"/>
            </p:cNvSpPr>
            <p:nvPr/>
          </p:nvSpPr>
          <p:spPr bwMode="auto">
            <a:xfrm>
              <a:off x="3591" y="2063"/>
              <a:ext cx="23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s1</a:t>
              </a:r>
            </a:p>
          </p:txBody>
        </p:sp>
        <p:sp>
          <p:nvSpPr>
            <p:cNvPr id="20517" name="Text Box 35"/>
            <p:cNvSpPr txBox="1">
              <a:spLocks noChangeArrowheads="1"/>
            </p:cNvSpPr>
            <p:nvPr/>
          </p:nvSpPr>
          <p:spPr bwMode="auto">
            <a:xfrm>
              <a:off x="3935" y="2063"/>
              <a:ext cx="23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s1</a:t>
              </a:r>
            </a:p>
          </p:txBody>
        </p:sp>
        <p:sp>
          <p:nvSpPr>
            <p:cNvPr id="20518" name="Text Box 37"/>
            <p:cNvSpPr txBox="1">
              <a:spLocks noChangeArrowheads="1"/>
            </p:cNvSpPr>
            <p:nvPr/>
          </p:nvSpPr>
          <p:spPr bwMode="auto">
            <a:xfrm>
              <a:off x="4295" y="1700"/>
              <a:ext cx="1157" cy="5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"finite", because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</a:rPr>
                <a:t>d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can be written down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explicitly</a:t>
              </a:r>
            </a:p>
          </p:txBody>
        </p:sp>
      </p:grpSp>
      <p:grpSp>
        <p:nvGrpSpPr>
          <p:cNvPr id="229419" name="Group 43"/>
          <p:cNvGrpSpPr>
            <a:grpSpLocks/>
          </p:cNvGrpSpPr>
          <p:nvPr/>
        </p:nvGrpSpPr>
        <p:grpSpPr bwMode="auto">
          <a:xfrm>
            <a:off x="671513" y="3530600"/>
            <a:ext cx="5060950" cy="1981200"/>
            <a:chOff x="423" y="2384"/>
            <a:chExt cx="3188" cy="1248"/>
          </a:xfrm>
        </p:grpSpPr>
        <p:sp>
          <p:nvSpPr>
            <p:cNvPr id="20503" name="Text Box 38"/>
            <p:cNvSpPr txBox="1">
              <a:spLocks noChangeArrowheads="1"/>
            </p:cNvSpPr>
            <p:nvPr/>
          </p:nvSpPr>
          <p:spPr bwMode="auto">
            <a:xfrm>
              <a:off x="423" y="2384"/>
              <a:ext cx="73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Definition</a:t>
              </a: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0504" name="Text Box 39"/>
            <p:cNvSpPr txBox="1">
              <a:spLocks noChangeArrowheads="1"/>
            </p:cNvSpPr>
            <p:nvPr/>
          </p:nvSpPr>
          <p:spPr bwMode="auto">
            <a:xfrm>
              <a:off x="495" y="2604"/>
              <a:ext cx="3116" cy="1028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tabLst>
                  <a:tab pos="1435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435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435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435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435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435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435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435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435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4351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 deterministic finite automaton is a 5 tuple (S, I,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</a:rPr>
                <a:t>d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, s0, F)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14351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	set of states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14351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	set of input symbols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14351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</a:rPr>
                <a:t>d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: S x I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  <a:sym typeface="Symbol" panose="05050102010706020507" pitchFamily="18" charset="2"/>
                </a:rPr>
                <a:t>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S	state transition function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14351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s0	start state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14351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F	set of final states</a:t>
              </a:r>
            </a:p>
          </p:txBody>
        </p:sp>
      </p:grpSp>
      <p:sp>
        <p:nvSpPr>
          <p:cNvPr id="229416" name="Text Box 40"/>
          <p:cNvSpPr txBox="1">
            <a:spLocks noChangeArrowheads="1"/>
          </p:cNvSpPr>
          <p:nvPr/>
        </p:nvSpPr>
        <p:spPr bwMode="auto">
          <a:xfrm>
            <a:off x="684213" y="5793903"/>
            <a:ext cx="8145462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 DFA has recognized a sentence of its language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if it is in a final state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and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if the input is totally consumed </a:t>
            </a:r>
            <a:r>
              <a:rPr kumimoji="0" lang="de-AT" altLang="en-US" sz="1600" b="0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or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there is no possible transition with the next input symbol</a:t>
            </a:r>
          </a:p>
        </p:txBody>
      </p:sp>
      <p:sp>
        <p:nvSpPr>
          <p:cNvPr id="229417" name="Text Box 41"/>
          <p:cNvSpPr txBox="1">
            <a:spLocks noChangeArrowheads="1"/>
          </p:cNvSpPr>
          <p:nvPr/>
        </p:nvSpPr>
        <p:spPr bwMode="auto">
          <a:xfrm>
            <a:off x="5294313" y="4303713"/>
            <a:ext cx="3468687" cy="10795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The </a:t>
            </a:r>
            <a:r>
              <a:rPr kumimoji="0" lang="de-AT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language 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recognized by a DFA is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the set of all symbol sequences that lead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from the start state into one of the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final states</a:t>
            </a:r>
          </a:p>
        </p:txBody>
      </p:sp>
    </p:spTree>
    <p:extLst>
      <p:ext uri="{BB962C8B-B14F-4D97-AF65-F5344CB8AC3E}">
        <p14:creationId xmlns:p14="http://schemas.microsoft.com/office/powerpoint/2010/main" val="72902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416" grpId="0" animBg="1" autoUpdateAnimBg="0"/>
      <p:bldP spid="229417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4E2DBAE-233B-495A-9906-CF0DBF7D39BC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11</a:t>
            </a:fld>
            <a:endParaRPr lang="de-DE" altLang="en-US" sz="1400" smtClean="0"/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The scanner as a DFA</a:t>
            </a:r>
          </a:p>
        </p:txBody>
      </p:sp>
      <p:sp>
        <p:nvSpPr>
          <p:cNvPr id="14340" name="Text Box 3"/>
          <p:cNvSpPr txBox="1">
            <a:spLocks noChangeArrowheads="1"/>
          </p:cNvSpPr>
          <p:nvPr/>
        </p:nvSpPr>
        <p:spPr bwMode="auto">
          <a:xfrm>
            <a:off x="684213" y="1193800"/>
            <a:ext cx="3947725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smtClean="0"/>
              <a:t>The scanner can be viewed as a big DFA</a:t>
            </a:r>
            <a:endParaRPr lang="de-AT" altLang="en-US" sz="1800"/>
          </a:p>
        </p:txBody>
      </p:sp>
      <p:sp>
        <p:nvSpPr>
          <p:cNvPr id="14341" name="Oval 4"/>
          <p:cNvSpPr>
            <a:spLocks noChangeArrowheads="1"/>
          </p:cNvSpPr>
          <p:nvPr/>
        </p:nvSpPr>
        <p:spPr bwMode="auto">
          <a:xfrm>
            <a:off x="809625" y="2082800"/>
            <a:ext cx="254000" cy="2540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4342" name="Text Box 5"/>
          <p:cNvSpPr txBox="1">
            <a:spLocks noChangeArrowheads="1"/>
          </p:cNvSpPr>
          <p:nvPr/>
        </p:nvSpPr>
        <p:spPr bwMode="auto">
          <a:xfrm>
            <a:off x="896938" y="2093913"/>
            <a:ext cx="889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0</a:t>
            </a:r>
          </a:p>
        </p:txBody>
      </p:sp>
      <p:sp>
        <p:nvSpPr>
          <p:cNvPr id="14343" name="Text Box 6"/>
          <p:cNvSpPr txBox="1">
            <a:spLocks noChangeArrowheads="1"/>
          </p:cNvSpPr>
          <p:nvPr/>
        </p:nvSpPr>
        <p:spPr bwMode="auto">
          <a:xfrm>
            <a:off x="1277938" y="1763713"/>
            <a:ext cx="190500" cy="2127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" "</a:t>
            </a:r>
          </a:p>
        </p:txBody>
      </p:sp>
      <p:cxnSp>
        <p:nvCxnSpPr>
          <p:cNvPr id="14344" name="AutoShape 7"/>
          <p:cNvCxnSpPr>
            <a:cxnSpLocks noChangeShapeType="1"/>
            <a:stCxn id="14341" idx="6"/>
            <a:endCxn id="14341" idx="0"/>
          </p:cNvCxnSpPr>
          <p:nvPr/>
        </p:nvCxnSpPr>
        <p:spPr bwMode="auto">
          <a:xfrm flipH="1" flipV="1">
            <a:off x="936625" y="2082800"/>
            <a:ext cx="127000" cy="127000"/>
          </a:xfrm>
          <a:prstGeom prst="curvedConnector4">
            <a:avLst>
              <a:gd name="adj1" fmla="val -180000"/>
              <a:gd name="adj2" fmla="val 280000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345" name="Oval 8"/>
          <p:cNvSpPr>
            <a:spLocks noChangeArrowheads="1"/>
          </p:cNvSpPr>
          <p:nvPr/>
        </p:nvSpPr>
        <p:spPr bwMode="auto">
          <a:xfrm>
            <a:off x="2219325" y="2082800"/>
            <a:ext cx="279400" cy="279400"/>
          </a:xfrm>
          <a:prstGeom prst="ellips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4346" name="Text Box 9"/>
          <p:cNvSpPr txBox="1">
            <a:spLocks noChangeArrowheads="1"/>
          </p:cNvSpPr>
          <p:nvPr/>
        </p:nvSpPr>
        <p:spPr bwMode="auto">
          <a:xfrm>
            <a:off x="2319338" y="2106613"/>
            <a:ext cx="889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1</a:t>
            </a:r>
          </a:p>
        </p:txBody>
      </p:sp>
      <p:cxnSp>
        <p:nvCxnSpPr>
          <p:cNvPr id="14347" name="AutoShape 10"/>
          <p:cNvCxnSpPr>
            <a:cxnSpLocks noChangeShapeType="1"/>
            <a:stCxn id="14345" idx="6"/>
            <a:endCxn id="14346" idx="0"/>
          </p:cNvCxnSpPr>
          <p:nvPr/>
        </p:nvCxnSpPr>
        <p:spPr bwMode="auto">
          <a:xfrm flipH="1" flipV="1">
            <a:off x="2363788" y="2106613"/>
            <a:ext cx="153987" cy="115887"/>
          </a:xfrm>
          <a:prstGeom prst="curvedConnector4">
            <a:avLst>
              <a:gd name="adj1" fmla="val -136083"/>
              <a:gd name="adj2" fmla="val 317810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348" name="AutoShape 11"/>
          <p:cNvCxnSpPr>
            <a:cxnSpLocks noChangeShapeType="1"/>
            <a:stCxn id="14345" idx="6"/>
            <a:endCxn id="14345" idx="4"/>
          </p:cNvCxnSpPr>
          <p:nvPr/>
        </p:nvCxnSpPr>
        <p:spPr bwMode="auto">
          <a:xfrm flipH="1">
            <a:off x="2359025" y="2222500"/>
            <a:ext cx="158750" cy="158750"/>
          </a:xfrm>
          <a:prstGeom prst="curvedConnector4">
            <a:avLst>
              <a:gd name="adj1" fmla="val -132000"/>
              <a:gd name="adj2" fmla="val 232000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349" name="Line 12"/>
          <p:cNvSpPr>
            <a:spLocks noChangeShapeType="1"/>
          </p:cNvSpPr>
          <p:nvPr/>
        </p:nvSpPr>
        <p:spPr bwMode="auto">
          <a:xfrm>
            <a:off x="1076325" y="2209800"/>
            <a:ext cx="1130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4350" name="Text Box 13"/>
          <p:cNvSpPr txBox="1">
            <a:spLocks noChangeArrowheads="1"/>
          </p:cNvSpPr>
          <p:nvPr/>
        </p:nvSpPr>
        <p:spPr bwMode="auto">
          <a:xfrm>
            <a:off x="1455738" y="2005013"/>
            <a:ext cx="3651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letter</a:t>
            </a:r>
          </a:p>
        </p:txBody>
      </p:sp>
      <p:sp>
        <p:nvSpPr>
          <p:cNvPr id="14351" name="Text Box 14"/>
          <p:cNvSpPr txBox="1">
            <a:spLocks noChangeArrowheads="1"/>
          </p:cNvSpPr>
          <p:nvPr/>
        </p:nvSpPr>
        <p:spPr bwMode="auto">
          <a:xfrm>
            <a:off x="2738438" y="1789113"/>
            <a:ext cx="3651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letter</a:t>
            </a:r>
          </a:p>
        </p:txBody>
      </p:sp>
      <p:sp>
        <p:nvSpPr>
          <p:cNvPr id="14352" name="Text Box 15"/>
          <p:cNvSpPr txBox="1">
            <a:spLocks noChangeArrowheads="1"/>
          </p:cNvSpPr>
          <p:nvPr/>
        </p:nvSpPr>
        <p:spPr bwMode="auto">
          <a:xfrm>
            <a:off x="2738438" y="2398713"/>
            <a:ext cx="325437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digit</a:t>
            </a:r>
          </a:p>
        </p:txBody>
      </p:sp>
      <p:sp>
        <p:nvSpPr>
          <p:cNvPr id="14353" name="Oval 16"/>
          <p:cNvSpPr>
            <a:spLocks noChangeArrowheads="1"/>
          </p:cNvSpPr>
          <p:nvPr/>
        </p:nvSpPr>
        <p:spPr bwMode="auto">
          <a:xfrm>
            <a:off x="2219325" y="2870200"/>
            <a:ext cx="279400" cy="279400"/>
          </a:xfrm>
          <a:prstGeom prst="ellips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4354" name="Text Box 17"/>
          <p:cNvSpPr txBox="1">
            <a:spLocks noChangeArrowheads="1"/>
          </p:cNvSpPr>
          <p:nvPr/>
        </p:nvSpPr>
        <p:spPr bwMode="auto">
          <a:xfrm>
            <a:off x="2319338" y="2894013"/>
            <a:ext cx="889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2</a:t>
            </a:r>
          </a:p>
        </p:txBody>
      </p:sp>
      <p:sp>
        <p:nvSpPr>
          <p:cNvPr id="14355" name="Line 18"/>
          <p:cNvSpPr>
            <a:spLocks noChangeShapeType="1"/>
          </p:cNvSpPr>
          <p:nvPr/>
        </p:nvSpPr>
        <p:spPr bwMode="auto">
          <a:xfrm>
            <a:off x="949325" y="2997200"/>
            <a:ext cx="1257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4356" name="Text Box 19"/>
          <p:cNvSpPr txBox="1">
            <a:spLocks noChangeArrowheads="1"/>
          </p:cNvSpPr>
          <p:nvPr/>
        </p:nvSpPr>
        <p:spPr bwMode="auto">
          <a:xfrm>
            <a:off x="1455738" y="2792413"/>
            <a:ext cx="325437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digit</a:t>
            </a:r>
          </a:p>
        </p:txBody>
      </p:sp>
      <p:sp>
        <p:nvSpPr>
          <p:cNvPr id="14357" name="Text Box 20"/>
          <p:cNvSpPr txBox="1">
            <a:spLocks noChangeArrowheads="1"/>
          </p:cNvSpPr>
          <p:nvPr/>
        </p:nvSpPr>
        <p:spPr bwMode="auto">
          <a:xfrm>
            <a:off x="2827338" y="2881313"/>
            <a:ext cx="325437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digit</a:t>
            </a:r>
          </a:p>
        </p:txBody>
      </p:sp>
      <p:cxnSp>
        <p:nvCxnSpPr>
          <p:cNvPr id="14358" name="AutoShape 21"/>
          <p:cNvCxnSpPr>
            <a:cxnSpLocks noChangeShapeType="1"/>
            <a:stCxn id="14353" idx="5"/>
            <a:endCxn id="14353" idx="7"/>
          </p:cNvCxnSpPr>
          <p:nvPr/>
        </p:nvCxnSpPr>
        <p:spPr bwMode="auto">
          <a:xfrm rot="5400000" flipH="1" flipV="1">
            <a:off x="2340769" y="3009106"/>
            <a:ext cx="234950" cy="1588"/>
          </a:xfrm>
          <a:prstGeom prst="curvedConnector5">
            <a:avLst>
              <a:gd name="adj1" fmla="val -20949"/>
              <a:gd name="adj2" fmla="val 20799995"/>
              <a:gd name="adj3" fmla="val 124324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359" name="Line 22"/>
          <p:cNvSpPr>
            <a:spLocks noChangeShapeType="1"/>
          </p:cNvSpPr>
          <p:nvPr/>
        </p:nvSpPr>
        <p:spPr bwMode="auto">
          <a:xfrm>
            <a:off x="936625" y="2336800"/>
            <a:ext cx="0" cy="2514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4360" name="Oval 23"/>
          <p:cNvSpPr>
            <a:spLocks noChangeArrowheads="1"/>
          </p:cNvSpPr>
          <p:nvPr/>
        </p:nvSpPr>
        <p:spPr bwMode="auto">
          <a:xfrm>
            <a:off x="2219325" y="3594100"/>
            <a:ext cx="279400" cy="279400"/>
          </a:xfrm>
          <a:prstGeom prst="ellips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4361" name="Text Box 24"/>
          <p:cNvSpPr txBox="1">
            <a:spLocks noChangeArrowheads="1"/>
          </p:cNvSpPr>
          <p:nvPr/>
        </p:nvSpPr>
        <p:spPr bwMode="auto">
          <a:xfrm>
            <a:off x="2319338" y="3617913"/>
            <a:ext cx="889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3</a:t>
            </a:r>
          </a:p>
        </p:txBody>
      </p:sp>
      <p:sp>
        <p:nvSpPr>
          <p:cNvPr id="14362" name="Line 25"/>
          <p:cNvSpPr>
            <a:spLocks noChangeShapeType="1"/>
          </p:cNvSpPr>
          <p:nvPr/>
        </p:nvSpPr>
        <p:spPr bwMode="auto">
          <a:xfrm>
            <a:off x="949325" y="3721100"/>
            <a:ext cx="1257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4363" name="Text Box 26"/>
          <p:cNvSpPr txBox="1">
            <a:spLocks noChangeArrowheads="1"/>
          </p:cNvSpPr>
          <p:nvPr/>
        </p:nvSpPr>
        <p:spPr bwMode="auto">
          <a:xfrm>
            <a:off x="1455738" y="3490913"/>
            <a:ext cx="58737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(</a:t>
            </a:r>
          </a:p>
        </p:txBody>
      </p:sp>
      <p:sp>
        <p:nvSpPr>
          <p:cNvPr id="14364" name="Oval 27"/>
          <p:cNvSpPr>
            <a:spLocks noChangeArrowheads="1"/>
          </p:cNvSpPr>
          <p:nvPr/>
        </p:nvSpPr>
        <p:spPr bwMode="auto">
          <a:xfrm>
            <a:off x="2219325" y="4343400"/>
            <a:ext cx="279400" cy="279400"/>
          </a:xfrm>
          <a:prstGeom prst="ellips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4365" name="Text Box 28"/>
          <p:cNvSpPr txBox="1">
            <a:spLocks noChangeArrowheads="1"/>
          </p:cNvSpPr>
          <p:nvPr/>
        </p:nvSpPr>
        <p:spPr bwMode="auto">
          <a:xfrm>
            <a:off x="2319338" y="4367213"/>
            <a:ext cx="889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4</a:t>
            </a:r>
          </a:p>
        </p:txBody>
      </p:sp>
      <p:sp>
        <p:nvSpPr>
          <p:cNvPr id="14366" name="Line 29"/>
          <p:cNvSpPr>
            <a:spLocks noChangeShapeType="1"/>
          </p:cNvSpPr>
          <p:nvPr/>
        </p:nvSpPr>
        <p:spPr bwMode="auto">
          <a:xfrm>
            <a:off x="949325" y="4470400"/>
            <a:ext cx="1257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4367" name="Text Box 30"/>
          <p:cNvSpPr txBox="1">
            <a:spLocks noChangeArrowheads="1"/>
          </p:cNvSpPr>
          <p:nvPr/>
        </p:nvSpPr>
        <p:spPr bwMode="auto">
          <a:xfrm>
            <a:off x="1455738" y="4240213"/>
            <a:ext cx="10001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&gt;</a:t>
            </a:r>
          </a:p>
        </p:txBody>
      </p:sp>
      <p:sp>
        <p:nvSpPr>
          <p:cNvPr id="14368" name="Oval 31"/>
          <p:cNvSpPr>
            <a:spLocks noChangeArrowheads="1"/>
          </p:cNvSpPr>
          <p:nvPr/>
        </p:nvSpPr>
        <p:spPr bwMode="auto">
          <a:xfrm>
            <a:off x="3019425" y="4343400"/>
            <a:ext cx="279400" cy="279400"/>
          </a:xfrm>
          <a:prstGeom prst="ellips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4369" name="Text Box 32"/>
          <p:cNvSpPr txBox="1">
            <a:spLocks noChangeArrowheads="1"/>
          </p:cNvSpPr>
          <p:nvPr/>
        </p:nvSpPr>
        <p:spPr bwMode="auto">
          <a:xfrm>
            <a:off x="3119438" y="4367213"/>
            <a:ext cx="889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5</a:t>
            </a:r>
          </a:p>
        </p:txBody>
      </p:sp>
      <p:sp>
        <p:nvSpPr>
          <p:cNvPr id="14370" name="Line 33"/>
          <p:cNvSpPr>
            <a:spLocks noChangeShapeType="1"/>
          </p:cNvSpPr>
          <p:nvPr/>
        </p:nvSpPr>
        <p:spPr bwMode="auto">
          <a:xfrm>
            <a:off x="2498725" y="4483100"/>
            <a:ext cx="50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4371" name="Text Box 34"/>
          <p:cNvSpPr txBox="1">
            <a:spLocks noChangeArrowheads="1"/>
          </p:cNvSpPr>
          <p:nvPr/>
        </p:nvSpPr>
        <p:spPr bwMode="auto">
          <a:xfrm>
            <a:off x="2636838" y="4240213"/>
            <a:ext cx="10001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=</a:t>
            </a:r>
          </a:p>
        </p:txBody>
      </p:sp>
      <p:sp>
        <p:nvSpPr>
          <p:cNvPr id="14372" name="Text Box 35"/>
          <p:cNvSpPr txBox="1">
            <a:spLocks noChangeArrowheads="1"/>
          </p:cNvSpPr>
          <p:nvPr/>
        </p:nvSpPr>
        <p:spPr bwMode="auto">
          <a:xfrm>
            <a:off x="795338" y="4722813"/>
            <a:ext cx="3333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...</a:t>
            </a:r>
          </a:p>
        </p:txBody>
      </p:sp>
      <p:grpSp>
        <p:nvGrpSpPr>
          <p:cNvPr id="246820" name="Group 36"/>
          <p:cNvGrpSpPr>
            <a:grpSpLocks/>
          </p:cNvGrpSpPr>
          <p:nvPr/>
        </p:nvGrpSpPr>
        <p:grpSpPr bwMode="auto">
          <a:xfrm>
            <a:off x="3690942" y="1778001"/>
            <a:ext cx="1931989" cy="688976"/>
            <a:chOff x="2487" y="1120"/>
            <a:chExt cx="1217" cy="434"/>
          </a:xfrm>
        </p:grpSpPr>
        <p:sp>
          <p:nvSpPr>
            <p:cNvPr id="14425" name="Text Box 37"/>
            <p:cNvSpPr txBox="1">
              <a:spLocks noChangeArrowheads="1"/>
            </p:cNvSpPr>
            <p:nvPr/>
          </p:nvSpPr>
          <p:spPr bwMode="auto">
            <a:xfrm>
              <a:off x="2487" y="1120"/>
              <a:ext cx="664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Example</a:t>
              </a:r>
              <a:endParaRPr lang="de-AT" altLang="en-US" sz="1800" b="1"/>
            </a:p>
          </p:txBody>
        </p:sp>
        <p:sp>
          <p:nvSpPr>
            <p:cNvPr id="14426" name="Text Box 38"/>
            <p:cNvSpPr txBox="1">
              <a:spLocks noChangeArrowheads="1"/>
            </p:cNvSpPr>
            <p:nvPr/>
          </p:nvSpPr>
          <p:spPr bwMode="auto">
            <a:xfrm>
              <a:off x="2655" y="1320"/>
              <a:ext cx="1049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input:</a:t>
              </a:r>
              <a:r>
                <a:rPr lang="de-AT" altLang="en-US" sz="1800" smtClean="0"/>
                <a:t> </a:t>
              </a:r>
              <a:r>
                <a:rPr lang="de-AT" altLang="en-US" sz="1400">
                  <a:latin typeface="Arial" panose="020B0604020202020204" pitchFamily="34" charset="0"/>
                </a:rPr>
                <a:t>max  &gt;=  30</a:t>
              </a:r>
            </a:p>
          </p:txBody>
        </p:sp>
      </p:grpSp>
      <p:sp>
        <p:nvSpPr>
          <p:cNvPr id="14374" name="Text Box 58"/>
          <p:cNvSpPr txBox="1">
            <a:spLocks noChangeArrowheads="1"/>
          </p:cNvSpPr>
          <p:nvPr/>
        </p:nvSpPr>
        <p:spPr bwMode="auto">
          <a:xfrm>
            <a:off x="1912938" y="2271713"/>
            <a:ext cx="3556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i="1">
                <a:solidFill>
                  <a:srgbClr val="FF0000"/>
                </a:solidFill>
              </a:rPr>
              <a:t>ident</a:t>
            </a:r>
          </a:p>
        </p:txBody>
      </p:sp>
      <p:sp>
        <p:nvSpPr>
          <p:cNvPr id="14375" name="Text Box 59"/>
          <p:cNvSpPr txBox="1">
            <a:spLocks noChangeArrowheads="1"/>
          </p:cNvSpPr>
          <p:nvPr/>
        </p:nvSpPr>
        <p:spPr bwMode="auto">
          <a:xfrm>
            <a:off x="2141538" y="3135313"/>
            <a:ext cx="5429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i="1">
                <a:solidFill>
                  <a:srgbClr val="FF0000"/>
                </a:solidFill>
              </a:rPr>
              <a:t>number</a:t>
            </a:r>
          </a:p>
        </p:txBody>
      </p:sp>
      <p:sp>
        <p:nvSpPr>
          <p:cNvPr id="14376" name="Text Box 60"/>
          <p:cNvSpPr txBox="1">
            <a:spLocks noChangeArrowheads="1"/>
          </p:cNvSpPr>
          <p:nvPr/>
        </p:nvSpPr>
        <p:spPr bwMode="auto">
          <a:xfrm>
            <a:off x="2217738" y="3859213"/>
            <a:ext cx="29686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i="1">
                <a:solidFill>
                  <a:srgbClr val="FF0000"/>
                </a:solidFill>
              </a:rPr>
              <a:t>lpar</a:t>
            </a:r>
          </a:p>
        </p:txBody>
      </p:sp>
      <p:sp>
        <p:nvSpPr>
          <p:cNvPr id="14377" name="Text Box 61"/>
          <p:cNvSpPr txBox="1">
            <a:spLocks noChangeArrowheads="1"/>
          </p:cNvSpPr>
          <p:nvPr/>
        </p:nvSpPr>
        <p:spPr bwMode="auto">
          <a:xfrm>
            <a:off x="2205038" y="4633913"/>
            <a:ext cx="20796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i="1">
                <a:solidFill>
                  <a:srgbClr val="FF0000"/>
                </a:solidFill>
              </a:rPr>
              <a:t>gtr</a:t>
            </a:r>
          </a:p>
        </p:txBody>
      </p:sp>
      <p:sp>
        <p:nvSpPr>
          <p:cNvPr id="14378" name="Text Box 62"/>
          <p:cNvSpPr txBox="1">
            <a:spLocks noChangeArrowheads="1"/>
          </p:cNvSpPr>
          <p:nvPr/>
        </p:nvSpPr>
        <p:spPr bwMode="auto">
          <a:xfrm>
            <a:off x="2992438" y="4633913"/>
            <a:ext cx="2571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i="1">
                <a:solidFill>
                  <a:srgbClr val="FF0000"/>
                </a:solidFill>
              </a:rPr>
              <a:t>geq</a:t>
            </a: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4067175" y="2419350"/>
            <a:ext cx="4322119" cy="845848"/>
            <a:chOff x="4067175" y="2419350"/>
            <a:chExt cx="4322119" cy="845430"/>
          </a:xfrm>
        </p:grpSpPr>
        <p:sp>
          <p:nvSpPr>
            <p:cNvPr id="14415" name="Line 41"/>
            <p:cNvSpPr>
              <a:spLocks noChangeShapeType="1"/>
            </p:cNvSpPr>
            <p:nvPr/>
          </p:nvSpPr>
          <p:spPr bwMode="auto">
            <a:xfrm>
              <a:off x="4337050" y="2857500"/>
              <a:ext cx="4857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4416" name="Text Box 43"/>
            <p:cNvSpPr txBox="1">
              <a:spLocks noChangeArrowheads="1"/>
            </p:cNvSpPr>
            <p:nvPr/>
          </p:nvSpPr>
          <p:spPr bwMode="auto">
            <a:xfrm>
              <a:off x="4398963" y="2601913"/>
              <a:ext cx="328612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m</a:t>
              </a:r>
            </a:p>
          </p:txBody>
        </p:sp>
        <p:sp>
          <p:nvSpPr>
            <p:cNvPr id="14417" name="Text Box 44"/>
            <p:cNvSpPr txBox="1">
              <a:spLocks noChangeArrowheads="1"/>
            </p:cNvSpPr>
            <p:nvPr/>
          </p:nvSpPr>
          <p:spPr bwMode="auto">
            <a:xfrm>
              <a:off x="5856288" y="2678113"/>
              <a:ext cx="2358636" cy="5866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de-AT" altLang="en-US" sz="1600" smtClean="0"/>
                <a:t>no transition with " </a:t>
              </a:r>
              <a:r>
                <a:rPr lang="de-AT" altLang="en-US" sz="1600"/>
                <a:t>" in </a:t>
              </a:r>
            </a:p>
            <a:p>
              <a:pPr>
                <a:spcBef>
                  <a:spcPct val="0"/>
                </a:spcBef>
              </a:pPr>
              <a:r>
                <a:rPr lang="de-AT" altLang="en-US" sz="1600" i="1"/>
                <a:t>ident</a:t>
              </a:r>
              <a:r>
                <a:rPr lang="de-AT" altLang="en-US" sz="1600"/>
                <a:t> </a:t>
              </a:r>
              <a:r>
                <a:rPr lang="de-AT" altLang="en-US" sz="1600" smtClean="0"/>
                <a:t>recognized</a:t>
              </a:r>
              <a:endParaRPr lang="de-AT" altLang="en-US" sz="1600"/>
            </a:p>
          </p:txBody>
        </p:sp>
        <p:cxnSp>
          <p:nvCxnSpPr>
            <p:cNvPr id="14418" name="AutoShape 63"/>
            <p:cNvCxnSpPr>
              <a:cxnSpLocks noChangeShapeType="1"/>
            </p:cNvCxnSpPr>
            <p:nvPr/>
          </p:nvCxnSpPr>
          <p:spPr bwMode="auto">
            <a:xfrm flipH="1" flipV="1">
              <a:off x="4985576" y="2703513"/>
              <a:ext cx="135763" cy="154979"/>
            </a:xfrm>
            <a:prstGeom prst="curvedConnector4">
              <a:avLst>
                <a:gd name="adj1" fmla="val -168384"/>
                <a:gd name="adj2" fmla="val 247505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4419" name="Text Box 64"/>
            <p:cNvSpPr txBox="1">
              <a:spLocks noChangeArrowheads="1"/>
            </p:cNvSpPr>
            <p:nvPr/>
          </p:nvSpPr>
          <p:spPr bwMode="auto">
            <a:xfrm>
              <a:off x="5341938" y="2419350"/>
              <a:ext cx="454025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/>
                <a:t>a x</a:t>
              </a:r>
            </a:p>
          </p:txBody>
        </p:sp>
        <p:sp>
          <p:nvSpPr>
            <p:cNvPr id="14420" name="Oval 4"/>
            <p:cNvSpPr>
              <a:spLocks noChangeArrowheads="1"/>
            </p:cNvSpPr>
            <p:nvPr/>
          </p:nvSpPr>
          <p:spPr bwMode="auto">
            <a:xfrm>
              <a:off x="4067175" y="2730500"/>
              <a:ext cx="254000" cy="2540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4421" name="Text Box 5"/>
            <p:cNvSpPr txBox="1">
              <a:spLocks noChangeArrowheads="1"/>
            </p:cNvSpPr>
            <p:nvPr/>
          </p:nvSpPr>
          <p:spPr bwMode="auto">
            <a:xfrm>
              <a:off x="4154488" y="2741613"/>
              <a:ext cx="88900" cy="212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0</a:t>
              </a:r>
            </a:p>
          </p:txBody>
        </p:sp>
        <p:sp>
          <p:nvSpPr>
            <p:cNvPr id="14422" name="Oval 8"/>
            <p:cNvSpPr>
              <a:spLocks noChangeArrowheads="1"/>
            </p:cNvSpPr>
            <p:nvPr/>
          </p:nvSpPr>
          <p:spPr bwMode="auto">
            <a:xfrm>
              <a:off x="4838700" y="2720975"/>
              <a:ext cx="279400" cy="279400"/>
            </a:xfrm>
            <a:prstGeom prst="ellipse">
              <a:avLst/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4423" name="Text Box 9"/>
            <p:cNvSpPr txBox="1">
              <a:spLocks noChangeArrowheads="1"/>
            </p:cNvSpPr>
            <p:nvPr/>
          </p:nvSpPr>
          <p:spPr bwMode="auto">
            <a:xfrm>
              <a:off x="4938713" y="2744788"/>
              <a:ext cx="88900" cy="212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1</a:t>
              </a:r>
            </a:p>
          </p:txBody>
        </p:sp>
        <p:pic>
          <p:nvPicPr>
            <p:cNvPr id="14424" name="Picture 7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27357" y="2738438"/>
              <a:ext cx="261937" cy="246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3841750" y="3182938"/>
            <a:ext cx="4777702" cy="1298287"/>
            <a:chOff x="3841015" y="3182938"/>
            <a:chExt cx="4778394" cy="1297941"/>
          </a:xfrm>
        </p:grpSpPr>
        <p:sp>
          <p:nvSpPr>
            <p:cNvPr id="14399" name="Text Box 46"/>
            <p:cNvSpPr txBox="1">
              <a:spLocks noChangeArrowheads="1"/>
            </p:cNvSpPr>
            <p:nvPr/>
          </p:nvSpPr>
          <p:spPr bwMode="auto">
            <a:xfrm>
              <a:off x="4313429" y="3325551"/>
              <a:ext cx="284150" cy="3048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&gt;</a:t>
              </a:r>
            </a:p>
          </p:txBody>
        </p:sp>
        <p:sp>
          <p:nvSpPr>
            <p:cNvPr id="14400" name="Line 48"/>
            <p:cNvSpPr>
              <a:spLocks noChangeShapeType="1"/>
            </p:cNvSpPr>
            <p:nvPr/>
          </p:nvSpPr>
          <p:spPr bwMode="auto">
            <a:xfrm>
              <a:off x="4327716" y="3581197"/>
              <a:ext cx="30478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4401" name="Text Box 50"/>
            <p:cNvSpPr txBox="1">
              <a:spLocks noChangeArrowheads="1"/>
            </p:cNvSpPr>
            <p:nvPr/>
          </p:nvSpPr>
          <p:spPr bwMode="auto">
            <a:xfrm>
              <a:off x="5856416" y="3401768"/>
              <a:ext cx="2762993" cy="1079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de-AT" altLang="en-US" sz="1600" smtClean="0"/>
                <a:t>skips blanks at the beginning</a:t>
              </a:r>
              <a:endParaRPr lang="de-AT" altLang="en-US" sz="1600"/>
            </a:p>
            <a:p>
              <a:pPr>
                <a:spcBef>
                  <a:spcPct val="0"/>
                </a:spcBef>
              </a:pPr>
              <a:r>
                <a:rPr lang="de-AT" altLang="en-US" sz="1600" smtClean="0"/>
                <a:t>does not stop in</a:t>
              </a:r>
              <a:endParaRPr lang="de-AT" altLang="en-US" sz="1600"/>
            </a:p>
            <a:p>
              <a:pPr>
                <a:spcBef>
                  <a:spcPct val="0"/>
                </a:spcBef>
              </a:pPr>
              <a:r>
                <a:rPr lang="de-AT" altLang="en-US" sz="1600" smtClean="0"/>
                <a:t>no transition with " </a:t>
              </a:r>
              <a:r>
                <a:rPr lang="de-AT" altLang="en-US" sz="1600"/>
                <a:t>" in </a:t>
              </a:r>
            </a:p>
            <a:p>
              <a:pPr>
                <a:spcBef>
                  <a:spcPct val="0"/>
                </a:spcBef>
              </a:pPr>
              <a:r>
                <a:rPr lang="de-AT" altLang="en-US" sz="1600" i="1"/>
                <a:t>geq</a:t>
              </a:r>
              <a:r>
                <a:rPr lang="de-AT" altLang="en-US" sz="1600"/>
                <a:t> </a:t>
              </a:r>
              <a:r>
                <a:rPr lang="de-AT" altLang="en-US" sz="1600" smtClean="0"/>
                <a:t>recognized</a:t>
              </a:r>
              <a:endParaRPr lang="de-AT" altLang="en-US" sz="1600"/>
            </a:p>
          </p:txBody>
        </p:sp>
        <p:sp>
          <p:nvSpPr>
            <p:cNvPr id="14402" name="Line 65"/>
            <p:cNvSpPr>
              <a:spLocks noChangeShapeType="1"/>
            </p:cNvSpPr>
            <p:nvPr/>
          </p:nvSpPr>
          <p:spPr bwMode="auto">
            <a:xfrm>
              <a:off x="4975389" y="3581197"/>
              <a:ext cx="30478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4403" name="Text Box 67"/>
            <p:cNvSpPr txBox="1">
              <a:spLocks noChangeArrowheads="1"/>
            </p:cNvSpPr>
            <p:nvPr/>
          </p:nvSpPr>
          <p:spPr bwMode="auto">
            <a:xfrm>
              <a:off x="4932529" y="3325551"/>
              <a:ext cx="284150" cy="3048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=</a:t>
              </a:r>
            </a:p>
          </p:txBody>
        </p:sp>
        <p:sp>
          <p:nvSpPr>
            <p:cNvPr id="14404" name="Oval 3"/>
            <p:cNvSpPr>
              <a:spLocks noChangeArrowheads="1"/>
            </p:cNvSpPr>
            <p:nvPr/>
          </p:nvSpPr>
          <p:spPr bwMode="auto">
            <a:xfrm>
              <a:off x="3843526" y="3400424"/>
              <a:ext cx="352014" cy="352109"/>
            </a:xfrm>
            <a:prstGeom prst="ellips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cxnSp>
          <p:nvCxnSpPr>
            <p:cNvPr id="14405" name="Straight Arrow Connector 5"/>
            <p:cNvCxnSpPr>
              <a:cxnSpLocks noChangeShapeType="1"/>
            </p:cNvCxnSpPr>
            <p:nvPr/>
          </p:nvCxnSpPr>
          <p:spPr bwMode="auto">
            <a:xfrm flipV="1">
              <a:off x="4047111" y="3693998"/>
              <a:ext cx="106066" cy="58536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4406" name="Text Box 46"/>
            <p:cNvSpPr txBox="1">
              <a:spLocks noChangeArrowheads="1"/>
            </p:cNvSpPr>
            <p:nvPr/>
          </p:nvSpPr>
          <p:spPr bwMode="auto">
            <a:xfrm>
              <a:off x="3841015" y="3182938"/>
              <a:ext cx="359677" cy="3100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" "</a:t>
              </a:r>
            </a:p>
          </p:txBody>
        </p:sp>
        <p:sp>
          <p:nvSpPr>
            <p:cNvPr id="14407" name="Oval 4"/>
            <p:cNvSpPr>
              <a:spLocks noChangeArrowheads="1"/>
            </p:cNvSpPr>
            <p:nvPr/>
          </p:nvSpPr>
          <p:spPr bwMode="auto">
            <a:xfrm>
              <a:off x="4086225" y="3454400"/>
              <a:ext cx="254000" cy="254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4408" name="Text Box 5"/>
            <p:cNvSpPr txBox="1">
              <a:spLocks noChangeArrowheads="1"/>
            </p:cNvSpPr>
            <p:nvPr/>
          </p:nvSpPr>
          <p:spPr bwMode="auto">
            <a:xfrm>
              <a:off x="4173538" y="3465513"/>
              <a:ext cx="88900" cy="212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0</a:t>
              </a:r>
            </a:p>
          </p:txBody>
        </p:sp>
        <p:sp>
          <p:nvSpPr>
            <p:cNvPr id="14409" name="Oval 27"/>
            <p:cNvSpPr>
              <a:spLocks noChangeArrowheads="1"/>
            </p:cNvSpPr>
            <p:nvPr/>
          </p:nvSpPr>
          <p:spPr bwMode="auto">
            <a:xfrm>
              <a:off x="4657725" y="3457575"/>
              <a:ext cx="279400" cy="279400"/>
            </a:xfrm>
            <a:prstGeom prst="ellipse">
              <a:avLst/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4410" name="Text Box 28"/>
            <p:cNvSpPr txBox="1">
              <a:spLocks noChangeArrowheads="1"/>
            </p:cNvSpPr>
            <p:nvPr/>
          </p:nvSpPr>
          <p:spPr bwMode="auto">
            <a:xfrm>
              <a:off x="4757738" y="3481388"/>
              <a:ext cx="88900" cy="212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4</a:t>
              </a:r>
            </a:p>
          </p:txBody>
        </p:sp>
        <p:pic>
          <p:nvPicPr>
            <p:cNvPr id="14411" name="Picture 7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65964" y="3690939"/>
              <a:ext cx="267710" cy="252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412" name="Oval 27"/>
            <p:cNvSpPr>
              <a:spLocks noChangeArrowheads="1"/>
            </p:cNvSpPr>
            <p:nvPr/>
          </p:nvSpPr>
          <p:spPr bwMode="auto">
            <a:xfrm>
              <a:off x="5295900" y="3457575"/>
              <a:ext cx="279400" cy="279400"/>
            </a:xfrm>
            <a:prstGeom prst="ellipse">
              <a:avLst/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4413" name="Text Box 28"/>
            <p:cNvSpPr txBox="1">
              <a:spLocks noChangeArrowheads="1"/>
            </p:cNvSpPr>
            <p:nvPr/>
          </p:nvSpPr>
          <p:spPr bwMode="auto">
            <a:xfrm>
              <a:off x="5395913" y="3481388"/>
              <a:ext cx="89768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5</a:t>
              </a:r>
            </a:p>
          </p:txBody>
        </p:sp>
        <p:pic>
          <p:nvPicPr>
            <p:cNvPr id="14414" name="Picture 7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14236" y="3946432"/>
              <a:ext cx="266700" cy="258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3841750" y="4306888"/>
            <a:ext cx="4777701" cy="1109468"/>
            <a:chOff x="3841015" y="4306888"/>
            <a:chExt cx="4778396" cy="1109209"/>
          </a:xfrm>
        </p:grpSpPr>
        <p:sp>
          <p:nvSpPr>
            <p:cNvPr id="14386" name="Text Box 56"/>
            <p:cNvSpPr txBox="1">
              <a:spLocks noChangeArrowheads="1"/>
            </p:cNvSpPr>
            <p:nvPr/>
          </p:nvSpPr>
          <p:spPr bwMode="auto">
            <a:xfrm>
              <a:off x="5856416" y="4583113"/>
              <a:ext cx="2762995" cy="8329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de-AT" altLang="en-US" sz="1600" smtClean="0"/>
                <a:t>skips blanks at the beginning</a:t>
              </a:r>
              <a:endParaRPr lang="de-AT" altLang="en-US" sz="1600"/>
            </a:p>
            <a:p>
              <a:pPr>
                <a:spcBef>
                  <a:spcPct val="0"/>
                </a:spcBef>
              </a:pPr>
              <a:r>
                <a:rPr lang="de-AT" altLang="en-US" sz="1600" smtClean="0"/>
                <a:t>no transition with " </a:t>
              </a:r>
              <a:r>
                <a:rPr lang="de-AT" altLang="en-US" sz="1600"/>
                <a:t>" in </a:t>
              </a:r>
            </a:p>
            <a:p>
              <a:pPr>
                <a:spcBef>
                  <a:spcPct val="0"/>
                </a:spcBef>
              </a:pPr>
              <a:r>
                <a:rPr lang="de-AT" altLang="en-US" sz="1600" i="1"/>
                <a:t>number</a:t>
              </a:r>
              <a:r>
                <a:rPr lang="de-AT" altLang="en-US" sz="1600"/>
                <a:t> </a:t>
              </a:r>
              <a:r>
                <a:rPr lang="de-AT" altLang="en-US" sz="1600" smtClean="0"/>
                <a:t>recognized</a:t>
              </a:r>
              <a:endParaRPr lang="de-AT" altLang="en-US" sz="1600"/>
            </a:p>
          </p:txBody>
        </p:sp>
        <p:sp>
          <p:nvSpPr>
            <p:cNvPr id="14387" name="Line 53"/>
            <p:cNvSpPr>
              <a:spLocks noChangeShapeType="1"/>
            </p:cNvSpPr>
            <p:nvPr/>
          </p:nvSpPr>
          <p:spPr bwMode="auto">
            <a:xfrm>
              <a:off x="4337240" y="4762501"/>
              <a:ext cx="44765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4388" name="Text Box 55"/>
            <p:cNvSpPr txBox="1">
              <a:spLocks noChangeArrowheads="1"/>
            </p:cNvSpPr>
            <p:nvPr/>
          </p:nvSpPr>
          <p:spPr bwMode="auto">
            <a:xfrm>
              <a:off x="4389626" y="4506913"/>
              <a:ext cx="279388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14389" name="Text Box 70"/>
            <p:cNvSpPr txBox="1">
              <a:spLocks noChangeArrowheads="1"/>
            </p:cNvSpPr>
            <p:nvPr/>
          </p:nvSpPr>
          <p:spPr bwMode="auto">
            <a:xfrm>
              <a:off x="5256363" y="4306888"/>
              <a:ext cx="279388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0</a:t>
              </a:r>
            </a:p>
          </p:txBody>
        </p:sp>
        <p:sp>
          <p:nvSpPr>
            <p:cNvPr id="14390" name="Oval 3"/>
            <p:cNvSpPr>
              <a:spLocks noChangeArrowheads="1"/>
            </p:cNvSpPr>
            <p:nvPr/>
          </p:nvSpPr>
          <p:spPr bwMode="auto">
            <a:xfrm>
              <a:off x="3843526" y="4581524"/>
              <a:ext cx="352014" cy="352109"/>
            </a:xfrm>
            <a:prstGeom prst="ellips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cxnSp>
          <p:nvCxnSpPr>
            <p:cNvPr id="14391" name="Straight Arrow Connector 5"/>
            <p:cNvCxnSpPr>
              <a:cxnSpLocks noChangeShapeType="1"/>
            </p:cNvCxnSpPr>
            <p:nvPr/>
          </p:nvCxnSpPr>
          <p:spPr bwMode="auto">
            <a:xfrm flipV="1">
              <a:off x="4047111" y="4875098"/>
              <a:ext cx="106066" cy="58536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4392" name="Text Box 46"/>
            <p:cNvSpPr txBox="1">
              <a:spLocks noChangeArrowheads="1"/>
            </p:cNvSpPr>
            <p:nvPr/>
          </p:nvSpPr>
          <p:spPr bwMode="auto">
            <a:xfrm>
              <a:off x="3841015" y="4364038"/>
              <a:ext cx="359677" cy="3100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" "</a:t>
              </a:r>
            </a:p>
          </p:txBody>
        </p:sp>
        <p:sp>
          <p:nvSpPr>
            <p:cNvPr id="14393" name="Oval 4"/>
            <p:cNvSpPr>
              <a:spLocks noChangeArrowheads="1"/>
            </p:cNvSpPr>
            <p:nvPr/>
          </p:nvSpPr>
          <p:spPr bwMode="auto">
            <a:xfrm>
              <a:off x="4086225" y="4635500"/>
              <a:ext cx="254000" cy="254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4394" name="Text Box 5"/>
            <p:cNvSpPr txBox="1">
              <a:spLocks noChangeArrowheads="1"/>
            </p:cNvSpPr>
            <p:nvPr/>
          </p:nvSpPr>
          <p:spPr bwMode="auto">
            <a:xfrm>
              <a:off x="4173538" y="4646613"/>
              <a:ext cx="88900" cy="212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0</a:t>
              </a:r>
            </a:p>
          </p:txBody>
        </p:sp>
        <p:cxnSp>
          <p:nvCxnSpPr>
            <p:cNvPr id="14395" name="AutoShape 63"/>
            <p:cNvCxnSpPr>
              <a:cxnSpLocks noChangeShapeType="1"/>
            </p:cNvCxnSpPr>
            <p:nvPr/>
          </p:nvCxnSpPr>
          <p:spPr bwMode="auto">
            <a:xfrm flipH="1" flipV="1">
              <a:off x="4957001" y="4618038"/>
              <a:ext cx="135763" cy="154979"/>
            </a:xfrm>
            <a:prstGeom prst="curvedConnector4">
              <a:avLst>
                <a:gd name="adj1" fmla="val -168384"/>
                <a:gd name="adj2" fmla="val 247505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4396" name="Oval 8"/>
            <p:cNvSpPr>
              <a:spLocks noChangeArrowheads="1"/>
            </p:cNvSpPr>
            <p:nvPr/>
          </p:nvSpPr>
          <p:spPr bwMode="auto">
            <a:xfrm>
              <a:off x="4810125" y="4635500"/>
              <a:ext cx="279400" cy="279400"/>
            </a:xfrm>
            <a:prstGeom prst="ellipse">
              <a:avLst/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4397" name="Text Box 9"/>
            <p:cNvSpPr txBox="1">
              <a:spLocks noChangeArrowheads="1"/>
            </p:cNvSpPr>
            <p:nvPr/>
          </p:nvSpPr>
          <p:spPr bwMode="auto">
            <a:xfrm>
              <a:off x="4910138" y="4659313"/>
              <a:ext cx="89768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2</a:t>
              </a:r>
            </a:p>
          </p:txBody>
        </p:sp>
        <p:pic>
          <p:nvPicPr>
            <p:cNvPr id="14398" name="Picture 8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14169" y="4867275"/>
              <a:ext cx="271462" cy="271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773113" y="5816600"/>
            <a:ext cx="5785856" cy="371513"/>
            <a:chOff x="773113" y="5816600"/>
            <a:chExt cx="5785856" cy="371551"/>
          </a:xfrm>
        </p:grpSpPr>
        <p:sp>
          <p:nvSpPr>
            <p:cNvPr id="14383" name="Text Box 57"/>
            <p:cNvSpPr txBox="1">
              <a:spLocks noChangeArrowheads="1"/>
            </p:cNvSpPr>
            <p:nvPr/>
          </p:nvSpPr>
          <p:spPr bwMode="auto">
            <a:xfrm>
              <a:off x="773113" y="5816600"/>
              <a:ext cx="5785856" cy="3715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smtClean="0"/>
                <a:t>After every recognized token the scanner starts in      again </a:t>
              </a:r>
              <a:endParaRPr lang="de-AT" altLang="en-US" sz="1800"/>
            </a:p>
          </p:txBody>
        </p:sp>
        <p:sp>
          <p:nvSpPr>
            <p:cNvPr id="14384" name="Oval 4"/>
            <p:cNvSpPr>
              <a:spLocks noChangeArrowheads="1"/>
            </p:cNvSpPr>
            <p:nvPr/>
          </p:nvSpPr>
          <p:spPr bwMode="auto">
            <a:xfrm>
              <a:off x="5454851" y="5892800"/>
              <a:ext cx="254000" cy="2540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4385" name="Text Box 5"/>
            <p:cNvSpPr txBox="1">
              <a:spLocks noChangeArrowheads="1"/>
            </p:cNvSpPr>
            <p:nvPr/>
          </p:nvSpPr>
          <p:spPr bwMode="auto">
            <a:xfrm>
              <a:off x="5542166" y="5903913"/>
              <a:ext cx="88900" cy="212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0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FDF79BA-D15C-4FE2-87E2-8790F986E36C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12</a:t>
            </a:fld>
            <a:endParaRPr lang="de-DE" altLang="en-US" sz="1400" smtClean="0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048500" cy="685800"/>
          </a:xfrm>
        </p:spPr>
        <p:txBody>
          <a:bodyPr/>
          <a:lstStyle/>
          <a:p>
            <a:r>
              <a:rPr lang="de-AT" altLang="en-US" smtClean="0"/>
              <a:t>Transforming a reg. grammar into a DFA</a:t>
            </a:r>
          </a:p>
        </p:txBody>
      </p:sp>
      <p:sp>
        <p:nvSpPr>
          <p:cNvPr id="15364" name="Text Box 3"/>
          <p:cNvSpPr txBox="1">
            <a:spLocks noChangeArrowheads="1"/>
          </p:cNvSpPr>
          <p:nvPr/>
        </p:nvSpPr>
        <p:spPr bwMode="auto">
          <a:xfrm>
            <a:off x="722313" y="1384300"/>
            <a:ext cx="4804818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Can be done according to the following scheme</a:t>
            </a:r>
            <a:endParaRPr lang="de-AT" altLang="en-US" sz="1800" b="1"/>
          </a:p>
        </p:txBody>
      </p:sp>
      <p:sp>
        <p:nvSpPr>
          <p:cNvPr id="15365" name="Text Box 4"/>
          <p:cNvSpPr txBox="1">
            <a:spLocks noChangeArrowheads="1"/>
          </p:cNvSpPr>
          <p:nvPr/>
        </p:nvSpPr>
        <p:spPr bwMode="auto">
          <a:xfrm>
            <a:off x="1116013" y="1941513"/>
            <a:ext cx="8175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X = b Y.</a:t>
            </a:r>
          </a:p>
        </p:txBody>
      </p:sp>
      <p:sp>
        <p:nvSpPr>
          <p:cNvPr id="15366" name="Text Box 5"/>
          <p:cNvSpPr txBox="1">
            <a:spLocks noChangeArrowheads="1"/>
          </p:cNvSpPr>
          <p:nvPr/>
        </p:nvSpPr>
        <p:spPr bwMode="auto">
          <a:xfrm>
            <a:off x="2106613" y="1924050"/>
            <a:ext cx="3921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>
                <a:latin typeface="Arial" panose="020B0604020202020204" pitchFamily="34" charset="0"/>
                <a:sym typeface="Symbol" panose="05050102010706020507" pitchFamily="18" charset="2"/>
              </a:rPr>
              <a:t></a:t>
            </a:r>
            <a:endParaRPr lang="de-AT" altLang="en-US" sz="1600">
              <a:latin typeface="Arial" panose="020B0604020202020204" pitchFamily="34" charset="0"/>
            </a:endParaRPr>
          </a:p>
        </p:txBody>
      </p:sp>
      <p:sp>
        <p:nvSpPr>
          <p:cNvPr id="15367" name="Oval 6"/>
          <p:cNvSpPr>
            <a:spLocks noChangeArrowheads="1"/>
          </p:cNvSpPr>
          <p:nvPr/>
        </p:nvSpPr>
        <p:spPr bwMode="auto">
          <a:xfrm>
            <a:off x="2730500" y="1981200"/>
            <a:ext cx="254000" cy="2540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5368" name="Text Box 7"/>
          <p:cNvSpPr txBox="1">
            <a:spLocks noChangeArrowheads="1"/>
          </p:cNvSpPr>
          <p:nvPr/>
        </p:nvSpPr>
        <p:spPr bwMode="auto">
          <a:xfrm>
            <a:off x="2799175" y="1992313"/>
            <a:ext cx="128587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X</a:t>
            </a:r>
          </a:p>
        </p:txBody>
      </p:sp>
      <p:sp>
        <p:nvSpPr>
          <p:cNvPr id="15369" name="Oval 9"/>
          <p:cNvSpPr>
            <a:spLocks noChangeArrowheads="1"/>
          </p:cNvSpPr>
          <p:nvPr/>
        </p:nvSpPr>
        <p:spPr bwMode="auto">
          <a:xfrm>
            <a:off x="3416300" y="1981200"/>
            <a:ext cx="254000" cy="2540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3484975" y="1992313"/>
            <a:ext cx="128587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Y</a:t>
            </a:r>
          </a:p>
        </p:txBody>
      </p:sp>
      <p:sp>
        <p:nvSpPr>
          <p:cNvPr id="15371" name="Line 11"/>
          <p:cNvSpPr>
            <a:spLocks noChangeShapeType="1"/>
          </p:cNvSpPr>
          <p:nvPr/>
        </p:nvSpPr>
        <p:spPr bwMode="auto">
          <a:xfrm>
            <a:off x="2984500" y="2108200"/>
            <a:ext cx="419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3122613" y="1903413"/>
            <a:ext cx="889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b</a:t>
            </a:r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1116013" y="2411413"/>
            <a:ext cx="6492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X = d.</a:t>
            </a:r>
          </a:p>
        </p:txBody>
      </p: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2106613" y="2393950"/>
            <a:ext cx="3921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>
                <a:latin typeface="Arial" panose="020B0604020202020204" pitchFamily="34" charset="0"/>
                <a:sym typeface="Symbol" panose="05050102010706020507" pitchFamily="18" charset="2"/>
              </a:rPr>
              <a:t></a:t>
            </a:r>
            <a:endParaRPr lang="de-AT" altLang="en-US" sz="1600">
              <a:latin typeface="Arial" panose="020B0604020202020204" pitchFamily="34" charset="0"/>
            </a:endParaRPr>
          </a:p>
        </p:txBody>
      </p:sp>
      <p:sp>
        <p:nvSpPr>
          <p:cNvPr id="15375" name="Oval 15"/>
          <p:cNvSpPr>
            <a:spLocks noChangeArrowheads="1"/>
          </p:cNvSpPr>
          <p:nvPr/>
        </p:nvSpPr>
        <p:spPr bwMode="auto">
          <a:xfrm>
            <a:off x="2730500" y="2451100"/>
            <a:ext cx="254000" cy="2540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5376" name="Text Box 16"/>
          <p:cNvSpPr txBox="1">
            <a:spLocks noChangeArrowheads="1"/>
          </p:cNvSpPr>
          <p:nvPr/>
        </p:nvSpPr>
        <p:spPr bwMode="auto">
          <a:xfrm>
            <a:off x="2799175" y="2462213"/>
            <a:ext cx="128587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X</a:t>
            </a:r>
          </a:p>
        </p:txBody>
      </p:sp>
      <p:sp>
        <p:nvSpPr>
          <p:cNvPr id="15377" name="Line 19"/>
          <p:cNvSpPr>
            <a:spLocks noChangeShapeType="1"/>
          </p:cNvSpPr>
          <p:nvPr/>
        </p:nvSpPr>
        <p:spPr bwMode="auto">
          <a:xfrm>
            <a:off x="2984500" y="2578100"/>
            <a:ext cx="419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5378" name="Text Box 20"/>
          <p:cNvSpPr txBox="1">
            <a:spLocks noChangeArrowheads="1"/>
          </p:cNvSpPr>
          <p:nvPr/>
        </p:nvSpPr>
        <p:spPr bwMode="auto">
          <a:xfrm>
            <a:off x="3122613" y="2373313"/>
            <a:ext cx="889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d</a:t>
            </a:r>
          </a:p>
        </p:txBody>
      </p:sp>
      <p:sp>
        <p:nvSpPr>
          <p:cNvPr id="15379" name="AutoShape 22"/>
          <p:cNvSpPr>
            <a:spLocks noChangeArrowheads="1"/>
          </p:cNvSpPr>
          <p:nvPr/>
        </p:nvSpPr>
        <p:spPr bwMode="auto">
          <a:xfrm>
            <a:off x="3416300" y="2463800"/>
            <a:ext cx="596900" cy="266700"/>
          </a:xfrm>
          <a:prstGeom prst="roundRect">
            <a:avLst>
              <a:gd name="adj" fmla="val 50000"/>
            </a:avLst>
          </a:prstGeom>
          <a:noFill/>
          <a:ln w="38100" cmpd="dbl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5380" name="Text Box 23"/>
          <p:cNvSpPr txBox="1">
            <a:spLocks noChangeArrowheads="1"/>
          </p:cNvSpPr>
          <p:nvPr/>
        </p:nvSpPr>
        <p:spPr bwMode="auto">
          <a:xfrm>
            <a:off x="3554413" y="2474913"/>
            <a:ext cx="29686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stop</a:t>
            </a:r>
          </a:p>
        </p:txBody>
      </p:sp>
      <p:grpSp>
        <p:nvGrpSpPr>
          <p:cNvPr id="231484" name="Group 60"/>
          <p:cNvGrpSpPr>
            <a:grpSpLocks/>
          </p:cNvGrpSpPr>
          <p:nvPr/>
        </p:nvGrpSpPr>
        <p:grpSpPr bwMode="auto">
          <a:xfrm>
            <a:off x="722313" y="3187700"/>
            <a:ext cx="4705353" cy="1554163"/>
            <a:chOff x="455" y="2008"/>
            <a:chExt cx="2964" cy="979"/>
          </a:xfrm>
        </p:grpSpPr>
        <p:sp>
          <p:nvSpPr>
            <p:cNvPr id="15411" name="Text Box 24"/>
            <p:cNvSpPr txBox="1">
              <a:spLocks noChangeArrowheads="1"/>
            </p:cNvSpPr>
            <p:nvPr/>
          </p:nvSpPr>
          <p:spPr bwMode="auto">
            <a:xfrm>
              <a:off x="455" y="2008"/>
              <a:ext cx="664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Example</a:t>
              </a:r>
              <a:endParaRPr lang="de-AT" altLang="en-US" sz="1800" b="1"/>
            </a:p>
          </p:txBody>
        </p:sp>
        <p:sp>
          <p:nvSpPr>
            <p:cNvPr id="15412" name="Text Box 25"/>
            <p:cNvSpPr txBox="1">
              <a:spLocks noChangeArrowheads="1"/>
            </p:cNvSpPr>
            <p:nvPr/>
          </p:nvSpPr>
          <p:spPr bwMode="auto">
            <a:xfrm>
              <a:off x="615" y="2295"/>
              <a:ext cx="595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 smtClean="0"/>
                <a:t>grammar</a:t>
              </a:r>
              <a:endParaRPr lang="de-AT" altLang="en-US" sz="1600" i="1"/>
            </a:p>
          </p:txBody>
        </p:sp>
        <p:sp>
          <p:nvSpPr>
            <p:cNvPr id="15413" name="Text Box 26"/>
            <p:cNvSpPr txBox="1">
              <a:spLocks noChangeArrowheads="1"/>
            </p:cNvSpPr>
            <p:nvPr/>
          </p:nvSpPr>
          <p:spPr bwMode="auto">
            <a:xfrm>
              <a:off x="679" y="2527"/>
              <a:ext cx="914" cy="46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X = a Y | b Z | c.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Y = b Y | c.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Z = a Z | c.</a:t>
              </a:r>
            </a:p>
          </p:txBody>
        </p:sp>
        <p:sp>
          <p:nvSpPr>
            <p:cNvPr id="15414" name="Text Box 27"/>
            <p:cNvSpPr txBox="1">
              <a:spLocks noChangeArrowheads="1"/>
            </p:cNvSpPr>
            <p:nvPr/>
          </p:nvSpPr>
          <p:spPr bwMode="auto">
            <a:xfrm>
              <a:off x="2751" y="2295"/>
              <a:ext cx="668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 smtClean="0"/>
                <a:t>automaton</a:t>
              </a:r>
              <a:endParaRPr lang="de-AT" altLang="en-US" sz="1600" i="1"/>
            </a:p>
          </p:txBody>
        </p:sp>
      </p:grpSp>
      <p:grpSp>
        <p:nvGrpSpPr>
          <p:cNvPr id="231485" name="Group 61"/>
          <p:cNvGrpSpPr>
            <a:grpSpLocks/>
          </p:cNvGrpSpPr>
          <p:nvPr/>
        </p:nvGrpSpPr>
        <p:grpSpPr bwMode="auto">
          <a:xfrm>
            <a:off x="3987800" y="4291013"/>
            <a:ext cx="1917700" cy="1423987"/>
            <a:chOff x="2512" y="2703"/>
            <a:chExt cx="1208" cy="897"/>
          </a:xfrm>
        </p:grpSpPr>
        <p:sp>
          <p:nvSpPr>
            <p:cNvPr id="15396" name="Oval 28"/>
            <p:cNvSpPr>
              <a:spLocks noChangeArrowheads="1"/>
            </p:cNvSpPr>
            <p:nvPr/>
          </p:nvSpPr>
          <p:spPr bwMode="auto">
            <a:xfrm>
              <a:off x="2512" y="2752"/>
              <a:ext cx="160" cy="1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5397" name="Text Box 29"/>
            <p:cNvSpPr txBox="1">
              <a:spLocks noChangeArrowheads="1"/>
            </p:cNvSpPr>
            <p:nvPr/>
          </p:nvSpPr>
          <p:spPr bwMode="auto">
            <a:xfrm>
              <a:off x="2559" y="2759"/>
              <a:ext cx="81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X</a:t>
              </a:r>
            </a:p>
          </p:txBody>
        </p:sp>
        <p:sp>
          <p:nvSpPr>
            <p:cNvPr id="15398" name="Oval 30"/>
            <p:cNvSpPr>
              <a:spLocks noChangeArrowheads="1"/>
            </p:cNvSpPr>
            <p:nvPr/>
          </p:nvSpPr>
          <p:spPr bwMode="auto">
            <a:xfrm>
              <a:off x="2984" y="2752"/>
              <a:ext cx="160" cy="1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5399" name="Text Box 31"/>
            <p:cNvSpPr txBox="1">
              <a:spLocks noChangeArrowheads="1"/>
            </p:cNvSpPr>
            <p:nvPr/>
          </p:nvSpPr>
          <p:spPr bwMode="auto">
            <a:xfrm>
              <a:off x="3031" y="2759"/>
              <a:ext cx="81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Y</a:t>
              </a:r>
            </a:p>
          </p:txBody>
        </p:sp>
        <p:sp>
          <p:nvSpPr>
            <p:cNvPr id="15400" name="Line 32"/>
            <p:cNvSpPr>
              <a:spLocks noChangeShapeType="1"/>
            </p:cNvSpPr>
            <p:nvPr/>
          </p:nvSpPr>
          <p:spPr bwMode="auto">
            <a:xfrm>
              <a:off x="2672" y="2832"/>
              <a:ext cx="2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5401" name="Text Box 33"/>
            <p:cNvSpPr txBox="1">
              <a:spLocks noChangeArrowheads="1"/>
            </p:cNvSpPr>
            <p:nvPr/>
          </p:nvSpPr>
          <p:spPr bwMode="auto">
            <a:xfrm>
              <a:off x="2759" y="2703"/>
              <a:ext cx="50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a</a:t>
              </a:r>
            </a:p>
          </p:txBody>
        </p:sp>
        <p:sp>
          <p:nvSpPr>
            <p:cNvPr id="15402" name="Oval 39"/>
            <p:cNvSpPr>
              <a:spLocks noChangeArrowheads="1"/>
            </p:cNvSpPr>
            <p:nvPr/>
          </p:nvSpPr>
          <p:spPr bwMode="auto">
            <a:xfrm>
              <a:off x="2984" y="3128"/>
              <a:ext cx="160" cy="1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5403" name="Text Box 40"/>
            <p:cNvSpPr txBox="1">
              <a:spLocks noChangeArrowheads="1"/>
            </p:cNvSpPr>
            <p:nvPr/>
          </p:nvSpPr>
          <p:spPr bwMode="auto">
            <a:xfrm>
              <a:off x="3031" y="3135"/>
              <a:ext cx="68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Z</a:t>
              </a:r>
            </a:p>
          </p:txBody>
        </p:sp>
        <p:sp>
          <p:nvSpPr>
            <p:cNvPr id="15404" name="Line 41"/>
            <p:cNvSpPr>
              <a:spLocks noChangeShapeType="1"/>
            </p:cNvSpPr>
            <p:nvPr/>
          </p:nvSpPr>
          <p:spPr bwMode="auto">
            <a:xfrm>
              <a:off x="2600" y="3208"/>
              <a:ext cx="3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5405" name="Text Box 42"/>
            <p:cNvSpPr txBox="1">
              <a:spLocks noChangeArrowheads="1"/>
            </p:cNvSpPr>
            <p:nvPr/>
          </p:nvSpPr>
          <p:spPr bwMode="auto">
            <a:xfrm>
              <a:off x="2759" y="3079"/>
              <a:ext cx="56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b</a:t>
              </a:r>
            </a:p>
          </p:txBody>
        </p:sp>
        <p:sp>
          <p:nvSpPr>
            <p:cNvPr id="15406" name="AutoShape 45"/>
            <p:cNvSpPr>
              <a:spLocks noChangeArrowheads="1"/>
            </p:cNvSpPr>
            <p:nvPr/>
          </p:nvSpPr>
          <p:spPr bwMode="auto">
            <a:xfrm>
              <a:off x="3344" y="3432"/>
              <a:ext cx="376" cy="168"/>
            </a:xfrm>
            <a:prstGeom prst="roundRect">
              <a:avLst>
                <a:gd name="adj" fmla="val 50000"/>
              </a:avLst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5407" name="Text Box 46"/>
            <p:cNvSpPr txBox="1">
              <a:spLocks noChangeArrowheads="1"/>
            </p:cNvSpPr>
            <p:nvPr/>
          </p:nvSpPr>
          <p:spPr bwMode="auto">
            <a:xfrm>
              <a:off x="3431" y="3439"/>
              <a:ext cx="187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stop</a:t>
              </a:r>
            </a:p>
          </p:txBody>
        </p:sp>
        <p:sp>
          <p:nvSpPr>
            <p:cNvPr id="15408" name="Line 47"/>
            <p:cNvSpPr>
              <a:spLocks noChangeShapeType="1"/>
            </p:cNvSpPr>
            <p:nvPr/>
          </p:nvSpPr>
          <p:spPr bwMode="auto">
            <a:xfrm>
              <a:off x="2592" y="2912"/>
              <a:ext cx="0" cy="6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5409" name="Line 48"/>
            <p:cNvSpPr>
              <a:spLocks noChangeShapeType="1"/>
            </p:cNvSpPr>
            <p:nvPr/>
          </p:nvSpPr>
          <p:spPr bwMode="auto">
            <a:xfrm>
              <a:off x="2592" y="3520"/>
              <a:ext cx="7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5410" name="Text Box 49"/>
            <p:cNvSpPr txBox="1">
              <a:spLocks noChangeArrowheads="1"/>
            </p:cNvSpPr>
            <p:nvPr/>
          </p:nvSpPr>
          <p:spPr bwMode="auto">
            <a:xfrm>
              <a:off x="2759" y="3383"/>
              <a:ext cx="50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c</a:t>
              </a:r>
            </a:p>
          </p:txBody>
        </p:sp>
      </p:grpSp>
      <p:grpSp>
        <p:nvGrpSpPr>
          <p:cNvPr id="231487" name="Group 63"/>
          <p:cNvGrpSpPr>
            <a:grpSpLocks/>
          </p:cNvGrpSpPr>
          <p:nvPr/>
        </p:nvGrpSpPr>
        <p:grpSpPr bwMode="auto">
          <a:xfrm>
            <a:off x="4773613" y="4646613"/>
            <a:ext cx="725487" cy="788987"/>
            <a:chOff x="3007" y="2927"/>
            <a:chExt cx="457" cy="497"/>
          </a:xfrm>
        </p:grpSpPr>
        <p:cxnSp>
          <p:nvCxnSpPr>
            <p:cNvPr id="15391" name="AutoShape 43"/>
            <p:cNvCxnSpPr>
              <a:cxnSpLocks noChangeShapeType="1"/>
              <a:stCxn id="15402" idx="7"/>
              <a:endCxn id="15402" idx="1"/>
            </p:cNvCxnSpPr>
            <p:nvPr/>
          </p:nvCxnSpPr>
          <p:spPr bwMode="auto">
            <a:xfrm rot="-5400000" flipH="1" flipV="1">
              <a:off x="3063" y="3095"/>
              <a:ext cx="1" cy="114"/>
            </a:xfrm>
            <a:prstGeom prst="curvedConnector3">
              <a:avLst>
                <a:gd name="adj1" fmla="val -1670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5392" name="Text Box 44"/>
            <p:cNvSpPr txBox="1">
              <a:spLocks noChangeArrowheads="1"/>
            </p:cNvSpPr>
            <p:nvPr/>
          </p:nvSpPr>
          <p:spPr bwMode="auto">
            <a:xfrm>
              <a:off x="3119" y="2927"/>
              <a:ext cx="50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a</a:t>
              </a:r>
            </a:p>
          </p:txBody>
        </p:sp>
        <p:sp>
          <p:nvSpPr>
            <p:cNvPr id="15393" name="Line 51"/>
            <p:cNvSpPr>
              <a:spLocks noChangeShapeType="1"/>
            </p:cNvSpPr>
            <p:nvPr/>
          </p:nvSpPr>
          <p:spPr bwMode="auto">
            <a:xfrm>
              <a:off x="3144" y="3208"/>
              <a:ext cx="3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5394" name="Line 52"/>
            <p:cNvSpPr>
              <a:spLocks noChangeShapeType="1"/>
            </p:cNvSpPr>
            <p:nvPr/>
          </p:nvSpPr>
          <p:spPr bwMode="auto">
            <a:xfrm>
              <a:off x="3464" y="3208"/>
              <a:ext cx="0" cy="2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5395" name="Text Box 54"/>
            <p:cNvSpPr txBox="1">
              <a:spLocks noChangeArrowheads="1"/>
            </p:cNvSpPr>
            <p:nvPr/>
          </p:nvSpPr>
          <p:spPr bwMode="auto">
            <a:xfrm>
              <a:off x="3231" y="3079"/>
              <a:ext cx="50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c</a:t>
              </a:r>
            </a:p>
          </p:txBody>
        </p:sp>
      </p:grpSp>
      <p:grpSp>
        <p:nvGrpSpPr>
          <p:cNvPr id="231486" name="Group 62"/>
          <p:cNvGrpSpPr>
            <a:grpSpLocks/>
          </p:cNvGrpSpPr>
          <p:nvPr/>
        </p:nvGrpSpPr>
        <p:grpSpPr bwMode="auto">
          <a:xfrm>
            <a:off x="4773613" y="4049713"/>
            <a:ext cx="903287" cy="1385887"/>
            <a:chOff x="3007" y="2551"/>
            <a:chExt cx="569" cy="873"/>
          </a:xfrm>
        </p:grpSpPr>
        <p:cxnSp>
          <p:nvCxnSpPr>
            <p:cNvPr id="15386" name="AutoShape 35"/>
            <p:cNvCxnSpPr>
              <a:cxnSpLocks noChangeShapeType="1"/>
              <a:stCxn id="15398" idx="7"/>
              <a:endCxn id="15398" idx="1"/>
            </p:cNvCxnSpPr>
            <p:nvPr/>
          </p:nvCxnSpPr>
          <p:spPr bwMode="auto">
            <a:xfrm rot="-5400000" flipH="1" flipV="1">
              <a:off x="3063" y="2719"/>
              <a:ext cx="1" cy="114"/>
            </a:xfrm>
            <a:prstGeom prst="curvedConnector3">
              <a:avLst>
                <a:gd name="adj1" fmla="val -1670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5387" name="Text Box 36"/>
            <p:cNvSpPr txBox="1">
              <a:spLocks noChangeArrowheads="1"/>
            </p:cNvSpPr>
            <p:nvPr/>
          </p:nvSpPr>
          <p:spPr bwMode="auto">
            <a:xfrm>
              <a:off x="3119" y="2551"/>
              <a:ext cx="56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b</a:t>
              </a:r>
            </a:p>
          </p:txBody>
        </p:sp>
        <p:sp>
          <p:nvSpPr>
            <p:cNvPr id="15388" name="Line 50"/>
            <p:cNvSpPr>
              <a:spLocks noChangeShapeType="1"/>
            </p:cNvSpPr>
            <p:nvPr/>
          </p:nvSpPr>
          <p:spPr bwMode="auto">
            <a:xfrm>
              <a:off x="3576" y="2832"/>
              <a:ext cx="0" cy="5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5389" name="Line 53"/>
            <p:cNvSpPr>
              <a:spLocks noChangeShapeType="1"/>
            </p:cNvSpPr>
            <p:nvPr/>
          </p:nvSpPr>
          <p:spPr bwMode="auto">
            <a:xfrm>
              <a:off x="3152" y="2832"/>
              <a:ext cx="4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5390" name="Text Box 55"/>
            <p:cNvSpPr txBox="1">
              <a:spLocks noChangeArrowheads="1"/>
            </p:cNvSpPr>
            <p:nvPr/>
          </p:nvSpPr>
          <p:spPr bwMode="auto">
            <a:xfrm>
              <a:off x="3271" y="2695"/>
              <a:ext cx="50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c</a:t>
              </a:r>
            </a:p>
          </p:txBody>
        </p:sp>
      </p:grpSp>
      <p:sp>
        <p:nvSpPr>
          <p:cNvPr id="231482" name="Rectangle 58"/>
          <p:cNvSpPr>
            <a:spLocks noChangeArrowheads="1"/>
          </p:cNvSpPr>
          <p:nvPr/>
        </p:nvSpPr>
        <p:spPr bwMode="auto">
          <a:xfrm>
            <a:off x="3517900" y="4025900"/>
            <a:ext cx="4216400" cy="2311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1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48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2942F57-ABE7-4CE9-B186-964B5C12A7E1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13</a:t>
            </a:fld>
            <a:endParaRPr lang="de-DE" altLang="en-US" sz="1400" smtClean="0"/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229104" cy="685800"/>
          </a:xfrm>
        </p:spPr>
        <p:txBody>
          <a:bodyPr/>
          <a:lstStyle/>
          <a:p>
            <a:r>
              <a:rPr lang="de-AT" altLang="en-US" sz="3000" smtClean="0"/>
              <a:t>Nondeterministic finite automaton (NDFA)</a:t>
            </a:r>
          </a:p>
        </p:txBody>
      </p:sp>
      <p:sp>
        <p:nvSpPr>
          <p:cNvPr id="16388" name="Text Box 3"/>
          <p:cNvSpPr txBox="1">
            <a:spLocks noChangeArrowheads="1"/>
          </p:cNvSpPr>
          <p:nvPr/>
        </p:nvSpPr>
        <p:spPr bwMode="auto">
          <a:xfrm>
            <a:off x="709613" y="1320800"/>
            <a:ext cx="1053791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Example</a:t>
            </a:r>
            <a:endParaRPr lang="de-AT" altLang="en-US" sz="1800" b="1"/>
          </a:p>
        </p:txBody>
      </p:sp>
      <p:sp>
        <p:nvSpPr>
          <p:cNvPr id="16389" name="Oval 4"/>
          <p:cNvSpPr>
            <a:spLocks noChangeArrowheads="1"/>
          </p:cNvSpPr>
          <p:nvPr/>
        </p:nvSpPr>
        <p:spPr bwMode="auto">
          <a:xfrm>
            <a:off x="3594100" y="1981200"/>
            <a:ext cx="254000" cy="2540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6390" name="Text Box 5"/>
          <p:cNvSpPr txBox="1">
            <a:spLocks noChangeArrowheads="1"/>
          </p:cNvSpPr>
          <p:nvPr/>
        </p:nvSpPr>
        <p:spPr bwMode="auto">
          <a:xfrm>
            <a:off x="3681413" y="1992313"/>
            <a:ext cx="889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0</a:t>
            </a:r>
          </a:p>
        </p:txBody>
      </p:sp>
      <p:sp>
        <p:nvSpPr>
          <p:cNvPr id="16391" name="Oval 6"/>
          <p:cNvSpPr>
            <a:spLocks noChangeArrowheads="1"/>
          </p:cNvSpPr>
          <p:nvPr/>
        </p:nvSpPr>
        <p:spPr bwMode="auto">
          <a:xfrm>
            <a:off x="4660900" y="1968500"/>
            <a:ext cx="279400" cy="279400"/>
          </a:xfrm>
          <a:prstGeom prst="ellips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6392" name="Text Box 7"/>
          <p:cNvSpPr txBox="1">
            <a:spLocks noChangeArrowheads="1"/>
          </p:cNvSpPr>
          <p:nvPr/>
        </p:nvSpPr>
        <p:spPr bwMode="auto">
          <a:xfrm>
            <a:off x="4760913" y="1992313"/>
            <a:ext cx="889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1</a:t>
            </a:r>
          </a:p>
        </p:txBody>
      </p:sp>
      <p:sp>
        <p:nvSpPr>
          <p:cNvPr id="16393" name="Line 8"/>
          <p:cNvSpPr>
            <a:spLocks noChangeShapeType="1"/>
          </p:cNvSpPr>
          <p:nvPr/>
        </p:nvSpPr>
        <p:spPr bwMode="auto">
          <a:xfrm>
            <a:off x="3848100" y="2108200"/>
            <a:ext cx="800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6394" name="Text Box 9"/>
          <p:cNvSpPr txBox="1">
            <a:spLocks noChangeArrowheads="1"/>
          </p:cNvSpPr>
          <p:nvPr/>
        </p:nvSpPr>
        <p:spPr bwMode="auto">
          <a:xfrm>
            <a:off x="4049713" y="1903413"/>
            <a:ext cx="325437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digit</a:t>
            </a:r>
          </a:p>
        </p:txBody>
      </p:sp>
      <p:sp>
        <p:nvSpPr>
          <p:cNvPr id="16395" name="Oval 10"/>
          <p:cNvSpPr>
            <a:spLocks noChangeArrowheads="1"/>
          </p:cNvSpPr>
          <p:nvPr/>
        </p:nvSpPr>
        <p:spPr bwMode="auto">
          <a:xfrm>
            <a:off x="4660900" y="2451100"/>
            <a:ext cx="254000" cy="2540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6396" name="Text Box 11"/>
          <p:cNvSpPr txBox="1">
            <a:spLocks noChangeArrowheads="1"/>
          </p:cNvSpPr>
          <p:nvPr/>
        </p:nvSpPr>
        <p:spPr bwMode="auto">
          <a:xfrm>
            <a:off x="4748213" y="2462213"/>
            <a:ext cx="889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2</a:t>
            </a:r>
          </a:p>
        </p:txBody>
      </p:sp>
      <p:sp>
        <p:nvSpPr>
          <p:cNvPr id="16397" name="Line 12"/>
          <p:cNvSpPr>
            <a:spLocks noChangeShapeType="1"/>
          </p:cNvSpPr>
          <p:nvPr/>
        </p:nvSpPr>
        <p:spPr bwMode="auto">
          <a:xfrm>
            <a:off x="3714750" y="2578100"/>
            <a:ext cx="91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6398" name="Text Box 13"/>
          <p:cNvSpPr txBox="1">
            <a:spLocks noChangeArrowheads="1"/>
          </p:cNvSpPr>
          <p:nvPr/>
        </p:nvSpPr>
        <p:spPr bwMode="auto">
          <a:xfrm>
            <a:off x="4049713" y="2373313"/>
            <a:ext cx="325437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digit</a:t>
            </a:r>
          </a:p>
        </p:txBody>
      </p:sp>
      <p:sp>
        <p:nvSpPr>
          <p:cNvPr id="16399" name="Line 14"/>
          <p:cNvSpPr>
            <a:spLocks noChangeShapeType="1"/>
          </p:cNvSpPr>
          <p:nvPr/>
        </p:nvSpPr>
        <p:spPr bwMode="auto">
          <a:xfrm>
            <a:off x="3721100" y="2235200"/>
            <a:ext cx="0" cy="34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cxnSp>
        <p:nvCxnSpPr>
          <p:cNvPr id="16400" name="AutoShape 15"/>
          <p:cNvCxnSpPr>
            <a:cxnSpLocks noChangeShapeType="1"/>
            <a:stCxn id="16391" idx="5"/>
            <a:endCxn id="16391" idx="7"/>
          </p:cNvCxnSpPr>
          <p:nvPr/>
        </p:nvCxnSpPr>
        <p:spPr bwMode="auto">
          <a:xfrm rot="5400000" flipH="1" flipV="1">
            <a:off x="4782344" y="2107406"/>
            <a:ext cx="234950" cy="1588"/>
          </a:xfrm>
          <a:prstGeom prst="curvedConnector5">
            <a:avLst>
              <a:gd name="adj1" fmla="val -20273"/>
              <a:gd name="adj2" fmla="val 19399995"/>
              <a:gd name="adj3" fmla="val 119593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401" name="Text Box 16"/>
          <p:cNvSpPr txBox="1">
            <a:spLocks noChangeArrowheads="1"/>
          </p:cNvSpPr>
          <p:nvPr/>
        </p:nvSpPr>
        <p:spPr bwMode="auto">
          <a:xfrm>
            <a:off x="5256213" y="1979613"/>
            <a:ext cx="325437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digit</a:t>
            </a:r>
          </a:p>
        </p:txBody>
      </p:sp>
      <p:cxnSp>
        <p:nvCxnSpPr>
          <p:cNvPr id="16402" name="AutoShape 17"/>
          <p:cNvCxnSpPr>
            <a:cxnSpLocks noChangeShapeType="1"/>
            <a:stCxn id="16395" idx="5"/>
            <a:endCxn id="16395" idx="3"/>
          </p:cNvCxnSpPr>
          <p:nvPr/>
        </p:nvCxnSpPr>
        <p:spPr bwMode="auto">
          <a:xfrm rot="5400000">
            <a:off x="4787107" y="2578894"/>
            <a:ext cx="1587" cy="180975"/>
          </a:xfrm>
          <a:prstGeom prst="curvedConnector3">
            <a:avLst>
              <a:gd name="adj1" fmla="val 9399995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403" name="Text Box 18"/>
          <p:cNvSpPr txBox="1">
            <a:spLocks noChangeArrowheads="1"/>
          </p:cNvSpPr>
          <p:nvPr/>
        </p:nvSpPr>
        <p:spPr bwMode="auto">
          <a:xfrm>
            <a:off x="4672013" y="2817813"/>
            <a:ext cx="2571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hex</a:t>
            </a:r>
          </a:p>
        </p:txBody>
      </p:sp>
      <p:sp>
        <p:nvSpPr>
          <p:cNvPr id="16404" name="Line 19"/>
          <p:cNvSpPr>
            <a:spLocks noChangeShapeType="1"/>
          </p:cNvSpPr>
          <p:nvPr/>
        </p:nvSpPr>
        <p:spPr bwMode="auto">
          <a:xfrm>
            <a:off x="4940300" y="2578100"/>
            <a:ext cx="444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6405" name="Text Box 20"/>
          <p:cNvSpPr txBox="1">
            <a:spLocks noChangeArrowheads="1"/>
          </p:cNvSpPr>
          <p:nvPr/>
        </p:nvSpPr>
        <p:spPr bwMode="auto">
          <a:xfrm>
            <a:off x="5065713" y="2373313"/>
            <a:ext cx="128587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H</a:t>
            </a:r>
          </a:p>
        </p:txBody>
      </p:sp>
      <p:sp>
        <p:nvSpPr>
          <p:cNvPr id="16406" name="Oval 21"/>
          <p:cNvSpPr>
            <a:spLocks noChangeArrowheads="1"/>
          </p:cNvSpPr>
          <p:nvPr/>
        </p:nvSpPr>
        <p:spPr bwMode="auto">
          <a:xfrm>
            <a:off x="5397500" y="2451100"/>
            <a:ext cx="279400" cy="279400"/>
          </a:xfrm>
          <a:prstGeom prst="ellips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6407" name="Text Box 22"/>
          <p:cNvSpPr txBox="1">
            <a:spLocks noChangeArrowheads="1"/>
          </p:cNvSpPr>
          <p:nvPr/>
        </p:nvSpPr>
        <p:spPr bwMode="auto">
          <a:xfrm>
            <a:off x="5497513" y="2474913"/>
            <a:ext cx="889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3</a:t>
            </a:r>
          </a:p>
        </p:txBody>
      </p:sp>
      <p:sp>
        <p:nvSpPr>
          <p:cNvPr id="16408" name="Text Box 24"/>
          <p:cNvSpPr txBox="1">
            <a:spLocks noChangeArrowheads="1"/>
          </p:cNvSpPr>
          <p:nvPr/>
        </p:nvSpPr>
        <p:spPr bwMode="auto">
          <a:xfrm>
            <a:off x="4583113" y="1712913"/>
            <a:ext cx="5238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i="1">
                <a:solidFill>
                  <a:srgbClr val="FF0000"/>
                </a:solidFill>
              </a:rPr>
              <a:t>intNum</a:t>
            </a:r>
          </a:p>
        </p:txBody>
      </p:sp>
      <p:sp>
        <p:nvSpPr>
          <p:cNvPr id="16409" name="Text Box 25"/>
          <p:cNvSpPr txBox="1">
            <a:spLocks noChangeArrowheads="1"/>
          </p:cNvSpPr>
          <p:nvPr/>
        </p:nvSpPr>
        <p:spPr bwMode="auto">
          <a:xfrm>
            <a:off x="5294313" y="2716213"/>
            <a:ext cx="5842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i="1">
                <a:solidFill>
                  <a:srgbClr val="FF0000"/>
                </a:solidFill>
              </a:rPr>
              <a:t>hexNum</a:t>
            </a:r>
          </a:p>
        </p:txBody>
      </p:sp>
      <p:sp>
        <p:nvSpPr>
          <p:cNvPr id="16410" name="Text Box 26"/>
          <p:cNvSpPr txBox="1">
            <a:spLocks noChangeArrowheads="1"/>
          </p:cNvSpPr>
          <p:nvPr/>
        </p:nvSpPr>
        <p:spPr bwMode="auto">
          <a:xfrm>
            <a:off x="811213" y="1890713"/>
            <a:ext cx="2481262" cy="9429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863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863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863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863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intNum =	digit {digit}.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hexNum =	digit {hex} "H".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digit =	"0" | "1" | ... | "9".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hex =	digit | "A" | ... | "F".</a:t>
            </a:r>
          </a:p>
        </p:txBody>
      </p:sp>
      <p:sp>
        <p:nvSpPr>
          <p:cNvPr id="16411" name="Text Box 27"/>
          <p:cNvSpPr txBox="1">
            <a:spLocks noChangeArrowheads="1"/>
          </p:cNvSpPr>
          <p:nvPr/>
        </p:nvSpPr>
        <p:spPr bwMode="auto">
          <a:xfrm>
            <a:off x="6234113" y="1865313"/>
            <a:ext cx="2390696" cy="8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nondeterministic, because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there are </a:t>
            </a:r>
            <a:r>
              <a:rPr lang="de-AT" altLang="en-US" sz="1600"/>
              <a:t>2 </a:t>
            </a:r>
            <a:r>
              <a:rPr lang="de-AT" altLang="en-US" sz="1600" i="1" smtClean="0"/>
              <a:t>digit</a:t>
            </a:r>
            <a:r>
              <a:rPr lang="de-AT" altLang="en-US" sz="1600" smtClean="0"/>
              <a:t> transitions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in</a:t>
            </a:r>
            <a:endParaRPr lang="de-AT" altLang="en-US" sz="1600"/>
          </a:p>
        </p:txBody>
      </p:sp>
      <p:grpSp>
        <p:nvGrpSpPr>
          <p:cNvPr id="232501" name="Group 53"/>
          <p:cNvGrpSpPr>
            <a:grpSpLocks/>
          </p:cNvGrpSpPr>
          <p:nvPr/>
        </p:nvGrpSpPr>
        <p:grpSpPr bwMode="auto">
          <a:xfrm>
            <a:off x="709613" y="3594100"/>
            <a:ext cx="4694242" cy="1887538"/>
            <a:chOff x="447" y="2264"/>
            <a:chExt cx="2957" cy="1189"/>
          </a:xfrm>
        </p:grpSpPr>
        <p:sp>
          <p:nvSpPr>
            <p:cNvPr id="16413" name="Text Box 28"/>
            <p:cNvSpPr txBox="1">
              <a:spLocks noChangeArrowheads="1"/>
            </p:cNvSpPr>
            <p:nvPr/>
          </p:nvSpPr>
          <p:spPr bwMode="auto">
            <a:xfrm>
              <a:off x="447" y="2264"/>
              <a:ext cx="2957" cy="3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Every </a:t>
              </a:r>
              <a:r>
                <a:rPr lang="de-AT" altLang="en-US" sz="1800" b="1"/>
                <a:t>NDFA </a:t>
              </a:r>
              <a:r>
                <a:rPr lang="de-AT" altLang="en-US" sz="1800" b="1" smtClean="0"/>
                <a:t>can be transformed into a DFA</a:t>
              </a:r>
              <a:endParaRPr lang="de-AT" altLang="en-US" sz="1800" b="1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(</a:t>
              </a:r>
              <a:r>
                <a:rPr lang="de-AT" altLang="en-US" sz="1600" smtClean="0"/>
                <a:t>Algorithm see </a:t>
              </a:r>
              <a:r>
                <a:rPr lang="de-AT" altLang="en-US" sz="1600"/>
                <a:t>Aho, Sethi, Ullman: </a:t>
              </a:r>
              <a:r>
                <a:rPr lang="de-AT" altLang="en-US" sz="1600" smtClean="0"/>
                <a:t>Compilers)</a:t>
              </a:r>
              <a:endParaRPr lang="de-AT" altLang="en-US" sz="1600"/>
            </a:p>
          </p:txBody>
        </p:sp>
        <p:sp>
          <p:nvSpPr>
            <p:cNvPr id="16414" name="Oval 29"/>
            <p:cNvSpPr>
              <a:spLocks noChangeArrowheads="1"/>
            </p:cNvSpPr>
            <p:nvPr/>
          </p:nvSpPr>
          <p:spPr bwMode="auto">
            <a:xfrm>
              <a:off x="688" y="3088"/>
              <a:ext cx="160" cy="1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6415" name="Text Box 30"/>
            <p:cNvSpPr txBox="1">
              <a:spLocks noChangeArrowheads="1"/>
            </p:cNvSpPr>
            <p:nvPr/>
          </p:nvSpPr>
          <p:spPr bwMode="auto">
            <a:xfrm>
              <a:off x="743" y="3095"/>
              <a:ext cx="56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0</a:t>
              </a:r>
            </a:p>
          </p:txBody>
        </p:sp>
        <p:sp>
          <p:nvSpPr>
            <p:cNvPr id="16416" name="Oval 31"/>
            <p:cNvSpPr>
              <a:spLocks noChangeArrowheads="1"/>
            </p:cNvSpPr>
            <p:nvPr/>
          </p:nvSpPr>
          <p:spPr bwMode="auto">
            <a:xfrm>
              <a:off x="1360" y="3080"/>
              <a:ext cx="176" cy="176"/>
            </a:xfrm>
            <a:prstGeom prst="ellipse">
              <a:avLst/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6417" name="Text Box 32"/>
            <p:cNvSpPr txBox="1">
              <a:spLocks noChangeArrowheads="1"/>
            </p:cNvSpPr>
            <p:nvPr/>
          </p:nvSpPr>
          <p:spPr bwMode="auto">
            <a:xfrm>
              <a:off x="1423" y="3095"/>
              <a:ext cx="56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1</a:t>
              </a:r>
            </a:p>
          </p:txBody>
        </p:sp>
        <p:sp>
          <p:nvSpPr>
            <p:cNvPr id="16418" name="Line 33"/>
            <p:cNvSpPr>
              <a:spLocks noChangeShapeType="1"/>
            </p:cNvSpPr>
            <p:nvPr/>
          </p:nvSpPr>
          <p:spPr bwMode="auto">
            <a:xfrm>
              <a:off x="848" y="3168"/>
              <a:ext cx="5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6419" name="Text Box 34"/>
            <p:cNvSpPr txBox="1">
              <a:spLocks noChangeArrowheads="1"/>
            </p:cNvSpPr>
            <p:nvPr/>
          </p:nvSpPr>
          <p:spPr bwMode="auto">
            <a:xfrm>
              <a:off x="975" y="3039"/>
              <a:ext cx="205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digit</a:t>
              </a:r>
            </a:p>
          </p:txBody>
        </p:sp>
        <p:sp>
          <p:nvSpPr>
            <p:cNvPr id="16420" name="Oval 35"/>
            <p:cNvSpPr>
              <a:spLocks noChangeArrowheads="1"/>
            </p:cNvSpPr>
            <p:nvPr/>
          </p:nvSpPr>
          <p:spPr bwMode="auto">
            <a:xfrm>
              <a:off x="2384" y="3096"/>
              <a:ext cx="160" cy="1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6421" name="Text Box 36"/>
            <p:cNvSpPr txBox="1">
              <a:spLocks noChangeArrowheads="1"/>
            </p:cNvSpPr>
            <p:nvPr/>
          </p:nvSpPr>
          <p:spPr bwMode="auto">
            <a:xfrm>
              <a:off x="2439" y="3103"/>
              <a:ext cx="56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2</a:t>
              </a:r>
            </a:p>
          </p:txBody>
        </p:sp>
        <p:sp>
          <p:nvSpPr>
            <p:cNvPr id="16422" name="Line 37"/>
            <p:cNvSpPr>
              <a:spLocks noChangeShapeType="1"/>
            </p:cNvSpPr>
            <p:nvPr/>
          </p:nvSpPr>
          <p:spPr bwMode="auto">
            <a:xfrm>
              <a:off x="1544" y="3176"/>
              <a:ext cx="8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6423" name="Text Box 38"/>
            <p:cNvSpPr txBox="1">
              <a:spLocks noChangeArrowheads="1"/>
            </p:cNvSpPr>
            <p:nvPr/>
          </p:nvSpPr>
          <p:spPr bwMode="auto">
            <a:xfrm>
              <a:off x="1655" y="3047"/>
              <a:ext cx="58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A,B,C,D,E,F</a:t>
              </a:r>
            </a:p>
          </p:txBody>
        </p:sp>
        <p:sp>
          <p:nvSpPr>
            <p:cNvPr id="16424" name="Text Box 41"/>
            <p:cNvSpPr txBox="1">
              <a:spLocks noChangeArrowheads="1"/>
            </p:cNvSpPr>
            <p:nvPr/>
          </p:nvSpPr>
          <p:spPr bwMode="auto">
            <a:xfrm>
              <a:off x="1343" y="3319"/>
              <a:ext cx="205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digit</a:t>
              </a:r>
            </a:p>
          </p:txBody>
        </p:sp>
        <p:cxnSp>
          <p:nvCxnSpPr>
            <p:cNvPr id="16425" name="AutoShape 42"/>
            <p:cNvCxnSpPr>
              <a:cxnSpLocks noChangeShapeType="1"/>
              <a:stCxn id="16420" idx="5"/>
              <a:endCxn id="16420" idx="3"/>
            </p:cNvCxnSpPr>
            <p:nvPr/>
          </p:nvCxnSpPr>
          <p:spPr bwMode="auto">
            <a:xfrm rot="5400000">
              <a:off x="2463" y="3177"/>
              <a:ext cx="1" cy="114"/>
            </a:xfrm>
            <a:prstGeom prst="curvedConnector3">
              <a:avLst>
                <a:gd name="adj1" fmla="val 9299995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6426" name="Text Box 43"/>
            <p:cNvSpPr txBox="1">
              <a:spLocks noChangeArrowheads="1"/>
            </p:cNvSpPr>
            <p:nvPr/>
          </p:nvSpPr>
          <p:spPr bwMode="auto">
            <a:xfrm>
              <a:off x="2391" y="3311"/>
              <a:ext cx="162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hex</a:t>
              </a:r>
            </a:p>
          </p:txBody>
        </p:sp>
        <p:sp>
          <p:nvSpPr>
            <p:cNvPr id="16427" name="Line 44"/>
            <p:cNvSpPr>
              <a:spLocks noChangeShapeType="1"/>
            </p:cNvSpPr>
            <p:nvPr/>
          </p:nvSpPr>
          <p:spPr bwMode="auto">
            <a:xfrm>
              <a:off x="2560" y="3176"/>
              <a:ext cx="2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6428" name="Text Box 45"/>
            <p:cNvSpPr txBox="1">
              <a:spLocks noChangeArrowheads="1"/>
            </p:cNvSpPr>
            <p:nvPr/>
          </p:nvSpPr>
          <p:spPr bwMode="auto">
            <a:xfrm>
              <a:off x="2639" y="3047"/>
              <a:ext cx="81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H</a:t>
              </a:r>
            </a:p>
          </p:txBody>
        </p:sp>
        <p:sp>
          <p:nvSpPr>
            <p:cNvPr id="16429" name="Oval 46"/>
            <p:cNvSpPr>
              <a:spLocks noChangeArrowheads="1"/>
            </p:cNvSpPr>
            <p:nvPr/>
          </p:nvSpPr>
          <p:spPr bwMode="auto">
            <a:xfrm>
              <a:off x="2848" y="3096"/>
              <a:ext cx="176" cy="176"/>
            </a:xfrm>
            <a:prstGeom prst="ellipse">
              <a:avLst/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6430" name="Text Box 47"/>
            <p:cNvSpPr txBox="1">
              <a:spLocks noChangeArrowheads="1"/>
            </p:cNvSpPr>
            <p:nvPr/>
          </p:nvSpPr>
          <p:spPr bwMode="auto">
            <a:xfrm>
              <a:off x="2911" y="3111"/>
              <a:ext cx="56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3</a:t>
              </a:r>
            </a:p>
          </p:txBody>
        </p:sp>
        <p:sp>
          <p:nvSpPr>
            <p:cNvPr id="16431" name="Text Box 48"/>
            <p:cNvSpPr txBox="1">
              <a:spLocks noChangeArrowheads="1"/>
            </p:cNvSpPr>
            <p:nvPr/>
          </p:nvSpPr>
          <p:spPr bwMode="auto">
            <a:xfrm>
              <a:off x="1215" y="2919"/>
              <a:ext cx="330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i="1">
                  <a:solidFill>
                    <a:srgbClr val="FF0000"/>
                  </a:solidFill>
                </a:rPr>
                <a:t>intNum</a:t>
              </a:r>
            </a:p>
          </p:txBody>
        </p:sp>
        <p:sp>
          <p:nvSpPr>
            <p:cNvPr id="16432" name="Text Box 49"/>
            <p:cNvSpPr txBox="1">
              <a:spLocks noChangeArrowheads="1"/>
            </p:cNvSpPr>
            <p:nvPr/>
          </p:nvSpPr>
          <p:spPr bwMode="auto">
            <a:xfrm>
              <a:off x="2783" y="3263"/>
              <a:ext cx="368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i="1">
                  <a:solidFill>
                    <a:srgbClr val="FF0000"/>
                  </a:solidFill>
                </a:rPr>
                <a:t>hexNum</a:t>
              </a:r>
            </a:p>
          </p:txBody>
        </p:sp>
        <p:cxnSp>
          <p:nvCxnSpPr>
            <p:cNvPr id="16433" name="AutoShape 50"/>
            <p:cNvCxnSpPr>
              <a:cxnSpLocks noChangeShapeType="1"/>
              <a:stCxn id="16416" idx="5"/>
              <a:endCxn id="16416" idx="3"/>
            </p:cNvCxnSpPr>
            <p:nvPr/>
          </p:nvCxnSpPr>
          <p:spPr bwMode="auto">
            <a:xfrm rot="5400000">
              <a:off x="1447" y="3181"/>
              <a:ext cx="1" cy="124"/>
            </a:xfrm>
            <a:prstGeom prst="curvedConnector3">
              <a:avLst>
                <a:gd name="adj1" fmla="val 9299995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434" name="AutoShape 51"/>
            <p:cNvCxnSpPr>
              <a:cxnSpLocks noChangeShapeType="1"/>
              <a:stCxn id="16416" idx="7"/>
              <a:endCxn id="16429" idx="1"/>
            </p:cNvCxnSpPr>
            <p:nvPr/>
          </p:nvCxnSpPr>
          <p:spPr bwMode="auto">
            <a:xfrm rot="5400000" flipV="1">
              <a:off x="2184" y="2420"/>
              <a:ext cx="16" cy="1364"/>
            </a:xfrm>
            <a:prstGeom prst="curvedConnector3">
              <a:avLst>
                <a:gd name="adj1" fmla="val -9875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6435" name="Text Box 52"/>
            <p:cNvSpPr txBox="1">
              <a:spLocks noChangeArrowheads="1"/>
            </p:cNvSpPr>
            <p:nvPr/>
          </p:nvSpPr>
          <p:spPr bwMode="auto">
            <a:xfrm>
              <a:off x="2167" y="2799"/>
              <a:ext cx="81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H</a:t>
              </a:r>
            </a:p>
          </p:txBody>
        </p:sp>
      </p:grpSp>
      <p:sp>
        <p:nvSpPr>
          <p:cNvPr id="52" name="Oval 4"/>
          <p:cNvSpPr>
            <a:spLocks noChangeArrowheads="1"/>
          </p:cNvSpPr>
          <p:nvPr/>
        </p:nvSpPr>
        <p:spPr bwMode="auto">
          <a:xfrm>
            <a:off x="6550025" y="2414588"/>
            <a:ext cx="254000" cy="2540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3" name="Text Box 5"/>
          <p:cNvSpPr txBox="1">
            <a:spLocks noChangeArrowheads="1"/>
          </p:cNvSpPr>
          <p:nvPr/>
        </p:nvSpPr>
        <p:spPr bwMode="auto">
          <a:xfrm>
            <a:off x="6637338" y="2425701"/>
            <a:ext cx="889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7BBD66F-D13B-438A-A5CA-9E13976D48E7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14</a:t>
            </a:fld>
            <a:endParaRPr lang="de-DE" altLang="en-US" sz="1400" smtClean="0"/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z="2800" smtClean="0"/>
              <a:t>Implementation of a DFA (variant 1)</a:t>
            </a:r>
          </a:p>
        </p:txBody>
      </p:sp>
      <p:sp>
        <p:nvSpPr>
          <p:cNvPr id="17412" name="Text Box 3"/>
          <p:cNvSpPr txBox="1">
            <a:spLocks noChangeArrowheads="1"/>
          </p:cNvSpPr>
          <p:nvPr/>
        </p:nvSpPr>
        <p:spPr bwMode="auto">
          <a:xfrm>
            <a:off x="684213" y="1290638"/>
            <a:ext cx="2244823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Storing </a:t>
            </a:r>
            <a:r>
              <a:rPr lang="de-AT" altLang="en-US" sz="1800" b="1" smtClean="0">
                <a:latin typeface="Symbol" panose="05050102010706020507" pitchFamily="18" charset="2"/>
              </a:rPr>
              <a:t>d</a:t>
            </a:r>
            <a:r>
              <a:rPr lang="de-AT" altLang="en-US" sz="1800" b="1" smtClean="0"/>
              <a:t> as a matrix</a:t>
            </a:r>
            <a:endParaRPr lang="de-AT" altLang="en-US" sz="1800" b="1"/>
          </a:p>
        </p:txBody>
      </p:sp>
      <p:sp>
        <p:nvSpPr>
          <p:cNvPr id="17413" name="Text Box 4"/>
          <p:cNvSpPr txBox="1">
            <a:spLocks noChangeArrowheads="1"/>
          </p:cNvSpPr>
          <p:nvPr/>
        </p:nvSpPr>
        <p:spPr bwMode="auto">
          <a:xfrm>
            <a:off x="1014413" y="1751013"/>
            <a:ext cx="3862387" cy="200660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int[][] delta = new int[maxStates][maxSymbols];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int state = 0, lastState;   // DFA starts in state 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do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int sym = </a:t>
            </a:r>
            <a:r>
              <a:rPr lang="de-AT" altLang="en-US" sz="1400" i="1">
                <a:latin typeface="Arial" panose="020B0604020202020204" pitchFamily="34" charset="0"/>
              </a:rPr>
              <a:t>next char</a:t>
            </a:r>
            <a:r>
              <a:rPr lang="de-AT" altLang="en-US" sz="1400">
                <a:latin typeface="Arial" panose="020B0604020202020204" pitchFamily="34" charset="0"/>
              </a:rPr>
              <a:t>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lastState = state;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state =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delta[state][sym]</a:t>
            </a:r>
            <a:r>
              <a:rPr lang="de-AT" altLang="en-US" sz="1400">
                <a:latin typeface="Arial" panose="020B0604020202020204" pitchFamily="34" charset="0"/>
              </a:rPr>
              <a:t>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} while (state != </a:t>
            </a:r>
            <a:r>
              <a:rPr lang="de-AT" altLang="en-US" sz="1400" i="1">
                <a:latin typeface="Arial" panose="020B0604020202020204" pitchFamily="34" charset="0"/>
              </a:rPr>
              <a:t>undefined</a:t>
            </a:r>
            <a:r>
              <a:rPr lang="de-AT" altLang="en-US" sz="1400">
                <a:latin typeface="Arial" panose="020B0604020202020204" pitchFamily="34" charset="0"/>
              </a:rPr>
              <a:t>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assert(lastState </a:t>
            </a:r>
            <a:r>
              <a:rPr lang="de-AT" altLang="en-US" sz="1400">
                <a:latin typeface="Arial" panose="020B0604020202020204" pitchFamily="34" charset="0"/>
                <a:sym typeface="Symbol" panose="05050102010706020507" pitchFamily="18" charset="2"/>
              </a:rPr>
              <a:t></a:t>
            </a:r>
            <a:r>
              <a:rPr lang="de-AT" altLang="en-US" sz="1400">
                <a:latin typeface="Arial" panose="020B0604020202020204" pitchFamily="34" charset="0"/>
              </a:rPr>
              <a:t> F);  // F is set of final states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return recognizedToken[lastState];</a:t>
            </a:r>
          </a:p>
        </p:txBody>
      </p:sp>
      <p:sp>
        <p:nvSpPr>
          <p:cNvPr id="17414" name="Text Box 5"/>
          <p:cNvSpPr txBox="1">
            <a:spLocks noChangeArrowheads="1"/>
          </p:cNvSpPr>
          <p:nvPr/>
        </p:nvSpPr>
        <p:spPr bwMode="auto">
          <a:xfrm>
            <a:off x="5573713" y="2055813"/>
            <a:ext cx="2953350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This is an example of a universal 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 smtClean="0"/>
              <a:t>table-driven algorithm</a:t>
            </a:r>
            <a:endParaRPr lang="de-AT" altLang="en-US" sz="1600" i="1"/>
          </a:p>
        </p:txBody>
      </p:sp>
      <p:grpSp>
        <p:nvGrpSpPr>
          <p:cNvPr id="233504" name="Group 32"/>
          <p:cNvGrpSpPr>
            <a:grpSpLocks/>
          </p:cNvGrpSpPr>
          <p:nvPr/>
        </p:nvGrpSpPr>
        <p:grpSpPr bwMode="auto">
          <a:xfrm>
            <a:off x="696913" y="4033839"/>
            <a:ext cx="6345237" cy="2338388"/>
            <a:chOff x="439" y="2541"/>
            <a:chExt cx="3997" cy="1473"/>
          </a:xfrm>
        </p:grpSpPr>
        <p:sp>
          <p:nvSpPr>
            <p:cNvPr id="17416" name="Text Box 6"/>
            <p:cNvSpPr txBox="1">
              <a:spLocks noChangeArrowheads="1"/>
            </p:cNvSpPr>
            <p:nvPr/>
          </p:nvSpPr>
          <p:spPr bwMode="auto">
            <a:xfrm>
              <a:off x="439" y="2541"/>
              <a:ext cx="991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Example for </a:t>
              </a:r>
              <a:r>
                <a:rPr lang="de-AT" altLang="en-US" sz="1800" b="1" smtClean="0">
                  <a:latin typeface="Symbol" panose="05050102010706020507" pitchFamily="18" charset="2"/>
                </a:rPr>
                <a:t>d</a:t>
              </a:r>
              <a:endParaRPr lang="de-AT" altLang="en-US" sz="1800" b="1">
                <a:latin typeface="Symbol" panose="05050102010706020507" pitchFamily="18" charset="2"/>
              </a:endParaRPr>
            </a:p>
          </p:txBody>
        </p:sp>
        <p:sp>
          <p:nvSpPr>
            <p:cNvPr id="17417" name="Oval 7"/>
            <p:cNvSpPr>
              <a:spLocks noChangeArrowheads="1"/>
            </p:cNvSpPr>
            <p:nvPr/>
          </p:nvSpPr>
          <p:spPr bwMode="auto">
            <a:xfrm>
              <a:off x="744" y="3296"/>
              <a:ext cx="160" cy="1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7418" name="Text Box 8"/>
            <p:cNvSpPr txBox="1">
              <a:spLocks noChangeArrowheads="1"/>
            </p:cNvSpPr>
            <p:nvPr/>
          </p:nvSpPr>
          <p:spPr bwMode="auto">
            <a:xfrm>
              <a:off x="799" y="3303"/>
              <a:ext cx="56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0</a:t>
              </a:r>
            </a:p>
          </p:txBody>
        </p:sp>
        <p:sp>
          <p:nvSpPr>
            <p:cNvPr id="17419" name="Oval 9"/>
            <p:cNvSpPr>
              <a:spLocks noChangeArrowheads="1"/>
            </p:cNvSpPr>
            <p:nvPr/>
          </p:nvSpPr>
          <p:spPr bwMode="auto">
            <a:xfrm>
              <a:off x="1592" y="3288"/>
              <a:ext cx="176" cy="176"/>
            </a:xfrm>
            <a:prstGeom prst="ellipse">
              <a:avLst/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7420" name="Text Box 10"/>
            <p:cNvSpPr txBox="1">
              <a:spLocks noChangeArrowheads="1"/>
            </p:cNvSpPr>
            <p:nvPr/>
          </p:nvSpPr>
          <p:spPr bwMode="auto">
            <a:xfrm>
              <a:off x="1655" y="3303"/>
              <a:ext cx="56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2</a:t>
              </a:r>
            </a:p>
          </p:txBody>
        </p:sp>
        <p:sp>
          <p:nvSpPr>
            <p:cNvPr id="17421" name="Line 11"/>
            <p:cNvSpPr>
              <a:spLocks noChangeShapeType="1"/>
            </p:cNvSpPr>
            <p:nvPr/>
          </p:nvSpPr>
          <p:spPr bwMode="auto">
            <a:xfrm>
              <a:off x="904" y="3376"/>
              <a:ext cx="2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7422" name="Text Box 12"/>
            <p:cNvSpPr txBox="1">
              <a:spLocks noChangeArrowheads="1"/>
            </p:cNvSpPr>
            <p:nvPr/>
          </p:nvSpPr>
          <p:spPr bwMode="auto">
            <a:xfrm>
              <a:off x="1031" y="3247"/>
              <a:ext cx="50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a</a:t>
              </a:r>
            </a:p>
          </p:txBody>
        </p:sp>
        <p:sp>
          <p:nvSpPr>
            <p:cNvPr id="17423" name="Oval 16"/>
            <p:cNvSpPr>
              <a:spLocks noChangeArrowheads="1"/>
            </p:cNvSpPr>
            <p:nvPr/>
          </p:nvSpPr>
          <p:spPr bwMode="auto">
            <a:xfrm>
              <a:off x="1168" y="3296"/>
              <a:ext cx="160" cy="1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7424" name="Text Box 17"/>
            <p:cNvSpPr txBox="1">
              <a:spLocks noChangeArrowheads="1"/>
            </p:cNvSpPr>
            <p:nvPr/>
          </p:nvSpPr>
          <p:spPr bwMode="auto">
            <a:xfrm>
              <a:off x="1223" y="3303"/>
              <a:ext cx="56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1</a:t>
              </a:r>
            </a:p>
          </p:txBody>
        </p:sp>
        <p:sp>
          <p:nvSpPr>
            <p:cNvPr id="17425" name="Line 18"/>
            <p:cNvSpPr>
              <a:spLocks noChangeShapeType="1"/>
            </p:cNvSpPr>
            <p:nvPr/>
          </p:nvSpPr>
          <p:spPr bwMode="auto">
            <a:xfrm>
              <a:off x="1328" y="3376"/>
              <a:ext cx="2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7426" name="Text Box 19"/>
            <p:cNvSpPr txBox="1">
              <a:spLocks noChangeArrowheads="1"/>
            </p:cNvSpPr>
            <p:nvPr/>
          </p:nvSpPr>
          <p:spPr bwMode="auto">
            <a:xfrm>
              <a:off x="1455" y="3247"/>
              <a:ext cx="50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c</a:t>
              </a:r>
            </a:p>
          </p:txBody>
        </p:sp>
        <p:cxnSp>
          <p:nvCxnSpPr>
            <p:cNvPr id="17427" name="AutoShape 20"/>
            <p:cNvCxnSpPr>
              <a:cxnSpLocks noChangeShapeType="1"/>
              <a:stCxn id="17423" idx="5"/>
              <a:endCxn id="17423" idx="3"/>
            </p:cNvCxnSpPr>
            <p:nvPr/>
          </p:nvCxnSpPr>
          <p:spPr bwMode="auto">
            <a:xfrm rot="5400000">
              <a:off x="1247" y="3377"/>
              <a:ext cx="1" cy="114"/>
            </a:xfrm>
            <a:prstGeom prst="curvedConnector3">
              <a:avLst>
                <a:gd name="adj1" fmla="val 10999995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428" name="Text Box 21"/>
            <p:cNvSpPr txBox="1">
              <a:spLocks noChangeArrowheads="1"/>
            </p:cNvSpPr>
            <p:nvPr/>
          </p:nvSpPr>
          <p:spPr bwMode="auto">
            <a:xfrm>
              <a:off x="1207" y="3535"/>
              <a:ext cx="56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b</a:t>
              </a:r>
            </a:p>
          </p:txBody>
        </p:sp>
        <p:sp>
          <p:nvSpPr>
            <p:cNvPr id="17429" name="Text Box 22"/>
            <p:cNvSpPr txBox="1">
              <a:spLocks noChangeArrowheads="1"/>
            </p:cNvSpPr>
            <p:nvPr/>
          </p:nvSpPr>
          <p:spPr bwMode="auto">
            <a:xfrm>
              <a:off x="727" y="2847"/>
              <a:ext cx="663" cy="19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X = a {b} c.</a:t>
              </a:r>
            </a:p>
          </p:txBody>
        </p:sp>
        <p:sp>
          <p:nvSpPr>
            <p:cNvPr id="17430" name="Text Box 23"/>
            <p:cNvSpPr txBox="1">
              <a:spLocks noChangeArrowheads="1"/>
            </p:cNvSpPr>
            <p:nvPr/>
          </p:nvSpPr>
          <p:spPr bwMode="auto">
            <a:xfrm>
              <a:off x="1655" y="3495"/>
              <a:ext cx="68" cy="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i="1">
                  <a:solidFill>
                    <a:srgbClr val="FF0000"/>
                  </a:solidFill>
                </a:rPr>
                <a:t>X</a:t>
              </a:r>
            </a:p>
          </p:txBody>
        </p:sp>
        <p:sp>
          <p:nvSpPr>
            <p:cNvPr id="17431" name="Text Box 25"/>
            <p:cNvSpPr txBox="1">
              <a:spLocks noChangeArrowheads="1"/>
            </p:cNvSpPr>
            <p:nvPr/>
          </p:nvSpPr>
          <p:spPr bwMode="auto">
            <a:xfrm>
              <a:off x="2271" y="2763"/>
              <a:ext cx="919" cy="6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381000" algn="l"/>
                  <a:tab pos="673100" algn="l"/>
                  <a:tab pos="952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381000" algn="l"/>
                  <a:tab pos="673100" algn="l"/>
                  <a:tab pos="952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381000" algn="l"/>
                  <a:tab pos="673100" algn="l"/>
                  <a:tab pos="952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381000" algn="l"/>
                  <a:tab pos="673100" algn="l"/>
                  <a:tab pos="952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381000" algn="l"/>
                  <a:tab pos="673100" algn="l"/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  <a:tab pos="673100" algn="l"/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  <a:tab pos="673100" algn="l"/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  <a:tab pos="673100" algn="l"/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  <a:tab pos="673100" algn="l"/>
                  <a:tab pos="952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Symbol" panose="05050102010706020507" pitchFamily="18" charset="2"/>
                </a:rPr>
                <a:t>d</a:t>
              </a:r>
              <a:r>
                <a:rPr lang="de-AT" altLang="en-US" sz="1400">
                  <a:latin typeface="Arial" panose="020B0604020202020204" pitchFamily="34" charset="0"/>
                </a:rPr>
                <a:t>	a	b	c</a:t>
              </a:r>
            </a:p>
            <a:p>
              <a:pPr>
                <a:spcBef>
                  <a:spcPct val="4000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0	1	-	-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1	-	1	2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2	-	-	-   E</a:t>
              </a:r>
            </a:p>
          </p:txBody>
        </p:sp>
        <p:sp>
          <p:nvSpPr>
            <p:cNvPr id="17432" name="Line 26"/>
            <p:cNvSpPr>
              <a:spLocks noChangeShapeType="1"/>
            </p:cNvSpPr>
            <p:nvPr/>
          </p:nvSpPr>
          <p:spPr bwMode="auto">
            <a:xfrm>
              <a:off x="2336" y="2952"/>
              <a:ext cx="8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7433" name="Line 27"/>
            <p:cNvSpPr>
              <a:spLocks noChangeShapeType="1"/>
            </p:cNvSpPr>
            <p:nvPr/>
          </p:nvSpPr>
          <p:spPr bwMode="auto">
            <a:xfrm>
              <a:off x="2464" y="2816"/>
              <a:ext cx="0" cy="5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7434" name="Text Box 28"/>
            <p:cNvSpPr txBox="1">
              <a:spLocks noChangeArrowheads="1"/>
            </p:cNvSpPr>
            <p:nvPr/>
          </p:nvSpPr>
          <p:spPr bwMode="auto">
            <a:xfrm>
              <a:off x="2263" y="3479"/>
              <a:ext cx="217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int[][] delta = {{1,-1,-1}, {-1,1,2}, {-1,-1,-1}};</a:t>
              </a:r>
            </a:p>
          </p:txBody>
        </p:sp>
        <p:sp>
          <p:nvSpPr>
            <p:cNvPr id="17435" name="Line 29"/>
            <p:cNvSpPr>
              <a:spLocks noChangeShapeType="1"/>
            </p:cNvSpPr>
            <p:nvPr/>
          </p:nvSpPr>
          <p:spPr bwMode="auto">
            <a:xfrm>
              <a:off x="3024" y="2816"/>
              <a:ext cx="0" cy="5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7436" name="Text Box 30"/>
            <p:cNvSpPr txBox="1">
              <a:spLocks noChangeArrowheads="1"/>
            </p:cNvSpPr>
            <p:nvPr/>
          </p:nvSpPr>
          <p:spPr bwMode="auto">
            <a:xfrm>
              <a:off x="471" y="3799"/>
              <a:ext cx="3113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This implementation is not particularly efficient, however</a:t>
              </a:r>
              <a:endParaRPr lang="de-AT" altLang="en-US" sz="16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87ECF72-F5AF-428E-A23A-3A3970E3B04E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15</a:t>
            </a:fld>
            <a:endParaRPr lang="de-DE" altLang="en-US" sz="1400" smtClean="0"/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z="2800" smtClean="0"/>
              <a:t>Implementation of a DFA (variant 2)</a:t>
            </a:r>
          </a:p>
        </p:txBody>
      </p:sp>
      <p:sp>
        <p:nvSpPr>
          <p:cNvPr id="18436" name="Oval 3"/>
          <p:cNvSpPr>
            <a:spLocks noChangeArrowheads="1"/>
          </p:cNvSpPr>
          <p:nvPr/>
        </p:nvSpPr>
        <p:spPr bwMode="auto">
          <a:xfrm>
            <a:off x="1181100" y="1390068"/>
            <a:ext cx="254000" cy="2540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8437" name="Text Box 4"/>
          <p:cNvSpPr txBox="1">
            <a:spLocks noChangeArrowheads="1"/>
          </p:cNvSpPr>
          <p:nvPr/>
        </p:nvSpPr>
        <p:spPr bwMode="auto">
          <a:xfrm>
            <a:off x="1268413" y="1401181"/>
            <a:ext cx="889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0</a:t>
            </a:r>
          </a:p>
        </p:txBody>
      </p:sp>
      <p:sp>
        <p:nvSpPr>
          <p:cNvPr id="18438" name="Oval 5"/>
          <p:cNvSpPr>
            <a:spLocks noChangeArrowheads="1"/>
          </p:cNvSpPr>
          <p:nvPr/>
        </p:nvSpPr>
        <p:spPr bwMode="auto">
          <a:xfrm>
            <a:off x="2527300" y="1377368"/>
            <a:ext cx="279400" cy="279400"/>
          </a:xfrm>
          <a:prstGeom prst="ellips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8439" name="Text Box 6"/>
          <p:cNvSpPr txBox="1">
            <a:spLocks noChangeArrowheads="1"/>
          </p:cNvSpPr>
          <p:nvPr/>
        </p:nvSpPr>
        <p:spPr bwMode="auto">
          <a:xfrm>
            <a:off x="2627313" y="1401181"/>
            <a:ext cx="889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2</a:t>
            </a:r>
          </a:p>
        </p:txBody>
      </p:sp>
      <p:sp>
        <p:nvSpPr>
          <p:cNvPr id="18440" name="Line 7"/>
          <p:cNvSpPr>
            <a:spLocks noChangeShapeType="1"/>
          </p:cNvSpPr>
          <p:nvPr/>
        </p:nvSpPr>
        <p:spPr bwMode="auto">
          <a:xfrm>
            <a:off x="1435100" y="1517068"/>
            <a:ext cx="419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8441" name="Text Box 8"/>
          <p:cNvSpPr txBox="1">
            <a:spLocks noChangeArrowheads="1"/>
          </p:cNvSpPr>
          <p:nvPr/>
        </p:nvSpPr>
        <p:spPr bwMode="auto">
          <a:xfrm>
            <a:off x="1636713" y="1312281"/>
            <a:ext cx="793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a</a:t>
            </a:r>
          </a:p>
        </p:txBody>
      </p:sp>
      <p:sp>
        <p:nvSpPr>
          <p:cNvPr id="18442" name="Oval 9"/>
          <p:cNvSpPr>
            <a:spLocks noChangeArrowheads="1"/>
          </p:cNvSpPr>
          <p:nvPr/>
        </p:nvSpPr>
        <p:spPr bwMode="auto">
          <a:xfrm>
            <a:off x="1854200" y="1390068"/>
            <a:ext cx="254000" cy="2540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8443" name="Text Box 10"/>
          <p:cNvSpPr txBox="1">
            <a:spLocks noChangeArrowheads="1"/>
          </p:cNvSpPr>
          <p:nvPr/>
        </p:nvSpPr>
        <p:spPr bwMode="auto">
          <a:xfrm>
            <a:off x="1941513" y="1401181"/>
            <a:ext cx="889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1</a:t>
            </a:r>
          </a:p>
        </p:txBody>
      </p:sp>
      <p:sp>
        <p:nvSpPr>
          <p:cNvPr id="18444" name="Line 11"/>
          <p:cNvSpPr>
            <a:spLocks noChangeShapeType="1"/>
          </p:cNvSpPr>
          <p:nvPr/>
        </p:nvSpPr>
        <p:spPr bwMode="auto">
          <a:xfrm>
            <a:off x="2108200" y="1517068"/>
            <a:ext cx="419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8445" name="Text Box 12"/>
          <p:cNvSpPr txBox="1">
            <a:spLocks noChangeArrowheads="1"/>
          </p:cNvSpPr>
          <p:nvPr/>
        </p:nvSpPr>
        <p:spPr bwMode="auto">
          <a:xfrm>
            <a:off x="2309813" y="1312281"/>
            <a:ext cx="793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c</a:t>
            </a:r>
          </a:p>
        </p:txBody>
      </p:sp>
      <p:cxnSp>
        <p:nvCxnSpPr>
          <p:cNvPr id="18446" name="AutoShape 13"/>
          <p:cNvCxnSpPr>
            <a:cxnSpLocks noChangeShapeType="1"/>
            <a:stCxn id="18442" idx="5"/>
            <a:endCxn id="18442" idx="3"/>
          </p:cNvCxnSpPr>
          <p:nvPr/>
        </p:nvCxnSpPr>
        <p:spPr bwMode="auto">
          <a:xfrm rot="5400000">
            <a:off x="1980407" y="1517862"/>
            <a:ext cx="1587" cy="180975"/>
          </a:xfrm>
          <a:prstGeom prst="curvedConnector3">
            <a:avLst>
              <a:gd name="adj1" fmla="val 10999995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447" name="Text Box 14"/>
          <p:cNvSpPr txBox="1">
            <a:spLocks noChangeArrowheads="1"/>
          </p:cNvSpPr>
          <p:nvPr/>
        </p:nvSpPr>
        <p:spPr bwMode="auto">
          <a:xfrm>
            <a:off x="1916113" y="1769481"/>
            <a:ext cx="889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b</a:t>
            </a:r>
          </a:p>
        </p:txBody>
      </p:sp>
      <p:sp>
        <p:nvSpPr>
          <p:cNvPr id="18448" name="Text Box 15"/>
          <p:cNvSpPr txBox="1">
            <a:spLocks noChangeArrowheads="1"/>
          </p:cNvSpPr>
          <p:nvPr/>
        </p:nvSpPr>
        <p:spPr bwMode="auto">
          <a:xfrm>
            <a:off x="2627313" y="1705981"/>
            <a:ext cx="10795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 i="1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8449" name="Text Box 16"/>
          <p:cNvSpPr txBox="1">
            <a:spLocks noChangeArrowheads="1"/>
          </p:cNvSpPr>
          <p:nvPr/>
        </p:nvSpPr>
        <p:spPr bwMode="auto">
          <a:xfrm>
            <a:off x="684213" y="2154209"/>
            <a:ext cx="2611910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Encoding states as labels</a:t>
            </a:r>
            <a:endParaRPr lang="de-AT" altLang="en-US" sz="1800" b="1"/>
          </a:p>
        </p:txBody>
      </p:sp>
      <p:sp>
        <p:nvSpPr>
          <p:cNvPr id="18450" name="Text Box 17"/>
          <p:cNvSpPr txBox="1">
            <a:spLocks noChangeArrowheads="1"/>
          </p:cNvSpPr>
          <p:nvPr/>
        </p:nvSpPr>
        <p:spPr bwMode="auto">
          <a:xfrm>
            <a:off x="760413" y="2635222"/>
            <a:ext cx="4075112" cy="285750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  <a:tab pos="10763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  <a:tab pos="10763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  <a:tab pos="1076325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  <a:tab pos="1076325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  <a:tab pos="571500" algn="l"/>
                <a:tab pos="10763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10763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10763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10763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107632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int state = 0;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loop: for (;;)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char ch = read();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switch (state)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case 0:	if (ch == 'a') { state = 1; break; }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else break loop;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case 1:	if (ch == 'b') { state = 1; break; }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else if (ch == 'c') { state = 2; break; }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else break loop;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case 2:	return X;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}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}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return errorToken;</a:t>
            </a:r>
          </a:p>
        </p:txBody>
      </p:sp>
      <p:grpSp>
        <p:nvGrpSpPr>
          <p:cNvPr id="234516" name="Group 20"/>
          <p:cNvGrpSpPr>
            <a:grpSpLocks/>
          </p:cNvGrpSpPr>
          <p:nvPr/>
        </p:nvGrpSpPr>
        <p:grpSpPr bwMode="auto">
          <a:xfrm>
            <a:off x="5014911" y="2254222"/>
            <a:ext cx="3783011" cy="2174875"/>
            <a:chOff x="3159" y="1607"/>
            <a:chExt cx="2383" cy="1370"/>
          </a:xfrm>
        </p:grpSpPr>
        <p:sp>
          <p:nvSpPr>
            <p:cNvPr id="18452" name="Text Box 18"/>
            <p:cNvSpPr txBox="1">
              <a:spLocks noChangeArrowheads="1"/>
            </p:cNvSpPr>
            <p:nvPr/>
          </p:nvSpPr>
          <p:spPr bwMode="auto">
            <a:xfrm>
              <a:off x="3159" y="1607"/>
              <a:ext cx="2139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In C# </a:t>
              </a:r>
              <a:r>
                <a:rPr lang="de-AT" altLang="en-US" sz="1600" smtClean="0"/>
                <a:t>this can be done more efficiently</a:t>
              </a:r>
              <a:endParaRPr lang="de-AT" altLang="en-US" sz="1600"/>
            </a:p>
          </p:txBody>
        </p:sp>
        <p:sp>
          <p:nvSpPr>
            <p:cNvPr id="18453" name="Text Box 19"/>
            <p:cNvSpPr txBox="1">
              <a:spLocks noChangeArrowheads="1"/>
            </p:cNvSpPr>
            <p:nvPr/>
          </p:nvSpPr>
          <p:spPr bwMode="auto">
            <a:xfrm>
              <a:off x="3215" y="1847"/>
              <a:ext cx="2327" cy="113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381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381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381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381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81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char ch = read();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s0:	if (ch == 'a') { ch = read(); goto s1; } 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else goto err;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s1:	if (ch == 'b') { ch = read(); goto s1; }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else if (ch == 'c') { ch = read(); goto s2; }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else goto err;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s2:	return X;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err:	return errorToken;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058880" y="4684811"/>
            <a:ext cx="3739042" cy="1932953"/>
            <a:chOff x="5058880" y="4684811"/>
            <a:chExt cx="3739042" cy="1932953"/>
          </a:xfrm>
        </p:grpSpPr>
        <p:sp>
          <p:nvSpPr>
            <p:cNvPr id="2" name="TextBox 1"/>
            <p:cNvSpPr txBox="1"/>
            <p:nvPr/>
          </p:nvSpPr>
          <p:spPr>
            <a:xfrm>
              <a:off x="5141911" y="5017326"/>
              <a:ext cx="3656011" cy="1600438"/>
            </a:xfrm>
            <a:prstGeom prst="rect">
              <a:avLst/>
            </a:prstGeom>
            <a:solidFill>
              <a:srgbClr val="CCCCFF"/>
            </a:solidFill>
          </p:spPr>
          <p:txBody>
            <a:bodyPr wrap="square" rtlCol="0">
              <a:spAutoFit/>
            </a:bodyPr>
            <a:lstStyle/>
            <a:p>
              <a:r>
                <a:rPr lang="de-AT" sz="1400" smtClean="0">
                  <a:latin typeface="Arial" panose="020B0604020202020204" pitchFamily="34" charset="0"/>
                  <a:cs typeface="Arial" panose="020B0604020202020204" pitchFamily="34" charset="0"/>
                </a:rPr>
                <a:t>ch = read();</a:t>
              </a:r>
            </a:p>
            <a:p>
              <a:r>
                <a:rPr lang="de-AT" sz="1400" smtClean="0">
                  <a:latin typeface="Arial" panose="020B0604020202020204" pitchFamily="34" charset="0"/>
                  <a:cs typeface="Arial" panose="020B0604020202020204" pitchFamily="34" charset="0"/>
                </a:rPr>
                <a:t>if (ch == 'a') {</a:t>
              </a:r>
            </a:p>
            <a:p>
              <a:pPr>
                <a:tabLst>
                  <a:tab pos="177800" algn="l"/>
                </a:tabLst>
              </a:pPr>
              <a:r>
                <a:rPr lang="de-AT" sz="1400">
                  <a:latin typeface="Arial" panose="020B0604020202020204" pitchFamily="34" charset="0"/>
                  <a:cs typeface="Arial" panose="020B0604020202020204" pitchFamily="34" charset="0"/>
                </a:rPr>
                <a:t>	</a:t>
              </a:r>
              <a:r>
                <a:rPr lang="de-AT" sz="1400" smtClean="0">
                  <a:latin typeface="Arial" panose="020B0604020202020204" pitchFamily="34" charset="0"/>
                  <a:cs typeface="Arial" panose="020B0604020202020204" pitchFamily="34" charset="0"/>
                </a:rPr>
                <a:t>ch = read();</a:t>
              </a:r>
            </a:p>
            <a:p>
              <a:pPr>
                <a:tabLst>
                  <a:tab pos="177800" algn="l"/>
                </a:tabLst>
              </a:pPr>
              <a:r>
                <a:rPr lang="de-AT" sz="1400">
                  <a:latin typeface="Arial" panose="020B0604020202020204" pitchFamily="34" charset="0"/>
                  <a:cs typeface="Arial" panose="020B0604020202020204" pitchFamily="34" charset="0"/>
                </a:rPr>
                <a:t>	</a:t>
              </a:r>
              <a:r>
                <a:rPr lang="de-AT" sz="1400" smtClean="0">
                  <a:latin typeface="Arial" panose="020B0604020202020204" pitchFamily="34" charset="0"/>
                  <a:cs typeface="Arial" panose="020B0604020202020204" pitchFamily="34" charset="0"/>
                </a:rPr>
                <a:t>while (ch == 'b') ch = read();</a:t>
              </a:r>
            </a:p>
            <a:p>
              <a:pPr>
                <a:tabLst>
                  <a:tab pos="177800" algn="l"/>
                </a:tabLst>
              </a:pPr>
              <a:r>
                <a:rPr lang="de-AT" sz="1400">
                  <a:latin typeface="Arial" panose="020B0604020202020204" pitchFamily="34" charset="0"/>
                  <a:cs typeface="Arial" panose="020B0604020202020204" pitchFamily="34" charset="0"/>
                </a:rPr>
                <a:t>	</a:t>
              </a:r>
              <a:r>
                <a:rPr lang="de-AT" sz="1400" smtClean="0">
                  <a:latin typeface="Arial" panose="020B0604020202020204" pitchFamily="34" charset="0"/>
                  <a:cs typeface="Arial" panose="020B0604020202020204" pitchFamily="34" charset="0"/>
                </a:rPr>
                <a:t>if (ch == 'c') { ch = read(); return X; }</a:t>
              </a:r>
            </a:p>
            <a:p>
              <a:pPr>
                <a:tabLst>
                  <a:tab pos="177800" algn="l"/>
                </a:tabLst>
              </a:pPr>
              <a:r>
                <a:rPr lang="de-AT" sz="1400">
                  <a:latin typeface="Arial" panose="020B0604020202020204" pitchFamily="34" charset="0"/>
                  <a:cs typeface="Arial" panose="020B0604020202020204" pitchFamily="34" charset="0"/>
                </a:rPr>
                <a:t>	</a:t>
              </a:r>
              <a:r>
                <a:rPr lang="de-AT" sz="1400" smtClean="0">
                  <a:latin typeface="Arial" panose="020B0604020202020204" pitchFamily="34" charset="0"/>
                  <a:cs typeface="Arial" panose="020B0604020202020204" pitchFamily="34" charset="0"/>
                </a:rPr>
                <a:t>else return errorToken;</a:t>
              </a:r>
            </a:p>
            <a:p>
              <a:r>
                <a:rPr lang="de-AT" sz="1400" smtClean="0">
                  <a:latin typeface="Arial" panose="020B0604020202020204" pitchFamily="34" charset="0"/>
                  <a:cs typeface="Arial" panose="020B0604020202020204" pitchFamily="34" charset="0"/>
                </a:rPr>
                <a:t>} else return errorToken;</a:t>
              </a:r>
              <a:endParaRPr lang="de-AT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058880" y="4684811"/>
              <a:ext cx="18160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AT" sz="1600" smtClean="0"/>
                <a:t>Even more efficient</a:t>
              </a:r>
              <a:endParaRPr lang="de-AT" sz="16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07C1004-16C5-4795-BF4C-D9D6F3E1F40F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16</a:t>
            </a:fld>
            <a:endParaRPr lang="de-DE" altLang="en-US" sz="1400" smtClean="0"/>
          </a:p>
        </p:txBody>
      </p:sp>
      <p:sp>
        <p:nvSpPr>
          <p:cNvPr id="4099" name="Rectangle 2"/>
          <p:cNvSpPr>
            <a:spLocks noChangeArrowheads="1"/>
          </p:cNvSpPr>
          <p:nvPr/>
        </p:nvSpPr>
        <p:spPr bwMode="auto">
          <a:xfrm>
            <a:off x="1143000" y="3379864"/>
            <a:ext cx="6731000" cy="4191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01" name="Text Box 4"/>
          <p:cNvSpPr txBox="1">
            <a:spLocks noChangeArrowheads="1"/>
          </p:cNvSpPr>
          <p:nvPr/>
        </p:nvSpPr>
        <p:spPr bwMode="auto">
          <a:xfrm>
            <a:off x="722313" y="1835150"/>
            <a:ext cx="6078244" cy="1990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/>
              <a:t>2.	</a:t>
            </a:r>
            <a:r>
              <a:rPr lang="de-AT" altLang="en-US" sz="3200" smtClean="0"/>
              <a:t>Lexical Analysis</a:t>
            </a:r>
            <a:endParaRPr lang="de-AT" altLang="en-US" sz="3200"/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/>
              <a:t>	2.1	</a:t>
            </a:r>
            <a:r>
              <a:rPr lang="de-AT" altLang="en-US" smtClean="0"/>
              <a:t>Tasks of a Scanner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2.2	</a:t>
            </a:r>
            <a:r>
              <a:rPr lang="de-AT" altLang="en-US" smtClean="0"/>
              <a:t>Regular Grammars and Finite Automata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>
                <a:solidFill>
                  <a:srgbClr val="FF0000"/>
                </a:solidFill>
              </a:rPr>
              <a:t>2.3	</a:t>
            </a:r>
            <a:r>
              <a:rPr lang="de-AT" altLang="en-US" smtClean="0">
                <a:solidFill>
                  <a:srgbClr val="FF0000"/>
                </a:solidFill>
              </a:rPr>
              <a:t>Scanner Implementation</a:t>
            </a:r>
            <a:endParaRPr lang="de-AT" altLang="en-US">
              <a:solidFill>
                <a:srgbClr val="FF0000"/>
              </a:solidFill>
            </a:endParaRPr>
          </a:p>
        </p:txBody>
      </p:sp>
      <p:sp>
        <p:nvSpPr>
          <p:cNvPr id="4102" name="TextBox 5"/>
          <p:cNvSpPr txBox="1">
            <a:spLocks noChangeArrowheads="1"/>
          </p:cNvSpPr>
          <p:nvPr/>
        </p:nvSpPr>
        <p:spPr bwMode="auto">
          <a:xfrm>
            <a:off x="763588" y="6175375"/>
            <a:ext cx="4886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1400">
                <a:cs typeface="Times New Roman" panose="02020603050405020304" pitchFamily="18" charset="0"/>
              </a:rPr>
              <a:t>© </a:t>
            </a:r>
            <a:r>
              <a:rPr lang="en-US" altLang="de-DE" sz="1400" smtClean="0">
                <a:cs typeface="Times New Roman" panose="02020603050405020304" pitchFamily="18" charset="0"/>
              </a:rPr>
              <a:t>2024. </a:t>
            </a:r>
            <a:r>
              <a:rPr lang="en-US" altLang="de-DE" sz="1400">
                <a:cs typeface="Times New Roman" panose="02020603050405020304" pitchFamily="18" charset="0"/>
              </a:rPr>
              <a:t>This work is licensed under a CC BY-NC-SA 4.0 license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de-DE" sz="1400">
                <a:cs typeface="Times New Roman" panose="02020603050405020304" pitchFamily="18" charset="0"/>
              </a:rPr>
              <a:t>Hanspeter Mössenböck, Institut für Systemsoftware, JKU</a:t>
            </a:r>
          </a:p>
        </p:txBody>
      </p:sp>
      <p:pic>
        <p:nvPicPr>
          <p:cNvPr id="4103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50" y="6223000"/>
            <a:ext cx="1227138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982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713A7B3-386E-4D49-9FC9-3E8DB618108C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17</a:t>
            </a:fld>
            <a:endParaRPr lang="de-DE" altLang="en-US" sz="1400" smtClean="0"/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Scanner interface</a:t>
            </a:r>
          </a:p>
        </p:txBody>
      </p:sp>
      <p:sp>
        <p:nvSpPr>
          <p:cNvPr id="20484" name="Text Box 3"/>
          <p:cNvSpPr txBox="1">
            <a:spLocks noChangeArrowheads="1"/>
          </p:cNvSpPr>
          <p:nvPr/>
        </p:nvSpPr>
        <p:spPr bwMode="auto">
          <a:xfrm>
            <a:off x="785813" y="1560513"/>
            <a:ext cx="2887662" cy="95567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1244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1244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1244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1244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1244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244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244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244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244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class Scanner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static void	</a:t>
            </a:r>
            <a:r>
              <a:rPr lang="de-AT" altLang="en-US" sz="1400" b="1">
                <a:latin typeface="Arial" panose="020B0604020202020204" pitchFamily="34" charset="0"/>
              </a:rPr>
              <a:t>init</a:t>
            </a:r>
            <a:r>
              <a:rPr lang="de-AT" altLang="en-US" sz="1400">
                <a:latin typeface="Arial" panose="020B0604020202020204" pitchFamily="34" charset="0"/>
              </a:rPr>
              <a:t> (Reader r) {...}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static Token	</a:t>
            </a:r>
            <a:r>
              <a:rPr lang="de-AT" altLang="en-US" sz="1400" b="1">
                <a:latin typeface="Arial" panose="020B0604020202020204" pitchFamily="34" charset="0"/>
              </a:rPr>
              <a:t>next</a:t>
            </a:r>
            <a:r>
              <a:rPr lang="de-AT" altLang="en-US" sz="1400">
                <a:latin typeface="Arial" panose="020B0604020202020204" pitchFamily="34" charset="0"/>
              </a:rPr>
              <a:t> () {...}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}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4189413" y="1560513"/>
            <a:ext cx="3545949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For efficiency reasons methods are static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(there is just one scanner per compiler)</a:t>
            </a:r>
          </a:p>
        </p:txBody>
      </p:sp>
      <p:grpSp>
        <p:nvGrpSpPr>
          <p:cNvPr id="235529" name="Group 9"/>
          <p:cNvGrpSpPr>
            <a:grpSpLocks/>
          </p:cNvGrpSpPr>
          <p:nvPr/>
        </p:nvGrpSpPr>
        <p:grpSpPr bwMode="auto">
          <a:xfrm>
            <a:off x="709613" y="2857500"/>
            <a:ext cx="4537077" cy="1211263"/>
            <a:chOff x="447" y="1800"/>
            <a:chExt cx="2858" cy="763"/>
          </a:xfrm>
        </p:grpSpPr>
        <p:sp>
          <p:nvSpPr>
            <p:cNvPr id="20490" name="Text Box 4"/>
            <p:cNvSpPr txBox="1">
              <a:spLocks noChangeArrowheads="1"/>
            </p:cNvSpPr>
            <p:nvPr/>
          </p:nvSpPr>
          <p:spPr bwMode="auto">
            <a:xfrm>
              <a:off x="479" y="2103"/>
              <a:ext cx="2586" cy="46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InputStream s = new FileInputStream("myfile.mj");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Reader r = new InputStreamReader(s);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Scanner.init(r);</a:t>
              </a:r>
            </a:p>
          </p:txBody>
        </p:sp>
        <p:sp>
          <p:nvSpPr>
            <p:cNvPr id="20491" name="Text Box 6"/>
            <p:cNvSpPr txBox="1">
              <a:spLocks noChangeArrowheads="1"/>
            </p:cNvSpPr>
            <p:nvPr/>
          </p:nvSpPr>
          <p:spPr bwMode="auto">
            <a:xfrm>
              <a:off x="447" y="1800"/>
              <a:ext cx="2858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Initializing the scanner </a:t>
              </a:r>
              <a:r>
                <a:rPr lang="de-AT" altLang="en-US" sz="1800" smtClean="0"/>
                <a:t>(in the main program)</a:t>
              </a:r>
              <a:endParaRPr lang="de-AT" altLang="en-US" sz="1800"/>
            </a:p>
          </p:txBody>
        </p:sp>
      </p:grpSp>
      <p:grpSp>
        <p:nvGrpSpPr>
          <p:cNvPr id="235530" name="Group 10"/>
          <p:cNvGrpSpPr>
            <a:grpSpLocks/>
          </p:cNvGrpSpPr>
          <p:nvPr/>
        </p:nvGrpSpPr>
        <p:grpSpPr bwMode="auto">
          <a:xfrm>
            <a:off x="709613" y="4445000"/>
            <a:ext cx="4132262" cy="1436688"/>
            <a:chOff x="447" y="2800"/>
            <a:chExt cx="2603" cy="905"/>
          </a:xfrm>
        </p:grpSpPr>
        <p:sp>
          <p:nvSpPr>
            <p:cNvPr id="20488" name="Text Box 7"/>
            <p:cNvSpPr txBox="1">
              <a:spLocks noChangeArrowheads="1"/>
            </p:cNvSpPr>
            <p:nvPr/>
          </p:nvSpPr>
          <p:spPr bwMode="auto">
            <a:xfrm>
              <a:off x="479" y="3103"/>
              <a:ext cx="2571" cy="60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do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Token t = </a:t>
              </a: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Scanner.next();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...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} while (t != </a:t>
              </a:r>
              <a:r>
                <a:rPr lang="de-AT" altLang="en-US" sz="1400" i="1">
                  <a:latin typeface="Arial" panose="020B0604020202020204" pitchFamily="34" charset="0"/>
                </a:rPr>
                <a:t>endOfFileToken</a:t>
              </a:r>
              <a:r>
                <a:rPr lang="de-AT" altLang="en-US" sz="1400">
                  <a:latin typeface="Arial" panose="020B0604020202020204" pitchFamily="34" charset="0"/>
                </a:rPr>
                <a:t>);</a:t>
              </a:r>
            </a:p>
          </p:txBody>
        </p:sp>
        <p:sp>
          <p:nvSpPr>
            <p:cNvPr id="20489" name="Text Box 8"/>
            <p:cNvSpPr txBox="1">
              <a:spLocks noChangeArrowheads="1"/>
            </p:cNvSpPr>
            <p:nvPr/>
          </p:nvSpPr>
          <p:spPr bwMode="auto">
            <a:xfrm>
              <a:off x="447" y="2800"/>
              <a:ext cx="2560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Reading the token stream </a:t>
              </a:r>
              <a:r>
                <a:rPr lang="de-AT" altLang="en-US" sz="1800" smtClean="0"/>
                <a:t>(in the parser)</a:t>
              </a:r>
              <a:endParaRPr lang="de-AT" altLang="en-US" sz="18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15892AD-9798-465A-B498-537813354166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18</a:t>
            </a:fld>
            <a:endParaRPr lang="de-DE" altLang="en-US" sz="1400" smtClean="0"/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Tokens</a:t>
            </a:r>
          </a:p>
        </p:txBody>
      </p:sp>
      <p:sp>
        <p:nvSpPr>
          <p:cNvPr id="21508" name="Text Box 3"/>
          <p:cNvSpPr txBox="1">
            <a:spLocks noChangeArrowheads="1"/>
          </p:cNvSpPr>
          <p:nvPr/>
        </p:nvSpPr>
        <p:spPr bwMode="auto">
          <a:xfrm>
            <a:off x="773113" y="1166813"/>
            <a:ext cx="5385105" cy="1602619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1333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1333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1333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1333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1333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333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333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333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1333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class </a:t>
            </a:r>
            <a:r>
              <a:rPr lang="de-AT" altLang="en-US" sz="1400" b="1">
                <a:latin typeface="Arial" panose="020B0604020202020204" pitchFamily="34" charset="0"/>
              </a:rPr>
              <a:t>Token</a:t>
            </a:r>
            <a:r>
              <a:rPr lang="de-AT" altLang="en-US" sz="1400">
                <a:latin typeface="Arial" panose="020B0604020202020204" pitchFamily="34" charset="0"/>
              </a:rPr>
              <a:t>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int </a:t>
            </a:r>
            <a:r>
              <a:rPr lang="de-AT" altLang="en-US" sz="1400" b="1">
                <a:latin typeface="Arial" panose="020B0604020202020204" pitchFamily="34" charset="0"/>
              </a:rPr>
              <a:t>kind</a:t>
            </a:r>
            <a:r>
              <a:rPr lang="de-AT" altLang="en-US" sz="1400">
                <a:latin typeface="Arial" panose="020B0604020202020204" pitchFamily="34" charset="0"/>
              </a:rPr>
              <a:t>;	// token code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int </a:t>
            </a:r>
            <a:r>
              <a:rPr lang="de-AT" altLang="en-US" sz="1400" b="1">
                <a:latin typeface="Arial" panose="020B0604020202020204" pitchFamily="34" charset="0"/>
              </a:rPr>
              <a:t>line</a:t>
            </a:r>
            <a:r>
              <a:rPr lang="de-AT" altLang="en-US" sz="1400">
                <a:latin typeface="Arial" panose="020B0604020202020204" pitchFamily="34" charset="0"/>
              </a:rPr>
              <a:t>;	// token line (for error messages)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int </a:t>
            </a:r>
            <a:r>
              <a:rPr lang="de-AT" altLang="en-US" sz="1400" b="1">
                <a:latin typeface="Arial" panose="020B0604020202020204" pitchFamily="34" charset="0"/>
              </a:rPr>
              <a:t>col</a:t>
            </a:r>
            <a:r>
              <a:rPr lang="de-AT" altLang="en-US" sz="1400">
                <a:latin typeface="Arial" panose="020B0604020202020204" pitchFamily="34" charset="0"/>
              </a:rPr>
              <a:t>;	// token column (for error messages)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String </a:t>
            </a:r>
            <a:r>
              <a:rPr lang="de-AT" altLang="en-US" sz="1400" b="1">
                <a:latin typeface="Arial" panose="020B0604020202020204" pitchFamily="34" charset="0"/>
              </a:rPr>
              <a:t>val</a:t>
            </a:r>
            <a:r>
              <a:rPr lang="de-AT" altLang="en-US" sz="1400">
                <a:latin typeface="Arial" panose="020B0604020202020204" pitchFamily="34" charset="0"/>
              </a:rPr>
              <a:t>;	// token value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int </a:t>
            </a:r>
            <a:r>
              <a:rPr lang="de-AT" altLang="en-US" sz="1400" b="1">
                <a:latin typeface="Arial" panose="020B0604020202020204" pitchFamily="34" charset="0"/>
              </a:rPr>
              <a:t>numVal</a:t>
            </a:r>
            <a:r>
              <a:rPr lang="de-AT" altLang="en-US" sz="1400">
                <a:latin typeface="Arial" panose="020B0604020202020204" pitchFamily="34" charset="0"/>
              </a:rPr>
              <a:t>;	// numeric token value (for number and charCon)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 smtClean="0">
                <a:latin typeface="Arial" panose="020B0604020202020204" pitchFamily="34" charset="0"/>
              </a:rPr>
              <a:t>}</a:t>
            </a:r>
            <a:endParaRPr lang="de-AT" altLang="en-US" sz="1400">
              <a:latin typeface="Arial" panose="020B0604020202020204" pitchFamily="34" charset="0"/>
            </a:endParaRPr>
          </a:p>
        </p:txBody>
      </p:sp>
      <p:grpSp>
        <p:nvGrpSpPr>
          <p:cNvPr id="236569" name="Group 25"/>
          <p:cNvGrpSpPr>
            <a:grpSpLocks/>
          </p:cNvGrpSpPr>
          <p:nvPr/>
        </p:nvGrpSpPr>
        <p:grpSpPr bwMode="auto">
          <a:xfrm>
            <a:off x="646113" y="3009900"/>
            <a:ext cx="8131175" cy="3568700"/>
            <a:chOff x="407" y="1896"/>
            <a:chExt cx="5122" cy="2248"/>
          </a:xfrm>
        </p:grpSpPr>
        <p:sp>
          <p:nvSpPr>
            <p:cNvPr id="21510" name="Rectangle 21"/>
            <p:cNvSpPr>
              <a:spLocks noChangeArrowheads="1"/>
            </p:cNvSpPr>
            <p:nvPr/>
          </p:nvSpPr>
          <p:spPr bwMode="auto">
            <a:xfrm>
              <a:off x="4856" y="2424"/>
              <a:ext cx="664" cy="1624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99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1511" name="Rectangle 20"/>
            <p:cNvSpPr>
              <a:spLocks noChangeArrowheads="1"/>
            </p:cNvSpPr>
            <p:nvPr/>
          </p:nvSpPr>
          <p:spPr bwMode="auto">
            <a:xfrm>
              <a:off x="4032" y="2424"/>
              <a:ext cx="720" cy="1712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99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1512" name="Rectangle 19"/>
            <p:cNvSpPr>
              <a:spLocks noChangeArrowheads="1"/>
            </p:cNvSpPr>
            <p:nvPr/>
          </p:nvSpPr>
          <p:spPr bwMode="auto">
            <a:xfrm>
              <a:off x="1032" y="2424"/>
              <a:ext cx="608" cy="1712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99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1513" name="Rectangle 18"/>
            <p:cNvSpPr>
              <a:spLocks noChangeArrowheads="1"/>
            </p:cNvSpPr>
            <p:nvPr/>
          </p:nvSpPr>
          <p:spPr bwMode="auto">
            <a:xfrm>
              <a:off x="448" y="2424"/>
              <a:ext cx="472" cy="172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99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1514" name="Rectangle 17"/>
            <p:cNvSpPr>
              <a:spLocks noChangeArrowheads="1"/>
            </p:cNvSpPr>
            <p:nvPr/>
          </p:nvSpPr>
          <p:spPr bwMode="auto">
            <a:xfrm>
              <a:off x="1752" y="2424"/>
              <a:ext cx="2160" cy="1712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99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1515" name="Text Box 4"/>
            <p:cNvSpPr txBox="1">
              <a:spLocks noChangeArrowheads="1"/>
            </p:cNvSpPr>
            <p:nvPr/>
          </p:nvSpPr>
          <p:spPr bwMode="auto">
            <a:xfrm>
              <a:off x="423" y="1896"/>
              <a:ext cx="1796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Token codes for </a:t>
              </a:r>
              <a:r>
                <a:rPr lang="de-AT" altLang="en-US" sz="1800" b="1"/>
                <a:t>MicroJava</a:t>
              </a:r>
            </a:p>
          </p:txBody>
        </p:sp>
        <p:sp>
          <p:nvSpPr>
            <p:cNvPr id="21516" name="Text Box 5"/>
            <p:cNvSpPr txBox="1">
              <a:spLocks noChangeArrowheads="1"/>
            </p:cNvSpPr>
            <p:nvPr/>
          </p:nvSpPr>
          <p:spPr bwMode="auto">
            <a:xfrm>
              <a:off x="431" y="2269"/>
              <a:ext cx="668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static final int</a:t>
              </a:r>
            </a:p>
          </p:txBody>
        </p:sp>
        <p:sp>
          <p:nvSpPr>
            <p:cNvPr id="21517" name="Text Box 6"/>
            <p:cNvSpPr txBox="1">
              <a:spLocks noChangeArrowheads="1"/>
            </p:cNvSpPr>
            <p:nvPr/>
          </p:nvSpPr>
          <p:spPr bwMode="auto">
            <a:xfrm>
              <a:off x="431" y="2413"/>
              <a:ext cx="516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none = 0,</a:t>
              </a:r>
            </a:p>
          </p:txBody>
        </p:sp>
        <p:sp>
          <p:nvSpPr>
            <p:cNvPr id="21518" name="Text Box 7"/>
            <p:cNvSpPr txBox="1">
              <a:spLocks noChangeArrowheads="1"/>
            </p:cNvSpPr>
            <p:nvPr/>
          </p:nvSpPr>
          <p:spPr bwMode="auto">
            <a:xfrm>
              <a:off x="1007" y="2413"/>
              <a:ext cx="665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ident = 1,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number = 2,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charCon = 3,</a:t>
              </a:r>
            </a:p>
          </p:txBody>
        </p:sp>
        <p:sp>
          <p:nvSpPr>
            <p:cNvPr id="21519" name="Text Box 8"/>
            <p:cNvSpPr txBox="1">
              <a:spLocks noChangeArrowheads="1"/>
            </p:cNvSpPr>
            <p:nvPr/>
          </p:nvSpPr>
          <p:spPr bwMode="auto">
            <a:xfrm>
              <a:off x="1703" y="2422"/>
              <a:ext cx="1118" cy="17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673100" algn="l"/>
                  <a:tab pos="1054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673100" algn="l"/>
                  <a:tab pos="1054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673100" algn="l"/>
                  <a:tab pos="1054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673100" algn="l"/>
                  <a:tab pos="1054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673100" algn="l"/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673100" algn="l"/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673100" algn="l"/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673100" algn="l"/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673100" algn="l"/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plus	= 4,	 /* </a:t>
              </a: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+</a:t>
              </a:r>
              <a:r>
                <a:rPr lang="de-AT" altLang="en-US" sz="1200">
                  <a:latin typeface="Arial" panose="020B0604020202020204" pitchFamily="34" charset="0"/>
                </a:rPr>
                <a:t> */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minus	= 5, 	 /* </a:t>
              </a: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-</a:t>
              </a:r>
              <a:r>
                <a:rPr lang="de-AT" altLang="en-US" sz="1200">
                  <a:latin typeface="Arial" panose="020B0604020202020204" pitchFamily="34" charset="0"/>
                </a:rPr>
                <a:t> */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times	= 6, 	 /* </a:t>
              </a: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*</a:t>
              </a:r>
              <a:r>
                <a:rPr lang="de-AT" altLang="en-US" sz="1200">
                  <a:latin typeface="Arial" panose="020B0604020202020204" pitchFamily="34" charset="0"/>
                </a:rPr>
                <a:t> */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slash	= 7, 	 /* </a:t>
              </a: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/</a:t>
              </a:r>
              <a:r>
                <a:rPr lang="de-AT" altLang="en-US" sz="1200">
                  <a:latin typeface="Arial" panose="020B0604020202020204" pitchFamily="34" charset="0"/>
                </a:rPr>
                <a:t> */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rem	= 8, 	 /* </a:t>
              </a: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%</a:t>
              </a:r>
              <a:r>
                <a:rPr lang="de-AT" altLang="en-US" sz="1200">
                  <a:latin typeface="Arial" panose="020B0604020202020204" pitchFamily="34" charset="0"/>
                </a:rPr>
                <a:t> */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eql	= 9, 	 /* </a:t>
              </a: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==</a:t>
              </a:r>
              <a:r>
                <a:rPr lang="de-AT" altLang="en-US" sz="1200">
                  <a:latin typeface="Arial" panose="020B0604020202020204" pitchFamily="34" charset="0"/>
                </a:rPr>
                <a:t> */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neq	= 10,  /* </a:t>
              </a: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!=</a:t>
              </a:r>
              <a:r>
                <a:rPr lang="de-AT" altLang="en-US" sz="1200">
                  <a:latin typeface="Arial" panose="020B0604020202020204" pitchFamily="34" charset="0"/>
                </a:rPr>
                <a:t> */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lss	= 11,  /* </a:t>
              </a: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&lt;</a:t>
              </a:r>
              <a:r>
                <a:rPr lang="de-AT" altLang="en-US" sz="1200">
                  <a:latin typeface="Arial" panose="020B0604020202020204" pitchFamily="34" charset="0"/>
                </a:rPr>
                <a:t> */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leq	= 12,  /* </a:t>
              </a: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&lt;=</a:t>
              </a:r>
              <a:r>
                <a:rPr lang="de-AT" altLang="en-US" sz="1200">
                  <a:latin typeface="Arial" panose="020B0604020202020204" pitchFamily="34" charset="0"/>
                </a:rPr>
                <a:t> */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gtr	= 13,  /* </a:t>
              </a: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&gt;</a:t>
              </a:r>
              <a:r>
                <a:rPr lang="de-AT" altLang="en-US" sz="1200">
                  <a:latin typeface="Arial" panose="020B0604020202020204" pitchFamily="34" charset="0"/>
                </a:rPr>
                <a:t> */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geq	= 14,  /* </a:t>
              </a: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&gt;=</a:t>
              </a:r>
              <a:r>
                <a:rPr lang="de-AT" altLang="en-US" sz="1200">
                  <a:latin typeface="Arial" panose="020B0604020202020204" pitchFamily="34" charset="0"/>
                </a:rPr>
                <a:t> */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and	= 15,  /* </a:t>
              </a: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&amp;&amp;</a:t>
              </a:r>
              <a:r>
                <a:rPr lang="de-AT" altLang="en-US" sz="1200">
                  <a:latin typeface="Arial" panose="020B0604020202020204" pitchFamily="34" charset="0"/>
                </a:rPr>
                <a:t> */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or	= 16,  /* </a:t>
              </a: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||</a:t>
              </a:r>
              <a:r>
                <a:rPr lang="de-AT" altLang="en-US" sz="1200">
                  <a:latin typeface="Arial" panose="020B0604020202020204" pitchFamily="34" charset="0"/>
                </a:rPr>
                <a:t> */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assign	= 17,  /* </a:t>
              </a: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=</a:t>
              </a:r>
              <a:r>
                <a:rPr lang="de-AT" altLang="en-US" sz="1200">
                  <a:latin typeface="Arial" panose="020B0604020202020204" pitchFamily="34" charset="0"/>
                </a:rPr>
                <a:t> */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plusas	= 18,  /* </a:t>
              </a: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+=</a:t>
              </a:r>
              <a:r>
                <a:rPr lang="de-AT" altLang="en-US" sz="1200">
                  <a:latin typeface="Arial" panose="020B0604020202020204" pitchFamily="34" charset="0"/>
                </a:rPr>
                <a:t> */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minusas	= 19,  /* </a:t>
              </a: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-=</a:t>
              </a:r>
              <a:r>
                <a:rPr lang="de-AT" altLang="en-US" sz="1200">
                  <a:latin typeface="Arial" panose="020B0604020202020204" pitchFamily="34" charset="0"/>
                </a:rPr>
                <a:t> */</a:t>
              </a:r>
            </a:p>
          </p:txBody>
        </p:sp>
        <p:sp>
          <p:nvSpPr>
            <p:cNvPr id="21520" name="Text Box 9"/>
            <p:cNvSpPr txBox="1">
              <a:spLocks noChangeArrowheads="1"/>
            </p:cNvSpPr>
            <p:nvPr/>
          </p:nvSpPr>
          <p:spPr bwMode="auto">
            <a:xfrm>
              <a:off x="2767" y="2413"/>
              <a:ext cx="1221" cy="16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762000" algn="l"/>
                  <a:tab pos="1244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762000" algn="l"/>
                  <a:tab pos="1244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762000" algn="l"/>
                  <a:tab pos="1244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762000" algn="l"/>
                  <a:tab pos="1244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762000" algn="l"/>
                  <a:tab pos="1244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762000" algn="l"/>
                  <a:tab pos="1244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762000" algn="l"/>
                  <a:tab pos="1244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762000" algn="l"/>
                  <a:tab pos="1244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762000" algn="l"/>
                  <a:tab pos="1244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timesas	= 20,	/* </a:t>
              </a: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*=</a:t>
              </a:r>
              <a:r>
                <a:rPr lang="de-AT" altLang="en-US" sz="1200">
                  <a:latin typeface="Arial" panose="020B0604020202020204" pitchFamily="34" charset="0"/>
                </a:rPr>
                <a:t> */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slashas	= 21,	/* </a:t>
              </a: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/=</a:t>
              </a:r>
              <a:r>
                <a:rPr lang="de-AT" altLang="en-US" sz="1200">
                  <a:latin typeface="Arial" panose="020B0604020202020204" pitchFamily="34" charset="0"/>
                </a:rPr>
                <a:t> */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remas	= 22,	/* </a:t>
              </a: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%=</a:t>
              </a:r>
              <a:r>
                <a:rPr lang="de-AT" altLang="en-US" sz="1200">
                  <a:latin typeface="Arial" panose="020B0604020202020204" pitchFamily="34" charset="0"/>
                </a:rPr>
                <a:t> */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pplus	= 23,	/* </a:t>
              </a: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++</a:t>
              </a:r>
              <a:r>
                <a:rPr lang="de-AT" altLang="en-US" sz="1200">
                  <a:latin typeface="Arial" panose="020B0604020202020204" pitchFamily="34" charset="0"/>
                </a:rPr>
                <a:t> */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mminus	= 24,	/* </a:t>
              </a: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--</a:t>
              </a:r>
              <a:r>
                <a:rPr lang="de-AT" altLang="en-US" sz="1200">
                  <a:latin typeface="Arial" panose="020B0604020202020204" pitchFamily="34" charset="0"/>
                </a:rPr>
                <a:t> */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semicolon	= 25,	/* </a:t>
              </a: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;</a:t>
              </a:r>
              <a:r>
                <a:rPr lang="de-AT" altLang="en-US" sz="1200">
                  <a:latin typeface="Arial" panose="020B0604020202020204" pitchFamily="34" charset="0"/>
                </a:rPr>
                <a:t> */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comma	= 26,	/* </a:t>
              </a: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,</a:t>
              </a:r>
              <a:r>
                <a:rPr lang="de-AT" altLang="en-US" sz="1200">
                  <a:latin typeface="Arial" panose="020B0604020202020204" pitchFamily="34" charset="0"/>
                </a:rPr>
                <a:t> */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period	= 27,	/* </a:t>
              </a: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.</a:t>
              </a:r>
              <a:r>
                <a:rPr lang="de-AT" altLang="en-US" sz="1200">
                  <a:latin typeface="Arial" panose="020B0604020202020204" pitchFamily="34" charset="0"/>
                </a:rPr>
                <a:t> */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lpar	= 28,	/* </a:t>
              </a: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(</a:t>
              </a:r>
              <a:r>
                <a:rPr lang="de-AT" altLang="en-US" sz="1200">
                  <a:latin typeface="Arial" panose="020B0604020202020204" pitchFamily="34" charset="0"/>
                </a:rPr>
                <a:t> */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rpar	= 29,	/* </a:t>
              </a: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)</a:t>
              </a:r>
              <a:r>
                <a:rPr lang="de-AT" altLang="en-US" sz="1200">
                  <a:latin typeface="Arial" panose="020B0604020202020204" pitchFamily="34" charset="0"/>
                </a:rPr>
                <a:t> */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lbrack	= 30,	/* </a:t>
              </a: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[</a:t>
              </a:r>
              <a:r>
                <a:rPr lang="de-AT" altLang="en-US" sz="1200">
                  <a:latin typeface="Arial" panose="020B0604020202020204" pitchFamily="34" charset="0"/>
                </a:rPr>
                <a:t> */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rbrack	= 31,	/* </a:t>
              </a: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]</a:t>
              </a:r>
              <a:r>
                <a:rPr lang="de-AT" altLang="en-US" sz="1200">
                  <a:latin typeface="Arial" panose="020B0604020202020204" pitchFamily="34" charset="0"/>
                </a:rPr>
                <a:t> */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lbrace	= 32,	/* </a:t>
              </a: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{</a:t>
              </a:r>
              <a:r>
                <a:rPr lang="de-AT" altLang="en-US" sz="1200">
                  <a:latin typeface="Arial" panose="020B0604020202020204" pitchFamily="34" charset="0"/>
                </a:rPr>
                <a:t> */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rbrace	= 33,	/* </a:t>
              </a:r>
              <a:r>
                <a:rPr lang="de-AT" altLang="en-US" sz="1200">
                  <a:solidFill>
                    <a:srgbClr val="FF0000"/>
                  </a:solidFill>
                  <a:latin typeface="Arial" panose="020B0604020202020204" pitchFamily="34" charset="0"/>
                </a:rPr>
                <a:t>}</a:t>
              </a:r>
              <a:r>
                <a:rPr lang="de-AT" altLang="en-US" sz="1200">
                  <a:latin typeface="Arial" panose="020B0604020202020204" pitchFamily="34" charset="0"/>
                </a:rPr>
                <a:t> */</a:t>
              </a:r>
            </a:p>
          </p:txBody>
        </p:sp>
        <p:sp>
          <p:nvSpPr>
            <p:cNvPr id="21521" name="Text Box 10"/>
            <p:cNvSpPr txBox="1">
              <a:spLocks noChangeArrowheads="1"/>
            </p:cNvSpPr>
            <p:nvPr/>
          </p:nvSpPr>
          <p:spPr bwMode="auto">
            <a:xfrm>
              <a:off x="4015" y="2413"/>
              <a:ext cx="766" cy="14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673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673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673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673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673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673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673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673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673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break_	= 34,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class_	= 35,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else_	= 36,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final_	= 37,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if_	= 38,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new_	= 39,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print_	= 40,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program_ = 41,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read_	= 42,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return_	= 43,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void_	= 44,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while_	= 45,</a:t>
              </a:r>
            </a:p>
          </p:txBody>
        </p:sp>
        <p:sp>
          <p:nvSpPr>
            <p:cNvPr id="21522" name="Text Box 11"/>
            <p:cNvSpPr txBox="1">
              <a:spLocks noChangeArrowheads="1"/>
            </p:cNvSpPr>
            <p:nvPr/>
          </p:nvSpPr>
          <p:spPr bwMode="auto">
            <a:xfrm>
              <a:off x="4839" y="2413"/>
              <a:ext cx="690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571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571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571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571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>
                  <a:latin typeface="Arial" panose="020B0604020202020204" pitchFamily="34" charset="0"/>
                </a:rPr>
                <a:t>eof	= 46;</a:t>
              </a:r>
            </a:p>
          </p:txBody>
        </p:sp>
        <p:sp>
          <p:nvSpPr>
            <p:cNvPr id="21523" name="Text Box 12"/>
            <p:cNvSpPr txBox="1">
              <a:spLocks noChangeArrowheads="1"/>
            </p:cNvSpPr>
            <p:nvPr/>
          </p:nvSpPr>
          <p:spPr bwMode="auto">
            <a:xfrm>
              <a:off x="407" y="2135"/>
              <a:ext cx="544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 u="sng" smtClean="0"/>
                <a:t>error token</a:t>
              </a:r>
              <a:endParaRPr lang="de-AT" altLang="en-US" sz="1200" u="sng"/>
            </a:p>
          </p:txBody>
        </p:sp>
        <p:sp>
          <p:nvSpPr>
            <p:cNvPr id="21524" name="Text Box 13"/>
            <p:cNvSpPr txBox="1">
              <a:spLocks noChangeArrowheads="1"/>
            </p:cNvSpPr>
            <p:nvPr/>
          </p:nvSpPr>
          <p:spPr bwMode="auto">
            <a:xfrm>
              <a:off x="999" y="2135"/>
              <a:ext cx="624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 u="sng" smtClean="0"/>
                <a:t>token classes</a:t>
              </a:r>
              <a:endParaRPr lang="de-AT" altLang="en-US" sz="1200" u="sng"/>
            </a:p>
          </p:txBody>
        </p:sp>
        <p:sp>
          <p:nvSpPr>
            <p:cNvPr id="21525" name="Text Box 14"/>
            <p:cNvSpPr txBox="1">
              <a:spLocks noChangeArrowheads="1"/>
            </p:cNvSpPr>
            <p:nvPr/>
          </p:nvSpPr>
          <p:spPr bwMode="auto">
            <a:xfrm>
              <a:off x="2149" y="2135"/>
              <a:ext cx="1354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 u="sng" smtClean="0"/>
                <a:t>operators and special characters</a:t>
              </a:r>
              <a:endParaRPr lang="de-AT" altLang="en-US" sz="1200" u="sng"/>
            </a:p>
          </p:txBody>
        </p:sp>
        <p:sp>
          <p:nvSpPr>
            <p:cNvPr id="21526" name="Text Box 15"/>
            <p:cNvSpPr txBox="1">
              <a:spLocks noChangeArrowheads="1"/>
            </p:cNvSpPr>
            <p:nvPr/>
          </p:nvSpPr>
          <p:spPr bwMode="auto">
            <a:xfrm>
              <a:off x="4127" y="2135"/>
              <a:ext cx="491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 u="sng" smtClean="0"/>
                <a:t>keywords</a:t>
              </a:r>
              <a:endParaRPr lang="de-AT" altLang="en-US" sz="1200" u="sng"/>
            </a:p>
          </p:txBody>
        </p:sp>
        <p:sp>
          <p:nvSpPr>
            <p:cNvPr id="21527" name="Text Box 16"/>
            <p:cNvSpPr txBox="1">
              <a:spLocks noChangeArrowheads="1"/>
            </p:cNvSpPr>
            <p:nvPr/>
          </p:nvSpPr>
          <p:spPr bwMode="auto">
            <a:xfrm>
              <a:off x="4907" y="2135"/>
              <a:ext cx="514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200" u="sng" smtClean="0"/>
                <a:t>end </a:t>
              </a:r>
              <a:r>
                <a:rPr lang="de-AT" altLang="en-US" sz="1200" u="sng"/>
                <a:t>of file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4905CF8-3366-4282-BBD1-52A2EC09E98F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19</a:t>
            </a:fld>
            <a:endParaRPr lang="de-DE" altLang="en-US" sz="1400" smtClean="0"/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Scanner implementation</a:t>
            </a:r>
            <a:endParaRPr lang="de-AT" altLang="en-US" smtClean="0"/>
          </a:p>
        </p:txBody>
      </p:sp>
      <p:sp>
        <p:nvSpPr>
          <p:cNvPr id="22532" name="Text Box 3"/>
          <p:cNvSpPr txBox="1">
            <a:spLocks noChangeArrowheads="1"/>
          </p:cNvSpPr>
          <p:nvPr/>
        </p:nvSpPr>
        <p:spPr bwMode="auto">
          <a:xfrm>
            <a:off x="684213" y="1257300"/>
            <a:ext cx="2964571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Static fields in class </a:t>
            </a:r>
            <a:r>
              <a:rPr lang="de-AT" altLang="en-US" sz="1800" b="1" i="1" smtClean="0"/>
              <a:t>Scanner</a:t>
            </a:r>
            <a:endParaRPr lang="de-AT" altLang="en-US" sz="1800" b="1" i="1"/>
          </a:p>
        </p:txBody>
      </p:sp>
      <p:sp>
        <p:nvSpPr>
          <p:cNvPr id="22533" name="Text Box 4"/>
          <p:cNvSpPr txBox="1">
            <a:spLocks noChangeArrowheads="1"/>
          </p:cNvSpPr>
          <p:nvPr/>
        </p:nvSpPr>
        <p:spPr bwMode="auto">
          <a:xfrm>
            <a:off x="785813" y="1636713"/>
            <a:ext cx="6220270" cy="1020922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781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7813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7813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7813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7813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7813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7813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7813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7813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static Reader </a:t>
            </a:r>
            <a:r>
              <a:rPr lang="de-AT" altLang="en-US" sz="1400" b="1">
                <a:latin typeface="Arial" panose="020B0604020202020204" pitchFamily="34" charset="0"/>
              </a:rPr>
              <a:t>in</a:t>
            </a:r>
            <a:r>
              <a:rPr lang="de-AT" altLang="en-US" sz="1400">
                <a:latin typeface="Arial" panose="020B0604020202020204" pitchFamily="34" charset="0"/>
              </a:rPr>
              <a:t>;	// </a:t>
            </a:r>
            <a:r>
              <a:rPr lang="de-AT" altLang="en-US" sz="1400" smtClean="0">
                <a:latin typeface="Arial" panose="020B0604020202020204" pitchFamily="34" charset="0"/>
              </a:rPr>
              <a:t>input stream</a:t>
            </a:r>
            <a:endParaRPr lang="de-AT" altLang="en-US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static char </a:t>
            </a:r>
            <a:r>
              <a:rPr lang="de-AT" altLang="en-US" sz="1400" b="1">
                <a:latin typeface="Arial" panose="020B0604020202020204" pitchFamily="34" charset="0"/>
              </a:rPr>
              <a:t>ch</a:t>
            </a:r>
            <a:r>
              <a:rPr lang="de-AT" altLang="en-US" sz="1400">
                <a:latin typeface="Arial" panose="020B0604020202020204" pitchFamily="34" charset="0"/>
              </a:rPr>
              <a:t>;	// </a:t>
            </a:r>
            <a:r>
              <a:rPr lang="de-AT" altLang="en-US" sz="1400" smtClean="0">
                <a:latin typeface="Arial" panose="020B0604020202020204" pitchFamily="34" charset="0"/>
              </a:rPr>
              <a:t>next input character (yet unprocessed)</a:t>
            </a:r>
            <a:endParaRPr lang="de-AT" altLang="en-US" sz="1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static int </a:t>
            </a:r>
            <a:r>
              <a:rPr lang="de-AT" altLang="en-US" sz="1400" b="1">
                <a:latin typeface="Arial" panose="020B0604020202020204" pitchFamily="34" charset="0"/>
              </a:rPr>
              <a:t>line</a:t>
            </a:r>
            <a:r>
              <a:rPr lang="de-AT" altLang="en-US" sz="1400">
                <a:latin typeface="Arial" panose="020B0604020202020204" pitchFamily="34" charset="0"/>
              </a:rPr>
              <a:t>, </a:t>
            </a:r>
            <a:r>
              <a:rPr lang="de-AT" altLang="en-US" sz="1400" b="1">
                <a:latin typeface="Arial" panose="020B0604020202020204" pitchFamily="34" charset="0"/>
              </a:rPr>
              <a:t>col</a:t>
            </a:r>
            <a:r>
              <a:rPr lang="de-AT" altLang="en-US" sz="1400">
                <a:latin typeface="Arial" panose="020B0604020202020204" pitchFamily="34" charset="0"/>
              </a:rPr>
              <a:t>;	// </a:t>
            </a:r>
            <a:r>
              <a:rPr lang="de-AT" altLang="en-US" sz="1400" smtClean="0">
                <a:latin typeface="Arial" panose="020B0604020202020204" pitchFamily="34" charset="0"/>
              </a:rPr>
              <a:t>line and column number of ch</a:t>
            </a:r>
            <a:endParaRPr lang="de-AT" altLang="en-US" sz="1400">
              <a:latin typeface="Arial" panose="020B0604020202020204" pitchFamily="34" charset="0"/>
            </a:endParaRPr>
          </a:p>
          <a:p>
            <a:pPr>
              <a:spcBef>
                <a:spcPct val="300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static final char </a:t>
            </a:r>
            <a:r>
              <a:rPr lang="de-AT" altLang="en-US" sz="1400" b="1">
                <a:latin typeface="Arial" panose="020B0604020202020204" pitchFamily="34" charset="0"/>
              </a:rPr>
              <a:t>eofCh</a:t>
            </a:r>
            <a:r>
              <a:rPr lang="de-AT" altLang="en-US" sz="1400">
                <a:latin typeface="Arial" panose="020B0604020202020204" pitchFamily="34" charset="0"/>
              </a:rPr>
              <a:t> = </a:t>
            </a:r>
            <a:r>
              <a:rPr lang="de-AT" altLang="en-US" sz="1400" smtClean="0">
                <a:latin typeface="Arial" panose="020B0604020202020204" pitchFamily="34" charset="0"/>
              </a:rPr>
              <a:t>'\uffff';</a:t>
            </a:r>
            <a:r>
              <a:rPr lang="de-AT" altLang="en-US" sz="1400">
                <a:latin typeface="Arial" panose="020B0604020202020204" pitchFamily="34" charset="0"/>
              </a:rPr>
              <a:t>	// </a:t>
            </a:r>
            <a:r>
              <a:rPr lang="de-AT" altLang="en-US" sz="1400" smtClean="0">
                <a:latin typeface="Arial" panose="020B0604020202020204" pitchFamily="34" charset="0"/>
              </a:rPr>
              <a:t>character returned at the end of the file</a:t>
            </a:r>
            <a:endParaRPr lang="de-AT" altLang="en-US" sz="1400">
              <a:latin typeface="Arial" panose="020B0604020202020204" pitchFamily="34" charset="0"/>
            </a:endParaRPr>
          </a:p>
        </p:txBody>
      </p:sp>
      <p:grpSp>
        <p:nvGrpSpPr>
          <p:cNvPr id="237580" name="Group 12"/>
          <p:cNvGrpSpPr>
            <a:grpSpLocks/>
          </p:cNvGrpSpPr>
          <p:nvPr/>
        </p:nvGrpSpPr>
        <p:grpSpPr bwMode="auto">
          <a:xfrm>
            <a:off x="684213" y="2921000"/>
            <a:ext cx="6105525" cy="1550988"/>
            <a:chOff x="431" y="1840"/>
            <a:chExt cx="3846" cy="977"/>
          </a:xfrm>
        </p:grpSpPr>
        <p:sp>
          <p:nvSpPr>
            <p:cNvPr id="22539" name="Text Box 5"/>
            <p:cNvSpPr txBox="1">
              <a:spLocks noChangeArrowheads="1"/>
            </p:cNvSpPr>
            <p:nvPr/>
          </p:nvSpPr>
          <p:spPr bwMode="auto">
            <a:xfrm>
              <a:off x="431" y="1840"/>
              <a:ext cx="421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init</a:t>
              </a:r>
              <a:r>
                <a:rPr lang="de-AT" altLang="en-US" sz="1800" b="1"/>
                <a:t>()</a:t>
              </a:r>
            </a:p>
          </p:txBody>
        </p:sp>
        <p:sp>
          <p:nvSpPr>
            <p:cNvPr id="22540" name="Text Box 6"/>
            <p:cNvSpPr txBox="1">
              <a:spLocks noChangeArrowheads="1"/>
            </p:cNvSpPr>
            <p:nvPr/>
          </p:nvSpPr>
          <p:spPr bwMode="auto">
            <a:xfrm>
              <a:off x="495" y="2079"/>
              <a:ext cx="3782" cy="738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public static void </a:t>
              </a:r>
              <a:r>
                <a:rPr lang="de-AT" altLang="en-US" sz="1400" b="1">
                  <a:latin typeface="Arial" panose="020B0604020202020204" pitchFamily="34" charset="0"/>
                </a:rPr>
                <a:t>init</a:t>
              </a:r>
              <a:r>
                <a:rPr lang="de-AT" altLang="en-US" sz="1400">
                  <a:latin typeface="Arial" panose="020B0604020202020204" pitchFamily="34" charset="0"/>
                </a:rPr>
                <a:t> (Reader r)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in = r;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line = 1; col = 0;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nextCh();  // </a:t>
              </a:r>
              <a:r>
                <a:rPr lang="de-AT" altLang="en-US" sz="1400" smtClean="0">
                  <a:latin typeface="Arial" panose="020B0604020202020204" pitchFamily="34" charset="0"/>
                </a:rPr>
                <a:t>reads the first character into ch and increments col to </a:t>
              </a:r>
              <a:r>
                <a:rPr lang="de-AT" altLang="en-US" sz="1400">
                  <a:latin typeface="Arial" panose="020B0604020202020204" pitchFamily="34" charset="0"/>
                </a:rPr>
                <a:t>1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}</a:t>
              </a:r>
            </a:p>
          </p:txBody>
        </p:sp>
      </p:grpSp>
      <p:grpSp>
        <p:nvGrpSpPr>
          <p:cNvPr id="237581" name="Group 13"/>
          <p:cNvGrpSpPr>
            <a:grpSpLocks/>
          </p:cNvGrpSpPr>
          <p:nvPr/>
        </p:nvGrpSpPr>
        <p:grpSpPr bwMode="auto">
          <a:xfrm>
            <a:off x="684213" y="4699000"/>
            <a:ext cx="6784977" cy="1747838"/>
            <a:chOff x="431" y="2960"/>
            <a:chExt cx="4274" cy="1101"/>
          </a:xfrm>
        </p:grpSpPr>
        <p:sp>
          <p:nvSpPr>
            <p:cNvPr id="22536" name="Text Box 7"/>
            <p:cNvSpPr txBox="1">
              <a:spLocks noChangeArrowheads="1"/>
            </p:cNvSpPr>
            <p:nvPr/>
          </p:nvSpPr>
          <p:spPr bwMode="auto">
            <a:xfrm>
              <a:off x="431" y="2960"/>
              <a:ext cx="664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nextCh</a:t>
              </a:r>
              <a:r>
                <a:rPr lang="de-AT" altLang="en-US" sz="1800" b="1"/>
                <a:t>()</a:t>
              </a:r>
            </a:p>
          </p:txBody>
        </p:sp>
        <p:sp>
          <p:nvSpPr>
            <p:cNvPr id="22537" name="Text Box 8"/>
            <p:cNvSpPr txBox="1">
              <a:spLocks noChangeArrowheads="1"/>
            </p:cNvSpPr>
            <p:nvPr/>
          </p:nvSpPr>
          <p:spPr bwMode="auto">
            <a:xfrm>
              <a:off x="495" y="3199"/>
              <a:ext cx="2117" cy="862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571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571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90500" algn="l"/>
                  <a:tab pos="381000" algn="l"/>
                  <a:tab pos="571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90500" algn="l"/>
                  <a:tab pos="381000" algn="l"/>
                  <a:tab pos="571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90500" algn="l"/>
                  <a:tab pos="381000" algn="l"/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private static void </a:t>
              </a:r>
              <a:r>
                <a:rPr lang="de-AT" altLang="en-US" sz="1400" b="1">
                  <a:latin typeface="Arial" panose="020B0604020202020204" pitchFamily="34" charset="0"/>
                </a:rPr>
                <a:t>nextCh</a:t>
              </a:r>
              <a:r>
                <a:rPr lang="de-AT" altLang="en-US" sz="1400">
                  <a:latin typeface="Arial" panose="020B0604020202020204" pitchFamily="34" charset="0"/>
                </a:rPr>
                <a:t>()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try {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ch = (char) in.read(); col++;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if (ch == '\n') { line++; col = 0; }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} catch (IOException e) { ch = eofCh; }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}</a:t>
              </a:r>
            </a:p>
          </p:txBody>
        </p:sp>
        <p:sp>
          <p:nvSpPr>
            <p:cNvPr id="22538" name="Text Box 9"/>
            <p:cNvSpPr txBox="1">
              <a:spLocks noChangeArrowheads="1"/>
            </p:cNvSpPr>
            <p:nvPr/>
          </p:nvSpPr>
          <p:spPr bwMode="auto">
            <a:xfrm>
              <a:off x="2687" y="3175"/>
              <a:ext cx="2018" cy="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de-AT" altLang="en-US" sz="1600" i="1"/>
                <a:t>ch</a:t>
              </a:r>
              <a:r>
                <a:rPr lang="de-AT" altLang="en-US" sz="1600"/>
                <a:t> = </a:t>
              </a:r>
              <a:r>
                <a:rPr lang="de-AT" altLang="en-US" sz="1600" smtClean="0"/>
                <a:t>next input character</a:t>
              </a:r>
            </a:p>
            <a:p>
              <a:pPr>
                <a:spcBef>
                  <a:spcPct val="0"/>
                </a:spcBef>
              </a:pPr>
              <a:r>
                <a:rPr lang="de-AT" altLang="en-US" sz="1600" smtClean="0"/>
                <a:t>returns </a:t>
              </a:r>
              <a:r>
                <a:rPr lang="de-AT" altLang="en-US" sz="1600" i="1" smtClean="0"/>
                <a:t>eofCh</a:t>
              </a:r>
              <a:r>
                <a:rPr lang="de-AT" altLang="en-US" sz="1600" smtClean="0"/>
                <a:t> at the end of the file</a:t>
              </a:r>
              <a:endParaRPr lang="de-AT" altLang="en-US" sz="1600"/>
            </a:p>
            <a:p>
              <a:pPr>
                <a:spcBef>
                  <a:spcPct val="0"/>
                </a:spcBef>
              </a:pPr>
              <a:r>
                <a:rPr lang="de-AT" altLang="en-US" sz="1600" smtClean="0"/>
                <a:t>increments </a:t>
              </a:r>
              <a:r>
                <a:rPr lang="de-AT" altLang="en-US" sz="1600" i="1"/>
                <a:t>line</a:t>
              </a:r>
              <a:r>
                <a:rPr lang="de-AT" altLang="en-US" sz="1600"/>
                <a:t> </a:t>
              </a:r>
              <a:r>
                <a:rPr lang="de-AT" altLang="en-US" sz="1600" smtClean="0"/>
                <a:t>and </a:t>
              </a:r>
              <a:r>
                <a:rPr lang="de-AT" altLang="en-US" sz="1600" i="1" smtClean="0"/>
                <a:t>col</a:t>
              </a:r>
              <a:endParaRPr lang="de-AT" altLang="en-US" sz="16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E0C9EF7-208D-495D-B425-E068794FF57C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</a:t>
            </a:fld>
            <a:endParaRPr lang="de-DE" altLang="en-US" sz="1400" smtClean="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Tasks of a </a:t>
            </a:r>
            <a:r>
              <a:rPr lang="en-US" altLang="en-US" smtClean="0"/>
              <a:t>scanner</a:t>
            </a:r>
            <a:endParaRPr lang="en-US" altLang="en-US" smtClean="0"/>
          </a:p>
        </p:txBody>
      </p:sp>
      <p:sp>
        <p:nvSpPr>
          <p:cNvPr id="6148" name="Text Box 24"/>
          <p:cNvSpPr txBox="1">
            <a:spLocks noChangeArrowheads="1"/>
          </p:cNvSpPr>
          <p:nvPr/>
        </p:nvSpPr>
        <p:spPr bwMode="auto">
          <a:xfrm>
            <a:off x="708025" y="1387475"/>
            <a:ext cx="2175893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92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92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92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92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1.	</a:t>
            </a:r>
            <a:r>
              <a:rPr lang="de-AT" altLang="en-US" sz="1800" b="1" smtClean="0"/>
              <a:t>Recognize </a:t>
            </a:r>
            <a:r>
              <a:rPr lang="de-AT" altLang="en-US" sz="1800" b="1"/>
              <a:t>tokens</a:t>
            </a:r>
            <a:endParaRPr lang="de-AT" altLang="en-US" sz="1800"/>
          </a:p>
        </p:txBody>
      </p:sp>
      <p:sp>
        <p:nvSpPr>
          <p:cNvPr id="6149" name="Rectangle 70"/>
          <p:cNvSpPr>
            <a:spLocks noChangeArrowheads="1"/>
          </p:cNvSpPr>
          <p:nvPr/>
        </p:nvSpPr>
        <p:spPr bwMode="auto">
          <a:xfrm>
            <a:off x="1079500" y="1895475"/>
            <a:ext cx="190500" cy="241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6150" name="Text Box 71"/>
          <p:cNvSpPr txBox="1">
            <a:spLocks noChangeArrowheads="1"/>
          </p:cNvSpPr>
          <p:nvPr/>
        </p:nvSpPr>
        <p:spPr bwMode="auto">
          <a:xfrm>
            <a:off x="1166813" y="1941513"/>
            <a:ext cx="333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i</a:t>
            </a:r>
          </a:p>
        </p:txBody>
      </p:sp>
      <p:sp>
        <p:nvSpPr>
          <p:cNvPr id="6151" name="Rectangle 72"/>
          <p:cNvSpPr>
            <a:spLocks noChangeArrowheads="1"/>
          </p:cNvSpPr>
          <p:nvPr/>
        </p:nvSpPr>
        <p:spPr bwMode="auto">
          <a:xfrm>
            <a:off x="1270000" y="1895475"/>
            <a:ext cx="190500" cy="241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6152" name="Text Box 73"/>
          <p:cNvSpPr txBox="1">
            <a:spLocks noChangeArrowheads="1"/>
          </p:cNvSpPr>
          <p:nvPr/>
        </p:nvSpPr>
        <p:spPr bwMode="auto">
          <a:xfrm>
            <a:off x="1357313" y="1941513"/>
            <a:ext cx="42862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f</a:t>
            </a:r>
          </a:p>
        </p:txBody>
      </p:sp>
      <p:sp>
        <p:nvSpPr>
          <p:cNvPr id="6153" name="Rectangle 74"/>
          <p:cNvSpPr>
            <a:spLocks noChangeArrowheads="1"/>
          </p:cNvSpPr>
          <p:nvPr/>
        </p:nvSpPr>
        <p:spPr bwMode="auto">
          <a:xfrm>
            <a:off x="1460500" y="1895475"/>
            <a:ext cx="190500" cy="241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6154" name="Rectangle 76"/>
          <p:cNvSpPr>
            <a:spLocks noChangeArrowheads="1"/>
          </p:cNvSpPr>
          <p:nvPr/>
        </p:nvSpPr>
        <p:spPr bwMode="auto">
          <a:xfrm>
            <a:off x="1651000" y="1895475"/>
            <a:ext cx="190500" cy="241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6155" name="Text Box 77"/>
          <p:cNvSpPr txBox="1">
            <a:spLocks noChangeArrowheads="1"/>
          </p:cNvSpPr>
          <p:nvPr/>
        </p:nvSpPr>
        <p:spPr bwMode="auto">
          <a:xfrm>
            <a:off x="1738313" y="1941513"/>
            <a:ext cx="508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(</a:t>
            </a:r>
          </a:p>
        </p:txBody>
      </p:sp>
      <p:sp>
        <p:nvSpPr>
          <p:cNvPr id="6156" name="Rectangle 78"/>
          <p:cNvSpPr>
            <a:spLocks noChangeArrowheads="1"/>
          </p:cNvSpPr>
          <p:nvPr/>
        </p:nvSpPr>
        <p:spPr bwMode="auto">
          <a:xfrm>
            <a:off x="1841500" y="1895475"/>
            <a:ext cx="190500" cy="241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6157" name="Text Box 79"/>
          <p:cNvSpPr txBox="1">
            <a:spLocks noChangeArrowheads="1"/>
          </p:cNvSpPr>
          <p:nvPr/>
        </p:nvSpPr>
        <p:spPr bwMode="auto">
          <a:xfrm>
            <a:off x="1928813" y="1941513"/>
            <a:ext cx="762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x</a:t>
            </a:r>
          </a:p>
        </p:txBody>
      </p:sp>
      <p:sp>
        <p:nvSpPr>
          <p:cNvPr id="6158" name="Rectangle 80"/>
          <p:cNvSpPr>
            <a:spLocks noChangeArrowheads="1"/>
          </p:cNvSpPr>
          <p:nvPr/>
        </p:nvSpPr>
        <p:spPr bwMode="auto">
          <a:xfrm>
            <a:off x="2032000" y="1895475"/>
            <a:ext cx="190500" cy="241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6159" name="Rectangle 82"/>
          <p:cNvSpPr>
            <a:spLocks noChangeArrowheads="1"/>
          </p:cNvSpPr>
          <p:nvPr/>
        </p:nvSpPr>
        <p:spPr bwMode="auto">
          <a:xfrm>
            <a:off x="2222500" y="1895475"/>
            <a:ext cx="190500" cy="241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6160" name="Text Box 83"/>
          <p:cNvSpPr txBox="1">
            <a:spLocks noChangeArrowheads="1"/>
          </p:cNvSpPr>
          <p:nvPr/>
        </p:nvSpPr>
        <p:spPr bwMode="auto">
          <a:xfrm>
            <a:off x="2309813" y="1941513"/>
            <a:ext cx="889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=</a:t>
            </a:r>
          </a:p>
        </p:txBody>
      </p:sp>
      <p:sp>
        <p:nvSpPr>
          <p:cNvPr id="6161" name="Rectangle 84"/>
          <p:cNvSpPr>
            <a:spLocks noChangeArrowheads="1"/>
          </p:cNvSpPr>
          <p:nvPr/>
        </p:nvSpPr>
        <p:spPr bwMode="auto">
          <a:xfrm>
            <a:off x="2413000" y="1895475"/>
            <a:ext cx="190500" cy="241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6162" name="Text Box 85"/>
          <p:cNvSpPr txBox="1">
            <a:spLocks noChangeArrowheads="1"/>
          </p:cNvSpPr>
          <p:nvPr/>
        </p:nvSpPr>
        <p:spPr bwMode="auto">
          <a:xfrm>
            <a:off x="2500313" y="1941513"/>
            <a:ext cx="841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6163" name="Rectangle 86"/>
          <p:cNvSpPr>
            <a:spLocks noChangeArrowheads="1"/>
          </p:cNvSpPr>
          <p:nvPr/>
        </p:nvSpPr>
        <p:spPr bwMode="auto">
          <a:xfrm>
            <a:off x="2603500" y="1895475"/>
            <a:ext cx="190500" cy="241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6164" name="Text Box 87"/>
          <p:cNvSpPr txBox="1">
            <a:spLocks noChangeArrowheads="1"/>
          </p:cNvSpPr>
          <p:nvPr/>
        </p:nvSpPr>
        <p:spPr bwMode="auto">
          <a:xfrm>
            <a:off x="2690813" y="1941513"/>
            <a:ext cx="508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)</a:t>
            </a:r>
          </a:p>
        </p:txBody>
      </p:sp>
      <p:sp>
        <p:nvSpPr>
          <p:cNvPr id="6165" name="Rectangle 88"/>
          <p:cNvSpPr>
            <a:spLocks noChangeArrowheads="1"/>
          </p:cNvSpPr>
          <p:nvPr/>
        </p:nvSpPr>
        <p:spPr bwMode="auto">
          <a:xfrm>
            <a:off x="2794000" y="1895475"/>
            <a:ext cx="190500" cy="241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6166" name="Rectangle 90"/>
          <p:cNvSpPr>
            <a:spLocks noChangeArrowheads="1"/>
          </p:cNvSpPr>
          <p:nvPr/>
        </p:nvSpPr>
        <p:spPr bwMode="auto">
          <a:xfrm>
            <a:off x="2984500" y="1895475"/>
            <a:ext cx="190500" cy="241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6167" name="Text Box 96"/>
          <p:cNvSpPr txBox="1">
            <a:spLocks noChangeArrowheads="1"/>
          </p:cNvSpPr>
          <p:nvPr/>
        </p:nvSpPr>
        <p:spPr bwMode="auto">
          <a:xfrm>
            <a:off x="2106613" y="1941513"/>
            <a:ext cx="889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=</a:t>
            </a:r>
          </a:p>
        </p:txBody>
      </p:sp>
      <p:sp>
        <p:nvSpPr>
          <p:cNvPr id="6168" name="Text Box 97"/>
          <p:cNvSpPr txBox="1">
            <a:spLocks noChangeArrowheads="1"/>
          </p:cNvSpPr>
          <p:nvPr/>
        </p:nvSpPr>
        <p:spPr bwMode="auto">
          <a:xfrm>
            <a:off x="1344613" y="2287588"/>
            <a:ext cx="15779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/>
              <a:t>character stream</a:t>
            </a:r>
          </a:p>
        </p:txBody>
      </p:sp>
      <p:sp>
        <p:nvSpPr>
          <p:cNvPr id="6169" name="Text Box 98"/>
          <p:cNvSpPr txBox="1">
            <a:spLocks noChangeArrowheads="1"/>
          </p:cNvSpPr>
          <p:nvPr/>
        </p:nvSpPr>
        <p:spPr bwMode="auto">
          <a:xfrm>
            <a:off x="3910013" y="1843088"/>
            <a:ext cx="803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scanner</a:t>
            </a:r>
          </a:p>
        </p:txBody>
      </p:sp>
      <p:sp>
        <p:nvSpPr>
          <p:cNvPr id="6170" name="Rectangle 99"/>
          <p:cNvSpPr>
            <a:spLocks noChangeArrowheads="1"/>
          </p:cNvSpPr>
          <p:nvPr/>
        </p:nvSpPr>
        <p:spPr bwMode="auto">
          <a:xfrm>
            <a:off x="3835400" y="1806575"/>
            <a:ext cx="1016000" cy="406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6171" name="Text Box 100"/>
          <p:cNvSpPr txBox="1">
            <a:spLocks noChangeArrowheads="1"/>
          </p:cNvSpPr>
          <p:nvPr/>
        </p:nvSpPr>
        <p:spPr bwMode="auto">
          <a:xfrm>
            <a:off x="5434013" y="1830388"/>
            <a:ext cx="3363912" cy="341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if, lpar, ident, eql, number, rpar, ..., </a:t>
            </a:r>
            <a:r>
              <a:rPr lang="de-AT" altLang="en-US" sz="1600">
                <a:solidFill>
                  <a:srgbClr val="FF0000"/>
                </a:solidFill>
              </a:rPr>
              <a:t>eof</a:t>
            </a:r>
          </a:p>
        </p:txBody>
      </p:sp>
      <p:sp>
        <p:nvSpPr>
          <p:cNvPr id="6172" name="Line 101"/>
          <p:cNvSpPr>
            <a:spLocks noChangeShapeType="1"/>
          </p:cNvSpPr>
          <p:nvPr/>
        </p:nvSpPr>
        <p:spPr bwMode="auto">
          <a:xfrm>
            <a:off x="3213100" y="2022475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173" name="Line 102"/>
          <p:cNvSpPr>
            <a:spLocks noChangeShapeType="1"/>
          </p:cNvSpPr>
          <p:nvPr/>
        </p:nvSpPr>
        <p:spPr bwMode="auto">
          <a:xfrm>
            <a:off x="4914900" y="2022475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6174" name="Text Box 103"/>
          <p:cNvSpPr txBox="1">
            <a:spLocks noChangeArrowheads="1"/>
          </p:cNvSpPr>
          <p:nvPr/>
        </p:nvSpPr>
        <p:spPr bwMode="auto">
          <a:xfrm>
            <a:off x="5976938" y="2287588"/>
            <a:ext cx="1747837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de-AT" altLang="en-US" sz="1600" i="1"/>
              <a:t>token stream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de-AT" altLang="en-US" sz="1600" i="1"/>
              <a:t>(must end with eof)</a:t>
            </a:r>
          </a:p>
        </p:txBody>
      </p:sp>
      <p:grpSp>
        <p:nvGrpSpPr>
          <p:cNvPr id="44141" name="Group 109"/>
          <p:cNvGrpSpPr>
            <a:grpSpLocks/>
          </p:cNvGrpSpPr>
          <p:nvPr/>
        </p:nvGrpSpPr>
        <p:grpSpPr bwMode="auto">
          <a:xfrm>
            <a:off x="708025" y="3025775"/>
            <a:ext cx="3270250" cy="1373188"/>
            <a:chOff x="446" y="1720"/>
            <a:chExt cx="2060" cy="865"/>
          </a:xfrm>
        </p:grpSpPr>
        <p:sp>
          <p:nvSpPr>
            <p:cNvPr id="6177" name="Text Box 107"/>
            <p:cNvSpPr txBox="1">
              <a:spLocks noChangeArrowheads="1"/>
            </p:cNvSpPr>
            <p:nvPr/>
          </p:nvSpPr>
          <p:spPr bwMode="auto">
            <a:xfrm>
              <a:off x="446" y="1720"/>
              <a:ext cx="1978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292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292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292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292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/>
                <a:t>2.	</a:t>
              </a:r>
              <a:r>
                <a:rPr lang="de-AT" altLang="en-US" sz="1800" b="1" smtClean="0"/>
                <a:t>Skip </a:t>
              </a:r>
              <a:r>
                <a:rPr lang="de-AT" altLang="en-US" sz="1800" b="1" smtClean="0"/>
                <a:t>irrelevant </a:t>
              </a:r>
              <a:r>
                <a:rPr lang="de-AT" altLang="en-US" sz="1800" b="1"/>
                <a:t>characters</a:t>
              </a:r>
              <a:endParaRPr lang="de-AT" altLang="en-US" sz="1800"/>
            </a:p>
          </p:txBody>
        </p:sp>
        <p:sp>
          <p:nvSpPr>
            <p:cNvPr id="6178" name="Text Box 108"/>
            <p:cNvSpPr txBox="1">
              <a:spLocks noChangeArrowheads="1"/>
            </p:cNvSpPr>
            <p:nvPr/>
          </p:nvSpPr>
          <p:spPr bwMode="auto">
            <a:xfrm>
              <a:off x="647" y="1911"/>
              <a:ext cx="1859" cy="6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de-AT" altLang="en-US" sz="1600"/>
                <a:t>blanks</a:t>
              </a:r>
            </a:p>
            <a:p>
              <a:pPr>
                <a:spcBef>
                  <a:spcPct val="0"/>
                </a:spcBef>
              </a:pPr>
              <a:r>
                <a:rPr lang="de-AT" altLang="en-US" sz="1600" smtClean="0"/>
                <a:t>tab </a:t>
              </a:r>
              <a:r>
                <a:rPr lang="de-AT" altLang="en-US" sz="1600"/>
                <a:t>characters</a:t>
              </a:r>
            </a:p>
            <a:p>
              <a:pPr>
                <a:spcBef>
                  <a:spcPct val="0"/>
                </a:spcBef>
              </a:pPr>
              <a:r>
                <a:rPr lang="de-AT" altLang="en-US" sz="1600"/>
                <a:t>end-of-line characters (CR, LF)</a:t>
              </a:r>
            </a:p>
            <a:p>
              <a:pPr>
                <a:spcBef>
                  <a:spcPct val="0"/>
                </a:spcBef>
              </a:pPr>
              <a:r>
                <a:rPr lang="de-AT" altLang="en-US" sz="1600"/>
                <a:t>comments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0764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CC309D5-0203-41C5-A0DD-6F52728BEEF1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20</a:t>
            </a:fld>
            <a:endParaRPr lang="de-DE" altLang="en-US" sz="1400" smtClean="0"/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696913" y="1128713"/>
            <a:ext cx="5807075" cy="5637212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  <a:tab pos="1143000" algn="l"/>
                <a:tab pos="1333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  <a:tab pos="1143000" algn="l"/>
                <a:tab pos="1333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  <a:tab pos="1143000" algn="l"/>
                <a:tab pos="1333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  <a:tab pos="1143000" algn="l"/>
                <a:tab pos="1333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  <a:tab pos="571500" algn="l"/>
                <a:tab pos="1143000" algn="l"/>
                <a:tab pos="1333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1143000" algn="l"/>
                <a:tab pos="1333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1143000" algn="l"/>
                <a:tab pos="1333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1143000" algn="l"/>
                <a:tab pos="1333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1143000" algn="l"/>
                <a:tab pos="1333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public static Token </a:t>
            </a:r>
            <a:r>
              <a:rPr lang="de-AT" altLang="en-US" sz="1400" b="1">
                <a:latin typeface="Arial" panose="020B0604020202020204" pitchFamily="34" charset="0"/>
              </a:rPr>
              <a:t>next</a:t>
            </a:r>
            <a:r>
              <a:rPr lang="de-AT" altLang="en-US" sz="1400">
                <a:latin typeface="Arial" panose="020B0604020202020204" pitchFamily="34" charset="0"/>
              </a:rPr>
              <a:t>() {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while (ch &lt;= ' ') nextCh();  // skip blanks, tabs, eols</a:t>
            </a:r>
          </a:p>
          <a:p>
            <a:pPr>
              <a:lnSpc>
                <a:spcPct val="85000"/>
              </a:lnSpc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Token t = new Token(); t.line = line; t.col = col;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switch (ch) {</a:t>
            </a:r>
          </a:p>
          <a:p>
            <a:pPr>
              <a:lnSpc>
                <a:spcPct val="85000"/>
              </a:lnSpc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case 'a': case 'b': ... case 'z': case 'A': case 'B': ... case 'Z':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readName(t); break;</a:t>
            </a:r>
          </a:p>
          <a:p>
            <a:pPr>
              <a:lnSpc>
                <a:spcPct val="85000"/>
              </a:lnSpc>
              <a:spcBef>
                <a:spcPct val="300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case '0': case '1': ... case '9':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readNumber(t); break;</a:t>
            </a:r>
          </a:p>
          <a:p>
            <a:pPr>
              <a:lnSpc>
                <a:spcPct val="85000"/>
              </a:lnSpc>
              <a:spcBef>
                <a:spcPct val="300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case ';': 	nextCh(); t.kind = semicolon; break;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case '.': 	nextCh(); t.kind = period; break;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case eofCh: t.kind = eof; break;  // no nextCh() any more</a:t>
            </a:r>
          </a:p>
          <a:p>
            <a:pPr>
              <a:lnSpc>
                <a:spcPct val="6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...</a:t>
            </a:r>
          </a:p>
          <a:p>
            <a:pPr>
              <a:lnSpc>
                <a:spcPct val="85000"/>
              </a:lnSpc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case '=':	nextCh();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if (ch == '=') { nextCh(); t.kind = eql; } else t.kind = assign;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break;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case '&amp;':	nextCh();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if (ch == '&amp;') { nextCh(); t.kind = and; } else t.kind = none;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break;</a:t>
            </a:r>
          </a:p>
          <a:p>
            <a:pPr>
              <a:lnSpc>
                <a:spcPct val="6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...</a:t>
            </a:r>
          </a:p>
          <a:p>
            <a:pPr>
              <a:lnSpc>
                <a:spcPct val="85000"/>
              </a:lnSpc>
              <a:spcBef>
                <a:spcPct val="300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case '/':	nextCh();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if (ch == '/') {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	do nextCh(); while (ch != '\n' &amp;&amp; ch != eofCh);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	t = next();  // call scanner recursively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} else t.kind = slash;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	break;</a:t>
            </a:r>
          </a:p>
          <a:p>
            <a:pPr>
              <a:lnSpc>
                <a:spcPct val="85000"/>
              </a:lnSpc>
              <a:spcBef>
                <a:spcPct val="300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default:	nextCh(); t.kind = none; break;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}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return t;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} // ch holds the next character that is still unprocessed</a:t>
            </a:r>
          </a:p>
        </p:txBody>
      </p:sp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next</a:t>
            </a:r>
            <a:r>
              <a:rPr lang="de-AT" altLang="en-US" smtClean="0"/>
              <a:t>()</a:t>
            </a:r>
          </a:p>
        </p:txBody>
      </p:sp>
      <p:sp>
        <p:nvSpPr>
          <p:cNvPr id="23557" name="AutoShape 4"/>
          <p:cNvSpPr>
            <a:spLocks/>
          </p:cNvSpPr>
          <p:nvPr/>
        </p:nvSpPr>
        <p:spPr bwMode="auto">
          <a:xfrm>
            <a:off x="6553200" y="1955800"/>
            <a:ext cx="88900" cy="381000"/>
          </a:xfrm>
          <a:prstGeom prst="rightBrace">
            <a:avLst>
              <a:gd name="adj1" fmla="val 3571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3558" name="Text Box 5"/>
          <p:cNvSpPr txBox="1">
            <a:spLocks noChangeArrowheads="1"/>
          </p:cNvSpPr>
          <p:nvPr/>
        </p:nvSpPr>
        <p:spPr bwMode="auto">
          <a:xfrm>
            <a:off x="6653213" y="1954213"/>
            <a:ext cx="1608430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names, keywords</a:t>
            </a:r>
            <a:endParaRPr lang="de-AT" altLang="en-US" sz="1600"/>
          </a:p>
        </p:txBody>
      </p:sp>
      <p:sp>
        <p:nvSpPr>
          <p:cNvPr id="23559" name="AutoShape 6"/>
          <p:cNvSpPr>
            <a:spLocks/>
          </p:cNvSpPr>
          <p:nvPr/>
        </p:nvSpPr>
        <p:spPr bwMode="auto">
          <a:xfrm>
            <a:off x="6553200" y="2374900"/>
            <a:ext cx="88900" cy="381000"/>
          </a:xfrm>
          <a:prstGeom prst="rightBrace">
            <a:avLst>
              <a:gd name="adj1" fmla="val 3571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3560" name="Text Box 7"/>
          <p:cNvSpPr txBox="1">
            <a:spLocks noChangeArrowheads="1"/>
          </p:cNvSpPr>
          <p:nvPr/>
        </p:nvSpPr>
        <p:spPr bwMode="auto">
          <a:xfrm>
            <a:off x="6653213" y="2373313"/>
            <a:ext cx="890285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numbers</a:t>
            </a:r>
            <a:endParaRPr lang="de-AT" altLang="en-US" sz="1600"/>
          </a:p>
        </p:txBody>
      </p:sp>
      <p:sp>
        <p:nvSpPr>
          <p:cNvPr id="23561" name="AutoShape 8"/>
          <p:cNvSpPr>
            <a:spLocks/>
          </p:cNvSpPr>
          <p:nvPr/>
        </p:nvSpPr>
        <p:spPr bwMode="auto">
          <a:xfrm>
            <a:off x="6553200" y="2794000"/>
            <a:ext cx="88900" cy="711200"/>
          </a:xfrm>
          <a:prstGeom prst="rightBrace">
            <a:avLst>
              <a:gd name="adj1" fmla="val 66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3562" name="Text Box 9"/>
          <p:cNvSpPr txBox="1">
            <a:spLocks noChangeArrowheads="1"/>
          </p:cNvSpPr>
          <p:nvPr/>
        </p:nvSpPr>
        <p:spPr bwMode="auto">
          <a:xfrm>
            <a:off x="6653213" y="2957513"/>
            <a:ext cx="1319890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simple tokens</a:t>
            </a:r>
            <a:endParaRPr lang="de-AT" altLang="en-US" sz="1600"/>
          </a:p>
        </p:txBody>
      </p:sp>
      <p:sp>
        <p:nvSpPr>
          <p:cNvPr id="23563" name="AutoShape 10"/>
          <p:cNvSpPr>
            <a:spLocks/>
          </p:cNvSpPr>
          <p:nvPr/>
        </p:nvSpPr>
        <p:spPr bwMode="auto">
          <a:xfrm>
            <a:off x="6553200" y="3581400"/>
            <a:ext cx="76200" cy="1117600"/>
          </a:xfrm>
          <a:prstGeom prst="rightBrace">
            <a:avLst>
              <a:gd name="adj1" fmla="val 12222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3564" name="Text Box 11"/>
          <p:cNvSpPr txBox="1">
            <a:spLocks noChangeArrowheads="1"/>
          </p:cNvSpPr>
          <p:nvPr/>
        </p:nvSpPr>
        <p:spPr bwMode="auto">
          <a:xfrm>
            <a:off x="6653213" y="3963619"/>
            <a:ext cx="1637284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de-AT" altLang="en-US" sz="1600" smtClean="0"/>
              <a:t>compound tokens</a:t>
            </a:r>
            <a:endParaRPr lang="de-AT" altLang="en-US" sz="1600"/>
          </a:p>
        </p:txBody>
      </p:sp>
      <p:sp>
        <p:nvSpPr>
          <p:cNvPr id="23565" name="AutoShape 12"/>
          <p:cNvSpPr>
            <a:spLocks/>
          </p:cNvSpPr>
          <p:nvPr/>
        </p:nvSpPr>
        <p:spPr bwMode="auto">
          <a:xfrm>
            <a:off x="6553200" y="4787900"/>
            <a:ext cx="76200" cy="1117600"/>
          </a:xfrm>
          <a:prstGeom prst="rightBrace">
            <a:avLst>
              <a:gd name="adj1" fmla="val 12222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3566" name="Line 18"/>
          <p:cNvSpPr>
            <a:spLocks noChangeShapeType="1"/>
          </p:cNvSpPr>
          <p:nvPr/>
        </p:nvSpPr>
        <p:spPr bwMode="auto">
          <a:xfrm>
            <a:off x="1181100" y="1943100"/>
            <a:ext cx="5257800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3567" name="Line 19"/>
          <p:cNvSpPr>
            <a:spLocks noChangeShapeType="1"/>
          </p:cNvSpPr>
          <p:nvPr/>
        </p:nvSpPr>
        <p:spPr bwMode="auto">
          <a:xfrm>
            <a:off x="1181100" y="2374900"/>
            <a:ext cx="5257800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3568" name="Line 20"/>
          <p:cNvSpPr>
            <a:spLocks noChangeShapeType="1"/>
          </p:cNvSpPr>
          <p:nvPr/>
        </p:nvSpPr>
        <p:spPr bwMode="auto">
          <a:xfrm>
            <a:off x="1181100" y="2794000"/>
            <a:ext cx="5257800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3569" name="Line 21"/>
          <p:cNvSpPr>
            <a:spLocks noChangeShapeType="1"/>
          </p:cNvSpPr>
          <p:nvPr/>
        </p:nvSpPr>
        <p:spPr bwMode="auto">
          <a:xfrm>
            <a:off x="1181100" y="3517900"/>
            <a:ext cx="5257800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3570" name="Line 22"/>
          <p:cNvSpPr>
            <a:spLocks noChangeShapeType="1"/>
          </p:cNvSpPr>
          <p:nvPr/>
        </p:nvSpPr>
        <p:spPr bwMode="auto">
          <a:xfrm>
            <a:off x="1181100" y="4800600"/>
            <a:ext cx="5257800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3571" name="Line 23"/>
          <p:cNvSpPr>
            <a:spLocks noChangeShapeType="1"/>
          </p:cNvSpPr>
          <p:nvPr/>
        </p:nvSpPr>
        <p:spPr bwMode="auto">
          <a:xfrm>
            <a:off x="1181100" y="5956300"/>
            <a:ext cx="5257800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23572" name="Text Box 24"/>
          <p:cNvSpPr txBox="1">
            <a:spLocks noChangeArrowheads="1"/>
          </p:cNvSpPr>
          <p:nvPr/>
        </p:nvSpPr>
        <p:spPr bwMode="auto">
          <a:xfrm>
            <a:off x="6653213" y="5154613"/>
            <a:ext cx="1028143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comments</a:t>
            </a:r>
            <a:endParaRPr lang="de-AT" altLang="en-US" sz="1600"/>
          </a:p>
        </p:txBody>
      </p:sp>
      <p:sp>
        <p:nvSpPr>
          <p:cNvPr id="23573" name="AutoShape 25"/>
          <p:cNvSpPr>
            <a:spLocks/>
          </p:cNvSpPr>
          <p:nvPr/>
        </p:nvSpPr>
        <p:spPr bwMode="auto">
          <a:xfrm>
            <a:off x="6553200" y="5969000"/>
            <a:ext cx="88900" cy="254000"/>
          </a:xfrm>
          <a:prstGeom prst="rightBrace">
            <a:avLst>
              <a:gd name="adj1" fmla="val 2381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3574" name="Text Box 26"/>
          <p:cNvSpPr txBox="1">
            <a:spLocks noChangeArrowheads="1"/>
          </p:cNvSpPr>
          <p:nvPr/>
        </p:nvSpPr>
        <p:spPr bwMode="auto">
          <a:xfrm>
            <a:off x="6653213" y="5929313"/>
            <a:ext cx="1640490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invalid characters</a:t>
            </a:r>
            <a:endParaRPr lang="de-AT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C51B360-57FF-4C9D-A06B-CBBF882D0103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21</a:t>
            </a:fld>
            <a:endParaRPr lang="de-DE" altLang="en-US" sz="1400" smtClean="0"/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Further </a:t>
            </a:r>
            <a:r>
              <a:rPr lang="de-AT" altLang="en-US" smtClean="0"/>
              <a:t>methods</a:t>
            </a:r>
            <a:endParaRPr lang="de-AT" altLang="en-US" smtClean="0"/>
          </a:p>
        </p:txBody>
      </p:sp>
      <p:sp>
        <p:nvSpPr>
          <p:cNvPr id="34820" name="Text Box 3"/>
          <p:cNvSpPr txBox="1">
            <a:spLocks noChangeArrowheads="1"/>
          </p:cNvSpPr>
          <p:nvPr/>
        </p:nvSpPr>
        <p:spPr bwMode="auto">
          <a:xfrm>
            <a:off x="747713" y="1358900"/>
            <a:ext cx="39147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private static void readName(Token t)</a:t>
            </a:r>
          </a:p>
        </p:txBody>
      </p:sp>
      <p:sp>
        <p:nvSpPr>
          <p:cNvPr id="34821" name="Text Box 4"/>
          <p:cNvSpPr txBox="1">
            <a:spLocks noChangeArrowheads="1"/>
          </p:cNvSpPr>
          <p:nvPr/>
        </p:nvSpPr>
        <p:spPr bwMode="auto">
          <a:xfrm>
            <a:off x="747713" y="1763713"/>
            <a:ext cx="6162675" cy="177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tabLst>
                <a:tab pos="1625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625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625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625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625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625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625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625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625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de-AT" altLang="en-US" sz="1600"/>
              <a:t>At </a:t>
            </a:r>
            <a:r>
              <a:rPr lang="de-AT" altLang="en-US" sz="1600"/>
              <a:t>the </a:t>
            </a:r>
            <a:r>
              <a:rPr lang="de-AT" altLang="en-US" sz="1600" smtClean="0"/>
              <a:t>beginning,</a:t>
            </a:r>
            <a:r>
              <a:rPr lang="de-AT" altLang="en-US" sz="1600" i="1" smtClean="0"/>
              <a:t> </a:t>
            </a:r>
            <a:r>
              <a:rPr lang="de-AT" altLang="en-US" sz="1600" i="1"/>
              <a:t>ch</a:t>
            </a:r>
            <a:r>
              <a:rPr lang="de-AT" altLang="en-US" sz="1600"/>
              <a:t> holds the first letter of the name</a:t>
            </a:r>
          </a:p>
          <a:p>
            <a:pPr>
              <a:spcBef>
                <a:spcPct val="30000"/>
              </a:spcBef>
            </a:pPr>
            <a:r>
              <a:rPr lang="de-AT" altLang="en-US" sz="1600"/>
              <a:t>Reads further letters and digits and stores them in </a:t>
            </a:r>
            <a:r>
              <a:rPr lang="de-AT" altLang="en-US" sz="1600" i="1"/>
              <a:t>t.val</a:t>
            </a:r>
          </a:p>
          <a:p>
            <a:pPr>
              <a:spcBef>
                <a:spcPct val="30000"/>
              </a:spcBef>
            </a:pPr>
            <a:r>
              <a:rPr lang="de-AT" altLang="en-US" sz="1600"/>
              <a:t>Looks up the name in a keyword table (using hashing or binary search)</a:t>
            </a:r>
            <a:br>
              <a:rPr lang="de-AT" altLang="en-US" sz="1600"/>
            </a:br>
            <a:r>
              <a:rPr lang="de-AT" altLang="en-US" sz="1600"/>
              <a:t>if found:	</a:t>
            </a:r>
            <a:r>
              <a:rPr lang="de-AT" altLang="en-US" sz="1400">
                <a:latin typeface="Arial" panose="020B0604020202020204" pitchFamily="34" charset="0"/>
              </a:rPr>
              <a:t>t.kind =</a:t>
            </a:r>
            <a:r>
              <a:rPr lang="de-AT" altLang="en-US" sz="1600"/>
              <a:t> </a:t>
            </a:r>
            <a:r>
              <a:rPr lang="de-AT" altLang="en-US" sz="1600" i="1"/>
              <a:t>token number of the</a:t>
            </a:r>
            <a:r>
              <a:rPr lang="de-AT" altLang="en-US" sz="1600"/>
              <a:t> </a:t>
            </a:r>
            <a:r>
              <a:rPr lang="de-AT" altLang="en-US" sz="1600" i="1"/>
              <a:t>keyword</a:t>
            </a:r>
            <a:r>
              <a:rPr lang="de-AT" altLang="en-US" sz="1600"/>
              <a:t>;</a:t>
            </a:r>
            <a:br>
              <a:rPr lang="de-AT" altLang="en-US" sz="1600"/>
            </a:br>
            <a:r>
              <a:rPr lang="de-AT" altLang="en-US" sz="1600"/>
              <a:t>otherwise:	</a:t>
            </a:r>
            <a:r>
              <a:rPr lang="de-AT" altLang="en-US" sz="1400">
                <a:latin typeface="Arial" panose="020B0604020202020204" pitchFamily="34" charset="0"/>
              </a:rPr>
              <a:t>t.kind = ident;</a:t>
            </a:r>
          </a:p>
          <a:p>
            <a:pPr>
              <a:spcBef>
                <a:spcPct val="30000"/>
              </a:spcBef>
            </a:pPr>
            <a:r>
              <a:rPr lang="de-AT" altLang="en-US" sz="1600"/>
              <a:t>At the end</a:t>
            </a:r>
            <a:r>
              <a:rPr lang="de-AT" altLang="en-US" sz="1600" i="1"/>
              <a:t> ch </a:t>
            </a:r>
            <a:r>
              <a:rPr lang="de-AT" altLang="en-US" sz="1600"/>
              <a:t>holds the first character after the name</a:t>
            </a:r>
            <a:endParaRPr lang="de-AT" altLang="en-US" sz="1400">
              <a:latin typeface="Arial" panose="020B0604020202020204" pitchFamily="34" charset="0"/>
            </a:endParaRPr>
          </a:p>
        </p:txBody>
      </p:sp>
      <p:grpSp>
        <p:nvGrpSpPr>
          <p:cNvPr id="239623" name="Group 7"/>
          <p:cNvGrpSpPr>
            <a:grpSpLocks/>
          </p:cNvGrpSpPr>
          <p:nvPr/>
        </p:nvGrpSpPr>
        <p:grpSpPr bwMode="auto">
          <a:xfrm>
            <a:off x="747713" y="4000500"/>
            <a:ext cx="7853362" cy="1911350"/>
            <a:chOff x="471" y="2520"/>
            <a:chExt cx="4947" cy="1204"/>
          </a:xfrm>
        </p:grpSpPr>
        <p:sp>
          <p:nvSpPr>
            <p:cNvPr id="34823" name="Text Box 5"/>
            <p:cNvSpPr txBox="1">
              <a:spLocks noChangeArrowheads="1"/>
            </p:cNvSpPr>
            <p:nvPr/>
          </p:nvSpPr>
          <p:spPr bwMode="auto">
            <a:xfrm>
              <a:off x="471" y="2520"/>
              <a:ext cx="261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/>
                <a:t>private static void readNumber(Token t)</a:t>
              </a:r>
            </a:p>
          </p:txBody>
        </p:sp>
        <p:sp>
          <p:nvSpPr>
            <p:cNvPr id="34824" name="Text Box 6"/>
            <p:cNvSpPr txBox="1">
              <a:spLocks noChangeArrowheads="1"/>
            </p:cNvSpPr>
            <p:nvPr/>
          </p:nvSpPr>
          <p:spPr bwMode="auto">
            <a:xfrm>
              <a:off x="471" y="2775"/>
              <a:ext cx="4947" cy="9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tabLst>
                  <a:tab pos="1625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625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625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625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625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625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625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625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625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de-AT" altLang="en-US" sz="1600"/>
                <a:t>At the beginning</a:t>
              </a:r>
              <a:r>
                <a:rPr lang="de-AT" altLang="en-US" sz="1600" i="1"/>
                <a:t> ch</a:t>
              </a:r>
              <a:r>
                <a:rPr lang="de-AT" altLang="en-US" sz="1600"/>
                <a:t> holds the first digit of the number</a:t>
              </a:r>
            </a:p>
            <a:p>
              <a:pPr>
                <a:spcBef>
                  <a:spcPct val="30000"/>
                </a:spcBef>
              </a:pPr>
              <a:r>
                <a:rPr lang="de-AT" altLang="en-US" sz="1600"/>
                <a:t>Reads further digits, converts them to a number and stores the number value to </a:t>
              </a:r>
              <a:r>
                <a:rPr lang="de-AT" altLang="en-US" sz="1600" i="1"/>
                <a:t>t.numVal.</a:t>
              </a:r>
              <a:br>
                <a:rPr lang="de-AT" altLang="en-US" sz="1600" i="1"/>
              </a:br>
              <a:r>
                <a:rPr lang="de-AT" altLang="en-US" sz="1600"/>
                <a:t>if overflow:	report an error</a:t>
              </a:r>
            </a:p>
            <a:p>
              <a:pPr>
                <a:spcBef>
                  <a:spcPct val="30000"/>
                </a:spcBef>
              </a:pPr>
              <a:r>
                <a:rPr lang="de-AT" altLang="en-US" sz="1400">
                  <a:latin typeface="Arial" panose="020B0604020202020204" pitchFamily="34" charset="0"/>
                </a:rPr>
                <a:t>t.kind = number;</a:t>
              </a:r>
              <a:endParaRPr lang="de-AT" altLang="en-US" sz="1400" i="1">
                <a:latin typeface="Arial" panose="020B0604020202020204" pitchFamily="34" charset="0"/>
              </a:endParaRPr>
            </a:p>
            <a:p>
              <a:pPr>
                <a:spcBef>
                  <a:spcPct val="30000"/>
                </a:spcBef>
              </a:pPr>
              <a:r>
                <a:rPr lang="de-AT" altLang="en-US" sz="1600"/>
                <a:t>At the end</a:t>
              </a:r>
              <a:r>
                <a:rPr lang="de-AT" altLang="en-US" sz="1600" i="1"/>
                <a:t> ch </a:t>
              </a:r>
              <a:r>
                <a:rPr lang="de-AT" altLang="en-US" sz="1600"/>
                <a:t>holds the first character after the number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52695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Further </a:t>
            </a:r>
            <a:r>
              <a:rPr lang="de-AT" altLang="en-US" smtClean="0"/>
              <a:t>methods</a:t>
            </a:r>
            <a:endParaRPr lang="en-US" altLang="en-US" smtClean="0"/>
          </a:p>
        </p:txBody>
      </p:sp>
      <p:sp>
        <p:nvSpPr>
          <p:cNvPr id="36867" name="Slide Number Placeholder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5CB2FC3-E382-4CF1-A0BE-2FA6AB373D16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22</a:t>
            </a:fld>
            <a:endParaRPr lang="de-DE" altLang="en-US" sz="1400" smtClean="0"/>
          </a:p>
        </p:txBody>
      </p:sp>
      <p:sp>
        <p:nvSpPr>
          <p:cNvPr id="36868" name="Text Box 3"/>
          <p:cNvSpPr txBox="1">
            <a:spLocks noChangeArrowheads="1"/>
          </p:cNvSpPr>
          <p:nvPr/>
        </p:nvSpPr>
        <p:spPr bwMode="auto">
          <a:xfrm>
            <a:off x="747713" y="1358900"/>
            <a:ext cx="4273550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private static void readCharCon(Token t)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747713" y="1763713"/>
            <a:ext cx="6215062" cy="179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tabLst>
                <a:tab pos="1625600" algn="l"/>
              </a:tabLst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tabLst>
                <a:tab pos="1625600" algn="l"/>
              </a:tabLst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tabLst>
                <a:tab pos="1625600" algn="l"/>
              </a:tabLst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tabLst>
                <a:tab pos="1625600" algn="l"/>
              </a:tabLst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tabLst>
                <a:tab pos="1625600" algn="l"/>
              </a:tabLst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25600" algn="l"/>
              </a:tabLs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25600" algn="l"/>
              </a:tabLs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25600" algn="l"/>
              </a:tabLs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25600" algn="l"/>
              </a:tabLs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buFontTx/>
              <a:buChar char="•"/>
              <a:defRPr/>
            </a:pPr>
            <a:r>
              <a:rPr lang="de-AT" sz="1600" smtClean="0"/>
              <a:t>At the beginning </a:t>
            </a:r>
            <a:r>
              <a:rPr lang="de-AT" sz="1600" i="1" smtClean="0"/>
              <a:t>ch</a:t>
            </a:r>
            <a:r>
              <a:rPr lang="de-AT" sz="1600" smtClean="0"/>
              <a:t> holds a single quote</a:t>
            </a:r>
          </a:p>
          <a:p>
            <a:pPr>
              <a:spcBef>
                <a:spcPct val="30000"/>
              </a:spcBef>
              <a:buFontTx/>
              <a:buChar char="•"/>
              <a:defRPr/>
            </a:pPr>
            <a:r>
              <a:rPr lang="de-AT" sz="1600" smtClean="0"/>
              <a:t>Reads further characters up to the closing quote and stores them in </a:t>
            </a:r>
            <a:r>
              <a:rPr lang="de-AT" sz="1600" i="1" smtClean="0"/>
              <a:t>t.val</a:t>
            </a:r>
          </a:p>
          <a:p>
            <a:pPr>
              <a:spcBef>
                <a:spcPct val="30000"/>
              </a:spcBef>
              <a:buFontTx/>
              <a:buChar char="•"/>
              <a:defRPr/>
            </a:pPr>
            <a:r>
              <a:rPr lang="de-AT" sz="1600" smtClean="0"/>
              <a:t>At the end </a:t>
            </a:r>
            <a:r>
              <a:rPr lang="de-AT" sz="1600" i="1" smtClean="0"/>
              <a:t>ch</a:t>
            </a:r>
            <a:r>
              <a:rPr lang="de-AT" sz="1600" smtClean="0"/>
              <a:t> holds the first character after the closing quote</a:t>
            </a:r>
          </a:p>
          <a:p>
            <a:pPr>
              <a:spcBef>
                <a:spcPct val="30000"/>
              </a:spcBef>
              <a:buFontTx/>
              <a:buChar char="•"/>
              <a:tabLst>
                <a:tab pos="361950" algn="l"/>
              </a:tabLst>
              <a:defRPr/>
            </a:pPr>
            <a:r>
              <a:rPr lang="de-AT" sz="1600" smtClean="0"/>
              <a:t>Sets the following token fields:</a:t>
            </a:r>
            <a:br>
              <a:rPr lang="de-AT" sz="1600" smtClean="0"/>
            </a:br>
            <a:r>
              <a:rPr lang="de-AT" sz="1600" smtClean="0"/>
              <a:t>	</a:t>
            </a:r>
            <a:r>
              <a:rPr lang="de-AT" sz="1400" smtClean="0">
                <a:latin typeface="Arial" charset="0"/>
              </a:rPr>
              <a:t>t.kind =</a:t>
            </a:r>
            <a:r>
              <a:rPr lang="de-AT" sz="1600" smtClean="0"/>
              <a:t> </a:t>
            </a:r>
            <a:r>
              <a:rPr lang="de-AT" sz="1400" smtClean="0">
                <a:latin typeface="Arial" pitchFamily="34" charset="0"/>
                <a:cs typeface="Arial" pitchFamily="34" charset="0"/>
              </a:rPr>
              <a:t>charCon</a:t>
            </a:r>
            <a:r>
              <a:rPr lang="de-AT" sz="1600" smtClean="0"/>
              <a:t>;</a:t>
            </a:r>
            <a:br>
              <a:rPr lang="de-AT" sz="1600" smtClean="0"/>
            </a:br>
            <a:r>
              <a:rPr lang="de-AT" sz="1600" smtClean="0"/>
              <a:t>	</a:t>
            </a:r>
            <a:r>
              <a:rPr lang="de-AT" sz="1400" smtClean="0">
                <a:latin typeface="Arial" charset="0"/>
              </a:rPr>
              <a:t>t.numVal = </a:t>
            </a:r>
            <a:r>
              <a:rPr lang="de-AT" sz="1600" i="1" smtClean="0">
                <a:latin typeface="+mn-lt"/>
              </a:rPr>
              <a:t>numeric char value</a:t>
            </a:r>
            <a:r>
              <a:rPr lang="de-AT" sz="1400" smtClean="0">
                <a:latin typeface="Arial" charset="0"/>
              </a:rPr>
              <a:t>;</a:t>
            </a:r>
          </a:p>
        </p:txBody>
      </p:sp>
      <p:grpSp>
        <p:nvGrpSpPr>
          <p:cNvPr id="10" name="Group 9"/>
          <p:cNvGrpSpPr>
            <a:grpSpLocks/>
          </p:cNvGrpSpPr>
          <p:nvPr/>
        </p:nvGrpSpPr>
        <p:grpSpPr bwMode="auto">
          <a:xfrm>
            <a:off x="962025" y="3933825"/>
            <a:ext cx="1852613" cy="1306513"/>
            <a:chOff x="962025" y="3933825"/>
            <a:chExt cx="1853392" cy="1306532"/>
          </a:xfrm>
        </p:grpSpPr>
        <p:sp>
          <p:nvSpPr>
            <p:cNvPr id="36877" name="TextBox 5"/>
            <p:cNvSpPr txBox="1">
              <a:spLocks noChangeArrowheads="1"/>
            </p:cNvSpPr>
            <p:nvPr/>
          </p:nvSpPr>
          <p:spPr bwMode="auto">
            <a:xfrm>
              <a:off x="962025" y="3933825"/>
              <a:ext cx="185339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/>
                <a:t>valid char constants</a:t>
              </a:r>
              <a:endParaRPr lang="en-US" altLang="en-US" sz="1600" i="1"/>
            </a:p>
          </p:txBody>
        </p:sp>
        <p:sp>
          <p:nvSpPr>
            <p:cNvPr id="36878" name="TextBox 6"/>
            <p:cNvSpPr txBox="1">
              <a:spLocks noChangeArrowheads="1"/>
            </p:cNvSpPr>
            <p:nvPr/>
          </p:nvSpPr>
          <p:spPr bwMode="auto">
            <a:xfrm>
              <a:off x="1676400" y="4286250"/>
              <a:ext cx="401072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'x'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'\r'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'\n'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'\t'</a:t>
              </a:r>
              <a:endParaRPr lang="en-US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>
            <a:grpSpLocks/>
          </p:cNvGrpSpPr>
          <p:nvPr/>
        </p:nvGrpSpPr>
        <p:grpSpPr bwMode="auto">
          <a:xfrm>
            <a:off x="4227513" y="3933825"/>
            <a:ext cx="2012950" cy="1090613"/>
            <a:chOff x="4227233" y="3933825"/>
            <a:chExt cx="2013693" cy="1091089"/>
          </a:xfrm>
        </p:grpSpPr>
        <p:sp>
          <p:nvSpPr>
            <p:cNvPr id="36875" name="TextBox 7"/>
            <p:cNvSpPr txBox="1">
              <a:spLocks noChangeArrowheads="1"/>
            </p:cNvSpPr>
            <p:nvPr/>
          </p:nvSpPr>
          <p:spPr bwMode="auto">
            <a:xfrm>
              <a:off x="4227233" y="3933825"/>
              <a:ext cx="201369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/>
                <a:t>invalid char constants</a:t>
              </a:r>
              <a:endParaRPr lang="en-US" altLang="en-US" sz="1600" i="1"/>
            </a:p>
          </p:txBody>
        </p:sp>
        <p:sp>
          <p:nvSpPr>
            <p:cNvPr id="36876" name="TextBox 8"/>
            <p:cNvSpPr txBox="1">
              <a:spLocks noChangeArrowheads="1"/>
            </p:cNvSpPr>
            <p:nvPr/>
          </p:nvSpPr>
          <p:spPr bwMode="auto">
            <a:xfrm>
              <a:off x="5017808" y="4286250"/>
              <a:ext cx="431528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'xy'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''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'x</a:t>
              </a:r>
            </a:p>
          </p:txBody>
        </p:sp>
      </p:grpSp>
      <p:grpSp>
        <p:nvGrpSpPr>
          <p:cNvPr id="16" name="Group 15"/>
          <p:cNvGrpSpPr>
            <a:grpSpLocks/>
          </p:cNvGrpSpPr>
          <p:nvPr/>
        </p:nvGrpSpPr>
        <p:grpSpPr bwMode="auto">
          <a:xfrm>
            <a:off x="4127500" y="5100638"/>
            <a:ext cx="2209800" cy="922337"/>
            <a:chOff x="4441610" y="5101115"/>
            <a:chExt cx="2210670" cy="922435"/>
          </a:xfrm>
        </p:grpSpPr>
        <p:cxnSp>
          <p:nvCxnSpPr>
            <p:cNvPr id="36873" name="Straight Arrow Connector 10"/>
            <p:cNvCxnSpPr>
              <a:cxnSpLocks noChangeShapeType="1"/>
            </p:cNvCxnSpPr>
            <p:nvPr/>
          </p:nvCxnSpPr>
          <p:spPr bwMode="auto">
            <a:xfrm flipV="1">
              <a:off x="5481222" y="5101115"/>
              <a:ext cx="0" cy="33766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6874" name="TextBox 12"/>
            <p:cNvSpPr txBox="1">
              <a:spLocks noChangeArrowheads="1"/>
            </p:cNvSpPr>
            <p:nvPr/>
          </p:nvSpPr>
          <p:spPr bwMode="auto">
            <a:xfrm>
              <a:off x="4441610" y="5438775"/>
              <a:ext cx="221067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Scanner reports an error,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but returns a </a:t>
              </a:r>
              <a:r>
                <a:rPr lang="de-AT" altLang="en-US" sz="1600" i="1"/>
                <a:t>charCon</a:t>
              </a:r>
              <a:endParaRPr lang="en-US" altLang="en-US" sz="1600" i="1"/>
            </a:p>
          </p:txBody>
        </p:sp>
      </p:grpSp>
    </p:spTree>
    <p:extLst>
      <p:ext uri="{BB962C8B-B14F-4D97-AF65-F5344CB8AC3E}">
        <p14:creationId xmlns:p14="http://schemas.microsoft.com/office/powerpoint/2010/main" val="1364534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9996C74-CDDF-4857-BDDB-F38A6583DF36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23</a:t>
            </a:fld>
            <a:endParaRPr lang="de-DE" altLang="en-US" sz="1400" smtClean="0"/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Efficiency considerations</a:t>
            </a:r>
            <a:endParaRPr lang="de-AT" altLang="en-US" smtClean="0"/>
          </a:p>
        </p:txBody>
      </p:sp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747713" y="1358900"/>
            <a:ext cx="2673979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Typical size of a program</a:t>
            </a:r>
            <a:endParaRPr lang="de-AT" altLang="en-US" sz="1800" b="1"/>
          </a:p>
        </p:txBody>
      </p:sp>
      <p:sp>
        <p:nvSpPr>
          <p:cNvPr id="26629" name="Text Box 4"/>
          <p:cNvSpPr txBox="1">
            <a:spLocks noChangeArrowheads="1"/>
          </p:cNvSpPr>
          <p:nvPr/>
        </p:nvSpPr>
        <p:spPr bwMode="auto">
          <a:xfrm>
            <a:off x="950913" y="1801813"/>
            <a:ext cx="1996357" cy="8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~ </a:t>
            </a:r>
            <a:r>
              <a:rPr lang="de-AT" altLang="en-US" sz="1600"/>
              <a:t>1000 </a:t>
            </a:r>
            <a:r>
              <a:rPr lang="de-AT" altLang="en-US" sz="1600" smtClean="0"/>
              <a:t>statements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>
                <a:sym typeface="Symbol" panose="05050102010706020507" pitchFamily="18" charset="2"/>
              </a:rPr>
              <a:t></a:t>
            </a:r>
            <a:r>
              <a:rPr lang="de-AT" altLang="en-US" sz="1600"/>
              <a:t> </a:t>
            </a:r>
            <a:r>
              <a:rPr lang="de-AT" altLang="en-US" sz="1600" smtClean="0"/>
              <a:t>~ </a:t>
            </a:r>
            <a:r>
              <a:rPr lang="de-AT" altLang="en-US" sz="1600"/>
              <a:t>6000 </a:t>
            </a:r>
            <a:r>
              <a:rPr lang="de-AT" altLang="en-US" sz="1600" smtClean="0"/>
              <a:t>tokens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>
                <a:sym typeface="Symbol" panose="05050102010706020507" pitchFamily="18" charset="2"/>
              </a:rPr>
              <a:t></a:t>
            </a:r>
            <a:r>
              <a:rPr lang="de-AT" altLang="en-US" sz="1600"/>
              <a:t> </a:t>
            </a:r>
            <a:r>
              <a:rPr lang="de-AT" altLang="en-US" sz="1600" smtClean="0"/>
              <a:t>~ </a:t>
            </a:r>
            <a:r>
              <a:rPr lang="de-AT" altLang="en-US" sz="1600"/>
              <a:t>60000 </a:t>
            </a:r>
            <a:r>
              <a:rPr lang="de-AT" altLang="en-US" sz="1600" smtClean="0"/>
              <a:t>characters</a:t>
            </a:r>
            <a:endParaRPr lang="de-AT" altLang="en-US" sz="1600"/>
          </a:p>
        </p:txBody>
      </p:sp>
      <p:sp>
        <p:nvSpPr>
          <p:cNvPr id="26630" name="Text Box 5"/>
          <p:cNvSpPr txBox="1">
            <a:spLocks noChangeArrowheads="1"/>
          </p:cNvSpPr>
          <p:nvPr/>
        </p:nvSpPr>
        <p:spPr bwMode="auto">
          <a:xfrm>
            <a:off x="938213" y="2716213"/>
            <a:ext cx="5841962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Lexical analysis is among the most time-consuming compiler phases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(~ </a:t>
            </a:r>
            <a:r>
              <a:rPr lang="de-AT" altLang="en-US" sz="1600"/>
              <a:t>20-30% </a:t>
            </a:r>
            <a:r>
              <a:rPr lang="de-AT" altLang="en-US" sz="1600" smtClean="0"/>
              <a:t>of the compilation time)</a:t>
            </a:r>
            <a:endParaRPr lang="de-AT" altLang="en-US" sz="1600"/>
          </a:p>
        </p:txBody>
      </p:sp>
      <p:grpSp>
        <p:nvGrpSpPr>
          <p:cNvPr id="240653" name="Group 13"/>
          <p:cNvGrpSpPr>
            <a:grpSpLocks/>
          </p:cNvGrpSpPr>
          <p:nvPr/>
        </p:nvGrpSpPr>
        <p:grpSpPr bwMode="auto">
          <a:xfrm>
            <a:off x="747713" y="3543302"/>
            <a:ext cx="4452940" cy="733426"/>
            <a:chOff x="471" y="2232"/>
            <a:chExt cx="2805" cy="462"/>
          </a:xfrm>
        </p:grpSpPr>
        <p:sp>
          <p:nvSpPr>
            <p:cNvPr id="26636" name="Text Box 6"/>
            <p:cNvSpPr txBox="1">
              <a:spLocks noChangeArrowheads="1"/>
            </p:cNvSpPr>
            <p:nvPr/>
          </p:nvSpPr>
          <p:spPr bwMode="auto">
            <a:xfrm>
              <a:off x="471" y="2232"/>
              <a:ext cx="2721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Touch each character as rarely as possible</a:t>
              </a:r>
              <a:endParaRPr lang="de-AT" altLang="en-US" sz="1800" b="1"/>
            </a:p>
          </p:txBody>
        </p:sp>
        <p:sp>
          <p:nvSpPr>
            <p:cNvPr id="26637" name="Text Box 7"/>
            <p:cNvSpPr txBox="1">
              <a:spLocks noChangeArrowheads="1"/>
            </p:cNvSpPr>
            <p:nvPr/>
          </p:nvSpPr>
          <p:spPr bwMode="auto">
            <a:xfrm>
              <a:off x="599" y="2479"/>
              <a:ext cx="2677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thus, </a:t>
              </a:r>
              <a:r>
                <a:rPr lang="de-AT" altLang="en-US" sz="1600" i="1" smtClean="0"/>
                <a:t>ch</a:t>
              </a:r>
              <a:r>
                <a:rPr lang="de-AT" altLang="en-US" sz="1600" smtClean="0"/>
                <a:t> is global and not a parameter of </a:t>
              </a:r>
              <a:r>
                <a:rPr lang="de-AT" altLang="en-US" sz="1600" i="1" smtClean="0"/>
                <a:t>nextCh</a:t>
              </a:r>
              <a:r>
                <a:rPr lang="de-AT" altLang="en-US" sz="1600" i="1"/>
                <a:t>()</a:t>
              </a:r>
            </a:p>
          </p:txBody>
        </p:sp>
      </p:grpSp>
      <p:grpSp>
        <p:nvGrpSpPr>
          <p:cNvPr id="240654" name="Group 14"/>
          <p:cNvGrpSpPr>
            <a:grpSpLocks/>
          </p:cNvGrpSpPr>
          <p:nvPr/>
        </p:nvGrpSpPr>
        <p:grpSpPr bwMode="auto">
          <a:xfrm>
            <a:off x="747713" y="4584701"/>
            <a:ext cx="4397375" cy="1774826"/>
            <a:chOff x="471" y="2888"/>
            <a:chExt cx="2770" cy="1118"/>
          </a:xfrm>
        </p:grpSpPr>
        <p:sp>
          <p:nvSpPr>
            <p:cNvPr id="26633" name="Text Box 8"/>
            <p:cNvSpPr txBox="1">
              <a:spLocks noChangeArrowheads="1"/>
            </p:cNvSpPr>
            <p:nvPr/>
          </p:nvSpPr>
          <p:spPr bwMode="auto">
            <a:xfrm>
              <a:off x="471" y="2888"/>
              <a:ext cx="1620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Maybe buffered reading</a:t>
              </a:r>
              <a:endParaRPr lang="de-AT" altLang="en-US" sz="1800" b="1"/>
            </a:p>
          </p:txBody>
        </p:sp>
        <p:sp>
          <p:nvSpPr>
            <p:cNvPr id="26634" name="Text Box 10"/>
            <p:cNvSpPr txBox="1">
              <a:spLocks noChangeArrowheads="1"/>
            </p:cNvSpPr>
            <p:nvPr/>
          </p:nvSpPr>
          <p:spPr bwMode="auto">
            <a:xfrm>
              <a:off x="655" y="3167"/>
              <a:ext cx="2586" cy="594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InputStream s = new FileInputStream("myfile.mj");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Reader r = new InputStreamReader(s);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r = new BufferedReader(r);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Scanner.init(r);</a:t>
              </a:r>
            </a:p>
          </p:txBody>
        </p:sp>
        <p:sp>
          <p:nvSpPr>
            <p:cNvPr id="26635" name="Text Box 12"/>
            <p:cNvSpPr txBox="1">
              <a:spLocks noChangeArrowheads="1"/>
            </p:cNvSpPr>
            <p:nvPr/>
          </p:nvSpPr>
          <p:spPr bwMode="auto">
            <a:xfrm>
              <a:off x="615" y="3791"/>
              <a:ext cx="2555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but this is only noticeable with large input files</a:t>
              </a:r>
              <a:endParaRPr lang="de-AT" altLang="en-US" sz="1600" i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Why is </a:t>
            </a:r>
            <a:r>
              <a:rPr lang="de-AT" altLang="en-US" smtClean="0"/>
              <a:t>scanning </a:t>
            </a:r>
            <a:r>
              <a:rPr lang="de-AT" altLang="en-US" smtClean="0"/>
              <a:t>not </a:t>
            </a:r>
            <a:r>
              <a:rPr lang="de-AT" altLang="en-US" smtClean="0"/>
              <a:t>part </a:t>
            </a:r>
            <a:r>
              <a:rPr lang="de-AT" altLang="en-US" smtClean="0"/>
              <a:t>of </a:t>
            </a:r>
            <a:r>
              <a:rPr lang="de-AT" altLang="en-US" smtClean="0"/>
              <a:t>parsing</a:t>
            </a:r>
            <a:r>
              <a:rPr lang="de-AT" altLang="en-US" smtClean="0"/>
              <a:t>?</a:t>
            </a:r>
            <a:endParaRPr lang="en-US" altLang="en-US" smtClean="0"/>
          </a:p>
        </p:txBody>
      </p:sp>
      <p:sp>
        <p:nvSpPr>
          <p:cNvPr id="8195" name="Slide Number Placeholder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67102E1-C5D3-46E3-9A2C-4731B67B7C48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196" name="Text Box 104"/>
          <p:cNvSpPr txBox="1">
            <a:spLocks noChangeArrowheads="1"/>
          </p:cNvSpPr>
          <p:nvPr/>
        </p:nvSpPr>
        <p:spPr bwMode="auto">
          <a:xfrm>
            <a:off x="708025" y="1355725"/>
            <a:ext cx="40798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Tokens have a syntactical structure, e.g.</a:t>
            </a:r>
            <a:endParaRPr kumimoji="0" lang="de-AT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197" name="Text Box 105"/>
          <p:cNvSpPr txBox="1">
            <a:spLocks noChangeArrowheads="1"/>
          </p:cNvSpPr>
          <p:nvPr/>
        </p:nvSpPr>
        <p:spPr bwMode="auto">
          <a:xfrm>
            <a:off x="1116013" y="1836738"/>
            <a:ext cx="2827337" cy="115570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863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863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863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863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ident =	letter {letter | digit | '_'}.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number =	digit {digit}.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if =	"i" "f".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eql =	"=" "=".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...</a:t>
            </a:r>
          </a:p>
        </p:txBody>
      </p:sp>
      <p:sp>
        <p:nvSpPr>
          <p:cNvPr id="8198" name="Text Box 106"/>
          <p:cNvSpPr txBox="1">
            <a:spLocks noChangeArrowheads="1"/>
          </p:cNvSpPr>
          <p:nvPr/>
        </p:nvSpPr>
        <p:spPr bwMode="auto">
          <a:xfrm>
            <a:off x="760413" y="3132138"/>
            <a:ext cx="31797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Why is scanning not part of parsing?</a:t>
            </a:r>
          </a:p>
        </p:txBody>
      </p:sp>
      <p:sp>
        <p:nvSpPr>
          <p:cNvPr id="8199" name="Text Box 106"/>
          <p:cNvSpPr txBox="1">
            <a:spLocks noChangeArrowheads="1"/>
          </p:cNvSpPr>
          <p:nvPr/>
        </p:nvSpPr>
        <p:spPr bwMode="auto">
          <a:xfrm>
            <a:off x="760413" y="3636963"/>
            <a:ext cx="6588961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Why is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ident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regarded as a terminal symbol and not as a nonterminal symbol?</a:t>
            </a:r>
          </a:p>
        </p:txBody>
      </p:sp>
    </p:spTree>
    <p:extLst>
      <p:ext uri="{BB962C8B-B14F-4D97-AF65-F5344CB8AC3E}">
        <p14:creationId xmlns:p14="http://schemas.microsoft.com/office/powerpoint/2010/main" val="298872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1061E03-6EE8-4000-978F-9BF45D5E09BA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Why is scanning not part of parsing?</a:t>
            </a:r>
          </a:p>
        </p:txBody>
      </p:sp>
      <p:sp>
        <p:nvSpPr>
          <p:cNvPr id="10244" name="Text Box 3"/>
          <p:cNvSpPr txBox="1">
            <a:spLocks noChangeArrowheads="1"/>
          </p:cNvSpPr>
          <p:nvPr/>
        </p:nvSpPr>
        <p:spPr bwMode="auto">
          <a:xfrm>
            <a:off x="722313" y="1270000"/>
            <a:ext cx="5072062" cy="617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It would make parsing more complicated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(e.g. difficult distinction between keywords and identifiers)</a:t>
            </a:r>
          </a:p>
        </p:txBody>
      </p:sp>
      <p:sp>
        <p:nvSpPr>
          <p:cNvPr id="10245" name="Text Box 4"/>
          <p:cNvSpPr txBox="1">
            <a:spLocks noChangeArrowheads="1"/>
          </p:cNvSpPr>
          <p:nvPr/>
        </p:nvSpPr>
        <p:spPr bwMode="auto">
          <a:xfrm>
            <a:off x="1090613" y="1966913"/>
            <a:ext cx="2630487" cy="5175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863600" algn="l"/>
                <a:tab pos="1054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863600" algn="l"/>
                <a:tab pos="1054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863600" algn="l"/>
                <a:tab pos="1054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863600" algn="l"/>
                <a:tab pos="1054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863600" algn="l"/>
                <a:tab pos="1054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  <a:tab pos="1054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  <a:tab pos="1054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  <a:tab pos="1054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  <a:tab pos="1054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  <a:tab pos="1054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Statement	=	ident "=" Expr ";"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  <a:tab pos="1054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|	"if" "(" Expr ")" ... .</a:t>
            </a:r>
          </a:p>
        </p:txBody>
      </p:sp>
      <p:sp>
        <p:nvSpPr>
          <p:cNvPr id="10246" name="Text Box 5"/>
          <p:cNvSpPr txBox="1">
            <a:spLocks noChangeArrowheads="1"/>
          </p:cNvSpPr>
          <p:nvPr/>
        </p:nvSpPr>
        <p:spPr bwMode="auto">
          <a:xfrm>
            <a:off x="785813" y="2538413"/>
            <a:ext cx="34782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One would have to write this as follows:</a:t>
            </a:r>
          </a:p>
        </p:txBody>
      </p:sp>
      <p:sp>
        <p:nvSpPr>
          <p:cNvPr id="10247" name="Text Box 6"/>
          <p:cNvSpPr txBox="1">
            <a:spLocks noChangeArrowheads="1"/>
          </p:cNvSpPr>
          <p:nvPr/>
        </p:nvSpPr>
        <p:spPr bwMode="auto">
          <a:xfrm>
            <a:off x="1090613" y="2894013"/>
            <a:ext cx="3919537" cy="9429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863600" algn="l"/>
                <a:tab pos="1054100" algn="l"/>
                <a:tab pos="1244600" algn="l"/>
                <a:tab pos="1435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863600" algn="l"/>
                <a:tab pos="1054100" algn="l"/>
                <a:tab pos="1244600" algn="l"/>
                <a:tab pos="1435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863600" algn="l"/>
                <a:tab pos="1054100" algn="l"/>
                <a:tab pos="1244600" algn="l"/>
                <a:tab pos="1435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863600" algn="l"/>
                <a:tab pos="1054100" algn="l"/>
                <a:tab pos="1244600" algn="l"/>
                <a:tab pos="1435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863600" algn="l"/>
                <a:tab pos="1054100" algn="l"/>
                <a:tab pos="1244600" algn="l"/>
                <a:tab pos="1435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  <a:tab pos="1054100" algn="l"/>
                <a:tab pos="1244600" algn="l"/>
                <a:tab pos="1435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  <a:tab pos="1054100" algn="l"/>
                <a:tab pos="1244600" algn="l"/>
                <a:tab pos="1435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  <a:tab pos="1054100" algn="l"/>
                <a:tab pos="1244600" algn="l"/>
                <a:tab pos="1435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  <a:tab pos="1054100" algn="l"/>
                <a:tab pos="1244600" algn="l"/>
                <a:tab pos="1435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  <a:tab pos="1054100" algn="l"/>
                <a:tab pos="1244600" algn="l"/>
                <a:tab pos="1435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Statement	=	"i"	(	"f" "(" Expr ")" ...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  <a:tab pos="1054100" algn="l"/>
                <a:tab pos="1244600" algn="l"/>
                <a:tab pos="1435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	|	notF {letter | digit} "=" Expr ";"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  <a:tab pos="1054100" algn="l"/>
                <a:tab pos="1244600" algn="l"/>
                <a:tab pos="1435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		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3600" algn="l"/>
                <a:tab pos="1054100" algn="l"/>
                <a:tab pos="1244600" algn="l"/>
                <a:tab pos="1435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|	notI {letter | digit} "=" Expr ";".</a:t>
            </a:r>
          </a:p>
        </p:txBody>
      </p:sp>
      <p:grpSp>
        <p:nvGrpSpPr>
          <p:cNvPr id="224266" name="Group 10"/>
          <p:cNvGrpSpPr>
            <a:grpSpLocks/>
          </p:cNvGrpSpPr>
          <p:nvPr/>
        </p:nvGrpSpPr>
        <p:grpSpPr bwMode="auto">
          <a:xfrm>
            <a:off x="722313" y="4102100"/>
            <a:ext cx="7832725" cy="1150938"/>
            <a:chOff x="455" y="2584"/>
            <a:chExt cx="4934" cy="725"/>
          </a:xfrm>
        </p:grpSpPr>
        <p:sp>
          <p:nvSpPr>
            <p:cNvPr id="10250" name="Text Box 7"/>
            <p:cNvSpPr txBox="1">
              <a:spLocks noChangeArrowheads="1"/>
            </p:cNvSpPr>
            <p:nvPr/>
          </p:nvSpPr>
          <p:spPr bwMode="auto">
            <a:xfrm>
              <a:off x="455" y="2584"/>
              <a:ext cx="4934" cy="3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The scanner must eliminate blanks, tabs, end-of-line characters and comments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(these characters can occur anywhere =&gt; would lead to very complex grammars)</a:t>
              </a:r>
            </a:p>
          </p:txBody>
        </p:sp>
        <p:sp>
          <p:nvSpPr>
            <p:cNvPr id="10251" name="Text Box 8"/>
            <p:cNvSpPr txBox="1">
              <a:spLocks noChangeArrowheads="1"/>
            </p:cNvSpPr>
            <p:nvPr/>
          </p:nvSpPr>
          <p:spPr bwMode="auto">
            <a:xfrm>
              <a:off x="687" y="2983"/>
              <a:ext cx="3197" cy="32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863600" algn="l"/>
                  <a:tab pos="1054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863600" algn="l"/>
                  <a:tab pos="1054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863600" algn="l"/>
                  <a:tab pos="1054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863600" algn="l"/>
                  <a:tab pos="1054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863600" algn="l"/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  <a:tab pos="1054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  <a:tab pos="10541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Statement	=	"if"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{Blank}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"("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{Blank}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Expr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{Blank}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")"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{Blank}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... 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  <a:tab pos="10541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Blank = " " | "\r" | "\n" | "\t" | Comment.</a:t>
              </a:r>
            </a:p>
          </p:txBody>
        </p:sp>
      </p:grpSp>
      <p:sp>
        <p:nvSpPr>
          <p:cNvPr id="224265" name="Text Box 9"/>
          <p:cNvSpPr txBox="1">
            <a:spLocks noChangeArrowheads="1"/>
          </p:cNvSpPr>
          <p:nvPr/>
        </p:nvSpPr>
        <p:spPr bwMode="auto">
          <a:xfrm>
            <a:off x="722313" y="5588000"/>
            <a:ext cx="4918075" cy="611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Tokens can be described with regular grammars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(simpler and more efficient than context-free grammars)</a:t>
            </a:r>
          </a:p>
        </p:txBody>
      </p:sp>
    </p:spTree>
    <p:extLst>
      <p:ext uri="{BB962C8B-B14F-4D97-AF65-F5344CB8AC3E}">
        <p14:creationId xmlns:p14="http://schemas.microsoft.com/office/powerpoint/2010/main" val="3496262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26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07C1004-16C5-4795-BF4C-D9D6F3E1F40F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5</a:t>
            </a:fld>
            <a:endParaRPr lang="de-DE" altLang="en-US" sz="1400" smtClean="0"/>
          </a:p>
        </p:txBody>
      </p:sp>
      <p:sp>
        <p:nvSpPr>
          <p:cNvPr id="4099" name="Rectangle 2"/>
          <p:cNvSpPr>
            <a:spLocks noChangeArrowheads="1"/>
          </p:cNvSpPr>
          <p:nvPr/>
        </p:nvSpPr>
        <p:spPr bwMode="auto">
          <a:xfrm>
            <a:off x="1143000" y="2940469"/>
            <a:ext cx="6731000" cy="4191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01" name="Text Box 4"/>
          <p:cNvSpPr txBox="1">
            <a:spLocks noChangeArrowheads="1"/>
          </p:cNvSpPr>
          <p:nvPr/>
        </p:nvSpPr>
        <p:spPr bwMode="auto">
          <a:xfrm>
            <a:off x="722313" y="1835150"/>
            <a:ext cx="6078244" cy="1990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/>
              <a:t>2.	</a:t>
            </a:r>
            <a:r>
              <a:rPr lang="de-AT" altLang="en-US" sz="3200" smtClean="0"/>
              <a:t>Lexical Analysis</a:t>
            </a:r>
            <a:endParaRPr lang="de-AT" altLang="en-US" sz="3200"/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/>
              <a:t>	2.1	</a:t>
            </a:r>
            <a:r>
              <a:rPr lang="de-AT" altLang="en-US" smtClean="0"/>
              <a:t>Tasks of a Scanner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>
                <a:solidFill>
                  <a:srgbClr val="FF0000"/>
                </a:solidFill>
              </a:rPr>
              <a:t>2.2	</a:t>
            </a:r>
            <a:r>
              <a:rPr lang="de-AT" altLang="en-US" smtClean="0">
                <a:solidFill>
                  <a:srgbClr val="FF0000"/>
                </a:solidFill>
              </a:rPr>
              <a:t>Regular Grammars and Finite Automata</a:t>
            </a:r>
            <a:endParaRPr lang="de-AT" altLang="en-US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de-AT" altLang="en-US"/>
              <a:t>	2.3	</a:t>
            </a:r>
            <a:r>
              <a:rPr lang="de-AT" altLang="en-US" smtClean="0"/>
              <a:t>Scanner Implementation</a:t>
            </a:r>
            <a:endParaRPr lang="de-AT" altLang="en-US"/>
          </a:p>
        </p:txBody>
      </p:sp>
      <p:sp>
        <p:nvSpPr>
          <p:cNvPr id="4102" name="TextBox 5"/>
          <p:cNvSpPr txBox="1">
            <a:spLocks noChangeArrowheads="1"/>
          </p:cNvSpPr>
          <p:nvPr/>
        </p:nvSpPr>
        <p:spPr bwMode="auto">
          <a:xfrm>
            <a:off x="763588" y="6175375"/>
            <a:ext cx="4886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1400">
                <a:cs typeface="Times New Roman" panose="02020603050405020304" pitchFamily="18" charset="0"/>
              </a:rPr>
              <a:t>© </a:t>
            </a:r>
            <a:r>
              <a:rPr lang="en-US" altLang="de-DE" sz="1400" smtClean="0">
                <a:cs typeface="Times New Roman" panose="02020603050405020304" pitchFamily="18" charset="0"/>
              </a:rPr>
              <a:t>2024. </a:t>
            </a:r>
            <a:r>
              <a:rPr lang="en-US" altLang="de-DE" sz="1400">
                <a:cs typeface="Times New Roman" panose="02020603050405020304" pitchFamily="18" charset="0"/>
              </a:rPr>
              <a:t>This work is licensed under a CC BY-NC-SA 4.0 license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de-DE" sz="1400">
                <a:cs typeface="Times New Roman" panose="02020603050405020304" pitchFamily="18" charset="0"/>
              </a:rPr>
              <a:t>Hanspeter Mössenböck, Institut für Systemsoftware, JKU</a:t>
            </a:r>
          </a:p>
        </p:txBody>
      </p:sp>
      <p:pic>
        <p:nvPicPr>
          <p:cNvPr id="4103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50" y="6223000"/>
            <a:ext cx="1227138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8515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466F548-F05F-44A0-BF01-955218286C08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6</a:t>
            </a:fld>
            <a:endParaRPr lang="de-DE" altLang="en-US" sz="1400" smtClean="0"/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Regular grammars</a:t>
            </a:r>
          </a:p>
        </p:txBody>
      </p:sp>
      <p:sp>
        <p:nvSpPr>
          <p:cNvPr id="14340" name="Text Box 3"/>
          <p:cNvSpPr txBox="1">
            <a:spLocks noChangeArrowheads="1"/>
          </p:cNvSpPr>
          <p:nvPr/>
        </p:nvSpPr>
        <p:spPr bwMode="auto">
          <a:xfrm>
            <a:off x="671513" y="1282700"/>
            <a:ext cx="6510337" cy="611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Definition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A grammar is called regular if it can be described by productions of the form:</a:t>
            </a:r>
          </a:p>
        </p:txBody>
      </p:sp>
      <p:sp>
        <p:nvSpPr>
          <p:cNvPr id="14341" name="Text Box 4"/>
          <p:cNvSpPr txBox="1">
            <a:spLocks noChangeArrowheads="1"/>
          </p:cNvSpPr>
          <p:nvPr/>
        </p:nvSpPr>
        <p:spPr bwMode="auto">
          <a:xfrm>
            <a:off x="1052513" y="1928813"/>
            <a:ext cx="827087" cy="527050"/>
          </a:xfrm>
          <a:prstGeom prst="rect">
            <a:avLst/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X = a.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X = b Y.</a:t>
            </a:r>
          </a:p>
        </p:txBody>
      </p:sp>
      <p:sp>
        <p:nvSpPr>
          <p:cNvPr id="14342" name="Text Box 5"/>
          <p:cNvSpPr txBox="1">
            <a:spLocks noChangeArrowheads="1"/>
          </p:cNvSpPr>
          <p:nvPr/>
        </p:nvSpPr>
        <p:spPr bwMode="auto">
          <a:xfrm>
            <a:off x="2208213" y="1898650"/>
            <a:ext cx="1198562" cy="58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a, b </a:t>
            </a:r>
            <a:r>
              <a:rPr lang="de-AT" altLang="en-US" sz="1600">
                <a:latin typeface="Symbol" panose="05050102010706020507" pitchFamily="18" charset="2"/>
                <a:sym typeface="Symbol" panose="05050102010706020507" pitchFamily="18" charset="2"/>
              </a:rPr>
              <a:t></a:t>
            </a:r>
            <a:r>
              <a:rPr lang="de-AT" altLang="en-US" sz="1600"/>
              <a:t> TS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X, Y </a:t>
            </a:r>
            <a:r>
              <a:rPr lang="de-AT" altLang="en-US" sz="1600">
                <a:latin typeface="Symbol" panose="05050102010706020507" pitchFamily="18" charset="2"/>
                <a:sym typeface="Symbol" panose="05050102010706020507" pitchFamily="18" charset="2"/>
              </a:rPr>
              <a:t></a:t>
            </a:r>
            <a:r>
              <a:rPr lang="de-AT" altLang="en-US" sz="1600"/>
              <a:t> NTS</a:t>
            </a:r>
          </a:p>
        </p:txBody>
      </p:sp>
      <p:grpSp>
        <p:nvGrpSpPr>
          <p:cNvPr id="225293" name="Group 13"/>
          <p:cNvGrpSpPr>
            <a:grpSpLocks/>
          </p:cNvGrpSpPr>
          <p:nvPr/>
        </p:nvGrpSpPr>
        <p:grpSpPr bwMode="auto">
          <a:xfrm>
            <a:off x="671513" y="2695575"/>
            <a:ext cx="7542212" cy="2182813"/>
            <a:chOff x="423" y="1728"/>
            <a:chExt cx="4751" cy="1375"/>
          </a:xfrm>
        </p:grpSpPr>
        <p:sp>
          <p:nvSpPr>
            <p:cNvPr id="14348" name="Text Box 6"/>
            <p:cNvSpPr txBox="1">
              <a:spLocks noChangeArrowheads="1"/>
            </p:cNvSpPr>
            <p:nvPr/>
          </p:nvSpPr>
          <p:spPr bwMode="auto">
            <a:xfrm>
              <a:off x="423" y="1728"/>
              <a:ext cx="2391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/>
                <a:t>Example  </a:t>
              </a:r>
              <a:r>
                <a:rPr lang="de-AT" altLang="en-US" sz="1600"/>
                <a:t>Regular grammar for identifiers</a:t>
              </a:r>
            </a:p>
          </p:txBody>
        </p:sp>
        <p:sp>
          <p:nvSpPr>
            <p:cNvPr id="14349" name="Text Box 7"/>
            <p:cNvSpPr txBox="1">
              <a:spLocks noChangeArrowheads="1"/>
            </p:cNvSpPr>
            <p:nvPr/>
          </p:nvSpPr>
          <p:spPr bwMode="auto">
            <a:xfrm>
              <a:off x="655" y="2018"/>
              <a:ext cx="1088" cy="108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482600" algn="l"/>
                  <a:tab pos="673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482600" algn="l"/>
                  <a:tab pos="673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482600" algn="l"/>
                  <a:tab pos="673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482600" algn="l"/>
                  <a:tab pos="673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482600" algn="l"/>
                  <a:tab pos="673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482600" algn="l"/>
                  <a:tab pos="673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482600" algn="l"/>
                  <a:tab pos="673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482600" algn="l"/>
                  <a:tab pos="673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482600" algn="l"/>
                  <a:tab pos="673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Ident	=	letter.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Ident	=	letter Rest.</a:t>
              </a:r>
            </a:p>
            <a:p>
              <a:pPr>
                <a:lnSpc>
                  <a:spcPct val="90000"/>
                </a:lnSpc>
                <a:spcBef>
                  <a:spcPts val="60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Rest	=	letter.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Rest	=	digit.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Rest	=	'_'.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Rest	=	letter Rest.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Rest	=	digit Rest.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Rest	=	'_' Rest.</a:t>
              </a:r>
            </a:p>
          </p:txBody>
        </p:sp>
        <p:sp>
          <p:nvSpPr>
            <p:cNvPr id="14350" name="Text Box 8"/>
            <p:cNvSpPr txBox="1">
              <a:spLocks noChangeArrowheads="1"/>
            </p:cNvSpPr>
            <p:nvPr/>
          </p:nvSpPr>
          <p:spPr bwMode="auto">
            <a:xfrm>
              <a:off x="2103" y="2039"/>
              <a:ext cx="1728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e.g., derivation of the name </a:t>
              </a:r>
              <a:r>
                <a:rPr lang="de-AT" altLang="en-US" sz="1400">
                  <a:latin typeface="Arial" panose="020B0604020202020204" pitchFamily="34" charset="0"/>
                </a:rPr>
                <a:t>xy3</a:t>
              </a:r>
            </a:p>
          </p:txBody>
        </p:sp>
        <p:sp>
          <p:nvSpPr>
            <p:cNvPr id="14351" name="Text Box 9"/>
            <p:cNvSpPr txBox="1">
              <a:spLocks noChangeArrowheads="1"/>
            </p:cNvSpPr>
            <p:nvPr/>
          </p:nvSpPr>
          <p:spPr bwMode="auto">
            <a:xfrm>
              <a:off x="2111" y="2347"/>
              <a:ext cx="3063" cy="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Ident  </a:t>
              </a:r>
              <a:r>
                <a:rPr lang="de-AT" altLang="en-US" sz="1400">
                  <a:latin typeface="Symbol" panose="05050102010706020507" pitchFamily="18" charset="2"/>
                  <a:sym typeface="Symbol" panose="05050102010706020507" pitchFamily="18" charset="2"/>
                </a:rPr>
                <a:t></a:t>
              </a:r>
              <a:r>
                <a:rPr lang="de-AT" altLang="en-US" sz="1400">
                  <a:latin typeface="Arial" panose="020B0604020202020204" pitchFamily="34" charset="0"/>
                </a:rPr>
                <a:t> letter Rest  </a:t>
              </a:r>
              <a:r>
                <a:rPr lang="de-AT" altLang="en-US" sz="1400">
                  <a:latin typeface="Symbol" panose="05050102010706020507" pitchFamily="18" charset="2"/>
                  <a:sym typeface="Symbol" panose="05050102010706020507" pitchFamily="18" charset="2"/>
                </a:rPr>
                <a:t></a:t>
              </a:r>
              <a:r>
                <a:rPr lang="de-AT" altLang="en-US" sz="1400">
                  <a:latin typeface="Arial" panose="020B0604020202020204" pitchFamily="34" charset="0"/>
                </a:rPr>
                <a:t> letter letter Rest  </a:t>
              </a:r>
              <a:r>
                <a:rPr lang="de-AT" altLang="en-US" sz="1400">
                  <a:latin typeface="Symbol" panose="05050102010706020507" pitchFamily="18" charset="2"/>
                  <a:sym typeface="Symbol" panose="05050102010706020507" pitchFamily="18" charset="2"/>
                </a:rPr>
                <a:t></a:t>
              </a:r>
              <a:r>
                <a:rPr lang="de-AT" altLang="en-US" sz="1400">
                  <a:latin typeface="Arial" panose="020B0604020202020204" pitchFamily="34" charset="0"/>
                </a:rPr>
                <a:t> letter letter digit</a:t>
              </a:r>
            </a:p>
          </p:txBody>
        </p:sp>
      </p:grpSp>
      <p:sp>
        <p:nvSpPr>
          <p:cNvPr id="225290" name="Text Box 10"/>
          <p:cNvSpPr txBox="1">
            <a:spLocks noChangeArrowheads="1"/>
          </p:cNvSpPr>
          <p:nvPr/>
        </p:nvSpPr>
        <p:spPr bwMode="auto">
          <a:xfrm>
            <a:off x="671513" y="5111750"/>
            <a:ext cx="7875587" cy="611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Alternative definition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A grammar is called regular if it can be described by a </a:t>
            </a:r>
            <a:r>
              <a:rPr lang="de-AT" altLang="en-US" sz="1600" u="sng"/>
              <a:t>single non-recursive</a:t>
            </a:r>
            <a:r>
              <a:rPr lang="de-AT" altLang="en-US" sz="1600"/>
              <a:t> EBNF production.</a:t>
            </a:r>
          </a:p>
        </p:txBody>
      </p:sp>
      <p:grpSp>
        <p:nvGrpSpPr>
          <p:cNvPr id="225294" name="Group 14"/>
          <p:cNvGrpSpPr>
            <a:grpSpLocks/>
          </p:cNvGrpSpPr>
          <p:nvPr/>
        </p:nvGrpSpPr>
        <p:grpSpPr bwMode="auto">
          <a:xfrm>
            <a:off x="671513" y="5867400"/>
            <a:ext cx="3795712" cy="688975"/>
            <a:chOff x="423" y="3672"/>
            <a:chExt cx="2391" cy="434"/>
          </a:xfrm>
        </p:grpSpPr>
        <p:sp>
          <p:nvSpPr>
            <p:cNvPr id="14346" name="Text Box 11"/>
            <p:cNvSpPr txBox="1">
              <a:spLocks noChangeArrowheads="1"/>
            </p:cNvSpPr>
            <p:nvPr/>
          </p:nvSpPr>
          <p:spPr bwMode="auto">
            <a:xfrm>
              <a:off x="423" y="3672"/>
              <a:ext cx="2391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/>
                <a:t>Example  </a:t>
              </a:r>
              <a:r>
                <a:rPr lang="de-AT" altLang="en-US" sz="1600"/>
                <a:t>Regular grammar for identifiers</a:t>
              </a:r>
            </a:p>
          </p:txBody>
        </p:sp>
        <p:sp>
          <p:nvSpPr>
            <p:cNvPr id="14347" name="Text Box 12"/>
            <p:cNvSpPr txBox="1">
              <a:spLocks noChangeArrowheads="1"/>
            </p:cNvSpPr>
            <p:nvPr/>
          </p:nvSpPr>
          <p:spPr bwMode="auto">
            <a:xfrm>
              <a:off x="655" y="3914"/>
              <a:ext cx="1661" cy="192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482600" algn="l"/>
                  <a:tab pos="673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482600" algn="l"/>
                  <a:tab pos="673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482600" algn="l"/>
                  <a:tab pos="673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482600" algn="l"/>
                  <a:tab pos="673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482600" algn="l"/>
                  <a:tab pos="673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482600" algn="l"/>
                  <a:tab pos="673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482600" algn="l"/>
                  <a:tab pos="673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482600" algn="l"/>
                  <a:tab pos="673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482600" algn="l"/>
                  <a:tab pos="673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Ident	=	letter {letter | digit | '_'}.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88528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0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7259F2B-8BCA-43FF-81DE-2357373B9DAF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Examples</a:t>
            </a:r>
          </a:p>
        </p:txBody>
      </p:sp>
      <p:sp>
        <p:nvSpPr>
          <p:cNvPr id="16388" name="Text Box 3"/>
          <p:cNvSpPr txBox="1">
            <a:spLocks noChangeArrowheads="1"/>
          </p:cNvSpPr>
          <p:nvPr/>
        </p:nvSpPr>
        <p:spPr bwMode="auto">
          <a:xfrm>
            <a:off x="696913" y="1384300"/>
            <a:ext cx="67532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Can we transform the following grammar into a regular grammar?</a:t>
            </a:r>
          </a:p>
        </p:txBody>
      </p:sp>
      <p:sp>
        <p:nvSpPr>
          <p:cNvPr id="16389" name="Text Box 4"/>
          <p:cNvSpPr txBox="1">
            <a:spLocks noChangeArrowheads="1"/>
          </p:cNvSpPr>
          <p:nvPr/>
        </p:nvSpPr>
        <p:spPr bwMode="auto">
          <a:xfrm>
            <a:off x="1014413" y="1903413"/>
            <a:ext cx="1212850" cy="7302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 = T {"+" T}.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 = F {"*" F}.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 = id.</a:t>
            </a:r>
          </a:p>
        </p:txBody>
      </p:sp>
      <p:grpSp>
        <p:nvGrpSpPr>
          <p:cNvPr id="226326" name="Group 22"/>
          <p:cNvGrpSpPr>
            <a:grpSpLocks/>
          </p:cNvGrpSpPr>
          <p:nvPr/>
        </p:nvGrpSpPr>
        <p:grpSpPr bwMode="auto">
          <a:xfrm>
            <a:off x="3287713" y="1814513"/>
            <a:ext cx="2382837" cy="639762"/>
            <a:chOff x="2071" y="1143"/>
            <a:chExt cx="1501" cy="403"/>
          </a:xfrm>
        </p:grpSpPr>
        <p:sp>
          <p:nvSpPr>
            <p:cNvPr id="16404" name="Text Box 5"/>
            <p:cNvSpPr txBox="1">
              <a:spLocks noChangeArrowheads="1"/>
            </p:cNvSpPr>
            <p:nvPr/>
          </p:nvSpPr>
          <p:spPr bwMode="auto">
            <a:xfrm>
              <a:off x="2071" y="1143"/>
              <a:ext cx="1501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After substitution of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F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in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T</a:t>
              </a:r>
            </a:p>
          </p:txBody>
        </p:sp>
        <p:sp>
          <p:nvSpPr>
            <p:cNvPr id="16405" name="Text Box 6"/>
            <p:cNvSpPr txBox="1">
              <a:spLocks noChangeArrowheads="1"/>
            </p:cNvSpPr>
            <p:nvPr/>
          </p:nvSpPr>
          <p:spPr bwMode="auto">
            <a:xfrm>
              <a:off x="2303" y="1351"/>
              <a:ext cx="779" cy="19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 =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id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{"*"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id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}.</a:t>
              </a:r>
            </a:p>
          </p:txBody>
        </p:sp>
      </p:grpSp>
      <p:grpSp>
        <p:nvGrpSpPr>
          <p:cNvPr id="226328" name="Group 24"/>
          <p:cNvGrpSpPr>
            <a:grpSpLocks/>
          </p:cNvGrpSpPr>
          <p:nvPr/>
        </p:nvGrpSpPr>
        <p:grpSpPr bwMode="auto">
          <a:xfrm>
            <a:off x="696913" y="3886200"/>
            <a:ext cx="6753225" cy="1036638"/>
            <a:chOff x="439" y="2448"/>
            <a:chExt cx="4254" cy="653"/>
          </a:xfrm>
        </p:grpSpPr>
        <p:sp>
          <p:nvSpPr>
            <p:cNvPr id="16402" name="Text Box 10"/>
            <p:cNvSpPr txBox="1">
              <a:spLocks noChangeArrowheads="1"/>
            </p:cNvSpPr>
            <p:nvPr/>
          </p:nvSpPr>
          <p:spPr bwMode="auto">
            <a:xfrm>
              <a:off x="439" y="2448"/>
              <a:ext cx="425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Can we transform the following grammar into a regular grammar?</a:t>
              </a:r>
            </a:p>
          </p:txBody>
        </p:sp>
        <p:sp>
          <p:nvSpPr>
            <p:cNvPr id="16403" name="Text Box 11"/>
            <p:cNvSpPr txBox="1">
              <a:spLocks noChangeArrowheads="1"/>
            </p:cNvSpPr>
            <p:nvPr/>
          </p:nvSpPr>
          <p:spPr bwMode="auto">
            <a:xfrm>
              <a:off x="639" y="2775"/>
              <a:ext cx="889" cy="32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 = F {"*" F}.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 = id | "(" E ")".</a:t>
              </a:r>
            </a:p>
          </p:txBody>
        </p:sp>
      </p:grpSp>
      <p:grpSp>
        <p:nvGrpSpPr>
          <p:cNvPr id="226329" name="Group 25"/>
          <p:cNvGrpSpPr>
            <a:grpSpLocks/>
          </p:cNvGrpSpPr>
          <p:nvPr/>
        </p:nvGrpSpPr>
        <p:grpSpPr bwMode="auto">
          <a:xfrm>
            <a:off x="3287713" y="4316413"/>
            <a:ext cx="3727450" cy="1524000"/>
            <a:chOff x="2071" y="2719"/>
            <a:chExt cx="2348" cy="960"/>
          </a:xfrm>
        </p:grpSpPr>
        <p:sp>
          <p:nvSpPr>
            <p:cNvPr id="16399" name="Text Box 12"/>
            <p:cNvSpPr txBox="1">
              <a:spLocks noChangeArrowheads="1"/>
            </p:cNvSpPr>
            <p:nvPr/>
          </p:nvSpPr>
          <p:spPr bwMode="auto">
            <a:xfrm>
              <a:off x="2071" y="2719"/>
              <a:ext cx="1508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After substitution of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F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in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</a:t>
              </a:r>
            </a:p>
          </p:txBody>
        </p:sp>
        <p:sp>
          <p:nvSpPr>
            <p:cNvPr id="16400" name="Text Box 13"/>
            <p:cNvSpPr txBox="1">
              <a:spLocks noChangeArrowheads="1"/>
            </p:cNvSpPr>
            <p:nvPr/>
          </p:nvSpPr>
          <p:spPr bwMode="auto">
            <a:xfrm>
              <a:off x="2303" y="2927"/>
              <a:ext cx="1933" cy="19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 =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(id | "(" E ")")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{ "*"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(id | "(" E ")")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}.</a:t>
              </a:r>
            </a:p>
          </p:txBody>
        </p:sp>
        <p:sp>
          <p:nvSpPr>
            <p:cNvPr id="16401" name="Text Box 14"/>
            <p:cNvSpPr txBox="1">
              <a:spLocks noChangeArrowheads="1"/>
            </p:cNvSpPr>
            <p:nvPr/>
          </p:nvSpPr>
          <p:spPr bwMode="auto">
            <a:xfrm>
              <a:off x="2071" y="3159"/>
              <a:ext cx="2348" cy="5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Substituting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in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does not help any more.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Central recursion cannot be eliminated.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The grammar is </a:t>
              </a:r>
              <a:r>
                <a:rPr kumimoji="0" lang="de-AT" altLang="en-US" sz="1600" b="0" i="0" u="sng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not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regular.</a:t>
              </a:r>
            </a:p>
          </p:txBody>
        </p:sp>
      </p:grpSp>
      <p:grpSp>
        <p:nvGrpSpPr>
          <p:cNvPr id="226327" name="Group 23"/>
          <p:cNvGrpSpPr>
            <a:grpSpLocks/>
          </p:cNvGrpSpPr>
          <p:nvPr/>
        </p:nvGrpSpPr>
        <p:grpSpPr bwMode="auto">
          <a:xfrm>
            <a:off x="3287713" y="2513013"/>
            <a:ext cx="2765425" cy="1022350"/>
            <a:chOff x="2071" y="1583"/>
            <a:chExt cx="1742" cy="644"/>
          </a:xfrm>
        </p:grpSpPr>
        <p:sp>
          <p:nvSpPr>
            <p:cNvPr id="16396" name="Text Box 7"/>
            <p:cNvSpPr txBox="1">
              <a:spLocks noChangeArrowheads="1"/>
            </p:cNvSpPr>
            <p:nvPr/>
          </p:nvSpPr>
          <p:spPr bwMode="auto">
            <a:xfrm>
              <a:off x="2071" y="1583"/>
              <a:ext cx="1501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After substitution of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T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in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</a:t>
              </a:r>
            </a:p>
          </p:txBody>
        </p:sp>
        <p:sp>
          <p:nvSpPr>
            <p:cNvPr id="16397" name="Text Box 8"/>
            <p:cNvSpPr txBox="1">
              <a:spLocks noChangeArrowheads="1"/>
            </p:cNvSpPr>
            <p:nvPr/>
          </p:nvSpPr>
          <p:spPr bwMode="auto">
            <a:xfrm>
              <a:off x="2303" y="1807"/>
              <a:ext cx="1510" cy="19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 =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id {"*" id}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{"+"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id {"*" id}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}.</a:t>
              </a:r>
            </a:p>
          </p:txBody>
        </p:sp>
        <p:sp>
          <p:nvSpPr>
            <p:cNvPr id="16398" name="Text Box 20"/>
            <p:cNvSpPr txBox="1">
              <a:spLocks noChangeArrowheads="1"/>
            </p:cNvSpPr>
            <p:nvPr/>
          </p:nvSpPr>
          <p:spPr bwMode="auto">
            <a:xfrm>
              <a:off x="2071" y="2015"/>
              <a:ext cx="1323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The grammar is regular</a:t>
              </a:r>
            </a:p>
          </p:txBody>
        </p:sp>
      </p:grpSp>
      <p:sp>
        <p:nvSpPr>
          <p:cNvPr id="226313" name="Rectangle 9"/>
          <p:cNvSpPr>
            <a:spLocks noChangeArrowheads="1"/>
          </p:cNvSpPr>
          <p:nvPr/>
        </p:nvSpPr>
        <p:spPr bwMode="auto">
          <a:xfrm>
            <a:off x="3276600" y="1854200"/>
            <a:ext cx="4470400" cy="165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26323" name="Rectangle 19"/>
          <p:cNvSpPr>
            <a:spLocks noChangeArrowheads="1"/>
          </p:cNvSpPr>
          <p:nvPr/>
        </p:nvSpPr>
        <p:spPr bwMode="auto">
          <a:xfrm>
            <a:off x="3276600" y="4343400"/>
            <a:ext cx="4470400" cy="165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107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6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313" grpId="0" animBg="1"/>
      <p:bldP spid="2263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A9C89A1-3BF2-4892-B3DF-04ACEC4CDD7B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Limitations of regular grammars</a:t>
            </a:r>
          </a:p>
        </p:txBody>
      </p:sp>
      <p:sp>
        <p:nvSpPr>
          <p:cNvPr id="18436" name="Text Box 3"/>
          <p:cNvSpPr txBox="1">
            <a:spLocks noChangeArrowheads="1"/>
          </p:cNvSpPr>
          <p:nvPr/>
        </p:nvSpPr>
        <p:spPr bwMode="auto">
          <a:xfrm>
            <a:off x="696913" y="1231900"/>
            <a:ext cx="5362575" cy="611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Regular grammars cannot deal with </a:t>
            </a:r>
            <a:r>
              <a:rPr kumimoji="0" lang="de-AT" altLang="en-US" sz="1800" b="1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nested structures</a:t>
            </a:r>
            <a:endParaRPr kumimoji="0" lang="de-AT" altLang="en-US" sz="18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because they cannot handle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central recursion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!</a:t>
            </a:r>
          </a:p>
        </p:txBody>
      </p:sp>
      <p:sp>
        <p:nvSpPr>
          <p:cNvPr id="18437" name="Text Box 4"/>
          <p:cNvSpPr txBox="1">
            <a:spLocks noChangeArrowheads="1"/>
          </p:cNvSpPr>
          <p:nvPr/>
        </p:nvSpPr>
        <p:spPr bwMode="auto">
          <a:xfrm>
            <a:off x="709613" y="2057400"/>
            <a:ext cx="62642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But central recursion is important in most programming languages</a:t>
            </a: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3072136" y="3141663"/>
            <a:ext cx="2865437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Class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  <a:sym typeface="Symbol" panose="05050102010706020507" pitchFamily="18" charset="2"/>
              </a:rPr>
              <a:t>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"class" "{" ...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Class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... "}"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950913" y="2462213"/>
            <a:ext cx="1893887" cy="97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nested expressions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nested statements</a:t>
            </a:r>
          </a:p>
          <a:p>
            <a:pPr marL="190500" marR="0" lvl="0" indent="-1905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nested classes</a:t>
            </a: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3072136" y="2506663"/>
            <a:ext cx="2214562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Expr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  <a:sym typeface="Symbol" panose="05050102010706020507" pitchFamily="18" charset="2"/>
              </a:rPr>
              <a:t>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de-AT" altLang="en-US" sz="1400" b="0" i="0" u="none" strike="noStrike" kern="1200" cap="none" spc="0" normalizeH="0" baseline="30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MT Symbol" pitchFamily="82" charset="2"/>
              </a:rPr>
              <a:t>*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... "("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Expr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")" ...</a:t>
            </a: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3072136" y="2824163"/>
            <a:ext cx="3997325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Statement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  <a:sym typeface="Symbol" panose="05050102010706020507" pitchFamily="18" charset="2"/>
              </a:rPr>
              <a:t>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"do" 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Statement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"while" "(" Expr ")"</a:t>
            </a: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747713" y="3516313"/>
            <a:ext cx="49291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For productions like these we need context-free grammars</a:t>
            </a:r>
          </a:p>
        </p:txBody>
      </p:sp>
      <p:grpSp>
        <p:nvGrpSpPr>
          <p:cNvPr id="227350" name="Group 22"/>
          <p:cNvGrpSpPr>
            <a:grpSpLocks/>
          </p:cNvGrpSpPr>
          <p:nvPr/>
        </p:nvGrpSpPr>
        <p:grpSpPr bwMode="auto">
          <a:xfrm>
            <a:off x="696913" y="4191000"/>
            <a:ext cx="3946525" cy="682625"/>
            <a:chOff x="439" y="2640"/>
            <a:chExt cx="2486" cy="430"/>
          </a:xfrm>
        </p:grpSpPr>
        <p:sp>
          <p:nvSpPr>
            <p:cNvPr id="18452" name="Text Box 11"/>
            <p:cNvSpPr txBox="1">
              <a:spLocks noChangeArrowheads="1"/>
            </p:cNvSpPr>
            <p:nvPr/>
          </p:nvSpPr>
          <p:spPr bwMode="auto">
            <a:xfrm>
              <a:off x="439" y="2640"/>
              <a:ext cx="248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But most lexical structures are regular</a:t>
              </a: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453" name="Text Box 12"/>
            <p:cNvSpPr txBox="1">
              <a:spLocks noChangeArrowheads="1"/>
            </p:cNvSpPr>
            <p:nvPr/>
          </p:nvSpPr>
          <p:spPr bwMode="auto">
            <a:xfrm>
              <a:off x="631" y="2855"/>
              <a:ext cx="2225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524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524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524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524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52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52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52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52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52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5240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identifiers	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letter {letter | digit | "_"}</a:t>
              </a:r>
            </a:p>
          </p:txBody>
        </p:sp>
      </p:grpSp>
      <p:sp>
        <p:nvSpPr>
          <p:cNvPr id="227342" name="Text Box 14"/>
          <p:cNvSpPr txBox="1">
            <a:spLocks noChangeArrowheads="1"/>
          </p:cNvSpPr>
          <p:nvPr/>
        </p:nvSpPr>
        <p:spPr bwMode="auto">
          <a:xfrm>
            <a:off x="1001713" y="4773613"/>
            <a:ext cx="25225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524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524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524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524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240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numbers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digit {digit}</a:t>
            </a:r>
          </a:p>
        </p:txBody>
      </p:sp>
      <p:sp>
        <p:nvSpPr>
          <p:cNvPr id="227343" name="Text Box 15"/>
          <p:cNvSpPr txBox="1">
            <a:spLocks noChangeArrowheads="1"/>
          </p:cNvSpPr>
          <p:nvPr/>
        </p:nvSpPr>
        <p:spPr bwMode="auto">
          <a:xfrm>
            <a:off x="1001713" y="5027613"/>
            <a:ext cx="30797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524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524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524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524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240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strings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"\"" {noQuote} "\""</a:t>
            </a:r>
          </a:p>
        </p:txBody>
      </p:sp>
      <p:sp>
        <p:nvSpPr>
          <p:cNvPr id="227344" name="Text Box 16"/>
          <p:cNvSpPr txBox="1">
            <a:spLocks noChangeArrowheads="1"/>
          </p:cNvSpPr>
          <p:nvPr/>
        </p:nvSpPr>
        <p:spPr bwMode="auto">
          <a:xfrm>
            <a:off x="1001713" y="5281613"/>
            <a:ext cx="26590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524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524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524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524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240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keywords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letter {letter}</a:t>
            </a:r>
          </a:p>
        </p:txBody>
      </p:sp>
      <p:sp>
        <p:nvSpPr>
          <p:cNvPr id="227345" name="Text Box 17"/>
          <p:cNvSpPr txBox="1">
            <a:spLocks noChangeArrowheads="1"/>
          </p:cNvSpPr>
          <p:nvPr/>
        </p:nvSpPr>
        <p:spPr bwMode="auto">
          <a:xfrm>
            <a:off x="1001713" y="5535613"/>
            <a:ext cx="22145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524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524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524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524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24000" algn="l"/>
              </a:tabLst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operators	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"&gt;" "="</a:t>
            </a:r>
          </a:p>
        </p:txBody>
      </p:sp>
      <p:grpSp>
        <p:nvGrpSpPr>
          <p:cNvPr id="227351" name="Group 23"/>
          <p:cNvGrpSpPr>
            <a:grpSpLocks/>
          </p:cNvGrpSpPr>
          <p:nvPr/>
        </p:nvGrpSpPr>
        <p:grpSpPr bwMode="auto">
          <a:xfrm>
            <a:off x="5294313" y="4191000"/>
            <a:ext cx="2725737" cy="1316038"/>
            <a:chOff x="3335" y="2640"/>
            <a:chExt cx="1717" cy="829"/>
          </a:xfrm>
        </p:grpSpPr>
        <p:sp>
          <p:nvSpPr>
            <p:cNvPr id="18449" name="Text Box 18"/>
            <p:cNvSpPr txBox="1">
              <a:spLocks noChangeArrowheads="1"/>
            </p:cNvSpPr>
            <p:nvPr/>
          </p:nvSpPr>
          <p:spPr bwMode="auto">
            <a:xfrm>
              <a:off x="3335" y="2640"/>
              <a:ext cx="169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Exception:</a:t>
              </a: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nested comments</a:t>
              </a:r>
            </a:p>
          </p:txBody>
        </p:sp>
        <p:sp>
          <p:nvSpPr>
            <p:cNvPr id="18450" name="Text Box 19"/>
            <p:cNvSpPr txBox="1">
              <a:spLocks noChangeArrowheads="1"/>
            </p:cNvSpPr>
            <p:nvPr/>
          </p:nvSpPr>
          <p:spPr bwMode="auto">
            <a:xfrm>
              <a:off x="3495" y="2871"/>
              <a:ext cx="100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/* ..... /* ... */ ..... */</a:t>
              </a:r>
            </a:p>
          </p:txBody>
        </p:sp>
        <p:sp>
          <p:nvSpPr>
            <p:cNvPr id="18451" name="Text Box 21"/>
            <p:cNvSpPr txBox="1">
              <a:spLocks noChangeArrowheads="1"/>
            </p:cNvSpPr>
            <p:nvPr/>
          </p:nvSpPr>
          <p:spPr bwMode="auto">
            <a:xfrm>
              <a:off x="3351" y="3103"/>
              <a:ext cx="1701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The scanner must treat them in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 special way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532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342" grpId="0" autoUpdateAnimBg="0"/>
      <p:bldP spid="227343" grpId="0" autoUpdateAnimBg="0"/>
      <p:bldP spid="227344" grpId="0" autoUpdateAnimBg="0"/>
      <p:bldP spid="22734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665D15B-6AD9-435D-BB3C-D9151107AA7F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9</a:t>
            </a:fld>
            <a:endParaRPr lang="de-DE" altLang="en-US" sz="1400" smtClean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Regular expressions</a:t>
            </a:r>
          </a:p>
        </p:txBody>
      </p:sp>
      <p:sp>
        <p:nvSpPr>
          <p:cNvPr id="12292" name="Text Box 3"/>
          <p:cNvSpPr txBox="1">
            <a:spLocks noChangeArrowheads="1"/>
          </p:cNvSpPr>
          <p:nvPr/>
        </p:nvSpPr>
        <p:spPr bwMode="auto">
          <a:xfrm>
            <a:off x="709613" y="1181100"/>
            <a:ext cx="4054613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smtClean="0"/>
              <a:t>Alternative notation for regular grammars</a:t>
            </a:r>
            <a:endParaRPr lang="de-AT" altLang="en-US" sz="1800"/>
          </a:p>
        </p:txBody>
      </p:sp>
      <p:sp>
        <p:nvSpPr>
          <p:cNvPr id="12293" name="Text Box 4"/>
          <p:cNvSpPr txBox="1">
            <a:spLocks noChangeArrowheads="1"/>
          </p:cNvSpPr>
          <p:nvPr/>
        </p:nvSpPr>
        <p:spPr bwMode="auto">
          <a:xfrm>
            <a:off x="709613" y="1765300"/>
            <a:ext cx="11588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Definition</a:t>
            </a:r>
          </a:p>
        </p:txBody>
      </p:sp>
      <p:sp>
        <p:nvSpPr>
          <p:cNvPr id="12294" name="Text Box 5"/>
          <p:cNvSpPr txBox="1">
            <a:spLocks noChangeArrowheads="1"/>
          </p:cNvSpPr>
          <p:nvPr/>
        </p:nvSpPr>
        <p:spPr bwMode="auto">
          <a:xfrm>
            <a:off x="709613" y="2228850"/>
            <a:ext cx="3689128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92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92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92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92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1. 	</a:t>
            </a:r>
            <a:r>
              <a:rPr lang="de-AT" altLang="en-US" sz="1600">
                <a:latin typeface="Symbol" panose="05050102010706020507" pitchFamily="18" charset="2"/>
              </a:rPr>
              <a:t>e</a:t>
            </a:r>
            <a:r>
              <a:rPr lang="de-AT" altLang="en-US" sz="1600"/>
              <a:t> </a:t>
            </a:r>
            <a:r>
              <a:rPr lang="de-AT" altLang="en-US" sz="1600" smtClean="0"/>
              <a:t>(empty string) is a regular expression</a:t>
            </a:r>
            <a:endParaRPr lang="de-AT" altLang="en-US" sz="1600"/>
          </a:p>
        </p:txBody>
      </p:sp>
      <p:sp>
        <p:nvSpPr>
          <p:cNvPr id="12295" name="Text Box 6"/>
          <p:cNvSpPr txBox="1">
            <a:spLocks noChangeArrowheads="1"/>
          </p:cNvSpPr>
          <p:nvPr/>
        </p:nvSpPr>
        <p:spPr bwMode="auto">
          <a:xfrm>
            <a:off x="709613" y="2563813"/>
            <a:ext cx="3907008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92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92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92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92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2. 	</a:t>
            </a:r>
            <a:r>
              <a:rPr lang="de-AT" altLang="en-US" sz="1600" smtClean="0"/>
              <a:t>A terminal symbol is a regular expression</a:t>
            </a:r>
            <a:endParaRPr lang="de-AT" altLang="en-US" sz="1600"/>
          </a:p>
        </p:txBody>
      </p:sp>
      <p:sp>
        <p:nvSpPr>
          <p:cNvPr id="12296" name="Text Box 7"/>
          <p:cNvSpPr txBox="1">
            <a:spLocks noChangeArrowheads="1"/>
          </p:cNvSpPr>
          <p:nvPr/>
        </p:nvSpPr>
        <p:spPr bwMode="auto">
          <a:xfrm>
            <a:off x="709613" y="2914650"/>
            <a:ext cx="6794145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92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92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92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92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3. 	</a:t>
            </a:r>
            <a:r>
              <a:rPr lang="de-AT" altLang="en-US" sz="1600" smtClean="0"/>
              <a:t>If </a:t>
            </a:r>
            <a:r>
              <a:rPr lang="de-AT" altLang="en-US" sz="1600">
                <a:latin typeface="Symbol" panose="05050102010706020507" pitchFamily="18" charset="2"/>
              </a:rPr>
              <a:t>a</a:t>
            </a:r>
            <a:r>
              <a:rPr lang="de-AT" altLang="en-US" sz="1600"/>
              <a:t> </a:t>
            </a:r>
            <a:r>
              <a:rPr lang="de-AT" altLang="en-US" sz="1600" smtClean="0"/>
              <a:t>and </a:t>
            </a:r>
            <a:r>
              <a:rPr lang="de-AT" altLang="en-US" sz="1600">
                <a:latin typeface="Symbol" panose="05050102010706020507" pitchFamily="18" charset="2"/>
              </a:rPr>
              <a:t>b</a:t>
            </a:r>
            <a:r>
              <a:rPr lang="de-AT" altLang="en-US" sz="1600"/>
              <a:t> </a:t>
            </a:r>
            <a:r>
              <a:rPr lang="de-AT" altLang="en-US" sz="1600" smtClean="0"/>
              <a:t>are regular expressions, the following expressions are also regular</a:t>
            </a:r>
            <a:endParaRPr lang="de-AT" altLang="en-US" sz="1600"/>
          </a:p>
        </p:txBody>
      </p:sp>
      <p:sp>
        <p:nvSpPr>
          <p:cNvPr id="12297" name="Text Box 8"/>
          <p:cNvSpPr txBox="1">
            <a:spLocks noChangeArrowheads="1"/>
          </p:cNvSpPr>
          <p:nvPr/>
        </p:nvSpPr>
        <p:spPr bwMode="auto">
          <a:xfrm>
            <a:off x="1243013" y="3282950"/>
            <a:ext cx="2717800" cy="155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>
                <a:latin typeface="Symbol" panose="05050102010706020507" pitchFamily="18" charset="2"/>
              </a:rPr>
              <a:t>a b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>
                <a:latin typeface="Symbol" panose="05050102010706020507" pitchFamily="18" charset="2"/>
              </a:rPr>
              <a:t>a</a:t>
            </a:r>
            <a:r>
              <a:rPr lang="de-AT" altLang="en-US" sz="1600"/>
              <a:t> | </a:t>
            </a:r>
            <a:r>
              <a:rPr lang="de-AT" altLang="en-US" sz="1600">
                <a:latin typeface="Symbol" panose="05050102010706020507" pitchFamily="18" charset="2"/>
              </a:rPr>
              <a:t>b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(</a:t>
            </a:r>
            <a:r>
              <a:rPr lang="de-AT" altLang="en-US" sz="1600">
                <a:latin typeface="Symbol" panose="05050102010706020507" pitchFamily="18" charset="2"/>
              </a:rPr>
              <a:t>a</a:t>
            </a:r>
            <a:r>
              <a:rPr lang="de-AT" altLang="en-US" sz="1600"/>
              <a:t>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(</a:t>
            </a:r>
            <a:r>
              <a:rPr lang="de-AT" altLang="en-US" sz="1600">
                <a:latin typeface="Symbol" panose="05050102010706020507" pitchFamily="18" charset="2"/>
              </a:rPr>
              <a:t>a</a:t>
            </a:r>
            <a:r>
              <a:rPr lang="de-AT" altLang="en-US" sz="1600"/>
              <a:t>)?	</a:t>
            </a:r>
            <a:r>
              <a:rPr lang="de-AT" altLang="en-US" sz="1600">
                <a:latin typeface="Symbol" panose="05050102010706020507" pitchFamily="18" charset="2"/>
              </a:rPr>
              <a:t>a</a:t>
            </a:r>
            <a:r>
              <a:rPr lang="de-AT" altLang="en-US" sz="1600"/>
              <a:t> | </a:t>
            </a:r>
            <a:r>
              <a:rPr lang="de-AT" altLang="en-US" sz="1600">
                <a:latin typeface="Symbol" panose="05050102010706020507" pitchFamily="18" charset="2"/>
              </a:rPr>
              <a:t>e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(</a:t>
            </a:r>
            <a:r>
              <a:rPr lang="de-AT" altLang="en-US" sz="1600">
                <a:latin typeface="Symbol" panose="05050102010706020507" pitchFamily="18" charset="2"/>
              </a:rPr>
              <a:t>a</a:t>
            </a:r>
            <a:r>
              <a:rPr lang="de-AT" altLang="en-US" sz="1600"/>
              <a:t>)+	</a:t>
            </a:r>
            <a:r>
              <a:rPr lang="de-AT" altLang="en-US" sz="1600">
                <a:latin typeface="Symbol" panose="05050102010706020507" pitchFamily="18" charset="2"/>
              </a:rPr>
              <a:t>a</a:t>
            </a:r>
            <a:r>
              <a:rPr lang="de-AT" altLang="en-US" sz="1600"/>
              <a:t> | </a:t>
            </a:r>
            <a:r>
              <a:rPr lang="de-AT" altLang="en-US" sz="1600">
                <a:latin typeface="Symbol" panose="05050102010706020507" pitchFamily="18" charset="2"/>
              </a:rPr>
              <a:t>aa</a:t>
            </a:r>
            <a:r>
              <a:rPr lang="de-AT" altLang="en-US" sz="1600"/>
              <a:t> | </a:t>
            </a:r>
            <a:r>
              <a:rPr lang="de-AT" altLang="en-US" sz="1600">
                <a:latin typeface="Symbol" panose="05050102010706020507" pitchFamily="18" charset="2"/>
              </a:rPr>
              <a:t>aaa</a:t>
            </a:r>
            <a:r>
              <a:rPr lang="de-AT" altLang="en-US" sz="1600"/>
              <a:t> | ...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(</a:t>
            </a:r>
            <a:r>
              <a:rPr lang="de-AT" altLang="en-US" sz="1600">
                <a:latin typeface="Symbol" panose="05050102010706020507" pitchFamily="18" charset="2"/>
              </a:rPr>
              <a:t>a</a:t>
            </a:r>
            <a:r>
              <a:rPr lang="de-AT" altLang="en-US" sz="1600"/>
              <a:t>)*	</a:t>
            </a:r>
            <a:r>
              <a:rPr lang="de-AT" altLang="en-US" sz="1600">
                <a:latin typeface="Symbol" panose="05050102010706020507" pitchFamily="18" charset="2"/>
              </a:rPr>
              <a:t>e</a:t>
            </a:r>
            <a:r>
              <a:rPr lang="de-AT" altLang="en-US" sz="1600"/>
              <a:t> | </a:t>
            </a:r>
            <a:r>
              <a:rPr lang="de-AT" altLang="en-US" sz="1600">
                <a:latin typeface="Symbol" panose="05050102010706020507" pitchFamily="18" charset="2"/>
              </a:rPr>
              <a:t>a</a:t>
            </a:r>
            <a:r>
              <a:rPr lang="de-AT" altLang="en-US" sz="1600"/>
              <a:t> | </a:t>
            </a:r>
            <a:r>
              <a:rPr lang="de-AT" altLang="en-US" sz="1600">
                <a:latin typeface="Symbol" panose="05050102010706020507" pitchFamily="18" charset="2"/>
              </a:rPr>
              <a:t>aa</a:t>
            </a:r>
            <a:r>
              <a:rPr lang="de-AT" altLang="en-US" sz="1600"/>
              <a:t> | </a:t>
            </a:r>
            <a:r>
              <a:rPr lang="de-AT" altLang="en-US" sz="1600">
                <a:latin typeface="Symbol" panose="05050102010706020507" pitchFamily="18" charset="2"/>
              </a:rPr>
              <a:t>aaa</a:t>
            </a:r>
            <a:r>
              <a:rPr lang="de-AT" altLang="en-US" sz="1600"/>
              <a:t> | ...</a:t>
            </a:r>
          </a:p>
        </p:txBody>
      </p:sp>
      <p:grpSp>
        <p:nvGrpSpPr>
          <p:cNvPr id="228363" name="Group 11"/>
          <p:cNvGrpSpPr>
            <a:grpSpLocks/>
          </p:cNvGrpSpPr>
          <p:nvPr/>
        </p:nvGrpSpPr>
        <p:grpSpPr bwMode="auto">
          <a:xfrm>
            <a:off x="709613" y="5041902"/>
            <a:ext cx="3514726" cy="1276351"/>
            <a:chOff x="447" y="3112"/>
            <a:chExt cx="2214" cy="804"/>
          </a:xfrm>
        </p:grpSpPr>
        <p:sp>
          <p:nvSpPr>
            <p:cNvPr id="12302" name="Text Box 9"/>
            <p:cNvSpPr txBox="1">
              <a:spLocks noChangeArrowheads="1"/>
            </p:cNvSpPr>
            <p:nvPr/>
          </p:nvSpPr>
          <p:spPr bwMode="auto">
            <a:xfrm>
              <a:off x="447" y="3112"/>
              <a:ext cx="720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Examples</a:t>
              </a:r>
              <a:endParaRPr lang="de-AT" altLang="en-US" sz="1800" b="1"/>
            </a:p>
          </p:txBody>
        </p:sp>
        <p:sp>
          <p:nvSpPr>
            <p:cNvPr id="12303" name="Text Box 10"/>
            <p:cNvSpPr txBox="1">
              <a:spLocks noChangeArrowheads="1"/>
            </p:cNvSpPr>
            <p:nvPr/>
          </p:nvSpPr>
          <p:spPr bwMode="auto">
            <a:xfrm>
              <a:off x="687" y="3391"/>
              <a:ext cx="1974" cy="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2095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2095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2095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2095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2095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095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095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095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095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"w" "h" "i" "l" "e"	</a:t>
              </a:r>
              <a:r>
                <a:rPr lang="de-AT" altLang="en-US" sz="1600"/>
                <a:t>while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letter (letter | </a:t>
              </a:r>
              <a:r>
                <a:rPr lang="de-AT" altLang="en-US" sz="1400" smtClean="0">
                  <a:latin typeface="Arial" panose="020B0604020202020204" pitchFamily="34" charset="0"/>
                </a:rPr>
                <a:t>digit | "_")*</a:t>
              </a:r>
              <a:r>
                <a:rPr lang="de-AT" altLang="en-US" sz="1400">
                  <a:latin typeface="Arial" panose="020B0604020202020204" pitchFamily="34" charset="0"/>
                </a:rPr>
                <a:t>	</a:t>
              </a:r>
              <a:r>
                <a:rPr lang="de-AT" altLang="en-US" sz="1600" smtClean="0"/>
                <a:t>identifiers</a:t>
              </a:r>
              <a:endParaRPr lang="de-AT" altLang="en-US" sz="160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digit+	</a:t>
              </a:r>
              <a:r>
                <a:rPr lang="de-AT" altLang="en-US" sz="1600" smtClean="0"/>
                <a:t>numbers</a:t>
              </a:r>
              <a:endParaRPr lang="de-AT" altLang="en-US" sz="1600"/>
            </a:p>
          </p:txBody>
        </p:sp>
      </p:grp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4314825" y="3641725"/>
            <a:ext cx="774700" cy="1200150"/>
            <a:chOff x="4314262" y="3641546"/>
            <a:chExt cx="774571" cy="1200329"/>
          </a:xfrm>
        </p:grpSpPr>
        <p:sp>
          <p:nvSpPr>
            <p:cNvPr id="12300" name="TextBox 1"/>
            <p:cNvSpPr txBox="1">
              <a:spLocks noChangeArrowheads="1"/>
            </p:cNvSpPr>
            <p:nvPr/>
          </p:nvSpPr>
          <p:spPr bwMode="auto">
            <a:xfrm>
              <a:off x="4314262" y="3641546"/>
              <a:ext cx="77457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de-DE" sz="1800"/>
                <a:t>EBNF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379339" y="4011489"/>
              <a:ext cx="639655" cy="830386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de-AT" sz="1600"/>
                <a:t>[</a:t>
              </a:r>
              <a:r>
                <a:rPr lang="de-AT" sz="1600">
                  <a:latin typeface="Symbol" panose="05050102010706020507" pitchFamily="18" charset="2"/>
                </a:rPr>
                <a:t>a</a:t>
              </a:r>
              <a:r>
                <a:rPr lang="de-AT" sz="1600"/>
                <a:t>]</a:t>
              </a:r>
            </a:p>
            <a:p>
              <a:pPr>
                <a:defRPr/>
              </a:pPr>
              <a:r>
                <a:rPr lang="de-AT" sz="1600">
                  <a:latin typeface="Symbol" panose="05050102010706020507" pitchFamily="18" charset="2"/>
                </a:rPr>
                <a:t>a</a:t>
              </a:r>
              <a:r>
                <a:rPr lang="de-AT" sz="1600"/>
                <a:t>{</a:t>
              </a:r>
              <a:r>
                <a:rPr lang="de-AT" sz="1600">
                  <a:latin typeface="Symbol" panose="05050102010706020507" pitchFamily="18" charset="2"/>
                </a:rPr>
                <a:t>a</a:t>
              </a:r>
              <a:r>
                <a:rPr lang="de-AT" sz="1600"/>
                <a:t>}</a:t>
              </a:r>
            </a:p>
            <a:p>
              <a:pPr>
                <a:defRPr/>
              </a:pPr>
              <a:r>
                <a:rPr lang="de-AT" sz="1600"/>
                <a:t>{</a:t>
              </a:r>
              <a:r>
                <a:rPr lang="de-AT" sz="1600">
                  <a:latin typeface="Symbol" panose="05050102010706020507" pitchFamily="18" charset="2"/>
                </a:rPr>
                <a:t>a</a:t>
              </a:r>
              <a:r>
                <a:rPr lang="de-AT" sz="1600"/>
                <a:t>}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1578</Words>
  <Application>Microsoft Office PowerPoint</Application>
  <PresentationFormat>On-screen Show (4:3)</PresentationFormat>
  <Paragraphs>575</Paragraphs>
  <Slides>23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23</vt:i4>
      </vt:variant>
    </vt:vector>
  </HeadingPairs>
  <TitlesOfParts>
    <vt:vector size="33" baseType="lpstr">
      <vt:lpstr>Arial</vt:lpstr>
      <vt:lpstr>MT Symbol</vt:lpstr>
      <vt:lpstr>Symbol</vt:lpstr>
      <vt:lpstr>Times New Roman</vt:lpstr>
      <vt:lpstr>Standarddesign</vt:lpstr>
      <vt:lpstr>1_Standarddesign</vt:lpstr>
      <vt:lpstr>2_Standarddesign</vt:lpstr>
      <vt:lpstr>3_Standarddesign</vt:lpstr>
      <vt:lpstr>4_Standarddesign</vt:lpstr>
      <vt:lpstr>5_Standarddesign</vt:lpstr>
      <vt:lpstr>PowerPoint Presentation</vt:lpstr>
      <vt:lpstr>Tasks of a scanner</vt:lpstr>
      <vt:lpstr>Why is scanning not part of parsing?</vt:lpstr>
      <vt:lpstr>Why is scanning not part of parsing?</vt:lpstr>
      <vt:lpstr>PowerPoint Presentation</vt:lpstr>
      <vt:lpstr>Regular grammars</vt:lpstr>
      <vt:lpstr>Examples</vt:lpstr>
      <vt:lpstr>Limitations of regular grammars</vt:lpstr>
      <vt:lpstr>Regular expressions</vt:lpstr>
      <vt:lpstr>Deterministic finite automaton (DFA)</vt:lpstr>
      <vt:lpstr>The scanner as a DFA</vt:lpstr>
      <vt:lpstr>Transforming a reg. grammar into a DFA</vt:lpstr>
      <vt:lpstr>Nondeterministic finite automaton (NDFA)</vt:lpstr>
      <vt:lpstr>Implementation of a DFA (variant 1)</vt:lpstr>
      <vt:lpstr>Implementation of a DFA (variant 2)</vt:lpstr>
      <vt:lpstr>PowerPoint Presentation</vt:lpstr>
      <vt:lpstr>Scanner interface</vt:lpstr>
      <vt:lpstr>Tokens</vt:lpstr>
      <vt:lpstr>Scanner implementation</vt:lpstr>
      <vt:lpstr>next()</vt:lpstr>
      <vt:lpstr>Further methods</vt:lpstr>
      <vt:lpstr>Further methods</vt:lpstr>
      <vt:lpstr>Efficiency considerations</vt:lpstr>
    </vt:vector>
  </TitlesOfParts>
  <Company>Inst.f.Prakt.Informatik (SSW)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Javascript-Anweisungen</dc:title>
  <dc:creator>Mössenböck</dc:creator>
  <cp:lastModifiedBy>hm</cp:lastModifiedBy>
  <cp:revision>403</cp:revision>
  <cp:lastPrinted>2001-09-28T08:52:55Z</cp:lastPrinted>
  <dcterms:created xsi:type="dcterms:W3CDTF">2000-03-12T09:29:13Z</dcterms:created>
  <dcterms:modified xsi:type="dcterms:W3CDTF">2024-05-06T11:10:12Z</dcterms:modified>
</cp:coreProperties>
</file>