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theme/theme44.xml" ContentType="application/vnd.openxmlformats-officedocument.theme+xml"/>
  <Override PartName="/ppt/theme/theme4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  <p:sldMasterId id="2147483984" r:id="rId29"/>
    <p:sldMasterId id="2147483996" r:id="rId30"/>
    <p:sldMasterId id="2147484008" r:id="rId31"/>
    <p:sldMasterId id="2147484020" r:id="rId32"/>
    <p:sldMasterId id="2147484032" r:id="rId33"/>
    <p:sldMasterId id="2147484044" r:id="rId34"/>
    <p:sldMasterId id="2147484056" r:id="rId35"/>
    <p:sldMasterId id="2147484068" r:id="rId36"/>
    <p:sldMasterId id="2147484080" r:id="rId37"/>
    <p:sldMasterId id="2147484092" r:id="rId38"/>
    <p:sldMasterId id="2147484104" r:id="rId39"/>
    <p:sldMasterId id="2147484116" r:id="rId40"/>
    <p:sldMasterId id="2147484128" r:id="rId41"/>
    <p:sldMasterId id="2147484140" r:id="rId42"/>
    <p:sldMasterId id="2147484152" r:id="rId43"/>
  </p:sldMasterIdLst>
  <p:notesMasterIdLst>
    <p:notesMasterId r:id="rId127"/>
  </p:notesMasterIdLst>
  <p:handoutMasterIdLst>
    <p:handoutMasterId r:id="rId128"/>
  </p:handoutMasterIdLst>
  <p:sldIdLst>
    <p:sldId id="282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00" r:id="rId66"/>
    <p:sldId id="387" r:id="rId67"/>
    <p:sldId id="388" r:id="rId68"/>
    <p:sldId id="389" r:id="rId69"/>
    <p:sldId id="390" r:id="rId70"/>
    <p:sldId id="391" r:id="rId71"/>
    <p:sldId id="305" r:id="rId72"/>
    <p:sldId id="392" r:id="rId73"/>
    <p:sldId id="393" r:id="rId74"/>
    <p:sldId id="394" r:id="rId75"/>
    <p:sldId id="395" r:id="rId76"/>
    <p:sldId id="396" r:id="rId77"/>
    <p:sldId id="397" r:id="rId78"/>
    <p:sldId id="398" r:id="rId79"/>
    <p:sldId id="399" r:id="rId80"/>
    <p:sldId id="400" r:id="rId81"/>
    <p:sldId id="401" r:id="rId82"/>
    <p:sldId id="402" r:id="rId83"/>
    <p:sldId id="318" r:id="rId84"/>
    <p:sldId id="361" r:id="rId85"/>
    <p:sldId id="364" r:id="rId86"/>
    <p:sldId id="403" r:id="rId87"/>
    <p:sldId id="320" r:id="rId88"/>
    <p:sldId id="362" r:id="rId89"/>
    <p:sldId id="365" r:id="rId90"/>
    <p:sldId id="404" r:id="rId91"/>
    <p:sldId id="405" r:id="rId92"/>
    <p:sldId id="406" r:id="rId93"/>
    <p:sldId id="407" r:id="rId94"/>
    <p:sldId id="325" r:id="rId95"/>
    <p:sldId id="363" r:id="rId96"/>
    <p:sldId id="408" r:id="rId97"/>
    <p:sldId id="409" r:id="rId98"/>
    <p:sldId id="410" r:id="rId99"/>
    <p:sldId id="411" r:id="rId100"/>
    <p:sldId id="330" r:id="rId101"/>
    <p:sldId id="331" r:id="rId102"/>
    <p:sldId id="332" r:id="rId103"/>
    <p:sldId id="333" r:id="rId104"/>
    <p:sldId id="334" r:id="rId105"/>
    <p:sldId id="335" r:id="rId106"/>
    <p:sldId id="337" r:id="rId107"/>
    <p:sldId id="338" r:id="rId108"/>
    <p:sldId id="336" r:id="rId109"/>
    <p:sldId id="339" r:id="rId110"/>
    <p:sldId id="412" r:id="rId111"/>
    <p:sldId id="341" r:id="rId112"/>
    <p:sldId id="342" r:id="rId113"/>
    <p:sldId id="343" r:id="rId114"/>
    <p:sldId id="344" r:id="rId115"/>
    <p:sldId id="345" r:id="rId116"/>
    <p:sldId id="346" r:id="rId117"/>
    <p:sldId id="413" r:id="rId118"/>
    <p:sldId id="347" r:id="rId119"/>
    <p:sldId id="349" r:id="rId120"/>
    <p:sldId id="414" r:id="rId121"/>
    <p:sldId id="351" r:id="rId122"/>
    <p:sldId id="415" r:id="rId123"/>
    <p:sldId id="353" r:id="rId124"/>
    <p:sldId id="354" r:id="rId125"/>
    <p:sldId id="355" r:id="rId126"/>
  </p:sldIdLst>
  <p:sldSz cx="9144000" cy="6858000" type="screen4x3"/>
  <p:notesSz cx="7315200" cy="96012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99"/>
    <a:srgbClr val="FF0000"/>
    <a:srgbClr val="CCFF99"/>
    <a:srgbClr val="FFCCFF"/>
    <a:srgbClr val="FFFF00"/>
    <a:srgbClr val="FF33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95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74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4.xml"/><Relationship Id="rId63" Type="http://schemas.openxmlformats.org/officeDocument/2006/relationships/slide" Target="slides/slide20.xml"/><Relationship Id="rId68" Type="http://schemas.openxmlformats.org/officeDocument/2006/relationships/slide" Target="slides/slide25.xml"/><Relationship Id="rId84" Type="http://schemas.openxmlformats.org/officeDocument/2006/relationships/slide" Target="slides/slide41.xml"/><Relationship Id="rId89" Type="http://schemas.openxmlformats.org/officeDocument/2006/relationships/slide" Target="slides/slide46.xml"/><Relationship Id="rId112" Type="http://schemas.openxmlformats.org/officeDocument/2006/relationships/slide" Target="slides/slide69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64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" Target="slides/slide10.xml"/><Relationship Id="rId58" Type="http://schemas.openxmlformats.org/officeDocument/2006/relationships/slide" Target="slides/slide15.xml"/><Relationship Id="rId74" Type="http://schemas.openxmlformats.org/officeDocument/2006/relationships/slide" Target="slides/slide31.xml"/><Relationship Id="rId79" Type="http://schemas.openxmlformats.org/officeDocument/2006/relationships/slide" Target="slides/slide36.xml"/><Relationship Id="rId102" Type="http://schemas.openxmlformats.org/officeDocument/2006/relationships/slide" Target="slides/slide59.xml"/><Relationship Id="rId123" Type="http://schemas.openxmlformats.org/officeDocument/2006/relationships/slide" Target="slides/slide80.xml"/><Relationship Id="rId12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47.xml"/><Relationship Id="rId95" Type="http://schemas.openxmlformats.org/officeDocument/2006/relationships/slide" Target="slides/slide52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5.xml"/><Relationship Id="rId64" Type="http://schemas.openxmlformats.org/officeDocument/2006/relationships/slide" Target="slides/slide21.xml"/><Relationship Id="rId69" Type="http://schemas.openxmlformats.org/officeDocument/2006/relationships/slide" Target="slides/slide26.xml"/><Relationship Id="rId113" Type="http://schemas.openxmlformats.org/officeDocument/2006/relationships/slide" Target="slides/slide70.xml"/><Relationship Id="rId118" Type="http://schemas.openxmlformats.org/officeDocument/2006/relationships/slide" Target="slides/slide75.xml"/><Relationship Id="rId80" Type="http://schemas.openxmlformats.org/officeDocument/2006/relationships/slide" Target="slides/slide37.xml"/><Relationship Id="rId85" Type="http://schemas.openxmlformats.org/officeDocument/2006/relationships/slide" Target="slides/slide42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59" Type="http://schemas.openxmlformats.org/officeDocument/2006/relationships/slide" Target="slides/slide16.xml"/><Relationship Id="rId103" Type="http://schemas.openxmlformats.org/officeDocument/2006/relationships/slide" Target="slides/slide60.xml"/><Relationship Id="rId108" Type="http://schemas.openxmlformats.org/officeDocument/2006/relationships/slide" Target="slides/slide65.xml"/><Relationship Id="rId124" Type="http://schemas.openxmlformats.org/officeDocument/2006/relationships/slide" Target="slides/slide81.xml"/><Relationship Id="rId129" Type="http://schemas.openxmlformats.org/officeDocument/2006/relationships/presProps" Target="presProps.xml"/><Relationship Id="rId54" Type="http://schemas.openxmlformats.org/officeDocument/2006/relationships/slide" Target="slides/slide11.xml"/><Relationship Id="rId70" Type="http://schemas.openxmlformats.org/officeDocument/2006/relationships/slide" Target="slides/slide27.xml"/><Relationship Id="rId75" Type="http://schemas.openxmlformats.org/officeDocument/2006/relationships/slide" Target="slides/slide32.xml"/><Relationship Id="rId91" Type="http://schemas.openxmlformats.org/officeDocument/2006/relationships/slide" Target="slides/slide48.xml"/><Relationship Id="rId96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6.xml"/><Relationship Id="rId114" Type="http://schemas.openxmlformats.org/officeDocument/2006/relationships/slide" Target="slides/slide71.xml"/><Relationship Id="rId119" Type="http://schemas.openxmlformats.org/officeDocument/2006/relationships/slide" Target="slides/slide76.xml"/><Relationship Id="rId44" Type="http://schemas.openxmlformats.org/officeDocument/2006/relationships/slide" Target="slides/slide1.xml"/><Relationship Id="rId60" Type="http://schemas.openxmlformats.org/officeDocument/2006/relationships/slide" Target="slides/slide17.xml"/><Relationship Id="rId65" Type="http://schemas.openxmlformats.org/officeDocument/2006/relationships/slide" Target="slides/slide22.xml"/><Relationship Id="rId81" Type="http://schemas.openxmlformats.org/officeDocument/2006/relationships/slide" Target="slides/slide38.xml"/><Relationship Id="rId86" Type="http://schemas.openxmlformats.org/officeDocument/2006/relationships/slide" Target="slides/slide43.xml"/><Relationship Id="rId130" Type="http://schemas.openxmlformats.org/officeDocument/2006/relationships/viewProps" Target="viewProps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66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7.xml"/><Relationship Id="rId55" Type="http://schemas.openxmlformats.org/officeDocument/2006/relationships/slide" Target="slides/slide12.xml"/><Relationship Id="rId76" Type="http://schemas.openxmlformats.org/officeDocument/2006/relationships/slide" Target="slides/slide33.xml"/><Relationship Id="rId97" Type="http://schemas.openxmlformats.org/officeDocument/2006/relationships/slide" Target="slides/slide54.xml"/><Relationship Id="rId104" Type="http://schemas.openxmlformats.org/officeDocument/2006/relationships/slide" Target="slides/slide61.xml"/><Relationship Id="rId120" Type="http://schemas.openxmlformats.org/officeDocument/2006/relationships/slide" Target="slides/slide77.xml"/><Relationship Id="rId125" Type="http://schemas.openxmlformats.org/officeDocument/2006/relationships/slide" Target="slides/slide8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8.xml"/><Relationship Id="rId92" Type="http://schemas.openxmlformats.org/officeDocument/2006/relationships/slide" Target="slides/slide49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2.xml"/><Relationship Id="rId66" Type="http://schemas.openxmlformats.org/officeDocument/2006/relationships/slide" Target="slides/slide23.xml"/><Relationship Id="rId87" Type="http://schemas.openxmlformats.org/officeDocument/2006/relationships/slide" Target="slides/slide44.xml"/><Relationship Id="rId110" Type="http://schemas.openxmlformats.org/officeDocument/2006/relationships/slide" Target="slides/slide67.xml"/><Relationship Id="rId115" Type="http://schemas.openxmlformats.org/officeDocument/2006/relationships/slide" Target="slides/slide72.xml"/><Relationship Id="rId131" Type="http://schemas.openxmlformats.org/officeDocument/2006/relationships/theme" Target="theme/theme1.xml"/><Relationship Id="rId61" Type="http://schemas.openxmlformats.org/officeDocument/2006/relationships/slide" Target="slides/slide18.xml"/><Relationship Id="rId82" Type="http://schemas.openxmlformats.org/officeDocument/2006/relationships/slide" Target="slides/slide39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" Target="slides/slide13.xml"/><Relationship Id="rId77" Type="http://schemas.openxmlformats.org/officeDocument/2006/relationships/slide" Target="slides/slide34.xml"/><Relationship Id="rId100" Type="http://schemas.openxmlformats.org/officeDocument/2006/relationships/slide" Target="slides/slide57.xml"/><Relationship Id="rId105" Type="http://schemas.openxmlformats.org/officeDocument/2006/relationships/slide" Target="slides/slide62.xml"/><Relationship Id="rId126" Type="http://schemas.openxmlformats.org/officeDocument/2006/relationships/slide" Target="slides/slide8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8.xml"/><Relationship Id="rId72" Type="http://schemas.openxmlformats.org/officeDocument/2006/relationships/slide" Target="slides/slide29.xml"/><Relationship Id="rId93" Type="http://schemas.openxmlformats.org/officeDocument/2006/relationships/slide" Target="slides/slide50.xml"/><Relationship Id="rId98" Type="http://schemas.openxmlformats.org/officeDocument/2006/relationships/slide" Target="slides/slide55.xml"/><Relationship Id="rId121" Type="http://schemas.openxmlformats.org/officeDocument/2006/relationships/slide" Target="slides/slide78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3.xml"/><Relationship Id="rId67" Type="http://schemas.openxmlformats.org/officeDocument/2006/relationships/slide" Target="slides/slide24.xml"/><Relationship Id="rId116" Type="http://schemas.openxmlformats.org/officeDocument/2006/relationships/slide" Target="slides/slide73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" Target="slides/slide19.xml"/><Relationship Id="rId83" Type="http://schemas.openxmlformats.org/officeDocument/2006/relationships/slide" Target="slides/slide40.xml"/><Relationship Id="rId88" Type="http://schemas.openxmlformats.org/officeDocument/2006/relationships/slide" Target="slides/slide45.xml"/><Relationship Id="rId111" Type="http://schemas.openxmlformats.org/officeDocument/2006/relationships/slide" Target="slides/slide68.xml"/><Relationship Id="rId132" Type="http://schemas.openxmlformats.org/officeDocument/2006/relationships/tableStyles" Target="tableStyles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" Target="slides/slide14.xml"/><Relationship Id="rId106" Type="http://schemas.openxmlformats.org/officeDocument/2006/relationships/slide" Target="slides/slide63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" Target="slides/slide9.xml"/><Relationship Id="rId73" Type="http://schemas.openxmlformats.org/officeDocument/2006/relationships/slide" Target="slides/slide30.xml"/><Relationship Id="rId78" Type="http://schemas.openxmlformats.org/officeDocument/2006/relationships/slide" Target="slides/slide35.xml"/><Relationship Id="rId94" Type="http://schemas.openxmlformats.org/officeDocument/2006/relationships/slide" Target="slides/slide51.xml"/><Relationship Id="rId99" Type="http://schemas.openxmlformats.org/officeDocument/2006/relationships/slide" Target="slides/slide56.xml"/><Relationship Id="rId101" Type="http://schemas.openxmlformats.org/officeDocument/2006/relationships/slide" Target="slides/slide58.xml"/><Relationship Id="rId122" Type="http://schemas.openxmlformats.org/officeDocument/2006/relationships/slide" Target="slides/slide7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Master" Target="slideMasters/slideMaster26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57.xml"/><Relationship Id="rId3" Type="http://schemas.openxmlformats.org/officeDocument/2006/relationships/slide" Target="slides/slide4.xml"/><Relationship Id="rId7" Type="http://schemas.openxmlformats.org/officeDocument/2006/relationships/slide" Target="slides/slide5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48.xml"/><Relationship Id="rId5" Type="http://schemas.openxmlformats.org/officeDocument/2006/relationships/slide" Target="slides/slide30.xml"/><Relationship Id="rId10" Type="http://schemas.openxmlformats.org/officeDocument/2006/relationships/slide" Target="slides/slide75.xml"/><Relationship Id="rId4" Type="http://schemas.openxmlformats.org/officeDocument/2006/relationships/slide" Target="slides/slide28.xml"/><Relationship Id="rId9" Type="http://schemas.openxmlformats.org/officeDocument/2006/relationships/slide" Target="slides/slide6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496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496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18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39238"/>
            <a:ext cx="31496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18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39238"/>
            <a:ext cx="31496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A72FCAF-E074-4479-816D-92903FA883E9}" type="slidenum">
              <a:rPr lang="de-AT" altLang="de-DE"/>
              <a:pPr>
                <a:defRPr/>
              </a:pPr>
              <a:t>‹#›</a:t>
            </a:fld>
            <a:endParaRPr lang="de-AT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369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25913" y="0"/>
            <a:ext cx="3217862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93813" y="742950"/>
            <a:ext cx="4757737" cy="3568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9013" y="4533900"/>
            <a:ext cx="5364162" cy="431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2413"/>
            <a:ext cx="3136900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25913" y="9142413"/>
            <a:ext cx="3217862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980E2AC-17B5-48A0-B9A4-C3AF5EC0F368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210607-0768-4AED-8CE1-29415F0FC43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814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32AA79-55B7-4E1B-AA6E-D8AAE824F45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511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9651CF-CA6C-4F3C-B2A0-1D37DF6813E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548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88854D-AF3B-438D-B8BA-2DE72ED635CC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736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DB774A-C594-4582-B5A7-CEEA0EFF545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997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9D5848-FF4F-4DAD-8EFC-8362DA0428BB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499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527C95-BBC5-48AD-AFD6-C52FA273CFB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92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DE3903-4344-4B3B-8ED0-F40871546A6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162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562EFC-39E8-43BF-8746-328F078DC85C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263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A6190C-45BE-4E0E-8ACF-B95D4572F01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347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0A3774-7187-46EE-9241-174FBDBD8963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4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B7A079-99D9-408E-83A0-520C452FC88F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568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2405D9-CC85-4C71-BBFC-881E86FF14E4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8103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EECF97-D4DA-4848-8127-7BC361968AE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935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37169C-B8C4-446B-88F0-8775DD68C453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2046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2D9DED-E496-4C8D-94E0-5E08A23458D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0474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A25BC8-5478-4765-8E28-2E8F6D99614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5860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091E8-E8C4-4A01-8251-6D22EFA9D23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2849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F050B-4982-4972-BAD6-151AFBC6B08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1214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0F7971-A122-4EC5-95B3-AA71CCC6276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10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37F204-2285-4276-8DEA-BC005324E33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4968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A71ABE-F676-4EF2-9681-88598DB3D02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608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5E0614-3499-4E3B-A9A5-D3E7A4FC50D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5710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A89C74-1A54-4338-91A7-29C11F78200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4924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E60FDF-2A28-4454-B00A-8B887A917B94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159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0DF3D-E9D1-47A7-B922-E2E8FBB20C63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554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034BC7-D775-40A2-BD8D-7E51AAE646D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9915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9280EB-F3F5-41E4-A8F0-BDAA7A52E28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142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55F0A6-1820-4A23-BC98-92465A218A6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7617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BC0CD3-722C-4174-B3BB-D0954576C06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3019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8A404A-04DE-4750-AA52-8CD49631595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0400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502F6E-5EA3-4FF1-A296-6011EFDD2A53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0729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300975-34C5-4A0E-8A40-B2CEC41BAA0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270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F07AD9-38B7-468E-B7DA-AAA5AF692D6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7539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1348E3-B755-4E81-8345-1F2819C52D7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429776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B46FD9-45C2-4DD1-9D7F-7D480E325B9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619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EA21F6-9AC9-4256-80E8-2939846AEB7F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681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50266A-12B0-496B-B6E3-E962773CD89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365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6DEC56-A2BB-45DF-A8E5-6902C3AD14FD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16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606CB3-AFDE-4F69-A43F-7FA8E1AF6F04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2381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A8FBD4-2CE2-4A2F-BB5D-46D6D54AC7A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282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54A45-87A5-411F-9718-FC48DF1075D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16415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7CAFF-8281-40D6-9CCA-453421A0B4B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9861051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77239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060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50734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40204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5124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95829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7814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7268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88485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8719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B7C22-F11B-43F3-8358-497AEC6906C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619389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02031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53089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3857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11723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1880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28927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41226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387081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335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9415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8907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68512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85743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03196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20357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9562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56645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73364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06556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85965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3904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0831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8214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430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8310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69311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84142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06249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02902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86089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54757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807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074602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230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90531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30193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76935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93997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76814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95173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1768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0432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955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77651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37246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464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46434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4994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29266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01310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8566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973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09398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810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19707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67687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48494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45383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76582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42369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41899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7272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51580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5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843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40279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34904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515093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01638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402702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46704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2749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17607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88550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95431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293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40867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89836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85596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48417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51996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34243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85640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56915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1613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05953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655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31873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30177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54895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96819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19899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41375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87996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279824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23534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24054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738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89A02-C7B2-4473-AF2A-35B9FB0B925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45812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6204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994665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99748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32287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90559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00399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17129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68069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79678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5439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207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9190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791748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71155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34098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09617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9333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9902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03566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44970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287063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710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692671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117471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90994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37620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80352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55836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1536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14247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03227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00628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8015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78989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48197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53982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30026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31644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69988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513016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45005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051774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26139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2590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70205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17015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963463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91014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83107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34611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852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778526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73426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42110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3633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067753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25409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373020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58335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495446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855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67885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48556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62320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96540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338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2124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74374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69995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1899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829730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566631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008075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9304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52906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81235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90919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65360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20592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195080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97649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95432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69809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649008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754748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925366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33135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76600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10988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10095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91540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39854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01530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500818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91811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980975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26308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69202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1291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539648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645183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63500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2248433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4898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49526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347585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93650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48968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421583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769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55DC-61D6-4388-906D-115954FC1CB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4863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866183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27418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17720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46520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60011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27452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06113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45959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488234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132644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0942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10053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02840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859765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6961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347329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35458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70140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8328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775728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907380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4683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463080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838439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592260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002754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215319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057390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47180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74840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75954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340905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3699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569319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870267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894603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293592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501873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758982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0294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034805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209343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51829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34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579755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298131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344433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34798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234667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306074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506305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388842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191030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486836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9491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59080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270427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221215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284774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16157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011683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514564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305951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491584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474713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8292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76434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040624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256641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359389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685120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309660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047002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12859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798889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984831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58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221791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359622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62860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34644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93188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767805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9356869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219415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7142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935502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590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609593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318643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569288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1247469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707026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465631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838925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09519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47343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222681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634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516787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554752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258754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736122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514364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16831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519772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655007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408286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75696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603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4A300-12A6-4DA4-A91B-4CCDC23A076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158860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832993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806213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491762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975330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528774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870452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549127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86672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961646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509457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8532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582336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2792752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643571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785915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908812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271220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539799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592320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281125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115469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3670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629328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415055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783005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330330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219257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518593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962673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691457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740100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86202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5338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538451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196665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110362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9876286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717706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136574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433524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232183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950037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025057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436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726081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507362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962801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325616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051620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671659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804877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16370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614240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378683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9740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2417908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592482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46455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F2598-57D7-4D0B-B2F9-45578144A50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24456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34BFA2-C8D5-4729-A47C-64BDA0450C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721874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785C49-79EA-4257-B7D6-F55D31D81E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122770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4B0D6D-0122-44CE-BB83-067EA084CCA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413034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12E824-168D-4DB8-967F-C398C52B9B7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425969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1FCAF8-3A07-4157-883B-447D7116308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638417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AE2FF4-4B17-4005-AEB1-F228043838C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375257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2DDAC9-8E4D-4924-86CE-B9438577FA4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5148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9388360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A40AD-84CE-49F2-84AC-60596A31A7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052277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47158F-204E-441F-9612-AFFA4849581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27452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A9DA8A-54B0-4CAA-BEC7-3EB4012398D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141192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F2598-57D7-4D0B-B2F9-45578144A50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689085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34BFA2-C8D5-4729-A47C-64BDA0450C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935099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785C49-79EA-4257-B7D6-F55D31D81E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153892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4B0D6D-0122-44CE-BB83-067EA084CCA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283563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12E824-168D-4DB8-967F-C398C52B9B7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361790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1FCAF8-3A07-4157-883B-447D7116308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591851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AE2FF4-4B17-4005-AEB1-F228043838C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7042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857923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2DDAC9-8E4D-4924-86CE-B9438577FA4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602577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A40AD-84CE-49F2-84AC-60596A31A7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145531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47158F-204E-441F-9612-AFFA4849581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427363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A9DA8A-54B0-4CAA-BEC7-3EB4012398D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8222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7124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577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0D84A-A7FE-4EE4-8BF7-FDD0CB79B84C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48312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7318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1718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385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3747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9579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8079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0013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0610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5766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06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62CE3-53ED-4922-8EA5-4AE6887258C1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718317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40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5890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2640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4460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9028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8535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2714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7170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7340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98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CBC0A-31AB-49CD-B915-A892D07E8BA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2437573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9631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9509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3363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23136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5518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7650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8485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7913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8239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33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06CAA-67D9-42F6-B75A-46B4AE49A53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163636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0586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83792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576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6840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92017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2430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1198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1130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1323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2A02A5-DC56-4D25-B670-2E2DA21D74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69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4ECEC-D033-41AE-8518-D0FABC86D7A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252098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6F85A-9872-41FF-B324-2DDC0EF891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9131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E1C128-99F4-4A41-91B9-9BF05D78870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5078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9A1FE9-0995-48DF-960E-F0E07BC7E39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8437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EBA461-A72C-420F-AA4D-1DF319770D3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1871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17CDA6-C391-41AB-840F-9C1D54E7F17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25163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33EE25-0E95-4540-ACC6-437BCF0E8C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964557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DA6CEF-B875-48E0-B1AC-ED74F255D9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7081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D0FBE4-10C4-4EA9-BEC8-D6A9BBD6721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67216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E897BD-54C9-4CE9-A868-528DC28F1F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76627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09D021-EDD7-48FC-8683-00A78EAE50F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876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587886C-975F-4298-8480-BA6E1202CD4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00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64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1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03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92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89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80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84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36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52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79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589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84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730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63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366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15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863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3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88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29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26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26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31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62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52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71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43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063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287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03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96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859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45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59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ED7B92-F89B-4F32-BFE0-907A8C77F45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09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ED7B92-F89B-4F32-BFE0-907A8C77F45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87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099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0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94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7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D9D735-E7A2-4DAD-8989-DEE1882C44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57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4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8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9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3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4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5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6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1681163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239963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6.	</a:t>
            </a:r>
            <a:r>
              <a:rPr lang="de-AT" altLang="en-US" sz="3200" smtClean="0">
                <a:solidFill>
                  <a:srgbClr val="FF0000"/>
                </a:solidFill>
              </a:rPr>
              <a:t>Code Generation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6.1	</a:t>
            </a:r>
            <a:r>
              <a:rPr lang="de-AT" altLang="en-US" smtClean="0">
                <a:solidFill>
                  <a:srgbClr val="FF0000"/>
                </a:solidFill>
              </a:rPr>
              <a:t>Overview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4103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B8945F-5F39-489A-8F86-EE2157330C7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1" name="Rectangle 28"/>
          <p:cNvSpPr>
            <a:spLocks noChangeArrowheads="1"/>
          </p:cNvSpPr>
          <p:nvPr/>
        </p:nvSpPr>
        <p:spPr bwMode="auto">
          <a:xfrm>
            <a:off x="3527425" y="2044700"/>
            <a:ext cx="673100" cy="647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Data areas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722313" y="1308100"/>
            <a:ext cx="1343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class objects</a:t>
            </a:r>
          </a:p>
        </p:txBody>
      </p:sp>
      <p:sp>
        <p:nvSpPr>
          <p:cNvPr id="22534" name="Text Box 16"/>
          <p:cNvSpPr txBox="1">
            <a:spLocks noChangeArrowheads="1"/>
          </p:cNvSpPr>
          <p:nvPr/>
        </p:nvSpPr>
        <p:spPr bwMode="auto">
          <a:xfrm>
            <a:off x="1103313" y="1789113"/>
            <a:ext cx="1343025" cy="121443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T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a, b;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char c;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 obj = new T;</a:t>
            </a:r>
          </a:p>
        </p:txBody>
      </p:sp>
      <p:sp>
        <p:nvSpPr>
          <p:cNvPr id="22535" name="Text Box 17"/>
          <p:cNvSpPr txBox="1">
            <a:spLocks noChangeArrowheads="1"/>
          </p:cNvSpPr>
          <p:nvPr/>
        </p:nvSpPr>
        <p:spPr bwMode="auto">
          <a:xfrm>
            <a:off x="3805238" y="2052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22536" name="Rectangle 18"/>
          <p:cNvSpPr>
            <a:spLocks noChangeArrowheads="1"/>
          </p:cNvSpPr>
          <p:nvPr/>
        </p:nvSpPr>
        <p:spPr bwMode="auto">
          <a:xfrm>
            <a:off x="3527425" y="2044700"/>
            <a:ext cx="6731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7" name="Text Box 19"/>
          <p:cNvSpPr txBox="1">
            <a:spLocks noChangeArrowheads="1"/>
          </p:cNvSpPr>
          <p:nvPr/>
        </p:nvSpPr>
        <p:spPr bwMode="auto">
          <a:xfrm>
            <a:off x="3805238" y="2268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</a:p>
        </p:txBody>
      </p:sp>
      <p:sp>
        <p:nvSpPr>
          <p:cNvPr id="22538" name="Rectangle 20"/>
          <p:cNvSpPr>
            <a:spLocks noChangeArrowheads="1"/>
          </p:cNvSpPr>
          <p:nvPr/>
        </p:nvSpPr>
        <p:spPr bwMode="auto">
          <a:xfrm>
            <a:off x="3527425" y="2260600"/>
            <a:ext cx="6731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9" name="Text Box 21"/>
          <p:cNvSpPr txBox="1">
            <a:spLocks noChangeArrowheads="1"/>
          </p:cNvSpPr>
          <p:nvPr/>
        </p:nvSpPr>
        <p:spPr bwMode="auto">
          <a:xfrm>
            <a:off x="3805238" y="2484438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</a:p>
        </p:txBody>
      </p:sp>
      <p:sp>
        <p:nvSpPr>
          <p:cNvPr id="22540" name="Rectangle 22"/>
          <p:cNvSpPr>
            <a:spLocks noChangeArrowheads="1"/>
          </p:cNvSpPr>
          <p:nvPr/>
        </p:nvSpPr>
        <p:spPr bwMode="auto">
          <a:xfrm>
            <a:off x="3527425" y="2476500"/>
            <a:ext cx="6731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41" name="Line 23"/>
          <p:cNvSpPr>
            <a:spLocks noChangeShapeType="1"/>
          </p:cNvSpPr>
          <p:nvPr/>
        </p:nvSpPr>
        <p:spPr bwMode="auto">
          <a:xfrm>
            <a:off x="3527425" y="1905000"/>
            <a:ext cx="0" cy="965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42" name="Line 24"/>
          <p:cNvSpPr>
            <a:spLocks noChangeShapeType="1"/>
          </p:cNvSpPr>
          <p:nvPr/>
        </p:nvSpPr>
        <p:spPr bwMode="auto">
          <a:xfrm>
            <a:off x="4200525" y="1905000"/>
            <a:ext cx="0" cy="965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43" name="Text Box 25"/>
          <p:cNvSpPr txBox="1">
            <a:spLocks noChangeArrowheads="1"/>
          </p:cNvSpPr>
          <p:nvPr/>
        </p:nvSpPr>
        <p:spPr bwMode="auto">
          <a:xfrm>
            <a:off x="3589338" y="1573213"/>
            <a:ext cx="576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heap</a:t>
            </a:r>
          </a:p>
        </p:txBody>
      </p:sp>
      <p:sp>
        <p:nvSpPr>
          <p:cNvPr id="22544" name="Line 26"/>
          <p:cNvSpPr>
            <a:spLocks noChangeShapeType="1"/>
          </p:cNvSpPr>
          <p:nvPr/>
        </p:nvSpPr>
        <p:spPr bwMode="auto">
          <a:xfrm>
            <a:off x="3336925" y="20447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45" name="Text Box 27"/>
          <p:cNvSpPr txBox="1">
            <a:spLocks noChangeArrowheads="1"/>
          </p:cNvSpPr>
          <p:nvPr/>
        </p:nvSpPr>
        <p:spPr bwMode="auto">
          <a:xfrm>
            <a:off x="3081338" y="1951038"/>
            <a:ext cx="201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</a:t>
            </a:r>
          </a:p>
        </p:txBody>
      </p:sp>
      <p:sp>
        <p:nvSpPr>
          <p:cNvPr id="22546" name="Text Box 29"/>
          <p:cNvSpPr txBox="1">
            <a:spLocks noChangeArrowheads="1"/>
          </p:cNvSpPr>
          <p:nvPr/>
        </p:nvSpPr>
        <p:spPr bwMode="auto">
          <a:xfrm>
            <a:off x="4503738" y="1979613"/>
            <a:ext cx="387026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field occupies 1 word (4 bytes)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addressed by word numbers relative to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</a:t>
            </a:r>
          </a:p>
        </p:txBody>
      </p:sp>
      <p:grpSp>
        <p:nvGrpSpPr>
          <p:cNvPr id="340079" name="Group 111"/>
          <p:cNvGrpSpPr>
            <a:grpSpLocks/>
          </p:cNvGrpSpPr>
          <p:nvPr/>
        </p:nvGrpSpPr>
        <p:grpSpPr bwMode="auto">
          <a:xfrm>
            <a:off x="1103313" y="5324475"/>
            <a:ext cx="6772276" cy="885825"/>
            <a:chOff x="695" y="3354"/>
            <a:chExt cx="4266" cy="558"/>
          </a:xfrm>
        </p:grpSpPr>
        <p:sp>
          <p:nvSpPr>
            <p:cNvPr id="22573" name="Text Box 48"/>
            <p:cNvSpPr txBox="1">
              <a:spLocks noChangeArrowheads="1"/>
            </p:cNvSpPr>
            <p:nvPr/>
          </p:nvSpPr>
          <p:spPr bwMode="auto">
            <a:xfrm>
              <a:off x="695" y="3399"/>
              <a:ext cx="121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char[] c = new char[5];</a:t>
              </a:r>
            </a:p>
          </p:txBody>
        </p:sp>
        <p:sp>
          <p:nvSpPr>
            <p:cNvPr id="22574" name="Rectangle 65"/>
            <p:cNvSpPr>
              <a:spLocks noChangeArrowheads="1"/>
            </p:cNvSpPr>
            <p:nvPr/>
          </p:nvSpPr>
          <p:spPr bwMode="auto">
            <a:xfrm>
              <a:off x="2221" y="3424"/>
              <a:ext cx="428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75" name="Line 67"/>
            <p:cNvSpPr>
              <a:spLocks noChangeShapeType="1"/>
            </p:cNvSpPr>
            <p:nvPr/>
          </p:nvSpPr>
          <p:spPr bwMode="auto">
            <a:xfrm flipV="1">
              <a:off x="2542" y="3520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76" name="Line 69"/>
            <p:cNvSpPr>
              <a:spLocks noChangeShapeType="1"/>
            </p:cNvSpPr>
            <p:nvPr/>
          </p:nvSpPr>
          <p:spPr bwMode="auto">
            <a:xfrm flipV="1">
              <a:off x="2435" y="3520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77" name="Line 71"/>
            <p:cNvSpPr>
              <a:spLocks noChangeShapeType="1"/>
            </p:cNvSpPr>
            <p:nvPr/>
          </p:nvSpPr>
          <p:spPr bwMode="auto">
            <a:xfrm flipV="1">
              <a:off x="2331" y="3520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78" name="Text Box 76"/>
            <p:cNvSpPr txBox="1">
              <a:spLocks noChangeArrowheads="1"/>
            </p:cNvSpPr>
            <p:nvPr/>
          </p:nvSpPr>
          <p:spPr bwMode="auto">
            <a:xfrm>
              <a:off x="2290" y="3420"/>
              <a:ext cx="29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len = 5</a:t>
              </a:r>
            </a:p>
          </p:txBody>
        </p:sp>
        <p:sp>
          <p:nvSpPr>
            <p:cNvPr id="22579" name="Text Box 81"/>
            <p:cNvSpPr txBox="1">
              <a:spLocks noChangeArrowheads="1"/>
            </p:cNvSpPr>
            <p:nvPr/>
          </p:nvSpPr>
          <p:spPr bwMode="auto">
            <a:xfrm>
              <a:off x="2837" y="3385"/>
              <a:ext cx="2124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char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arrays are byte arrays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but their size is a multiple of 4 bytes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0" name="Rectangle 84"/>
            <p:cNvSpPr>
              <a:spLocks noChangeArrowheads="1"/>
            </p:cNvSpPr>
            <p:nvPr/>
          </p:nvSpPr>
          <p:spPr bwMode="auto">
            <a:xfrm>
              <a:off x="2221" y="3556"/>
              <a:ext cx="428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1" name="Line 85"/>
            <p:cNvSpPr>
              <a:spLocks noChangeShapeType="1"/>
            </p:cNvSpPr>
            <p:nvPr/>
          </p:nvSpPr>
          <p:spPr bwMode="auto">
            <a:xfrm flipV="1">
              <a:off x="2542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2" name="Line 86"/>
            <p:cNvSpPr>
              <a:spLocks noChangeShapeType="1"/>
            </p:cNvSpPr>
            <p:nvPr/>
          </p:nvSpPr>
          <p:spPr bwMode="auto">
            <a:xfrm flipV="1">
              <a:off x="2435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3" name="Line 87"/>
            <p:cNvSpPr>
              <a:spLocks noChangeShapeType="1"/>
            </p:cNvSpPr>
            <p:nvPr/>
          </p:nvSpPr>
          <p:spPr bwMode="auto">
            <a:xfrm flipV="1">
              <a:off x="2331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4" name="Text Box 88"/>
            <p:cNvSpPr txBox="1">
              <a:spLocks noChangeArrowheads="1"/>
            </p:cNvSpPr>
            <p:nvPr/>
          </p:nvSpPr>
          <p:spPr bwMode="auto">
            <a:xfrm>
              <a:off x="2245" y="3561"/>
              <a:ext cx="69" cy="1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</a:t>
              </a:r>
            </a:p>
          </p:txBody>
        </p:sp>
        <p:sp>
          <p:nvSpPr>
            <p:cNvPr id="22585" name="Text Box 89"/>
            <p:cNvSpPr txBox="1">
              <a:spLocks noChangeArrowheads="1"/>
            </p:cNvSpPr>
            <p:nvPr/>
          </p:nvSpPr>
          <p:spPr bwMode="auto">
            <a:xfrm>
              <a:off x="2358" y="3561"/>
              <a:ext cx="53" cy="1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</a:t>
              </a:r>
            </a:p>
          </p:txBody>
        </p:sp>
        <p:sp>
          <p:nvSpPr>
            <p:cNvPr id="22586" name="Text Box 90"/>
            <p:cNvSpPr txBox="1">
              <a:spLocks noChangeArrowheads="1"/>
            </p:cNvSpPr>
            <p:nvPr/>
          </p:nvSpPr>
          <p:spPr bwMode="auto">
            <a:xfrm>
              <a:off x="2482" y="3561"/>
              <a:ext cx="21" cy="1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</a:t>
              </a:r>
            </a:p>
          </p:txBody>
        </p:sp>
        <p:sp>
          <p:nvSpPr>
            <p:cNvPr id="22587" name="Text Box 91"/>
            <p:cNvSpPr txBox="1">
              <a:spLocks noChangeArrowheads="1"/>
            </p:cNvSpPr>
            <p:nvPr/>
          </p:nvSpPr>
          <p:spPr bwMode="auto">
            <a:xfrm>
              <a:off x="2587" y="3561"/>
              <a:ext cx="21" cy="1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</a:t>
              </a:r>
            </a:p>
          </p:txBody>
        </p:sp>
        <p:sp>
          <p:nvSpPr>
            <p:cNvPr id="22588" name="Line 92"/>
            <p:cNvSpPr>
              <a:spLocks noChangeShapeType="1"/>
            </p:cNvSpPr>
            <p:nvPr/>
          </p:nvSpPr>
          <p:spPr bwMode="auto">
            <a:xfrm flipV="1">
              <a:off x="2542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89" name="Line 93"/>
            <p:cNvSpPr>
              <a:spLocks noChangeShapeType="1"/>
            </p:cNvSpPr>
            <p:nvPr/>
          </p:nvSpPr>
          <p:spPr bwMode="auto">
            <a:xfrm flipV="1">
              <a:off x="2435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0" name="Line 94"/>
            <p:cNvSpPr>
              <a:spLocks noChangeShapeType="1"/>
            </p:cNvSpPr>
            <p:nvPr/>
          </p:nvSpPr>
          <p:spPr bwMode="auto">
            <a:xfrm flipV="1">
              <a:off x="2331" y="3652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1" name="Rectangle 95"/>
            <p:cNvSpPr>
              <a:spLocks noChangeArrowheads="1"/>
            </p:cNvSpPr>
            <p:nvPr/>
          </p:nvSpPr>
          <p:spPr bwMode="auto">
            <a:xfrm>
              <a:off x="2221" y="3688"/>
              <a:ext cx="428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2" name="Line 96"/>
            <p:cNvSpPr>
              <a:spLocks noChangeShapeType="1"/>
            </p:cNvSpPr>
            <p:nvPr/>
          </p:nvSpPr>
          <p:spPr bwMode="auto">
            <a:xfrm flipV="1">
              <a:off x="2542" y="3784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3" name="Line 97"/>
            <p:cNvSpPr>
              <a:spLocks noChangeShapeType="1"/>
            </p:cNvSpPr>
            <p:nvPr/>
          </p:nvSpPr>
          <p:spPr bwMode="auto">
            <a:xfrm flipV="1">
              <a:off x="2435" y="3784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4" name="Line 98"/>
            <p:cNvSpPr>
              <a:spLocks noChangeShapeType="1"/>
            </p:cNvSpPr>
            <p:nvPr/>
          </p:nvSpPr>
          <p:spPr bwMode="auto">
            <a:xfrm flipV="1">
              <a:off x="2331" y="3784"/>
              <a:ext cx="0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5" name="Text Box 99"/>
            <p:cNvSpPr txBox="1">
              <a:spLocks noChangeArrowheads="1"/>
            </p:cNvSpPr>
            <p:nvPr/>
          </p:nvSpPr>
          <p:spPr bwMode="auto">
            <a:xfrm>
              <a:off x="2253" y="3693"/>
              <a:ext cx="53" cy="1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22596" name="Line 104"/>
            <p:cNvSpPr>
              <a:spLocks noChangeShapeType="1"/>
            </p:cNvSpPr>
            <p:nvPr/>
          </p:nvSpPr>
          <p:spPr bwMode="auto">
            <a:xfrm>
              <a:off x="2220" y="3354"/>
              <a:ext cx="0" cy="5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7" name="Line 105"/>
            <p:cNvSpPr>
              <a:spLocks noChangeShapeType="1"/>
            </p:cNvSpPr>
            <p:nvPr/>
          </p:nvSpPr>
          <p:spPr bwMode="auto">
            <a:xfrm>
              <a:off x="2649" y="3354"/>
              <a:ext cx="0" cy="5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8" name="Line 108"/>
            <p:cNvSpPr>
              <a:spLocks noChangeShapeType="1"/>
            </p:cNvSpPr>
            <p:nvPr/>
          </p:nvSpPr>
          <p:spPr bwMode="auto">
            <a:xfrm>
              <a:off x="2102" y="3424"/>
              <a:ext cx="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99" name="Text Box 109"/>
            <p:cNvSpPr txBox="1">
              <a:spLocks noChangeArrowheads="1"/>
            </p:cNvSpPr>
            <p:nvPr/>
          </p:nvSpPr>
          <p:spPr bwMode="auto">
            <a:xfrm>
              <a:off x="2005" y="3365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</p:grpSp>
      <p:sp>
        <p:nvSpPr>
          <p:cNvPr id="22548" name="Text Box 112"/>
          <p:cNvSpPr txBox="1">
            <a:spLocks noChangeArrowheads="1"/>
          </p:cNvSpPr>
          <p:nvPr/>
        </p:nvSpPr>
        <p:spPr bwMode="auto">
          <a:xfrm>
            <a:off x="3424238" y="2071688"/>
            <a:ext cx="6985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22549" name="Text Box 113"/>
          <p:cNvSpPr txBox="1">
            <a:spLocks noChangeArrowheads="1"/>
          </p:cNvSpPr>
          <p:nvPr/>
        </p:nvSpPr>
        <p:spPr bwMode="auto">
          <a:xfrm>
            <a:off x="3424238" y="2290763"/>
            <a:ext cx="6985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2550" name="Text Box 114"/>
          <p:cNvSpPr txBox="1">
            <a:spLocks noChangeArrowheads="1"/>
          </p:cNvSpPr>
          <p:nvPr/>
        </p:nvSpPr>
        <p:spPr bwMode="auto">
          <a:xfrm>
            <a:off x="3424238" y="2509838"/>
            <a:ext cx="6985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grpSp>
        <p:nvGrpSpPr>
          <p:cNvPr id="340124" name="Group 156"/>
          <p:cNvGrpSpPr>
            <a:grpSpLocks/>
          </p:cNvGrpSpPr>
          <p:nvPr/>
        </p:nvGrpSpPr>
        <p:grpSpPr bwMode="auto">
          <a:xfrm>
            <a:off x="722313" y="3327400"/>
            <a:ext cx="7432675" cy="1752600"/>
            <a:chOff x="455" y="2096"/>
            <a:chExt cx="4682" cy="1104"/>
          </a:xfrm>
        </p:grpSpPr>
        <p:sp>
          <p:nvSpPr>
            <p:cNvPr id="22552" name="Rectangle 30"/>
            <p:cNvSpPr>
              <a:spLocks noChangeArrowheads="1"/>
            </p:cNvSpPr>
            <p:nvPr/>
          </p:nvSpPr>
          <p:spPr bwMode="auto">
            <a:xfrm>
              <a:off x="2222" y="2560"/>
              <a:ext cx="424" cy="5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53" name="Text Box 31"/>
            <p:cNvSpPr txBox="1">
              <a:spLocks noChangeArrowheads="1"/>
            </p:cNvSpPr>
            <p:nvPr/>
          </p:nvSpPr>
          <p:spPr bwMode="auto">
            <a:xfrm>
              <a:off x="455" y="2096"/>
              <a:ext cx="87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array objects</a:t>
              </a:r>
            </a:p>
          </p:txBody>
        </p:sp>
        <p:sp>
          <p:nvSpPr>
            <p:cNvPr id="22554" name="Text Box 32"/>
            <p:cNvSpPr txBox="1">
              <a:spLocks noChangeArrowheads="1"/>
            </p:cNvSpPr>
            <p:nvPr/>
          </p:nvSpPr>
          <p:spPr bwMode="auto">
            <a:xfrm>
              <a:off x="695" y="2399"/>
              <a:ext cx="948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int[] a;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= new int[3];</a:t>
              </a:r>
            </a:p>
          </p:txBody>
        </p:sp>
        <p:sp>
          <p:nvSpPr>
            <p:cNvPr id="22555" name="Text Box 33"/>
            <p:cNvSpPr txBox="1">
              <a:spLocks noChangeArrowheads="1"/>
            </p:cNvSpPr>
            <p:nvPr/>
          </p:nvSpPr>
          <p:spPr bwMode="auto">
            <a:xfrm>
              <a:off x="2285" y="2565"/>
              <a:ext cx="29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len = 3</a:t>
              </a:r>
            </a:p>
          </p:txBody>
        </p:sp>
        <p:sp>
          <p:nvSpPr>
            <p:cNvPr id="22556" name="Rectangle 34"/>
            <p:cNvSpPr>
              <a:spLocks noChangeArrowheads="1"/>
            </p:cNvSpPr>
            <p:nvPr/>
          </p:nvSpPr>
          <p:spPr bwMode="auto">
            <a:xfrm>
              <a:off x="2222" y="2560"/>
              <a:ext cx="424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57" name="Text Box 35"/>
            <p:cNvSpPr txBox="1">
              <a:spLocks noChangeArrowheads="1"/>
            </p:cNvSpPr>
            <p:nvPr/>
          </p:nvSpPr>
          <p:spPr bwMode="auto">
            <a:xfrm>
              <a:off x="2285" y="2701"/>
              <a:ext cx="16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a[0]</a:t>
              </a:r>
            </a:p>
          </p:txBody>
        </p:sp>
        <p:sp>
          <p:nvSpPr>
            <p:cNvPr id="22558" name="Rectangle 36"/>
            <p:cNvSpPr>
              <a:spLocks noChangeArrowheads="1"/>
            </p:cNvSpPr>
            <p:nvPr/>
          </p:nvSpPr>
          <p:spPr bwMode="auto">
            <a:xfrm>
              <a:off x="2222" y="2696"/>
              <a:ext cx="424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59" name="Text Box 37"/>
            <p:cNvSpPr txBox="1">
              <a:spLocks noChangeArrowheads="1"/>
            </p:cNvSpPr>
            <p:nvPr/>
          </p:nvSpPr>
          <p:spPr bwMode="auto">
            <a:xfrm>
              <a:off x="2285" y="2837"/>
              <a:ext cx="16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a[1]</a:t>
              </a:r>
            </a:p>
          </p:txBody>
        </p:sp>
        <p:sp>
          <p:nvSpPr>
            <p:cNvPr id="22560" name="Rectangle 38"/>
            <p:cNvSpPr>
              <a:spLocks noChangeArrowheads="1"/>
            </p:cNvSpPr>
            <p:nvPr/>
          </p:nvSpPr>
          <p:spPr bwMode="auto">
            <a:xfrm>
              <a:off x="2222" y="2832"/>
              <a:ext cx="424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1" name="Line 40"/>
            <p:cNvSpPr>
              <a:spLocks noChangeShapeType="1"/>
            </p:cNvSpPr>
            <p:nvPr/>
          </p:nvSpPr>
          <p:spPr bwMode="auto">
            <a:xfrm>
              <a:off x="2646" y="2472"/>
              <a:ext cx="0" cy="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2" name="Text Box 41"/>
            <p:cNvSpPr txBox="1">
              <a:spLocks noChangeArrowheads="1"/>
            </p:cNvSpPr>
            <p:nvPr/>
          </p:nvSpPr>
          <p:spPr bwMode="auto">
            <a:xfrm>
              <a:off x="2261" y="2263"/>
              <a:ext cx="36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heap</a:t>
              </a:r>
            </a:p>
          </p:txBody>
        </p:sp>
        <p:sp>
          <p:nvSpPr>
            <p:cNvPr id="22563" name="Line 42"/>
            <p:cNvSpPr>
              <a:spLocks noChangeShapeType="1"/>
            </p:cNvSpPr>
            <p:nvPr/>
          </p:nvSpPr>
          <p:spPr bwMode="auto">
            <a:xfrm>
              <a:off x="2102" y="2560"/>
              <a:ext cx="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4" name="Text Box 43"/>
            <p:cNvSpPr txBox="1">
              <a:spLocks noChangeArrowheads="1"/>
            </p:cNvSpPr>
            <p:nvPr/>
          </p:nvSpPr>
          <p:spPr bwMode="auto">
            <a:xfrm>
              <a:off x="2005" y="250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2565" name="Text Box 44"/>
            <p:cNvSpPr txBox="1">
              <a:spLocks noChangeArrowheads="1"/>
            </p:cNvSpPr>
            <p:nvPr/>
          </p:nvSpPr>
          <p:spPr bwMode="auto">
            <a:xfrm>
              <a:off x="2837" y="2519"/>
              <a:ext cx="230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array length is stored in the array object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each element occupies 1 word (4 bytes)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6" name="Text Box 45"/>
            <p:cNvSpPr txBox="1">
              <a:spLocks noChangeArrowheads="1"/>
            </p:cNvSpPr>
            <p:nvPr/>
          </p:nvSpPr>
          <p:spPr bwMode="auto">
            <a:xfrm>
              <a:off x="2285" y="2973"/>
              <a:ext cx="16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a[2]</a:t>
              </a:r>
            </a:p>
          </p:txBody>
        </p:sp>
        <p:sp>
          <p:nvSpPr>
            <p:cNvPr id="22567" name="Rectangle 46"/>
            <p:cNvSpPr>
              <a:spLocks noChangeArrowheads="1"/>
            </p:cNvSpPr>
            <p:nvPr/>
          </p:nvSpPr>
          <p:spPr bwMode="auto">
            <a:xfrm>
              <a:off x="2222" y="2968"/>
              <a:ext cx="424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8" name="Line 47"/>
            <p:cNvSpPr>
              <a:spLocks noChangeShapeType="1"/>
            </p:cNvSpPr>
            <p:nvPr/>
          </p:nvSpPr>
          <p:spPr bwMode="auto">
            <a:xfrm>
              <a:off x="2222" y="2472"/>
              <a:ext cx="0" cy="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2569" name="Text Box 116"/>
            <p:cNvSpPr txBox="1">
              <a:spLocks noChangeArrowheads="1"/>
            </p:cNvSpPr>
            <p:nvPr/>
          </p:nvSpPr>
          <p:spPr bwMode="auto">
            <a:xfrm>
              <a:off x="2157" y="2571"/>
              <a:ext cx="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22570" name="Text Box 117"/>
            <p:cNvSpPr txBox="1">
              <a:spLocks noChangeArrowheads="1"/>
            </p:cNvSpPr>
            <p:nvPr/>
          </p:nvSpPr>
          <p:spPr bwMode="auto">
            <a:xfrm>
              <a:off x="2157" y="2709"/>
              <a:ext cx="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2571" name="Text Box 118"/>
            <p:cNvSpPr txBox="1">
              <a:spLocks noChangeArrowheads="1"/>
            </p:cNvSpPr>
            <p:nvPr/>
          </p:nvSpPr>
          <p:spPr bwMode="auto">
            <a:xfrm>
              <a:off x="2157" y="2847"/>
              <a:ext cx="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22572" name="Text Box 119"/>
            <p:cNvSpPr txBox="1">
              <a:spLocks noChangeArrowheads="1"/>
            </p:cNvSpPr>
            <p:nvPr/>
          </p:nvSpPr>
          <p:spPr bwMode="auto">
            <a:xfrm>
              <a:off x="2157" y="2991"/>
              <a:ext cx="44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12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02688C-D3AF-4564-9863-030813E7B24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Code area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22313" y="1308100"/>
            <a:ext cx="688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798513" y="1712913"/>
            <a:ext cx="3351212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 array of fixed size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methods are allocated consecutively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mainPC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points to the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main()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method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1511300" y="3009900"/>
            <a:ext cx="12446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1281113" y="29416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24584" name="Text Box 7"/>
          <p:cNvSpPr txBox="1">
            <a:spLocks noChangeArrowheads="1"/>
          </p:cNvSpPr>
          <p:nvPr/>
        </p:nvSpPr>
        <p:spPr bwMode="auto">
          <a:xfrm>
            <a:off x="1839913" y="27035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24585" name="Text Box 11"/>
          <p:cNvSpPr txBox="1">
            <a:spLocks noChangeArrowheads="1"/>
          </p:cNvSpPr>
          <p:nvPr/>
        </p:nvSpPr>
        <p:spPr bwMode="auto">
          <a:xfrm>
            <a:off x="1281113" y="4630738"/>
            <a:ext cx="257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</a:p>
        </p:txBody>
      </p:sp>
      <p:sp>
        <p:nvSpPr>
          <p:cNvPr id="24586" name="Line 12"/>
          <p:cNvSpPr>
            <a:spLocks noChangeShapeType="1"/>
          </p:cNvSpPr>
          <p:nvPr/>
        </p:nvSpPr>
        <p:spPr bwMode="auto">
          <a:xfrm>
            <a:off x="1346200" y="39370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7" name="Text Box 13"/>
          <p:cNvSpPr txBox="1">
            <a:spLocks noChangeArrowheads="1"/>
          </p:cNvSpPr>
          <p:nvPr/>
        </p:nvSpPr>
        <p:spPr bwMode="auto">
          <a:xfrm>
            <a:off x="684213" y="3792538"/>
            <a:ext cx="720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mainPC</a:t>
            </a:r>
          </a:p>
        </p:txBody>
      </p:sp>
      <p:sp>
        <p:nvSpPr>
          <p:cNvPr id="24588" name="Text Box 14"/>
          <p:cNvSpPr txBox="1">
            <a:spLocks noChangeArrowheads="1"/>
          </p:cNvSpPr>
          <p:nvPr/>
        </p:nvSpPr>
        <p:spPr bwMode="auto">
          <a:xfrm>
            <a:off x="3033713" y="2932113"/>
            <a:ext cx="1889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 array in the VM</a:t>
            </a:r>
          </a:p>
        </p:txBody>
      </p:sp>
      <p:sp>
        <p:nvSpPr>
          <p:cNvPr id="24589" name="Text Box 16"/>
          <p:cNvSpPr txBox="1">
            <a:spLocks noChangeArrowheads="1"/>
          </p:cNvSpPr>
          <p:nvPr/>
        </p:nvSpPr>
        <p:spPr bwMode="auto">
          <a:xfrm>
            <a:off x="1585913" y="3017838"/>
            <a:ext cx="8143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 0</a:t>
            </a:r>
          </a:p>
        </p:txBody>
      </p:sp>
      <p:sp>
        <p:nvSpPr>
          <p:cNvPr id="24590" name="Rectangle 17"/>
          <p:cNvSpPr>
            <a:spLocks noChangeArrowheads="1"/>
          </p:cNvSpPr>
          <p:nvPr/>
        </p:nvSpPr>
        <p:spPr bwMode="auto">
          <a:xfrm>
            <a:off x="1511300" y="3302000"/>
            <a:ext cx="1244600" cy="3429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91" name="Text Box 18"/>
          <p:cNvSpPr txBox="1">
            <a:spLocks noChangeArrowheads="1"/>
          </p:cNvSpPr>
          <p:nvPr/>
        </p:nvSpPr>
        <p:spPr bwMode="auto">
          <a:xfrm>
            <a:off x="1585913" y="3309938"/>
            <a:ext cx="8143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 1</a:t>
            </a:r>
          </a:p>
        </p:txBody>
      </p:sp>
      <p:sp>
        <p:nvSpPr>
          <p:cNvPr id="24592" name="Rectangle 19"/>
          <p:cNvSpPr>
            <a:spLocks noChangeArrowheads="1"/>
          </p:cNvSpPr>
          <p:nvPr/>
        </p:nvSpPr>
        <p:spPr bwMode="auto">
          <a:xfrm>
            <a:off x="1511300" y="3632200"/>
            <a:ext cx="12446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93" name="Text Box 20"/>
          <p:cNvSpPr txBox="1">
            <a:spLocks noChangeArrowheads="1"/>
          </p:cNvSpPr>
          <p:nvPr/>
        </p:nvSpPr>
        <p:spPr bwMode="auto">
          <a:xfrm>
            <a:off x="1585913" y="3640138"/>
            <a:ext cx="8143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 2</a:t>
            </a:r>
          </a:p>
        </p:txBody>
      </p:sp>
      <p:sp>
        <p:nvSpPr>
          <p:cNvPr id="24594" name="Rectangle 21"/>
          <p:cNvSpPr>
            <a:spLocks noChangeArrowheads="1"/>
          </p:cNvSpPr>
          <p:nvPr/>
        </p:nvSpPr>
        <p:spPr bwMode="auto">
          <a:xfrm>
            <a:off x="1511300" y="3937000"/>
            <a:ext cx="1244600" cy="3429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95" name="Text Box 22"/>
          <p:cNvSpPr txBox="1">
            <a:spLocks noChangeArrowheads="1"/>
          </p:cNvSpPr>
          <p:nvPr/>
        </p:nvSpPr>
        <p:spPr bwMode="auto">
          <a:xfrm>
            <a:off x="1585913" y="3944938"/>
            <a:ext cx="10588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 main</a:t>
            </a:r>
          </a:p>
        </p:txBody>
      </p:sp>
      <p:sp>
        <p:nvSpPr>
          <p:cNvPr id="24596" name="Rectangle 23"/>
          <p:cNvSpPr>
            <a:spLocks noChangeArrowheads="1"/>
          </p:cNvSpPr>
          <p:nvPr/>
        </p:nvSpPr>
        <p:spPr bwMode="auto">
          <a:xfrm>
            <a:off x="1511300" y="4279900"/>
            <a:ext cx="12446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41018" name="Group 26"/>
          <p:cNvGrpSpPr>
            <a:grpSpLocks/>
          </p:cNvGrpSpPr>
          <p:nvPr/>
        </p:nvGrpSpPr>
        <p:grpSpPr bwMode="auto">
          <a:xfrm>
            <a:off x="3859213" y="4229100"/>
            <a:ext cx="2644775" cy="1484313"/>
            <a:chOff x="2431" y="2664"/>
            <a:chExt cx="1666" cy="935"/>
          </a:xfrm>
        </p:grpSpPr>
        <p:sp>
          <p:nvSpPr>
            <p:cNvPr id="24598" name="Text Box 24"/>
            <p:cNvSpPr txBox="1">
              <a:spLocks noChangeArrowheads="1"/>
            </p:cNvSpPr>
            <p:nvPr/>
          </p:nvSpPr>
          <p:spPr bwMode="auto">
            <a:xfrm>
              <a:off x="2431" y="2664"/>
              <a:ext cx="16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special registers of the VM</a:t>
              </a:r>
            </a:p>
          </p:txBody>
        </p:sp>
        <p:sp>
          <p:nvSpPr>
            <p:cNvPr id="24599" name="Text Box 25"/>
            <p:cNvSpPr txBox="1">
              <a:spLocks noChangeArrowheads="1"/>
            </p:cNvSpPr>
            <p:nvPr/>
          </p:nvSpPr>
          <p:spPr bwMode="auto">
            <a:xfrm>
              <a:off x="2439" y="2919"/>
              <a:ext cx="1545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fp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frame pointer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sp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stack pointer (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MStack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esp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stack pointer (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EStack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pc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program counter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70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E81B04-A440-49DB-AABB-C4990E49271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09613" y="1333500"/>
            <a:ext cx="34020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Bytecodes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(similar to Java bytecodes)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735013" y="1738313"/>
            <a:ext cx="53609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very compact: most instructions are just 1 byte long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untyped (the Java VM encodes operand types in instructions)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912813" y="2309813"/>
            <a:ext cx="1063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MicroJava</a:t>
            </a: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1128713" y="2627313"/>
            <a:ext cx="614362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</a:t>
            </a: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2906713" y="2627313"/>
            <a:ext cx="654050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iadd</a:t>
            </a:r>
          </a:p>
        </p:txBody>
      </p:sp>
      <p:sp>
        <p:nvSpPr>
          <p:cNvPr id="26633" name="Text Box 8"/>
          <p:cNvSpPr txBox="1">
            <a:spLocks noChangeArrowheads="1"/>
          </p:cNvSpPr>
          <p:nvPr/>
        </p:nvSpPr>
        <p:spPr bwMode="auto">
          <a:xfrm>
            <a:off x="3732213" y="2627313"/>
            <a:ext cx="663575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fadd</a:t>
            </a:r>
          </a:p>
        </p:txBody>
      </p:sp>
      <p:sp>
        <p:nvSpPr>
          <p:cNvPr id="26634" name="Text Box 9"/>
          <p:cNvSpPr txBox="1">
            <a:spLocks noChangeArrowheads="1"/>
          </p:cNvSpPr>
          <p:nvPr/>
        </p:nvSpPr>
        <p:spPr bwMode="auto">
          <a:xfrm>
            <a:off x="3351213" y="23098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Java</a:t>
            </a:r>
          </a:p>
        </p:txBody>
      </p:sp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4659313" y="2640013"/>
            <a:ext cx="36163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reason: the Java bytecode verifier can use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operand types to check the integrity of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program</a:t>
            </a:r>
          </a:p>
        </p:txBody>
      </p:sp>
      <p:grpSp>
        <p:nvGrpSpPr>
          <p:cNvPr id="342033" name="Group 17"/>
          <p:cNvGrpSpPr>
            <a:grpSpLocks/>
          </p:cNvGrpSpPr>
          <p:nvPr/>
        </p:nvGrpSpPr>
        <p:grpSpPr bwMode="auto">
          <a:xfrm>
            <a:off x="709613" y="3683000"/>
            <a:ext cx="6740525" cy="2736850"/>
            <a:chOff x="447" y="2320"/>
            <a:chExt cx="4246" cy="1724"/>
          </a:xfrm>
        </p:grpSpPr>
        <p:sp>
          <p:nvSpPr>
            <p:cNvPr id="26637" name="Text Box 11"/>
            <p:cNvSpPr txBox="1">
              <a:spLocks noChangeArrowheads="1"/>
            </p:cNvSpPr>
            <p:nvPr/>
          </p:nvSpPr>
          <p:spPr bwMode="auto">
            <a:xfrm>
              <a:off x="447" y="2320"/>
              <a:ext cx="12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Instruction format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6638" name="Text Box 12"/>
            <p:cNvSpPr txBox="1">
              <a:spLocks noChangeArrowheads="1"/>
            </p:cNvSpPr>
            <p:nvPr/>
          </p:nvSpPr>
          <p:spPr bwMode="auto">
            <a:xfrm>
              <a:off x="463" y="2559"/>
              <a:ext cx="277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very simple compared to Intel, PowerPC or SPARC</a:t>
              </a:r>
            </a:p>
          </p:txBody>
        </p:sp>
        <p:sp>
          <p:nvSpPr>
            <p:cNvPr id="26639" name="Text Box 13"/>
            <p:cNvSpPr txBox="1">
              <a:spLocks noChangeArrowheads="1"/>
            </p:cNvSpPr>
            <p:nvPr/>
          </p:nvSpPr>
          <p:spPr bwMode="auto">
            <a:xfrm>
              <a:off x="655" y="2815"/>
              <a:ext cx="1721" cy="32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Code	= {Instruction}.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Instruction	= opcode {operand}.</a:t>
              </a:r>
            </a:p>
          </p:txBody>
        </p:sp>
        <p:sp>
          <p:nvSpPr>
            <p:cNvPr id="26640" name="Text Box 14"/>
            <p:cNvSpPr txBox="1">
              <a:spLocks noChangeArrowheads="1"/>
            </p:cNvSpPr>
            <p:nvPr/>
          </p:nvSpPr>
          <p:spPr bwMode="auto">
            <a:xfrm>
              <a:off x="2751" y="2799"/>
              <a:ext cx="1444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opcode ...	1 byte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operand ...	1, 2 or 4 bytes</a:t>
              </a:r>
            </a:p>
          </p:txBody>
        </p:sp>
        <p:sp>
          <p:nvSpPr>
            <p:cNvPr id="26641" name="Text Box 15"/>
            <p:cNvSpPr txBox="1">
              <a:spLocks noChangeArrowheads="1"/>
            </p:cNvSpPr>
            <p:nvPr/>
          </p:nvSpPr>
          <p:spPr bwMode="auto">
            <a:xfrm>
              <a:off x="479" y="3280"/>
              <a:ext cx="6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Examples</a:t>
              </a:r>
            </a:p>
          </p:txBody>
        </p:sp>
        <p:sp>
          <p:nvSpPr>
            <p:cNvPr id="26642" name="Text Box 16"/>
            <p:cNvSpPr txBox="1">
              <a:spLocks noChangeArrowheads="1"/>
            </p:cNvSpPr>
            <p:nvPr/>
          </p:nvSpPr>
          <p:spPr bwMode="auto">
            <a:xfrm>
              <a:off x="591" y="3519"/>
              <a:ext cx="4102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435100" algn="l"/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435100" algn="l"/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435100" algn="l"/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435100" algn="l"/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4351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  <a:tab pos="2476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0 operands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has 2 implicit operands on the expression 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  <a:tab pos="2476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 operand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 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  <a:tab pos="2476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 operands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enter  0, 2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method entry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359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6C18E2-2916-4764-A6B6-75770F38C74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09613" y="1333500"/>
            <a:ext cx="1965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Addressing modes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735013" y="1738313"/>
            <a:ext cx="327501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Ways how operands can be accessed</a:t>
            </a:r>
          </a:p>
        </p:txBody>
      </p:sp>
      <p:sp>
        <p:nvSpPr>
          <p:cNvPr id="343057" name="Text Box 17"/>
          <p:cNvSpPr txBox="1">
            <a:spLocks noChangeArrowheads="1"/>
          </p:cNvSpPr>
          <p:nvPr/>
        </p:nvSpPr>
        <p:spPr bwMode="auto">
          <a:xfrm>
            <a:off x="760413" y="2576513"/>
            <a:ext cx="5626100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1816100" algn="l"/>
                <a:tab pos="3048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16100" algn="l"/>
                <a:tab pos="3048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16100" algn="l"/>
                <a:tab pos="3048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16100" algn="l"/>
                <a:tab pos="3048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16100" algn="l"/>
                <a:tab pos="3048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16100" algn="l"/>
                <a:tab pos="3048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16100" algn="l"/>
                <a:tab pos="3048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16100" algn="l"/>
                <a:tab pos="3048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16100" algn="l"/>
                <a:tab pos="3048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16100" algn="l"/>
                <a:tab pos="3048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Immediate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 7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for constants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16100" algn="l"/>
                <a:tab pos="3048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 3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for local variables on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MStack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16100" algn="l"/>
                <a:tab pos="3048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Static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getstatic 3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for global variables in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data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16100" algn="l"/>
                <a:tab pos="3048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for loaded values on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28679" name="Text Box 18"/>
          <p:cNvSpPr txBox="1">
            <a:spLocks noChangeArrowheads="1"/>
          </p:cNvSpPr>
          <p:nvPr/>
        </p:nvSpPr>
        <p:spPr bwMode="auto">
          <a:xfrm>
            <a:off x="785813" y="2271713"/>
            <a:ext cx="156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addressing mode</a:t>
            </a:r>
          </a:p>
        </p:txBody>
      </p:sp>
      <p:sp>
        <p:nvSpPr>
          <p:cNvPr id="28680" name="Text Box 19"/>
          <p:cNvSpPr txBox="1">
            <a:spLocks noChangeArrowheads="1"/>
          </p:cNvSpPr>
          <p:nvPr/>
        </p:nvSpPr>
        <p:spPr bwMode="auto">
          <a:xfrm>
            <a:off x="2563813" y="2271713"/>
            <a:ext cx="8588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grpSp>
        <p:nvGrpSpPr>
          <p:cNvPr id="343083" name="Group 43"/>
          <p:cNvGrpSpPr>
            <a:grpSpLocks/>
          </p:cNvGrpSpPr>
          <p:nvPr/>
        </p:nvGrpSpPr>
        <p:grpSpPr bwMode="auto">
          <a:xfrm>
            <a:off x="760413" y="3770313"/>
            <a:ext cx="6445250" cy="2249487"/>
            <a:chOff x="479" y="2375"/>
            <a:chExt cx="4060" cy="1417"/>
          </a:xfrm>
        </p:grpSpPr>
        <p:sp>
          <p:nvSpPr>
            <p:cNvPr id="28694" name="Text Box 20"/>
            <p:cNvSpPr txBox="1">
              <a:spLocks noChangeArrowheads="1"/>
            </p:cNvSpPr>
            <p:nvPr/>
          </p:nvSpPr>
          <p:spPr bwMode="auto">
            <a:xfrm>
              <a:off x="959" y="2975"/>
              <a:ext cx="53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Relative</a:t>
              </a:r>
            </a:p>
          </p:txBody>
        </p:sp>
        <p:sp>
          <p:nvSpPr>
            <p:cNvPr id="28695" name="Rectangle 21"/>
            <p:cNvSpPr>
              <a:spLocks noChangeArrowheads="1"/>
            </p:cNvSpPr>
            <p:nvPr/>
          </p:nvSpPr>
          <p:spPr bwMode="auto">
            <a:xfrm>
              <a:off x="880" y="3488"/>
              <a:ext cx="680" cy="1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6" name="Text Box 22"/>
            <p:cNvSpPr txBox="1">
              <a:spLocks noChangeArrowheads="1"/>
            </p:cNvSpPr>
            <p:nvPr/>
          </p:nvSpPr>
          <p:spPr bwMode="auto">
            <a:xfrm>
              <a:off x="871" y="3485"/>
              <a:ext cx="68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base address</a:t>
              </a:r>
            </a:p>
          </p:txBody>
        </p:sp>
        <p:sp>
          <p:nvSpPr>
            <p:cNvPr id="28697" name="Rectangle 23"/>
            <p:cNvSpPr>
              <a:spLocks noChangeArrowheads="1"/>
            </p:cNvSpPr>
            <p:nvPr/>
          </p:nvSpPr>
          <p:spPr bwMode="auto">
            <a:xfrm>
              <a:off x="880" y="3320"/>
              <a:ext cx="680" cy="16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8" name="Rectangle 26"/>
            <p:cNvSpPr>
              <a:spLocks noChangeArrowheads="1"/>
            </p:cNvSpPr>
            <p:nvPr/>
          </p:nvSpPr>
          <p:spPr bwMode="auto">
            <a:xfrm>
              <a:off x="880" y="3640"/>
              <a:ext cx="680" cy="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9" name="Line 27"/>
            <p:cNvSpPr>
              <a:spLocks noChangeShapeType="1"/>
            </p:cNvSpPr>
            <p:nvPr/>
          </p:nvSpPr>
          <p:spPr bwMode="auto">
            <a:xfrm>
              <a:off x="768" y="3640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0" name="Text Box 28"/>
            <p:cNvSpPr txBox="1">
              <a:spLocks noChangeArrowheads="1"/>
            </p:cNvSpPr>
            <p:nvPr/>
          </p:nvSpPr>
          <p:spPr bwMode="auto">
            <a:xfrm>
              <a:off x="535" y="3541"/>
              <a:ext cx="2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28701" name="Text Box 29"/>
            <p:cNvSpPr txBox="1">
              <a:spLocks noChangeArrowheads="1"/>
            </p:cNvSpPr>
            <p:nvPr/>
          </p:nvSpPr>
          <p:spPr bwMode="auto">
            <a:xfrm>
              <a:off x="1007" y="3173"/>
              <a:ext cx="42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28702" name="Text Box 41"/>
            <p:cNvSpPr txBox="1">
              <a:spLocks noChangeArrowheads="1"/>
            </p:cNvSpPr>
            <p:nvPr/>
          </p:nvSpPr>
          <p:spPr bwMode="auto">
            <a:xfrm>
              <a:off x="479" y="2375"/>
              <a:ext cx="406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1816100" algn="l"/>
                  <a:tab pos="3048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16100" algn="l"/>
                  <a:tab pos="3048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16100" algn="l"/>
                  <a:tab pos="3048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16100" algn="l"/>
                  <a:tab pos="3048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816100" algn="l"/>
                  <a:tab pos="30480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Relative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getfield 3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for object fields (load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heap[pop() + 3]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</p:grpSp>
      <p:grpSp>
        <p:nvGrpSpPr>
          <p:cNvPr id="343084" name="Group 44"/>
          <p:cNvGrpSpPr>
            <a:grpSpLocks/>
          </p:cNvGrpSpPr>
          <p:nvPr/>
        </p:nvGrpSpPr>
        <p:grpSpPr bwMode="auto">
          <a:xfrm>
            <a:off x="760413" y="4100513"/>
            <a:ext cx="7386637" cy="2160587"/>
            <a:chOff x="479" y="2583"/>
            <a:chExt cx="4653" cy="1361"/>
          </a:xfrm>
        </p:grpSpPr>
        <p:sp>
          <p:nvSpPr>
            <p:cNvPr id="28683" name="Text Box 30"/>
            <p:cNvSpPr txBox="1">
              <a:spLocks noChangeArrowheads="1"/>
            </p:cNvSpPr>
            <p:nvPr/>
          </p:nvSpPr>
          <p:spPr bwMode="auto">
            <a:xfrm>
              <a:off x="2283" y="2975"/>
              <a:ext cx="52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Indexed</a:t>
              </a:r>
            </a:p>
          </p:txBody>
        </p:sp>
        <p:sp>
          <p:nvSpPr>
            <p:cNvPr id="28684" name="Rectangle 31"/>
            <p:cNvSpPr>
              <a:spLocks noChangeArrowheads="1"/>
            </p:cNvSpPr>
            <p:nvPr/>
          </p:nvSpPr>
          <p:spPr bwMode="auto">
            <a:xfrm>
              <a:off x="2232" y="3488"/>
              <a:ext cx="680" cy="1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85" name="Text Box 32"/>
            <p:cNvSpPr txBox="1">
              <a:spLocks noChangeArrowheads="1"/>
            </p:cNvSpPr>
            <p:nvPr/>
          </p:nvSpPr>
          <p:spPr bwMode="auto">
            <a:xfrm>
              <a:off x="2223" y="3485"/>
              <a:ext cx="68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base address</a:t>
              </a:r>
            </a:p>
          </p:txBody>
        </p:sp>
        <p:sp>
          <p:nvSpPr>
            <p:cNvPr id="28686" name="Rectangle 33"/>
            <p:cNvSpPr>
              <a:spLocks noChangeArrowheads="1"/>
            </p:cNvSpPr>
            <p:nvPr/>
          </p:nvSpPr>
          <p:spPr bwMode="auto">
            <a:xfrm>
              <a:off x="2232" y="3320"/>
              <a:ext cx="680" cy="16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87" name="Rectangle 34"/>
            <p:cNvSpPr>
              <a:spLocks noChangeArrowheads="1"/>
            </p:cNvSpPr>
            <p:nvPr/>
          </p:nvSpPr>
          <p:spPr bwMode="auto">
            <a:xfrm>
              <a:off x="2232" y="3792"/>
              <a:ext cx="680" cy="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88" name="Line 35"/>
            <p:cNvSpPr>
              <a:spLocks noChangeShapeType="1"/>
            </p:cNvSpPr>
            <p:nvPr/>
          </p:nvSpPr>
          <p:spPr bwMode="auto">
            <a:xfrm>
              <a:off x="2120" y="3792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89" name="Text Box 36"/>
            <p:cNvSpPr txBox="1">
              <a:spLocks noChangeArrowheads="1"/>
            </p:cNvSpPr>
            <p:nvPr/>
          </p:nvSpPr>
          <p:spPr bwMode="auto">
            <a:xfrm>
              <a:off x="1887" y="3693"/>
              <a:ext cx="2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28690" name="Text Box 37"/>
            <p:cNvSpPr txBox="1">
              <a:spLocks noChangeArrowheads="1"/>
            </p:cNvSpPr>
            <p:nvPr/>
          </p:nvSpPr>
          <p:spPr bwMode="auto">
            <a:xfrm>
              <a:off x="2359" y="3173"/>
              <a:ext cx="39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28691" name="Rectangle 38"/>
            <p:cNvSpPr>
              <a:spLocks noChangeArrowheads="1"/>
            </p:cNvSpPr>
            <p:nvPr/>
          </p:nvSpPr>
          <p:spPr bwMode="auto">
            <a:xfrm>
              <a:off x="2232" y="3640"/>
              <a:ext cx="680" cy="1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2" name="Text Box 39"/>
            <p:cNvSpPr txBox="1">
              <a:spLocks noChangeArrowheads="1"/>
            </p:cNvSpPr>
            <p:nvPr/>
          </p:nvSpPr>
          <p:spPr bwMode="auto">
            <a:xfrm>
              <a:off x="2223" y="3637"/>
              <a:ext cx="34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index</a:t>
              </a:r>
            </a:p>
          </p:txBody>
        </p:sp>
        <p:sp>
          <p:nvSpPr>
            <p:cNvPr id="28693" name="Text Box 42"/>
            <p:cNvSpPr txBox="1">
              <a:spLocks noChangeArrowheads="1"/>
            </p:cNvSpPr>
            <p:nvPr/>
          </p:nvSpPr>
          <p:spPr bwMode="auto">
            <a:xfrm>
              <a:off x="479" y="2583"/>
              <a:ext cx="465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1816100" algn="l"/>
                  <a:tab pos="3048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16100" algn="l"/>
                  <a:tab pos="3048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16100" algn="l"/>
                  <a:tab pos="3048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16100" algn="l"/>
                  <a:tab pos="3048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16100" algn="l"/>
                  <a:tab pos="3048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816100" algn="l"/>
                  <a:tab pos="30480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Indexed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aload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for array elements (load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heap[pop() + pop() + 1]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33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57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6E9F08-7B28-4534-B26A-50B0EDCAC12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2943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Load/store of local variables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44119" name="Group 55"/>
          <p:cNvGrpSpPr>
            <a:grpSpLocks/>
          </p:cNvGrpSpPr>
          <p:nvPr/>
        </p:nvGrpSpPr>
        <p:grpSpPr bwMode="auto">
          <a:xfrm>
            <a:off x="785813" y="2233613"/>
            <a:ext cx="5903912" cy="587375"/>
            <a:chOff x="495" y="1407"/>
            <a:chExt cx="3719" cy="370"/>
          </a:xfrm>
        </p:grpSpPr>
        <p:sp>
          <p:nvSpPr>
            <p:cNvPr id="30745" name="Text Box 33"/>
            <p:cNvSpPr txBox="1">
              <a:spLocks noChangeArrowheads="1"/>
            </p:cNvSpPr>
            <p:nvPr/>
          </p:nvSpPr>
          <p:spPr bwMode="auto">
            <a:xfrm>
              <a:off x="495" y="1407"/>
              <a:ext cx="898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</a:t>
              </a:r>
              <a:r>
                <a:rPr kumimoji="0" lang="de-AT" altLang="en-US" sz="16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6" name="Text Box 34"/>
            <p:cNvSpPr txBox="1">
              <a:spLocks noChangeArrowheads="1"/>
            </p:cNvSpPr>
            <p:nvPr/>
          </p:nvSpPr>
          <p:spPr bwMode="auto">
            <a:xfrm>
              <a:off x="1423" y="1407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30747" name="Text Box 35"/>
            <p:cNvSpPr txBox="1">
              <a:spLocks noChangeArrowheads="1"/>
            </p:cNvSpPr>
            <p:nvPr/>
          </p:nvSpPr>
          <p:spPr bwMode="auto">
            <a:xfrm>
              <a:off x="2207" y="1407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(n = 0..3)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push(local[n]);</a:t>
              </a:r>
            </a:p>
          </p:txBody>
        </p:sp>
      </p:grpSp>
      <p:sp>
        <p:nvSpPr>
          <p:cNvPr id="30726" name="Text Box 36"/>
          <p:cNvSpPr txBox="1">
            <a:spLocks noChangeArrowheads="1"/>
          </p:cNvSpPr>
          <p:nvPr/>
        </p:nvSpPr>
        <p:spPr bwMode="auto">
          <a:xfrm>
            <a:off x="785813" y="15986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7" name="Text Box 37"/>
          <p:cNvSpPr txBox="1">
            <a:spLocks noChangeArrowheads="1"/>
          </p:cNvSpPr>
          <p:nvPr/>
        </p:nvSpPr>
        <p:spPr bwMode="auto">
          <a:xfrm>
            <a:off x="2259013" y="15986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</a:t>
            </a:r>
          </a:p>
        </p:txBody>
      </p:sp>
      <p:sp>
        <p:nvSpPr>
          <p:cNvPr id="30728" name="Text Box 38"/>
          <p:cNvSpPr txBox="1">
            <a:spLocks noChangeArrowheads="1"/>
          </p:cNvSpPr>
          <p:nvPr/>
        </p:nvSpPr>
        <p:spPr bwMode="auto">
          <a:xfrm>
            <a:off x="3503613" y="1598613"/>
            <a:ext cx="31861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push(local[b]);</a:t>
            </a:r>
          </a:p>
        </p:txBody>
      </p:sp>
      <p:grpSp>
        <p:nvGrpSpPr>
          <p:cNvPr id="344117" name="Group 53"/>
          <p:cNvGrpSpPr>
            <a:grpSpLocks/>
          </p:cNvGrpSpPr>
          <p:nvPr/>
        </p:nvGrpSpPr>
        <p:grpSpPr bwMode="auto">
          <a:xfrm>
            <a:off x="785813" y="2868613"/>
            <a:ext cx="5903912" cy="1222375"/>
            <a:chOff x="495" y="1807"/>
            <a:chExt cx="3719" cy="770"/>
          </a:xfrm>
        </p:grpSpPr>
        <p:sp>
          <p:nvSpPr>
            <p:cNvPr id="30739" name="Text Box 39"/>
            <p:cNvSpPr txBox="1">
              <a:spLocks noChangeArrowheads="1"/>
            </p:cNvSpPr>
            <p:nvPr/>
          </p:nvSpPr>
          <p:spPr bwMode="auto">
            <a:xfrm>
              <a:off x="495" y="2207"/>
              <a:ext cx="898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</a:t>
              </a:r>
              <a:r>
                <a:rPr kumimoji="0" lang="de-AT" altLang="en-US" sz="16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0" name="Text Box 40"/>
            <p:cNvSpPr txBox="1">
              <a:spLocks noChangeArrowheads="1"/>
            </p:cNvSpPr>
            <p:nvPr/>
          </p:nvSpPr>
          <p:spPr bwMode="auto">
            <a:xfrm>
              <a:off x="1423" y="2207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30741" name="Text Box 41"/>
            <p:cNvSpPr txBox="1">
              <a:spLocks noChangeArrowheads="1"/>
            </p:cNvSpPr>
            <p:nvPr/>
          </p:nvSpPr>
          <p:spPr bwMode="auto">
            <a:xfrm>
              <a:off x="2207" y="2207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(n = 0..3)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local[n] = pop();</a:t>
              </a:r>
            </a:p>
          </p:txBody>
        </p:sp>
        <p:sp>
          <p:nvSpPr>
            <p:cNvPr id="30742" name="Text Box 42"/>
            <p:cNvSpPr txBox="1">
              <a:spLocks noChangeArrowheads="1"/>
            </p:cNvSpPr>
            <p:nvPr/>
          </p:nvSpPr>
          <p:spPr bwMode="auto">
            <a:xfrm>
              <a:off x="495" y="1807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b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3" name="Text Box 43"/>
            <p:cNvSpPr txBox="1">
              <a:spLocks noChangeArrowheads="1"/>
            </p:cNvSpPr>
            <p:nvPr/>
          </p:nvSpPr>
          <p:spPr bwMode="auto">
            <a:xfrm>
              <a:off x="1423" y="1807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30744" name="Text Box 44"/>
            <p:cNvSpPr txBox="1">
              <a:spLocks noChangeArrowheads="1"/>
            </p:cNvSpPr>
            <p:nvPr/>
          </p:nvSpPr>
          <p:spPr bwMode="auto">
            <a:xfrm>
              <a:off x="2207" y="1807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local[b] = pop();</a:t>
              </a:r>
            </a:p>
          </p:txBody>
        </p:sp>
      </p:grpSp>
      <p:grpSp>
        <p:nvGrpSpPr>
          <p:cNvPr id="344118" name="Group 54"/>
          <p:cNvGrpSpPr>
            <a:grpSpLocks/>
          </p:cNvGrpSpPr>
          <p:nvPr/>
        </p:nvGrpSpPr>
        <p:grpSpPr bwMode="auto">
          <a:xfrm>
            <a:off x="709613" y="4432300"/>
            <a:ext cx="5980112" cy="1633538"/>
            <a:chOff x="447" y="2792"/>
            <a:chExt cx="3767" cy="1029"/>
          </a:xfrm>
        </p:grpSpPr>
        <p:sp>
          <p:nvSpPr>
            <p:cNvPr id="30732" name="Text Box 45"/>
            <p:cNvSpPr txBox="1">
              <a:spLocks noChangeArrowheads="1"/>
            </p:cNvSpPr>
            <p:nvPr/>
          </p:nvSpPr>
          <p:spPr bwMode="auto">
            <a:xfrm>
              <a:off x="447" y="2792"/>
              <a:ext cx="19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Load/store of global variables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3" name="Text Box 46"/>
            <p:cNvSpPr txBox="1">
              <a:spLocks noChangeArrowheads="1"/>
            </p:cNvSpPr>
            <p:nvPr/>
          </p:nvSpPr>
          <p:spPr bwMode="auto">
            <a:xfrm>
              <a:off x="495" y="3455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putstatic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4" name="Text Box 47"/>
            <p:cNvSpPr txBox="1">
              <a:spLocks noChangeArrowheads="1"/>
            </p:cNvSpPr>
            <p:nvPr/>
          </p:nvSpPr>
          <p:spPr bwMode="auto">
            <a:xfrm>
              <a:off x="1423" y="3455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30735" name="Text Box 48"/>
            <p:cNvSpPr txBox="1">
              <a:spLocks noChangeArrowheads="1"/>
            </p:cNvSpPr>
            <p:nvPr/>
          </p:nvSpPr>
          <p:spPr bwMode="auto">
            <a:xfrm>
              <a:off x="2207" y="3455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 static variable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data[s] = pop();</a:t>
              </a:r>
            </a:p>
          </p:txBody>
        </p:sp>
        <p:sp>
          <p:nvSpPr>
            <p:cNvPr id="30736" name="Text Box 49"/>
            <p:cNvSpPr txBox="1">
              <a:spLocks noChangeArrowheads="1"/>
            </p:cNvSpPr>
            <p:nvPr/>
          </p:nvSpPr>
          <p:spPr bwMode="auto">
            <a:xfrm>
              <a:off x="495" y="3055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getstatic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7" name="Text Box 50"/>
            <p:cNvSpPr txBox="1">
              <a:spLocks noChangeArrowheads="1"/>
            </p:cNvSpPr>
            <p:nvPr/>
          </p:nvSpPr>
          <p:spPr bwMode="auto">
            <a:xfrm>
              <a:off x="1423" y="3055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30738" name="Text Box 51"/>
            <p:cNvSpPr txBox="1">
              <a:spLocks noChangeArrowheads="1"/>
            </p:cNvSpPr>
            <p:nvPr/>
          </p:nvSpPr>
          <p:spPr bwMode="auto">
            <a:xfrm>
              <a:off x="2207" y="3055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static variable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push(data[s]);</a:t>
              </a:r>
            </a:p>
          </p:txBody>
        </p:sp>
      </p:grpSp>
      <p:sp>
        <p:nvSpPr>
          <p:cNvPr id="30731" name="Text Box 52"/>
          <p:cNvSpPr txBox="1">
            <a:spLocks noChangeArrowheads="1"/>
          </p:cNvSpPr>
          <p:nvPr/>
        </p:nvSpPr>
        <p:spPr bwMode="auto">
          <a:xfrm>
            <a:off x="6818313" y="1509713"/>
            <a:ext cx="1749425" cy="111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operand sizes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 ...	byte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 ...	short (2 bytes)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 ...	word (4 bytes)</a:t>
            </a:r>
          </a:p>
        </p:txBody>
      </p:sp>
    </p:spTree>
    <p:extLst>
      <p:ext uri="{BB962C8B-B14F-4D97-AF65-F5344CB8AC3E}">
        <p14:creationId xmlns:p14="http://schemas.microsoft.com/office/powerpoint/2010/main" val="353954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B4272E-4884-4438-A7C1-50E8DC127C3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2714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Load/store of object fields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3" name="Text Box 20"/>
          <p:cNvSpPr txBox="1">
            <a:spLocks noChangeArrowheads="1"/>
          </p:cNvSpPr>
          <p:nvPr/>
        </p:nvSpPr>
        <p:spPr bwMode="auto">
          <a:xfrm>
            <a:off x="785813" y="2208213"/>
            <a:ext cx="1425575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putfield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2259013" y="2208213"/>
            <a:ext cx="1192212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adr, 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5" name="Text Box 22"/>
          <p:cNvSpPr txBox="1">
            <a:spLocks noChangeArrowheads="1"/>
          </p:cNvSpPr>
          <p:nvPr/>
        </p:nvSpPr>
        <p:spPr bwMode="auto">
          <a:xfrm>
            <a:off x="3503613" y="2208213"/>
            <a:ext cx="3186112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Store object field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val = pop(); adr = pop();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heap[adr+s] = val;</a:t>
            </a:r>
          </a:p>
        </p:txBody>
      </p: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785813" y="1573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getfield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7" name="Text Box 24"/>
          <p:cNvSpPr txBox="1">
            <a:spLocks noChangeArrowheads="1"/>
          </p:cNvSpPr>
          <p:nvPr/>
        </p:nvSpPr>
        <p:spPr bwMode="auto">
          <a:xfrm>
            <a:off x="2259013" y="1573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</a:t>
            </a:r>
          </a:p>
        </p:txBody>
      </p:sp>
      <p:sp>
        <p:nvSpPr>
          <p:cNvPr id="32778" name="Text Box 25"/>
          <p:cNvSpPr txBox="1">
            <a:spLocks noChangeArrowheads="1"/>
          </p:cNvSpPr>
          <p:nvPr/>
        </p:nvSpPr>
        <p:spPr bwMode="auto">
          <a:xfrm>
            <a:off x="3503613" y="1573213"/>
            <a:ext cx="31861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object field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adr = pop(); push(heap[adr+s]);</a:t>
            </a:r>
          </a:p>
        </p:txBody>
      </p:sp>
      <p:sp>
        <p:nvSpPr>
          <p:cNvPr id="32779" name="Rectangle 27"/>
          <p:cNvSpPr>
            <a:spLocks noChangeArrowheads="1"/>
          </p:cNvSpPr>
          <p:nvPr/>
        </p:nvSpPr>
        <p:spPr bwMode="auto">
          <a:xfrm>
            <a:off x="6858000" y="1752600"/>
            <a:ext cx="355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0" name="Rectangle 28"/>
          <p:cNvSpPr>
            <a:spLocks noChangeArrowheads="1"/>
          </p:cNvSpPr>
          <p:nvPr/>
        </p:nvSpPr>
        <p:spPr bwMode="auto">
          <a:xfrm>
            <a:off x="6858000" y="1600200"/>
            <a:ext cx="355600" cy="152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1" name="Rectangle 29"/>
          <p:cNvSpPr>
            <a:spLocks noChangeArrowheads="1"/>
          </p:cNvSpPr>
          <p:nvPr/>
        </p:nvSpPr>
        <p:spPr bwMode="auto">
          <a:xfrm>
            <a:off x="6858000" y="1905000"/>
            <a:ext cx="3556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2" name="Rectangle 30"/>
          <p:cNvSpPr>
            <a:spLocks noChangeArrowheads="1"/>
          </p:cNvSpPr>
          <p:nvPr/>
        </p:nvSpPr>
        <p:spPr bwMode="auto">
          <a:xfrm>
            <a:off x="7569200" y="1841500"/>
            <a:ext cx="368300" cy="495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3" name="Line 31"/>
          <p:cNvSpPr>
            <a:spLocks noChangeShapeType="1"/>
          </p:cNvSpPr>
          <p:nvPr/>
        </p:nvSpPr>
        <p:spPr bwMode="auto">
          <a:xfrm>
            <a:off x="7112000" y="18288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4" name="Rectangle 32"/>
          <p:cNvSpPr>
            <a:spLocks noChangeArrowheads="1"/>
          </p:cNvSpPr>
          <p:nvPr/>
        </p:nvSpPr>
        <p:spPr bwMode="auto">
          <a:xfrm>
            <a:off x="7569200" y="2070100"/>
            <a:ext cx="368300" cy="152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5" name="AutoShape 33"/>
          <p:cNvSpPr>
            <a:spLocks/>
          </p:cNvSpPr>
          <p:nvPr/>
        </p:nvSpPr>
        <p:spPr bwMode="auto">
          <a:xfrm>
            <a:off x="7975600" y="1841500"/>
            <a:ext cx="88900" cy="215900"/>
          </a:xfrm>
          <a:prstGeom prst="rightBrace">
            <a:avLst>
              <a:gd name="adj1" fmla="val 2023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86" name="Text Box 34"/>
          <p:cNvSpPr txBox="1">
            <a:spLocks noChangeArrowheads="1"/>
          </p:cNvSpPr>
          <p:nvPr/>
        </p:nvSpPr>
        <p:spPr bwMode="auto">
          <a:xfrm>
            <a:off x="8024813" y="1798638"/>
            <a:ext cx="257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</p:txBody>
      </p:sp>
      <p:sp>
        <p:nvSpPr>
          <p:cNvPr id="32787" name="Text Box 35"/>
          <p:cNvSpPr txBox="1">
            <a:spLocks noChangeArrowheads="1"/>
          </p:cNvSpPr>
          <p:nvPr/>
        </p:nvSpPr>
        <p:spPr bwMode="auto">
          <a:xfrm>
            <a:off x="6716713" y="1354138"/>
            <a:ext cx="669071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32788" name="Text Box 36"/>
          <p:cNvSpPr txBox="1">
            <a:spLocks noChangeArrowheads="1"/>
          </p:cNvSpPr>
          <p:nvPr/>
        </p:nvSpPr>
        <p:spPr bwMode="auto">
          <a:xfrm>
            <a:off x="7161213" y="1608138"/>
            <a:ext cx="4000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</p:txBody>
      </p:sp>
      <p:grpSp>
        <p:nvGrpSpPr>
          <p:cNvPr id="345140" name="Group 52"/>
          <p:cNvGrpSpPr>
            <a:grpSpLocks/>
          </p:cNvGrpSpPr>
          <p:nvPr/>
        </p:nvGrpSpPr>
        <p:grpSpPr bwMode="auto">
          <a:xfrm>
            <a:off x="709613" y="3352800"/>
            <a:ext cx="5980112" cy="2230438"/>
            <a:chOff x="447" y="2112"/>
            <a:chExt cx="3767" cy="1405"/>
          </a:xfrm>
        </p:grpSpPr>
        <p:sp>
          <p:nvSpPr>
            <p:cNvPr id="32795" name="Text Box 19"/>
            <p:cNvSpPr txBox="1">
              <a:spLocks noChangeArrowheads="1"/>
            </p:cNvSpPr>
            <p:nvPr/>
          </p:nvSpPr>
          <p:spPr bwMode="auto">
            <a:xfrm>
              <a:off x="447" y="2112"/>
              <a:ext cx="123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Loading constants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2796" name="Text Box 37"/>
            <p:cNvSpPr txBox="1">
              <a:spLocks noChangeArrowheads="1"/>
            </p:cNvSpPr>
            <p:nvPr/>
          </p:nvSpPr>
          <p:spPr bwMode="auto">
            <a:xfrm>
              <a:off x="495" y="2751"/>
              <a:ext cx="898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const</a:t>
              </a:r>
              <a:r>
                <a:rPr kumimoji="0" lang="de-AT" altLang="en-US" sz="16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2797" name="Text Box 38"/>
            <p:cNvSpPr txBox="1">
              <a:spLocks noChangeArrowheads="1"/>
            </p:cNvSpPr>
            <p:nvPr/>
          </p:nvSpPr>
          <p:spPr bwMode="auto">
            <a:xfrm>
              <a:off x="1423" y="2751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32798" name="Text Box 39"/>
            <p:cNvSpPr txBox="1">
              <a:spLocks noChangeArrowheads="1"/>
            </p:cNvSpPr>
            <p:nvPr/>
          </p:nvSpPr>
          <p:spPr bwMode="auto">
            <a:xfrm>
              <a:off x="2207" y="2751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constant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(n = 0..5)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push(n);</a:t>
              </a:r>
            </a:p>
          </p:txBody>
        </p:sp>
        <p:sp>
          <p:nvSpPr>
            <p:cNvPr id="32799" name="Text Box 40"/>
            <p:cNvSpPr txBox="1">
              <a:spLocks noChangeArrowheads="1"/>
            </p:cNvSpPr>
            <p:nvPr/>
          </p:nvSpPr>
          <p:spPr bwMode="auto">
            <a:xfrm>
              <a:off x="495" y="2351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const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2800" name="Text Box 41"/>
            <p:cNvSpPr txBox="1">
              <a:spLocks noChangeArrowheads="1"/>
            </p:cNvSpPr>
            <p:nvPr/>
          </p:nvSpPr>
          <p:spPr bwMode="auto">
            <a:xfrm>
              <a:off x="1423" y="2351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32801" name="Text Box 42"/>
            <p:cNvSpPr txBox="1">
              <a:spLocks noChangeArrowheads="1"/>
            </p:cNvSpPr>
            <p:nvPr/>
          </p:nvSpPr>
          <p:spPr bwMode="auto">
            <a:xfrm>
              <a:off x="2207" y="2351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constant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push(w);</a:t>
              </a:r>
            </a:p>
          </p:txBody>
        </p:sp>
        <p:sp>
          <p:nvSpPr>
            <p:cNvPr id="32802" name="Text Box 43"/>
            <p:cNvSpPr txBox="1">
              <a:spLocks noChangeArrowheads="1"/>
            </p:cNvSpPr>
            <p:nvPr/>
          </p:nvSpPr>
          <p:spPr bwMode="auto">
            <a:xfrm>
              <a:off x="495" y="3151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const_m1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2803" name="Text Box 44"/>
            <p:cNvSpPr txBox="1">
              <a:spLocks noChangeArrowheads="1"/>
            </p:cNvSpPr>
            <p:nvPr/>
          </p:nvSpPr>
          <p:spPr bwMode="auto">
            <a:xfrm>
              <a:off x="1423" y="3151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32804" name="Text Box 45"/>
            <p:cNvSpPr txBox="1">
              <a:spLocks noChangeArrowheads="1"/>
            </p:cNvSpPr>
            <p:nvPr/>
          </p:nvSpPr>
          <p:spPr bwMode="auto">
            <a:xfrm>
              <a:off x="2207" y="3151"/>
              <a:ext cx="2007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minus one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push(-1);</a:t>
              </a:r>
            </a:p>
          </p:txBody>
        </p:sp>
      </p:grpSp>
      <p:sp>
        <p:nvSpPr>
          <p:cNvPr id="32790" name="Rectangle 46"/>
          <p:cNvSpPr>
            <a:spLocks noChangeArrowheads="1"/>
          </p:cNvSpPr>
          <p:nvPr/>
        </p:nvSpPr>
        <p:spPr bwMode="auto">
          <a:xfrm>
            <a:off x="8458200" y="1752600"/>
            <a:ext cx="355600" cy="152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91" name="Rectangle 47"/>
          <p:cNvSpPr>
            <a:spLocks noChangeArrowheads="1"/>
          </p:cNvSpPr>
          <p:nvPr/>
        </p:nvSpPr>
        <p:spPr bwMode="auto">
          <a:xfrm>
            <a:off x="8458200" y="1600200"/>
            <a:ext cx="355600" cy="152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92" name="Rectangle 48"/>
          <p:cNvSpPr>
            <a:spLocks noChangeArrowheads="1"/>
          </p:cNvSpPr>
          <p:nvPr/>
        </p:nvSpPr>
        <p:spPr bwMode="auto">
          <a:xfrm>
            <a:off x="8458200" y="1905000"/>
            <a:ext cx="3556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93" name="Text Box 49"/>
          <p:cNvSpPr txBox="1">
            <a:spLocks noChangeArrowheads="1"/>
          </p:cNvSpPr>
          <p:nvPr/>
        </p:nvSpPr>
        <p:spPr bwMode="auto">
          <a:xfrm>
            <a:off x="8316913" y="1354138"/>
            <a:ext cx="669071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32794" name="AutoShape 51"/>
          <p:cNvSpPr>
            <a:spLocks noChangeArrowheads="1"/>
          </p:cNvSpPr>
          <p:nvPr/>
        </p:nvSpPr>
        <p:spPr bwMode="auto">
          <a:xfrm>
            <a:off x="7670800" y="1536700"/>
            <a:ext cx="495300" cy="139700"/>
          </a:xfrm>
          <a:prstGeom prst="rightArrow">
            <a:avLst>
              <a:gd name="adj1" fmla="val 50000"/>
              <a:gd name="adj2" fmla="val 8863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48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28D9ECF-42C0-4F52-9F76-CFB818E36865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Examples: loading and storing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722313" y="3033713"/>
            <a:ext cx="609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y;</a:t>
            </a:r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1176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244600" y="15240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9144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1176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244600" y="17272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9144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1117600" y="19558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1244600" y="19304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914400" y="19304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11176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16002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939800" y="1549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685800" y="1409700"/>
            <a:ext cx="307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>
            <a:off x="939800" y="2159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660400" y="20193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34836" name="Line 20"/>
          <p:cNvSpPr>
            <a:spLocks noChangeShapeType="1"/>
          </p:cNvSpPr>
          <p:nvPr/>
        </p:nvSpPr>
        <p:spPr bwMode="auto">
          <a:xfrm>
            <a:off x="1536700" y="2070100"/>
            <a:ext cx="350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7" name="Rectangle 22"/>
          <p:cNvSpPr>
            <a:spLocks noChangeArrowheads="1"/>
          </p:cNvSpPr>
          <p:nvPr/>
        </p:nvSpPr>
        <p:spPr bwMode="auto">
          <a:xfrm>
            <a:off x="1892300" y="20701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38" name="Rectangle 23"/>
          <p:cNvSpPr>
            <a:spLocks noChangeArrowheads="1"/>
          </p:cNvSpPr>
          <p:nvPr/>
        </p:nvSpPr>
        <p:spPr bwMode="auto">
          <a:xfrm>
            <a:off x="2000250" y="2044700"/>
            <a:ext cx="22503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</a:t>
            </a:r>
          </a:p>
        </p:txBody>
      </p:sp>
      <p:sp>
        <p:nvSpPr>
          <p:cNvPr id="34839" name="Rectangle 24"/>
          <p:cNvSpPr>
            <a:spLocks noChangeArrowheads="1"/>
          </p:cNvSpPr>
          <p:nvPr/>
        </p:nvSpPr>
        <p:spPr bwMode="auto">
          <a:xfrm>
            <a:off x="1689100" y="20447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4840" name="Rectangle 25"/>
          <p:cNvSpPr>
            <a:spLocks noChangeArrowheads="1"/>
          </p:cNvSpPr>
          <p:nvPr/>
        </p:nvSpPr>
        <p:spPr bwMode="auto">
          <a:xfrm>
            <a:off x="1892300" y="22733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41" name="Rectangle 26"/>
          <p:cNvSpPr>
            <a:spLocks noChangeArrowheads="1"/>
          </p:cNvSpPr>
          <p:nvPr/>
        </p:nvSpPr>
        <p:spPr bwMode="auto">
          <a:xfrm>
            <a:off x="2000250" y="2247900"/>
            <a:ext cx="266717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</a:t>
            </a:r>
          </a:p>
        </p:txBody>
      </p:sp>
      <p:sp>
        <p:nvSpPr>
          <p:cNvPr id="34842" name="Rectangle 27"/>
          <p:cNvSpPr>
            <a:spLocks noChangeArrowheads="1"/>
          </p:cNvSpPr>
          <p:nvPr/>
        </p:nvSpPr>
        <p:spPr bwMode="auto">
          <a:xfrm>
            <a:off x="1689100" y="22479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407581" name="Text Box 29"/>
          <p:cNvSpPr txBox="1">
            <a:spLocks noChangeArrowheads="1"/>
          </p:cNvSpPr>
          <p:nvPr/>
        </p:nvSpPr>
        <p:spPr bwMode="auto">
          <a:xfrm>
            <a:off x="2043113" y="3033713"/>
            <a:ext cx="23653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load1	1	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store0	1	-</a:t>
            </a:r>
          </a:p>
        </p:txBody>
      </p:sp>
      <p:sp>
        <p:nvSpPr>
          <p:cNvPr id="34844" name="Text Box 30"/>
          <p:cNvSpPr txBox="1">
            <a:spLocks noChangeArrowheads="1"/>
          </p:cNvSpPr>
          <p:nvPr/>
        </p:nvSpPr>
        <p:spPr bwMode="auto">
          <a:xfrm>
            <a:off x="2017713" y="27162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34845" name="Text Box 31"/>
          <p:cNvSpPr txBox="1">
            <a:spLocks noChangeArrowheads="1"/>
          </p:cNvSpPr>
          <p:nvPr/>
        </p:nvSpPr>
        <p:spPr bwMode="auto">
          <a:xfrm>
            <a:off x="3236913" y="27162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bytes</a:t>
            </a:r>
          </a:p>
        </p:txBody>
      </p:sp>
      <p:sp>
        <p:nvSpPr>
          <p:cNvPr id="34846" name="Text Box 32"/>
          <p:cNvSpPr txBox="1">
            <a:spLocks noChangeArrowheads="1"/>
          </p:cNvSpPr>
          <p:nvPr/>
        </p:nvSpPr>
        <p:spPr bwMode="auto">
          <a:xfrm>
            <a:off x="4125913" y="2716213"/>
            <a:ext cx="7524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407585" name="Text Box 33"/>
          <p:cNvSpPr txBox="1">
            <a:spLocks noChangeArrowheads="1"/>
          </p:cNvSpPr>
          <p:nvPr/>
        </p:nvSpPr>
        <p:spPr bwMode="auto">
          <a:xfrm>
            <a:off x="722313" y="3871913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gx = gy;</a:t>
            </a:r>
          </a:p>
        </p:txBody>
      </p:sp>
      <p:sp>
        <p:nvSpPr>
          <p:cNvPr id="407586" name="Text Box 34"/>
          <p:cNvSpPr txBox="1">
            <a:spLocks noChangeArrowheads="1"/>
          </p:cNvSpPr>
          <p:nvPr/>
        </p:nvSpPr>
        <p:spPr bwMode="auto">
          <a:xfrm>
            <a:off x="2043113" y="3871913"/>
            <a:ext cx="2463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getstatic 1	3	gy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putstatic 0	3	-</a:t>
            </a:r>
          </a:p>
        </p:txBody>
      </p:sp>
      <p:sp>
        <p:nvSpPr>
          <p:cNvPr id="34849" name="Rectangle 35"/>
          <p:cNvSpPr>
            <a:spLocks noChangeArrowheads="1"/>
          </p:cNvSpPr>
          <p:nvPr/>
        </p:nvSpPr>
        <p:spPr bwMode="auto">
          <a:xfrm>
            <a:off x="32893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50" name="Rectangle 36"/>
          <p:cNvSpPr>
            <a:spLocks noChangeArrowheads="1"/>
          </p:cNvSpPr>
          <p:nvPr/>
        </p:nvSpPr>
        <p:spPr bwMode="auto">
          <a:xfrm>
            <a:off x="3352800" y="15240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gx</a:t>
            </a:r>
          </a:p>
        </p:txBody>
      </p:sp>
      <p:sp>
        <p:nvSpPr>
          <p:cNvPr id="34851" name="Rectangle 37"/>
          <p:cNvSpPr>
            <a:spLocks noChangeArrowheads="1"/>
          </p:cNvSpPr>
          <p:nvPr/>
        </p:nvSpPr>
        <p:spPr bwMode="auto">
          <a:xfrm>
            <a:off x="32893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52" name="Rectangle 38"/>
          <p:cNvSpPr>
            <a:spLocks noChangeArrowheads="1"/>
          </p:cNvSpPr>
          <p:nvPr/>
        </p:nvSpPr>
        <p:spPr bwMode="auto">
          <a:xfrm>
            <a:off x="3352800" y="17272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gy</a:t>
            </a:r>
          </a:p>
        </p:txBody>
      </p:sp>
      <p:sp>
        <p:nvSpPr>
          <p:cNvPr id="34853" name="Rectangle 39"/>
          <p:cNvSpPr>
            <a:spLocks noChangeArrowheads="1"/>
          </p:cNvSpPr>
          <p:nvPr/>
        </p:nvSpPr>
        <p:spPr bwMode="auto">
          <a:xfrm>
            <a:off x="3289300" y="19558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54" name="Rectangle 43"/>
          <p:cNvSpPr>
            <a:spLocks noChangeArrowheads="1"/>
          </p:cNvSpPr>
          <p:nvPr/>
        </p:nvSpPr>
        <p:spPr bwMode="auto">
          <a:xfrm>
            <a:off x="30607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4855" name="Rectangle 44"/>
          <p:cNvSpPr>
            <a:spLocks noChangeArrowheads="1"/>
          </p:cNvSpPr>
          <p:nvPr/>
        </p:nvSpPr>
        <p:spPr bwMode="auto">
          <a:xfrm>
            <a:off x="30607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4856" name="Rectangle 45"/>
          <p:cNvSpPr>
            <a:spLocks noChangeArrowheads="1"/>
          </p:cNvSpPr>
          <p:nvPr/>
        </p:nvSpPr>
        <p:spPr bwMode="auto">
          <a:xfrm>
            <a:off x="3276600" y="1295400"/>
            <a:ext cx="476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data</a:t>
            </a:r>
          </a:p>
        </p:txBody>
      </p:sp>
      <p:sp>
        <p:nvSpPr>
          <p:cNvPr id="34857" name="Rectangle 46"/>
          <p:cNvSpPr>
            <a:spLocks noChangeArrowheads="1"/>
          </p:cNvSpPr>
          <p:nvPr/>
        </p:nvSpPr>
        <p:spPr bwMode="auto">
          <a:xfrm>
            <a:off x="1013922" y="1181100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407599" name="Text Box 47"/>
          <p:cNvSpPr txBox="1">
            <a:spLocks noChangeArrowheads="1"/>
          </p:cNvSpPr>
          <p:nvPr/>
        </p:nvSpPr>
        <p:spPr bwMode="auto">
          <a:xfrm>
            <a:off x="722313" y="4672013"/>
            <a:ext cx="882271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p.f = p.g;</a:t>
            </a:r>
          </a:p>
        </p:txBody>
      </p:sp>
      <p:sp>
        <p:nvSpPr>
          <p:cNvPr id="407600" name="Text Box 48"/>
          <p:cNvSpPr txBox="1">
            <a:spLocks noChangeArrowheads="1"/>
          </p:cNvSpPr>
          <p:nvPr/>
        </p:nvSpPr>
        <p:spPr bwMode="auto">
          <a:xfrm>
            <a:off x="2043113" y="4672013"/>
            <a:ext cx="2744960" cy="95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load2	1	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load2	1	p  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getfield 1	3	p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p.g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putfield 0	3	-</a:t>
            </a:r>
          </a:p>
        </p:txBody>
      </p:sp>
    </p:spTree>
    <p:extLst>
      <p:ext uri="{BB962C8B-B14F-4D97-AF65-F5344CB8AC3E}">
        <p14:creationId xmlns:p14="http://schemas.microsoft.com/office/powerpoint/2010/main" val="37320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81" grpId="0" build="p" autoUpdateAnimBg="0"/>
      <p:bldP spid="407585" grpId="0" autoUpdateAnimBg="0"/>
      <p:bldP spid="407586" grpId="0" build="p" autoUpdateAnimBg="0"/>
      <p:bldP spid="407599" grpId="0" autoUpdateAnimBg="0"/>
      <p:bldP spid="407600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99780F-4B2C-439F-9710-884D7A63A4E5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247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Arithmetic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785813" y="21320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sub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2259013" y="2132013"/>
            <a:ext cx="13319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val1, val2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val1-val2</a:t>
            </a:r>
          </a:p>
        </p:txBody>
      </p:sp>
      <p:sp>
        <p:nvSpPr>
          <p:cNvPr id="36871" name="Text Box 6"/>
          <p:cNvSpPr txBox="1">
            <a:spLocks noChangeArrowheads="1"/>
          </p:cNvSpPr>
          <p:nvPr/>
        </p:nvSpPr>
        <p:spPr bwMode="auto">
          <a:xfrm>
            <a:off x="3630613" y="21320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Subtract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push(-pop() + pop());</a:t>
            </a:r>
          </a:p>
        </p:txBody>
      </p:sp>
      <p:sp>
        <p:nvSpPr>
          <p:cNvPr id="36872" name="Text Box 7"/>
          <p:cNvSpPr txBox="1">
            <a:spLocks noChangeArrowheads="1"/>
          </p:cNvSpPr>
          <p:nvPr/>
        </p:nvSpPr>
        <p:spPr bwMode="auto">
          <a:xfrm>
            <a:off x="785813" y="15732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2259013" y="15732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val1, val2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val1+val2</a:t>
            </a:r>
          </a:p>
        </p:txBody>
      </p:sp>
      <p:sp>
        <p:nvSpPr>
          <p:cNvPr id="36874" name="Text Box 9"/>
          <p:cNvSpPr txBox="1">
            <a:spLocks noChangeArrowheads="1"/>
          </p:cNvSpPr>
          <p:nvPr/>
        </p:nvSpPr>
        <p:spPr bwMode="auto">
          <a:xfrm>
            <a:off x="3630613" y="15732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push(pop() + pop());</a:t>
            </a:r>
          </a:p>
        </p:txBody>
      </p:sp>
      <p:sp>
        <p:nvSpPr>
          <p:cNvPr id="36875" name="Text Box 36"/>
          <p:cNvSpPr txBox="1">
            <a:spLocks noChangeArrowheads="1"/>
          </p:cNvSpPr>
          <p:nvPr/>
        </p:nvSpPr>
        <p:spPr bwMode="auto">
          <a:xfrm>
            <a:off x="785813" y="32496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div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6" name="Text Box 37"/>
          <p:cNvSpPr txBox="1">
            <a:spLocks noChangeArrowheads="1"/>
          </p:cNvSpPr>
          <p:nvPr/>
        </p:nvSpPr>
        <p:spPr bwMode="auto">
          <a:xfrm>
            <a:off x="2259013" y="32496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val1, val2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val1/val2</a:t>
            </a:r>
          </a:p>
        </p:txBody>
      </p:sp>
      <p:sp>
        <p:nvSpPr>
          <p:cNvPr id="36877" name="Text Box 38"/>
          <p:cNvSpPr txBox="1">
            <a:spLocks noChangeArrowheads="1"/>
          </p:cNvSpPr>
          <p:nvPr/>
        </p:nvSpPr>
        <p:spPr bwMode="auto">
          <a:xfrm>
            <a:off x="3630613" y="32496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Divide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y = pop(); push(pop() / y);</a:t>
            </a:r>
          </a:p>
        </p:txBody>
      </p:sp>
      <p:sp>
        <p:nvSpPr>
          <p:cNvPr id="36878" name="Text Box 39"/>
          <p:cNvSpPr txBox="1">
            <a:spLocks noChangeArrowheads="1"/>
          </p:cNvSpPr>
          <p:nvPr/>
        </p:nvSpPr>
        <p:spPr bwMode="auto">
          <a:xfrm>
            <a:off x="785813" y="26908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mul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79" name="Text Box 40"/>
          <p:cNvSpPr txBox="1">
            <a:spLocks noChangeArrowheads="1"/>
          </p:cNvSpPr>
          <p:nvPr/>
        </p:nvSpPr>
        <p:spPr bwMode="auto">
          <a:xfrm>
            <a:off x="2259013" y="26908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val1, val2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val1*val2</a:t>
            </a:r>
          </a:p>
        </p:txBody>
      </p:sp>
      <p:sp>
        <p:nvSpPr>
          <p:cNvPr id="36880" name="Text Box 41"/>
          <p:cNvSpPr txBox="1">
            <a:spLocks noChangeArrowheads="1"/>
          </p:cNvSpPr>
          <p:nvPr/>
        </p:nvSpPr>
        <p:spPr bwMode="auto">
          <a:xfrm>
            <a:off x="3630613" y="26908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Multiply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push(pop() * pop());</a:t>
            </a:r>
          </a:p>
        </p:txBody>
      </p:sp>
      <p:sp>
        <p:nvSpPr>
          <p:cNvPr id="36881" name="Text Box 42"/>
          <p:cNvSpPr txBox="1">
            <a:spLocks noChangeArrowheads="1"/>
          </p:cNvSpPr>
          <p:nvPr/>
        </p:nvSpPr>
        <p:spPr bwMode="auto">
          <a:xfrm>
            <a:off x="785813" y="43672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neg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82" name="Text Box 43"/>
          <p:cNvSpPr txBox="1">
            <a:spLocks noChangeArrowheads="1"/>
          </p:cNvSpPr>
          <p:nvPr/>
        </p:nvSpPr>
        <p:spPr bwMode="auto">
          <a:xfrm>
            <a:off x="2259013" y="43672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-val</a:t>
            </a:r>
          </a:p>
        </p:txBody>
      </p:sp>
      <p:sp>
        <p:nvSpPr>
          <p:cNvPr id="36883" name="Text Box 44"/>
          <p:cNvSpPr txBox="1">
            <a:spLocks noChangeArrowheads="1"/>
          </p:cNvSpPr>
          <p:nvPr/>
        </p:nvSpPr>
        <p:spPr bwMode="auto">
          <a:xfrm>
            <a:off x="3630613" y="43672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Negate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push(-pop());</a:t>
            </a:r>
          </a:p>
        </p:txBody>
      </p:sp>
      <p:sp>
        <p:nvSpPr>
          <p:cNvPr id="36884" name="Text Box 45"/>
          <p:cNvSpPr txBox="1">
            <a:spLocks noChangeArrowheads="1"/>
          </p:cNvSpPr>
          <p:nvPr/>
        </p:nvSpPr>
        <p:spPr bwMode="auto">
          <a:xfrm>
            <a:off x="785813" y="38084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rem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85" name="Text Box 46"/>
          <p:cNvSpPr txBox="1">
            <a:spLocks noChangeArrowheads="1"/>
          </p:cNvSpPr>
          <p:nvPr/>
        </p:nvSpPr>
        <p:spPr bwMode="auto">
          <a:xfrm>
            <a:off x="2259013" y="38084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val1, val2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val1%val2</a:t>
            </a:r>
          </a:p>
        </p:txBody>
      </p:sp>
      <p:sp>
        <p:nvSpPr>
          <p:cNvPr id="36886" name="Text Box 47"/>
          <p:cNvSpPr txBox="1">
            <a:spLocks noChangeArrowheads="1"/>
          </p:cNvSpPr>
          <p:nvPr/>
        </p:nvSpPr>
        <p:spPr bwMode="auto">
          <a:xfrm>
            <a:off x="3630613" y="38084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Remainder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y = pop(); push(pop() % y);</a:t>
            </a:r>
          </a:p>
        </p:txBody>
      </p:sp>
      <p:sp>
        <p:nvSpPr>
          <p:cNvPr id="36887" name="Text Box 49"/>
          <p:cNvSpPr txBox="1">
            <a:spLocks noChangeArrowheads="1"/>
          </p:cNvSpPr>
          <p:nvPr/>
        </p:nvSpPr>
        <p:spPr bwMode="auto">
          <a:xfrm>
            <a:off x="785813" y="54848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shr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88" name="Text Box 50"/>
          <p:cNvSpPr txBox="1">
            <a:spLocks noChangeArrowheads="1"/>
          </p:cNvSpPr>
          <p:nvPr/>
        </p:nvSpPr>
        <p:spPr bwMode="auto">
          <a:xfrm>
            <a:off x="2259013" y="54848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val, 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</a:t>
            </a:r>
          </a:p>
        </p:txBody>
      </p:sp>
      <p:sp>
        <p:nvSpPr>
          <p:cNvPr id="36889" name="Text Box 51"/>
          <p:cNvSpPr txBox="1">
            <a:spLocks noChangeArrowheads="1"/>
          </p:cNvSpPr>
          <p:nvPr/>
        </p:nvSpPr>
        <p:spPr bwMode="auto">
          <a:xfrm>
            <a:off x="3630613" y="54848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Shift right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 x = pop(); push(pop() &gt;&gt; x);</a:t>
            </a:r>
          </a:p>
        </p:txBody>
      </p:sp>
      <p:sp>
        <p:nvSpPr>
          <p:cNvPr id="36890" name="Text Box 52"/>
          <p:cNvSpPr txBox="1">
            <a:spLocks noChangeArrowheads="1"/>
          </p:cNvSpPr>
          <p:nvPr/>
        </p:nvSpPr>
        <p:spPr bwMode="auto">
          <a:xfrm>
            <a:off x="785813" y="49260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shl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91" name="Text Box 53"/>
          <p:cNvSpPr txBox="1">
            <a:spLocks noChangeArrowheads="1"/>
          </p:cNvSpPr>
          <p:nvPr/>
        </p:nvSpPr>
        <p:spPr bwMode="auto">
          <a:xfrm>
            <a:off x="2259013" y="49260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val, 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val1</a:t>
            </a:r>
          </a:p>
        </p:txBody>
      </p:sp>
      <p:sp>
        <p:nvSpPr>
          <p:cNvPr id="36892" name="Text Box 54"/>
          <p:cNvSpPr txBox="1">
            <a:spLocks noChangeArrowheads="1"/>
          </p:cNvSpPr>
          <p:nvPr/>
        </p:nvSpPr>
        <p:spPr bwMode="auto">
          <a:xfrm>
            <a:off x="3630613" y="49260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Shift left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x = pop(); push(pop() &lt;&lt; x);</a:t>
            </a:r>
          </a:p>
        </p:txBody>
      </p:sp>
      <p:sp>
        <p:nvSpPr>
          <p:cNvPr id="29" name="Text Box 55"/>
          <p:cNvSpPr txBox="1">
            <a:spLocks noChangeArrowheads="1"/>
          </p:cNvSpPr>
          <p:nvPr/>
        </p:nvSpPr>
        <p:spPr bwMode="auto">
          <a:xfrm>
            <a:off x="785813" y="6043613"/>
            <a:ext cx="1425575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inc	</a:t>
            </a:r>
            <a:r>
              <a: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b1, b2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" name="Text Box 56"/>
          <p:cNvSpPr txBox="1">
            <a:spLocks noChangeArrowheads="1"/>
          </p:cNvSpPr>
          <p:nvPr/>
        </p:nvSpPr>
        <p:spPr bwMode="auto">
          <a:xfrm>
            <a:off x="2259013" y="6043613"/>
            <a:ext cx="13192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  <p:sp>
        <p:nvSpPr>
          <p:cNvPr id="31" name="Text Box 57"/>
          <p:cNvSpPr txBox="1">
            <a:spLocks noChangeArrowheads="1"/>
          </p:cNvSpPr>
          <p:nvPr/>
        </p:nvSpPr>
        <p:spPr bwMode="auto">
          <a:xfrm>
            <a:off x="3630613" y="6043613"/>
            <a:ext cx="3186112" cy="511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10800" rIns="90000" bIns="10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Increment </a:t>
            </a: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 variable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 local[b1] = local[b1] + b2;</a:t>
            </a:r>
          </a:p>
        </p:txBody>
      </p:sp>
    </p:spTree>
    <p:extLst>
      <p:ext uri="{BB962C8B-B14F-4D97-AF65-F5344CB8AC3E}">
        <p14:creationId xmlns:p14="http://schemas.microsoft.com/office/powerpoint/2010/main" val="2458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B3AAD2-EED3-4EBC-9503-417D17B9E43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Examples: arithmetic operations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22313" y="3033713"/>
            <a:ext cx="8270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+ y * 3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11176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1244600" y="15240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9144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11176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1244600" y="17272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</a:p>
        </p:txBody>
      </p:sp>
      <p:sp>
        <p:nvSpPr>
          <p:cNvPr id="38922" name="Rectangle 9"/>
          <p:cNvSpPr>
            <a:spLocks noChangeArrowheads="1"/>
          </p:cNvSpPr>
          <p:nvPr/>
        </p:nvSpPr>
        <p:spPr bwMode="auto">
          <a:xfrm>
            <a:off x="9144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8923" name="Line 13"/>
          <p:cNvSpPr>
            <a:spLocks noChangeShapeType="1"/>
          </p:cNvSpPr>
          <p:nvPr/>
        </p:nvSpPr>
        <p:spPr bwMode="auto">
          <a:xfrm>
            <a:off x="11176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24" name="Line 14"/>
          <p:cNvSpPr>
            <a:spLocks noChangeShapeType="1"/>
          </p:cNvSpPr>
          <p:nvPr/>
        </p:nvSpPr>
        <p:spPr bwMode="auto">
          <a:xfrm>
            <a:off x="16002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25" name="Line 15"/>
          <p:cNvSpPr>
            <a:spLocks noChangeShapeType="1"/>
          </p:cNvSpPr>
          <p:nvPr/>
        </p:nvSpPr>
        <p:spPr bwMode="auto">
          <a:xfrm>
            <a:off x="939800" y="1549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26" name="Rectangle 16"/>
          <p:cNvSpPr>
            <a:spLocks noChangeArrowheads="1"/>
          </p:cNvSpPr>
          <p:nvPr/>
        </p:nvSpPr>
        <p:spPr bwMode="auto">
          <a:xfrm>
            <a:off x="685800" y="1409700"/>
            <a:ext cx="307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38927" name="Line 17"/>
          <p:cNvSpPr>
            <a:spLocks noChangeShapeType="1"/>
          </p:cNvSpPr>
          <p:nvPr/>
        </p:nvSpPr>
        <p:spPr bwMode="auto">
          <a:xfrm>
            <a:off x="9398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28" name="Rectangle 18"/>
          <p:cNvSpPr>
            <a:spLocks noChangeArrowheads="1"/>
          </p:cNvSpPr>
          <p:nvPr/>
        </p:nvSpPr>
        <p:spPr bwMode="auto">
          <a:xfrm>
            <a:off x="660400" y="18161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408603" name="Text Box 27"/>
          <p:cNvSpPr txBox="1">
            <a:spLocks noChangeArrowheads="1"/>
          </p:cNvSpPr>
          <p:nvPr/>
        </p:nvSpPr>
        <p:spPr bwMode="auto">
          <a:xfrm>
            <a:off x="2043113" y="3033713"/>
            <a:ext cx="2847975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load0	1	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load1	1	x   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const3	1	x   y   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mul	1	x   y*3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	1	x+y*3</a:t>
            </a:r>
          </a:p>
        </p:txBody>
      </p:sp>
      <p:sp>
        <p:nvSpPr>
          <p:cNvPr id="38930" name="Text Box 28"/>
          <p:cNvSpPr txBox="1">
            <a:spLocks noChangeArrowheads="1"/>
          </p:cNvSpPr>
          <p:nvPr/>
        </p:nvSpPr>
        <p:spPr bwMode="auto">
          <a:xfrm>
            <a:off x="2017713" y="27162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38931" name="Text Box 29"/>
          <p:cNvSpPr txBox="1">
            <a:spLocks noChangeArrowheads="1"/>
          </p:cNvSpPr>
          <p:nvPr/>
        </p:nvSpPr>
        <p:spPr bwMode="auto">
          <a:xfrm>
            <a:off x="3236913" y="27162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bytes</a:t>
            </a:r>
          </a:p>
        </p:txBody>
      </p:sp>
      <p:sp>
        <p:nvSpPr>
          <p:cNvPr id="38932" name="Text Box 30"/>
          <p:cNvSpPr txBox="1">
            <a:spLocks noChangeArrowheads="1"/>
          </p:cNvSpPr>
          <p:nvPr/>
        </p:nvSpPr>
        <p:spPr bwMode="auto">
          <a:xfrm>
            <a:off x="4125913" y="2716213"/>
            <a:ext cx="7524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38933" name="Rectangle 41"/>
          <p:cNvSpPr>
            <a:spLocks noChangeArrowheads="1"/>
          </p:cNvSpPr>
          <p:nvPr/>
        </p:nvSpPr>
        <p:spPr bwMode="auto">
          <a:xfrm>
            <a:off x="1022350" y="1181100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722313" y="4392613"/>
            <a:ext cx="525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x++;</a:t>
            </a:r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2043113" y="4392613"/>
            <a:ext cx="23352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inc 0,1	3	-</a:t>
            </a: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722313" y="4849813"/>
            <a:ext cx="436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x--;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2043113" y="4849813"/>
            <a:ext cx="235703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inc 0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,-1</a:t>
            </a: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3	-</a:t>
            </a:r>
          </a:p>
        </p:txBody>
      </p:sp>
    </p:spTree>
    <p:extLst>
      <p:ext uri="{BB962C8B-B14F-4D97-AF65-F5344CB8AC3E}">
        <p14:creationId xmlns:p14="http://schemas.microsoft.com/office/powerpoint/2010/main" val="264824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603" grpId="0" build="p" autoUpdateAnimBg="0"/>
      <p:bldP spid="22" grpId="0" autoUpdateAnimBg="0"/>
      <p:bldP spid="23" grpId="0" build="p" autoUpdateAnimBg="0"/>
      <p:bldP spid="24" grpId="0" autoUpdateAnimBg="0"/>
      <p:bldP spid="2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897A9C-03F9-42DC-AFEB-9F5887CA17F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69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 creation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785813" y="2690813"/>
            <a:ext cx="1425575" cy="22923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newarray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6" name="Text Box 5"/>
          <p:cNvSpPr txBox="1">
            <a:spLocks noChangeArrowheads="1"/>
          </p:cNvSpPr>
          <p:nvPr/>
        </p:nvSpPr>
        <p:spPr bwMode="auto">
          <a:xfrm>
            <a:off x="2259013" y="2690813"/>
            <a:ext cx="1192212" cy="22923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len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3503612" y="2690813"/>
            <a:ext cx="5034745" cy="231050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 array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len = pop();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if (b == 0)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	allocate byte array with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len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 elements (+ length word)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else if (b == 1)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	allocate word array with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elements (+ length word);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initialize array to all 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store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as the first word of the array;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push(adr(array));</a:t>
            </a:r>
          </a:p>
        </p:txBody>
      </p:sp>
      <p:sp>
        <p:nvSpPr>
          <p:cNvPr id="40968" name="Text Box 7"/>
          <p:cNvSpPr txBox="1">
            <a:spLocks noChangeArrowheads="1"/>
          </p:cNvSpPr>
          <p:nvPr/>
        </p:nvSpPr>
        <p:spPr bwMode="auto">
          <a:xfrm>
            <a:off x="785813" y="1573213"/>
            <a:ext cx="1425575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9" name="Text Box 8"/>
          <p:cNvSpPr txBox="1">
            <a:spLocks noChangeArrowheads="1"/>
          </p:cNvSpPr>
          <p:nvPr/>
        </p:nvSpPr>
        <p:spPr bwMode="auto">
          <a:xfrm>
            <a:off x="2259013" y="1573213"/>
            <a:ext cx="1192212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70" name="Text Box 9"/>
          <p:cNvSpPr txBox="1">
            <a:spLocks noChangeArrowheads="1"/>
          </p:cNvSpPr>
          <p:nvPr/>
        </p:nvSpPr>
        <p:spPr bwMode="auto">
          <a:xfrm>
            <a:off x="3503613" y="1573213"/>
            <a:ext cx="5034744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 object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allocate area of s words;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initialize area to all 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push(adr(area));</a:t>
            </a:r>
          </a:p>
        </p:txBody>
      </p:sp>
    </p:spTree>
    <p:extLst>
      <p:ext uri="{BB962C8B-B14F-4D97-AF65-F5344CB8AC3E}">
        <p14:creationId xmlns:p14="http://schemas.microsoft.com/office/powerpoint/2010/main" val="301838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30647EA-C1E8-44BA-A3E0-BA28BDB8EDA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Tasks of code generation</a:t>
            </a:r>
          </a:p>
        </p:txBody>
      </p:sp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708025" y="1320800"/>
            <a:ext cx="3629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Generation of machine instructions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9" name="Text Box 111"/>
          <p:cNvSpPr txBox="1">
            <a:spLocks noChangeArrowheads="1"/>
          </p:cNvSpPr>
          <p:nvPr/>
        </p:nvSpPr>
        <p:spPr bwMode="auto">
          <a:xfrm>
            <a:off x="989013" y="1674813"/>
            <a:ext cx="391835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selecting the appropriate instructions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selecting the appropriate addressing modes</a:t>
            </a:r>
          </a:p>
        </p:txBody>
      </p:sp>
      <p:sp>
        <p:nvSpPr>
          <p:cNvPr id="44165" name="Text Box 133"/>
          <p:cNvSpPr txBox="1">
            <a:spLocks noChangeArrowheads="1"/>
          </p:cNvSpPr>
          <p:nvPr/>
        </p:nvSpPr>
        <p:spPr bwMode="auto">
          <a:xfrm>
            <a:off x="708025" y="2362200"/>
            <a:ext cx="574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Translation of control structures (if, while, ...) into jumps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166" name="Text Box 134"/>
          <p:cNvSpPr txBox="1">
            <a:spLocks noChangeArrowheads="1"/>
          </p:cNvSpPr>
          <p:nvPr/>
        </p:nvSpPr>
        <p:spPr bwMode="auto">
          <a:xfrm>
            <a:off x="708025" y="3048000"/>
            <a:ext cx="485835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Management of stack frames for local variables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167" name="Text Box 135"/>
          <p:cNvSpPr txBox="1">
            <a:spLocks noChangeArrowheads="1"/>
          </p:cNvSpPr>
          <p:nvPr/>
        </p:nvSpPr>
        <p:spPr bwMode="auto">
          <a:xfrm>
            <a:off x="708025" y="3746500"/>
            <a:ext cx="2784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Maybe some optimizations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168" name="Text Box 136"/>
          <p:cNvSpPr txBox="1">
            <a:spLocks noChangeArrowheads="1"/>
          </p:cNvSpPr>
          <p:nvPr/>
        </p:nvSpPr>
        <p:spPr bwMode="auto">
          <a:xfrm>
            <a:off x="708025" y="4457700"/>
            <a:ext cx="2517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Output of the object file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73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65" grpId="0" autoUpdateAnimBg="0"/>
      <p:bldP spid="44166" grpId="0" autoUpdateAnimBg="0"/>
      <p:bldP spid="44167" grpId="0" autoUpdateAnimBg="0"/>
      <p:bldP spid="4416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647015-8B1E-4863-B9B5-7F5A0C2E35B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Examples: object creation</a:t>
            </a:r>
          </a:p>
        </p:txBody>
      </p:sp>
      <p:sp>
        <p:nvSpPr>
          <p:cNvPr id="43026" name="Text Box 17"/>
          <p:cNvSpPr txBox="1">
            <a:spLocks noChangeArrowheads="1"/>
          </p:cNvSpPr>
          <p:nvPr/>
        </p:nvSpPr>
        <p:spPr bwMode="auto">
          <a:xfrm>
            <a:off x="2822927" y="27162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43027" name="Text Box 18"/>
          <p:cNvSpPr txBox="1">
            <a:spLocks noChangeArrowheads="1"/>
          </p:cNvSpPr>
          <p:nvPr/>
        </p:nvSpPr>
        <p:spPr bwMode="auto">
          <a:xfrm>
            <a:off x="4024313" y="27162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bytes</a:t>
            </a:r>
          </a:p>
        </p:txBody>
      </p:sp>
      <p:sp>
        <p:nvSpPr>
          <p:cNvPr id="43028" name="Text Box 19"/>
          <p:cNvSpPr txBox="1">
            <a:spLocks noChangeArrowheads="1"/>
          </p:cNvSpPr>
          <p:nvPr/>
        </p:nvSpPr>
        <p:spPr bwMode="auto">
          <a:xfrm>
            <a:off x="4913313" y="2716213"/>
            <a:ext cx="7524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43036" name="TextBox 1"/>
          <p:cNvSpPr txBox="1">
            <a:spLocks noChangeArrowheads="1"/>
          </p:cNvSpPr>
          <p:nvPr/>
        </p:nvSpPr>
        <p:spPr bwMode="auto">
          <a:xfrm>
            <a:off x="2830513" y="2047875"/>
            <a:ext cx="28479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Assume: size(Person) = 4 words</a:t>
            </a:r>
          </a:p>
        </p:txBody>
      </p:sp>
      <p:sp>
        <p:nvSpPr>
          <p:cNvPr id="56" name="Text Box 3"/>
          <p:cNvSpPr txBox="1">
            <a:spLocks noChangeArrowheads="1"/>
          </p:cNvSpPr>
          <p:nvPr/>
        </p:nvSpPr>
        <p:spPr bwMode="auto">
          <a:xfrm>
            <a:off x="722313" y="3033713"/>
            <a:ext cx="2078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Person p = new Person;</a:t>
            </a: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722313" y="3922713"/>
            <a:ext cx="16240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int[] a = new int[5];</a:t>
            </a: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2830513" y="3922713"/>
            <a:ext cx="23971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const5	1	5</a:t>
            </a:r>
          </a:p>
        </p:txBody>
      </p:sp>
      <p:sp>
        <p:nvSpPr>
          <p:cNvPr id="59" name="Text Box 20"/>
          <p:cNvSpPr txBox="1">
            <a:spLocks noChangeArrowheads="1"/>
          </p:cNvSpPr>
          <p:nvPr/>
        </p:nvSpPr>
        <p:spPr bwMode="auto">
          <a:xfrm>
            <a:off x="722313" y="5137150"/>
            <a:ext cx="195628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char[] b = new </a:t>
            </a:r>
            <a:r>
              <a:rPr lang="de-AT" altLang="en-US" sz="1400" smtClean="0">
                <a:solidFill>
                  <a:srgbClr val="FF0000"/>
                </a:solidFill>
                <a:latin typeface="Arial" panose="020B0604020202020204" pitchFamily="34" charset="0"/>
              </a:rPr>
              <a:t>char[6];</a:t>
            </a:r>
            <a:endParaRPr lang="de-AT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 Box 21"/>
          <p:cNvSpPr txBox="1">
            <a:spLocks noChangeArrowheads="1"/>
          </p:cNvSpPr>
          <p:nvPr/>
        </p:nvSpPr>
        <p:spPr bwMode="auto">
          <a:xfrm>
            <a:off x="2830513" y="5137150"/>
            <a:ext cx="2397108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const </a:t>
            </a:r>
            <a:r>
              <a:rPr lang="de-AT" altLang="en-US" sz="1400" smtClean="0">
                <a:latin typeface="Arial" panose="020B0604020202020204" pitchFamily="34" charset="0"/>
              </a:rPr>
              <a:t>6</a:t>
            </a:r>
            <a:r>
              <a:rPr lang="de-AT" altLang="en-US" sz="1400">
                <a:latin typeface="Arial" panose="020B0604020202020204" pitchFamily="34" charset="0"/>
              </a:rPr>
              <a:t>	5	</a:t>
            </a:r>
            <a:r>
              <a:rPr lang="de-AT" altLang="en-US" sz="1400" smtClean="0">
                <a:latin typeface="Arial" panose="020B0604020202020204" pitchFamily="34" charset="0"/>
              </a:rPr>
              <a:t>6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2830513" y="3262313"/>
            <a:ext cx="23971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store0	1	-</a:t>
            </a:r>
          </a:p>
        </p:txBody>
      </p:sp>
      <p:sp>
        <p:nvSpPr>
          <p:cNvPr id="79" name="Text Box 21"/>
          <p:cNvSpPr txBox="1">
            <a:spLocks noChangeArrowheads="1"/>
          </p:cNvSpPr>
          <p:nvPr/>
        </p:nvSpPr>
        <p:spPr bwMode="auto">
          <a:xfrm>
            <a:off x="2830513" y="4367213"/>
            <a:ext cx="23971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store1	1	-</a:t>
            </a:r>
          </a:p>
        </p:txBody>
      </p:sp>
      <p:sp>
        <p:nvSpPr>
          <p:cNvPr id="80" name="Text Box 21"/>
          <p:cNvSpPr txBox="1">
            <a:spLocks noChangeArrowheads="1"/>
          </p:cNvSpPr>
          <p:nvPr/>
        </p:nvSpPr>
        <p:spPr bwMode="auto">
          <a:xfrm>
            <a:off x="2830513" y="5597525"/>
            <a:ext cx="23971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store2	1	-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30513" y="3033713"/>
            <a:ext cx="3902328" cy="790575"/>
            <a:chOff x="2830513" y="3033713"/>
            <a:chExt cx="3902328" cy="790575"/>
          </a:xfrm>
        </p:grpSpPr>
        <p:sp>
          <p:nvSpPr>
            <p:cNvPr id="63" name="Text Box 16"/>
            <p:cNvSpPr txBox="1">
              <a:spLocks noChangeArrowheads="1"/>
            </p:cNvSpPr>
            <p:nvPr/>
          </p:nvSpPr>
          <p:spPr bwMode="auto">
            <a:xfrm>
              <a:off x="2830513" y="3033713"/>
              <a:ext cx="2396747" cy="310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new 4	3	p</a:t>
              </a:r>
            </a:p>
          </p:txBody>
        </p:sp>
        <p:cxnSp>
          <p:nvCxnSpPr>
            <p:cNvPr id="68" name="Straight Arrow Connector 7"/>
            <p:cNvCxnSpPr>
              <a:cxnSpLocks noChangeShapeType="1"/>
            </p:cNvCxnSpPr>
            <p:nvPr/>
          </p:nvCxnSpPr>
          <p:spPr bwMode="auto">
            <a:xfrm>
              <a:off x="5327274" y="3210594"/>
              <a:ext cx="936443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" name="Rectangle 1"/>
            <p:cNvSpPr/>
            <p:nvPr/>
          </p:nvSpPr>
          <p:spPr bwMode="auto">
            <a:xfrm>
              <a:off x="6281525" y="3218358"/>
              <a:ext cx="451316" cy="60593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 bwMode="auto">
            <a:xfrm>
              <a:off x="6281525" y="3365588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5" name="Straight Connector 94"/>
            <p:cNvCxnSpPr/>
            <p:nvPr/>
          </p:nvCxnSpPr>
          <p:spPr bwMode="auto">
            <a:xfrm>
              <a:off x="6281525" y="3516451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Straight Connector 95"/>
            <p:cNvCxnSpPr/>
            <p:nvPr/>
          </p:nvCxnSpPr>
          <p:spPr bwMode="auto">
            <a:xfrm>
              <a:off x="6281525" y="3670124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" name="Group 5"/>
          <p:cNvGrpSpPr/>
          <p:nvPr/>
        </p:nvGrpSpPr>
        <p:grpSpPr>
          <a:xfrm>
            <a:off x="2830513" y="4141788"/>
            <a:ext cx="3905223" cy="1057275"/>
            <a:chOff x="2830513" y="4141788"/>
            <a:chExt cx="3905223" cy="1057275"/>
          </a:xfrm>
        </p:grpSpPr>
        <p:cxnSp>
          <p:nvCxnSpPr>
            <p:cNvPr id="74" name="Straight Arrow Connector 50"/>
            <p:cNvCxnSpPr>
              <a:cxnSpLocks noChangeShapeType="1"/>
            </p:cNvCxnSpPr>
            <p:nvPr/>
          </p:nvCxnSpPr>
          <p:spPr bwMode="auto">
            <a:xfrm>
              <a:off x="5327274" y="4290322"/>
              <a:ext cx="936443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TextBox 9"/>
            <p:cNvSpPr txBox="1">
              <a:spLocks noChangeArrowheads="1"/>
            </p:cNvSpPr>
            <p:nvPr/>
          </p:nvSpPr>
          <p:spPr bwMode="auto">
            <a:xfrm>
              <a:off x="6471952" y="4296510"/>
              <a:ext cx="70521" cy="153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00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78" name="Text Box 21"/>
            <p:cNvSpPr txBox="1">
              <a:spLocks noChangeArrowheads="1"/>
            </p:cNvSpPr>
            <p:nvPr/>
          </p:nvSpPr>
          <p:spPr bwMode="auto">
            <a:xfrm>
              <a:off x="2830513" y="4141788"/>
              <a:ext cx="2396747" cy="309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newarray 1	2	a</a:t>
              </a: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6284420" y="4295645"/>
              <a:ext cx="451316" cy="903418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 bwMode="auto">
            <a:xfrm>
              <a:off x="6284420" y="4454799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6284420" y="4604704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6284420" y="4752286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/>
            <p:nvPr/>
          </p:nvCxnSpPr>
          <p:spPr bwMode="auto">
            <a:xfrm>
              <a:off x="6284420" y="4901707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/>
            <p:nvPr/>
          </p:nvCxnSpPr>
          <p:spPr bwMode="auto">
            <a:xfrm>
              <a:off x="6284420" y="5049320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2" name="Group 61"/>
          <p:cNvGrpSpPr/>
          <p:nvPr/>
        </p:nvGrpSpPr>
        <p:grpSpPr>
          <a:xfrm>
            <a:off x="2830513" y="5362575"/>
            <a:ext cx="3902328" cy="615681"/>
            <a:chOff x="2830513" y="5362575"/>
            <a:chExt cx="3902328" cy="615681"/>
          </a:xfrm>
        </p:grpSpPr>
        <p:cxnSp>
          <p:nvCxnSpPr>
            <p:cNvPr id="64" name="Straight Arrow Connector 58"/>
            <p:cNvCxnSpPr>
              <a:cxnSpLocks noChangeShapeType="1"/>
            </p:cNvCxnSpPr>
            <p:nvPr/>
          </p:nvCxnSpPr>
          <p:spPr bwMode="auto">
            <a:xfrm>
              <a:off x="5327274" y="5514991"/>
              <a:ext cx="936443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5" name="TextBox 61"/>
            <p:cNvSpPr txBox="1">
              <a:spLocks noChangeArrowheads="1"/>
            </p:cNvSpPr>
            <p:nvPr/>
          </p:nvSpPr>
          <p:spPr bwMode="auto">
            <a:xfrm>
              <a:off x="6478933" y="5521175"/>
              <a:ext cx="7053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000" smtClean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de-AT" altLang="de-DE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2830513" y="5362575"/>
              <a:ext cx="2396747" cy="309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2095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2095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newarray 0	2	b</a:t>
              </a: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6281525" y="5528143"/>
              <a:ext cx="451316" cy="450113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 bwMode="auto">
            <a:xfrm>
              <a:off x="6281525" y="5678336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6281525" y="5826882"/>
              <a:ext cx="4513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6512784" y="5672360"/>
              <a:ext cx="0" cy="305896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6399968" y="5672360"/>
              <a:ext cx="0" cy="305896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6625599" y="5672360"/>
              <a:ext cx="0" cy="305896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11176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" name="Rectangle 5"/>
          <p:cNvSpPr>
            <a:spLocks noChangeArrowheads="1"/>
          </p:cNvSpPr>
          <p:nvPr/>
        </p:nvSpPr>
        <p:spPr bwMode="auto">
          <a:xfrm>
            <a:off x="12446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</a:p>
        </p:txBody>
      </p:sp>
      <p:sp>
        <p:nvSpPr>
          <p:cNvPr id="81" name="Rectangle 6"/>
          <p:cNvSpPr>
            <a:spLocks noChangeArrowheads="1"/>
          </p:cNvSpPr>
          <p:nvPr/>
        </p:nvSpPr>
        <p:spPr bwMode="auto">
          <a:xfrm>
            <a:off x="9144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82" name="Rectangle 7"/>
          <p:cNvSpPr>
            <a:spLocks noChangeArrowheads="1"/>
          </p:cNvSpPr>
          <p:nvPr/>
        </p:nvSpPr>
        <p:spPr bwMode="auto">
          <a:xfrm>
            <a:off x="11176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" name="Rectangle 8"/>
          <p:cNvSpPr>
            <a:spLocks noChangeArrowheads="1"/>
          </p:cNvSpPr>
          <p:nvPr/>
        </p:nvSpPr>
        <p:spPr bwMode="auto">
          <a:xfrm>
            <a:off x="12446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84" name="Rectangle 9"/>
          <p:cNvSpPr>
            <a:spLocks noChangeArrowheads="1"/>
          </p:cNvSpPr>
          <p:nvPr/>
        </p:nvSpPr>
        <p:spPr bwMode="auto">
          <a:xfrm>
            <a:off x="9144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85" name="Line 10"/>
          <p:cNvSpPr>
            <a:spLocks noChangeShapeType="1"/>
          </p:cNvSpPr>
          <p:nvPr/>
        </p:nvSpPr>
        <p:spPr bwMode="auto">
          <a:xfrm>
            <a:off x="11176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6" name="Line 11"/>
          <p:cNvSpPr>
            <a:spLocks noChangeShapeType="1"/>
          </p:cNvSpPr>
          <p:nvPr/>
        </p:nvSpPr>
        <p:spPr bwMode="auto">
          <a:xfrm>
            <a:off x="16002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" name="Line 12"/>
          <p:cNvSpPr>
            <a:spLocks noChangeShapeType="1"/>
          </p:cNvSpPr>
          <p:nvPr/>
        </p:nvSpPr>
        <p:spPr bwMode="auto">
          <a:xfrm>
            <a:off x="939800" y="1549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8" name="Rectangle 13"/>
          <p:cNvSpPr>
            <a:spLocks noChangeArrowheads="1"/>
          </p:cNvSpPr>
          <p:nvPr/>
        </p:nvSpPr>
        <p:spPr bwMode="auto">
          <a:xfrm>
            <a:off x="685800" y="1409700"/>
            <a:ext cx="307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89" name="Line 14"/>
          <p:cNvSpPr>
            <a:spLocks noChangeShapeType="1"/>
          </p:cNvSpPr>
          <p:nvPr/>
        </p:nvSpPr>
        <p:spPr bwMode="auto">
          <a:xfrm>
            <a:off x="939800" y="2163623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0" name="Rectangle 15"/>
          <p:cNvSpPr>
            <a:spLocks noChangeArrowheads="1"/>
          </p:cNvSpPr>
          <p:nvPr/>
        </p:nvSpPr>
        <p:spPr bwMode="auto">
          <a:xfrm>
            <a:off x="660400" y="2023923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91" name="Rectangle 22"/>
          <p:cNvSpPr>
            <a:spLocks noChangeArrowheads="1"/>
          </p:cNvSpPr>
          <p:nvPr/>
        </p:nvSpPr>
        <p:spPr bwMode="auto">
          <a:xfrm>
            <a:off x="1022350" y="1190625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92" name="Line 25"/>
          <p:cNvSpPr>
            <a:spLocks noChangeShapeType="1"/>
          </p:cNvSpPr>
          <p:nvPr/>
        </p:nvSpPr>
        <p:spPr bwMode="auto">
          <a:xfrm>
            <a:off x="1536700" y="1651000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3" name="Line 26"/>
          <p:cNvSpPr>
            <a:spLocks noChangeShapeType="1"/>
          </p:cNvSpPr>
          <p:nvPr/>
        </p:nvSpPr>
        <p:spPr bwMode="auto">
          <a:xfrm>
            <a:off x="1676400" y="15875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Line 27"/>
          <p:cNvSpPr>
            <a:spLocks noChangeShapeType="1"/>
          </p:cNvSpPr>
          <p:nvPr/>
        </p:nvSpPr>
        <p:spPr bwMode="auto">
          <a:xfrm>
            <a:off x="1536700" y="1854200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" name="Line 28"/>
          <p:cNvSpPr>
            <a:spLocks noChangeShapeType="1"/>
          </p:cNvSpPr>
          <p:nvPr/>
        </p:nvSpPr>
        <p:spPr bwMode="auto">
          <a:xfrm>
            <a:off x="1676400" y="17907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" name="Rectangle 7"/>
          <p:cNvSpPr>
            <a:spLocks noChangeArrowheads="1"/>
          </p:cNvSpPr>
          <p:nvPr/>
        </p:nvSpPr>
        <p:spPr bwMode="auto">
          <a:xfrm>
            <a:off x="1117600" y="1955315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5" name="Rectangle 8"/>
          <p:cNvSpPr>
            <a:spLocks noChangeArrowheads="1"/>
          </p:cNvSpPr>
          <p:nvPr/>
        </p:nvSpPr>
        <p:spPr bwMode="auto">
          <a:xfrm>
            <a:off x="1244600" y="1929915"/>
            <a:ext cx="266717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6" name="Rectangle 9"/>
          <p:cNvSpPr>
            <a:spLocks noChangeArrowheads="1"/>
          </p:cNvSpPr>
          <p:nvPr/>
        </p:nvSpPr>
        <p:spPr bwMode="auto">
          <a:xfrm>
            <a:off x="914400" y="1929915"/>
            <a:ext cx="266717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" name="Line 27"/>
          <p:cNvSpPr>
            <a:spLocks noChangeShapeType="1"/>
          </p:cNvSpPr>
          <p:nvPr/>
        </p:nvSpPr>
        <p:spPr bwMode="auto">
          <a:xfrm>
            <a:off x="1536700" y="2056915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8" name="Line 28"/>
          <p:cNvSpPr>
            <a:spLocks noChangeShapeType="1"/>
          </p:cNvSpPr>
          <p:nvPr/>
        </p:nvSpPr>
        <p:spPr bwMode="auto">
          <a:xfrm>
            <a:off x="1676400" y="1993415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42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  <p:bldP spid="58" grpId="0"/>
      <p:bldP spid="59" grpId="0" autoUpdateAnimBg="0"/>
      <p:bldP spid="60" grpId="0"/>
      <p:bldP spid="61" grpId="0"/>
      <p:bldP spid="79" grpId="0"/>
      <p:bldP spid="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4F8FD7-0BFC-427C-9D64-B5B83E4F892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431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Array access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49235" name="Group 51"/>
          <p:cNvGrpSpPr>
            <a:grpSpLocks/>
          </p:cNvGrpSpPr>
          <p:nvPr/>
        </p:nvGrpSpPr>
        <p:grpSpPr bwMode="auto">
          <a:xfrm>
            <a:off x="785813" y="2449513"/>
            <a:ext cx="5903912" cy="825500"/>
            <a:chOff x="495" y="1543"/>
            <a:chExt cx="3719" cy="520"/>
          </a:xfrm>
        </p:grpSpPr>
        <p:sp>
          <p:nvSpPr>
            <p:cNvPr id="45096" name="Text Box 4"/>
            <p:cNvSpPr txBox="1">
              <a:spLocks noChangeArrowheads="1"/>
            </p:cNvSpPr>
            <p:nvPr/>
          </p:nvSpPr>
          <p:spPr bwMode="auto">
            <a:xfrm>
              <a:off x="495" y="1543"/>
              <a:ext cx="89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astore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7" name="Text Box 5"/>
            <p:cNvSpPr txBox="1">
              <a:spLocks noChangeArrowheads="1"/>
            </p:cNvSpPr>
            <p:nvPr/>
          </p:nvSpPr>
          <p:spPr bwMode="auto">
            <a:xfrm>
              <a:off x="1423" y="1543"/>
              <a:ext cx="75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...,adr, i,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8" name="Text Box 6"/>
            <p:cNvSpPr txBox="1">
              <a:spLocks noChangeArrowheads="1"/>
            </p:cNvSpPr>
            <p:nvPr/>
          </p:nvSpPr>
          <p:spPr bwMode="auto">
            <a:xfrm>
              <a:off x="2207" y="1543"/>
              <a:ext cx="2007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 array element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val = pop(); i = pop(); adr = pop();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heap[adr+1+i] = val;</a:t>
              </a:r>
            </a:p>
          </p:txBody>
        </p:sp>
      </p:grp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785813" y="1573213"/>
            <a:ext cx="1425575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aload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2259013" y="1573213"/>
            <a:ext cx="1192212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adr, 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4" name="Text Box 9"/>
          <p:cNvSpPr txBox="1">
            <a:spLocks noChangeArrowheads="1"/>
          </p:cNvSpPr>
          <p:nvPr/>
        </p:nvSpPr>
        <p:spPr bwMode="auto">
          <a:xfrm>
            <a:off x="3503613" y="1573213"/>
            <a:ext cx="3186112" cy="825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array element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i = pop(); adr = pop();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push(heap[adr+1+i]);</a:t>
            </a:r>
          </a:p>
        </p:txBody>
      </p:sp>
      <p:sp>
        <p:nvSpPr>
          <p:cNvPr id="45065" name="Rectangle 10"/>
          <p:cNvSpPr>
            <a:spLocks noChangeArrowheads="1"/>
          </p:cNvSpPr>
          <p:nvPr/>
        </p:nvSpPr>
        <p:spPr bwMode="auto">
          <a:xfrm>
            <a:off x="6858000" y="1752600"/>
            <a:ext cx="355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6" name="Rectangle 11"/>
          <p:cNvSpPr>
            <a:spLocks noChangeArrowheads="1"/>
          </p:cNvSpPr>
          <p:nvPr/>
        </p:nvSpPr>
        <p:spPr bwMode="auto">
          <a:xfrm>
            <a:off x="6858000" y="1600200"/>
            <a:ext cx="355600" cy="152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7" name="Rectangle 12"/>
          <p:cNvSpPr>
            <a:spLocks noChangeArrowheads="1"/>
          </p:cNvSpPr>
          <p:nvPr/>
        </p:nvSpPr>
        <p:spPr bwMode="auto">
          <a:xfrm>
            <a:off x="6858000" y="1905000"/>
            <a:ext cx="355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8" name="Rectangle 13"/>
          <p:cNvSpPr>
            <a:spLocks noChangeArrowheads="1"/>
          </p:cNvSpPr>
          <p:nvPr/>
        </p:nvSpPr>
        <p:spPr bwMode="auto">
          <a:xfrm>
            <a:off x="7569200" y="1955800"/>
            <a:ext cx="3683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9" name="Line 14"/>
          <p:cNvSpPr>
            <a:spLocks noChangeShapeType="1"/>
          </p:cNvSpPr>
          <p:nvPr/>
        </p:nvSpPr>
        <p:spPr bwMode="auto">
          <a:xfrm>
            <a:off x="7112000" y="18288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0" name="Rectangle 15"/>
          <p:cNvSpPr>
            <a:spLocks noChangeArrowheads="1"/>
          </p:cNvSpPr>
          <p:nvPr/>
        </p:nvSpPr>
        <p:spPr bwMode="auto">
          <a:xfrm>
            <a:off x="7569200" y="2184400"/>
            <a:ext cx="368300" cy="1143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1" name="AutoShape 16"/>
          <p:cNvSpPr>
            <a:spLocks/>
          </p:cNvSpPr>
          <p:nvPr/>
        </p:nvSpPr>
        <p:spPr bwMode="auto">
          <a:xfrm>
            <a:off x="7975600" y="1955800"/>
            <a:ext cx="88900" cy="215900"/>
          </a:xfrm>
          <a:prstGeom prst="rightBrace">
            <a:avLst>
              <a:gd name="adj1" fmla="val 2023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2" name="Text Box 17"/>
          <p:cNvSpPr txBox="1">
            <a:spLocks noChangeArrowheads="1"/>
          </p:cNvSpPr>
          <p:nvPr/>
        </p:nvSpPr>
        <p:spPr bwMode="auto">
          <a:xfrm>
            <a:off x="8024813" y="1798638"/>
            <a:ext cx="2143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</a:p>
        </p:txBody>
      </p:sp>
      <p:sp>
        <p:nvSpPr>
          <p:cNvPr id="45073" name="Text Box 18"/>
          <p:cNvSpPr txBox="1">
            <a:spLocks noChangeArrowheads="1"/>
          </p:cNvSpPr>
          <p:nvPr/>
        </p:nvSpPr>
        <p:spPr bwMode="auto">
          <a:xfrm>
            <a:off x="6716713" y="1354138"/>
            <a:ext cx="669071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45074" name="Text Box 19"/>
          <p:cNvSpPr txBox="1">
            <a:spLocks noChangeArrowheads="1"/>
          </p:cNvSpPr>
          <p:nvPr/>
        </p:nvSpPr>
        <p:spPr bwMode="auto">
          <a:xfrm>
            <a:off x="7161213" y="1608138"/>
            <a:ext cx="4000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</p:txBody>
      </p:sp>
      <p:sp>
        <p:nvSpPr>
          <p:cNvPr id="45075" name="Rectangle 31"/>
          <p:cNvSpPr>
            <a:spLocks noChangeArrowheads="1"/>
          </p:cNvSpPr>
          <p:nvPr/>
        </p:nvSpPr>
        <p:spPr bwMode="auto">
          <a:xfrm>
            <a:off x="8458200" y="1752600"/>
            <a:ext cx="355600" cy="152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6" name="Rectangle 32"/>
          <p:cNvSpPr>
            <a:spLocks noChangeArrowheads="1"/>
          </p:cNvSpPr>
          <p:nvPr/>
        </p:nvSpPr>
        <p:spPr bwMode="auto">
          <a:xfrm>
            <a:off x="8458200" y="1600200"/>
            <a:ext cx="355600" cy="152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7" name="Rectangle 33"/>
          <p:cNvSpPr>
            <a:spLocks noChangeArrowheads="1"/>
          </p:cNvSpPr>
          <p:nvPr/>
        </p:nvSpPr>
        <p:spPr bwMode="auto">
          <a:xfrm>
            <a:off x="8458200" y="1905000"/>
            <a:ext cx="3556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78" name="Text Box 34"/>
          <p:cNvSpPr txBox="1">
            <a:spLocks noChangeArrowheads="1"/>
          </p:cNvSpPr>
          <p:nvPr/>
        </p:nvSpPr>
        <p:spPr bwMode="auto">
          <a:xfrm>
            <a:off x="8316913" y="1354138"/>
            <a:ext cx="669071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45079" name="AutoShape 35"/>
          <p:cNvSpPr>
            <a:spLocks noChangeArrowheads="1"/>
          </p:cNvSpPr>
          <p:nvPr/>
        </p:nvSpPr>
        <p:spPr bwMode="auto">
          <a:xfrm>
            <a:off x="7670800" y="1536700"/>
            <a:ext cx="495300" cy="139700"/>
          </a:xfrm>
          <a:prstGeom prst="rightArrow">
            <a:avLst>
              <a:gd name="adj1" fmla="val 50000"/>
              <a:gd name="adj2" fmla="val 8863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80" name="Rectangle 36"/>
          <p:cNvSpPr>
            <a:spLocks noChangeArrowheads="1"/>
          </p:cNvSpPr>
          <p:nvPr/>
        </p:nvSpPr>
        <p:spPr bwMode="auto">
          <a:xfrm>
            <a:off x="6858000" y="2057400"/>
            <a:ext cx="3556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81" name="Text Box 37"/>
          <p:cNvSpPr txBox="1">
            <a:spLocks noChangeArrowheads="1"/>
          </p:cNvSpPr>
          <p:nvPr/>
        </p:nvSpPr>
        <p:spPr bwMode="auto">
          <a:xfrm>
            <a:off x="6843713" y="16843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45082" name="Text Box 38"/>
          <p:cNvSpPr txBox="1">
            <a:spLocks noChangeArrowheads="1"/>
          </p:cNvSpPr>
          <p:nvPr/>
        </p:nvSpPr>
        <p:spPr bwMode="auto">
          <a:xfrm>
            <a:off x="6869113" y="1849438"/>
            <a:ext cx="2143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</a:p>
        </p:txBody>
      </p:sp>
      <p:sp>
        <p:nvSpPr>
          <p:cNvPr id="45083" name="Rectangle 39"/>
          <p:cNvSpPr>
            <a:spLocks noChangeArrowheads="1"/>
          </p:cNvSpPr>
          <p:nvPr/>
        </p:nvSpPr>
        <p:spPr bwMode="auto">
          <a:xfrm>
            <a:off x="7569200" y="1841500"/>
            <a:ext cx="368300" cy="1143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84" name="Line 40"/>
          <p:cNvSpPr>
            <a:spLocks noChangeShapeType="1"/>
          </p:cNvSpPr>
          <p:nvPr/>
        </p:nvSpPr>
        <p:spPr bwMode="auto">
          <a:xfrm>
            <a:off x="7569200" y="20701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49236" name="Group 52"/>
          <p:cNvGrpSpPr>
            <a:grpSpLocks/>
          </p:cNvGrpSpPr>
          <p:nvPr/>
        </p:nvGrpSpPr>
        <p:grpSpPr bwMode="auto">
          <a:xfrm>
            <a:off x="785813" y="3325813"/>
            <a:ext cx="5903912" cy="2432050"/>
            <a:chOff x="495" y="2095"/>
            <a:chExt cx="3719" cy="1532"/>
          </a:xfrm>
        </p:grpSpPr>
        <p:sp>
          <p:nvSpPr>
            <p:cNvPr id="45090" name="Text Box 42"/>
            <p:cNvSpPr txBox="1">
              <a:spLocks noChangeArrowheads="1"/>
            </p:cNvSpPr>
            <p:nvPr/>
          </p:nvSpPr>
          <p:spPr bwMode="auto">
            <a:xfrm>
              <a:off x="495" y="2095"/>
              <a:ext cx="898" cy="6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baload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1" name="Text Box 43"/>
            <p:cNvSpPr txBox="1">
              <a:spLocks noChangeArrowheads="1"/>
            </p:cNvSpPr>
            <p:nvPr/>
          </p:nvSpPr>
          <p:spPr bwMode="auto">
            <a:xfrm>
              <a:off x="1423" y="2095"/>
              <a:ext cx="751" cy="6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adr, i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2" name="Text Box 44"/>
            <p:cNvSpPr txBox="1">
              <a:spLocks noChangeArrowheads="1"/>
            </p:cNvSpPr>
            <p:nvPr/>
          </p:nvSpPr>
          <p:spPr bwMode="auto">
            <a:xfrm>
              <a:off x="2207" y="2095"/>
              <a:ext cx="2007" cy="6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byte array element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i = pop(); adr = pop();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x = heap[adr+1+i/4];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push(byte i%4 of x);</a:t>
              </a:r>
            </a:p>
          </p:txBody>
        </p:sp>
        <p:sp>
          <p:nvSpPr>
            <p:cNvPr id="45093" name="Text Box 45"/>
            <p:cNvSpPr txBox="1">
              <a:spLocks noChangeArrowheads="1"/>
            </p:cNvSpPr>
            <p:nvPr/>
          </p:nvSpPr>
          <p:spPr bwMode="auto">
            <a:xfrm>
              <a:off x="495" y="2799"/>
              <a:ext cx="898" cy="8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bastore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4" name="Text Box 46"/>
            <p:cNvSpPr txBox="1">
              <a:spLocks noChangeArrowheads="1"/>
            </p:cNvSpPr>
            <p:nvPr/>
          </p:nvSpPr>
          <p:spPr bwMode="auto">
            <a:xfrm>
              <a:off x="1423" y="2799"/>
              <a:ext cx="751" cy="8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...,adr, i, 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95" name="Text Box 47"/>
            <p:cNvSpPr txBox="1">
              <a:spLocks noChangeArrowheads="1"/>
            </p:cNvSpPr>
            <p:nvPr/>
          </p:nvSpPr>
          <p:spPr bwMode="auto">
            <a:xfrm>
              <a:off x="2207" y="2799"/>
              <a:ext cx="2007" cy="8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 byte array element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val = pop(); i = pop(); adr = pop();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x = heap[adr+1+i/4];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set byte i%4 in x to val;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heap[adr+1+i/4] = x;</a:t>
              </a:r>
            </a:p>
          </p:txBody>
        </p:sp>
      </p:grpSp>
      <p:grpSp>
        <p:nvGrpSpPr>
          <p:cNvPr id="349237" name="Group 53"/>
          <p:cNvGrpSpPr>
            <a:grpSpLocks/>
          </p:cNvGrpSpPr>
          <p:nvPr/>
        </p:nvGrpSpPr>
        <p:grpSpPr bwMode="auto">
          <a:xfrm>
            <a:off x="785813" y="5802313"/>
            <a:ext cx="5903912" cy="825500"/>
            <a:chOff x="495" y="3655"/>
            <a:chExt cx="3719" cy="520"/>
          </a:xfrm>
        </p:grpSpPr>
        <p:sp>
          <p:nvSpPr>
            <p:cNvPr id="45087" name="Text Box 48"/>
            <p:cNvSpPr txBox="1">
              <a:spLocks noChangeArrowheads="1"/>
            </p:cNvSpPr>
            <p:nvPr/>
          </p:nvSpPr>
          <p:spPr bwMode="auto">
            <a:xfrm>
              <a:off x="495" y="3655"/>
              <a:ext cx="89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arraylength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88" name="Text Box 49"/>
            <p:cNvSpPr txBox="1">
              <a:spLocks noChangeArrowheads="1"/>
            </p:cNvSpPr>
            <p:nvPr/>
          </p:nvSpPr>
          <p:spPr bwMode="auto">
            <a:xfrm>
              <a:off x="1423" y="3655"/>
              <a:ext cx="75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len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5089" name="Text Box 50"/>
            <p:cNvSpPr txBox="1">
              <a:spLocks noChangeArrowheads="1"/>
            </p:cNvSpPr>
            <p:nvPr/>
          </p:nvSpPr>
          <p:spPr bwMode="auto">
            <a:xfrm>
              <a:off x="2207" y="3655"/>
              <a:ext cx="2007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Get array length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adr = pop();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push(heap[adr]);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880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EC63E7-0686-4E51-8981-C82278D0D6A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array access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22313" y="3033713"/>
            <a:ext cx="1106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a[i] = b[i+1];</a:t>
            </a: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11176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10" name="Rectangle 5"/>
          <p:cNvSpPr>
            <a:spLocks noChangeArrowheads="1"/>
          </p:cNvSpPr>
          <p:nvPr/>
        </p:nvSpPr>
        <p:spPr bwMode="auto">
          <a:xfrm>
            <a:off x="12446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47111" name="Rectangle 6"/>
          <p:cNvSpPr>
            <a:spLocks noChangeArrowheads="1"/>
          </p:cNvSpPr>
          <p:nvPr/>
        </p:nvSpPr>
        <p:spPr bwMode="auto">
          <a:xfrm>
            <a:off x="9144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47112" name="Rectangle 7"/>
          <p:cNvSpPr>
            <a:spLocks noChangeArrowheads="1"/>
          </p:cNvSpPr>
          <p:nvPr/>
        </p:nvSpPr>
        <p:spPr bwMode="auto">
          <a:xfrm>
            <a:off x="11176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13" name="Rectangle 8"/>
          <p:cNvSpPr>
            <a:spLocks noChangeArrowheads="1"/>
          </p:cNvSpPr>
          <p:nvPr/>
        </p:nvSpPr>
        <p:spPr bwMode="auto">
          <a:xfrm>
            <a:off x="12446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</a:p>
        </p:txBody>
      </p:sp>
      <p:sp>
        <p:nvSpPr>
          <p:cNvPr id="47114" name="Rectangle 9"/>
          <p:cNvSpPr>
            <a:spLocks noChangeArrowheads="1"/>
          </p:cNvSpPr>
          <p:nvPr/>
        </p:nvSpPr>
        <p:spPr bwMode="auto">
          <a:xfrm>
            <a:off x="9144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47115" name="Line 10"/>
          <p:cNvSpPr>
            <a:spLocks noChangeShapeType="1"/>
          </p:cNvSpPr>
          <p:nvPr/>
        </p:nvSpPr>
        <p:spPr bwMode="auto">
          <a:xfrm>
            <a:off x="11176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16" name="Line 11"/>
          <p:cNvSpPr>
            <a:spLocks noChangeShapeType="1"/>
          </p:cNvSpPr>
          <p:nvPr/>
        </p:nvSpPr>
        <p:spPr bwMode="auto">
          <a:xfrm>
            <a:off x="16002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17" name="Line 12"/>
          <p:cNvSpPr>
            <a:spLocks noChangeShapeType="1"/>
          </p:cNvSpPr>
          <p:nvPr/>
        </p:nvSpPr>
        <p:spPr bwMode="auto">
          <a:xfrm>
            <a:off x="939800" y="1549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18" name="Rectangle 13"/>
          <p:cNvSpPr>
            <a:spLocks noChangeArrowheads="1"/>
          </p:cNvSpPr>
          <p:nvPr/>
        </p:nvSpPr>
        <p:spPr bwMode="auto">
          <a:xfrm>
            <a:off x="685800" y="1409700"/>
            <a:ext cx="307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660400" y="20193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411664" name="Text Box 16"/>
          <p:cNvSpPr txBox="1">
            <a:spLocks noChangeArrowheads="1"/>
          </p:cNvSpPr>
          <p:nvPr/>
        </p:nvSpPr>
        <p:spPr bwMode="auto">
          <a:xfrm>
            <a:off x="2043113" y="3033713"/>
            <a:ext cx="3241675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load0	1	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load2	1	a   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load1	1	a   i  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load2	1	a   i   b   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const1	1	a   i   b   i   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add	1	a   i   b   i+1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aload	1	a   i   b[i+1]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astore	1	-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017713" y="27162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3236913" y="27162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bytes</a:t>
            </a: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4125913" y="2716213"/>
            <a:ext cx="7524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47124" name="Rectangle 22"/>
          <p:cNvSpPr>
            <a:spLocks noChangeArrowheads="1"/>
          </p:cNvSpPr>
          <p:nvPr/>
        </p:nvSpPr>
        <p:spPr bwMode="auto">
          <a:xfrm>
            <a:off x="1022350" y="1181100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47125" name="Rectangle 25"/>
          <p:cNvSpPr>
            <a:spLocks noChangeArrowheads="1"/>
          </p:cNvSpPr>
          <p:nvPr/>
        </p:nvSpPr>
        <p:spPr bwMode="auto">
          <a:xfrm>
            <a:off x="1117600" y="19558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26" name="Rectangle 26"/>
          <p:cNvSpPr>
            <a:spLocks noChangeArrowheads="1"/>
          </p:cNvSpPr>
          <p:nvPr/>
        </p:nvSpPr>
        <p:spPr bwMode="auto">
          <a:xfrm>
            <a:off x="1244600" y="1930400"/>
            <a:ext cx="214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</a:p>
        </p:txBody>
      </p:sp>
      <p:sp>
        <p:nvSpPr>
          <p:cNvPr id="47127" name="Rectangle 27"/>
          <p:cNvSpPr>
            <a:spLocks noChangeArrowheads="1"/>
          </p:cNvSpPr>
          <p:nvPr/>
        </p:nvSpPr>
        <p:spPr bwMode="auto">
          <a:xfrm>
            <a:off x="914400" y="19304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47128" name="Line 28"/>
          <p:cNvSpPr>
            <a:spLocks noChangeShapeType="1"/>
          </p:cNvSpPr>
          <p:nvPr/>
        </p:nvSpPr>
        <p:spPr bwMode="auto">
          <a:xfrm>
            <a:off x="939800" y="2159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29" name="Rectangle 29"/>
          <p:cNvSpPr>
            <a:spLocks noChangeArrowheads="1"/>
          </p:cNvSpPr>
          <p:nvPr/>
        </p:nvSpPr>
        <p:spPr bwMode="auto">
          <a:xfrm>
            <a:off x="1879600" y="1866900"/>
            <a:ext cx="431800" cy="35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30" name="Line 30"/>
          <p:cNvSpPr>
            <a:spLocks noChangeShapeType="1"/>
          </p:cNvSpPr>
          <p:nvPr/>
        </p:nvSpPr>
        <p:spPr bwMode="auto">
          <a:xfrm>
            <a:off x="1549400" y="18669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31" name="Line 31"/>
          <p:cNvSpPr>
            <a:spLocks noChangeShapeType="1"/>
          </p:cNvSpPr>
          <p:nvPr/>
        </p:nvSpPr>
        <p:spPr bwMode="auto">
          <a:xfrm>
            <a:off x="1549400" y="16510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132" name="Rectangle 32"/>
          <p:cNvSpPr>
            <a:spLocks noChangeArrowheads="1"/>
          </p:cNvSpPr>
          <p:nvPr/>
        </p:nvSpPr>
        <p:spPr bwMode="auto">
          <a:xfrm>
            <a:off x="2565400" y="1651000"/>
            <a:ext cx="431800" cy="35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29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64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C197FD-C3DB-4807-A127-EC1C8694806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Instruction </a:t>
            </a:r>
            <a:r>
              <a:rPr lang="de-AT" altLang="en-US" smtClean="0"/>
              <a:t>set </a:t>
            </a:r>
            <a:r>
              <a:rPr lang="de-AT" altLang="en-US"/>
              <a:t>of the </a:t>
            </a:r>
            <a:r>
              <a:rPr lang="de-AT" altLang="en-US">
                <a:latin typeface="Symbol" panose="05050102010706020507" pitchFamily="18" charset="2"/>
              </a:rPr>
              <a:t>m</a:t>
            </a:r>
            <a:r>
              <a:rPr lang="de-AT" altLang="en-US"/>
              <a:t>JVM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211177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Stack manipulation</a:t>
            </a:r>
            <a:endParaRPr lang="de-AT" altLang="en-US" sz="1600"/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785813" y="1573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/>
              <a:t>pop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2259013" y="1573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..., val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</a:t>
            </a: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3503613" y="1573213"/>
            <a:ext cx="31861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u="sng"/>
              <a:t>Remove topmost stack element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dummy = pop();</a:t>
            </a:r>
          </a:p>
        </p:txBody>
      </p:sp>
      <p:sp>
        <p:nvSpPr>
          <p:cNvPr id="26632" name="Text Box 39"/>
          <p:cNvSpPr txBox="1">
            <a:spLocks noChangeArrowheads="1"/>
          </p:cNvSpPr>
          <p:nvPr/>
        </p:nvSpPr>
        <p:spPr bwMode="auto">
          <a:xfrm>
            <a:off x="785813" y="2208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/>
              <a:t>dup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</p:txBody>
      </p:sp>
      <p:sp>
        <p:nvSpPr>
          <p:cNvPr id="26633" name="Text Box 40"/>
          <p:cNvSpPr txBox="1">
            <a:spLocks noChangeArrowheads="1"/>
          </p:cNvSpPr>
          <p:nvPr/>
        </p:nvSpPr>
        <p:spPr bwMode="auto">
          <a:xfrm>
            <a:off x="2259013" y="2208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..., val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..., val, val</a:t>
            </a:r>
          </a:p>
        </p:txBody>
      </p:sp>
      <p:sp>
        <p:nvSpPr>
          <p:cNvPr id="26634" name="Text Box 41"/>
          <p:cNvSpPr txBox="1">
            <a:spLocks noChangeArrowheads="1"/>
          </p:cNvSpPr>
          <p:nvPr/>
        </p:nvSpPr>
        <p:spPr bwMode="auto">
          <a:xfrm>
            <a:off x="3503613" y="2208213"/>
            <a:ext cx="31861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u="sng"/>
              <a:t>Duplicate topmost stack element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x = pop(); push(x); push(x);</a:t>
            </a:r>
          </a:p>
        </p:txBody>
      </p:sp>
      <p:sp>
        <p:nvSpPr>
          <p:cNvPr id="26635" name="Text Box 42"/>
          <p:cNvSpPr txBox="1">
            <a:spLocks noChangeArrowheads="1"/>
          </p:cNvSpPr>
          <p:nvPr/>
        </p:nvSpPr>
        <p:spPr bwMode="auto">
          <a:xfrm>
            <a:off x="785813" y="2843213"/>
            <a:ext cx="1425575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/>
              <a:t>dup2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</p:txBody>
      </p:sp>
      <p:sp>
        <p:nvSpPr>
          <p:cNvPr id="26636" name="Text Box 43"/>
          <p:cNvSpPr txBox="1">
            <a:spLocks noChangeArrowheads="1"/>
          </p:cNvSpPr>
          <p:nvPr/>
        </p:nvSpPr>
        <p:spPr bwMode="auto">
          <a:xfrm>
            <a:off x="2259013" y="2843213"/>
            <a:ext cx="1192212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..., x,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..., x, y, x, y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</p:txBody>
      </p:sp>
      <p:sp>
        <p:nvSpPr>
          <p:cNvPr id="26637" name="Text Box 44"/>
          <p:cNvSpPr txBox="1">
            <a:spLocks noChangeArrowheads="1"/>
          </p:cNvSpPr>
          <p:nvPr/>
        </p:nvSpPr>
        <p:spPr bwMode="auto">
          <a:xfrm>
            <a:off x="3503613" y="2843213"/>
            <a:ext cx="3186112" cy="1069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u="sng"/>
              <a:t>Duplicate top two stack elements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y = pop(); x = pop();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push(x); push(y);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push(x); push(y);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09613" y="4203700"/>
            <a:ext cx="8186066" cy="2227263"/>
            <a:chOff x="709613" y="4203700"/>
            <a:chExt cx="8186067" cy="2227442"/>
          </a:xfrm>
        </p:grpSpPr>
        <p:sp>
          <p:nvSpPr>
            <p:cNvPr id="26639" name="Text Box 45"/>
            <p:cNvSpPr txBox="1">
              <a:spLocks noChangeArrowheads="1"/>
            </p:cNvSpPr>
            <p:nvPr/>
          </p:nvSpPr>
          <p:spPr bwMode="auto">
            <a:xfrm>
              <a:off x="709613" y="4203700"/>
              <a:ext cx="835783" cy="371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Jumps</a:t>
              </a:r>
              <a:endParaRPr lang="de-AT" altLang="en-US" sz="1600"/>
            </a:p>
          </p:txBody>
        </p:sp>
        <p:sp>
          <p:nvSpPr>
            <p:cNvPr id="26640" name="Text Box 46"/>
            <p:cNvSpPr txBox="1">
              <a:spLocks noChangeArrowheads="1"/>
            </p:cNvSpPr>
            <p:nvPr/>
          </p:nvSpPr>
          <p:spPr bwMode="auto">
            <a:xfrm>
              <a:off x="785813" y="4595813"/>
              <a:ext cx="1425575" cy="5810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jmp	</a:t>
              </a:r>
              <a:r>
                <a:rPr lang="de-AT" altLang="en-US" sz="1600"/>
                <a:t>s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600"/>
            </a:p>
          </p:txBody>
        </p:sp>
        <p:sp>
          <p:nvSpPr>
            <p:cNvPr id="26641" name="Text Box 47"/>
            <p:cNvSpPr txBox="1">
              <a:spLocks noChangeArrowheads="1"/>
            </p:cNvSpPr>
            <p:nvPr/>
          </p:nvSpPr>
          <p:spPr bwMode="auto">
            <a:xfrm>
              <a:off x="2259013" y="4595813"/>
              <a:ext cx="1192213" cy="5810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</a:t>
              </a:r>
            </a:p>
          </p:txBody>
        </p:sp>
        <p:sp>
          <p:nvSpPr>
            <p:cNvPr id="26642" name="Text Box 48"/>
            <p:cNvSpPr txBox="1">
              <a:spLocks noChangeArrowheads="1"/>
            </p:cNvSpPr>
            <p:nvPr/>
          </p:nvSpPr>
          <p:spPr bwMode="auto">
            <a:xfrm>
              <a:off x="3503613" y="4595813"/>
              <a:ext cx="3186113" cy="5810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u="sng"/>
                <a:t>Jump unconditionally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pc = pc + s;</a:t>
              </a:r>
            </a:p>
          </p:txBody>
        </p:sp>
        <p:sp>
          <p:nvSpPr>
            <p:cNvPr id="26643" name="Text Box 49"/>
            <p:cNvSpPr txBox="1">
              <a:spLocks noChangeArrowheads="1"/>
            </p:cNvSpPr>
            <p:nvPr/>
          </p:nvSpPr>
          <p:spPr bwMode="auto">
            <a:xfrm>
              <a:off x="6894513" y="4506913"/>
              <a:ext cx="2001167" cy="587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jump distance relative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to start of instruction</a:t>
              </a:r>
              <a:endParaRPr lang="de-AT" altLang="en-US" sz="1600"/>
            </a:p>
          </p:txBody>
        </p:sp>
        <p:sp>
          <p:nvSpPr>
            <p:cNvPr id="26644" name="Text Box 50"/>
            <p:cNvSpPr txBox="1">
              <a:spLocks noChangeArrowheads="1"/>
            </p:cNvSpPr>
            <p:nvPr/>
          </p:nvSpPr>
          <p:spPr bwMode="auto">
            <a:xfrm>
              <a:off x="785813" y="5230813"/>
              <a:ext cx="1425575" cy="8255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j&lt;cond&gt;	</a:t>
              </a:r>
              <a:r>
                <a:rPr lang="de-AT" altLang="en-US" sz="1600"/>
                <a:t>s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600"/>
            </a:p>
          </p:txBody>
        </p:sp>
        <p:sp>
          <p:nvSpPr>
            <p:cNvPr id="26645" name="Text Box 51"/>
            <p:cNvSpPr txBox="1">
              <a:spLocks noChangeArrowheads="1"/>
            </p:cNvSpPr>
            <p:nvPr/>
          </p:nvSpPr>
          <p:spPr bwMode="auto">
            <a:xfrm>
              <a:off x="2259013" y="5230813"/>
              <a:ext cx="1192213" cy="8255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..., x, y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600"/>
            </a:p>
          </p:txBody>
        </p:sp>
        <p:sp>
          <p:nvSpPr>
            <p:cNvPr id="26646" name="Text Box 52"/>
            <p:cNvSpPr txBox="1">
              <a:spLocks noChangeArrowheads="1"/>
            </p:cNvSpPr>
            <p:nvPr/>
          </p:nvSpPr>
          <p:spPr bwMode="auto">
            <a:xfrm>
              <a:off x="3503613" y="5230813"/>
              <a:ext cx="3186113" cy="8255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u="sng"/>
                <a:t>Jump conditionally</a:t>
              </a:r>
              <a:r>
                <a:rPr lang="de-AT" altLang="en-US" sz="1600"/>
                <a:t> (eq,ne,lt,le,gt,ge)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y = pop(); x =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if (x cond y) pc = pc + s;</a:t>
              </a:r>
            </a:p>
          </p:txBody>
        </p:sp>
        <p:sp>
          <p:nvSpPr>
            <p:cNvPr id="26647" name="TextBox 1"/>
            <p:cNvSpPr txBox="1">
              <a:spLocks noChangeArrowheads="1"/>
            </p:cNvSpPr>
            <p:nvPr/>
          </p:nvSpPr>
          <p:spPr bwMode="auto">
            <a:xfrm>
              <a:off x="6894513" y="5230813"/>
              <a:ext cx="38824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jeq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jne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jlt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jle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jgt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200">
                  <a:latin typeface="Arial" panose="020B0604020202020204" pitchFamily="34" charset="0"/>
                  <a:cs typeface="Arial" panose="020B0604020202020204" pitchFamily="34" charset="0"/>
                </a:rPr>
                <a:t>jge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05FEE-0FF6-47F4-A748-AB7CCCA6BB1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jumps</a:t>
            </a:r>
          </a:p>
        </p:txBody>
      </p:sp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722313" y="3033713"/>
            <a:ext cx="1012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(x &gt; y) ...</a:t>
            </a:r>
          </a:p>
        </p:txBody>
      </p:sp>
      <p:sp>
        <p:nvSpPr>
          <p:cNvPr id="51205" name="Rectangle 4"/>
          <p:cNvSpPr>
            <a:spLocks noChangeArrowheads="1"/>
          </p:cNvSpPr>
          <p:nvPr/>
        </p:nvSpPr>
        <p:spPr bwMode="auto">
          <a:xfrm>
            <a:off x="1117600" y="15494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06" name="Rectangle 5"/>
          <p:cNvSpPr>
            <a:spLocks noChangeArrowheads="1"/>
          </p:cNvSpPr>
          <p:nvPr/>
        </p:nvSpPr>
        <p:spPr bwMode="auto">
          <a:xfrm>
            <a:off x="1244600" y="15240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</p:txBody>
      </p:sp>
      <p:sp>
        <p:nvSpPr>
          <p:cNvPr id="51207" name="Rectangle 6"/>
          <p:cNvSpPr>
            <a:spLocks noChangeArrowheads="1"/>
          </p:cNvSpPr>
          <p:nvPr/>
        </p:nvSpPr>
        <p:spPr bwMode="auto">
          <a:xfrm>
            <a:off x="914400" y="15240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51208" name="Rectangle 7"/>
          <p:cNvSpPr>
            <a:spLocks noChangeArrowheads="1"/>
          </p:cNvSpPr>
          <p:nvPr/>
        </p:nvSpPr>
        <p:spPr bwMode="auto">
          <a:xfrm>
            <a:off x="1117600" y="1752600"/>
            <a:ext cx="4826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09" name="Rectangle 8"/>
          <p:cNvSpPr>
            <a:spLocks noChangeArrowheads="1"/>
          </p:cNvSpPr>
          <p:nvPr/>
        </p:nvSpPr>
        <p:spPr bwMode="auto">
          <a:xfrm>
            <a:off x="1244600" y="1727200"/>
            <a:ext cx="2571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</a:p>
        </p:txBody>
      </p:sp>
      <p:sp>
        <p:nvSpPr>
          <p:cNvPr id="51210" name="Rectangle 9"/>
          <p:cNvSpPr>
            <a:spLocks noChangeArrowheads="1"/>
          </p:cNvSpPr>
          <p:nvPr/>
        </p:nvSpPr>
        <p:spPr bwMode="auto">
          <a:xfrm>
            <a:off x="914400" y="1727200"/>
            <a:ext cx="2651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51211" name="Line 10"/>
          <p:cNvSpPr>
            <a:spLocks noChangeShapeType="1"/>
          </p:cNvSpPr>
          <p:nvPr/>
        </p:nvSpPr>
        <p:spPr bwMode="auto">
          <a:xfrm>
            <a:off x="11176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12" name="Line 11"/>
          <p:cNvSpPr>
            <a:spLocks noChangeShapeType="1"/>
          </p:cNvSpPr>
          <p:nvPr/>
        </p:nvSpPr>
        <p:spPr bwMode="auto">
          <a:xfrm>
            <a:off x="1600200" y="1422400"/>
            <a:ext cx="0" cy="876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13" name="Line 12"/>
          <p:cNvSpPr>
            <a:spLocks noChangeShapeType="1"/>
          </p:cNvSpPr>
          <p:nvPr/>
        </p:nvSpPr>
        <p:spPr bwMode="auto">
          <a:xfrm>
            <a:off x="939800" y="1549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14" name="Rectangle 13"/>
          <p:cNvSpPr>
            <a:spLocks noChangeArrowheads="1"/>
          </p:cNvSpPr>
          <p:nvPr/>
        </p:nvSpPr>
        <p:spPr bwMode="auto">
          <a:xfrm>
            <a:off x="685800" y="1409700"/>
            <a:ext cx="307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51215" name="Rectangle 14"/>
          <p:cNvSpPr>
            <a:spLocks noChangeArrowheads="1"/>
          </p:cNvSpPr>
          <p:nvPr/>
        </p:nvSpPr>
        <p:spPr bwMode="auto">
          <a:xfrm>
            <a:off x="660400" y="1816100"/>
            <a:ext cx="3413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413711" name="Text Box 15"/>
          <p:cNvSpPr txBox="1">
            <a:spLocks noChangeArrowheads="1"/>
          </p:cNvSpPr>
          <p:nvPr/>
        </p:nvSpPr>
        <p:spPr bwMode="auto">
          <a:xfrm>
            <a:off x="2043113" y="3033713"/>
            <a:ext cx="2601912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load0	1	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load1	1	x   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jle ...	3	-</a:t>
            </a:r>
          </a:p>
        </p:txBody>
      </p:sp>
      <p:sp>
        <p:nvSpPr>
          <p:cNvPr id="51217" name="Text Box 16"/>
          <p:cNvSpPr txBox="1">
            <a:spLocks noChangeArrowheads="1"/>
          </p:cNvSpPr>
          <p:nvPr/>
        </p:nvSpPr>
        <p:spPr bwMode="auto">
          <a:xfrm>
            <a:off x="2017713" y="2716213"/>
            <a:ext cx="565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</a:t>
            </a:r>
          </a:p>
        </p:txBody>
      </p:sp>
      <p:sp>
        <p:nvSpPr>
          <p:cNvPr id="51218" name="Text Box 17"/>
          <p:cNvSpPr txBox="1">
            <a:spLocks noChangeArrowheads="1"/>
          </p:cNvSpPr>
          <p:nvPr/>
        </p:nvSpPr>
        <p:spPr bwMode="auto">
          <a:xfrm>
            <a:off x="3236913" y="27162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bytes</a:t>
            </a:r>
          </a:p>
        </p:txBody>
      </p:sp>
      <p:sp>
        <p:nvSpPr>
          <p:cNvPr id="51219" name="Text Box 18"/>
          <p:cNvSpPr txBox="1">
            <a:spLocks noChangeArrowheads="1"/>
          </p:cNvSpPr>
          <p:nvPr/>
        </p:nvSpPr>
        <p:spPr bwMode="auto">
          <a:xfrm>
            <a:off x="4125913" y="2716213"/>
            <a:ext cx="7524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51220" name="Rectangle 19"/>
          <p:cNvSpPr>
            <a:spLocks noChangeArrowheads="1"/>
          </p:cNvSpPr>
          <p:nvPr/>
        </p:nvSpPr>
        <p:spPr bwMode="auto">
          <a:xfrm>
            <a:off x="1022350" y="1181100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51221" name="Line 23"/>
          <p:cNvSpPr>
            <a:spLocks noChangeShapeType="1"/>
          </p:cNvSpPr>
          <p:nvPr/>
        </p:nvSpPr>
        <p:spPr bwMode="auto">
          <a:xfrm>
            <a:off x="9398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42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711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38ACBE-4C25-4B4E-9BCB-B11DC47498E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53252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343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Method call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53" name="Text Box 4"/>
          <p:cNvSpPr txBox="1">
            <a:spLocks noChangeArrowheads="1"/>
          </p:cNvSpPr>
          <p:nvPr/>
        </p:nvSpPr>
        <p:spPr bwMode="auto">
          <a:xfrm>
            <a:off x="785813" y="1573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18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call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54" name="Text Box 5"/>
          <p:cNvSpPr txBox="1">
            <a:spLocks noChangeArrowheads="1"/>
          </p:cNvSpPr>
          <p:nvPr/>
        </p:nvSpPr>
        <p:spPr bwMode="auto">
          <a:xfrm>
            <a:off x="2259013" y="1573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  <p:sp>
        <p:nvSpPr>
          <p:cNvPr id="53255" name="Text Box 6"/>
          <p:cNvSpPr txBox="1">
            <a:spLocks noChangeArrowheads="1"/>
          </p:cNvSpPr>
          <p:nvPr/>
        </p:nvSpPr>
        <p:spPr bwMode="auto">
          <a:xfrm>
            <a:off x="3503613" y="1573213"/>
            <a:ext cx="36560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Call method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PUSH(pc+3); pc = s;</a:t>
            </a:r>
          </a:p>
        </p:txBody>
      </p:sp>
      <p:sp>
        <p:nvSpPr>
          <p:cNvPr id="53256" name="Text Box 22"/>
          <p:cNvSpPr txBox="1">
            <a:spLocks noChangeArrowheads="1"/>
          </p:cNvSpPr>
          <p:nvPr/>
        </p:nvSpPr>
        <p:spPr bwMode="auto">
          <a:xfrm>
            <a:off x="7199313" y="1547813"/>
            <a:ext cx="152828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PUSH and POP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work on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53257" name="Rectangle 26"/>
          <p:cNvSpPr>
            <a:spLocks noChangeArrowheads="1"/>
          </p:cNvSpPr>
          <p:nvPr/>
        </p:nvSpPr>
        <p:spPr bwMode="auto">
          <a:xfrm>
            <a:off x="990600" y="5549900"/>
            <a:ext cx="419100" cy="2413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58" name="Line 27"/>
          <p:cNvSpPr>
            <a:spLocks noChangeShapeType="1"/>
          </p:cNvSpPr>
          <p:nvPr/>
        </p:nvSpPr>
        <p:spPr bwMode="auto">
          <a:xfrm flipV="1">
            <a:off x="990600" y="53975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59" name="Line 28"/>
          <p:cNvSpPr>
            <a:spLocks noChangeShapeType="1"/>
          </p:cNvSpPr>
          <p:nvPr/>
        </p:nvSpPr>
        <p:spPr bwMode="auto">
          <a:xfrm flipV="1">
            <a:off x="1409700" y="53975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0" name="Text Box 29"/>
          <p:cNvSpPr txBox="1">
            <a:spLocks noChangeArrowheads="1"/>
          </p:cNvSpPr>
          <p:nvPr/>
        </p:nvSpPr>
        <p:spPr bwMode="auto">
          <a:xfrm>
            <a:off x="850409" y="5138738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53261" name="Line 30"/>
          <p:cNvSpPr>
            <a:spLocks noChangeShapeType="1"/>
          </p:cNvSpPr>
          <p:nvPr/>
        </p:nvSpPr>
        <p:spPr bwMode="auto">
          <a:xfrm>
            <a:off x="825500" y="57912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2" name="Line 31"/>
          <p:cNvSpPr>
            <a:spLocks noChangeShapeType="1"/>
          </p:cNvSpPr>
          <p:nvPr/>
        </p:nvSpPr>
        <p:spPr bwMode="auto">
          <a:xfrm>
            <a:off x="825500" y="5549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3" name="Text Box 32"/>
          <p:cNvSpPr txBox="1">
            <a:spLocks noChangeArrowheads="1"/>
          </p:cNvSpPr>
          <p:nvPr/>
        </p:nvSpPr>
        <p:spPr bwMode="auto">
          <a:xfrm>
            <a:off x="582613" y="5405438"/>
            <a:ext cx="307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53264" name="Text Box 33"/>
          <p:cNvSpPr txBox="1">
            <a:spLocks noChangeArrowheads="1"/>
          </p:cNvSpPr>
          <p:nvPr/>
        </p:nvSpPr>
        <p:spPr bwMode="auto">
          <a:xfrm>
            <a:off x="557213" y="5646738"/>
            <a:ext cx="3413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53265" name="AutoShape 34"/>
          <p:cNvSpPr>
            <a:spLocks noChangeArrowheads="1"/>
          </p:cNvSpPr>
          <p:nvPr/>
        </p:nvSpPr>
        <p:spPr bwMode="auto">
          <a:xfrm>
            <a:off x="1676400" y="5613400"/>
            <a:ext cx="444500" cy="165100"/>
          </a:xfrm>
          <a:prstGeom prst="rightArrow">
            <a:avLst>
              <a:gd name="adj1" fmla="val 50000"/>
              <a:gd name="adj2" fmla="val 6730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6" name="Text Box 35"/>
          <p:cNvSpPr txBox="1">
            <a:spLocks noChangeArrowheads="1"/>
          </p:cNvSpPr>
          <p:nvPr/>
        </p:nvSpPr>
        <p:spPr bwMode="auto">
          <a:xfrm>
            <a:off x="1649413" y="5329238"/>
            <a:ext cx="434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call</a:t>
            </a:r>
          </a:p>
        </p:txBody>
      </p:sp>
      <p:sp>
        <p:nvSpPr>
          <p:cNvPr id="53267" name="Rectangle 36"/>
          <p:cNvSpPr>
            <a:spLocks noChangeArrowheads="1"/>
          </p:cNvSpPr>
          <p:nvPr/>
        </p:nvSpPr>
        <p:spPr bwMode="auto">
          <a:xfrm>
            <a:off x="2692400" y="5549900"/>
            <a:ext cx="419100" cy="2413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8" name="Line 37"/>
          <p:cNvSpPr>
            <a:spLocks noChangeShapeType="1"/>
          </p:cNvSpPr>
          <p:nvPr/>
        </p:nvSpPr>
        <p:spPr bwMode="auto">
          <a:xfrm flipV="1">
            <a:off x="2692400" y="53975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69" name="Line 38"/>
          <p:cNvSpPr>
            <a:spLocks noChangeShapeType="1"/>
          </p:cNvSpPr>
          <p:nvPr/>
        </p:nvSpPr>
        <p:spPr bwMode="auto">
          <a:xfrm flipV="1">
            <a:off x="3111500" y="5397500"/>
            <a:ext cx="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70" name="Text Box 39"/>
          <p:cNvSpPr txBox="1">
            <a:spLocks noChangeArrowheads="1"/>
          </p:cNvSpPr>
          <p:nvPr/>
        </p:nvSpPr>
        <p:spPr bwMode="auto">
          <a:xfrm>
            <a:off x="2552209" y="5138738"/>
            <a:ext cx="694719" cy="2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MStack</a:t>
            </a:r>
          </a:p>
        </p:txBody>
      </p:sp>
      <p:sp>
        <p:nvSpPr>
          <p:cNvPr id="53271" name="Line 40"/>
          <p:cNvSpPr>
            <a:spLocks noChangeShapeType="1"/>
          </p:cNvSpPr>
          <p:nvPr/>
        </p:nvSpPr>
        <p:spPr bwMode="auto">
          <a:xfrm>
            <a:off x="2527300" y="59436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72" name="Line 41"/>
          <p:cNvSpPr>
            <a:spLocks noChangeShapeType="1"/>
          </p:cNvSpPr>
          <p:nvPr/>
        </p:nvSpPr>
        <p:spPr bwMode="auto">
          <a:xfrm>
            <a:off x="2527300" y="5549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73" name="Text Box 42"/>
          <p:cNvSpPr txBox="1">
            <a:spLocks noChangeArrowheads="1"/>
          </p:cNvSpPr>
          <p:nvPr/>
        </p:nvSpPr>
        <p:spPr bwMode="auto">
          <a:xfrm>
            <a:off x="2284413" y="5405438"/>
            <a:ext cx="307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fp</a:t>
            </a:r>
          </a:p>
        </p:txBody>
      </p:sp>
      <p:sp>
        <p:nvSpPr>
          <p:cNvPr id="53274" name="Text Box 43"/>
          <p:cNvSpPr txBox="1">
            <a:spLocks noChangeArrowheads="1"/>
          </p:cNvSpPr>
          <p:nvPr/>
        </p:nvSpPr>
        <p:spPr bwMode="auto">
          <a:xfrm>
            <a:off x="2233613" y="5799138"/>
            <a:ext cx="3413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</a:t>
            </a:r>
          </a:p>
        </p:txBody>
      </p:sp>
      <p:sp>
        <p:nvSpPr>
          <p:cNvPr id="53275" name="Rectangle 44"/>
          <p:cNvSpPr>
            <a:spLocks noChangeArrowheads="1"/>
          </p:cNvSpPr>
          <p:nvPr/>
        </p:nvSpPr>
        <p:spPr bwMode="auto">
          <a:xfrm>
            <a:off x="2692400" y="5791200"/>
            <a:ext cx="4191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276" name="Text Box 45"/>
          <p:cNvSpPr txBox="1">
            <a:spLocks noChangeArrowheads="1"/>
          </p:cNvSpPr>
          <p:nvPr/>
        </p:nvSpPr>
        <p:spPr bwMode="auto">
          <a:xfrm>
            <a:off x="2830513" y="5773738"/>
            <a:ext cx="1349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</a:t>
            </a:r>
          </a:p>
        </p:txBody>
      </p:sp>
      <p:grpSp>
        <p:nvGrpSpPr>
          <p:cNvPr id="351329" name="Group 97"/>
          <p:cNvGrpSpPr>
            <a:grpSpLocks/>
          </p:cNvGrpSpPr>
          <p:nvPr/>
        </p:nvGrpSpPr>
        <p:grpSpPr bwMode="auto">
          <a:xfrm>
            <a:off x="785813" y="3567113"/>
            <a:ext cx="6386512" cy="2506662"/>
            <a:chOff x="495" y="2247"/>
            <a:chExt cx="4023" cy="1579"/>
          </a:xfrm>
        </p:grpSpPr>
        <p:sp>
          <p:nvSpPr>
            <p:cNvPr id="53319" name="Text Box 23"/>
            <p:cNvSpPr txBox="1">
              <a:spLocks noChangeArrowheads="1"/>
            </p:cNvSpPr>
            <p:nvPr/>
          </p:nvSpPr>
          <p:spPr bwMode="auto">
            <a:xfrm>
              <a:off x="495" y="2247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exit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0" name="Text Box 24"/>
            <p:cNvSpPr txBox="1">
              <a:spLocks noChangeArrowheads="1"/>
            </p:cNvSpPr>
            <p:nvPr/>
          </p:nvSpPr>
          <p:spPr bwMode="auto">
            <a:xfrm>
              <a:off x="1423" y="2247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53321" name="Text Box 25"/>
            <p:cNvSpPr txBox="1">
              <a:spLocks noChangeArrowheads="1"/>
            </p:cNvSpPr>
            <p:nvPr/>
          </p:nvSpPr>
          <p:spPr bwMode="auto">
            <a:xfrm>
              <a:off x="2207" y="2247"/>
              <a:ext cx="231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Exit method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sp = fp; fp = POP();</a:t>
              </a:r>
            </a:p>
          </p:txBody>
        </p:sp>
        <p:sp>
          <p:nvSpPr>
            <p:cNvPr id="53322" name="AutoShape 65"/>
            <p:cNvSpPr>
              <a:spLocks noChangeArrowheads="1"/>
            </p:cNvSpPr>
            <p:nvPr/>
          </p:nvSpPr>
          <p:spPr bwMode="auto">
            <a:xfrm>
              <a:off x="3248" y="3536"/>
              <a:ext cx="280" cy="104"/>
            </a:xfrm>
            <a:prstGeom prst="rightArrow">
              <a:avLst>
                <a:gd name="adj1" fmla="val 50000"/>
                <a:gd name="adj2" fmla="val 6730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3" name="Text Box 66"/>
            <p:cNvSpPr txBox="1">
              <a:spLocks noChangeArrowheads="1"/>
            </p:cNvSpPr>
            <p:nvPr/>
          </p:nvSpPr>
          <p:spPr bwMode="auto">
            <a:xfrm>
              <a:off x="3223" y="3357"/>
              <a:ext cx="279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exit</a:t>
              </a:r>
            </a:p>
          </p:txBody>
        </p:sp>
        <p:sp>
          <p:nvSpPr>
            <p:cNvPr id="53324" name="Rectangle 67"/>
            <p:cNvSpPr>
              <a:spLocks noChangeArrowheads="1"/>
            </p:cNvSpPr>
            <p:nvPr/>
          </p:nvSpPr>
          <p:spPr bwMode="auto">
            <a:xfrm>
              <a:off x="3848" y="3496"/>
              <a:ext cx="264" cy="1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5" name="Line 68"/>
            <p:cNvSpPr>
              <a:spLocks noChangeShapeType="1"/>
            </p:cNvSpPr>
            <p:nvPr/>
          </p:nvSpPr>
          <p:spPr bwMode="auto">
            <a:xfrm flipV="1">
              <a:off x="3848" y="3400"/>
              <a:ext cx="0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6" name="Line 69"/>
            <p:cNvSpPr>
              <a:spLocks noChangeShapeType="1"/>
            </p:cNvSpPr>
            <p:nvPr/>
          </p:nvSpPr>
          <p:spPr bwMode="auto">
            <a:xfrm flipV="1">
              <a:off x="4112" y="3400"/>
              <a:ext cx="0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7" name="Text Box 70"/>
            <p:cNvSpPr txBox="1">
              <a:spLocks noChangeArrowheads="1"/>
            </p:cNvSpPr>
            <p:nvPr/>
          </p:nvSpPr>
          <p:spPr bwMode="auto">
            <a:xfrm>
              <a:off x="3759" y="3237"/>
              <a:ext cx="438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53328" name="Line 71"/>
            <p:cNvSpPr>
              <a:spLocks noChangeShapeType="1"/>
            </p:cNvSpPr>
            <p:nvPr/>
          </p:nvSpPr>
          <p:spPr bwMode="auto">
            <a:xfrm>
              <a:off x="3744" y="3744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29" name="Line 72"/>
            <p:cNvSpPr>
              <a:spLocks noChangeShapeType="1"/>
            </p:cNvSpPr>
            <p:nvPr/>
          </p:nvSpPr>
          <p:spPr bwMode="auto">
            <a:xfrm>
              <a:off x="3744" y="3496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30" name="Text Box 73"/>
            <p:cNvSpPr txBox="1">
              <a:spLocks noChangeArrowheads="1"/>
            </p:cNvSpPr>
            <p:nvPr/>
          </p:nvSpPr>
          <p:spPr bwMode="auto">
            <a:xfrm>
              <a:off x="3591" y="3405"/>
              <a:ext cx="19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53331" name="Rectangle 74"/>
            <p:cNvSpPr>
              <a:spLocks noChangeArrowheads="1"/>
            </p:cNvSpPr>
            <p:nvPr/>
          </p:nvSpPr>
          <p:spPr bwMode="auto">
            <a:xfrm>
              <a:off x="3848" y="3648"/>
              <a:ext cx="264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32" name="Text Box 75"/>
            <p:cNvSpPr txBox="1">
              <a:spLocks noChangeArrowheads="1"/>
            </p:cNvSpPr>
            <p:nvPr/>
          </p:nvSpPr>
          <p:spPr bwMode="auto">
            <a:xfrm>
              <a:off x="3935" y="3637"/>
              <a:ext cx="8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53333" name="Text Box 76"/>
            <p:cNvSpPr txBox="1">
              <a:spLocks noChangeArrowheads="1"/>
            </p:cNvSpPr>
            <p:nvPr/>
          </p:nvSpPr>
          <p:spPr bwMode="auto">
            <a:xfrm>
              <a:off x="3567" y="3653"/>
              <a:ext cx="215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</p:grpSp>
      <p:grpSp>
        <p:nvGrpSpPr>
          <p:cNvPr id="351328" name="Group 96"/>
          <p:cNvGrpSpPr>
            <a:grpSpLocks/>
          </p:cNvGrpSpPr>
          <p:nvPr/>
        </p:nvGrpSpPr>
        <p:grpSpPr bwMode="auto">
          <a:xfrm>
            <a:off x="785813" y="4202113"/>
            <a:ext cx="7566024" cy="1719262"/>
            <a:chOff x="495" y="2647"/>
            <a:chExt cx="4766" cy="1083"/>
          </a:xfrm>
        </p:grpSpPr>
        <p:sp>
          <p:nvSpPr>
            <p:cNvPr id="53280" name="AutoShape 77"/>
            <p:cNvSpPr>
              <a:spLocks noChangeArrowheads="1"/>
            </p:cNvSpPr>
            <p:nvPr/>
          </p:nvSpPr>
          <p:spPr bwMode="auto">
            <a:xfrm>
              <a:off x="4280" y="3536"/>
              <a:ext cx="280" cy="104"/>
            </a:xfrm>
            <a:prstGeom prst="rightArrow">
              <a:avLst>
                <a:gd name="adj1" fmla="val 50000"/>
                <a:gd name="adj2" fmla="val 6730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1" name="Text Box 78"/>
            <p:cNvSpPr txBox="1">
              <a:spLocks noChangeArrowheads="1"/>
            </p:cNvSpPr>
            <p:nvPr/>
          </p:nvSpPr>
          <p:spPr bwMode="auto">
            <a:xfrm>
              <a:off x="4223" y="3357"/>
              <a:ext cx="39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return</a:t>
              </a:r>
            </a:p>
          </p:txBody>
        </p:sp>
        <p:sp>
          <p:nvSpPr>
            <p:cNvPr id="53282" name="Rectangle 79"/>
            <p:cNvSpPr>
              <a:spLocks noChangeArrowheads="1"/>
            </p:cNvSpPr>
            <p:nvPr/>
          </p:nvSpPr>
          <p:spPr bwMode="auto">
            <a:xfrm>
              <a:off x="4912" y="3496"/>
              <a:ext cx="264" cy="1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3" name="Line 80"/>
            <p:cNvSpPr>
              <a:spLocks noChangeShapeType="1"/>
            </p:cNvSpPr>
            <p:nvPr/>
          </p:nvSpPr>
          <p:spPr bwMode="auto">
            <a:xfrm flipV="1">
              <a:off x="4912" y="3400"/>
              <a:ext cx="0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4" name="Line 81"/>
            <p:cNvSpPr>
              <a:spLocks noChangeShapeType="1"/>
            </p:cNvSpPr>
            <p:nvPr/>
          </p:nvSpPr>
          <p:spPr bwMode="auto">
            <a:xfrm flipV="1">
              <a:off x="5176" y="3400"/>
              <a:ext cx="0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5" name="Text Box 82"/>
            <p:cNvSpPr txBox="1">
              <a:spLocks noChangeArrowheads="1"/>
            </p:cNvSpPr>
            <p:nvPr/>
          </p:nvSpPr>
          <p:spPr bwMode="auto">
            <a:xfrm>
              <a:off x="4823" y="3237"/>
              <a:ext cx="438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53286" name="Line 83"/>
            <p:cNvSpPr>
              <a:spLocks noChangeShapeType="1"/>
            </p:cNvSpPr>
            <p:nvPr/>
          </p:nvSpPr>
          <p:spPr bwMode="auto">
            <a:xfrm>
              <a:off x="4808" y="3648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7" name="Line 84"/>
            <p:cNvSpPr>
              <a:spLocks noChangeShapeType="1"/>
            </p:cNvSpPr>
            <p:nvPr/>
          </p:nvSpPr>
          <p:spPr bwMode="auto">
            <a:xfrm>
              <a:off x="4808" y="3496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88" name="Text Box 85"/>
            <p:cNvSpPr txBox="1">
              <a:spLocks noChangeArrowheads="1"/>
            </p:cNvSpPr>
            <p:nvPr/>
          </p:nvSpPr>
          <p:spPr bwMode="auto">
            <a:xfrm>
              <a:off x="4655" y="3405"/>
              <a:ext cx="19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53289" name="Text Box 86"/>
            <p:cNvSpPr txBox="1">
              <a:spLocks noChangeArrowheads="1"/>
            </p:cNvSpPr>
            <p:nvPr/>
          </p:nvSpPr>
          <p:spPr bwMode="auto">
            <a:xfrm>
              <a:off x="4639" y="3557"/>
              <a:ext cx="215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53290" name="Text Box 91"/>
            <p:cNvSpPr txBox="1">
              <a:spLocks noChangeArrowheads="1"/>
            </p:cNvSpPr>
            <p:nvPr/>
          </p:nvSpPr>
          <p:spPr bwMode="auto">
            <a:xfrm>
              <a:off x="495" y="2647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return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91" name="Text Box 92"/>
            <p:cNvSpPr txBox="1">
              <a:spLocks noChangeArrowheads="1"/>
            </p:cNvSpPr>
            <p:nvPr/>
          </p:nvSpPr>
          <p:spPr bwMode="auto">
            <a:xfrm>
              <a:off x="1423" y="2647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53292" name="Text Box 93"/>
            <p:cNvSpPr txBox="1">
              <a:spLocks noChangeArrowheads="1"/>
            </p:cNvSpPr>
            <p:nvPr/>
          </p:nvSpPr>
          <p:spPr bwMode="auto">
            <a:xfrm>
              <a:off x="2207" y="2647"/>
              <a:ext cx="2303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Return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pc = POP();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85813" y="2208213"/>
            <a:ext cx="8363273" cy="4398962"/>
            <a:chOff x="785813" y="2208213"/>
            <a:chExt cx="8363273" cy="4398962"/>
          </a:xfrm>
        </p:grpSpPr>
        <p:sp>
          <p:nvSpPr>
            <p:cNvPr id="53293" name="Text Box 47"/>
            <p:cNvSpPr txBox="1">
              <a:spLocks noChangeArrowheads="1"/>
            </p:cNvSpPr>
            <p:nvPr/>
          </p:nvSpPr>
          <p:spPr bwMode="auto">
            <a:xfrm>
              <a:off x="3300413" y="5329238"/>
              <a:ext cx="55245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enter</a:t>
              </a:r>
            </a:p>
          </p:txBody>
        </p:sp>
        <p:sp>
          <p:nvSpPr>
            <p:cNvPr id="53294" name="Text Box 10"/>
            <p:cNvSpPr txBox="1">
              <a:spLocks noChangeArrowheads="1"/>
            </p:cNvSpPr>
            <p:nvPr/>
          </p:nvSpPr>
          <p:spPr bwMode="auto">
            <a:xfrm>
              <a:off x="785813" y="2208213"/>
              <a:ext cx="1425575" cy="13144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enter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b1, b2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7620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95" name="Text Box 11"/>
            <p:cNvSpPr txBox="1">
              <a:spLocks noChangeArrowheads="1"/>
            </p:cNvSpPr>
            <p:nvPr/>
          </p:nvSpPr>
          <p:spPr bwMode="auto">
            <a:xfrm>
              <a:off x="2259013" y="2208213"/>
              <a:ext cx="1192212" cy="13144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96" name="Text Box 12"/>
            <p:cNvSpPr txBox="1">
              <a:spLocks noChangeArrowheads="1"/>
            </p:cNvSpPr>
            <p:nvPr/>
          </p:nvSpPr>
          <p:spPr bwMode="auto">
            <a:xfrm>
              <a:off x="3503613" y="2208213"/>
              <a:ext cx="3668712" cy="13144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Enter method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pars = b1; vars = b2; // in words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PUSH(fp); fp = sp; sp = sp + vars;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initialize frame to 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for (i=pars-1; i&gt;=0; i--) local[i] = pop();</a:t>
              </a:r>
            </a:p>
          </p:txBody>
        </p:sp>
        <p:sp>
          <p:nvSpPr>
            <p:cNvPr id="53297" name="AutoShape 46"/>
            <p:cNvSpPr>
              <a:spLocks noChangeArrowheads="1"/>
            </p:cNvSpPr>
            <p:nvPr/>
          </p:nvSpPr>
          <p:spPr bwMode="auto">
            <a:xfrm>
              <a:off x="3378200" y="5613400"/>
              <a:ext cx="444500" cy="165100"/>
            </a:xfrm>
            <a:prstGeom prst="rightArrow">
              <a:avLst>
                <a:gd name="adj1" fmla="val 50000"/>
                <a:gd name="adj2" fmla="val 6730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98" name="Rectangle 48"/>
            <p:cNvSpPr>
              <a:spLocks noChangeArrowheads="1"/>
            </p:cNvSpPr>
            <p:nvPr/>
          </p:nvSpPr>
          <p:spPr bwMode="auto">
            <a:xfrm>
              <a:off x="4292600" y="5549900"/>
              <a:ext cx="419100" cy="2413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299" name="Line 49"/>
            <p:cNvSpPr>
              <a:spLocks noChangeShapeType="1"/>
            </p:cNvSpPr>
            <p:nvPr/>
          </p:nvSpPr>
          <p:spPr bwMode="auto">
            <a:xfrm flipV="1">
              <a:off x="4292600" y="59436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0" name="Line 50"/>
            <p:cNvSpPr>
              <a:spLocks noChangeShapeType="1"/>
            </p:cNvSpPr>
            <p:nvPr/>
          </p:nvSpPr>
          <p:spPr bwMode="auto">
            <a:xfrm flipV="1">
              <a:off x="4711700" y="5397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1" name="Text Box 51"/>
            <p:cNvSpPr txBox="1">
              <a:spLocks noChangeArrowheads="1"/>
            </p:cNvSpPr>
            <p:nvPr/>
          </p:nvSpPr>
          <p:spPr bwMode="auto">
            <a:xfrm>
              <a:off x="4150822" y="5138738"/>
              <a:ext cx="694719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53302" name="Line 52"/>
            <p:cNvSpPr>
              <a:spLocks noChangeShapeType="1"/>
            </p:cNvSpPr>
            <p:nvPr/>
          </p:nvSpPr>
          <p:spPr bwMode="auto">
            <a:xfrm>
              <a:off x="4127500" y="6477000"/>
              <a:ext cx="165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3" name="Line 53"/>
            <p:cNvSpPr>
              <a:spLocks noChangeShapeType="1"/>
            </p:cNvSpPr>
            <p:nvPr/>
          </p:nvSpPr>
          <p:spPr bwMode="auto">
            <a:xfrm>
              <a:off x="4127500" y="6096000"/>
              <a:ext cx="165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4" name="Text Box 54"/>
            <p:cNvSpPr txBox="1">
              <a:spLocks noChangeArrowheads="1"/>
            </p:cNvSpPr>
            <p:nvPr/>
          </p:nvSpPr>
          <p:spPr bwMode="auto">
            <a:xfrm>
              <a:off x="3884613" y="5951538"/>
              <a:ext cx="307975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53305" name="Text Box 55"/>
            <p:cNvSpPr txBox="1">
              <a:spLocks noChangeArrowheads="1"/>
            </p:cNvSpPr>
            <p:nvPr/>
          </p:nvSpPr>
          <p:spPr bwMode="auto">
            <a:xfrm>
              <a:off x="3833813" y="6332538"/>
              <a:ext cx="341312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53306" name="Rectangle 56"/>
            <p:cNvSpPr>
              <a:spLocks noChangeArrowheads="1"/>
            </p:cNvSpPr>
            <p:nvPr/>
          </p:nvSpPr>
          <p:spPr bwMode="auto">
            <a:xfrm>
              <a:off x="4292600" y="5791200"/>
              <a:ext cx="419100" cy="152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7" name="Text Box 57"/>
            <p:cNvSpPr txBox="1">
              <a:spLocks noChangeArrowheads="1"/>
            </p:cNvSpPr>
            <p:nvPr/>
          </p:nvSpPr>
          <p:spPr bwMode="auto">
            <a:xfrm>
              <a:off x="4430713" y="5773738"/>
              <a:ext cx="134937" cy="1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53308" name="Rectangle 58"/>
            <p:cNvSpPr>
              <a:spLocks noChangeArrowheads="1"/>
            </p:cNvSpPr>
            <p:nvPr/>
          </p:nvSpPr>
          <p:spPr bwMode="auto">
            <a:xfrm>
              <a:off x="4292600" y="5943600"/>
              <a:ext cx="419100" cy="152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09" name="Text Box 59"/>
            <p:cNvSpPr txBox="1">
              <a:spLocks noChangeArrowheads="1"/>
            </p:cNvSpPr>
            <p:nvPr/>
          </p:nvSpPr>
          <p:spPr bwMode="auto">
            <a:xfrm>
              <a:off x="4430713" y="5938838"/>
              <a:ext cx="117475" cy="1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dl</a:t>
              </a:r>
            </a:p>
          </p:txBody>
        </p:sp>
        <p:sp>
          <p:nvSpPr>
            <p:cNvPr id="53310" name="Line 60"/>
            <p:cNvSpPr>
              <a:spLocks noChangeShapeType="1"/>
            </p:cNvSpPr>
            <p:nvPr/>
          </p:nvSpPr>
          <p:spPr bwMode="auto">
            <a:xfrm>
              <a:off x="4635500" y="6019800"/>
              <a:ext cx="24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1" name="Line 61"/>
            <p:cNvSpPr>
              <a:spLocks noChangeShapeType="1"/>
            </p:cNvSpPr>
            <p:nvPr/>
          </p:nvSpPr>
          <p:spPr bwMode="auto">
            <a:xfrm flipV="1">
              <a:off x="4876800" y="5549900"/>
              <a:ext cx="0" cy="46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2" name="Line 62"/>
            <p:cNvSpPr>
              <a:spLocks noChangeShapeType="1"/>
            </p:cNvSpPr>
            <p:nvPr/>
          </p:nvSpPr>
          <p:spPr bwMode="auto">
            <a:xfrm flipH="1">
              <a:off x="4711700" y="5549900"/>
              <a:ext cx="165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3" name="Rectangle 63"/>
            <p:cNvSpPr>
              <a:spLocks noChangeArrowheads="1"/>
            </p:cNvSpPr>
            <p:nvPr/>
          </p:nvSpPr>
          <p:spPr bwMode="auto">
            <a:xfrm>
              <a:off x="4292600" y="6096000"/>
              <a:ext cx="419100" cy="3810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4" name="Line 64"/>
            <p:cNvSpPr>
              <a:spLocks noChangeShapeType="1"/>
            </p:cNvSpPr>
            <p:nvPr/>
          </p:nvSpPr>
          <p:spPr bwMode="auto">
            <a:xfrm flipV="1">
              <a:off x="4292600" y="5397500"/>
              <a:ext cx="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5" name="Line 87"/>
            <p:cNvSpPr>
              <a:spLocks noChangeShapeType="1"/>
            </p:cNvSpPr>
            <p:nvPr/>
          </p:nvSpPr>
          <p:spPr bwMode="auto">
            <a:xfrm>
              <a:off x="4876800" y="5905500"/>
              <a:ext cx="165100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6" name="Text Box 88"/>
            <p:cNvSpPr txBox="1">
              <a:spLocks noChangeArrowheads="1"/>
            </p:cNvSpPr>
            <p:nvPr/>
          </p:nvSpPr>
          <p:spPr bwMode="auto">
            <a:xfrm>
              <a:off x="4938713" y="5748338"/>
              <a:ext cx="7461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dynamic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link</a:t>
              </a:r>
            </a:p>
          </p:txBody>
        </p:sp>
        <p:sp>
          <p:nvSpPr>
            <p:cNvPr id="53317" name="AutoShape 89"/>
            <p:cNvSpPr>
              <a:spLocks/>
            </p:cNvSpPr>
            <p:nvPr/>
          </p:nvSpPr>
          <p:spPr bwMode="auto">
            <a:xfrm>
              <a:off x="4737100" y="6096000"/>
              <a:ext cx="88900" cy="381000"/>
            </a:xfrm>
            <a:prstGeom prst="rightBrace">
              <a:avLst>
                <a:gd name="adj1" fmla="val 3571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318" name="Text Box 90"/>
            <p:cNvSpPr txBox="1">
              <a:spLocks noChangeArrowheads="1"/>
            </p:cNvSpPr>
            <p:nvPr/>
          </p:nvSpPr>
          <p:spPr bwMode="auto">
            <a:xfrm>
              <a:off x="4773613" y="6142038"/>
              <a:ext cx="468312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vars</a:t>
              </a:r>
            </a:p>
          </p:txBody>
        </p:sp>
        <p:sp>
          <p:nvSpPr>
            <p:cNvPr id="86" name="Text Box 99"/>
            <p:cNvSpPr txBox="1">
              <a:spLocks noChangeArrowheads="1"/>
            </p:cNvSpPr>
            <p:nvPr/>
          </p:nvSpPr>
          <p:spPr bwMode="auto">
            <a:xfrm>
              <a:off x="7196138" y="2281238"/>
              <a:ext cx="1952948" cy="11409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8097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097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097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097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</a:tabLst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89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nr. of parameters</a:t>
              </a:r>
              <a:endPara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</a:tabLst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89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nr. of local variables</a:t>
              </a:r>
              <a:endPara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0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AA10D9-2C7C-4CF4-9C13-DFA21FAE36D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Instruction set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55300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438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Input/output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301" name="Text Box 4"/>
          <p:cNvSpPr txBox="1">
            <a:spLocks noChangeArrowheads="1"/>
          </p:cNvSpPr>
          <p:nvPr/>
        </p:nvSpPr>
        <p:spPr bwMode="auto">
          <a:xfrm>
            <a:off x="785813" y="1573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read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302" name="Text Box 5"/>
          <p:cNvSpPr txBox="1">
            <a:spLocks noChangeArrowheads="1"/>
          </p:cNvSpPr>
          <p:nvPr/>
        </p:nvSpPr>
        <p:spPr bwMode="auto">
          <a:xfrm>
            <a:off x="2259013" y="1573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</a:t>
            </a:r>
          </a:p>
        </p:txBody>
      </p:sp>
      <p:sp>
        <p:nvSpPr>
          <p:cNvPr id="55303" name="Text Box 6"/>
          <p:cNvSpPr txBox="1">
            <a:spLocks noChangeArrowheads="1"/>
          </p:cNvSpPr>
          <p:nvPr/>
        </p:nvSpPr>
        <p:spPr bwMode="auto">
          <a:xfrm>
            <a:off x="3503613" y="1573213"/>
            <a:ext cx="3186112" cy="58695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Read integer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x = readInt(); push(x);</a:t>
            </a:r>
          </a:p>
        </p:txBody>
      </p:sp>
      <p:sp>
        <p:nvSpPr>
          <p:cNvPr id="55304" name="Text Box 7"/>
          <p:cNvSpPr txBox="1">
            <a:spLocks noChangeArrowheads="1"/>
          </p:cNvSpPr>
          <p:nvPr/>
        </p:nvSpPr>
        <p:spPr bwMode="auto">
          <a:xfrm>
            <a:off x="785813" y="2208213"/>
            <a:ext cx="1425575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305" name="Text Box 8"/>
          <p:cNvSpPr txBox="1">
            <a:spLocks noChangeArrowheads="1"/>
          </p:cNvSpPr>
          <p:nvPr/>
        </p:nvSpPr>
        <p:spPr bwMode="auto">
          <a:xfrm>
            <a:off x="2259013" y="2208213"/>
            <a:ext cx="1192212" cy="5810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18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..., val, width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  <p:sp>
        <p:nvSpPr>
          <p:cNvPr id="55306" name="Text Box 9"/>
          <p:cNvSpPr txBox="1">
            <a:spLocks noChangeArrowheads="1"/>
          </p:cNvSpPr>
          <p:nvPr/>
        </p:nvSpPr>
        <p:spPr bwMode="auto">
          <a:xfrm>
            <a:off x="3503613" y="2208213"/>
            <a:ext cx="3186112" cy="58695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integer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w = pop(); writeInt(pop(), w);</a:t>
            </a:r>
          </a:p>
        </p:txBody>
      </p:sp>
      <p:grpSp>
        <p:nvGrpSpPr>
          <p:cNvPr id="352285" name="Group 29"/>
          <p:cNvGrpSpPr>
            <a:grpSpLocks/>
          </p:cNvGrpSpPr>
          <p:nvPr/>
        </p:nvGrpSpPr>
        <p:grpSpPr bwMode="auto">
          <a:xfrm>
            <a:off x="709613" y="4660900"/>
            <a:ext cx="5980112" cy="1217613"/>
            <a:chOff x="447" y="2936"/>
            <a:chExt cx="3767" cy="767"/>
          </a:xfrm>
        </p:grpSpPr>
        <p:sp>
          <p:nvSpPr>
            <p:cNvPr id="55316" name="Text Box 14"/>
            <p:cNvSpPr txBox="1">
              <a:spLocks noChangeArrowheads="1"/>
            </p:cNvSpPr>
            <p:nvPr/>
          </p:nvSpPr>
          <p:spPr bwMode="auto">
            <a:xfrm>
              <a:off x="447" y="2936"/>
              <a:ext cx="112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Run-time errors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7" name="Text Box 15"/>
            <p:cNvSpPr txBox="1">
              <a:spLocks noChangeArrowheads="1"/>
            </p:cNvSpPr>
            <p:nvPr/>
          </p:nvSpPr>
          <p:spPr bwMode="auto">
            <a:xfrm>
              <a:off x="495" y="3183"/>
              <a:ext cx="89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trap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8" name="Text Box 16"/>
            <p:cNvSpPr txBox="1">
              <a:spLocks noChangeArrowheads="1"/>
            </p:cNvSpPr>
            <p:nvPr/>
          </p:nvSpPr>
          <p:spPr bwMode="auto">
            <a:xfrm>
              <a:off x="1423" y="3183"/>
              <a:ext cx="75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9" name="Text Box 17"/>
            <p:cNvSpPr txBox="1">
              <a:spLocks noChangeArrowheads="1"/>
            </p:cNvSpPr>
            <p:nvPr/>
          </p:nvSpPr>
          <p:spPr bwMode="auto">
            <a:xfrm>
              <a:off x="2207" y="3183"/>
              <a:ext cx="2007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Throw exception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print error message based on b;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stop execution;</a:t>
              </a:r>
            </a:p>
          </p:txBody>
        </p:sp>
      </p:grpSp>
      <p:sp>
        <p:nvSpPr>
          <p:cNvPr id="55308" name="Text Box 18"/>
          <p:cNvSpPr txBox="1">
            <a:spLocks noChangeArrowheads="1"/>
          </p:cNvSpPr>
          <p:nvPr/>
        </p:nvSpPr>
        <p:spPr bwMode="auto">
          <a:xfrm>
            <a:off x="6792913" y="1578327"/>
            <a:ext cx="1672551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 from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System.in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output to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System.out</a:t>
            </a:r>
          </a:p>
        </p:txBody>
      </p:sp>
      <p:grpSp>
        <p:nvGrpSpPr>
          <p:cNvPr id="352284" name="Group 28"/>
          <p:cNvGrpSpPr>
            <a:grpSpLocks/>
          </p:cNvGrpSpPr>
          <p:nvPr/>
        </p:nvGrpSpPr>
        <p:grpSpPr bwMode="auto">
          <a:xfrm>
            <a:off x="785813" y="2843213"/>
            <a:ext cx="5903912" cy="1222375"/>
            <a:chOff x="495" y="1791"/>
            <a:chExt cx="3719" cy="770"/>
          </a:xfrm>
        </p:grpSpPr>
        <p:sp>
          <p:nvSpPr>
            <p:cNvPr id="55310" name="Text Box 22"/>
            <p:cNvSpPr txBox="1">
              <a:spLocks noChangeArrowheads="1"/>
            </p:cNvSpPr>
            <p:nvPr/>
          </p:nvSpPr>
          <p:spPr bwMode="auto">
            <a:xfrm>
              <a:off x="495" y="1791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bread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1" name="Text Box 23"/>
            <p:cNvSpPr txBox="1">
              <a:spLocks noChangeArrowheads="1"/>
            </p:cNvSpPr>
            <p:nvPr/>
          </p:nvSpPr>
          <p:spPr bwMode="auto">
            <a:xfrm>
              <a:off x="1423" y="1791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</a:t>
              </a:r>
            </a:p>
          </p:txBody>
        </p:sp>
        <p:sp>
          <p:nvSpPr>
            <p:cNvPr id="55312" name="Text Box 24"/>
            <p:cNvSpPr txBox="1">
              <a:spLocks noChangeArrowheads="1"/>
            </p:cNvSpPr>
            <p:nvPr/>
          </p:nvSpPr>
          <p:spPr bwMode="auto">
            <a:xfrm>
              <a:off x="2207" y="1791"/>
              <a:ext cx="2007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Read character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ch = readChar(); push(ch);</a:t>
              </a:r>
            </a:p>
          </p:txBody>
        </p:sp>
        <p:sp>
          <p:nvSpPr>
            <p:cNvPr id="55313" name="Text Box 25"/>
            <p:cNvSpPr txBox="1">
              <a:spLocks noChangeArrowheads="1"/>
            </p:cNvSpPr>
            <p:nvPr/>
          </p:nvSpPr>
          <p:spPr bwMode="auto">
            <a:xfrm>
              <a:off x="495" y="2191"/>
              <a:ext cx="898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bprint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4" name="Text Box 26"/>
            <p:cNvSpPr txBox="1">
              <a:spLocks noChangeArrowheads="1"/>
            </p:cNvSpPr>
            <p:nvPr/>
          </p:nvSpPr>
          <p:spPr bwMode="auto">
            <a:xfrm>
              <a:off x="1423" y="2191"/>
              <a:ext cx="751" cy="36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18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..., val, width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55315" name="Text Box 27"/>
            <p:cNvSpPr txBox="1">
              <a:spLocks noChangeArrowheads="1"/>
            </p:cNvSpPr>
            <p:nvPr/>
          </p:nvSpPr>
          <p:spPr bwMode="auto">
            <a:xfrm>
              <a:off x="2207" y="2191"/>
              <a:ext cx="2007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Print character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w = pop(); writeChar(pop(), w);</a:t>
              </a:r>
            </a:p>
          </p:txBody>
        </p:sp>
      </p:grp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6792913" y="2230801"/>
            <a:ext cx="1953077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Prints </a:t>
            </a:r>
            <a:r>
              <a:rPr kumimoji="0" lang="de-AT" altLang="en-US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val</a:t>
            </a:r>
            <a:r>
              <a:rPr kumimoji="0" lang="de-AT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right-aligned</a:t>
            </a:r>
            <a:endParaRPr kumimoji="0" lang="de-AT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 a field of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characters</a:t>
            </a:r>
            <a:endParaRPr kumimoji="0" lang="de-AT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2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01282B7-8F66-4CA4-B443-D0AF1134107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14325"/>
            <a:ext cx="6858000" cy="685800"/>
          </a:xfrm>
        </p:spPr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633413" y="985838"/>
            <a:ext cx="2049462" cy="58356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void main()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a, b, max, sum;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(a &gt; b)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max = 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else max = b;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(a &gt; 0)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sum = sum + a * b;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a = a - 1;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3313113" y="985838"/>
            <a:ext cx="1309687" cy="58356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r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r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r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r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r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r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r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r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r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0:	enter 0, 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3:	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4:	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5:	jle 13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8:	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9:	store2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10:	jmp 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13:	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14:	store2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15:	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16:	const0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17:	jle 33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20:	load3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21:	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22:	load1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23:	mul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24:	add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25:	store3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26:	load0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27:	const1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28:	sub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29:	store0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30:	jmp 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33:	exit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r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34:	return</a:t>
            </a:r>
          </a:p>
        </p:txBody>
      </p:sp>
      <p:sp>
        <p:nvSpPr>
          <p:cNvPr id="57350" name="Line 5"/>
          <p:cNvSpPr>
            <a:spLocks noChangeShapeType="1"/>
          </p:cNvSpPr>
          <p:nvPr/>
        </p:nvSpPr>
        <p:spPr bwMode="auto">
          <a:xfrm>
            <a:off x="635000" y="1698625"/>
            <a:ext cx="42926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1" name="Line 6"/>
          <p:cNvSpPr>
            <a:spLocks noChangeShapeType="1"/>
          </p:cNvSpPr>
          <p:nvPr/>
        </p:nvSpPr>
        <p:spPr bwMode="auto">
          <a:xfrm>
            <a:off x="635000" y="2320925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2" name="Line 7"/>
          <p:cNvSpPr>
            <a:spLocks noChangeShapeType="1"/>
          </p:cNvSpPr>
          <p:nvPr/>
        </p:nvSpPr>
        <p:spPr bwMode="auto">
          <a:xfrm>
            <a:off x="635000" y="2955925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3" name="Line 8"/>
          <p:cNvSpPr>
            <a:spLocks noChangeShapeType="1"/>
          </p:cNvSpPr>
          <p:nvPr/>
        </p:nvSpPr>
        <p:spPr bwMode="auto">
          <a:xfrm>
            <a:off x="635000" y="3375025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4" name="Line 9"/>
          <p:cNvSpPr>
            <a:spLocks noChangeShapeType="1"/>
          </p:cNvSpPr>
          <p:nvPr/>
        </p:nvSpPr>
        <p:spPr bwMode="auto">
          <a:xfrm>
            <a:off x="635000" y="4010025"/>
            <a:ext cx="42926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5" name="Line 10"/>
          <p:cNvSpPr>
            <a:spLocks noChangeShapeType="1"/>
          </p:cNvSpPr>
          <p:nvPr/>
        </p:nvSpPr>
        <p:spPr bwMode="auto">
          <a:xfrm>
            <a:off x="635000" y="5292725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6" name="Line 11"/>
          <p:cNvSpPr>
            <a:spLocks noChangeShapeType="1"/>
          </p:cNvSpPr>
          <p:nvPr/>
        </p:nvSpPr>
        <p:spPr bwMode="auto">
          <a:xfrm>
            <a:off x="635000" y="6146800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7" name="Line 12"/>
          <p:cNvSpPr>
            <a:spLocks noChangeShapeType="1"/>
          </p:cNvSpPr>
          <p:nvPr/>
        </p:nvSpPr>
        <p:spPr bwMode="auto">
          <a:xfrm>
            <a:off x="635000" y="6353175"/>
            <a:ext cx="42799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58" name="Text Box 13"/>
          <p:cNvSpPr txBox="1">
            <a:spLocks noChangeArrowheads="1"/>
          </p:cNvSpPr>
          <p:nvPr/>
        </p:nvSpPr>
        <p:spPr bwMode="auto">
          <a:xfrm>
            <a:off x="5459413" y="1116013"/>
            <a:ext cx="882650" cy="136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adresses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...	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 ...	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max ...	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sum ...	3</a:t>
            </a:r>
          </a:p>
        </p:txBody>
      </p:sp>
      <p:sp>
        <p:nvSpPr>
          <p:cNvPr id="57359" name="Line 14"/>
          <p:cNvSpPr>
            <a:spLocks noChangeShapeType="1"/>
          </p:cNvSpPr>
          <p:nvPr/>
        </p:nvSpPr>
        <p:spPr bwMode="auto">
          <a:xfrm>
            <a:off x="4311650" y="2219325"/>
            <a:ext cx="73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0" name="Line 15"/>
          <p:cNvSpPr>
            <a:spLocks noChangeShapeType="1"/>
          </p:cNvSpPr>
          <p:nvPr/>
        </p:nvSpPr>
        <p:spPr bwMode="auto">
          <a:xfrm>
            <a:off x="5041900" y="2219325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1" name="Line 16"/>
          <p:cNvSpPr>
            <a:spLocks noChangeShapeType="1"/>
          </p:cNvSpPr>
          <p:nvPr/>
        </p:nvSpPr>
        <p:spPr bwMode="auto">
          <a:xfrm flipH="1">
            <a:off x="4305300" y="3032125"/>
            <a:ext cx="73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2" name="Line 17"/>
          <p:cNvSpPr>
            <a:spLocks noChangeShapeType="1"/>
          </p:cNvSpPr>
          <p:nvPr/>
        </p:nvSpPr>
        <p:spPr bwMode="auto">
          <a:xfrm>
            <a:off x="4425950" y="2854325"/>
            <a:ext cx="781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3" name="Line 18"/>
          <p:cNvSpPr>
            <a:spLocks noChangeShapeType="1"/>
          </p:cNvSpPr>
          <p:nvPr/>
        </p:nvSpPr>
        <p:spPr bwMode="auto">
          <a:xfrm>
            <a:off x="5207000" y="2854325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4" name="Line 19"/>
          <p:cNvSpPr>
            <a:spLocks noChangeShapeType="1"/>
          </p:cNvSpPr>
          <p:nvPr/>
        </p:nvSpPr>
        <p:spPr bwMode="auto">
          <a:xfrm flipH="1">
            <a:off x="4394200" y="3463925"/>
            <a:ext cx="81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5" name="Line 20"/>
          <p:cNvSpPr>
            <a:spLocks noChangeShapeType="1"/>
          </p:cNvSpPr>
          <p:nvPr/>
        </p:nvSpPr>
        <p:spPr bwMode="auto">
          <a:xfrm>
            <a:off x="4260850" y="3921125"/>
            <a:ext cx="781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6" name="Line 21"/>
          <p:cNvSpPr>
            <a:spLocks noChangeShapeType="1"/>
          </p:cNvSpPr>
          <p:nvPr/>
        </p:nvSpPr>
        <p:spPr bwMode="auto">
          <a:xfrm>
            <a:off x="5041900" y="3921125"/>
            <a:ext cx="0" cy="2540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7" name="Line 22"/>
          <p:cNvSpPr>
            <a:spLocks noChangeShapeType="1"/>
          </p:cNvSpPr>
          <p:nvPr/>
        </p:nvSpPr>
        <p:spPr bwMode="auto">
          <a:xfrm flipH="1">
            <a:off x="4203700" y="6461125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8" name="Line 23"/>
          <p:cNvSpPr>
            <a:spLocks noChangeShapeType="1"/>
          </p:cNvSpPr>
          <p:nvPr/>
        </p:nvSpPr>
        <p:spPr bwMode="auto">
          <a:xfrm>
            <a:off x="3098800" y="624205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69" name="Line 24"/>
          <p:cNvSpPr>
            <a:spLocks noChangeShapeType="1"/>
          </p:cNvSpPr>
          <p:nvPr/>
        </p:nvSpPr>
        <p:spPr bwMode="auto">
          <a:xfrm flipV="1">
            <a:off x="3086100" y="3502025"/>
            <a:ext cx="0" cy="274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370" name="Line 26"/>
          <p:cNvSpPr>
            <a:spLocks noChangeShapeType="1"/>
          </p:cNvSpPr>
          <p:nvPr/>
        </p:nvSpPr>
        <p:spPr bwMode="auto">
          <a:xfrm>
            <a:off x="3086100" y="3502025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035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2559951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6.3	</a:t>
            </a:r>
            <a:r>
              <a:rPr lang="de-AT" altLang="en-US" smtClean="0">
                <a:solidFill>
                  <a:srgbClr val="FF0000"/>
                </a:solidFill>
              </a:rPr>
              <a:t>Code Buffer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78022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5B01F99-292D-4079-8EC6-4CA3CF5A8BC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en-US" sz="140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Code buffer</a:t>
            </a: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03313" y="1497013"/>
            <a:ext cx="624367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byte array in memory, because some instructions have to be patched </a:t>
            </a:r>
            <a:r>
              <a:rPr lang="de-AT" altLang="en-US" sz="1600" smtClean="0"/>
              <a:t>later</a:t>
            </a:r>
            <a:endParaRPr lang="de-AT" altLang="en-US" sz="1600"/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16300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17697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19094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6" name="Rectangle 7"/>
          <p:cNvSpPr>
            <a:spLocks noChangeArrowheads="1"/>
          </p:cNvSpPr>
          <p:nvPr/>
        </p:nvSpPr>
        <p:spPr bwMode="auto">
          <a:xfrm>
            <a:off x="20491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7" name="Rectangle 8"/>
          <p:cNvSpPr>
            <a:spLocks noChangeArrowheads="1"/>
          </p:cNvSpPr>
          <p:nvPr/>
        </p:nvSpPr>
        <p:spPr bwMode="auto">
          <a:xfrm>
            <a:off x="21888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8" name="Rectangle 9"/>
          <p:cNvSpPr>
            <a:spLocks noChangeArrowheads="1"/>
          </p:cNvSpPr>
          <p:nvPr/>
        </p:nvSpPr>
        <p:spPr bwMode="auto">
          <a:xfrm>
            <a:off x="23285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79" name="Rectangle 10"/>
          <p:cNvSpPr>
            <a:spLocks noChangeArrowheads="1"/>
          </p:cNvSpPr>
          <p:nvPr/>
        </p:nvSpPr>
        <p:spPr bwMode="auto">
          <a:xfrm>
            <a:off x="24682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0" name="Rectangle 11"/>
          <p:cNvSpPr>
            <a:spLocks noChangeArrowheads="1"/>
          </p:cNvSpPr>
          <p:nvPr/>
        </p:nvSpPr>
        <p:spPr bwMode="auto">
          <a:xfrm>
            <a:off x="26079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1" name="Rectangle 12"/>
          <p:cNvSpPr>
            <a:spLocks noChangeArrowheads="1"/>
          </p:cNvSpPr>
          <p:nvPr/>
        </p:nvSpPr>
        <p:spPr bwMode="auto">
          <a:xfrm>
            <a:off x="27476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2" name="Rectangle 13"/>
          <p:cNvSpPr>
            <a:spLocks noChangeArrowheads="1"/>
          </p:cNvSpPr>
          <p:nvPr/>
        </p:nvSpPr>
        <p:spPr bwMode="auto">
          <a:xfrm>
            <a:off x="28873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3" name="Rectangle 14"/>
          <p:cNvSpPr>
            <a:spLocks noChangeArrowheads="1"/>
          </p:cNvSpPr>
          <p:nvPr/>
        </p:nvSpPr>
        <p:spPr bwMode="auto">
          <a:xfrm>
            <a:off x="30270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4" name="Rectangle 15"/>
          <p:cNvSpPr>
            <a:spLocks noChangeArrowheads="1"/>
          </p:cNvSpPr>
          <p:nvPr/>
        </p:nvSpPr>
        <p:spPr bwMode="auto">
          <a:xfrm>
            <a:off x="31667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5" name="Rectangle 16"/>
          <p:cNvSpPr>
            <a:spLocks noChangeArrowheads="1"/>
          </p:cNvSpPr>
          <p:nvPr/>
        </p:nvSpPr>
        <p:spPr bwMode="auto">
          <a:xfrm>
            <a:off x="33064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6" name="Rectangle 17"/>
          <p:cNvSpPr>
            <a:spLocks noChangeArrowheads="1"/>
          </p:cNvSpPr>
          <p:nvPr/>
        </p:nvSpPr>
        <p:spPr bwMode="auto">
          <a:xfrm>
            <a:off x="3446155" y="1943100"/>
            <a:ext cx="1397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7" name="Rectangle 18"/>
          <p:cNvSpPr>
            <a:spLocks noChangeArrowheads="1"/>
          </p:cNvSpPr>
          <p:nvPr/>
        </p:nvSpPr>
        <p:spPr bwMode="auto">
          <a:xfrm>
            <a:off x="35858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8" name="Rectangle 19"/>
          <p:cNvSpPr>
            <a:spLocks noChangeArrowheads="1"/>
          </p:cNvSpPr>
          <p:nvPr/>
        </p:nvSpPr>
        <p:spPr bwMode="auto">
          <a:xfrm>
            <a:off x="37255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89" name="Rectangle 20"/>
          <p:cNvSpPr>
            <a:spLocks noChangeArrowheads="1"/>
          </p:cNvSpPr>
          <p:nvPr/>
        </p:nvSpPr>
        <p:spPr bwMode="auto">
          <a:xfrm>
            <a:off x="38652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0" name="Rectangle 21"/>
          <p:cNvSpPr>
            <a:spLocks noChangeArrowheads="1"/>
          </p:cNvSpPr>
          <p:nvPr/>
        </p:nvSpPr>
        <p:spPr bwMode="auto">
          <a:xfrm>
            <a:off x="40049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1" name="Rectangle 22"/>
          <p:cNvSpPr>
            <a:spLocks noChangeArrowheads="1"/>
          </p:cNvSpPr>
          <p:nvPr/>
        </p:nvSpPr>
        <p:spPr bwMode="auto">
          <a:xfrm>
            <a:off x="41446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2" name="Rectangle 23"/>
          <p:cNvSpPr>
            <a:spLocks noChangeArrowheads="1"/>
          </p:cNvSpPr>
          <p:nvPr/>
        </p:nvSpPr>
        <p:spPr bwMode="auto">
          <a:xfrm>
            <a:off x="42843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3" name="Rectangle 24"/>
          <p:cNvSpPr>
            <a:spLocks noChangeArrowheads="1"/>
          </p:cNvSpPr>
          <p:nvPr/>
        </p:nvSpPr>
        <p:spPr bwMode="auto">
          <a:xfrm>
            <a:off x="44240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4" name="Rectangle 25"/>
          <p:cNvSpPr>
            <a:spLocks noChangeArrowheads="1"/>
          </p:cNvSpPr>
          <p:nvPr/>
        </p:nvSpPr>
        <p:spPr bwMode="auto">
          <a:xfrm>
            <a:off x="45637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5" name="Rectangle 26"/>
          <p:cNvSpPr>
            <a:spLocks noChangeArrowheads="1"/>
          </p:cNvSpPr>
          <p:nvPr/>
        </p:nvSpPr>
        <p:spPr bwMode="auto">
          <a:xfrm>
            <a:off x="47034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6" name="Rectangle 27"/>
          <p:cNvSpPr>
            <a:spLocks noChangeArrowheads="1"/>
          </p:cNvSpPr>
          <p:nvPr/>
        </p:nvSpPr>
        <p:spPr bwMode="auto">
          <a:xfrm>
            <a:off x="48431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7" name="Rectangle 28"/>
          <p:cNvSpPr>
            <a:spLocks noChangeArrowheads="1"/>
          </p:cNvSpPr>
          <p:nvPr/>
        </p:nvSpPr>
        <p:spPr bwMode="auto">
          <a:xfrm>
            <a:off x="49828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8" name="Rectangle 29"/>
          <p:cNvSpPr>
            <a:spLocks noChangeArrowheads="1"/>
          </p:cNvSpPr>
          <p:nvPr/>
        </p:nvSpPr>
        <p:spPr bwMode="auto">
          <a:xfrm>
            <a:off x="51225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799" name="Rectangle 30"/>
          <p:cNvSpPr>
            <a:spLocks noChangeArrowheads="1"/>
          </p:cNvSpPr>
          <p:nvPr/>
        </p:nvSpPr>
        <p:spPr bwMode="auto">
          <a:xfrm>
            <a:off x="52622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0" name="Rectangle 31"/>
          <p:cNvSpPr>
            <a:spLocks noChangeArrowheads="1"/>
          </p:cNvSpPr>
          <p:nvPr/>
        </p:nvSpPr>
        <p:spPr bwMode="auto">
          <a:xfrm>
            <a:off x="54019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1" name="Rectangle 32"/>
          <p:cNvSpPr>
            <a:spLocks noChangeArrowheads="1"/>
          </p:cNvSpPr>
          <p:nvPr/>
        </p:nvSpPr>
        <p:spPr bwMode="auto">
          <a:xfrm>
            <a:off x="55416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2" name="Rectangle 33"/>
          <p:cNvSpPr>
            <a:spLocks noChangeArrowheads="1"/>
          </p:cNvSpPr>
          <p:nvPr/>
        </p:nvSpPr>
        <p:spPr bwMode="auto">
          <a:xfrm>
            <a:off x="56813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3" name="Rectangle 34"/>
          <p:cNvSpPr>
            <a:spLocks noChangeArrowheads="1"/>
          </p:cNvSpPr>
          <p:nvPr/>
        </p:nvSpPr>
        <p:spPr bwMode="auto">
          <a:xfrm>
            <a:off x="58210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4" name="Rectangle 35"/>
          <p:cNvSpPr>
            <a:spLocks noChangeArrowheads="1"/>
          </p:cNvSpPr>
          <p:nvPr/>
        </p:nvSpPr>
        <p:spPr bwMode="auto">
          <a:xfrm>
            <a:off x="5960755" y="1943100"/>
            <a:ext cx="1397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2805" name="Text Box 36"/>
          <p:cNvSpPr txBox="1">
            <a:spLocks noChangeArrowheads="1"/>
          </p:cNvSpPr>
          <p:nvPr/>
        </p:nvSpPr>
        <p:spPr bwMode="auto">
          <a:xfrm>
            <a:off x="1109249" y="1890713"/>
            <a:ext cx="569685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code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32806" name="Line 37"/>
          <p:cNvSpPr>
            <a:spLocks noChangeShapeType="1"/>
          </p:cNvSpPr>
          <p:nvPr/>
        </p:nvSpPr>
        <p:spPr bwMode="auto">
          <a:xfrm flipV="1">
            <a:off x="3649355" y="21717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807" name="Text Box 38"/>
          <p:cNvSpPr txBox="1">
            <a:spLocks noChangeArrowheads="1"/>
          </p:cNvSpPr>
          <p:nvPr/>
        </p:nvSpPr>
        <p:spPr bwMode="auto">
          <a:xfrm>
            <a:off x="3495368" y="2309813"/>
            <a:ext cx="2682442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pc (= </a:t>
            </a:r>
            <a:r>
              <a:rPr lang="de-AT" altLang="en-US" sz="1400" smtClean="0">
                <a:latin typeface="Arial" panose="020B0604020202020204" pitchFamily="34" charset="0"/>
              </a:rPr>
              <a:t>next free position in </a:t>
            </a:r>
            <a:r>
              <a:rPr lang="de-AT" altLang="en-US" sz="1400" i="1" smtClean="0">
                <a:latin typeface="Arial" panose="020B0604020202020204" pitchFamily="34" charset="0"/>
              </a:rPr>
              <a:t>code</a:t>
            </a:r>
            <a:r>
              <a:rPr lang="de-AT" altLang="en-US" sz="1400" smtClean="0">
                <a:latin typeface="Arial" panose="020B0604020202020204" pitchFamily="34" charset="0"/>
              </a:rPr>
              <a:t>)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773113" y="1168400"/>
            <a:ext cx="162029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Data structure</a:t>
            </a:r>
            <a:endParaRPr lang="de-AT" altLang="en-US" sz="1800" b="1"/>
          </a:p>
        </p:txBody>
      </p:sp>
      <p:grpSp>
        <p:nvGrpSpPr>
          <p:cNvPr id="355376" name="Group 48"/>
          <p:cNvGrpSpPr>
            <a:grpSpLocks/>
          </p:cNvGrpSpPr>
          <p:nvPr/>
        </p:nvGrpSpPr>
        <p:grpSpPr bwMode="auto">
          <a:xfrm>
            <a:off x="773113" y="2679700"/>
            <a:ext cx="5338763" cy="4005263"/>
            <a:chOff x="487" y="1688"/>
            <a:chExt cx="3363" cy="2523"/>
          </a:xfrm>
        </p:grpSpPr>
        <p:sp>
          <p:nvSpPr>
            <p:cNvPr id="32817" name="Text Box 39"/>
            <p:cNvSpPr txBox="1">
              <a:spLocks noChangeArrowheads="1"/>
            </p:cNvSpPr>
            <p:nvPr/>
          </p:nvSpPr>
          <p:spPr bwMode="auto">
            <a:xfrm>
              <a:off x="487" y="1688"/>
              <a:ext cx="143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Emitting instructions</a:t>
              </a:r>
              <a:endParaRPr lang="de-AT" altLang="en-US" sz="1800" b="1"/>
            </a:p>
          </p:txBody>
        </p:sp>
        <p:sp>
          <p:nvSpPr>
            <p:cNvPr id="32818" name="Text Box 41"/>
            <p:cNvSpPr txBox="1">
              <a:spLocks noChangeArrowheads="1"/>
            </p:cNvSpPr>
            <p:nvPr/>
          </p:nvSpPr>
          <p:spPr bwMode="auto">
            <a:xfrm>
              <a:off x="695" y="1903"/>
              <a:ext cx="315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simple, because MicroJava has a simple instruction format</a:t>
              </a:r>
            </a:p>
          </p:txBody>
        </p:sp>
        <p:sp>
          <p:nvSpPr>
            <p:cNvPr id="32819" name="Text Box 42"/>
            <p:cNvSpPr txBox="1">
              <a:spLocks noChangeArrowheads="1"/>
            </p:cNvSpPr>
            <p:nvPr/>
          </p:nvSpPr>
          <p:spPr bwMode="auto">
            <a:xfrm>
              <a:off x="767" y="2143"/>
              <a:ext cx="2385" cy="206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class </a:t>
              </a:r>
              <a:r>
                <a:rPr lang="de-AT" altLang="en-US" sz="1400" b="1">
                  <a:latin typeface="Arial" panose="020B0604020202020204" pitchFamily="34" charset="0"/>
                </a:rPr>
                <a:t>Code</a:t>
              </a:r>
              <a:r>
                <a:rPr lang="de-AT" altLang="en-US" sz="1400">
                  <a:latin typeface="Arial" panose="020B0604020202020204" pitchFamily="34" charset="0"/>
                </a:rPr>
                <a:t> {</a:t>
              </a:r>
            </a:p>
            <a:p>
              <a:pPr>
                <a:spcBef>
                  <a:spcPct val="30000"/>
                </a:spcBef>
                <a:buFontTx/>
                <a:buNone/>
                <a:tabLst>
                  <a:tab pos="190500" algn="l"/>
                  <a:tab pos="381000" algn="l"/>
                  <a:tab pos="762000" algn="l"/>
                  <a:tab pos="1244600" algn="l"/>
                  <a:tab pos="1703388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private	static byte[]	</a:t>
              </a:r>
              <a:r>
                <a:rPr lang="de-AT" altLang="en-US" sz="1400" b="1" smtClean="0">
                  <a:latin typeface="Arial" panose="020B0604020202020204" pitchFamily="34" charset="0"/>
                </a:rPr>
                <a:t>code</a:t>
              </a:r>
              <a:r>
                <a:rPr lang="de-AT" altLang="en-US" sz="1400" smtClean="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latin typeface="Arial" panose="020B0604020202020204" pitchFamily="34" charset="0"/>
                </a:rPr>
                <a:t>= new byte[3000];</a:t>
              </a:r>
            </a:p>
            <a:p>
              <a:pPr>
                <a:spcBef>
                  <a:spcPct val="0"/>
                </a:spcBef>
                <a:buFontTx/>
                <a:buNone/>
                <a:tabLst>
                  <a:tab pos="190500" algn="l"/>
                  <a:tab pos="381000" algn="l"/>
                  <a:tab pos="762000" algn="l"/>
                  <a:tab pos="1244600" algn="l"/>
                  <a:tab pos="1703388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public	static int	</a:t>
              </a:r>
              <a:r>
                <a:rPr lang="de-AT" altLang="en-US" sz="1400" b="1">
                  <a:latin typeface="Arial" panose="020B0604020202020204" pitchFamily="34" charset="0"/>
                </a:rPr>
                <a:t>pc</a:t>
              </a:r>
              <a:r>
                <a:rPr lang="de-AT" altLang="en-US" sz="1400">
                  <a:latin typeface="Arial" panose="020B0604020202020204" pitchFamily="34" charset="0"/>
                </a:rPr>
                <a:t> = 0;</a:t>
              </a: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public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put</a:t>
              </a:r>
              <a:r>
                <a:rPr lang="de-AT" altLang="en-US" sz="1400">
                  <a:latin typeface="Arial" panose="020B0604020202020204" pitchFamily="34" charset="0"/>
                </a:rPr>
                <a:t> (int x);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 smtClean="0">
                  <a:latin typeface="Arial" panose="020B0604020202020204" pitchFamily="34" charset="0"/>
                </a:rPr>
                <a:t>code[pc</a:t>
              </a:r>
              <a:r>
                <a:rPr lang="de-AT" altLang="en-US" sz="1400">
                  <a:latin typeface="Arial" panose="020B0604020202020204" pitchFamily="34" charset="0"/>
                </a:rPr>
                <a:t>++] = (byte)x;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public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put2</a:t>
              </a:r>
              <a:r>
                <a:rPr lang="de-AT" altLang="en-US" sz="1400">
                  <a:latin typeface="Arial" panose="020B0604020202020204" pitchFamily="34" charset="0"/>
                </a:rPr>
                <a:t> (int 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put(x &gt;&gt; 8); put(x);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public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put4</a:t>
              </a:r>
              <a:r>
                <a:rPr lang="de-AT" altLang="en-US" sz="1400">
                  <a:latin typeface="Arial" panose="020B0604020202020204" pitchFamily="34" charset="0"/>
                </a:rPr>
                <a:t> (int 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put2(x &gt;&gt; 16); put2(x);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5002213" y="3313113"/>
            <a:ext cx="3987800" cy="3200400"/>
            <a:chOff x="5002531" y="3313113"/>
            <a:chExt cx="3987980" cy="3200400"/>
          </a:xfrm>
        </p:grpSpPr>
        <p:sp>
          <p:nvSpPr>
            <p:cNvPr id="32811" name="Text Box 44"/>
            <p:cNvSpPr txBox="1">
              <a:spLocks noChangeArrowheads="1"/>
            </p:cNvSpPr>
            <p:nvPr/>
          </p:nvSpPr>
          <p:spPr bwMode="auto">
            <a:xfrm>
              <a:off x="5002531" y="3313113"/>
              <a:ext cx="3782273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instruction codes are declared in class </a:t>
              </a:r>
              <a:r>
                <a:rPr lang="de-AT" altLang="en-US" sz="1600" i="1"/>
                <a:t>Code</a:t>
              </a:r>
              <a:endParaRPr lang="de-AT" altLang="en-US" sz="1600"/>
            </a:p>
          </p:txBody>
        </p:sp>
        <p:sp>
          <p:nvSpPr>
            <p:cNvPr id="32812" name="Text Box 45"/>
            <p:cNvSpPr txBox="1">
              <a:spLocks noChangeArrowheads="1"/>
            </p:cNvSpPr>
            <p:nvPr/>
          </p:nvSpPr>
          <p:spPr bwMode="auto">
            <a:xfrm>
              <a:off x="5096253" y="3656013"/>
              <a:ext cx="1531937" cy="28575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static final int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load</a:t>
              </a:r>
              <a:r>
                <a:rPr lang="de-AT" altLang="en-US" sz="1400">
                  <a:latin typeface="Arial" panose="020B0604020202020204" pitchFamily="34" charset="0"/>
                </a:rPr>
                <a:t>	= 1,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load0</a:t>
              </a:r>
              <a:r>
                <a:rPr lang="de-AT" altLang="en-US" sz="1400">
                  <a:latin typeface="Arial" panose="020B0604020202020204" pitchFamily="34" charset="0"/>
                </a:rPr>
                <a:t>	= 2,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load1</a:t>
              </a:r>
              <a:r>
                <a:rPr lang="de-AT" altLang="en-US" sz="1400">
                  <a:latin typeface="Arial" panose="020B0604020202020204" pitchFamily="34" charset="0"/>
                </a:rPr>
                <a:t>	= 3,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load2</a:t>
              </a:r>
              <a:r>
                <a:rPr lang="de-AT" altLang="en-US" sz="1400">
                  <a:latin typeface="Arial" panose="020B0604020202020204" pitchFamily="34" charset="0"/>
                </a:rPr>
                <a:t>	= 4,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load3</a:t>
              </a:r>
              <a:r>
                <a:rPr lang="de-AT" altLang="en-US" sz="1400">
                  <a:latin typeface="Arial" panose="020B0604020202020204" pitchFamily="34" charset="0"/>
                </a:rPr>
                <a:t>	= 5,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store</a:t>
              </a:r>
              <a:r>
                <a:rPr lang="de-AT" altLang="en-US" sz="1400">
                  <a:latin typeface="Arial" panose="020B0604020202020204" pitchFamily="34" charset="0"/>
                </a:rPr>
                <a:t>	= 6,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store0</a:t>
              </a:r>
              <a:r>
                <a:rPr lang="de-AT" altLang="en-US" sz="1400">
                  <a:latin typeface="Arial" panose="020B0604020202020204" pitchFamily="34" charset="0"/>
                </a:rPr>
                <a:t>	= 7,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store1</a:t>
              </a:r>
              <a:r>
                <a:rPr lang="de-AT" altLang="en-US" sz="1400">
                  <a:latin typeface="Arial" panose="020B0604020202020204" pitchFamily="34" charset="0"/>
                </a:rPr>
                <a:t>	= 8,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store2</a:t>
              </a:r>
              <a:r>
                <a:rPr lang="de-AT" altLang="en-US" sz="1400">
                  <a:latin typeface="Arial" panose="020B0604020202020204" pitchFamily="34" charset="0"/>
                </a:rPr>
                <a:t>	= 9,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store3</a:t>
              </a:r>
              <a:r>
                <a:rPr lang="de-AT" altLang="en-US" sz="1400">
                  <a:latin typeface="Arial" panose="020B0604020202020204" pitchFamily="34" charset="0"/>
                </a:rPr>
                <a:t>	= 10,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getstatic</a:t>
              </a:r>
              <a:r>
                <a:rPr lang="de-AT" altLang="en-US" sz="1400">
                  <a:latin typeface="Arial" panose="020B0604020202020204" pitchFamily="34" charset="0"/>
                </a:rPr>
                <a:t>	= 11,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 ;</a:t>
              </a:r>
            </a:p>
          </p:txBody>
        </p:sp>
        <p:sp>
          <p:nvSpPr>
            <p:cNvPr id="32813" name="Text Box 46"/>
            <p:cNvSpPr txBox="1">
              <a:spLocks noChangeArrowheads="1"/>
            </p:cNvSpPr>
            <p:nvPr/>
          </p:nvSpPr>
          <p:spPr bwMode="auto">
            <a:xfrm>
              <a:off x="6618786" y="3795713"/>
              <a:ext cx="1839346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e.g., emitting </a:t>
              </a:r>
              <a:r>
                <a:rPr lang="de-AT" altLang="en-US" sz="1600" i="1"/>
                <a:t>load 7</a:t>
              </a:r>
            </a:p>
          </p:txBody>
        </p:sp>
        <p:sp>
          <p:nvSpPr>
            <p:cNvPr id="32814" name="Text Box 47"/>
            <p:cNvSpPr txBox="1">
              <a:spLocks noChangeArrowheads="1"/>
            </p:cNvSpPr>
            <p:nvPr/>
          </p:nvSpPr>
          <p:spPr bwMode="auto">
            <a:xfrm>
              <a:off x="6717211" y="4151313"/>
              <a:ext cx="1892162" cy="5254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Code.put(Code.load);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Code.put(7);</a:t>
              </a:r>
            </a:p>
          </p:txBody>
        </p:sp>
        <p:sp>
          <p:nvSpPr>
            <p:cNvPr id="32815" name="Text Box 46"/>
            <p:cNvSpPr txBox="1">
              <a:spLocks noChangeArrowheads="1"/>
            </p:cNvSpPr>
            <p:nvPr/>
          </p:nvSpPr>
          <p:spPr bwMode="auto">
            <a:xfrm>
              <a:off x="6618786" y="4891088"/>
              <a:ext cx="1794460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e.g.: emitting </a:t>
              </a:r>
              <a:r>
                <a:rPr lang="de-AT" altLang="en-US" sz="1600" i="1"/>
                <a:t>load2</a:t>
              </a:r>
            </a:p>
          </p:txBody>
        </p:sp>
        <p:sp>
          <p:nvSpPr>
            <p:cNvPr id="32816" name="Text Box 47"/>
            <p:cNvSpPr txBox="1">
              <a:spLocks noChangeArrowheads="1"/>
            </p:cNvSpPr>
            <p:nvPr/>
          </p:nvSpPr>
          <p:spPr bwMode="auto">
            <a:xfrm>
              <a:off x="6717211" y="5246688"/>
              <a:ext cx="2273300" cy="3048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Code.put(Code.load0 + 2);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25CB20-A829-4F32-88F7-CB50A058ACA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Common strategy of code generation</a:t>
            </a:r>
          </a:p>
        </p:txBody>
      </p:sp>
      <p:sp>
        <p:nvSpPr>
          <p:cNvPr id="332803" name="Text Box 3"/>
          <p:cNvSpPr txBox="1">
            <a:spLocks noChangeArrowheads="1"/>
          </p:cNvSpPr>
          <p:nvPr/>
        </p:nvSpPr>
        <p:spPr bwMode="auto">
          <a:xfrm>
            <a:off x="747713" y="1435100"/>
            <a:ext cx="6953250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292100" indent="-292100">
              <a:spcBef>
                <a:spcPct val="20000"/>
              </a:spcBef>
              <a:buChar char="•"/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82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82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82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82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Study the target machine</a:t>
            </a:r>
            <a:b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registers, data formats, addressing modes, instructions, instruction formats, ...</a:t>
            </a:r>
          </a:p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82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 the run-time data structures</a:t>
            </a:r>
            <a:b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layout of stack frames, layout of the global data area, layout of heap objects,  ...</a:t>
            </a:r>
          </a:p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82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Implement the code buffer</a:t>
            </a:r>
            <a:b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instruction encoding, instruction patching, ...</a:t>
            </a:r>
          </a:p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82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Implement register allocation</a:t>
            </a:r>
            <a:b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irrelevant in MicroJava, because we have a stack machine</a:t>
            </a:r>
          </a:p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82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Implement code generation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(in the following order)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load values (to the expression stack)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process designators (x.y, a[i], ...)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translate expressions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manage labels and jumps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translate statements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translate methods and parameter passing</a:t>
            </a:r>
          </a:p>
        </p:txBody>
      </p:sp>
    </p:spTree>
    <p:extLst>
      <p:ext uri="{BB962C8B-B14F-4D97-AF65-F5344CB8AC3E}">
        <p14:creationId xmlns:p14="http://schemas.microsoft.com/office/powerpoint/2010/main" val="427564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3017156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6.4	</a:t>
            </a:r>
            <a:r>
              <a:rPr lang="de-AT" altLang="en-US" smtClean="0">
                <a:solidFill>
                  <a:srgbClr val="FF0000"/>
                </a:solidFill>
              </a:rPr>
              <a:t>Operands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97504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86BF55-5F18-4C97-AD66-6C360F35DA6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Operands during code generation</a:t>
            </a:r>
          </a:p>
        </p:txBody>
      </p:sp>
      <p:sp>
        <p:nvSpPr>
          <p:cNvPr id="65540" name="Text Box 3"/>
          <p:cNvSpPr txBox="1">
            <a:spLocks noChangeArrowheads="1"/>
          </p:cNvSpPr>
          <p:nvPr/>
        </p:nvSpPr>
        <p:spPr bwMode="auto">
          <a:xfrm>
            <a:off x="696913" y="1282700"/>
            <a:ext cx="1044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sp>
        <p:nvSpPr>
          <p:cNvPr id="65541" name="Text Box 4"/>
          <p:cNvSpPr txBox="1">
            <a:spLocks noChangeArrowheads="1"/>
          </p:cNvSpPr>
          <p:nvPr/>
        </p:nvSpPr>
        <p:spPr bwMode="auto">
          <a:xfrm>
            <a:off x="1052513" y="1687513"/>
            <a:ext cx="23447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want to add two values</a:t>
            </a:r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1865313" y="199231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+</a:t>
            </a:r>
          </a:p>
        </p:txBody>
      </p:sp>
      <p:sp>
        <p:nvSpPr>
          <p:cNvPr id="65543" name="Oval 6"/>
          <p:cNvSpPr>
            <a:spLocks noChangeArrowheads="1"/>
          </p:cNvSpPr>
          <p:nvPr/>
        </p:nvSpPr>
        <p:spPr bwMode="auto">
          <a:xfrm>
            <a:off x="1498600" y="2374900"/>
            <a:ext cx="431800" cy="279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4" name="Oval 7"/>
          <p:cNvSpPr>
            <a:spLocks noChangeArrowheads="1"/>
          </p:cNvSpPr>
          <p:nvPr/>
        </p:nvSpPr>
        <p:spPr bwMode="auto">
          <a:xfrm>
            <a:off x="2070100" y="2374900"/>
            <a:ext cx="431800" cy="279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5" name="Line 8"/>
          <p:cNvSpPr>
            <a:spLocks noChangeShapeType="1"/>
          </p:cNvSpPr>
          <p:nvPr/>
        </p:nvSpPr>
        <p:spPr bwMode="auto">
          <a:xfrm flipH="1">
            <a:off x="1790700" y="22225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6" name="Line 9"/>
          <p:cNvSpPr>
            <a:spLocks noChangeShapeType="1"/>
          </p:cNvSpPr>
          <p:nvPr/>
        </p:nvSpPr>
        <p:spPr bwMode="auto">
          <a:xfrm>
            <a:off x="2070100" y="22225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7" name="Text Box 10"/>
          <p:cNvSpPr txBox="1">
            <a:spLocks noChangeArrowheads="1"/>
          </p:cNvSpPr>
          <p:nvPr/>
        </p:nvSpPr>
        <p:spPr bwMode="auto">
          <a:xfrm>
            <a:off x="1585913" y="2347913"/>
            <a:ext cx="271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</p:txBody>
      </p:sp>
      <p:sp>
        <p:nvSpPr>
          <p:cNvPr id="65548" name="Text Box 11"/>
          <p:cNvSpPr txBox="1">
            <a:spLocks noChangeArrowheads="1"/>
          </p:cNvSpPr>
          <p:nvPr/>
        </p:nvSpPr>
        <p:spPr bwMode="auto">
          <a:xfrm>
            <a:off x="2144713" y="2347913"/>
            <a:ext cx="271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</p:txBody>
      </p:sp>
      <p:sp>
        <p:nvSpPr>
          <p:cNvPr id="65549" name="Text Box 12"/>
          <p:cNvSpPr txBox="1">
            <a:spLocks noChangeArrowheads="1"/>
          </p:cNvSpPr>
          <p:nvPr/>
        </p:nvSpPr>
        <p:spPr bwMode="auto">
          <a:xfrm>
            <a:off x="4646613" y="1687513"/>
            <a:ext cx="1822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desired code pattern</a:t>
            </a:r>
          </a:p>
        </p:txBody>
      </p:sp>
      <p:sp>
        <p:nvSpPr>
          <p:cNvPr id="65550" name="Text Box 13"/>
          <p:cNvSpPr txBox="1">
            <a:spLocks noChangeArrowheads="1"/>
          </p:cNvSpPr>
          <p:nvPr/>
        </p:nvSpPr>
        <p:spPr bwMode="auto">
          <a:xfrm>
            <a:off x="4862513" y="2055813"/>
            <a:ext cx="14239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operand 1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operand 2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</a:t>
            </a:r>
          </a:p>
        </p:txBody>
      </p:sp>
      <p:sp>
        <p:nvSpPr>
          <p:cNvPr id="357392" name="Text Box 16"/>
          <p:cNvSpPr txBox="1">
            <a:spLocks noChangeArrowheads="1"/>
          </p:cNvSpPr>
          <p:nvPr/>
        </p:nvSpPr>
        <p:spPr bwMode="auto">
          <a:xfrm>
            <a:off x="735013" y="3884613"/>
            <a:ext cx="3849429" cy="181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2667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67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67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67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constant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 val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 variable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load adr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variable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getstatic adr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 field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getfield adr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array element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aload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loaded value on the stack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---</a:t>
            </a:r>
          </a:p>
        </p:txBody>
      </p:sp>
      <p:grpSp>
        <p:nvGrpSpPr>
          <p:cNvPr id="357395" name="Group 19"/>
          <p:cNvGrpSpPr>
            <a:grpSpLocks/>
          </p:cNvGrpSpPr>
          <p:nvPr/>
        </p:nvGrpSpPr>
        <p:grpSpPr bwMode="auto">
          <a:xfrm>
            <a:off x="696913" y="3048000"/>
            <a:ext cx="7623175" cy="817563"/>
            <a:chOff x="439" y="1920"/>
            <a:chExt cx="4802" cy="515"/>
          </a:xfrm>
        </p:grpSpPr>
        <p:sp>
          <p:nvSpPr>
            <p:cNvPr id="65557" name="Text Box 14"/>
            <p:cNvSpPr txBox="1">
              <a:spLocks noChangeArrowheads="1"/>
            </p:cNvSpPr>
            <p:nvPr/>
          </p:nvSpPr>
          <p:spPr bwMode="auto">
            <a:xfrm>
              <a:off x="439" y="1920"/>
              <a:ext cx="48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Depending on the operand kind we must generate different load instructions</a:t>
              </a:r>
            </a:p>
          </p:txBody>
        </p:sp>
        <p:sp>
          <p:nvSpPr>
            <p:cNvPr id="65558" name="Text Box 15"/>
            <p:cNvSpPr txBox="1">
              <a:spLocks noChangeArrowheads="1"/>
            </p:cNvSpPr>
            <p:nvPr/>
          </p:nvSpPr>
          <p:spPr bwMode="auto">
            <a:xfrm>
              <a:off x="463" y="2223"/>
              <a:ext cx="7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operand kind</a:t>
              </a:r>
            </a:p>
          </p:txBody>
        </p:sp>
        <p:sp>
          <p:nvSpPr>
            <p:cNvPr id="65559" name="Text Box 17"/>
            <p:cNvSpPr txBox="1">
              <a:spLocks noChangeArrowheads="1"/>
            </p:cNvSpPr>
            <p:nvPr/>
          </p:nvSpPr>
          <p:spPr bwMode="auto">
            <a:xfrm>
              <a:off x="2135" y="2223"/>
              <a:ext cx="15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instruction to be generated</a:t>
              </a:r>
            </a:p>
          </p:txBody>
        </p:sp>
      </p:grpSp>
      <p:sp>
        <p:nvSpPr>
          <p:cNvPr id="357396" name="Text Box 20"/>
          <p:cNvSpPr txBox="1">
            <a:spLocks noChangeArrowheads="1"/>
          </p:cNvSpPr>
          <p:nvPr/>
        </p:nvSpPr>
        <p:spPr bwMode="auto">
          <a:xfrm>
            <a:off x="722313" y="5903913"/>
            <a:ext cx="6919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need a descriptor, which gives us all the necessary information about operands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435725" y="2144713"/>
            <a:ext cx="2343150" cy="393700"/>
            <a:chOff x="6434985" y="2144994"/>
            <a:chExt cx="2344345" cy="393107"/>
          </a:xfrm>
        </p:grpSpPr>
        <p:sp>
          <p:nvSpPr>
            <p:cNvPr id="65555" name="Right Brace 1"/>
            <p:cNvSpPr>
              <a:spLocks/>
            </p:cNvSpPr>
            <p:nvPr/>
          </p:nvSpPr>
          <p:spPr bwMode="auto">
            <a:xfrm>
              <a:off x="6434985" y="2144994"/>
              <a:ext cx="93900" cy="393107"/>
            </a:xfrm>
            <a:prstGeom prst="rightBrace">
              <a:avLst>
                <a:gd name="adj1" fmla="val 8334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5556" name="Text Box 12"/>
            <p:cNvSpPr txBox="1">
              <a:spLocks noChangeArrowheads="1"/>
            </p:cNvSpPr>
            <p:nvPr/>
          </p:nvSpPr>
          <p:spPr bwMode="auto">
            <a:xfrm>
              <a:off x="6497638" y="2160588"/>
              <a:ext cx="2281692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how should that be done?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730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92" grpId="0" build="p" autoUpdateAnimBg="0"/>
      <p:bldP spid="35739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A1C52E-C4A0-4C7A-9895-799EACC26C8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Operand decriptors</a:t>
            </a:r>
          </a:p>
        </p:txBody>
      </p:sp>
      <p:sp>
        <p:nvSpPr>
          <p:cNvPr id="67588" name="Text Box 3"/>
          <p:cNvSpPr txBox="1">
            <a:spLocks noChangeArrowheads="1"/>
          </p:cNvSpPr>
          <p:nvPr/>
        </p:nvSpPr>
        <p:spPr bwMode="auto">
          <a:xfrm>
            <a:off x="684213" y="1333500"/>
            <a:ext cx="607664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Hold information about variables, constants and expressions</a:t>
            </a:r>
          </a:p>
        </p:txBody>
      </p:sp>
      <p:grpSp>
        <p:nvGrpSpPr>
          <p:cNvPr id="359463" name="Group 39"/>
          <p:cNvGrpSpPr>
            <a:grpSpLocks/>
          </p:cNvGrpSpPr>
          <p:nvPr/>
        </p:nvGrpSpPr>
        <p:grpSpPr bwMode="auto">
          <a:xfrm>
            <a:off x="684213" y="2057400"/>
            <a:ext cx="6329362" cy="2324100"/>
            <a:chOff x="431" y="1296"/>
            <a:chExt cx="3987" cy="1464"/>
          </a:xfrm>
        </p:grpSpPr>
        <p:sp>
          <p:nvSpPr>
            <p:cNvPr id="67603" name="Text Box 4"/>
            <p:cNvSpPr txBox="1">
              <a:spLocks noChangeArrowheads="1"/>
            </p:cNvSpPr>
            <p:nvPr/>
          </p:nvSpPr>
          <p:spPr bwMode="auto">
            <a:xfrm>
              <a:off x="431" y="1296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67604" name="Text Box 5"/>
            <p:cNvSpPr txBox="1">
              <a:spLocks noChangeArrowheads="1"/>
            </p:cNvSpPr>
            <p:nvPr/>
          </p:nvSpPr>
          <p:spPr bwMode="auto">
            <a:xfrm>
              <a:off x="735" y="1607"/>
              <a:ext cx="180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a stack frame</a:t>
              </a:r>
            </a:p>
          </p:txBody>
        </p:sp>
        <p:sp>
          <p:nvSpPr>
            <p:cNvPr id="67605" name="Rectangle 6"/>
            <p:cNvSpPr>
              <a:spLocks noChangeArrowheads="1"/>
            </p:cNvSpPr>
            <p:nvPr/>
          </p:nvSpPr>
          <p:spPr bwMode="auto">
            <a:xfrm>
              <a:off x="1264" y="2136"/>
              <a:ext cx="408" cy="1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06" name="Rectangle 7"/>
            <p:cNvSpPr>
              <a:spLocks noChangeArrowheads="1"/>
            </p:cNvSpPr>
            <p:nvPr/>
          </p:nvSpPr>
          <p:spPr bwMode="auto">
            <a:xfrm>
              <a:off x="1264" y="2264"/>
              <a:ext cx="408" cy="1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07" name="Rectangle 8"/>
            <p:cNvSpPr>
              <a:spLocks noChangeArrowheads="1"/>
            </p:cNvSpPr>
            <p:nvPr/>
          </p:nvSpPr>
          <p:spPr bwMode="auto">
            <a:xfrm>
              <a:off x="1264" y="2392"/>
              <a:ext cx="408" cy="12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08" name="Text Box 9"/>
            <p:cNvSpPr txBox="1">
              <a:spLocks noChangeArrowheads="1"/>
            </p:cNvSpPr>
            <p:nvPr/>
          </p:nvSpPr>
          <p:spPr bwMode="auto">
            <a:xfrm>
              <a:off x="1447" y="239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67609" name="Rectangle 10"/>
            <p:cNvSpPr>
              <a:spLocks noChangeArrowheads="1"/>
            </p:cNvSpPr>
            <p:nvPr/>
          </p:nvSpPr>
          <p:spPr bwMode="auto">
            <a:xfrm>
              <a:off x="1264" y="2520"/>
              <a:ext cx="408" cy="1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0" name="Line 11"/>
            <p:cNvSpPr>
              <a:spLocks noChangeShapeType="1"/>
            </p:cNvSpPr>
            <p:nvPr/>
          </p:nvSpPr>
          <p:spPr bwMode="auto">
            <a:xfrm>
              <a:off x="1264" y="2048"/>
              <a:ext cx="0" cy="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1" name="Line 12"/>
            <p:cNvSpPr>
              <a:spLocks noChangeShapeType="1"/>
            </p:cNvSpPr>
            <p:nvPr/>
          </p:nvSpPr>
          <p:spPr bwMode="auto">
            <a:xfrm>
              <a:off x="1672" y="2048"/>
              <a:ext cx="0" cy="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2" name="Line 13"/>
            <p:cNvSpPr>
              <a:spLocks noChangeShapeType="1"/>
            </p:cNvSpPr>
            <p:nvPr/>
          </p:nvSpPr>
          <p:spPr bwMode="auto">
            <a:xfrm>
              <a:off x="1152" y="2136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3" name="Text Box 14"/>
            <p:cNvSpPr txBox="1">
              <a:spLocks noChangeArrowheads="1"/>
            </p:cNvSpPr>
            <p:nvPr/>
          </p:nvSpPr>
          <p:spPr bwMode="auto">
            <a:xfrm>
              <a:off x="1039" y="2069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67614" name="Line 15"/>
            <p:cNvSpPr>
              <a:spLocks noChangeShapeType="1"/>
            </p:cNvSpPr>
            <p:nvPr/>
          </p:nvSpPr>
          <p:spPr bwMode="auto">
            <a:xfrm>
              <a:off x="1152" y="2648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5" name="Text Box 16"/>
            <p:cNvSpPr txBox="1">
              <a:spLocks noChangeArrowheads="1"/>
            </p:cNvSpPr>
            <p:nvPr/>
          </p:nvSpPr>
          <p:spPr bwMode="auto">
            <a:xfrm>
              <a:off x="1023" y="2581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67616" name="Text Box 17"/>
            <p:cNvSpPr txBox="1">
              <a:spLocks noChangeArrowheads="1"/>
            </p:cNvSpPr>
            <p:nvPr/>
          </p:nvSpPr>
          <p:spPr bwMode="auto">
            <a:xfrm>
              <a:off x="1305" y="1925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67617" name="Text Box 18"/>
            <p:cNvSpPr txBox="1">
              <a:spLocks noChangeArrowheads="1"/>
            </p:cNvSpPr>
            <p:nvPr/>
          </p:nvSpPr>
          <p:spPr bwMode="auto">
            <a:xfrm>
              <a:off x="2127" y="2149"/>
              <a:ext cx="175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67618" name="Rectangle 19"/>
            <p:cNvSpPr>
              <a:spLocks noChangeArrowheads="1"/>
            </p:cNvSpPr>
            <p:nvPr/>
          </p:nvSpPr>
          <p:spPr bwMode="auto">
            <a:xfrm>
              <a:off x="2360" y="2120"/>
              <a:ext cx="328" cy="4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9" name="Text Box 20"/>
            <p:cNvSpPr txBox="1">
              <a:spLocks noChangeArrowheads="1"/>
            </p:cNvSpPr>
            <p:nvPr/>
          </p:nvSpPr>
          <p:spPr bwMode="auto">
            <a:xfrm>
              <a:off x="2407" y="2149"/>
              <a:ext cx="252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67620" name="Text Box 22"/>
            <p:cNvSpPr txBox="1">
              <a:spLocks noChangeArrowheads="1"/>
            </p:cNvSpPr>
            <p:nvPr/>
          </p:nvSpPr>
          <p:spPr bwMode="auto">
            <a:xfrm>
              <a:off x="1927" y="1879"/>
              <a:ext cx="249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described by the following operand descriptor</a:t>
              </a:r>
            </a:p>
          </p:txBody>
        </p:sp>
        <p:sp>
          <p:nvSpPr>
            <p:cNvPr id="67621" name="Text Box 23"/>
            <p:cNvSpPr txBox="1">
              <a:spLocks noChangeArrowheads="1"/>
            </p:cNvSpPr>
            <p:nvPr/>
          </p:nvSpPr>
          <p:spPr bwMode="auto">
            <a:xfrm>
              <a:off x="1687" y="21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67622" name="Text Box 24"/>
            <p:cNvSpPr txBox="1">
              <a:spLocks noChangeArrowheads="1"/>
            </p:cNvSpPr>
            <p:nvPr/>
          </p:nvSpPr>
          <p:spPr bwMode="auto">
            <a:xfrm>
              <a:off x="1687" y="22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7623" name="Text Box 25"/>
            <p:cNvSpPr txBox="1">
              <a:spLocks noChangeArrowheads="1"/>
            </p:cNvSpPr>
            <p:nvPr/>
          </p:nvSpPr>
          <p:spPr bwMode="auto">
            <a:xfrm>
              <a:off x="1687" y="241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67624" name="Text Box 26"/>
            <p:cNvSpPr txBox="1">
              <a:spLocks noChangeArrowheads="1"/>
            </p:cNvSpPr>
            <p:nvPr/>
          </p:nvSpPr>
          <p:spPr bwMode="auto">
            <a:xfrm>
              <a:off x="1687" y="25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359464" name="Group 40"/>
          <p:cNvGrpSpPr>
            <a:grpSpLocks/>
          </p:cNvGrpSpPr>
          <p:nvPr/>
        </p:nvGrpSpPr>
        <p:grpSpPr bwMode="auto">
          <a:xfrm>
            <a:off x="1166813" y="4849813"/>
            <a:ext cx="5846762" cy="1449387"/>
            <a:chOff x="735" y="3055"/>
            <a:chExt cx="3683" cy="913"/>
          </a:xfrm>
        </p:grpSpPr>
        <p:sp>
          <p:nvSpPr>
            <p:cNvPr id="67592" name="Text Box 27"/>
            <p:cNvSpPr txBox="1">
              <a:spLocks noChangeArrowheads="1"/>
            </p:cNvSpPr>
            <p:nvPr/>
          </p:nvSpPr>
          <p:spPr bwMode="auto">
            <a:xfrm>
              <a:off x="735" y="3055"/>
              <a:ext cx="268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After loading the value with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load2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it is on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EStack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593" name="Rectangle 28"/>
            <p:cNvSpPr>
              <a:spLocks noChangeArrowheads="1"/>
            </p:cNvSpPr>
            <p:nvPr/>
          </p:nvSpPr>
          <p:spPr bwMode="auto">
            <a:xfrm>
              <a:off x="1272" y="3472"/>
              <a:ext cx="408" cy="12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594" name="Text Box 29"/>
            <p:cNvSpPr txBox="1">
              <a:spLocks noChangeArrowheads="1"/>
            </p:cNvSpPr>
            <p:nvPr/>
          </p:nvSpPr>
          <p:spPr bwMode="auto">
            <a:xfrm>
              <a:off x="1455" y="347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67595" name="Rectangle 30"/>
            <p:cNvSpPr>
              <a:spLocks noChangeArrowheads="1"/>
            </p:cNvSpPr>
            <p:nvPr/>
          </p:nvSpPr>
          <p:spPr bwMode="auto">
            <a:xfrm>
              <a:off x="1272" y="3472"/>
              <a:ext cx="408" cy="4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596" name="Line 31"/>
            <p:cNvSpPr>
              <a:spLocks noChangeShapeType="1"/>
            </p:cNvSpPr>
            <p:nvPr/>
          </p:nvSpPr>
          <p:spPr bwMode="auto">
            <a:xfrm>
              <a:off x="1160" y="3600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597" name="Text Box 32"/>
            <p:cNvSpPr txBox="1">
              <a:spLocks noChangeArrowheads="1"/>
            </p:cNvSpPr>
            <p:nvPr/>
          </p:nvSpPr>
          <p:spPr bwMode="auto">
            <a:xfrm>
              <a:off x="983" y="3533"/>
              <a:ext cx="15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67598" name="Text Box 33"/>
            <p:cNvSpPr txBox="1">
              <a:spLocks noChangeArrowheads="1"/>
            </p:cNvSpPr>
            <p:nvPr/>
          </p:nvSpPr>
          <p:spPr bwMode="auto">
            <a:xfrm>
              <a:off x="1335" y="3341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67599" name="Text Box 34"/>
            <p:cNvSpPr txBox="1">
              <a:spLocks noChangeArrowheads="1"/>
            </p:cNvSpPr>
            <p:nvPr/>
          </p:nvSpPr>
          <p:spPr bwMode="auto">
            <a:xfrm>
              <a:off x="2127" y="3581"/>
              <a:ext cx="175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67600" name="Rectangle 35"/>
            <p:cNvSpPr>
              <a:spLocks noChangeArrowheads="1"/>
            </p:cNvSpPr>
            <p:nvPr/>
          </p:nvSpPr>
          <p:spPr bwMode="auto">
            <a:xfrm>
              <a:off x="2360" y="3552"/>
              <a:ext cx="328" cy="4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01" name="Text Box 36"/>
            <p:cNvSpPr txBox="1">
              <a:spLocks noChangeArrowheads="1"/>
            </p:cNvSpPr>
            <p:nvPr/>
          </p:nvSpPr>
          <p:spPr bwMode="auto">
            <a:xfrm>
              <a:off x="2407" y="3581"/>
              <a:ext cx="252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67602" name="Text Box 37"/>
            <p:cNvSpPr txBox="1">
              <a:spLocks noChangeArrowheads="1"/>
            </p:cNvSpPr>
            <p:nvPr/>
          </p:nvSpPr>
          <p:spPr bwMode="auto">
            <a:xfrm>
              <a:off x="1927" y="3295"/>
              <a:ext cx="249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described by the following operand descriptor</a:t>
              </a:r>
            </a:p>
          </p:txBody>
        </p:sp>
      </p:grpSp>
      <p:sp>
        <p:nvSpPr>
          <p:cNvPr id="359465" name="Text Box 41"/>
          <p:cNvSpPr txBox="1">
            <a:spLocks noChangeArrowheads="1"/>
          </p:cNvSpPr>
          <p:nvPr/>
        </p:nvSpPr>
        <p:spPr bwMode="auto">
          <a:xfrm>
            <a:off x="4672013" y="3490913"/>
            <a:ext cx="912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=&gt; load2</a:t>
            </a:r>
          </a:p>
        </p:txBody>
      </p:sp>
    </p:spTree>
    <p:extLst>
      <p:ext uri="{BB962C8B-B14F-4D97-AF65-F5344CB8AC3E}">
        <p14:creationId xmlns:p14="http://schemas.microsoft.com/office/powerpoint/2010/main" val="16751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188E23-6278-45F5-8B82-9D694846BA4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processing of operands</a:t>
            </a:r>
          </a:p>
        </p:txBody>
      </p:sp>
      <p:sp>
        <p:nvSpPr>
          <p:cNvPr id="69636" name="Text Box 3"/>
          <p:cNvSpPr txBox="1">
            <a:spLocks noChangeArrowheads="1"/>
          </p:cNvSpPr>
          <p:nvPr/>
        </p:nvSpPr>
        <p:spPr bwMode="auto">
          <a:xfrm>
            <a:off x="684213" y="1206500"/>
            <a:ext cx="72342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Most parsing methods return operands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(as a result of their translation process)</a:t>
            </a:r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709613" y="1649413"/>
            <a:ext cx="3143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Example: translating the assignment</a:t>
            </a:r>
          </a:p>
        </p:txBody>
      </p:sp>
      <p:sp>
        <p:nvSpPr>
          <p:cNvPr id="69638" name="Text Box 5"/>
          <p:cNvSpPr txBox="1">
            <a:spLocks noChangeArrowheads="1"/>
          </p:cNvSpPr>
          <p:nvPr/>
        </p:nvSpPr>
        <p:spPr bwMode="auto">
          <a:xfrm>
            <a:off x="4011613" y="1662113"/>
            <a:ext cx="116681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y + z * 3;</a:t>
            </a:r>
          </a:p>
        </p:txBody>
      </p:sp>
      <p:sp>
        <p:nvSpPr>
          <p:cNvPr id="360477" name="Text Box 29"/>
          <p:cNvSpPr txBox="1">
            <a:spLocks noChangeArrowheads="1"/>
          </p:cNvSpPr>
          <p:nvPr/>
        </p:nvSpPr>
        <p:spPr bwMode="auto">
          <a:xfrm>
            <a:off x="5103813" y="6392863"/>
            <a:ext cx="6048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360479" name="Text Box 31"/>
          <p:cNvSpPr txBox="1">
            <a:spLocks noChangeArrowheads="1"/>
          </p:cNvSpPr>
          <p:nvPr/>
        </p:nvSpPr>
        <p:spPr bwMode="auto">
          <a:xfrm>
            <a:off x="6754813" y="6380163"/>
            <a:ext cx="5048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360520" name="Text Box 72"/>
          <p:cNvSpPr txBox="1">
            <a:spLocks noChangeArrowheads="1"/>
          </p:cNvSpPr>
          <p:nvPr/>
        </p:nvSpPr>
        <p:spPr bwMode="auto">
          <a:xfrm>
            <a:off x="2068513" y="3573463"/>
            <a:ext cx="6048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grpSp>
        <p:nvGrpSpPr>
          <p:cNvPr id="360545" name="Group 97"/>
          <p:cNvGrpSpPr>
            <a:grpSpLocks/>
          </p:cNvGrpSpPr>
          <p:nvPr/>
        </p:nvGrpSpPr>
        <p:grpSpPr bwMode="auto">
          <a:xfrm>
            <a:off x="1535113" y="1811338"/>
            <a:ext cx="5640387" cy="4699000"/>
            <a:chOff x="967" y="1141"/>
            <a:chExt cx="3553" cy="2960"/>
          </a:xfrm>
        </p:grpSpPr>
        <p:sp>
          <p:nvSpPr>
            <p:cNvPr id="69703" name="Rectangle 10"/>
            <p:cNvSpPr>
              <a:spLocks noChangeArrowheads="1"/>
            </p:cNvSpPr>
            <p:nvPr/>
          </p:nvSpPr>
          <p:spPr bwMode="auto">
            <a:xfrm>
              <a:off x="4216" y="1416"/>
              <a:ext cx="304" cy="1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04" name="Line 20"/>
            <p:cNvSpPr>
              <a:spLocks noChangeShapeType="1"/>
            </p:cNvSpPr>
            <p:nvPr/>
          </p:nvSpPr>
          <p:spPr bwMode="auto">
            <a:xfrm>
              <a:off x="4096" y="1536"/>
              <a:ext cx="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05" name="Rectangle 6"/>
            <p:cNvSpPr>
              <a:spLocks noChangeArrowheads="1"/>
            </p:cNvSpPr>
            <p:nvPr/>
          </p:nvSpPr>
          <p:spPr bwMode="auto">
            <a:xfrm>
              <a:off x="4216" y="1192"/>
              <a:ext cx="304" cy="1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06" name="Text Box 7"/>
            <p:cNvSpPr txBox="1">
              <a:spLocks noChangeArrowheads="1"/>
            </p:cNvSpPr>
            <p:nvPr/>
          </p:nvSpPr>
          <p:spPr bwMode="auto">
            <a:xfrm>
              <a:off x="4343" y="1189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69707" name="Rectangle 8"/>
            <p:cNvSpPr>
              <a:spLocks noChangeArrowheads="1"/>
            </p:cNvSpPr>
            <p:nvPr/>
          </p:nvSpPr>
          <p:spPr bwMode="auto">
            <a:xfrm>
              <a:off x="4216" y="1304"/>
              <a:ext cx="304" cy="1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08" name="Text Box 9"/>
            <p:cNvSpPr txBox="1">
              <a:spLocks noChangeArrowheads="1"/>
            </p:cNvSpPr>
            <p:nvPr/>
          </p:nvSpPr>
          <p:spPr bwMode="auto">
            <a:xfrm>
              <a:off x="4343" y="130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69709" name="Text Box 11"/>
            <p:cNvSpPr txBox="1">
              <a:spLocks noChangeArrowheads="1"/>
            </p:cNvSpPr>
            <p:nvPr/>
          </p:nvSpPr>
          <p:spPr bwMode="auto">
            <a:xfrm>
              <a:off x="4343" y="1413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z</a:t>
              </a:r>
            </a:p>
          </p:txBody>
        </p:sp>
        <p:sp>
          <p:nvSpPr>
            <p:cNvPr id="69710" name="Line 14"/>
            <p:cNvSpPr>
              <a:spLocks noChangeShapeType="1"/>
            </p:cNvSpPr>
            <p:nvPr/>
          </p:nvSpPr>
          <p:spPr bwMode="auto">
            <a:xfrm>
              <a:off x="4216" y="1144"/>
              <a:ext cx="0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11" name="Line 17"/>
            <p:cNvSpPr>
              <a:spLocks noChangeShapeType="1"/>
            </p:cNvSpPr>
            <p:nvPr/>
          </p:nvSpPr>
          <p:spPr bwMode="auto">
            <a:xfrm>
              <a:off x="4520" y="1144"/>
              <a:ext cx="0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12" name="Line 18"/>
            <p:cNvSpPr>
              <a:spLocks noChangeShapeType="1"/>
            </p:cNvSpPr>
            <p:nvPr/>
          </p:nvSpPr>
          <p:spPr bwMode="auto">
            <a:xfrm>
              <a:off x="4096" y="1192"/>
              <a:ext cx="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13" name="Text Box 19"/>
            <p:cNvSpPr txBox="1">
              <a:spLocks noChangeArrowheads="1"/>
            </p:cNvSpPr>
            <p:nvPr/>
          </p:nvSpPr>
          <p:spPr bwMode="auto">
            <a:xfrm>
              <a:off x="3991" y="1141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69714" name="Text Box 21"/>
            <p:cNvSpPr txBox="1">
              <a:spLocks noChangeArrowheads="1"/>
            </p:cNvSpPr>
            <p:nvPr/>
          </p:nvSpPr>
          <p:spPr bwMode="auto">
            <a:xfrm>
              <a:off x="3975" y="1485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69715" name="Text Box 22"/>
            <p:cNvSpPr txBox="1">
              <a:spLocks noChangeArrowheads="1"/>
            </p:cNvSpPr>
            <p:nvPr/>
          </p:nvSpPr>
          <p:spPr bwMode="auto">
            <a:xfrm>
              <a:off x="2967" y="3639"/>
              <a:ext cx="34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69716" name="Text Box 23"/>
            <p:cNvSpPr txBox="1">
              <a:spLocks noChangeArrowheads="1"/>
            </p:cNvSpPr>
            <p:nvPr/>
          </p:nvSpPr>
          <p:spPr bwMode="auto">
            <a:xfrm>
              <a:off x="4015" y="3639"/>
              <a:ext cx="34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69717" name="Text Box 24"/>
            <p:cNvSpPr txBox="1">
              <a:spLocks noChangeArrowheads="1"/>
            </p:cNvSpPr>
            <p:nvPr/>
          </p:nvSpPr>
          <p:spPr bwMode="auto">
            <a:xfrm>
              <a:off x="3143" y="3967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z</a:t>
              </a:r>
            </a:p>
          </p:txBody>
        </p:sp>
        <p:sp>
          <p:nvSpPr>
            <p:cNvPr id="69718" name="Text Box 25"/>
            <p:cNvSpPr txBox="1">
              <a:spLocks noChangeArrowheads="1"/>
            </p:cNvSpPr>
            <p:nvPr/>
          </p:nvSpPr>
          <p:spPr bwMode="auto">
            <a:xfrm>
              <a:off x="4183" y="396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69719" name="Line 26"/>
            <p:cNvSpPr>
              <a:spLocks noChangeShapeType="1"/>
            </p:cNvSpPr>
            <p:nvPr/>
          </p:nvSpPr>
          <p:spPr bwMode="auto">
            <a:xfrm flipV="1">
              <a:off x="3160" y="3776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0" name="Line 28"/>
            <p:cNvSpPr>
              <a:spLocks noChangeShapeType="1"/>
            </p:cNvSpPr>
            <p:nvPr/>
          </p:nvSpPr>
          <p:spPr bwMode="auto">
            <a:xfrm flipV="1">
              <a:off x="4208" y="3776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1" name="Text Box 33"/>
            <p:cNvSpPr txBox="1">
              <a:spLocks noChangeArrowheads="1"/>
            </p:cNvSpPr>
            <p:nvPr/>
          </p:nvSpPr>
          <p:spPr bwMode="auto">
            <a:xfrm>
              <a:off x="3823" y="3639"/>
              <a:ext cx="4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*</a:t>
              </a:r>
            </a:p>
          </p:txBody>
        </p:sp>
        <p:sp>
          <p:nvSpPr>
            <p:cNvPr id="69722" name="Line 34"/>
            <p:cNvSpPr>
              <a:spLocks noChangeShapeType="1"/>
            </p:cNvSpPr>
            <p:nvPr/>
          </p:nvSpPr>
          <p:spPr bwMode="auto">
            <a:xfrm flipV="1">
              <a:off x="3160" y="3280"/>
              <a:ext cx="0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3" name="Line 43"/>
            <p:cNvSpPr>
              <a:spLocks noChangeShapeType="1"/>
            </p:cNvSpPr>
            <p:nvPr/>
          </p:nvSpPr>
          <p:spPr bwMode="auto">
            <a:xfrm flipV="1">
              <a:off x="3840" y="2896"/>
              <a:ext cx="0" cy="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4" name="Line 44"/>
            <p:cNvSpPr>
              <a:spLocks noChangeShapeType="1"/>
            </p:cNvSpPr>
            <p:nvPr/>
          </p:nvSpPr>
          <p:spPr bwMode="auto">
            <a:xfrm flipV="1">
              <a:off x="4208" y="3280"/>
              <a:ext cx="0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5" name="Line 45"/>
            <p:cNvSpPr>
              <a:spLocks noChangeShapeType="1"/>
            </p:cNvSpPr>
            <p:nvPr/>
          </p:nvSpPr>
          <p:spPr bwMode="auto">
            <a:xfrm>
              <a:off x="3160" y="3280"/>
              <a:ext cx="10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26" name="Text Box 48"/>
            <p:cNvSpPr txBox="1">
              <a:spLocks noChangeArrowheads="1"/>
            </p:cNvSpPr>
            <p:nvPr/>
          </p:nvSpPr>
          <p:spPr bwMode="auto">
            <a:xfrm>
              <a:off x="3695" y="2727"/>
              <a:ext cx="27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69727" name="Text Box 50"/>
            <p:cNvSpPr txBox="1">
              <a:spLocks noChangeArrowheads="1"/>
            </p:cNvSpPr>
            <p:nvPr/>
          </p:nvSpPr>
          <p:spPr bwMode="auto">
            <a:xfrm>
              <a:off x="2111" y="2727"/>
              <a:ext cx="27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69728" name="Text Box 51"/>
            <p:cNvSpPr txBox="1">
              <a:spLocks noChangeArrowheads="1"/>
            </p:cNvSpPr>
            <p:nvPr/>
          </p:nvSpPr>
          <p:spPr bwMode="auto">
            <a:xfrm>
              <a:off x="2098" y="3055"/>
              <a:ext cx="344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69729" name="Line 52"/>
            <p:cNvSpPr>
              <a:spLocks noChangeShapeType="1"/>
            </p:cNvSpPr>
            <p:nvPr/>
          </p:nvSpPr>
          <p:spPr bwMode="auto">
            <a:xfrm flipV="1">
              <a:off x="2256" y="2864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0" name="Text Box 56"/>
            <p:cNvSpPr txBox="1">
              <a:spLocks noChangeArrowheads="1"/>
            </p:cNvSpPr>
            <p:nvPr/>
          </p:nvSpPr>
          <p:spPr bwMode="auto">
            <a:xfrm>
              <a:off x="3103" y="2719"/>
              <a:ext cx="6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69731" name="Line 57"/>
            <p:cNvSpPr>
              <a:spLocks noChangeShapeType="1"/>
            </p:cNvSpPr>
            <p:nvPr/>
          </p:nvSpPr>
          <p:spPr bwMode="auto">
            <a:xfrm flipV="1">
              <a:off x="2256" y="2384"/>
              <a:ext cx="0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2" name="Line 60"/>
            <p:cNvSpPr>
              <a:spLocks noChangeShapeType="1"/>
            </p:cNvSpPr>
            <p:nvPr/>
          </p:nvSpPr>
          <p:spPr bwMode="auto">
            <a:xfrm flipV="1">
              <a:off x="3128" y="2008"/>
              <a:ext cx="0" cy="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3" name="Line 61"/>
            <p:cNvSpPr>
              <a:spLocks noChangeShapeType="1"/>
            </p:cNvSpPr>
            <p:nvPr/>
          </p:nvSpPr>
          <p:spPr bwMode="auto">
            <a:xfrm flipV="1">
              <a:off x="3840" y="2384"/>
              <a:ext cx="0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4" name="Line 62"/>
            <p:cNvSpPr>
              <a:spLocks noChangeShapeType="1"/>
            </p:cNvSpPr>
            <p:nvPr/>
          </p:nvSpPr>
          <p:spPr bwMode="auto">
            <a:xfrm flipH="1">
              <a:off x="2256" y="2384"/>
              <a:ext cx="1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5" name="Text Box 67"/>
            <p:cNvSpPr txBox="1">
              <a:spLocks noChangeArrowheads="1"/>
            </p:cNvSpPr>
            <p:nvPr/>
          </p:nvSpPr>
          <p:spPr bwMode="auto">
            <a:xfrm>
              <a:off x="2991" y="1855"/>
              <a:ext cx="249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69736" name="Text Box 69"/>
            <p:cNvSpPr txBox="1">
              <a:spLocks noChangeArrowheads="1"/>
            </p:cNvSpPr>
            <p:nvPr/>
          </p:nvSpPr>
          <p:spPr bwMode="auto">
            <a:xfrm>
              <a:off x="967" y="1847"/>
              <a:ext cx="58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</a:t>
              </a:r>
            </a:p>
          </p:txBody>
        </p:sp>
        <p:sp>
          <p:nvSpPr>
            <p:cNvPr id="69737" name="Text Box 70"/>
            <p:cNvSpPr txBox="1">
              <a:spLocks noChangeArrowheads="1"/>
            </p:cNvSpPr>
            <p:nvPr/>
          </p:nvSpPr>
          <p:spPr bwMode="auto">
            <a:xfrm>
              <a:off x="1231" y="219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69738" name="Line 71"/>
            <p:cNvSpPr>
              <a:spLocks noChangeShapeType="1"/>
            </p:cNvSpPr>
            <p:nvPr/>
          </p:nvSpPr>
          <p:spPr bwMode="auto">
            <a:xfrm flipV="1">
              <a:off x="1248" y="2000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39" name="Text Box 75"/>
            <p:cNvSpPr txBox="1">
              <a:spLocks noChangeArrowheads="1"/>
            </p:cNvSpPr>
            <p:nvPr/>
          </p:nvSpPr>
          <p:spPr bwMode="auto">
            <a:xfrm>
              <a:off x="2239" y="1847"/>
              <a:ext cx="6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</a:t>
              </a:r>
            </a:p>
          </p:txBody>
        </p:sp>
        <p:sp>
          <p:nvSpPr>
            <p:cNvPr id="69740" name="Line 76"/>
            <p:cNvSpPr>
              <a:spLocks noChangeShapeType="1"/>
            </p:cNvSpPr>
            <p:nvPr/>
          </p:nvSpPr>
          <p:spPr bwMode="auto">
            <a:xfrm flipV="1">
              <a:off x="1240" y="1800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41" name="Line 77"/>
            <p:cNvSpPr>
              <a:spLocks noChangeShapeType="1"/>
            </p:cNvSpPr>
            <p:nvPr/>
          </p:nvSpPr>
          <p:spPr bwMode="auto">
            <a:xfrm flipV="1">
              <a:off x="2256" y="1608"/>
              <a:ext cx="0" cy="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42" name="Line 78"/>
            <p:cNvSpPr>
              <a:spLocks noChangeShapeType="1"/>
            </p:cNvSpPr>
            <p:nvPr/>
          </p:nvSpPr>
          <p:spPr bwMode="auto">
            <a:xfrm flipV="1">
              <a:off x="3128" y="1800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43" name="Line 79"/>
            <p:cNvSpPr>
              <a:spLocks noChangeShapeType="1"/>
            </p:cNvSpPr>
            <p:nvPr/>
          </p:nvSpPr>
          <p:spPr bwMode="auto">
            <a:xfrm flipH="1">
              <a:off x="1240" y="1800"/>
              <a:ext cx="18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744" name="Text Box 81"/>
            <p:cNvSpPr txBox="1">
              <a:spLocks noChangeArrowheads="1"/>
            </p:cNvSpPr>
            <p:nvPr/>
          </p:nvSpPr>
          <p:spPr bwMode="auto">
            <a:xfrm>
              <a:off x="1983" y="1463"/>
              <a:ext cx="54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69745" name="Text Box 51"/>
            <p:cNvSpPr txBox="1">
              <a:spLocks noChangeArrowheads="1"/>
            </p:cNvSpPr>
            <p:nvPr/>
          </p:nvSpPr>
          <p:spPr bwMode="auto">
            <a:xfrm>
              <a:off x="2239" y="3452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69746" name="Line 52"/>
            <p:cNvSpPr>
              <a:spLocks noChangeShapeType="1"/>
            </p:cNvSpPr>
            <p:nvPr/>
          </p:nvSpPr>
          <p:spPr bwMode="auto">
            <a:xfrm flipV="1">
              <a:off x="2256" y="3255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1" name="Group 113"/>
          <p:cNvGrpSpPr>
            <a:grpSpLocks/>
          </p:cNvGrpSpPr>
          <p:nvPr/>
        </p:nvGrpSpPr>
        <p:grpSpPr bwMode="auto">
          <a:xfrm>
            <a:off x="5281613" y="5884863"/>
            <a:ext cx="604837" cy="452437"/>
            <a:chOff x="3327" y="3707"/>
            <a:chExt cx="381" cy="285"/>
          </a:xfrm>
        </p:grpSpPr>
        <p:sp>
          <p:nvSpPr>
            <p:cNvPr id="69701" name="Text Box 30"/>
            <p:cNvSpPr txBox="1">
              <a:spLocks noChangeArrowheads="1"/>
            </p:cNvSpPr>
            <p:nvPr/>
          </p:nvSpPr>
          <p:spPr bwMode="auto">
            <a:xfrm>
              <a:off x="3327" y="3707"/>
              <a:ext cx="38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69702" name="Line 98"/>
            <p:cNvSpPr>
              <a:spLocks noChangeShapeType="1"/>
            </p:cNvSpPr>
            <p:nvPr/>
          </p:nvSpPr>
          <p:spPr bwMode="auto">
            <a:xfrm flipV="1">
              <a:off x="3424" y="3824"/>
              <a:ext cx="32" cy="16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4" name="Group 116"/>
          <p:cNvGrpSpPr>
            <a:grpSpLocks/>
          </p:cNvGrpSpPr>
          <p:nvPr/>
        </p:nvGrpSpPr>
        <p:grpSpPr bwMode="auto">
          <a:xfrm>
            <a:off x="1039813" y="4689475"/>
            <a:ext cx="4849812" cy="1165225"/>
            <a:chOff x="655" y="2954"/>
            <a:chExt cx="3055" cy="734"/>
          </a:xfrm>
        </p:grpSpPr>
        <p:sp>
          <p:nvSpPr>
            <p:cNvPr id="69696" name="Text Box 37"/>
            <p:cNvSpPr txBox="1">
              <a:spLocks noChangeArrowheads="1"/>
            </p:cNvSpPr>
            <p:nvPr/>
          </p:nvSpPr>
          <p:spPr bwMode="auto">
            <a:xfrm>
              <a:off x="3199" y="3330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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97" name="Text Box 38"/>
            <p:cNvSpPr txBox="1">
              <a:spLocks noChangeArrowheads="1"/>
            </p:cNvSpPr>
            <p:nvPr/>
          </p:nvSpPr>
          <p:spPr bwMode="auto">
            <a:xfrm>
              <a:off x="3359" y="3395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98" name="Text Box 84"/>
            <p:cNvSpPr txBox="1">
              <a:spLocks noChangeArrowheads="1"/>
            </p:cNvSpPr>
            <p:nvPr/>
          </p:nvSpPr>
          <p:spPr bwMode="auto">
            <a:xfrm>
              <a:off x="655" y="2954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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99" name="Text Box 85"/>
            <p:cNvSpPr txBox="1">
              <a:spLocks noChangeArrowheads="1"/>
            </p:cNvSpPr>
            <p:nvPr/>
          </p:nvSpPr>
          <p:spPr bwMode="auto">
            <a:xfrm>
              <a:off x="831" y="2975"/>
              <a:ext cx="3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load2</a:t>
              </a:r>
            </a:p>
          </p:txBody>
        </p:sp>
        <p:sp>
          <p:nvSpPr>
            <p:cNvPr id="69700" name="Line 99"/>
            <p:cNvSpPr>
              <a:spLocks noChangeShapeType="1"/>
            </p:cNvSpPr>
            <p:nvPr/>
          </p:nvSpPr>
          <p:spPr bwMode="auto">
            <a:xfrm flipH="1" flipV="1">
              <a:off x="3328" y="3520"/>
              <a:ext cx="152" cy="16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6" name="Group 118"/>
          <p:cNvGrpSpPr>
            <a:grpSpLocks/>
          </p:cNvGrpSpPr>
          <p:nvPr/>
        </p:nvGrpSpPr>
        <p:grpSpPr bwMode="auto">
          <a:xfrm>
            <a:off x="6958013" y="5910263"/>
            <a:ext cx="504825" cy="427037"/>
            <a:chOff x="4383" y="3723"/>
            <a:chExt cx="318" cy="269"/>
          </a:xfrm>
        </p:grpSpPr>
        <p:sp>
          <p:nvSpPr>
            <p:cNvPr id="69694" name="Text Box 32"/>
            <p:cNvSpPr txBox="1">
              <a:spLocks noChangeArrowheads="1"/>
            </p:cNvSpPr>
            <p:nvPr/>
          </p:nvSpPr>
          <p:spPr bwMode="auto">
            <a:xfrm>
              <a:off x="4383" y="3723"/>
              <a:ext cx="31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69695" name="Line 100"/>
            <p:cNvSpPr>
              <a:spLocks noChangeShapeType="1"/>
            </p:cNvSpPr>
            <p:nvPr/>
          </p:nvSpPr>
          <p:spPr bwMode="auto">
            <a:xfrm flipV="1">
              <a:off x="4448" y="3864"/>
              <a:ext cx="64" cy="12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5" name="Group 117"/>
          <p:cNvGrpSpPr>
            <a:grpSpLocks/>
          </p:cNvGrpSpPr>
          <p:nvPr/>
        </p:nvGrpSpPr>
        <p:grpSpPr bwMode="auto">
          <a:xfrm>
            <a:off x="1039813" y="4968875"/>
            <a:ext cx="6526212" cy="873125"/>
            <a:chOff x="655" y="3130"/>
            <a:chExt cx="4111" cy="550"/>
          </a:xfrm>
        </p:grpSpPr>
        <p:sp>
          <p:nvSpPr>
            <p:cNvPr id="69689" name="Text Box 41"/>
            <p:cNvSpPr txBox="1">
              <a:spLocks noChangeArrowheads="1"/>
            </p:cNvSpPr>
            <p:nvPr/>
          </p:nvSpPr>
          <p:spPr bwMode="auto">
            <a:xfrm>
              <a:off x="4255" y="3338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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90" name="Text Box 42"/>
            <p:cNvSpPr txBox="1">
              <a:spLocks noChangeArrowheads="1"/>
            </p:cNvSpPr>
            <p:nvPr/>
          </p:nvSpPr>
          <p:spPr bwMode="auto">
            <a:xfrm>
              <a:off x="4415" y="3395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91" name="Text Box 86"/>
            <p:cNvSpPr txBox="1">
              <a:spLocks noChangeArrowheads="1"/>
            </p:cNvSpPr>
            <p:nvPr/>
          </p:nvSpPr>
          <p:spPr bwMode="auto">
            <a:xfrm>
              <a:off x="655" y="3130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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92" name="Text Box 87"/>
            <p:cNvSpPr txBox="1">
              <a:spLocks noChangeArrowheads="1"/>
            </p:cNvSpPr>
            <p:nvPr/>
          </p:nvSpPr>
          <p:spPr bwMode="auto">
            <a:xfrm>
              <a:off x="831" y="3143"/>
              <a:ext cx="4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const3</a:t>
              </a:r>
            </a:p>
          </p:txBody>
        </p:sp>
        <p:sp>
          <p:nvSpPr>
            <p:cNvPr id="69693" name="Line 101"/>
            <p:cNvSpPr>
              <a:spLocks noChangeShapeType="1"/>
            </p:cNvSpPr>
            <p:nvPr/>
          </p:nvSpPr>
          <p:spPr bwMode="auto">
            <a:xfrm flipH="1" flipV="1">
              <a:off x="4384" y="3536"/>
              <a:ext cx="168" cy="14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7" name="Group 119"/>
          <p:cNvGrpSpPr>
            <a:grpSpLocks/>
          </p:cNvGrpSpPr>
          <p:nvPr/>
        </p:nvGrpSpPr>
        <p:grpSpPr bwMode="auto">
          <a:xfrm>
            <a:off x="1039813" y="4752975"/>
            <a:ext cx="6224587" cy="847725"/>
            <a:chOff x="655" y="2994"/>
            <a:chExt cx="3921" cy="534"/>
          </a:xfrm>
        </p:grpSpPr>
        <p:sp>
          <p:nvSpPr>
            <p:cNvPr id="69683" name="Text Box 47"/>
            <p:cNvSpPr txBox="1">
              <a:spLocks noChangeArrowheads="1"/>
            </p:cNvSpPr>
            <p:nvPr/>
          </p:nvSpPr>
          <p:spPr bwMode="auto">
            <a:xfrm>
              <a:off x="4031" y="3043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84" name="Text Box 88"/>
            <p:cNvSpPr txBox="1">
              <a:spLocks noChangeArrowheads="1"/>
            </p:cNvSpPr>
            <p:nvPr/>
          </p:nvSpPr>
          <p:spPr bwMode="auto">
            <a:xfrm>
              <a:off x="655" y="3298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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85" name="Text Box 89"/>
            <p:cNvSpPr txBox="1">
              <a:spLocks noChangeArrowheads="1"/>
            </p:cNvSpPr>
            <p:nvPr/>
          </p:nvSpPr>
          <p:spPr bwMode="auto">
            <a:xfrm>
              <a:off x="831" y="3311"/>
              <a:ext cx="2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mul</a:t>
              </a:r>
            </a:p>
          </p:txBody>
        </p:sp>
        <p:sp>
          <p:nvSpPr>
            <p:cNvPr id="69686" name="Text Box 90"/>
            <p:cNvSpPr txBox="1">
              <a:spLocks noChangeArrowheads="1"/>
            </p:cNvSpPr>
            <p:nvPr/>
          </p:nvSpPr>
          <p:spPr bwMode="auto">
            <a:xfrm>
              <a:off x="3879" y="2994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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87" name="Line 102"/>
            <p:cNvSpPr>
              <a:spLocks noChangeShapeType="1"/>
            </p:cNvSpPr>
            <p:nvPr/>
          </p:nvSpPr>
          <p:spPr bwMode="auto">
            <a:xfrm flipV="1">
              <a:off x="3568" y="3160"/>
              <a:ext cx="360" cy="216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88" name="Line 103"/>
            <p:cNvSpPr>
              <a:spLocks noChangeShapeType="1"/>
            </p:cNvSpPr>
            <p:nvPr/>
          </p:nvSpPr>
          <p:spPr bwMode="auto">
            <a:xfrm flipH="1" flipV="1">
              <a:off x="4008" y="3176"/>
              <a:ext cx="568" cy="20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8" name="Group 120"/>
          <p:cNvGrpSpPr>
            <a:grpSpLocks/>
          </p:cNvGrpSpPr>
          <p:nvPr/>
        </p:nvGrpSpPr>
        <p:grpSpPr bwMode="auto">
          <a:xfrm>
            <a:off x="6361113" y="4437063"/>
            <a:ext cx="557212" cy="363537"/>
            <a:chOff x="4007" y="2795"/>
            <a:chExt cx="351" cy="229"/>
          </a:xfrm>
        </p:grpSpPr>
        <p:sp>
          <p:nvSpPr>
            <p:cNvPr id="69681" name="Text Box 49"/>
            <p:cNvSpPr txBox="1">
              <a:spLocks noChangeArrowheads="1"/>
            </p:cNvSpPr>
            <p:nvPr/>
          </p:nvSpPr>
          <p:spPr bwMode="auto">
            <a:xfrm>
              <a:off x="4007" y="2795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82" name="Line 104"/>
            <p:cNvSpPr>
              <a:spLocks noChangeShapeType="1"/>
            </p:cNvSpPr>
            <p:nvPr/>
          </p:nvSpPr>
          <p:spPr bwMode="auto">
            <a:xfrm flipV="1">
              <a:off x="4176" y="2912"/>
              <a:ext cx="0" cy="112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2" name="Group 114"/>
          <p:cNvGrpSpPr>
            <a:grpSpLocks/>
          </p:cNvGrpSpPr>
          <p:nvPr/>
        </p:nvGrpSpPr>
        <p:grpSpPr bwMode="auto">
          <a:xfrm>
            <a:off x="3821113" y="4437063"/>
            <a:ext cx="604837" cy="469900"/>
            <a:chOff x="2407" y="2795"/>
            <a:chExt cx="381" cy="296"/>
          </a:xfrm>
        </p:grpSpPr>
        <p:sp>
          <p:nvSpPr>
            <p:cNvPr id="69679" name="Text Box 54"/>
            <p:cNvSpPr txBox="1">
              <a:spLocks noChangeArrowheads="1"/>
            </p:cNvSpPr>
            <p:nvPr/>
          </p:nvSpPr>
          <p:spPr bwMode="auto">
            <a:xfrm>
              <a:off x="2407" y="2795"/>
              <a:ext cx="38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9680" name="Line 105"/>
            <p:cNvSpPr>
              <a:spLocks noChangeShapeType="1"/>
            </p:cNvSpPr>
            <p:nvPr/>
          </p:nvSpPr>
          <p:spPr bwMode="auto">
            <a:xfrm flipV="1">
              <a:off x="2587" y="2952"/>
              <a:ext cx="5" cy="139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3" name="Group 115"/>
          <p:cNvGrpSpPr>
            <a:grpSpLocks/>
          </p:cNvGrpSpPr>
          <p:nvPr/>
        </p:nvGrpSpPr>
        <p:grpSpPr bwMode="auto">
          <a:xfrm>
            <a:off x="1039813" y="3863975"/>
            <a:ext cx="3414712" cy="911225"/>
            <a:chOff x="655" y="2434"/>
            <a:chExt cx="2151" cy="574"/>
          </a:xfrm>
        </p:grpSpPr>
        <p:sp>
          <p:nvSpPr>
            <p:cNvPr id="69674" name="Text Box 58"/>
            <p:cNvSpPr txBox="1">
              <a:spLocks noChangeArrowheads="1"/>
            </p:cNvSpPr>
            <p:nvPr/>
          </p:nvSpPr>
          <p:spPr bwMode="auto">
            <a:xfrm>
              <a:off x="2295" y="2434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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75" name="Text Box 59"/>
            <p:cNvSpPr txBox="1">
              <a:spLocks noChangeArrowheads="1"/>
            </p:cNvSpPr>
            <p:nvPr/>
          </p:nvSpPr>
          <p:spPr bwMode="auto">
            <a:xfrm>
              <a:off x="2455" y="2499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76" name="Text Box 82"/>
            <p:cNvSpPr txBox="1">
              <a:spLocks noChangeArrowheads="1"/>
            </p:cNvSpPr>
            <p:nvPr/>
          </p:nvSpPr>
          <p:spPr bwMode="auto">
            <a:xfrm>
              <a:off x="655" y="2778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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77" name="Text Box 83"/>
            <p:cNvSpPr txBox="1">
              <a:spLocks noChangeArrowheads="1"/>
            </p:cNvSpPr>
            <p:nvPr/>
          </p:nvSpPr>
          <p:spPr bwMode="auto">
            <a:xfrm>
              <a:off x="831" y="2799"/>
              <a:ext cx="3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load1</a:t>
              </a:r>
            </a:p>
          </p:txBody>
        </p:sp>
        <p:sp>
          <p:nvSpPr>
            <p:cNvPr id="69678" name="Line 106"/>
            <p:cNvSpPr>
              <a:spLocks noChangeShapeType="1"/>
            </p:cNvSpPr>
            <p:nvPr/>
          </p:nvSpPr>
          <p:spPr bwMode="auto">
            <a:xfrm flipH="1" flipV="1">
              <a:off x="2432" y="2640"/>
              <a:ext cx="136" cy="14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69" name="Group 121"/>
          <p:cNvGrpSpPr>
            <a:grpSpLocks/>
          </p:cNvGrpSpPr>
          <p:nvPr/>
        </p:nvGrpSpPr>
        <p:grpSpPr bwMode="auto">
          <a:xfrm>
            <a:off x="1039813" y="3368675"/>
            <a:ext cx="5576887" cy="2498725"/>
            <a:chOff x="655" y="2122"/>
            <a:chExt cx="3513" cy="1574"/>
          </a:xfrm>
        </p:grpSpPr>
        <p:sp>
          <p:nvSpPr>
            <p:cNvPr id="69668" name="Text Box 65"/>
            <p:cNvSpPr txBox="1">
              <a:spLocks noChangeArrowheads="1"/>
            </p:cNvSpPr>
            <p:nvPr/>
          </p:nvSpPr>
          <p:spPr bwMode="auto">
            <a:xfrm>
              <a:off x="3183" y="2122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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69" name="Text Box 66"/>
            <p:cNvSpPr txBox="1">
              <a:spLocks noChangeArrowheads="1"/>
            </p:cNvSpPr>
            <p:nvPr/>
          </p:nvSpPr>
          <p:spPr bwMode="auto">
            <a:xfrm>
              <a:off x="3343" y="2179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70" name="Text Box 91"/>
            <p:cNvSpPr txBox="1">
              <a:spLocks noChangeArrowheads="1"/>
            </p:cNvSpPr>
            <p:nvPr/>
          </p:nvSpPr>
          <p:spPr bwMode="auto">
            <a:xfrm>
              <a:off x="655" y="3466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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71" name="Text Box 93"/>
            <p:cNvSpPr txBox="1">
              <a:spLocks noChangeArrowheads="1"/>
            </p:cNvSpPr>
            <p:nvPr/>
          </p:nvSpPr>
          <p:spPr bwMode="auto">
            <a:xfrm>
              <a:off x="831" y="3487"/>
              <a:ext cx="3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add</a:t>
              </a:r>
            </a:p>
          </p:txBody>
        </p:sp>
        <p:sp>
          <p:nvSpPr>
            <p:cNvPr id="69672" name="Line 107"/>
            <p:cNvSpPr>
              <a:spLocks noChangeShapeType="1"/>
            </p:cNvSpPr>
            <p:nvPr/>
          </p:nvSpPr>
          <p:spPr bwMode="auto">
            <a:xfrm flipV="1">
              <a:off x="2704" y="2320"/>
              <a:ext cx="512" cy="136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73" name="Line 108"/>
            <p:cNvSpPr>
              <a:spLocks noChangeShapeType="1"/>
            </p:cNvSpPr>
            <p:nvPr/>
          </p:nvSpPr>
          <p:spPr bwMode="auto">
            <a:xfrm flipH="1" flipV="1">
              <a:off x="3312" y="2320"/>
              <a:ext cx="856" cy="456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70" name="Group 122"/>
          <p:cNvGrpSpPr>
            <a:grpSpLocks/>
          </p:cNvGrpSpPr>
          <p:nvPr/>
        </p:nvGrpSpPr>
        <p:grpSpPr bwMode="auto">
          <a:xfrm>
            <a:off x="5243513" y="3052763"/>
            <a:ext cx="557212" cy="414337"/>
            <a:chOff x="3303" y="1923"/>
            <a:chExt cx="351" cy="261"/>
          </a:xfrm>
        </p:grpSpPr>
        <p:sp>
          <p:nvSpPr>
            <p:cNvPr id="69666" name="Text Box 68"/>
            <p:cNvSpPr txBox="1">
              <a:spLocks noChangeArrowheads="1"/>
            </p:cNvSpPr>
            <p:nvPr/>
          </p:nvSpPr>
          <p:spPr bwMode="auto">
            <a:xfrm>
              <a:off x="3303" y="1923"/>
              <a:ext cx="35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  <a:endPara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9667" name="Line 109"/>
            <p:cNvSpPr>
              <a:spLocks noChangeShapeType="1"/>
            </p:cNvSpPr>
            <p:nvPr/>
          </p:nvSpPr>
          <p:spPr bwMode="auto">
            <a:xfrm flipV="1">
              <a:off x="3520" y="2040"/>
              <a:ext cx="0" cy="14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71" name="Group 123"/>
          <p:cNvGrpSpPr>
            <a:grpSpLocks/>
          </p:cNvGrpSpPr>
          <p:nvPr/>
        </p:nvGrpSpPr>
        <p:grpSpPr bwMode="auto">
          <a:xfrm>
            <a:off x="2438400" y="3065463"/>
            <a:ext cx="679450" cy="452437"/>
            <a:chOff x="1536" y="1931"/>
            <a:chExt cx="428" cy="285"/>
          </a:xfrm>
        </p:grpSpPr>
        <p:sp>
          <p:nvSpPr>
            <p:cNvPr id="69664" name="Text Box 73"/>
            <p:cNvSpPr txBox="1">
              <a:spLocks noChangeArrowheads="1"/>
            </p:cNvSpPr>
            <p:nvPr/>
          </p:nvSpPr>
          <p:spPr bwMode="auto">
            <a:xfrm>
              <a:off x="1583" y="1931"/>
              <a:ext cx="38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69665" name="Line 110"/>
            <p:cNvSpPr>
              <a:spLocks noChangeShapeType="1"/>
            </p:cNvSpPr>
            <p:nvPr/>
          </p:nvSpPr>
          <p:spPr bwMode="auto">
            <a:xfrm flipV="1">
              <a:off x="1536" y="2056"/>
              <a:ext cx="176" cy="16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0572" name="Group 124"/>
          <p:cNvGrpSpPr>
            <a:grpSpLocks/>
          </p:cNvGrpSpPr>
          <p:nvPr/>
        </p:nvGrpSpPr>
        <p:grpSpPr bwMode="auto">
          <a:xfrm>
            <a:off x="1039813" y="2517775"/>
            <a:ext cx="4548187" cy="3616325"/>
            <a:chOff x="655" y="1586"/>
            <a:chExt cx="2865" cy="2278"/>
          </a:xfrm>
        </p:grpSpPr>
        <p:sp>
          <p:nvSpPr>
            <p:cNvPr id="69659" name="Text Box 80"/>
            <p:cNvSpPr txBox="1">
              <a:spLocks noChangeArrowheads="1"/>
            </p:cNvSpPr>
            <p:nvPr/>
          </p:nvSpPr>
          <p:spPr bwMode="auto">
            <a:xfrm>
              <a:off x="2279" y="1586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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60" name="Text Box 94"/>
            <p:cNvSpPr txBox="1">
              <a:spLocks noChangeArrowheads="1"/>
            </p:cNvSpPr>
            <p:nvPr/>
          </p:nvSpPr>
          <p:spPr bwMode="auto">
            <a:xfrm>
              <a:off x="655" y="3634"/>
              <a:ext cx="171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Wingdings" panose="05000000000000000000" pitchFamily="2" charset="2"/>
                </a:rPr>
                <a:t></a:t>
              </a:r>
              <a:endParaRPr kumimoji="0" lang="de-AT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61" name="Text Box 95"/>
            <p:cNvSpPr txBox="1">
              <a:spLocks noChangeArrowheads="1"/>
            </p:cNvSpPr>
            <p:nvPr/>
          </p:nvSpPr>
          <p:spPr bwMode="auto">
            <a:xfrm>
              <a:off x="831" y="3655"/>
              <a:ext cx="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store0</a:t>
              </a:r>
            </a:p>
          </p:txBody>
        </p:sp>
        <p:sp>
          <p:nvSpPr>
            <p:cNvPr id="69662" name="Line 111"/>
            <p:cNvSpPr>
              <a:spLocks noChangeShapeType="1"/>
            </p:cNvSpPr>
            <p:nvPr/>
          </p:nvSpPr>
          <p:spPr bwMode="auto">
            <a:xfrm flipV="1">
              <a:off x="1872" y="1760"/>
              <a:ext cx="424" cy="14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9663" name="Line 112"/>
            <p:cNvSpPr>
              <a:spLocks noChangeShapeType="1"/>
            </p:cNvSpPr>
            <p:nvPr/>
          </p:nvSpPr>
          <p:spPr bwMode="auto">
            <a:xfrm flipH="1" flipV="1">
              <a:off x="2448" y="1752"/>
              <a:ext cx="1072" cy="152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12" name="Text Box 53"/>
          <p:cNvSpPr txBox="1">
            <a:spLocks noChangeArrowheads="1"/>
          </p:cNvSpPr>
          <p:nvPr/>
        </p:nvSpPr>
        <p:spPr bwMode="auto">
          <a:xfrm>
            <a:off x="3668713" y="5600700"/>
            <a:ext cx="6048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887788" y="4945063"/>
            <a:ext cx="604837" cy="655637"/>
            <a:chOff x="3888581" y="4945063"/>
            <a:chExt cx="604837" cy="655637"/>
          </a:xfrm>
        </p:grpSpPr>
        <p:sp>
          <p:nvSpPr>
            <p:cNvPr id="69657" name="Text Box 53"/>
            <p:cNvSpPr txBox="1">
              <a:spLocks noChangeArrowheads="1"/>
            </p:cNvSpPr>
            <p:nvPr/>
          </p:nvSpPr>
          <p:spPr bwMode="auto">
            <a:xfrm>
              <a:off x="3888581" y="4945063"/>
              <a:ext cx="604837" cy="21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cxnSp>
          <p:nvCxnSpPr>
            <p:cNvPr id="3" name="Straight Arrow Connector 2"/>
            <p:cNvCxnSpPr>
              <a:stCxn id="112" idx="0"/>
            </p:cNvCxnSpPr>
            <p:nvPr/>
          </p:nvCxnSpPr>
          <p:spPr bwMode="auto">
            <a:xfrm flipV="1">
              <a:off x="3971131" y="5187950"/>
              <a:ext cx="106362" cy="412750"/>
            </a:xfrm>
            <a:prstGeom prst="straightConnector1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61892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77" grpId="0" autoUpdateAnimBg="0"/>
      <p:bldP spid="360479" grpId="0" autoUpdateAnimBg="0"/>
      <p:bldP spid="360520" grpId="0" autoUpdateAnimBg="0"/>
      <p:bldP spid="1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3026FF-E6EB-424E-8D48-4B1D091C59C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Operand kinds</a:t>
            </a:r>
          </a:p>
        </p:txBody>
      </p:sp>
      <p:sp>
        <p:nvSpPr>
          <p:cNvPr id="71684" name="Text Box 3"/>
          <p:cNvSpPr txBox="1">
            <a:spLocks noChangeArrowheads="1"/>
          </p:cNvSpPr>
          <p:nvPr/>
        </p:nvSpPr>
        <p:spPr bwMode="auto">
          <a:xfrm>
            <a:off x="696913" y="1128713"/>
            <a:ext cx="1260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operand kind</a:t>
            </a:r>
          </a:p>
        </p:txBody>
      </p:sp>
      <p:sp>
        <p:nvSpPr>
          <p:cNvPr id="71685" name="Text Box 4"/>
          <p:cNvSpPr txBox="1">
            <a:spLocks noChangeArrowheads="1"/>
          </p:cNvSpPr>
          <p:nvPr/>
        </p:nvSpPr>
        <p:spPr bwMode="auto">
          <a:xfrm>
            <a:off x="2347913" y="1128713"/>
            <a:ext cx="1293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operand code</a:t>
            </a:r>
          </a:p>
        </p:txBody>
      </p:sp>
      <p:sp>
        <p:nvSpPr>
          <p:cNvPr id="71686" name="Text Box 5"/>
          <p:cNvSpPr txBox="1">
            <a:spLocks noChangeArrowheads="1"/>
          </p:cNvSpPr>
          <p:nvPr/>
        </p:nvSpPr>
        <p:spPr bwMode="auto">
          <a:xfrm>
            <a:off x="3643313" y="1128713"/>
            <a:ext cx="1820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info about operands</a:t>
            </a:r>
          </a:p>
        </p:txBody>
      </p:sp>
      <p:sp>
        <p:nvSpPr>
          <p:cNvPr id="71687" name="Text Box 6"/>
          <p:cNvSpPr txBox="1">
            <a:spLocks noChangeArrowheads="1"/>
          </p:cNvSpPr>
          <p:nvPr/>
        </p:nvSpPr>
        <p:spPr bwMode="auto">
          <a:xfrm>
            <a:off x="696913" y="1471613"/>
            <a:ext cx="1603375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constant</a:t>
            </a:r>
          </a:p>
        </p:txBody>
      </p:sp>
      <p:sp>
        <p:nvSpPr>
          <p:cNvPr id="71688" name="Text Box 7"/>
          <p:cNvSpPr txBox="1">
            <a:spLocks noChangeArrowheads="1"/>
          </p:cNvSpPr>
          <p:nvPr/>
        </p:nvSpPr>
        <p:spPr bwMode="auto">
          <a:xfrm>
            <a:off x="2347913" y="1471613"/>
            <a:ext cx="123983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0</a:t>
            </a:r>
          </a:p>
        </p:txBody>
      </p:sp>
      <p:sp>
        <p:nvSpPr>
          <p:cNvPr id="71689" name="Text Box 8"/>
          <p:cNvSpPr txBox="1">
            <a:spLocks noChangeArrowheads="1"/>
          </p:cNvSpPr>
          <p:nvPr/>
        </p:nvSpPr>
        <p:spPr bwMode="auto">
          <a:xfrm>
            <a:off x="3643313" y="1471613"/>
            <a:ext cx="2016125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constant value</a:t>
            </a:r>
          </a:p>
        </p:txBody>
      </p:sp>
      <p:grpSp>
        <p:nvGrpSpPr>
          <p:cNvPr id="361569" name="Group 97"/>
          <p:cNvGrpSpPr>
            <a:grpSpLocks/>
          </p:cNvGrpSpPr>
          <p:nvPr/>
        </p:nvGrpSpPr>
        <p:grpSpPr bwMode="auto">
          <a:xfrm>
            <a:off x="696913" y="1852613"/>
            <a:ext cx="7367587" cy="827087"/>
            <a:chOff x="439" y="1167"/>
            <a:chExt cx="4641" cy="521"/>
          </a:xfrm>
        </p:grpSpPr>
        <p:sp>
          <p:nvSpPr>
            <p:cNvPr id="71759" name="Rectangle 24"/>
            <p:cNvSpPr>
              <a:spLocks noChangeArrowheads="1"/>
            </p:cNvSpPr>
            <p:nvPr/>
          </p:nvSpPr>
          <p:spPr bwMode="auto">
            <a:xfrm>
              <a:off x="3592" y="1176"/>
              <a:ext cx="1488" cy="5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0" name="Text Box 9"/>
            <p:cNvSpPr txBox="1">
              <a:spLocks noChangeArrowheads="1"/>
            </p:cNvSpPr>
            <p:nvPr/>
          </p:nvSpPr>
          <p:spPr bwMode="auto">
            <a:xfrm>
              <a:off x="439" y="1167"/>
              <a:ext cx="1006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1" name="Text Box 10"/>
            <p:cNvSpPr txBox="1">
              <a:spLocks noChangeArrowheads="1"/>
            </p:cNvSpPr>
            <p:nvPr/>
          </p:nvSpPr>
          <p:spPr bwMode="auto">
            <a:xfrm>
              <a:off x="1479" y="1167"/>
              <a:ext cx="78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2" name="Text Box 11"/>
            <p:cNvSpPr txBox="1">
              <a:spLocks noChangeArrowheads="1"/>
            </p:cNvSpPr>
            <p:nvPr/>
          </p:nvSpPr>
          <p:spPr bwMode="auto">
            <a:xfrm>
              <a:off x="2295" y="1167"/>
              <a:ext cx="127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address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3" name="Rectangle 12"/>
            <p:cNvSpPr>
              <a:spLocks noChangeArrowheads="1"/>
            </p:cNvSpPr>
            <p:nvPr/>
          </p:nvSpPr>
          <p:spPr bwMode="auto">
            <a:xfrm>
              <a:off x="3928" y="1360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4" name="Rectangle 13"/>
            <p:cNvSpPr>
              <a:spLocks noChangeArrowheads="1"/>
            </p:cNvSpPr>
            <p:nvPr/>
          </p:nvSpPr>
          <p:spPr bwMode="auto">
            <a:xfrm>
              <a:off x="3928" y="1448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5" name="Rectangle 14"/>
            <p:cNvSpPr>
              <a:spLocks noChangeArrowheads="1"/>
            </p:cNvSpPr>
            <p:nvPr/>
          </p:nvSpPr>
          <p:spPr bwMode="auto">
            <a:xfrm>
              <a:off x="3928" y="1536"/>
              <a:ext cx="232" cy="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6" name="Line 15"/>
            <p:cNvSpPr>
              <a:spLocks noChangeShapeType="1"/>
            </p:cNvSpPr>
            <p:nvPr/>
          </p:nvSpPr>
          <p:spPr bwMode="auto">
            <a:xfrm>
              <a:off x="3928" y="13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7" name="Line 18"/>
            <p:cNvSpPr>
              <a:spLocks noChangeShapeType="1"/>
            </p:cNvSpPr>
            <p:nvPr/>
          </p:nvSpPr>
          <p:spPr bwMode="auto">
            <a:xfrm>
              <a:off x="3832" y="137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68" name="Text Box 19"/>
            <p:cNvSpPr txBox="1">
              <a:spLocks noChangeArrowheads="1"/>
            </p:cNvSpPr>
            <p:nvPr/>
          </p:nvSpPr>
          <p:spPr bwMode="auto">
            <a:xfrm>
              <a:off x="3735" y="1317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71769" name="Line 20"/>
            <p:cNvSpPr>
              <a:spLocks noChangeShapeType="1"/>
            </p:cNvSpPr>
            <p:nvPr/>
          </p:nvSpPr>
          <p:spPr bwMode="auto">
            <a:xfrm>
              <a:off x="4160" y="13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70" name="AutoShape 21"/>
            <p:cNvSpPr>
              <a:spLocks/>
            </p:cNvSpPr>
            <p:nvPr/>
          </p:nvSpPr>
          <p:spPr bwMode="auto">
            <a:xfrm>
              <a:off x="4176" y="1360"/>
              <a:ext cx="56" cy="176"/>
            </a:xfrm>
            <a:prstGeom prst="rightBrace">
              <a:avLst>
                <a:gd name="adj1" fmla="val 2619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71" name="Text Box 22"/>
            <p:cNvSpPr txBox="1">
              <a:spLocks noChangeArrowheads="1"/>
            </p:cNvSpPr>
            <p:nvPr/>
          </p:nvSpPr>
          <p:spPr bwMode="auto">
            <a:xfrm>
              <a:off x="4255" y="1397"/>
              <a:ext cx="13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</p:txBody>
        </p:sp>
        <p:sp>
          <p:nvSpPr>
            <p:cNvPr id="71772" name="Text Box 23"/>
            <p:cNvSpPr txBox="1">
              <a:spLocks noChangeArrowheads="1"/>
            </p:cNvSpPr>
            <p:nvPr/>
          </p:nvSpPr>
          <p:spPr bwMode="auto">
            <a:xfrm>
              <a:off x="3887" y="1197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</p:grpSp>
      <p:grpSp>
        <p:nvGrpSpPr>
          <p:cNvPr id="361570" name="Group 98"/>
          <p:cNvGrpSpPr>
            <a:grpSpLocks/>
          </p:cNvGrpSpPr>
          <p:nvPr/>
        </p:nvGrpSpPr>
        <p:grpSpPr bwMode="auto">
          <a:xfrm>
            <a:off x="696913" y="2728913"/>
            <a:ext cx="7367587" cy="827087"/>
            <a:chOff x="439" y="1719"/>
            <a:chExt cx="4641" cy="521"/>
          </a:xfrm>
        </p:grpSpPr>
        <p:sp>
          <p:nvSpPr>
            <p:cNvPr id="71749" name="Rectangle 25"/>
            <p:cNvSpPr>
              <a:spLocks noChangeArrowheads="1"/>
            </p:cNvSpPr>
            <p:nvPr/>
          </p:nvSpPr>
          <p:spPr bwMode="auto">
            <a:xfrm>
              <a:off x="3592" y="1728"/>
              <a:ext cx="1488" cy="5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0" name="Text Box 26"/>
            <p:cNvSpPr txBox="1">
              <a:spLocks noChangeArrowheads="1"/>
            </p:cNvSpPr>
            <p:nvPr/>
          </p:nvSpPr>
          <p:spPr bwMode="auto">
            <a:xfrm>
              <a:off x="439" y="1719"/>
              <a:ext cx="1006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global variable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1" name="Text Box 27"/>
            <p:cNvSpPr txBox="1">
              <a:spLocks noChangeArrowheads="1"/>
            </p:cNvSpPr>
            <p:nvPr/>
          </p:nvSpPr>
          <p:spPr bwMode="auto">
            <a:xfrm>
              <a:off x="1479" y="1719"/>
              <a:ext cx="78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Static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2" name="Text Box 28"/>
            <p:cNvSpPr txBox="1">
              <a:spLocks noChangeArrowheads="1"/>
            </p:cNvSpPr>
            <p:nvPr/>
          </p:nvSpPr>
          <p:spPr bwMode="auto">
            <a:xfrm>
              <a:off x="2295" y="1719"/>
              <a:ext cx="127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address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3" name="Rectangle 29"/>
            <p:cNvSpPr>
              <a:spLocks noChangeArrowheads="1"/>
            </p:cNvSpPr>
            <p:nvPr/>
          </p:nvSpPr>
          <p:spPr bwMode="auto">
            <a:xfrm>
              <a:off x="3928" y="1896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4" name="Rectangle 30"/>
            <p:cNvSpPr>
              <a:spLocks noChangeArrowheads="1"/>
            </p:cNvSpPr>
            <p:nvPr/>
          </p:nvSpPr>
          <p:spPr bwMode="auto">
            <a:xfrm>
              <a:off x="3928" y="1984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5" name="Rectangle 31"/>
            <p:cNvSpPr>
              <a:spLocks noChangeArrowheads="1"/>
            </p:cNvSpPr>
            <p:nvPr/>
          </p:nvSpPr>
          <p:spPr bwMode="auto">
            <a:xfrm>
              <a:off x="3928" y="2072"/>
              <a:ext cx="232" cy="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6" name="AutoShape 36"/>
            <p:cNvSpPr>
              <a:spLocks/>
            </p:cNvSpPr>
            <p:nvPr/>
          </p:nvSpPr>
          <p:spPr bwMode="auto">
            <a:xfrm>
              <a:off x="4176" y="1896"/>
              <a:ext cx="56" cy="176"/>
            </a:xfrm>
            <a:prstGeom prst="rightBrace">
              <a:avLst>
                <a:gd name="adj1" fmla="val 2619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57" name="Text Box 37"/>
            <p:cNvSpPr txBox="1">
              <a:spLocks noChangeArrowheads="1"/>
            </p:cNvSpPr>
            <p:nvPr/>
          </p:nvSpPr>
          <p:spPr bwMode="auto">
            <a:xfrm>
              <a:off x="4255" y="1933"/>
              <a:ext cx="13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</p:txBody>
        </p:sp>
        <p:sp>
          <p:nvSpPr>
            <p:cNvPr id="71758" name="Text Box 38"/>
            <p:cNvSpPr txBox="1">
              <a:spLocks noChangeArrowheads="1"/>
            </p:cNvSpPr>
            <p:nvPr/>
          </p:nvSpPr>
          <p:spPr bwMode="auto">
            <a:xfrm>
              <a:off x="3943" y="1765"/>
              <a:ext cx="18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data</a:t>
              </a:r>
            </a:p>
          </p:txBody>
        </p:sp>
      </p:grpSp>
      <p:grpSp>
        <p:nvGrpSpPr>
          <p:cNvPr id="361571" name="Group 99"/>
          <p:cNvGrpSpPr>
            <a:grpSpLocks/>
          </p:cNvGrpSpPr>
          <p:nvPr/>
        </p:nvGrpSpPr>
        <p:grpSpPr bwMode="auto">
          <a:xfrm>
            <a:off x="696913" y="3605213"/>
            <a:ext cx="7367587" cy="827087"/>
            <a:chOff x="439" y="2271"/>
            <a:chExt cx="4641" cy="521"/>
          </a:xfrm>
        </p:grpSpPr>
        <p:sp>
          <p:nvSpPr>
            <p:cNvPr id="71739" name="Rectangle 39"/>
            <p:cNvSpPr>
              <a:spLocks noChangeArrowheads="1"/>
            </p:cNvSpPr>
            <p:nvPr/>
          </p:nvSpPr>
          <p:spPr bwMode="auto">
            <a:xfrm>
              <a:off x="3592" y="2280"/>
              <a:ext cx="1488" cy="5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0" name="Text Box 40"/>
            <p:cNvSpPr txBox="1">
              <a:spLocks noChangeArrowheads="1"/>
            </p:cNvSpPr>
            <p:nvPr/>
          </p:nvSpPr>
          <p:spPr bwMode="auto">
            <a:xfrm>
              <a:off x="439" y="2271"/>
              <a:ext cx="1006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no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value on EStack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1" name="Text Box 41"/>
            <p:cNvSpPr txBox="1">
              <a:spLocks noChangeArrowheads="1"/>
            </p:cNvSpPr>
            <p:nvPr/>
          </p:nvSpPr>
          <p:spPr bwMode="auto">
            <a:xfrm>
              <a:off x="1479" y="2271"/>
              <a:ext cx="78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Stack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3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2" name="Text Box 42"/>
            <p:cNvSpPr txBox="1">
              <a:spLocks noChangeArrowheads="1"/>
            </p:cNvSpPr>
            <p:nvPr/>
          </p:nvSpPr>
          <p:spPr bwMode="auto">
            <a:xfrm>
              <a:off x="2295" y="2271"/>
              <a:ext cx="127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---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3" name="Rectangle 43"/>
            <p:cNvSpPr>
              <a:spLocks noChangeArrowheads="1"/>
            </p:cNvSpPr>
            <p:nvPr/>
          </p:nvSpPr>
          <p:spPr bwMode="auto">
            <a:xfrm>
              <a:off x="3928" y="2448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4" name="Rectangle 44"/>
            <p:cNvSpPr>
              <a:spLocks noChangeArrowheads="1"/>
            </p:cNvSpPr>
            <p:nvPr/>
          </p:nvSpPr>
          <p:spPr bwMode="auto">
            <a:xfrm>
              <a:off x="3928" y="2536"/>
              <a:ext cx="232" cy="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5" name="Rectangle 45"/>
            <p:cNvSpPr>
              <a:spLocks noChangeArrowheads="1"/>
            </p:cNvSpPr>
            <p:nvPr/>
          </p:nvSpPr>
          <p:spPr bwMode="auto">
            <a:xfrm>
              <a:off x="3928" y="2624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6" name="Text Box 48"/>
            <p:cNvSpPr txBox="1">
              <a:spLocks noChangeArrowheads="1"/>
            </p:cNvSpPr>
            <p:nvPr/>
          </p:nvSpPr>
          <p:spPr bwMode="auto">
            <a:xfrm>
              <a:off x="3895" y="2317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71747" name="Line 49"/>
            <p:cNvSpPr>
              <a:spLocks noChangeShapeType="1"/>
            </p:cNvSpPr>
            <p:nvPr/>
          </p:nvSpPr>
          <p:spPr bwMode="auto">
            <a:xfrm>
              <a:off x="3832" y="262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48" name="Text Box 50"/>
            <p:cNvSpPr txBox="1">
              <a:spLocks noChangeArrowheads="1"/>
            </p:cNvSpPr>
            <p:nvPr/>
          </p:nvSpPr>
          <p:spPr bwMode="auto">
            <a:xfrm>
              <a:off x="3671" y="2565"/>
              <a:ext cx="15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</p:grpSp>
      <p:grpSp>
        <p:nvGrpSpPr>
          <p:cNvPr id="361572" name="Group 100"/>
          <p:cNvGrpSpPr>
            <a:grpSpLocks/>
          </p:cNvGrpSpPr>
          <p:nvPr/>
        </p:nvGrpSpPr>
        <p:grpSpPr bwMode="auto">
          <a:xfrm>
            <a:off x="696913" y="4481513"/>
            <a:ext cx="7367587" cy="827087"/>
            <a:chOff x="439" y="2823"/>
            <a:chExt cx="4641" cy="521"/>
          </a:xfrm>
        </p:grpSpPr>
        <p:sp>
          <p:nvSpPr>
            <p:cNvPr id="71722" name="Rectangle 51"/>
            <p:cNvSpPr>
              <a:spLocks noChangeArrowheads="1"/>
            </p:cNvSpPr>
            <p:nvPr/>
          </p:nvSpPr>
          <p:spPr bwMode="auto">
            <a:xfrm>
              <a:off x="3592" y="2832"/>
              <a:ext cx="1488" cy="5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3" name="Text Box 52"/>
            <p:cNvSpPr txBox="1">
              <a:spLocks noChangeArrowheads="1"/>
            </p:cNvSpPr>
            <p:nvPr/>
          </p:nvSpPr>
          <p:spPr bwMode="auto">
            <a:xfrm>
              <a:off x="439" y="2823"/>
              <a:ext cx="1006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object field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4" name="Text Box 53"/>
            <p:cNvSpPr txBox="1">
              <a:spLocks noChangeArrowheads="1"/>
            </p:cNvSpPr>
            <p:nvPr/>
          </p:nvSpPr>
          <p:spPr bwMode="auto">
            <a:xfrm>
              <a:off x="1479" y="2823"/>
              <a:ext cx="78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Fld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4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5" name="Text Box 54"/>
            <p:cNvSpPr txBox="1">
              <a:spLocks noChangeArrowheads="1"/>
            </p:cNvSpPr>
            <p:nvPr/>
          </p:nvSpPr>
          <p:spPr bwMode="auto">
            <a:xfrm>
              <a:off x="2295" y="2823"/>
              <a:ext cx="127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offset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6" name="Rectangle 55"/>
            <p:cNvSpPr>
              <a:spLocks noChangeArrowheads="1"/>
            </p:cNvSpPr>
            <p:nvPr/>
          </p:nvSpPr>
          <p:spPr bwMode="auto">
            <a:xfrm>
              <a:off x="3928" y="3000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7" name="Rectangle 56"/>
            <p:cNvSpPr>
              <a:spLocks noChangeArrowheads="1"/>
            </p:cNvSpPr>
            <p:nvPr/>
          </p:nvSpPr>
          <p:spPr bwMode="auto">
            <a:xfrm>
              <a:off x="3928" y="3088"/>
              <a:ext cx="232" cy="8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8" name="Rectangle 57"/>
            <p:cNvSpPr>
              <a:spLocks noChangeArrowheads="1"/>
            </p:cNvSpPr>
            <p:nvPr/>
          </p:nvSpPr>
          <p:spPr bwMode="auto">
            <a:xfrm>
              <a:off x="3928" y="3176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9" name="Text Box 58"/>
            <p:cNvSpPr txBox="1">
              <a:spLocks noChangeArrowheads="1"/>
            </p:cNvSpPr>
            <p:nvPr/>
          </p:nvSpPr>
          <p:spPr bwMode="auto">
            <a:xfrm>
              <a:off x="3895" y="2869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71730" name="Line 59"/>
            <p:cNvSpPr>
              <a:spLocks noChangeShapeType="1"/>
            </p:cNvSpPr>
            <p:nvPr/>
          </p:nvSpPr>
          <p:spPr bwMode="auto">
            <a:xfrm>
              <a:off x="3832" y="317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31" name="Text Box 60"/>
            <p:cNvSpPr txBox="1">
              <a:spLocks noChangeArrowheads="1"/>
            </p:cNvSpPr>
            <p:nvPr/>
          </p:nvSpPr>
          <p:spPr bwMode="auto">
            <a:xfrm>
              <a:off x="3671" y="3117"/>
              <a:ext cx="15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71732" name="Text Box 61"/>
            <p:cNvSpPr txBox="1">
              <a:spLocks noChangeArrowheads="1"/>
            </p:cNvSpPr>
            <p:nvPr/>
          </p:nvSpPr>
          <p:spPr bwMode="auto">
            <a:xfrm>
              <a:off x="3975" y="3077"/>
              <a:ext cx="13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</p:txBody>
        </p:sp>
        <p:sp>
          <p:nvSpPr>
            <p:cNvPr id="71733" name="Rectangle 62"/>
            <p:cNvSpPr>
              <a:spLocks noChangeArrowheads="1"/>
            </p:cNvSpPr>
            <p:nvPr/>
          </p:nvSpPr>
          <p:spPr bwMode="auto">
            <a:xfrm>
              <a:off x="4368" y="3024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34" name="Rectangle 63"/>
            <p:cNvSpPr>
              <a:spLocks noChangeArrowheads="1"/>
            </p:cNvSpPr>
            <p:nvPr/>
          </p:nvSpPr>
          <p:spPr bwMode="auto">
            <a:xfrm>
              <a:off x="4368" y="3112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35" name="Rectangle 64"/>
            <p:cNvSpPr>
              <a:spLocks noChangeArrowheads="1"/>
            </p:cNvSpPr>
            <p:nvPr/>
          </p:nvSpPr>
          <p:spPr bwMode="auto">
            <a:xfrm>
              <a:off x="4368" y="3200"/>
              <a:ext cx="232" cy="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36" name="AutoShape 67"/>
            <p:cNvSpPr>
              <a:spLocks/>
            </p:cNvSpPr>
            <p:nvPr/>
          </p:nvSpPr>
          <p:spPr bwMode="auto">
            <a:xfrm>
              <a:off x="4616" y="3024"/>
              <a:ext cx="56" cy="176"/>
            </a:xfrm>
            <a:prstGeom prst="rightBrace">
              <a:avLst>
                <a:gd name="adj1" fmla="val 2619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37" name="Text Box 68"/>
            <p:cNvSpPr txBox="1">
              <a:spLocks noChangeArrowheads="1"/>
            </p:cNvSpPr>
            <p:nvPr/>
          </p:nvSpPr>
          <p:spPr bwMode="auto">
            <a:xfrm>
              <a:off x="4695" y="3061"/>
              <a:ext cx="23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offset</a:t>
              </a:r>
            </a:p>
          </p:txBody>
        </p:sp>
        <p:sp>
          <p:nvSpPr>
            <p:cNvPr id="71738" name="Line 70"/>
            <p:cNvSpPr>
              <a:spLocks noChangeShapeType="1"/>
            </p:cNvSpPr>
            <p:nvPr/>
          </p:nvSpPr>
          <p:spPr bwMode="auto">
            <a:xfrm flipV="1">
              <a:off x="4144" y="3032"/>
              <a:ext cx="224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61573" name="Group 101"/>
          <p:cNvGrpSpPr>
            <a:grpSpLocks/>
          </p:cNvGrpSpPr>
          <p:nvPr/>
        </p:nvGrpSpPr>
        <p:grpSpPr bwMode="auto">
          <a:xfrm>
            <a:off x="696913" y="5357813"/>
            <a:ext cx="7367587" cy="827087"/>
            <a:chOff x="439" y="3375"/>
            <a:chExt cx="4641" cy="521"/>
          </a:xfrm>
        </p:grpSpPr>
        <p:sp>
          <p:nvSpPr>
            <p:cNvPr id="71701" name="Rectangle 71"/>
            <p:cNvSpPr>
              <a:spLocks noChangeArrowheads="1"/>
            </p:cNvSpPr>
            <p:nvPr/>
          </p:nvSpPr>
          <p:spPr bwMode="auto">
            <a:xfrm>
              <a:off x="3592" y="3384"/>
              <a:ext cx="1488" cy="5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2" name="Text Box 72"/>
            <p:cNvSpPr txBox="1">
              <a:spLocks noChangeArrowheads="1"/>
            </p:cNvSpPr>
            <p:nvPr/>
          </p:nvSpPr>
          <p:spPr bwMode="auto">
            <a:xfrm>
              <a:off x="439" y="3375"/>
              <a:ext cx="1006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array element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3" name="Text Box 73"/>
            <p:cNvSpPr txBox="1">
              <a:spLocks noChangeArrowheads="1"/>
            </p:cNvSpPr>
            <p:nvPr/>
          </p:nvSpPr>
          <p:spPr bwMode="auto">
            <a:xfrm>
              <a:off x="1479" y="3375"/>
              <a:ext cx="788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Elem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5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4" name="Text Box 74"/>
            <p:cNvSpPr txBox="1">
              <a:spLocks noChangeArrowheads="1"/>
            </p:cNvSpPr>
            <p:nvPr/>
          </p:nvSpPr>
          <p:spPr bwMode="auto">
            <a:xfrm>
              <a:off x="2295" y="3375"/>
              <a:ext cx="1271" cy="5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---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5" name="Rectangle 75"/>
            <p:cNvSpPr>
              <a:spLocks noChangeArrowheads="1"/>
            </p:cNvSpPr>
            <p:nvPr/>
          </p:nvSpPr>
          <p:spPr bwMode="auto">
            <a:xfrm>
              <a:off x="3928" y="3496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6" name="Rectangle 76"/>
            <p:cNvSpPr>
              <a:spLocks noChangeArrowheads="1"/>
            </p:cNvSpPr>
            <p:nvPr/>
          </p:nvSpPr>
          <p:spPr bwMode="auto">
            <a:xfrm>
              <a:off x="3928" y="3584"/>
              <a:ext cx="232" cy="8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7" name="Rectangle 77"/>
            <p:cNvSpPr>
              <a:spLocks noChangeArrowheads="1"/>
            </p:cNvSpPr>
            <p:nvPr/>
          </p:nvSpPr>
          <p:spPr bwMode="auto">
            <a:xfrm>
              <a:off x="3928" y="3672"/>
              <a:ext cx="232" cy="8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08" name="Text Box 78"/>
            <p:cNvSpPr txBox="1">
              <a:spLocks noChangeArrowheads="1"/>
            </p:cNvSpPr>
            <p:nvPr/>
          </p:nvSpPr>
          <p:spPr bwMode="auto">
            <a:xfrm>
              <a:off x="3895" y="3389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71709" name="Line 79"/>
            <p:cNvSpPr>
              <a:spLocks noChangeShapeType="1"/>
            </p:cNvSpPr>
            <p:nvPr/>
          </p:nvSpPr>
          <p:spPr bwMode="auto">
            <a:xfrm>
              <a:off x="3832" y="37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0" name="Text Box 80"/>
            <p:cNvSpPr txBox="1">
              <a:spLocks noChangeArrowheads="1"/>
            </p:cNvSpPr>
            <p:nvPr/>
          </p:nvSpPr>
          <p:spPr bwMode="auto">
            <a:xfrm>
              <a:off x="3671" y="3701"/>
              <a:ext cx="15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71711" name="Text Box 81"/>
            <p:cNvSpPr txBox="1">
              <a:spLocks noChangeArrowheads="1"/>
            </p:cNvSpPr>
            <p:nvPr/>
          </p:nvSpPr>
          <p:spPr bwMode="auto">
            <a:xfrm>
              <a:off x="3975" y="3573"/>
              <a:ext cx="13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</p:txBody>
        </p:sp>
        <p:sp>
          <p:nvSpPr>
            <p:cNvPr id="71712" name="Rectangle 82"/>
            <p:cNvSpPr>
              <a:spLocks noChangeArrowheads="1"/>
            </p:cNvSpPr>
            <p:nvPr/>
          </p:nvSpPr>
          <p:spPr bwMode="auto">
            <a:xfrm>
              <a:off x="4368" y="3584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3" name="Rectangle 83"/>
            <p:cNvSpPr>
              <a:spLocks noChangeArrowheads="1"/>
            </p:cNvSpPr>
            <p:nvPr/>
          </p:nvSpPr>
          <p:spPr bwMode="auto">
            <a:xfrm>
              <a:off x="4368" y="3672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4" name="Rectangle 84"/>
            <p:cNvSpPr>
              <a:spLocks noChangeArrowheads="1"/>
            </p:cNvSpPr>
            <p:nvPr/>
          </p:nvSpPr>
          <p:spPr bwMode="auto">
            <a:xfrm>
              <a:off x="4368" y="3760"/>
              <a:ext cx="232" cy="8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5" name="AutoShape 85"/>
            <p:cNvSpPr>
              <a:spLocks/>
            </p:cNvSpPr>
            <p:nvPr/>
          </p:nvSpPr>
          <p:spPr bwMode="auto">
            <a:xfrm>
              <a:off x="4616" y="3584"/>
              <a:ext cx="56" cy="176"/>
            </a:xfrm>
            <a:prstGeom prst="rightBrace">
              <a:avLst>
                <a:gd name="adj1" fmla="val 2619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6" name="Text Box 86"/>
            <p:cNvSpPr txBox="1">
              <a:spLocks noChangeArrowheads="1"/>
            </p:cNvSpPr>
            <p:nvPr/>
          </p:nvSpPr>
          <p:spPr bwMode="auto">
            <a:xfrm>
              <a:off x="4695" y="362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idx</a:t>
              </a:r>
            </a:p>
          </p:txBody>
        </p:sp>
        <p:sp>
          <p:nvSpPr>
            <p:cNvPr id="71717" name="Line 87"/>
            <p:cNvSpPr>
              <a:spLocks noChangeShapeType="1"/>
            </p:cNvSpPr>
            <p:nvPr/>
          </p:nvSpPr>
          <p:spPr bwMode="auto">
            <a:xfrm flipV="1">
              <a:off x="4144" y="3504"/>
              <a:ext cx="224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8" name="Rectangle 88"/>
            <p:cNvSpPr>
              <a:spLocks noChangeArrowheads="1"/>
            </p:cNvSpPr>
            <p:nvPr/>
          </p:nvSpPr>
          <p:spPr bwMode="auto">
            <a:xfrm>
              <a:off x="3928" y="3760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19" name="Text Box 89"/>
            <p:cNvSpPr txBox="1">
              <a:spLocks noChangeArrowheads="1"/>
            </p:cNvSpPr>
            <p:nvPr/>
          </p:nvSpPr>
          <p:spPr bwMode="auto">
            <a:xfrm>
              <a:off x="3975" y="366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idx</a:t>
              </a:r>
            </a:p>
          </p:txBody>
        </p:sp>
        <p:sp>
          <p:nvSpPr>
            <p:cNvPr id="71720" name="Rectangle 90"/>
            <p:cNvSpPr>
              <a:spLocks noChangeArrowheads="1"/>
            </p:cNvSpPr>
            <p:nvPr/>
          </p:nvSpPr>
          <p:spPr bwMode="auto">
            <a:xfrm>
              <a:off x="4368" y="3496"/>
              <a:ext cx="232" cy="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1721" name="Text Box 91"/>
            <p:cNvSpPr txBox="1">
              <a:spLocks noChangeArrowheads="1"/>
            </p:cNvSpPr>
            <p:nvPr/>
          </p:nvSpPr>
          <p:spPr bwMode="auto">
            <a:xfrm>
              <a:off x="4399" y="3485"/>
              <a:ext cx="1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len</a:t>
              </a:r>
            </a:p>
          </p:txBody>
        </p:sp>
      </p:grpSp>
      <p:sp>
        <p:nvSpPr>
          <p:cNvPr id="71695" name="Rectangle 92"/>
          <p:cNvSpPr>
            <a:spLocks noChangeArrowheads="1"/>
          </p:cNvSpPr>
          <p:nvPr/>
        </p:nvSpPr>
        <p:spPr bwMode="auto">
          <a:xfrm>
            <a:off x="5702300" y="1473200"/>
            <a:ext cx="2362200" cy="3302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61574" name="Group 102"/>
          <p:cNvGrpSpPr>
            <a:grpSpLocks/>
          </p:cNvGrpSpPr>
          <p:nvPr/>
        </p:nvGrpSpPr>
        <p:grpSpPr bwMode="auto">
          <a:xfrm>
            <a:off x="696913" y="6246813"/>
            <a:ext cx="7367587" cy="336550"/>
            <a:chOff x="439" y="3935"/>
            <a:chExt cx="4641" cy="212"/>
          </a:xfrm>
        </p:grpSpPr>
        <p:sp>
          <p:nvSpPr>
            <p:cNvPr id="71697" name="Text Box 93"/>
            <p:cNvSpPr txBox="1">
              <a:spLocks noChangeArrowheads="1"/>
            </p:cNvSpPr>
            <p:nvPr/>
          </p:nvSpPr>
          <p:spPr bwMode="auto">
            <a:xfrm>
              <a:off x="439" y="3935"/>
              <a:ext cx="1010" cy="21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method</a:t>
              </a:r>
            </a:p>
          </p:txBody>
        </p:sp>
        <p:sp>
          <p:nvSpPr>
            <p:cNvPr id="71698" name="Text Box 94"/>
            <p:cNvSpPr txBox="1">
              <a:spLocks noChangeArrowheads="1"/>
            </p:cNvSpPr>
            <p:nvPr/>
          </p:nvSpPr>
          <p:spPr bwMode="auto">
            <a:xfrm>
              <a:off x="1479" y="3935"/>
              <a:ext cx="781" cy="21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 6</a:t>
              </a:r>
            </a:p>
          </p:txBody>
        </p:sp>
        <p:sp>
          <p:nvSpPr>
            <p:cNvPr id="71699" name="Text Box 95"/>
            <p:cNvSpPr txBox="1">
              <a:spLocks noChangeArrowheads="1"/>
            </p:cNvSpPr>
            <p:nvPr/>
          </p:nvSpPr>
          <p:spPr bwMode="auto">
            <a:xfrm>
              <a:off x="2295" y="3935"/>
              <a:ext cx="1270" cy="21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address, method obj.</a:t>
              </a:r>
            </a:p>
          </p:txBody>
        </p:sp>
        <p:sp>
          <p:nvSpPr>
            <p:cNvPr id="71700" name="Rectangle 96"/>
            <p:cNvSpPr>
              <a:spLocks noChangeArrowheads="1"/>
            </p:cNvSpPr>
            <p:nvPr/>
          </p:nvSpPr>
          <p:spPr bwMode="auto">
            <a:xfrm>
              <a:off x="3592" y="3936"/>
              <a:ext cx="1488" cy="2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6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C07667-760C-4530-B40C-0DE0D6F8AC4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find the necessary operand kinds</a:t>
            </a:r>
          </a:p>
        </p:txBody>
      </p:sp>
      <p:sp>
        <p:nvSpPr>
          <p:cNvPr id="73732" name="Text Box 3"/>
          <p:cNvSpPr txBox="1">
            <a:spLocks noChangeArrowheads="1"/>
          </p:cNvSpPr>
          <p:nvPr/>
        </p:nvSpPr>
        <p:spPr bwMode="auto">
          <a:xfrm>
            <a:off x="747713" y="1219200"/>
            <a:ext cx="1914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addressing modes</a:t>
            </a:r>
          </a:p>
        </p:txBody>
      </p:sp>
      <p:sp>
        <p:nvSpPr>
          <p:cNvPr id="73733" name="Text Box 4"/>
          <p:cNvSpPr txBox="1">
            <a:spLocks noChangeArrowheads="1"/>
          </p:cNvSpPr>
          <p:nvPr/>
        </p:nvSpPr>
        <p:spPr bwMode="auto">
          <a:xfrm>
            <a:off x="836613" y="1852613"/>
            <a:ext cx="1244600" cy="15589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Immediate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Static	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Relative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Indexed</a:t>
            </a:r>
          </a:p>
        </p:txBody>
      </p:sp>
      <p:sp>
        <p:nvSpPr>
          <p:cNvPr id="73734" name="Text Box 5"/>
          <p:cNvSpPr txBox="1">
            <a:spLocks noChangeArrowheads="1"/>
          </p:cNvSpPr>
          <p:nvPr/>
        </p:nvSpPr>
        <p:spPr bwMode="auto">
          <a:xfrm>
            <a:off x="4252913" y="1219200"/>
            <a:ext cx="1368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 kinds</a:t>
            </a:r>
          </a:p>
        </p:txBody>
      </p:sp>
      <p:sp>
        <p:nvSpPr>
          <p:cNvPr id="73735" name="Text Box 6"/>
          <p:cNvSpPr txBox="1">
            <a:spLocks noChangeArrowheads="1"/>
          </p:cNvSpPr>
          <p:nvPr/>
        </p:nvSpPr>
        <p:spPr bwMode="auto">
          <a:xfrm>
            <a:off x="4354513" y="1852613"/>
            <a:ext cx="1095375" cy="15589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Var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Type	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Meth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736" name="Text Box 14"/>
          <p:cNvSpPr txBox="1">
            <a:spLocks noChangeArrowheads="1"/>
          </p:cNvSpPr>
          <p:nvPr/>
        </p:nvSpPr>
        <p:spPr bwMode="auto">
          <a:xfrm>
            <a:off x="747713" y="1497013"/>
            <a:ext cx="2840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depending on the target machine</a:t>
            </a:r>
          </a:p>
        </p:txBody>
      </p:sp>
      <p:sp>
        <p:nvSpPr>
          <p:cNvPr id="73737" name="Text Box 15"/>
          <p:cNvSpPr txBox="1">
            <a:spLocks noChangeArrowheads="1"/>
          </p:cNvSpPr>
          <p:nvPr/>
        </p:nvSpPr>
        <p:spPr bwMode="auto">
          <a:xfrm>
            <a:off x="4252913" y="1497013"/>
            <a:ext cx="2951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depending on the source language</a:t>
            </a:r>
          </a:p>
        </p:txBody>
      </p:sp>
      <p:grpSp>
        <p:nvGrpSpPr>
          <p:cNvPr id="362515" name="Group 19"/>
          <p:cNvGrpSpPr>
            <a:grpSpLocks/>
          </p:cNvGrpSpPr>
          <p:nvPr/>
        </p:nvGrpSpPr>
        <p:grpSpPr bwMode="auto">
          <a:xfrm>
            <a:off x="2019300" y="3416300"/>
            <a:ext cx="6342063" cy="3211513"/>
            <a:chOff x="1272" y="2152"/>
            <a:chExt cx="3995" cy="2023"/>
          </a:xfrm>
        </p:grpSpPr>
        <p:sp>
          <p:nvSpPr>
            <p:cNvPr id="73739" name="Text Box 7"/>
            <p:cNvSpPr txBox="1">
              <a:spLocks noChangeArrowheads="1"/>
            </p:cNvSpPr>
            <p:nvPr/>
          </p:nvSpPr>
          <p:spPr bwMode="auto">
            <a:xfrm>
              <a:off x="1879" y="2221"/>
              <a:ext cx="31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</a:t>
              </a:r>
              <a:endParaRPr kumimoji="0" lang="de-AT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endParaRPr>
            </a:p>
          </p:txBody>
        </p:sp>
        <p:sp>
          <p:nvSpPr>
            <p:cNvPr id="73740" name="Text Box 9"/>
            <p:cNvSpPr txBox="1">
              <a:spLocks noChangeArrowheads="1"/>
            </p:cNvSpPr>
            <p:nvPr/>
          </p:nvSpPr>
          <p:spPr bwMode="auto">
            <a:xfrm>
              <a:off x="1563" y="2792"/>
              <a:ext cx="9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operand kinds</a:t>
              </a:r>
            </a:p>
          </p:txBody>
        </p:sp>
        <p:sp>
          <p:nvSpPr>
            <p:cNvPr id="73741" name="Text Box 10"/>
            <p:cNvSpPr txBox="1">
              <a:spLocks noChangeArrowheads="1"/>
            </p:cNvSpPr>
            <p:nvPr/>
          </p:nvSpPr>
          <p:spPr bwMode="auto">
            <a:xfrm>
              <a:off x="1719" y="3039"/>
              <a:ext cx="690" cy="113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Static	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Stack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Fld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Elem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</a:t>
              </a:r>
            </a:p>
          </p:txBody>
        </p:sp>
        <p:sp>
          <p:nvSpPr>
            <p:cNvPr id="73742" name="Line 11"/>
            <p:cNvSpPr>
              <a:spLocks noChangeShapeType="1"/>
            </p:cNvSpPr>
            <p:nvPr/>
          </p:nvSpPr>
          <p:spPr bwMode="auto">
            <a:xfrm>
              <a:off x="1272" y="2152"/>
              <a:ext cx="584" cy="176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3743" name="Line 12"/>
            <p:cNvSpPr>
              <a:spLocks noChangeShapeType="1"/>
            </p:cNvSpPr>
            <p:nvPr/>
          </p:nvSpPr>
          <p:spPr bwMode="auto">
            <a:xfrm flipH="1">
              <a:off x="2200" y="2152"/>
              <a:ext cx="552" cy="176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3744" name="Line 13"/>
            <p:cNvSpPr>
              <a:spLocks noChangeShapeType="1"/>
            </p:cNvSpPr>
            <p:nvPr/>
          </p:nvSpPr>
          <p:spPr bwMode="auto">
            <a:xfrm>
              <a:off x="2032" y="2568"/>
              <a:ext cx="8" cy="248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3745" name="Text Box 17"/>
            <p:cNvSpPr txBox="1">
              <a:spLocks noChangeArrowheads="1"/>
            </p:cNvSpPr>
            <p:nvPr/>
          </p:nvSpPr>
          <p:spPr bwMode="auto">
            <a:xfrm>
              <a:off x="2831" y="3223"/>
              <a:ext cx="2436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We do not need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Type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operands in MicroJava,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because types do not occur as operands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(no type casts)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0810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9E48AE-4BAB-4946-A8A9-3302F69277E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 </a:t>
            </a:r>
            <a:r>
              <a:rPr lang="de-AT" altLang="en-US" i="0" smtClean="0"/>
              <a:t>Operand</a:t>
            </a:r>
          </a:p>
        </p:txBody>
      </p:sp>
      <p:sp>
        <p:nvSpPr>
          <p:cNvPr id="74756" name="Text Box 3"/>
          <p:cNvSpPr txBox="1">
            <a:spLocks noChangeArrowheads="1"/>
          </p:cNvSpPr>
          <p:nvPr/>
        </p:nvSpPr>
        <p:spPr bwMode="auto">
          <a:xfrm>
            <a:off x="938213" y="1268413"/>
            <a:ext cx="7119554" cy="192578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Operand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final 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0,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1,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Static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2,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Stack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3,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4,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Elem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5,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6;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Con, Local, Static, Stack, Fld, Elem, Meth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type of the operand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Con: constant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Local, Static, Fld, Meth: address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Meth: method object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363531" name="Group 11"/>
          <p:cNvGrpSpPr>
            <a:grpSpLocks/>
          </p:cNvGrpSpPr>
          <p:nvPr/>
        </p:nvGrpSpPr>
        <p:grpSpPr bwMode="auto">
          <a:xfrm>
            <a:off x="646113" y="3378201"/>
            <a:ext cx="8174037" cy="2603501"/>
            <a:chOff x="407" y="2128"/>
            <a:chExt cx="5149" cy="1640"/>
          </a:xfrm>
        </p:grpSpPr>
        <p:sp>
          <p:nvSpPr>
            <p:cNvPr id="74761" name="Text Box 4"/>
            <p:cNvSpPr txBox="1">
              <a:spLocks noChangeArrowheads="1"/>
            </p:cNvSpPr>
            <p:nvPr/>
          </p:nvSpPr>
          <p:spPr bwMode="auto">
            <a:xfrm>
              <a:off x="407" y="2128"/>
              <a:ext cx="22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Constructors for creating operands</a:t>
              </a:r>
            </a:p>
          </p:txBody>
        </p:sp>
        <p:sp>
          <p:nvSpPr>
            <p:cNvPr id="74762" name="Text Box 5"/>
            <p:cNvSpPr txBox="1">
              <a:spLocks noChangeArrowheads="1"/>
            </p:cNvSpPr>
            <p:nvPr/>
          </p:nvSpPr>
          <p:spPr bwMode="auto">
            <a:xfrm>
              <a:off x="591" y="2351"/>
              <a:ext cx="3624" cy="141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714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714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714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714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(Obj obj)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type = obj.type; val = obj.val; adr = obj.adr;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switch (obj.kind)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Obj.Con:	kind = Con;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Obj.Var:	if (obj.level == 0) kind = Static; else kind = Local;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Obj.Meth:	kind = Meth; this.obj = obj;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default:	error(" a type is not a valid operand 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74763" name="Text Box 7"/>
            <p:cNvSpPr txBox="1">
              <a:spLocks noChangeArrowheads="1"/>
            </p:cNvSpPr>
            <p:nvPr/>
          </p:nvSpPr>
          <p:spPr bwMode="auto">
            <a:xfrm>
              <a:off x="4205" y="2391"/>
              <a:ext cx="135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creates an operand from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symbol table object</a:t>
              </a:r>
            </a:p>
          </p:txBody>
        </p:sp>
      </p:grpSp>
      <p:grpSp>
        <p:nvGrpSpPr>
          <p:cNvPr id="363532" name="Group 12"/>
          <p:cNvGrpSpPr>
            <a:grpSpLocks/>
          </p:cNvGrpSpPr>
          <p:nvPr/>
        </p:nvGrpSpPr>
        <p:grpSpPr bwMode="auto">
          <a:xfrm>
            <a:off x="938213" y="6005513"/>
            <a:ext cx="7872412" cy="741362"/>
            <a:chOff x="591" y="3783"/>
            <a:chExt cx="4959" cy="467"/>
          </a:xfrm>
        </p:grpSpPr>
        <p:sp>
          <p:nvSpPr>
            <p:cNvPr id="74759" name="Text Box 6"/>
            <p:cNvSpPr txBox="1">
              <a:spLocks noChangeArrowheads="1"/>
            </p:cNvSpPr>
            <p:nvPr/>
          </p:nvSpPr>
          <p:spPr bwMode="auto">
            <a:xfrm>
              <a:off x="591" y="3790"/>
              <a:ext cx="3595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(int val)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kind = Con; type = Tab.intType; this.val = 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74760" name="Text Box 8"/>
            <p:cNvSpPr txBox="1">
              <a:spLocks noChangeArrowheads="1"/>
            </p:cNvSpPr>
            <p:nvPr/>
          </p:nvSpPr>
          <p:spPr bwMode="auto">
            <a:xfrm>
              <a:off x="4199" y="3783"/>
              <a:ext cx="135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creates an operand from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constant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47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BBEA49-CE3B-421A-BC6D-F96AA9B0118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Loading values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709613" y="1087147"/>
            <a:ext cx="6399212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given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	a value described by an operand descriptor (Con, Local, Static,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wanted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	code that loads the value onto the expression stack</a:t>
            </a:r>
          </a:p>
        </p:txBody>
      </p:sp>
      <p:grpSp>
        <p:nvGrpSpPr>
          <p:cNvPr id="364553" name="Group 9"/>
          <p:cNvGrpSpPr>
            <a:grpSpLocks/>
          </p:cNvGrpSpPr>
          <p:nvPr/>
        </p:nvGrpSpPr>
        <p:grpSpPr bwMode="auto">
          <a:xfrm>
            <a:off x="811213" y="1760247"/>
            <a:ext cx="8204200" cy="4822825"/>
            <a:chOff x="511" y="1135"/>
            <a:chExt cx="5168" cy="3038"/>
          </a:xfrm>
        </p:grpSpPr>
        <p:sp>
          <p:nvSpPr>
            <p:cNvPr id="76806" name="Text Box 3"/>
            <p:cNvSpPr txBox="1">
              <a:spLocks noChangeArrowheads="1"/>
            </p:cNvSpPr>
            <p:nvPr/>
          </p:nvSpPr>
          <p:spPr bwMode="auto">
            <a:xfrm>
              <a:off x="511" y="1135"/>
              <a:ext cx="3697" cy="303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(Operand x) { //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method of class Code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switch (x.kind)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Operand.Con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if (0 &lt;= x.val &amp;&amp; x.val &lt;= 5)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const0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+ x.val);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else if (x.val == -1)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const_m1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else {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const_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 put4(x.val);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Operand.Static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getstatic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 put2(x.adr);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Operand.Local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if (0 &lt;= x.adr &amp;&amp; x.adr &lt;= 3)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load0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+ x.adr);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else {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 put(x.adr);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Operand.Fld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  //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assert: object base address is on EStack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getfield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 put2(x.adr);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Operand.Elem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 //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assert: base address &amp; index are on EStack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if (x.type == Tab.charType)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baload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 else put(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aload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Operand.Stack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 break; //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nothing (already loaded)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case </a:t>
              </a:r>
              <a:r>
                <a:rPr kumimoji="0" lang="de-AT" altLang="en-US" sz="14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Operand.Meth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: error("cannot load a method");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x.kind = Operand.Stack;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76807" name="Text Box 5"/>
            <p:cNvSpPr txBox="1">
              <a:spLocks noChangeArrowheads="1"/>
            </p:cNvSpPr>
            <p:nvPr/>
          </p:nvSpPr>
          <p:spPr bwMode="auto">
            <a:xfrm>
              <a:off x="4237" y="1407"/>
              <a:ext cx="1442" cy="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Case analysis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depending on the operand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kind we have to generate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different load instructions</a:t>
              </a:r>
            </a:p>
          </p:txBody>
        </p:sp>
        <p:sp>
          <p:nvSpPr>
            <p:cNvPr id="76808" name="Text Box 6"/>
            <p:cNvSpPr txBox="1">
              <a:spLocks noChangeArrowheads="1"/>
            </p:cNvSpPr>
            <p:nvPr/>
          </p:nvSpPr>
          <p:spPr bwMode="auto">
            <a:xfrm>
              <a:off x="4237" y="3739"/>
              <a:ext cx="1314" cy="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resulting operand is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always a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Stack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operand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0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707755-ACD7-4D56-A0D3-60A4908D3F9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loading variables</a:t>
            </a:r>
          </a:p>
        </p:txBody>
      </p:sp>
      <p:sp>
        <p:nvSpPr>
          <p:cNvPr id="78852" name="Text Box 3"/>
          <p:cNvSpPr txBox="1">
            <a:spLocks noChangeArrowheads="1"/>
          </p:cNvSpPr>
          <p:nvPr/>
        </p:nvSpPr>
        <p:spPr bwMode="auto">
          <a:xfrm>
            <a:off x="1014413" y="1719263"/>
            <a:ext cx="7116762" cy="11715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  <a:tab pos="457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  <a:tab pos="457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  <a:tab pos="457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  <a:tab pos="457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816100" algn="l"/>
                <a:tab pos="2006600" algn="l"/>
                <a:tab pos="457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57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57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57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57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(.	String name;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ident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	(.	Obj obj = Tab.find(name);	// obj.kind = Var | Con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Operand x = new Operand(obj);	// x.kind = Local | Static | Con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Code.load(x);	// x.kind = Stack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.) .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259013" y="3605213"/>
            <a:ext cx="1868487" cy="1743075"/>
            <a:chOff x="2259013" y="3605213"/>
            <a:chExt cx="1868487" cy="1743232"/>
          </a:xfrm>
        </p:grpSpPr>
        <p:sp>
          <p:nvSpPr>
            <p:cNvPr id="78894" name="Rectangle 14"/>
            <p:cNvSpPr>
              <a:spLocks noChangeArrowheads="1"/>
            </p:cNvSpPr>
            <p:nvPr/>
          </p:nvSpPr>
          <p:spPr bwMode="auto">
            <a:xfrm>
              <a:off x="3048000" y="4203701"/>
              <a:ext cx="711200" cy="11176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95" name="Text Box 12"/>
            <p:cNvSpPr txBox="1">
              <a:spLocks noChangeArrowheads="1"/>
            </p:cNvSpPr>
            <p:nvPr/>
          </p:nvSpPr>
          <p:spPr bwMode="auto">
            <a:xfrm>
              <a:off x="2449513" y="4176713"/>
              <a:ext cx="623887" cy="1155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level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78896" name="Text Box 13"/>
            <p:cNvSpPr txBox="1">
              <a:spLocks noChangeArrowheads="1"/>
            </p:cNvSpPr>
            <p:nvPr/>
          </p:nvSpPr>
          <p:spPr bwMode="auto">
            <a:xfrm>
              <a:off x="3084513" y="4176713"/>
              <a:ext cx="447343" cy="1171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"v"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78897" name="Text Box 15"/>
            <p:cNvSpPr txBox="1">
              <a:spLocks noChangeArrowheads="1"/>
            </p:cNvSpPr>
            <p:nvPr/>
          </p:nvSpPr>
          <p:spPr bwMode="auto">
            <a:xfrm>
              <a:off x="2259013" y="3605213"/>
              <a:ext cx="186848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obj = Tab.find(name);</a:t>
              </a:r>
            </a:p>
          </p:txBody>
        </p:sp>
        <p:sp>
          <p:nvSpPr>
            <p:cNvPr id="78898" name="Text Box 16"/>
            <p:cNvSpPr txBox="1">
              <a:spLocks noChangeArrowheads="1"/>
            </p:cNvSpPr>
            <p:nvPr/>
          </p:nvSpPr>
          <p:spPr bwMode="auto">
            <a:xfrm>
              <a:off x="3186113" y="3922713"/>
              <a:ext cx="4175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obj</a:t>
              </a:r>
            </a:p>
          </p:txBody>
        </p:sp>
      </p:grpSp>
      <p:grpSp>
        <p:nvGrpSpPr>
          <p:cNvPr id="365625" name="Group 57"/>
          <p:cNvGrpSpPr>
            <a:grpSpLocks/>
          </p:cNvGrpSpPr>
          <p:nvPr/>
        </p:nvGrpSpPr>
        <p:grpSpPr bwMode="auto">
          <a:xfrm>
            <a:off x="4291013" y="3605213"/>
            <a:ext cx="1938337" cy="1322387"/>
            <a:chOff x="2703" y="2271"/>
            <a:chExt cx="1221" cy="833"/>
          </a:xfrm>
        </p:grpSpPr>
        <p:sp>
          <p:nvSpPr>
            <p:cNvPr id="78889" name="Rectangle 24"/>
            <p:cNvSpPr>
              <a:spLocks noChangeArrowheads="1"/>
            </p:cNvSpPr>
            <p:nvPr/>
          </p:nvSpPr>
          <p:spPr bwMode="auto">
            <a:xfrm>
              <a:off x="3128" y="2648"/>
              <a:ext cx="448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90" name="Text Box 22"/>
            <p:cNvSpPr txBox="1">
              <a:spLocks noChangeArrowheads="1"/>
            </p:cNvSpPr>
            <p:nvPr/>
          </p:nvSpPr>
          <p:spPr bwMode="auto">
            <a:xfrm>
              <a:off x="2807" y="2631"/>
              <a:ext cx="31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78891" name="Text Box 23"/>
            <p:cNvSpPr txBox="1">
              <a:spLocks noChangeArrowheads="1"/>
            </p:cNvSpPr>
            <p:nvPr/>
          </p:nvSpPr>
          <p:spPr bwMode="auto">
            <a:xfrm>
              <a:off x="3151" y="2631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78892" name="Text Box 25"/>
            <p:cNvSpPr txBox="1">
              <a:spLocks noChangeArrowheads="1"/>
            </p:cNvSpPr>
            <p:nvPr/>
          </p:nvSpPr>
          <p:spPr bwMode="auto">
            <a:xfrm>
              <a:off x="2703" y="2271"/>
              <a:ext cx="122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new Operand(obj);</a:t>
              </a:r>
            </a:p>
          </p:txBody>
        </p:sp>
        <p:sp>
          <p:nvSpPr>
            <p:cNvPr id="78893" name="Text Box 26"/>
            <p:cNvSpPr txBox="1">
              <a:spLocks noChangeArrowheads="1"/>
            </p:cNvSpPr>
            <p:nvPr/>
          </p:nvSpPr>
          <p:spPr bwMode="auto">
            <a:xfrm>
              <a:off x="3271" y="2471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491413" y="3957638"/>
            <a:ext cx="1202471" cy="1020762"/>
            <a:chOff x="7491413" y="3957638"/>
            <a:chExt cx="1202471" cy="1020762"/>
          </a:xfrm>
        </p:grpSpPr>
        <p:sp>
          <p:nvSpPr>
            <p:cNvPr id="78881" name="Rectangle 32"/>
            <p:cNvSpPr>
              <a:spLocks noChangeArrowheads="1"/>
            </p:cNvSpPr>
            <p:nvPr/>
          </p:nvSpPr>
          <p:spPr bwMode="auto">
            <a:xfrm>
              <a:off x="8051800" y="4216400"/>
              <a:ext cx="571500" cy="1905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82" name="Rectangle 33"/>
            <p:cNvSpPr>
              <a:spLocks noChangeArrowheads="1"/>
            </p:cNvSpPr>
            <p:nvPr/>
          </p:nvSpPr>
          <p:spPr bwMode="auto">
            <a:xfrm>
              <a:off x="8051800" y="4406900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83" name="Rectangle 34"/>
            <p:cNvSpPr>
              <a:spLocks noChangeArrowheads="1"/>
            </p:cNvSpPr>
            <p:nvPr/>
          </p:nvSpPr>
          <p:spPr bwMode="auto">
            <a:xfrm>
              <a:off x="8051800" y="4597400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84" name="Rectangle 35"/>
            <p:cNvSpPr>
              <a:spLocks noChangeArrowheads="1"/>
            </p:cNvSpPr>
            <p:nvPr/>
          </p:nvSpPr>
          <p:spPr bwMode="auto">
            <a:xfrm>
              <a:off x="8051800" y="4787900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85" name="Line 36"/>
            <p:cNvSpPr>
              <a:spLocks noChangeShapeType="1"/>
            </p:cNvSpPr>
            <p:nvPr/>
          </p:nvSpPr>
          <p:spPr bwMode="auto">
            <a:xfrm>
              <a:off x="7848600" y="4406900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86" name="Text Box 37"/>
            <p:cNvSpPr txBox="1">
              <a:spLocks noChangeArrowheads="1"/>
            </p:cNvSpPr>
            <p:nvPr/>
          </p:nvSpPr>
          <p:spPr bwMode="auto">
            <a:xfrm>
              <a:off x="7491413" y="4275138"/>
              <a:ext cx="42545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78887" name="Text Box 40"/>
            <p:cNvSpPr txBox="1">
              <a:spLocks noChangeArrowheads="1"/>
            </p:cNvSpPr>
            <p:nvPr/>
          </p:nvSpPr>
          <p:spPr bwMode="auto">
            <a:xfrm>
              <a:off x="8286379" y="4224338"/>
              <a:ext cx="76944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78888" name="Text Box 42"/>
            <p:cNvSpPr txBox="1">
              <a:spLocks noChangeArrowheads="1"/>
            </p:cNvSpPr>
            <p:nvPr/>
          </p:nvSpPr>
          <p:spPr bwMode="auto">
            <a:xfrm>
              <a:off x="8024813" y="3957638"/>
              <a:ext cx="669071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</p:grpSp>
      <p:sp>
        <p:nvSpPr>
          <p:cNvPr id="78856" name="Text Box 43"/>
          <p:cNvSpPr txBox="1">
            <a:spLocks noChangeArrowheads="1"/>
          </p:cNvSpPr>
          <p:nvPr/>
        </p:nvSpPr>
        <p:spPr bwMode="auto">
          <a:xfrm>
            <a:off x="696913" y="1168400"/>
            <a:ext cx="2460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Description by an ATG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71513" y="3238500"/>
            <a:ext cx="1476375" cy="1870075"/>
            <a:chOff x="671513" y="3238500"/>
            <a:chExt cx="1476375" cy="1870075"/>
          </a:xfrm>
        </p:grpSpPr>
        <p:sp>
          <p:nvSpPr>
            <p:cNvPr id="78867" name="Rectangle 4"/>
            <p:cNvSpPr>
              <a:spLocks noChangeArrowheads="1"/>
            </p:cNvSpPr>
            <p:nvPr/>
          </p:nvSpPr>
          <p:spPr bwMode="auto">
            <a:xfrm>
              <a:off x="1193801" y="4216400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68" name="Rectangle 5"/>
            <p:cNvSpPr>
              <a:spLocks noChangeArrowheads="1"/>
            </p:cNvSpPr>
            <p:nvPr/>
          </p:nvSpPr>
          <p:spPr bwMode="auto">
            <a:xfrm>
              <a:off x="1193801" y="4406900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69" name="Rectangle 6"/>
            <p:cNvSpPr>
              <a:spLocks noChangeArrowheads="1"/>
            </p:cNvSpPr>
            <p:nvPr/>
          </p:nvSpPr>
          <p:spPr bwMode="auto">
            <a:xfrm>
              <a:off x="1193801" y="4597399"/>
              <a:ext cx="571500" cy="1905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70" name="Rectangle 7"/>
            <p:cNvSpPr>
              <a:spLocks noChangeArrowheads="1"/>
            </p:cNvSpPr>
            <p:nvPr/>
          </p:nvSpPr>
          <p:spPr bwMode="auto">
            <a:xfrm>
              <a:off x="1193801" y="4787899"/>
              <a:ext cx="571500" cy="1905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71" name="Line 8"/>
            <p:cNvSpPr>
              <a:spLocks noChangeShapeType="1"/>
            </p:cNvSpPr>
            <p:nvPr/>
          </p:nvSpPr>
          <p:spPr bwMode="auto">
            <a:xfrm>
              <a:off x="990601" y="4216400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72" name="Text Box 9"/>
            <p:cNvSpPr txBox="1">
              <a:spLocks noChangeArrowheads="1"/>
            </p:cNvSpPr>
            <p:nvPr/>
          </p:nvSpPr>
          <p:spPr bwMode="auto">
            <a:xfrm>
              <a:off x="709613" y="4071938"/>
              <a:ext cx="3079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78873" name="Line 10"/>
            <p:cNvSpPr>
              <a:spLocks noChangeShapeType="1"/>
            </p:cNvSpPr>
            <p:nvPr/>
          </p:nvSpPr>
          <p:spPr bwMode="auto">
            <a:xfrm>
              <a:off x="990601" y="4978399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74" name="Text Box 11"/>
            <p:cNvSpPr txBox="1">
              <a:spLocks noChangeArrowheads="1"/>
            </p:cNvSpPr>
            <p:nvPr/>
          </p:nvSpPr>
          <p:spPr bwMode="auto">
            <a:xfrm>
              <a:off x="671513" y="4833937"/>
              <a:ext cx="341313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78875" name="Text Box 17"/>
            <p:cNvSpPr txBox="1">
              <a:spLocks noChangeArrowheads="1"/>
            </p:cNvSpPr>
            <p:nvPr/>
          </p:nvSpPr>
          <p:spPr bwMode="auto">
            <a:xfrm>
              <a:off x="1801812" y="4237038"/>
              <a:ext cx="84138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78876" name="Text Box 18"/>
            <p:cNvSpPr txBox="1">
              <a:spLocks noChangeArrowheads="1"/>
            </p:cNvSpPr>
            <p:nvPr/>
          </p:nvSpPr>
          <p:spPr bwMode="auto">
            <a:xfrm>
              <a:off x="1801812" y="4427538"/>
              <a:ext cx="84138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78877" name="Text Box 19"/>
            <p:cNvSpPr txBox="1">
              <a:spLocks noChangeArrowheads="1"/>
            </p:cNvSpPr>
            <p:nvPr/>
          </p:nvSpPr>
          <p:spPr bwMode="auto">
            <a:xfrm>
              <a:off x="1801812" y="4618037"/>
              <a:ext cx="84138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78878" name="Text Box 20"/>
            <p:cNvSpPr txBox="1">
              <a:spLocks noChangeArrowheads="1"/>
            </p:cNvSpPr>
            <p:nvPr/>
          </p:nvSpPr>
          <p:spPr bwMode="auto">
            <a:xfrm>
              <a:off x="1801812" y="4821237"/>
              <a:ext cx="84138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78879" name="Text Box 21"/>
            <p:cNvSpPr txBox="1">
              <a:spLocks noChangeArrowheads="1"/>
            </p:cNvSpPr>
            <p:nvPr/>
          </p:nvSpPr>
          <p:spPr bwMode="auto">
            <a:xfrm>
              <a:off x="1428378" y="4605337"/>
              <a:ext cx="76944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78880" name="Text Box 41"/>
            <p:cNvSpPr txBox="1">
              <a:spLocks noChangeArrowheads="1"/>
            </p:cNvSpPr>
            <p:nvPr/>
          </p:nvSpPr>
          <p:spPr bwMode="auto">
            <a:xfrm>
              <a:off x="1115522" y="3957638"/>
              <a:ext cx="694719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78858" name="Text Box 44"/>
            <p:cNvSpPr txBox="1">
              <a:spLocks noChangeArrowheads="1"/>
            </p:cNvSpPr>
            <p:nvPr/>
          </p:nvSpPr>
          <p:spPr bwMode="auto">
            <a:xfrm>
              <a:off x="696913" y="3238500"/>
              <a:ext cx="14509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Visualisation</a:t>
              </a:r>
            </a:p>
          </p:txBody>
        </p:sp>
      </p:grpSp>
      <p:grpSp>
        <p:nvGrpSpPr>
          <p:cNvPr id="365624" name="Group 56"/>
          <p:cNvGrpSpPr>
            <a:grpSpLocks/>
          </p:cNvGrpSpPr>
          <p:nvPr/>
        </p:nvGrpSpPr>
        <p:grpSpPr bwMode="auto">
          <a:xfrm>
            <a:off x="5324475" y="3605213"/>
            <a:ext cx="2141538" cy="2254250"/>
            <a:chOff x="3354" y="2271"/>
            <a:chExt cx="1349" cy="1420"/>
          </a:xfrm>
        </p:grpSpPr>
        <p:sp>
          <p:nvSpPr>
            <p:cNvPr id="78860" name="Rectangle 29"/>
            <p:cNvSpPr>
              <a:spLocks noChangeArrowheads="1"/>
            </p:cNvSpPr>
            <p:nvPr/>
          </p:nvSpPr>
          <p:spPr bwMode="auto">
            <a:xfrm>
              <a:off x="4088" y="2648"/>
              <a:ext cx="448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8861" name="Text Box 28"/>
            <p:cNvSpPr txBox="1">
              <a:spLocks noChangeArrowheads="1"/>
            </p:cNvSpPr>
            <p:nvPr/>
          </p:nvSpPr>
          <p:spPr bwMode="auto">
            <a:xfrm>
              <a:off x="4111" y="2631"/>
              <a:ext cx="394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78862" name="Text Box 30"/>
            <p:cNvSpPr txBox="1">
              <a:spLocks noChangeArrowheads="1"/>
            </p:cNvSpPr>
            <p:nvPr/>
          </p:nvSpPr>
          <p:spPr bwMode="auto">
            <a:xfrm>
              <a:off x="3919" y="2271"/>
              <a:ext cx="7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Code.load(x);</a:t>
              </a:r>
            </a:p>
          </p:txBody>
        </p:sp>
        <p:sp>
          <p:nvSpPr>
            <p:cNvPr id="78863" name="Text Box 31"/>
            <p:cNvSpPr txBox="1">
              <a:spLocks noChangeArrowheads="1"/>
            </p:cNvSpPr>
            <p:nvPr/>
          </p:nvSpPr>
          <p:spPr bwMode="auto">
            <a:xfrm>
              <a:off x="4231" y="2471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78864" name="Text Box 50"/>
            <p:cNvSpPr txBox="1">
              <a:spLocks noChangeArrowheads="1"/>
            </p:cNvSpPr>
            <p:nvPr/>
          </p:nvSpPr>
          <p:spPr bwMode="auto">
            <a:xfrm>
              <a:off x="3611" y="3271"/>
              <a:ext cx="44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output</a:t>
              </a:r>
            </a:p>
          </p:txBody>
        </p:sp>
        <p:sp>
          <p:nvSpPr>
            <p:cNvPr id="78865" name="Text Box 51"/>
            <p:cNvSpPr txBox="1">
              <a:spLocks noChangeArrowheads="1"/>
            </p:cNvSpPr>
            <p:nvPr/>
          </p:nvSpPr>
          <p:spPr bwMode="auto">
            <a:xfrm>
              <a:off x="3625" y="3479"/>
              <a:ext cx="4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load2</a:t>
              </a:r>
            </a:p>
          </p:txBody>
        </p:sp>
        <p:sp>
          <p:nvSpPr>
            <p:cNvPr id="78866" name="Freeform 55"/>
            <p:cNvSpPr>
              <a:spLocks/>
            </p:cNvSpPr>
            <p:nvPr/>
          </p:nvSpPr>
          <p:spPr bwMode="auto">
            <a:xfrm>
              <a:off x="3354" y="3138"/>
              <a:ext cx="984" cy="127"/>
            </a:xfrm>
            <a:custGeom>
              <a:avLst/>
              <a:gdLst>
                <a:gd name="T0" fmla="*/ 0 w 984"/>
                <a:gd name="T1" fmla="*/ 0 h 127"/>
                <a:gd name="T2" fmla="*/ 462 w 984"/>
                <a:gd name="T3" fmla="*/ 126 h 127"/>
                <a:gd name="T4" fmla="*/ 984 w 984"/>
                <a:gd name="T5" fmla="*/ 6 h 1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4" h="127">
                  <a:moveTo>
                    <a:pt x="0" y="0"/>
                  </a:moveTo>
                  <a:cubicBezTo>
                    <a:pt x="149" y="62"/>
                    <a:pt x="298" y="125"/>
                    <a:pt x="462" y="126"/>
                  </a:cubicBezTo>
                  <a:cubicBezTo>
                    <a:pt x="626" y="127"/>
                    <a:pt x="805" y="66"/>
                    <a:pt x="984" y="6"/>
                  </a:cubicBezTo>
                </a:path>
              </a:pathLst>
            </a:custGeom>
            <a:noFill/>
            <a:ln w="285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66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789FDC-C4AB-49D1-B32D-BA97EE9C70A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loading constants</a:t>
            </a:r>
          </a:p>
        </p:txBody>
      </p:sp>
      <p:sp>
        <p:nvSpPr>
          <p:cNvPr id="80900" name="Text Box 3"/>
          <p:cNvSpPr txBox="1">
            <a:spLocks noChangeArrowheads="1"/>
          </p:cNvSpPr>
          <p:nvPr/>
        </p:nvSpPr>
        <p:spPr bwMode="auto">
          <a:xfrm>
            <a:off x="1014413" y="1719263"/>
            <a:ext cx="6164165" cy="117173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  <a:tab pos="466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  <a:tab pos="46672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  <a:tab pos="46672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  <a:tab pos="46672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816100" algn="l"/>
                <a:tab pos="2006600" algn="l"/>
                <a:tab pos="46672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6672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6672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6672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  <a:tab pos="46672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66725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(.	int val;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66725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66725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number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	(.	Operand x = new Operand(val);	// x.kind = Con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66725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Code.load(x);	// x.kind = Stack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  <a:tab pos="466725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.)</a:t>
            </a:r>
          </a:p>
        </p:txBody>
      </p:sp>
      <p:sp>
        <p:nvSpPr>
          <p:cNvPr id="80901" name="Text Box 4"/>
          <p:cNvSpPr txBox="1">
            <a:spLocks noChangeArrowheads="1"/>
          </p:cNvSpPr>
          <p:nvPr/>
        </p:nvSpPr>
        <p:spPr bwMode="auto">
          <a:xfrm>
            <a:off x="696913" y="1231900"/>
            <a:ext cx="2460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Description by an ATG</a:t>
            </a:r>
          </a:p>
        </p:txBody>
      </p:sp>
      <p:grpSp>
        <p:nvGrpSpPr>
          <p:cNvPr id="366627" name="Group 35"/>
          <p:cNvGrpSpPr>
            <a:grpSpLocks/>
          </p:cNvGrpSpPr>
          <p:nvPr/>
        </p:nvGrpSpPr>
        <p:grpSpPr bwMode="auto">
          <a:xfrm>
            <a:off x="1878013" y="3670694"/>
            <a:ext cx="1928812" cy="1322387"/>
            <a:chOff x="1183" y="2215"/>
            <a:chExt cx="1215" cy="833"/>
          </a:xfrm>
        </p:grpSpPr>
        <p:sp>
          <p:nvSpPr>
            <p:cNvPr id="80924" name="Rectangle 7"/>
            <p:cNvSpPr>
              <a:spLocks noChangeArrowheads="1"/>
            </p:cNvSpPr>
            <p:nvPr/>
          </p:nvSpPr>
          <p:spPr bwMode="auto">
            <a:xfrm>
              <a:off x="1560" y="2592"/>
              <a:ext cx="448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25" name="Text Box 8"/>
            <p:cNvSpPr txBox="1">
              <a:spLocks noChangeArrowheads="1"/>
            </p:cNvSpPr>
            <p:nvPr/>
          </p:nvSpPr>
          <p:spPr bwMode="auto">
            <a:xfrm>
              <a:off x="1239" y="2575"/>
              <a:ext cx="31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80926" name="Text Box 9"/>
            <p:cNvSpPr txBox="1">
              <a:spLocks noChangeArrowheads="1"/>
            </p:cNvSpPr>
            <p:nvPr/>
          </p:nvSpPr>
          <p:spPr bwMode="auto">
            <a:xfrm>
              <a:off x="1583" y="2575"/>
              <a:ext cx="31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80927" name="Text Box 10"/>
            <p:cNvSpPr txBox="1">
              <a:spLocks noChangeArrowheads="1"/>
            </p:cNvSpPr>
            <p:nvPr/>
          </p:nvSpPr>
          <p:spPr bwMode="auto">
            <a:xfrm>
              <a:off x="1183" y="2215"/>
              <a:ext cx="121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new Operand(val);</a:t>
              </a:r>
            </a:p>
          </p:txBody>
        </p:sp>
        <p:sp>
          <p:nvSpPr>
            <p:cNvPr id="80928" name="Text Box 11"/>
            <p:cNvSpPr txBox="1">
              <a:spLocks noChangeArrowheads="1"/>
            </p:cNvSpPr>
            <p:nvPr/>
          </p:nvSpPr>
          <p:spPr bwMode="auto">
            <a:xfrm>
              <a:off x="1703" y="2415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</p:grpSp>
      <p:grpSp>
        <p:nvGrpSpPr>
          <p:cNvPr id="366631" name="Group 39"/>
          <p:cNvGrpSpPr>
            <a:grpSpLocks/>
          </p:cNvGrpSpPr>
          <p:nvPr/>
        </p:nvGrpSpPr>
        <p:grpSpPr bwMode="auto">
          <a:xfrm>
            <a:off x="5256213" y="4023119"/>
            <a:ext cx="1201737" cy="1020762"/>
            <a:chOff x="3311" y="2437"/>
            <a:chExt cx="757" cy="643"/>
          </a:xfrm>
        </p:grpSpPr>
        <p:sp>
          <p:nvSpPr>
            <p:cNvPr id="80916" name="Rectangle 13"/>
            <p:cNvSpPr>
              <a:spLocks noChangeArrowheads="1"/>
            </p:cNvSpPr>
            <p:nvPr/>
          </p:nvSpPr>
          <p:spPr bwMode="auto">
            <a:xfrm>
              <a:off x="3664" y="2600"/>
              <a:ext cx="360" cy="12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17" name="Rectangle 14"/>
            <p:cNvSpPr>
              <a:spLocks noChangeArrowheads="1"/>
            </p:cNvSpPr>
            <p:nvPr/>
          </p:nvSpPr>
          <p:spPr bwMode="auto">
            <a:xfrm>
              <a:off x="3664" y="2720"/>
              <a:ext cx="360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18" name="Rectangle 15"/>
            <p:cNvSpPr>
              <a:spLocks noChangeArrowheads="1"/>
            </p:cNvSpPr>
            <p:nvPr/>
          </p:nvSpPr>
          <p:spPr bwMode="auto">
            <a:xfrm>
              <a:off x="3664" y="2840"/>
              <a:ext cx="360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19" name="Rectangle 16"/>
            <p:cNvSpPr>
              <a:spLocks noChangeArrowheads="1"/>
            </p:cNvSpPr>
            <p:nvPr/>
          </p:nvSpPr>
          <p:spPr bwMode="auto">
            <a:xfrm>
              <a:off x="3664" y="2960"/>
              <a:ext cx="360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20" name="Line 17"/>
            <p:cNvSpPr>
              <a:spLocks noChangeShapeType="1"/>
            </p:cNvSpPr>
            <p:nvPr/>
          </p:nvSpPr>
          <p:spPr bwMode="auto">
            <a:xfrm>
              <a:off x="3536" y="2720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21" name="Text Box 18"/>
            <p:cNvSpPr txBox="1">
              <a:spLocks noChangeArrowheads="1"/>
            </p:cNvSpPr>
            <p:nvPr/>
          </p:nvSpPr>
          <p:spPr bwMode="auto">
            <a:xfrm>
              <a:off x="3311" y="2637"/>
              <a:ext cx="2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80922" name="Text Box 19"/>
            <p:cNvSpPr txBox="1">
              <a:spLocks noChangeArrowheads="1"/>
            </p:cNvSpPr>
            <p:nvPr/>
          </p:nvSpPr>
          <p:spPr bwMode="auto">
            <a:xfrm>
              <a:off x="3783" y="2605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17</a:t>
              </a:r>
            </a:p>
          </p:txBody>
        </p:sp>
        <p:sp>
          <p:nvSpPr>
            <p:cNvPr id="80923" name="Text Box 20"/>
            <p:cNvSpPr txBox="1">
              <a:spLocks noChangeArrowheads="1"/>
            </p:cNvSpPr>
            <p:nvPr/>
          </p:nvSpPr>
          <p:spPr bwMode="auto">
            <a:xfrm>
              <a:off x="3647" y="2437"/>
              <a:ext cx="42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</p:grpSp>
      <p:grpSp>
        <p:nvGrpSpPr>
          <p:cNvPr id="366626" name="Group 34"/>
          <p:cNvGrpSpPr>
            <a:grpSpLocks/>
          </p:cNvGrpSpPr>
          <p:nvPr/>
        </p:nvGrpSpPr>
        <p:grpSpPr bwMode="auto">
          <a:xfrm>
            <a:off x="696913" y="3189681"/>
            <a:ext cx="1450975" cy="1293813"/>
            <a:chOff x="439" y="1912"/>
            <a:chExt cx="914" cy="815"/>
          </a:xfrm>
        </p:grpSpPr>
        <p:sp>
          <p:nvSpPr>
            <p:cNvPr id="80913" name="Text Box 5"/>
            <p:cNvSpPr txBox="1">
              <a:spLocks noChangeArrowheads="1"/>
            </p:cNvSpPr>
            <p:nvPr/>
          </p:nvSpPr>
          <p:spPr bwMode="auto">
            <a:xfrm>
              <a:off x="439" y="1912"/>
              <a:ext cx="91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Visualisation</a:t>
              </a:r>
            </a:p>
          </p:txBody>
        </p:sp>
        <p:sp>
          <p:nvSpPr>
            <p:cNvPr id="80914" name="Text Box 28"/>
            <p:cNvSpPr txBox="1">
              <a:spLocks noChangeArrowheads="1"/>
            </p:cNvSpPr>
            <p:nvPr/>
          </p:nvSpPr>
          <p:spPr bwMode="auto">
            <a:xfrm>
              <a:off x="615" y="2215"/>
              <a:ext cx="25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</p:txBody>
        </p:sp>
        <p:sp>
          <p:nvSpPr>
            <p:cNvPr id="80915" name="Text Box 29"/>
            <p:cNvSpPr txBox="1">
              <a:spLocks noChangeArrowheads="1"/>
            </p:cNvSpPr>
            <p:nvPr/>
          </p:nvSpPr>
          <p:spPr bwMode="auto">
            <a:xfrm>
              <a:off x="607" y="2535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17</a:t>
              </a:r>
            </a:p>
          </p:txBody>
        </p:sp>
      </p:grpSp>
      <p:grpSp>
        <p:nvGrpSpPr>
          <p:cNvPr id="366633" name="Group 41"/>
          <p:cNvGrpSpPr>
            <a:grpSpLocks/>
          </p:cNvGrpSpPr>
          <p:nvPr/>
        </p:nvGrpSpPr>
        <p:grpSpPr bwMode="auto">
          <a:xfrm>
            <a:off x="2847975" y="3670694"/>
            <a:ext cx="2255838" cy="2171700"/>
            <a:chOff x="1794" y="2215"/>
            <a:chExt cx="1421" cy="1368"/>
          </a:xfrm>
        </p:grpSpPr>
        <p:sp>
          <p:nvSpPr>
            <p:cNvPr id="80906" name="Rectangle 22"/>
            <p:cNvSpPr>
              <a:spLocks noChangeArrowheads="1"/>
            </p:cNvSpPr>
            <p:nvPr/>
          </p:nvSpPr>
          <p:spPr bwMode="auto">
            <a:xfrm>
              <a:off x="2600" y="2592"/>
              <a:ext cx="448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0907" name="Text Box 23"/>
            <p:cNvSpPr txBox="1">
              <a:spLocks noChangeArrowheads="1"/>
            </p:cNvSpPr>
            <p:nvPr/>
          </p:nvSpPr>
          <p:spPr bwMode="auto">
            <a:xfrm>
              <a:off x="2623" y="2575"/>
              <a:ext cx="394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Stack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80908" name="Text Box 24"/>
            <p:cNvSpPr txBox="1">
              <a:spLocks noChangeArrowheads="1"/>
            </p:cNvSpPr>
            <p:nvPr/>
          </p:nvSpPr>
          <p:spPr bwMode="auto">
            <a:xfrm>
              <a:off x="2431" y="2215"/>
              <a:ext cx="7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Code.load(x);</a:t>
              </a:r>
            </a:p>
          </p:txBody>
        </p:sp>
        <p:sp>
          <p:nvSpPr>
            <p:cNvPr id="80909" name="Text Box 25"/>
            <p:cNvSpPr txBox="1">
              <a:spLocks noChangeArrowheads="1"/>
            </p:cNvSpPr>
            <p:nvPr/>
          </p:nvSpPr>
          <p:spPr bwMode="auto">
            <a:xfrm>
              <a:off x="2743" y="2415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80910" name="Text Box 26"/>
            <p:cNvSpPr txBox="1">
              <a:spLocks noChangeArrowheads="1"/>
            </p:cNvSpPr>
            <p:nvPr/>
          </p:nvSpPr>
          <p:spPr bwMode="auto">
            <a:xfrm>
              <a:off x="2129" y="3187"/>
              <a:ext cx="44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output</a:t>
              </a:r>
            </a:p>
          </p:txBody>
        </p:sp>
        <p:sp>
          <p:nvSpPr>
            <p:cNvPr id="80911" name="Text Box 27"/>
            <p:cNvSpPr txBox="1">
              <a:spLocks noChangeArrowheads="1"/>
            </p:cNvSpPr>
            <p:nvPr/>
          </p:nvSpPr>
          <p:spPr bwMode="auto">
            <a:xfrm>
              <a:off x="2097" y="3371"/>
              <a:ext cx="55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const 17</a:t>
              </a:r>
            </a:p>
          </p:txBody>
        </p:sp>
        <p:sp>
          <p:nvSpPr>
            <p:cNvPr id="80912" name="Freeform 40"/>
            <p:cNvSpPr>
              <a:spLocks/>
            </p:cNvSpPr>
            <p:nvPr/>
          </p:nvSpPr>
          <p:spPr bwMode="auto">
            <a:xfrm>
              <a:off x="1794" y="3078"/>
              <a:ext cx="1032" cy="92"/>
            </a:xfrm>
            <a:custGeom>
              <a:avLst/>
              <a:gdLst>
                <a:gd name="T0" fmla="*/ 0 w 1032"/>
                <a:gd name="T1" fmla="*/ 0 h 92"/>
                <a:gd name="T2" fmla="*/ 486 w 1032"/>
                <a:gd name="T3" fmla="*/ 90 h 92"/>
                <a:gd name="T4" fmla="*/ 1032 w 1032"/>
                <a:gd name="T5" fmla="*/ 12 h 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32" h="92">
                  <a:moveTo>
                    <a:pt x="0" y="0"/>
                  </a:moveTo>
                  <a:cubicBezTo>
                    <a:pt x="157" y="44"/>
                    <a:pt x="314" y="88"/>
                    <a:pt x="486" y="90"/>
                  </a:cubicBezTo>
                  <a:cubicBezTo>
                    <a:pt x="658" y="92"/>
                    <a:pt x="845" y="52"/>
                    <a:pt x="1032" y="12"/>
                  </a:cubicBezTo>
                </a:path>
              </a:pathLst>
            </a:custGeom>
            <a:noFill/>
            <a:ln w="285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6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2120556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6.2	</a:t>
            </a:r>
            <a:r>
              <a:rPr lang="de-AT" altLang="en-US" smtClean="0">
                <a:solidFill>
                  <a:srgbClr val="FF0000"/>
                </a:solidFill>
              </a:rPr>
              <a:t>The </a:t>
            </a:r>
            <a:r>
              <a:rPr lang="de-AT" altLang="en-US">
                <a:solidFill>
                  <a:srgbClr val="FF0000"/>
                </a:solidFill>
              </a:rPr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9853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E58DB3-A2BE-4F02-AFF5-8664AAD5928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Loading object fields</a:t>
            </a:r>
          </a:p>
        </p:txBody>
      </p:sp>
      <p:sp>
        <p:nvSpPr>
          <p:cNvPr id="82948" name="Text Box 3"/>
          <p:cNvSpPr txBox="1">
            <a:spLocks noChangeArrowheads="1"/>
          </p:cNvSpPr>
          <p:nvPr/>
        </p:nvSpPr>
        <p:spPr bwMode="auto">
          <a:xfrm>
            <a:off x="1116013" y="1306513"/>
            <a:ext cx="56038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var.f</a:t>
            </a:r>
          </a:p>
        </p:txBody>
      </p:sp>
      <p:sp>
        <p:nvSpPr>
          <p:cNvPr id="82949" name="Text Box 4"/>
          <p:cNvSpPr txBox="1">
            <a:spLocks noChangeArrowheads="1"/>
          </p:cNvSpPr>
          <p:nvPr/>
        </p:nvSpPr>
        <p:spPr bwMode="auto">
          <a:xfrm>
            <a:off x="735013" y="1803400"/>
            <a:ext cx="56626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Context conditions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(make sure that your compiler checks them)</a:t>
            </a:r>
          </a:p>
        </p:txBody>
      </p:sp>
      <p:sp>
        <p:nvSpPr>
          <p:cNvPr id="82950" name="Rectangle 5"/>
          <p:cNvSpPr>
            <a:spLocks noChangeArrowheads="1"/>
          </p:cNvSpPr>
          <p:nvPr/>
        </p:nvSpPr>
        <p:spPr bwMode="auto">
          <a:xfrm>
            <a:off x="1104900" y="2603500"/>
            <a:ext cx="6997700" cy="647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951" name="Rectangle 6"/>
          <p:cNvSpPr>
            <a:spLocks noChangeArrowheads="1"/>
          </p:cNvSpPr>
          <p:nvPr/>
        </p:nvSpPr>
        <p:spPr bwMode="auto">
          <a:xfrm>
            <a:off x="1104900" y="2197100"/>
            <a:ext cx="6997700" cy="406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952" name="Text Box 7"/>
          <p:cNvSpPr txBox="1">
            <a:spLocks noChangeArrowheads="1"/>
          </p:cNvSpPr>
          <p:nvPr/>
        </p:nvSpPr>
        <p:spPr bwMode="auto">
          <a:xfrm>
            <a:off x="1077913" y="2259013"/>
            <a:ext cx="2981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Designator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Designator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"." ident .</a:t>
            </a:r>
          </a:p>
        </p:txBody>
      </p:sp>
      <p:sp>
        <p:nvSpPr>
          <p:cNvPr id="82953" name="Text Box 8"/>
          <p:cNvSpPr txBox="1">
            <a:spLocks noChangeArrowheads="1"/>
          </p:cNvSpPr>
          <p:nvPr/>
        </p:nvSpPr>
        <p:spPr bwMode="auto">
          <a:xfrm>
            <a:off x="1077913" y="2640013"/>
            <a:ext cx="3676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Designator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must be a class.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a field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367634" name="Group 18"/>
          <p:cNvGrpSpPr>
            <a:grpSpLocks/>
          </p:cNvGrpSpPr>
          <p:nvPr/>
        </p:nvGrpSpPr>
        <p:grpSpPr bwMode="auto">
          <a:xfrm>
            <a:off x="735013" y="3467100"/>
            <a:ext cx="7996237" cy="3090863"/>
            <a:chOff x="463" y="2184"/>
            <a:chExt cx="5037" cy="1947"/>
          </a:xfrm>
        </p:grpSpPr>
        <p:sp>
          <p:nvSpPr>
            <p:cNvPr id="82955" name="Text Box 9"/>
            <p:cNvSpPr txBox="1">
              <a:spLocks noChangeArrowheads="1"/>
            </p:cNvSpPr>
            <p:nvPr/>
          </p:nvSpPr>
          <p:spPr bwMode="auto">
            <a:xfrm>
              <a:off x="463" y="2184"/>
              <a:ext cx="15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Description by an ATG</a:t>
              </a:r>
            </a:p>
          </p:txBody>
        </p:sp>
        <p:sp>
          <p:nvSpPr>
            <p:cNvPr id="82956" name="Text Box 10"/>
            <p:cNvSpPr txBox="1">
              <a:spLocks noChangeArrowheads="1"/>
            </p:cNvSpPr>
            <p:nvPr/>
          </p:nvSpPr>
          <p:spPr bwMode="auto">
            <a:xfrm>
              <a:off x="679" y="2443"/>
              <a:ext cx="3554" cy="168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x&gt;	(.	String name, fName;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ident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	(.	Obj obj = Tab.find(name);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Operand x = new Operand(obj);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"." ident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fName&gt;	(.	if (x.type.kind == Struct.Class)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Code.load(x);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Obj fld = Tab.findField(fName, x.type);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x.kind = Operand.Fld;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x.adr = fld.adr;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x.type = fld.type;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} else error(name + " is not an object");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}.</a:t>
              </a:r>
            </a:p>
          </p:txBody>
        </p:sp>
        <p:sp>
          <p:nvSpPr>
            <p:cNvPr id="82957" name="Text Box 11"/>
            <p:cNvSpPr txBox="1">
              <a:spLocks noChangeArrowheads="1"/>
            </p:cNvSpPr>
            <p:nvPr/>
          </p:nvSpPr>
          <p:spPr bwMode="auto">
            <a:xfrm>
              <a:off x="4261" y="2791"/>
              <a:ext cx="123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looks up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fName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the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field list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x.type</a:t>
              </a:r>
            </a:p>
          </p:txBody>
        </p:sp>
        <p:sp>
          <p:nvSpPr>
            <p:cNvPr id="82958" name="Line 12"/>
            <p:cNvSpPr>
              <a:spLocks noChangeShapeType="1"/>
            </p:cNvSpPr>
            <p:nvPr/>
          </p:nvSpPr>
          <p:spPr bwMode="auto">
            <a:xfrm flipH="1">
              <a:off x="3298" y="2976"/>
              <a:ext cx="994" cy="17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2959" name="Text Box 13"/>
            <p:cNvSpPr txBox="1">
              <a:spLocks noChangeArrowheads="1"/>
            </p:cNvSpPr>
            <p:nvPr/>
          </p:nvSpPr>
          <p:spPr bwMode="auto">
            <a:xfrm>
              <a:off x="4261" y="3229"/>
              <a:ext cx="121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creates a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Fld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operand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2960" name="Line 14"/>
            <p:cNvSpPr>
              <a:spLocks noChangeShapeType="1"/>
            </p:cNvSpPr>
            <p:nvPr/>
          </p:nvSpPr>
          <p:spPr bwMode="auto">
            <a:xfrm flipH="1">
              <a:off x="3344" y="3342"/>
              <a:ext cx="94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595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AD5674-FEAE-481C-837D-CBC243F463F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de-DE" altLang="en-US" sz="140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loading object fields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1458913" y="2220913"/>
            <a:ext cx="3841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ident</a:t>
            </a:r>
          </a:p>
        </p:txBody>
      </p:sp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3884613" y="2220913"/>
            <a:ext cx="3841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ident</a:t>
            </a:r>
          </a:p>
        </p:txBody>
      </p:sp>
      <p:sp>
        <p:nvSpPr>
          <p:cNvPr id="45062" name="Line 11"/>
          <p:cNvSpPr>
            <a:spLocks noChangeShapeType="1"/>
          </p:cNvSpPr>
          <p:nvPr/>
        </p:nvSpPr>
        <p:spPr bwMode="auto">
          <a:xfrm flipV="1">
            <a:off x="1651000" y="1524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63" name="Line 12"/>
          <p:cNvSpPr>
            <a:spLocks noChangeShapeType="1"/>
          </p:cNvSpPr>
          <p:nvPr/>
        </p:nvSpPr>
        <p:spPr bwMode="auto">
          <a:xfrm flipV="1">
            <a:off x="2895600" y="1422400"/>
            <a:ext cx="0" cy="78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64" name="Text Box 13"/>
          <p:cNvSpPr txBox="1">
            <a:spLocks noChangeArrowheads="1"/>
          </p:cNvSpPr>
          <p:nvPr/>
        </p:nvSpPr>
        <p:spPr bwMode="auto">
          <a:xfrm>
            <a:off x="2881313" y="22209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5065" name="Line 14"/>
          <p:cNvSpPr>
            <a:spLocks noChangeShapeType="1"/>
          </p:cNvSpPr>
          <p:nvPr/>
        </p:nvSpPr>
        <p:spPr bwMode="auto">
          <a:xfrm flipV="1">
            <a:off x="4076700" y="1524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66" name="Line 15"/>
          <p:cNvSpPr>
            <a:spLocks noChangeShapeType="1"/>
          </p:cNvSpPr>
          <p:nvPr/>
        </p:nvSpPr>
        <p:spPr bwMode="auto">
          <a:xfrm flipH="1">
            <a:off x="1651000" y="152400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67" name="Text Box 18"/>
          <p:cNvSpPr txBox="1">
            <a:spLocks noChangeArrowheads="1"/>
          </p:cNvSpPr>
          <p:nvPr/>
        </p:nvSpPr>
        <p:spPr bwMode="auto">
          <a:xfrm>
            <a:off x="2462213" y="1166813"/>
            <a:ext cx="8572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Designator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23913" y="2209800"/>
            <a:ext cx="3786187" cy="1676400"/>
            <a:chOff x="823913" y="2209800"/>
            <a:chExt cx="3786187" cy="1676401"/>
          </a:xfrm>
        </p:grpSpPr>
        <p:sp>
          <p:nvSpPr>
            <p:cNvPr id="45135" name="Rectangle 29"/>
            <p:cNvSpPr>
              <a:spLocks noChangeArrowheads="1"/>
            </p:cNvSpPr>
            <p:nvPr/>
          </p:nvSpPr>
          <p:spPr bwMode="auto">
            <a:xfrm>
              <a:off x="3492500" y="3251200"/>
              <a:ext cx="508000" cy="5715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6" name="AutoShape 33"/>
            <p:cNvSpPr>
              <a:spLocks noChangeArrowheads="1"/>
            </p:cNvSpPr>
            <p:nvPr/>
          </p:nvSpPr>
          <p:spPr bwMode="auto">
            <a:xfrm>
              <a:off x="4229100" y="3594100"/>
              <a:ext cx="381000" cy="27940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7" name="AutoShape 25"/>
            <p:cNvSpPr>
              <a:spLocks noChangeArrowheads="1"/>
            </p:cNvSpPr>
            <p:nvPr/>
          </p:nvSpPr>
          <p:spPr bwMode="auto">
            <a:xfrm>
              <a:off x="2552700" y="3238500"/>
              <a:ext cx="622300" cy="59690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8" name="Rectangle 23"/>
            <p:cNvSpPr>
              <a:spLocks noChangeArrowheads="1"/>
            </p:cNvSpPr>
            <p:nvPr/>
          </p:nvSpPr>
          <p:spPr bwMode="auto">
            <a:xfrm>
              <a:off x="1803400" y="3238500"/>
              <a:ext cx="558800" cy="584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9" name="Text Box 4"/>
            <p:cNvSpPr txBox="1">
              <a:spLocks noChangeArrowheads="1"/>
            </p:cNvSpPr>
            <p:nvPr/>
          </p:nvSpPr>
          <p:spPr bwMode="auto">
            <a:xfrm>
              <a:off x="2144713" y="2278063"/>
              <a:ext cx="595312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Local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5140" name="Text Box 5"/>
            <p:cNvSpPr txBox="1">
              <a:spLocks noChangeArrowheads="1"/>
            </p:cNvSpPr>
            <p:nvPr/>
          </p:nvSpPr>
          <p:spPr bwMode="auto">
            <a:xfrm>
              <a:off x="1928813" y="2209800"/>
              <a:ext cx="2270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41" name="Text Box 19"/>
            <p:cNvSpPr txBox="1">
              <a:spLocks noChangeArrowheads="1"/>
            </p:cNvSpPr>
            <p:nvPr/>
          </p:nvSpPr>
          <p:spPr bwMode="auto">
            <a:xfrm>
              <a:off x="823913" y="2806700"/>
              <a:ext cx="2270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42" name="Text Box 20"/>
            <p:cNvSpPr txBox="1">
              <a:spLocks noChangeArrowheads="1"/>
            </p:cNvSpPr>
            <p:nvPr/>
          </p:nvSpPr>
          <p:spPr bwMode="auto">
            <a:xfrm>
              <a:off x="1077913" y="2779713"/>
              <a:ext cx="2990219" cy="309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Operand x = new Operand(varObj);</a:t>
              </a:r>
            </a:p>
          </p:txBody>
        </p:sp>
        <p:sp>
          <p:nvSpPr>
            <p:cNvPr id="45143" name="Text Box 21"/>
            <p:cNvSpPr txBox="1">
              <a:spLocks noChangeArrowheads="1"/>
            </p:cNvSpPr>
            <p:nvPr/>
          </p:nvSpPr>
          <p:spPr bwMode="auto">
            <a:xfrm>
              <a:off x="1306513" y="3221038"/>
              <a:ext cx="468312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5144" name="Text Box 22"/>
            <p:cNvSpPr txBox="1">
              <a:spLocks noChangeArrowheads="1"/>
            </p:cNvSpPr>
            <p:nvPr/>
          </p:nvSpPr>
          <p:spPr bwMode="auto">
            <a:xfrm>
              <a:off x="1776413" y="3221038"/>
              <a:ext cx="542925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5145" name="Text Box 24"/>
            <p:cNvSpPr txBox="1">
              <a:spLocks noChangeArrowheads="1"/>
            </p:cNvSpPr>
            <p:nvPr/>
          </p:nvSpPr>
          <p:spPr bwMode="auto">
            <a:xfrm>
              <a:off x="2563813" y="3246438"/>
              <a:ext cx="560387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45146" name="Line 26"/>
            <p:cNvSpPr>
              <a:spLocks noChangeShapeType="1"/>
            </p:cNvSpPr>
            <p:nvPr/>
          </p:nvSpPr>
          <p:spPr bwMode="auto">
            <a:xfrm flipV="1">
              <a:off x="2235200" y="3289300"/>
              <a:ext cx="304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47" name="Text Box 27"/>
            <p:cNvSpPr txBox="1">
              <a:spLocks noChangeArrowheads="1"/>
            </p:cNvSpPr>
            <p:nvPr/>
          </p:nvSpPr>
          <p:spPr bwMode="auto">
            <a:xfrm>
              <a:off x="1954213" y="3017838"/>
              <a:ext cx="2571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5148" name="Text Box 28"/>
            <p:cNvSpPr txBox="1">
              <a:spLocks noChangeArrowheads="1"/>
            </p:cNvSpPr>
            <p:nvPr/>
          </p:nvSpPr>
          <p:spPr bwMode="auto">
            <a:xfrm>
              <a:off x="3529013" y="3233738"/>
              <a:ext cx="417512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"f"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45149" name="Line 30"/>
            <p:cNvSpPr>
              <a:spLocks noChangeShapeType="1"/>
            </p:cNvSpPr>
            <p:nvPr/>
          </p:nvSpPr>
          <p:spPr bwMode="auto">
            <a:xfrm>
              <a:off x="3124200" y="3733800"/>
              <a:ext cx="355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50" name="Line 31"/>
            <p:cNvSpPr>
              <a:spLocks noChangeShapeType="1"/>
            </p:cNvSpPr>
            <p:nvPr/>
          </p:nvSpPr>
          <p:spPr bwMode="auto">
            <a:xfrm>
              <a:off x="3835400" y="3733800"/>
              <a:ext cx="355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51" name="Text Box 32"/>
            <p:cNvSpPr txBox="1">
              <a:spLocks noChangeArrowheads="1"/>
            </p:cNvSpPr>
            <p:nvPr/>
          </p:nvSpPr>
          <p:spPr bwMode="auto">
            <a:xfrm>
              <a:off x="4214813" y="3602038"/>
              <a:ext cx="3508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</p:grpSp>
      <p:sp>
        <p:nvSpPr>
          <p:cNvPr id="45069" name="Rectangle 34"/>
          <p:cNvSpPr>
            <a:spLocks noChangeArrowheads="1"/>
          </p:cNvSpPr>
          <p:nvPr/>
        </p:nvSpPr>
        <p:spPr bwMode="auto">
          <a:xfrm>
            <a:off x="5918200" y="3225800"/>
            <a:ext cx="3937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5070" name="Rectangle 35"/>
          <p:cNvSpPr>
            <a:spLocks noChangeArrowheads="1"/>
          </p:cNvSpPr>
          <p:nvPr/>
        </p:nvSpPr>
        <p:spPr bwMode="auto">
          <a:xfrm>
            <a:off x="5918200" y="3390900"/>
            <a:ext cx="393700" cy="1651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5071" name="Rectangle 36"/>
          <p:cNvSpPr>
            <a:spLocks noChangeArrowheads="1"/>
          </p:cNvSpPr>
          <p:nvPr/>
        </p:nvSpPr>
        <p:spPr bwMode="auto">
          <a:xfrm>
            <a:off x="5918200" y="3556000"/>
            <a:ext cx="3937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5072" name="Line 37"/>
          <p:cNvSpPr>
            <a:spLocks noChangeShapeType="1"/>
          </p:cNvSpPr>
          <p:nvPr/>
        </p:nvSpPr>
        <p:spPr bwMode="auto">
          <a:xfrm>
            <a:off x="5765800" y="32385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73" name="Text Box 38"/>
          <p:cNvSpPr txBox="1">
            <a:spLocks noChangeArrowheads="1"/>
          </p:cNvSpPr>
          <p:nvPr/>
        </p:nvSpPr>
        <p:spPr bwMode="auto">
          <a:xfrm>
            <a:off x="5484813" y="3094038"/>
            <a:ext cx="3079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45074" name="Rectangle 39"/>
          <p:cNvSpPr>
            <a:spLocks noChangeArrowheads="1"/>
          </p:cNvSpPr>
          <p:nvPr/>
        </p:nvSpPr>
        <p:spPr bwMode="auto">
          <a:xfrm>
            <a:off x="6642100" y="3225800"/>
            <a:ext cx="3937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5075" name="Rectangle 40"/>
          <p:cNvSpPr>
            <a:spLocks noChangeArrowheads="1"/>
          </p:cNvSpPr>
          <p:nvPr/>
        </p:nvSpPr>
        <p:spPr bwMode="auto">
          <a:xfrm>
            <a:off x="6642100" y="3390900"/>
            <a:ext cx="3937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5076" name="Line 41"/>
          <p:cNvSpPr>
            <a:spLocks noChangeShapeType="1"/>
          </p:cNvSpPr>
          <p:nvPr/>
        </p:nvSpPr>
        <p:spPr bwMode="auto">
          <a:xfrm flipV="1">
            <a:off x="6261100" y="3213100"/>
            <a:ext cx="381000" cy="25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5077" name="Text Box 42"/>
          <p:cNvSpPr txBox="1">
            <a:spLocks noChangeArrowheads="1"/>
          </p:cNvSpPr>
          <p:nvPr/>
        </p:nvSpPr>
        <p:spPr bwMode="auto">
          <a:xfrm>
            <a:off x="5891213" y="3335338"/>
            <a:ext cx="392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45078" name="Text Box 43"/>
          <p:cNvSpPr txBox="1">
            <a:spLocks noChangeArrowheads="1"/>
          </p:cNvSpPr>
          <p:nvPr/>
        </p:nvSpPr>
        <p:spPr bwMode="auto">
          <a:xfrm>
            <a:off x="6704013" y="3170238"/>
            <a:ext cx="2238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23913" y="1130300"/>
            <a:ext cx="6211887" cy="5410201"/>
            <a:chOff x="823913" y="1130300"/>
            <a:chExt cx="6211887" cy="5410201"/>
          </a:xfrm>
        </p:grpSpPr>
        <p:sp>
          <p:nvSpPr>
            <p:cNvPr id="45114" name="Text Box 16"/>
            <p:cNvSpPr txBox="1">
              <a:spLocks noChangeArrowheads="1"/>
            </p:cNvSpPr>
            <p:nvPr/>
          </p:nvSpPr>
          <p:spPr bwMode="auto">
            <a:xfrm>
              <a:off x="3592513" y="1198563"/>
              <a:ext cx="354012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Fld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15" name="Text Box 17"/>
            <p:cNvSpPr txBox="1">
              <a:spLocks noChangeArrowheads="1"/>
            </p:cNvSpPr>
            <p:nvPr/>
          </p:nvSpPr>
          <p:spPr bwMode="auto">
            <a:xfrm>
              <a:off x="3376613" y="1130300"/>
              <a:ext cx="2270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16" name="AutoShape 71"/>
            <p:cNvSpPr>
              <a:spLocks noChangeArrowheads="1"/>
            </p:cNvSpPr>
            <p:nvPr/>
          </p:nvSpPr>
          <p:spPr bwMode="auto">
            <a:xfrm>
              <a:off x="2552700" y="6057900"/>
              <a:ext cx="381000" cy="27940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17" name="Rectangle 73"/>
            <p:cNvSpPr>
              <a:spLocks noChangeArrowheads="1"/>
            </p:cNvSpPr>
            <p:nvPr/>
          </p:nvSpPr>
          <p:spPr bwMode="auto">
            <a:xfrm>
              <a:off x="1803400" y="5918200"/>
              <a:ext cx="558800" cy="584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18" name="Text Box 74"/>
            <p:cNvSpPr txBox="1">
              <a:spLocks noChangeArrowheads="1"/>
            </p:cNvSpPr>
            <p:nvPr/>
          </p:nvSpPr>
          <p:spPr bwMode="auto">
            <a:xfrm>
              <a:off x="823913" y="5486400"/>
              <a:ext cx="2270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19" name="Text Box 75"/>
            <p:cNvSpPr txBox="1">
              <a:spLocks noChangeArrowheads="1"/>
            </p:cNvSpPr>
            <p:nvPr/>
          </p:nvSpPr>
          <p:spPr bwMode="auto">
            <a:xfrm>
              <a:off x="1077913" y="5459413"/>
              <a:ext cx="3078385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create a </a:t>
              </a:r>
              <a:r>
                <a:rPr lang="de-AT" altLang="en-US" sz="1600" i="1" smtClean="0"/>
                <a:t>Fld</a:t>
              </a:r>
              <a:r>
                <a:rPr lang="de-AT" altLang="en-US" sz="1600" smtClean="0"/>
                <a:t> operand from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and </a:t>
              </a:r>
              <a:r>
                <a:rPr lang="de-AT" altLang="en-US" sz="1600" i="1" smtClean="0"/>
                <a:t>fld</a:t>
              </a:r>
              <a:endParaRPr lang="de-AT" altLang="en-US" sz="1600" i="1"/>
            </a:p>
          </p:txBody>
        </p:sp>
        <p:sp>
          <p:nvSpPr>
            <p:cNvPr id="45120" name="Text Box 76"/>
            <p:cNvSpPr txBox="1">
              <a:spLocks noChangeArrowheads="1"/>
            </p:cNvSpPr>
            <p:nvPr/>
          </p:nvSpPr>
          <p:spPr bwMode="auto">
            <a:xfrm>
              <a:off x="1306513" y="5900738"/>
              <a:ext cx="468312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5121" name="Text Box 77"/>
            <p:cNvSpPr txBox="1">
              <a:spLocks noChangeArrowheads="1"/>
            </p:cNvSpPr>
            <p:nvPr/>
          </p:nvSpPr>
          <p:spPr bwMode="auto">
            <a:xfrm>
              <a:off x="1776413" y="5900738"/>
              <a:ext cx="392112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Fld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45122" name="Line 79"/>
            <p:cNvSpPr>
              <a:spLocks noChangeShapeType="1"/>
            </p:cNvSpPr>
            <p:nvPr/>
          </p:nvSpPr>
          <p:spPr bwMode="auto">
            <a:xfrm flipV="1">
              <a:off x="2235200" y="6197600"/>
              <a:ext cx="292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23" name="Text Box 80"/>
            <p:cNvSpPr txBox="1">
              <a:spLocks noChangeArrowheads="1"/>
            </p:cNvSpPr>
            <p:nvPr/>
          </p:nvSpPr>
          <p:spPr bwMode="auto">
            <a:xfrm>
              <a:off x="1954213" y="5697538"/>
              <a:ext cx="2571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5124" name="Text Box 84"/>
            <p:cNvSpPr txBox="1">
              <a:spLocks noChangeArrowheads="1"/>
            </p:cNvSpPr>
            <p:nvPr/>
          </p:nvSpPr>
          <p:spPr bwMode="auto">
            <a:xfrm>
              <a:off x="2538413" y="6065838"/>
              <a:ext cx="3508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5125" name="Rectangle 85"/>
            <p:cNvSpPr>
              <a:spLocks noChangeArrowheads="1"/>
            </p:cNvSpPr>
            <p:nvPr/>
          </p:nvSpPr>
          <p:spPr bwMode="auto">
            <a:xfrm>
              <a:off x="5918200" y="60706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26" name="Rectangle 86"/>
            <p:cNvSpPr>
              <a:spLocks noChangeArrowheads="1"/>
            </p:cNvSpPr>
            <p:nvPr/>
          </p:nvSpPr>
          <p:spPr bwMode="auto">
            <a:xfrm>
              <a:off x="5918200" y="62357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27" name="Line 87"/>
            <p:cNvSpPr>
              <a:spLocks noChangeShapeType="1"/>
            </p:cNvSpPr>
            <p:nvPr/>
          </p:nvSpPr>
          <p:spPr bwMode="auto">
            <a:xfrm>
              <a:off x="5765800" y="62357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28" name="Text Box 88"/>
            <p:cNvSpPr txBox="1">
              <a:spLocks noChangeArrowheads="1"/>
            </p:cNvSpPr>
            <p:nvPr/>
          </p:nvSpPr>
          <p:spPr bwMode="auto">
            <a:xfrm>
              <a:off x="5408613" y="6091238"/>
              <a:ext cx="4254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esp</a:t>
              </a:r>
            </a:p>
          </p:txBody>
        </p:sp>
        <p:sp>
          <p:nvSpPr>
            <p:cNvPr id="45129" name="Rectangle 89"/>
            <p:cNvSpPr>
              <a:spLocks noChangeArrowheads="1"/>
            </p:cNvSpPr>
            <p:nvPr/>
          </p:nvSpPr>
          <p:spPr bwMode="auto">
            <a:xfrm>
              <a:off x="6642100" y="5905500"/>
              <a:ext cx="393700" cy="1651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0" name="Rectangle 90"/>
            <p:cNvSpPr>
              <a:spLocks noChangeArrowheads="1"/>
            </p:cNvSpPr>
            <p:nvPr/>
          </p:nvSpPr>
          <p:spPr bwMode="auto">
            <a:xfrm>
              <a:off x="6642100" y="60706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31" name="Line 91"/>
            <p:cNvSpPr>
              <a:spLocks noChangeShapeType="1"/>
            </p:cNvSpPr>
            <p:nvPr/>
          </p:nvSpPr>
          <p:spPr bwMode="auto">
            <a:xfrm flipV="1">
              <a:off x="6261100" y="5892800"/>
              <a:ext cx="38100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32" name="Text Box 92"/>
            <p:cNvSpPr txBox="1">
              <a:spLocks noChangeArrowheads="1"/>
            </p:cNvSpPr>
            <p:nvPr/>
          </p:nvSpPr>
          <p:spPr bwMode="auto">
            <a:xfrm>
              <a:off x="5891213" y="6015038"/>
              <a:ext cx="39211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45133" name="Text Box 93"/>
            <p:cNvSpPr txBox="1">
              <a:spLocks noChangeArrowheads="1"/>
            </p:cNvSpPr>
            <p:nvPr/>
          </p:nvSpPr>
          <p:spPr bwMode="auto">
            <a:xfrm>
              <a:off x="6704013" y="5849938"/>
              <a:ext cx="2238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45134" name="Text Box 94"/>
            <p:cNvSpPr txBox="1">
              <a:spLocks noChangeArrowheads="1"/>
            </p:cNvSpPr>
            <p:nvPr/>
          </p:nvSpPr>
          <p:spPr bwMode="auto">
            <a:xfrm>
              <a:off x="5791261" y="5799138"/>
              <a:ext cx="669071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i="1" smtClean="0">
                  <a:latin typeface="Arial" panose="020B0604020202020204" pitchFamily="34" charset="0"/>
                </a:rPr>
                <a:t>EStack</a:t>
              </a:r>
              <a:endParaRPr lang="de-AT" altLang="en-US" sz="1200" i="1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560763" y="2278063"/>
            <a:ext cx="1066800" cy="2352675"/>
            <a:chOff x="3560763" y="2278063"/>
            <a:chExt cx="1066800" cy="2352675"/>
          </a:xfrm>
        </p:grpSpPr>
        <p:sp>
          <p:nvSpPr>
            <p:cNvPr id="45113" name="Text Box 7"/>
            <p:cNvSpPr txBox="1">
              <a:spLocks noChangeArrowheads="1"/>
            </p:cNvSpPr>
            <p:nvPr/>
          </p:nvSpPr>
          <p:spPr bwMode="auto">
            <a:xfrm>
              <a:off x="4329113" y="2278063"/>
              <a:ext cx="298450" cy="21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 smtClean="0">
                  <a:solidFill>
                    <a:srgbClr val="FF0000"/>
                  </a:solidFill>
                  <a:latin typeface="Arial" panose="020B0604020202020204" pitchFamily="34" charset="0"/>
                </a:rPr>
                <a:t>fld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110" name="Text Box 95"/>
            <p:cNvSpPr txBox="1">
              <a:spLocks noChangeArrowheads="1"/>
            </p:cNvSpPr>
            <p:nvPr/>
          </p:nvSpPr>
          <p:spPr bwMode="auto">
            <a:xfrm>
              <a:off x="3560763" y="4351338"/>
              <a:ext cx="342900" cy="279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smtClean="0">
                  <a:latin typeface="Arial" panose="020B0604020202020204" pitchFamily="34" charset="0"/>
                </a:rPr>
                <a:t>fld</a:t>
              </a:r>
              <a:endParaRPr lang="de-AT" altLang="en-US" sz="12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23913" y="1778000"/>
            <a:ext cx="7500938" cy="3441701"/>
            <a:chOff x="823913" y="1778000"/>
            <a:chExt cx="7500938" cy="3441701"/>
          </a:xfrm>
        </p:grpSpPr>
        <p:sp>
          <p:nvSpPr>
            <p:cNvPr id="45083" name="Text Box 9"/>
            <p:cNvSpPr txBox="1">
              <a:spLocks noChangeArrowheads="1"/>
            </p:cNvSpPr>
            <p:nvPr/>
          </p:nvSpPr>
          <p:spPr bwMode="auto">
            <a:xfrm>
              <a:off x="2144713" y="1846263"/>
              <a:ext cx="55245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084" name="Text Box 10"/>
            <p:cNvSpPr txBox="1">
              <a:spLocks noChangeArrowheads="1"/>
            </p:cNvSpPr>
            <p:nvPr/>
          </p:nvSpPr>
          <p:spPr bwMode="auto">
            <a:xfrm>
              <a:off x="1928813" y="1778000"/>
              <a:ext cx="22701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085" name="Rectangle 44"/>
            <p:cNvSpPr>
              <a:spLocks noChangeArrowheads="1"/>
            </p:cNvSpPr>
            <p:nvPr/>
          </p:nvSpPr>
          <p:spPr bwMode="auto">
            <a:xfrm>
              <a:off x="3492501" y="4584700"/>
              <a:ext cx="508000" cy="5715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086" name="AutoShape 45"/>
            <p:cNvSpPr>
              <a:spLocks noChangeArrowheads="1"/>
            </p:cNvSpPr>
            <p:nvPr/>
          </p:nvSpPr>
          <p:spPr bwMode="auto">
            <a:xfrm>
              <a:off x="4229101" y="4927600"/>
              <a:ext cx="381000" cy="27940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087" name="AutoShape 46"/>
            <p:cNvSpPr>
              <a:spLocks noChangeArrowheads="1"/>
            </p:cNvSpPr>
            <p:nvPr/>
          </p:nvSpPr>
          <p:spPr bwMode="auto">
            <a:xfrm>
              <a:off x="2552701" y="4572000"/>
              <a:ext cx="622300" cy="59690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088" name="Rectangle 47"/>
            <p:cNvSpPr>
              <a:spLocks noChangeArrowheads="1"/>
            </p:cNvSpPr>
            <p:nvPr/>
          </p:nvSpPr>
          <p:spPr bwMode="auto">
            <a:xfrm>
              <a:off x="1803401" y="4572000"/>
              <a:ext cx="558800" cy="584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089" name="Text Box 48"/>
            <p:cNvSpPr txBox="1">
              <a:spLocks noChangeArrowheads="1"/>
            </p:cNvSpPr>
            <p:nvPr/>
          </p:nvSpPr>
          <p:spPr bwMode="auto">
            <a:xfrm>
              <a:off x="823913" y="4140200"/>
              <a:ext cx="22701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090" name="Text Box 49"/>
            <p:cNvSpPr txBox="1">
              <a:spLocks noChangeArrowheads="1"/>
            </p:cNvSpPr>
            <p:nvPr/>
          </p:nvSpPr>
          <p:spPr bwMode="auto">
            <a:xfrm>
              <a:off x="1077913" y="4113213"/>
              <a:ext cx="1255770" cy="309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Code.load(x);</a:t>
              </a:r>
            </a:p>
          </p:txBody>
        </p:sp>
        <p:sp>
          <p:nvSpPr>
            <p:cNvPr id="45091" name="Text Box 50"/>
            <p:cNvSpPr txBox="1">
              <a:spLocks noChangeArrowheads="1"/>
            </p:cNvSpPr>
            <p:nvPr/>
          </p:nvSpPr>
          <p:spPr bwMode="auto">
            <a:xfrm>
              <a:off x="1306513" y="4554538"/>
              <a:ext cx="468313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5092" name="Text Box 51"/>
            <p:cNvSpPr txBox="1">
              <a:spLocks noChangeArrowheads="1"/>
            </p:cNvSpPr>
            <p:nvPr/>
          </p:nvSpPr>
          <p:spPr bwMode="auto">
            <a:xfrm>
              <a:off x="1776413" y="4554538"/>
              <a:ext cx="561975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---</a:t>
              </a:r>
            </a:p>
          </p:txBody>
        </p:sp>
        <p:sp>
          <p:nvSpPr>
            <p:cNvPr id="45093" name="Text Box 52"/>
            <p:cNvSpPr txBox="1">
              <a:spLocks noChangeArrowheads="1"/>
            </p:cNvSpPr>
            <p:nvPr/>
          </p:nvSpPr>
          <p:spPr bwMode="auto">
            <a:xfrm>
              <a:off x="2563813" y="4579938"/>
              <a:ext cx="560388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45094" name="Line 53"/>
            <p:cNvSpPr>
              <a:spLocks noChangeShapeType="1"/>
            </p:cNvSpPr>
            <p:nvPr/>
          </p:nvSpPr>
          <p:spPr bwMode="auto">
            <a:xfrm flipV="1">
              <a:off x="2235201" y="4622800"/>
              <a:ext cx="304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095" name="Text Box 54"/>
            <p:cNvSpPr txBox="1">
              <a:spLocks noChangeArrowheads="1"/>
            </p:cNvSpPr>
            <p:nvPr/>
          </p:nvSpPr>
          <p:spPr bwMode="auto">
            <a:xfrm>
              <a:off x="1954213" y="4351338"/>
              <a:ext cx="2571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5096" name="Text Box 55"/>
            <p:cNvSpPr txBox="1">
              <a:spLocks noChangeArrowheads="1"/>
            </p:cNvSpPr>
            <p:nvPr/>
          </p:nvSpPr>
          <p:spPr bwMode="auto">
            <a:xfrm>
              <a:off x="3529013" y="4567238"/>
              <a:ext cx="417513" cy="639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"f"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45097" name="Line 56"/>
            <p:cNvSpPr>
              <a:spLocks noChangeShapeType="1"/>
            </p:cNvSpPr>
            <p:nvPr/>
          </p:nvSpPr>
          <p:spPr bwMode="auto">
            <a:xfrm>
              <a:off x="3124201" y="5067300"/>
              <a:ext cx="355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098" name="Line 57"/>
            <p:cNvSpPr>
              <a:spLocks noChangeShapeType="1"/>
            </p:cNvSpPr>
            <p:nvPr/>
          </p:nvSpPr>
          <p:spPr bwMode="auto">
            <a:xfrm>
              <a:off x="3835401" y="5067300"/>
              <a:ext cx="355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099" name="Text Box 58"/>
            <p:cNvSpPr txBox="1">
              <a:spLocks noChangeArrowheads="1"/>
            </p:cNvSpPr>
            <p:nvPr/>
          </p:nvSpPr>
          <p:spPr bwMode="auto">
            <a:xfrm>
              <a:off x="4214813" y="4935538"/>
              <a:ext cx="35083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5100" name="Rectangle 60"/>
            <p:cNvSpPr>
              <a:spLocks noChangeArrowheads="1"/>
            </p:cNvSpPr>
            <p:nvPr/>
          </p:nvSpPr>
          <p:spPr bwMode="auto">
            <a:xfrm>
              <a:off x="5918201" y="4724400"/>
              <a:ext cx="393700" cy="1651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01" name="Rectangle 61"/>
            <p:cNvSpPr>
              <a:spLocks noChangeArrowheads="1"/>
            </p:cNvSpPr>
            <p:nvPr/>
          </p:nvSpPr>
          <p:spPr bwMode="auto">
            <a:xfrm>
              <a:off x="5918201" y="48895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02" name="Line 62"/>
            <p:cNvSpPr>
              <a:spLocks noChangeShapeType="1"/>
            </p:cNvSpPr>
            <p:nvPr/>
          </p:nvSpPr>
          <p:spPr bwMode="auto">
            <a:xfrm>
              <a:off x="5765801" y="48895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03" name="Text Box 63"/>
            <p:cNvSpPr txBox="1">
              <a:spLocks noChangeArrowheads="1"/>
            </p:cNvSpPr>
            <p:nvPr/>
          </p:nvSpPr>
          <p:spPr bwMode="auto">
            <a:xfrm>
              <a:off x="5408613" y="4745038"/>
              <a:ext cx="4254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esp</a:t>
              </a:r>
            </a:p>
          </p:txBody>
        </p:sp>
        <p:sp>
          <p:nvSpPr>
            <p:cNvPr id="45104" name="Rectangle 64"/>
            <p:cNvSpPr>
              <a:spLocks noChangeArrowheads="1"/>
            </p:cNvSpPr>
            <p:nvPr/>
          </p:nvSpPr>
          <p:spPr bwMode="auto">
            <a:xfrm>
              <a:off x="6642101" y="45593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05" name="Rectangle 65"/>
            <p:cNvSpPr>
              <a:spLocks noChangeArrowheads="1"/>
            </p:cNvSpPr>
            <p:nvPr/>
          </p:nvSpPr>
          <p:spPr bwMode="auto">
            <a:xfrm>
              <a:off x="6642101" y="4724400"/>
              <a:ext cx="393700" cy="165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5106" name="Line 66"/>
            <p:cNvSpPr>
              <a:spLocks noChangeShapeType="1"/>
            </p:cNvSpPr>
            <p:nvPr/>
          </p:nvSpPr>
          <p:spPr bwMode="auto">
            <a:xfrm flipV="1">
              <a:off x="6261101" y="4546600"/>
              <a:ext cx="381000" cy="25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5107" name="Text Box 67"/>
            <p:cNvSpPr txBox="1">
              <a:spLocks noChangeArrowheads="1"/>
            </p:cNvSpPr>
            <p:nvPr/>
          </p:nvSpPr>
          <p:spPr bwMode="auto">
            <a:xfrm>
              <a:off x="5891213" y="4668838"/>
              <a:ext cx="392113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45108" name="Text Box 68"/>
            <p:cNvSpPr txBox="1">
              <a:spLocks noChangeArrowheads="1"/>
            </p:cNvSpPr>
            <p:nvPr/>
          </p:nvSpPr>
          <p:spPr bwMode="auto">
            <a:xfrm>
              <a:off x="6704013" y="4503738"/>
              <a:ext cx="22383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45109" name="Text Box 69"/>
            <p:cNvSpPr txBox="1">
              <a:spLocks noChangeArrowheads="1"/>
            </p:cNvSpPr>
            <p:nvPr/>
          </p:nvSpPr>
          <p:spPr bwMode="auto">
            <a:xfrm>
              <a:off x="5785323" y="4452938"/>
              <a:ext cx="669071" cy="27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i="1" smtClean="0">
                  <a:latin typeface="Arial" panose="020B0604020202020204" pitchFamily="34" charset="0"/>
                </a:rPr>
                <a:t>EStack</a:t>
              </a:r>
              <a:endParaRPr lang="de-AT" altLang="en-US" sz="1200" i="1">
                <a:latin typeface="Arial" panose="020B0604020202020204" pitchFamily="34" charset="0"/>
              </a:endParaRPr>
            </a:p>
          </p:txBody>
        </p:sp>
        <p:sp>
          <p:nvSpPr>
            <p:cNvPr id="45111" name="Text Box 96"/>
            <p:cNvSpPr txBox="1">
              <a:spLocks noChangeArrowheads="1"/>
            </p:cNvSpPr>
            <p:nvPr/>
          </p:nvSpPr>
          <p:spPr bwMode="auto">
            <a:xfrm>
              <a:off x="7611821" y="4418013"/>
              <a:ext cx="707543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output</a:t>
              </a:r>
              <a:endParaRPr lang="de-AT" altLang="en-US" sz="1600"/>
            </a:p>
          </p:txBody>
        </p:sp>
        <p:sp>
          <p:nvSpPr>
            <p:cNvPr id="45112" name="Text Box 97"/>
            <p:cNvSpPr txBox="1">
              <a:spLocks noChangeArrowheads="1"/>
            </p:cNvSpPr>
            <p:nvPr/>
          </p:nvSpPr>
          <p:spPr bwMode="auto">
            <a:xfrm>
              <a:off x="7669213" y="4748213"/>
              <a:ext cx="65563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load1</a:t>
              </a:r>
            </a:p>
          </p:txBody>
        </p:sp>
      </p:grpSp>
      <p:sp>
        <p:nvSpPr>
          <p:cNvPr id="45081" name="Text Box 105"/>
          <p:cNvSpPr txBox="1">
            <a:spLocks noChangeArrowheads="1"/>
          </p:cNvSpPr>
          <p:nvPr/>
        </p:nvSpPr>
        <p:spPr bwMode="auto">
          <a:xfrm>
            <a:off x="769938" y="1198563"/>
            <a:ext cx="56038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var.f</a:t>
            </a:r>
          </a:p>
        </p:txBody>
      </p:sp>
      <p:sp>
        <p:nvSpPr>
          <p:cNvPr id="45082" name="Text Box 10"/>
          <p:cNvSpPr txBox="1">
            <a:spLocks noChangeArrowheads="1"/>
          </p:cNvSpPr>
          <p:nvPr/>
        </p:nvSpPr>
        <p:spPr bwMode="auto">
          <a:xfrm>
            <a:off x="5021263" y="1187450"/>
            <a:ext cx="3921125" cy="178593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8900" algn="l"/>
                <a:tab pos="1346200" algn="l"/>
                <a:tab pos="14351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8900" algn="l"/>
                <a:tab pos="1346200" algn="l"/>
                <a:tab pos="14351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8900" algn="l"/>
                <a:tab pos="1346200" algn="l"/>
                <a:tab pos="14351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8900" algn="l"/>
                <a:tab pos="1346200" algn="l"/>
                <a:tab pos="14351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8900" algn="l"/>
                <a:tab pos="1346200" algn="l"/>
                <a:tab pos="14351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8900" algn="l"/>
                <a:tab pos="1346200" algn="l"/>
                <a:tab pos="14351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8900" algn="l"/>
                <a:tab pos="1346200" algn="l"/>
                <a:tab pos="14351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8900" algn="l"/>
                <a:tab pos="1346200" algn="l"/>
                <a:tab pos="14351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8900" algn="l"/>
                <a:tab pos="1346200" algn="l"/>
                <a:tab pos="14351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000" b="1">
                <a:latin typeface="Arial" panose="020B0604020202020204" pitchFamily="34" charset="0"/>
              </a:rPr>
              <a:t>Designator</a:t>
            </a:r>
            <a:r>
              <a:rPr lang="de-AT" altLang="en-US" sz="1000">
                <a:latin typeface="Arial" panose="020B0604020202020204" pitchFamily="34" charset="0"/>
              </a:rPr>
              <a:t> &lt;</a:t>
            </a:r>
            <a:r>
              <a:rPr lang="de-AT" altLang="en-US" sz="1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000">
                <a:latin typeface="Arial" panose="020B0604020202020204" pitchFamily="34" charset="0"/>
              </a:rPr>
              <a:t>x&gt;	(.	String name, </a:t>
            </a:r>
            <a:r>
              <a:rPr lang="de-AT" altLang="en-US" sz="1000" smtClean="0">
                <a:latin typeface="Arial" panose="020B0604020202020204" pitchFamily="34" charset="0"/>
              </a:rPr>
              <a:t>fname; </a:t>
            </a:r>
            <a:r>
              <a:rPr lang="de-AT" altLang="en-US" sz="1000">
                <a:latin typeface="Arial" panose="020B0604020202020204" pitchFamily="34" charset="0"/>
              </a:rPr>
              <a:t>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=	ident &lt;</a:t>
            </a:r>
            <a:r>
              <a:rPr lang="de-AT" altLang="en-US" sz="1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000">
                <a:latin typeface="Arial" panose="020B0604020202020204" pitchFamily="34" charset="0"/>
              </a:rPr>
              <a:t>name&gt;	(.	Obj obj = Tab.find(name);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Operand x = new Operand(obj);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{ "." ident &lt;</a:t>
            </a:r>
            <a:r>
              <a:rPr lang="de-AT" altLang="en-US" sz="1000" smtClean="0">
                <a:latin typeface="Arial" panose="020B0604020202020204" pitchFamily="34" charset="0"/>
                <a:sym typeface="Symbol" panose="05050102010706020507" pitchFamily="18" charset="2"/>
              </a:rPr>
              <a:t>f</a:t>
            </a:r>
            <a:r>
              <a:rPr lang="de-AT" altLang="en-US" sz="1000" smtClean="0">
                <a:latin typeface="Arial" panose="020B0604020202020204" pitchFamily="34" charset="0"/>
              </a:rPr>
              <a:t>name&gt;</a:t>
            </a:r>
            <a:r>
              <a:rPr lang="de-AT" altLang="en-US" sz="1000">
                <a:latin typeface="Arial" panose="020B0604020202020204" pitchFamily="34" charset="0"/>
              </a:rPr>
              <a:t>	(.	if (x.type.kind == Struct.Class)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	Code.load(x);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	Obj fld = </a:t>
            </a:r>
            <a:r>
              <a:rPr lang="de-AT" altLang="en-US" sz="1000" smtClean="0">
                <a:latin typeface="Arial" panose="020B0604020202020204" pitchFamily="34" charset="0"/>
              </a:rPr>
              <a:t>Tab.findField(fname, </a:t>
            </a:r>
            <a:r>
              <a:rPr lang="de-AT" altLang="en-US" sz="1000">
                <a:latin typeface="Arial" panose="020B0604020202020204" pitchFamily="34" charset="0"/>
              </a:rPr>
              <a:t>x.type);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	x.kind = Operand.Fld;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	x.adr = fld.adr;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	x.type = fld.type;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		} else error(name + " is not an object");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000">
                <a:latin typeface="Arial" panose="020B0604020202020204" pitchFamily="34" charset="0"/>
              </a:rPr>
              <a:t>	}.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3E425A-2FEF-4367-BBA2-F74DCD47448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de-DE" altLang="en-US" sz="140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Sequence of operands (1)</a:t>
            </a:r>
          </a:p>
        </p:txBody>
      </p:sp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747713" y="1433513"/>
            <a:ext cx="52546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var.f</a:t>
            </a:r>
          </a:p>
        </p:txBody>
      </p:sp>
      <p:grpSp>
        <p:nvGrpSpPr>
          <p:cNvPr id="414802" name="Group 82"/>
          <p:cNvGrpSpPr>
            <a:grpSpLocks/>
          </p:cNvGrpSpPr>
          <p:nvPr/>
        </p:nvGrpSpPr>
        <p:grpSpPr bwMode="auto">
          <a:xfrm>
            <a:off x="671513" y="2754313"/>
            <a:ext cx="1843087" cy="1004887"/>
            <a:chOff x="423" y="1735"/>
            <a:chExt cx="1161" cy="633"/>
          </a:xfrm>
        </p:grpSpPr>
        <p:sp>
          <p:nvSpPr>
            <p:cNvPr id="46127" name="AutoShape 11"/>
            <p:cNvSpPr>
              <a:spLocks noChangeArrowheads="1"/>
            </p:cNvSpPr>
            <p:nvPr/>
          </p:nvSpPr>
          <p:spPr bwMode="auto">
            <a:xfrm>
              <a:off x="1240" y="2048"/>
              <a:ext cx="328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28" name="Text Box 26"/>
            <p:cNvSpPr txBox="1">
              <a:spLocks noChangeArrowheads="1"/>
            </p:cNvSpPr>
            <p:nvPr/>
          </p:nvSpPr>
          <p:spPr bwMode="auto">
            <a:xfrm>
              <a:off x="1231" y="2053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  <p:sp>
          <p:nvSpPr>
            <p:cNvPr id="46129" name="Rectangle 4"/>
            <p:cNvSpPr>
              <a:spLocks noChangeArrowheads="1"/>
            </p:cNvSpPr>
            <p:nvPr/>
          </p:nvSpPr>
          <p:spPr bwMode="auto">
            <a:xfrm>
              <a:off x="744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30" name="Text Box 5"/>
            <p:cNvSpPr txBox="1">
              <a:spLocks noChangeArrowheads="1"/>
            </p:cNvSpPr>
            <p:nvPr/>
          </p:nvSpPr>
          <p:spPr bwMode="auto">
            <a:xfrm>
              <a:off x="423" y="1895"/>
              <a:ext cx="32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6131" name="Text Box 6"/>
            <p:cNvSpPr txBox="1">
              <a:spLocks noChangeArrowheads="1"/>
            </p:cNvSpPr>
            <p:nvPr/>
          </p:nvSpPr>
          <p:spPr bwMode="auto">
            <a:xfrm>
              <a:off x="735" y="1895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6132" name="Text Box 8"/>
            <p:cNvSpPr txBox="1">
              <a:spLocks noChangeArrowheads="1"/>
            </p:cNvSpPr>
            <p:nvPr/>
          </p:nvSpPr>
          <p:spPr bwMode="auto">
            <a:xfrm>
              <a:off x="783" y="1735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46133" name="Line 37"/>
            <p:cNvSpPr>
              <a:spLocks noChangeShapeType="1"/>
            </p:cNvSpPr>
            <p:nvPr/>
          </p:nvSpPr>
          <p:spPr bwMode="auto">
            <a:xfrm>
              <a:off x="1000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46086" name="Rectangle 38"/>
          <p:cNvSpPr>
            <a:spLocks noChangeArrowheads="1"/>
          </p:cNvSpPr>
          <p:nvPr/>
        </p:nvSpPr>
        <p:spPr bwMode="auto">
          <a:xfrm>
            <a:off x="2260600" y="15240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87" name="Text Box 39"/>
          <p:cNvSpPr txBox="1">
            <a:spLocks noChangeArrowheads="1"/>
          </p:cNvSpPr>
          <p:nvPr/>
        </p:nvSpPr>
        <p:spPr bwMode="auto">
          <a:xfrm>
            <a:off x="2271713" y="16875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46088" name="Rectangle 40"/>
          <p:cNvSpPr>
            <a:spLocks noChangeArrowheads="1"/>
          </p:cNvSpPr>
          <p:nvPr/>
        </p:nvSpPr>
        <p:spPr bwMode="auto">
          <a:xfrm>
            <a:off x="2260600" y="17399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89" name="Rectangle 41"/>
          <p:cNvSpPr>
            <a:spLocks noChangeArrowheads="1"/>
          </p:cNvSpPr>
          <p:nvPr/>
        </p:nvSpPr>
        <p:spPr bwMode="auto">
          <a:xfrm>
            <a:off x="2260600" y="19558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90" name="Line 42"/>
          <p:cNvSpPr>
            <a:spLocks noChangeShapeType="1"/>
          </p:cNvSpPr>
          <p:nvPr/>
        </p:nvSpPr>
        <p:spPr bwMode="auto">
          <a:xfrm>
            <a:off x="2057400" y="15113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091" name="Text Box 43"/>
          <p:cNvSpPr txBox="1">
            <a:spLocks noChangeArrowheads="1"/>
          </p:cNvSpPr>
          <p:nvPr/>
        </p:nvSpPr>
        <p:spPr bwMode="auto">
          <a:xfrm>
            <a:off x="1763713" y="1357313"/>
            <a:ext cx="328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46092" name="Line 44"/>
          <p:cNvSpPr>
            <a:spLocks noChangeShapeType="1"/>
          </p:cNvSpPr>
          <p:nvPr/>
        </p:nvSpPr>
        <p:spPr bwMode="auto">
          <a:xfrm>
            <a:off x="2667000" y="1854200"/>
            <a:ext cx="40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093" name="Text Box 45"/>
          <p:cNvSpPr txBox="1">
            <a:spLocks noChangeArrowheads="1"/>
          </p:cNvSpPr>
          <p:nvPr/>
        </p:nvSpPr>
        <p:spPr bwMode="auto">
          <a:xfrm>
            <a:off x="3186113" y="1839913"/>
            <a:ext cx="230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46094" name="Rectangle 46"/>
          <p:cNvSpPr>
            <a:spLocks noChangeArrowheads="1"/>
          </p:cNvSpPr>
          <p:nvPr/>
        </p:nvSpPr>
        <p:spPr bwMode="auto">
          <a:xfrm>
            <a:off x="3073400" y="18669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95" name="Rectangle 47"/>
          <p:cNvSpPr>
            <a:spLocks noChangeArrowheads="1"/>
          </p:cNvSpPr>
          <p:nvPr/>
        </p:nvSpPr>
        <p:spPr bwMode="auto">
          <a:xfrm>
            <a:off x="3073400" y="20828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96" name="Text Box 48"/>
          <p:cNvSpPr txBox="1">
            <a:spLocks noChangeArrowheads="1"/>
          </p:cNvSpPr>
          <p:nvPr/>
        </p:nvSpPr>
        <p:spPr bwMode="auto">
          <a:xfrm>
            <a:off x="2043113" y="14938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46097" name="Text Box 49"/>
          <p:cNvSpPr txBox="1">
            <a:spLocks noChangeArrowheads="1"/>
          </p:cNvSpPr>
          <p:nvPr/>
        </p:nvSpPr>
        <p:spPr bwMode="auto">
          <a:xfrm>
            <a:off x="2043113" y="16970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098" name="Text Box 50"/>
          <p:cNvSpPr txBox="1">
            <a:spLocks noChangeArrowheads="1"/>
          </p:cNvSpPr>
          <p:nvPr/>
        </p:nvSpPr>
        <p:spPr bwMode="auto">
          <a:xfrm>
            <a:off x="2043113" y="19256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6099" name="Text Box 51"/>
          <p:cNvSpPr txBox="1">
            <a:spLocks noChangeArrowheads="1"/>
          </p:cNvSpPr>
          <p:nvPr/>
        </p:nvSpPr>
        <p:spPr bwMode="auto">
          <a:xfrm>
            <a:off x="2843213" y="18621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46100" name="Text Box 52"/>
          <p:cNvSpPr txBox="1">
            <a:spLocks noChangeArrowheads="1"/>
          </p:cNvSpPr>
          <p:nvPr/>
        </p:nvSpPr>
        <p:spPr bwMode="auto">
          <a:xfrm>
            <a:off x="2843213" y="20653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grpSp>
        <p:nvGrpSpPr>
          <p:cNvPr id="414803" name="Group 83"/>
          <p:cNvGrpSpPr>
            <a:grpSpLocks/>
          </p:cNvGrpSpPr>
          <p:nvPr/>
        </p:nvGrpSpPr>
        <p:grpSpPr bwMode="auto">
          <a:xfrm>
            <a:off x="1460500" y="2754313"/>
            <a:ext cx="2794000" cy="1524000"/>
            <a:chOff x="920" y="1735"/>
            <a:chExt cx="1760" cy="960"/>
          </a:xfrm>
        </p:grpSpPr>
        <p:sp>
          <p:nvSpPr>
            <p:cNvPr id="46119" name="AutoShape 59"/>
            <p:cNvSpPr>
              <a:spLocks noChangeArrowheads="1"/>
            </p:cNvSpPr>
            <p:nvPr/>
          </p:nvSpPr>
          <p:spPr bwMode="auto">
            <a:xfrm>
              <a:off x="2336" y="2048"/>
              <a:ext cx="328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20" name="Text Box 60"/>
            <p:cNvSpPr txBox="1">
              <a:spLocks noChangeArrowheads="1"/>
            </p:cNvSpPr>
            <p:nvPr/>
          </p:nvSpPr>
          <p:spPr bwMode="auto">
            <a:xfrm>
              <a:off x="2327" y="2053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  <p:sp>
          <p:nvSpPr>
            <p:cNvPr id="46121" name="Rectangle 61"/>
            <p:cNvSpPr>
              <a:spLocks noChangeArrowheads="1"/>
            </p:cNvSpPr>
            <p:nvPr/>
          </p:nvSpPr>
          <p:spPr bwMode="auto">
            <a:xfrm>
              <a:off x="1840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22" name="Text Box 62"/>
            <p:cNvSpPr txBox="1">
              <a:spLocks noChangeArrowheads="1"/>
            </p:cNvSpPr>
            <p:nvPr/>
          </p:nvSpPr>
          <p:spPr bwMode="auto">
            <a:xfrm>
              <a:off x="1831" y="1895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6123" name="Text Box 63"/>
            <p:cNvSpPr txBox="1">
              <a:spLocks noChangeArrowheads="1"/>
            </p:cNvSpPr>
            <p:nvPr/>
          </p:nvSpPr>
          <p:spPr bwMode="auto">
            <a:xfrm>
              <a:off x="1879" y="1735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46124" name="Line 64"/>
            <p:cNvSpPr>
              <a:spLocks noChangeShapeType="1"/>
            </p:cNvSpPr>
            <p:nvPr/>
          </p:nvSpPr>
          <p:spPr bwMode="auto">
            <a:xfrm>
              <a:off x="2096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25" name="Freeform 65"/>
            <p:cNvSpPr>
              <a:spLocks/>
            </p:cNvSpPr>
            <p:nvPr/>
          </p:nvSpPr>
          <p:spPr bwMode="auto">
            <a:xfrm>
              <a:off x="920" y="2368"/>
              <a:ext cx="1048" cy="131"/>
            </a:xfrm>
            <a:custGeom>
              <a:avLst/>
              <a:gdLst>
                <a:gd name="T0" fmla="*/ 0 w 1048"/>
                <a:gd name="T1" fmla="*/ 0 h 131"/>
                <a:gd name="T2" fmla="*/ 488 w 1048"/>
                <a:gd name="T3" fmla="*/ 128 h 131"/>
                <a:gd name="T4" fmla="*/ 1048 w 1048"/>
                <a:gd name="T5" fmla="*/ 16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26" name="Text Box 66"/>
            <p:cNvSpPr txBox="1">
              <a:spLocks noChangeArrowheads="1"/>
            </p:cNvSpPr>
            <p:nvPr/>
          </p:nvSpPr>
          <p:spPr bwMode="auto">
            <a:xfrm>
              <a:off x="1183" y="2503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load1</a:t>
              </a:r>
            </a:p>
          </p:txBody>
        </p:sp>
      </p:grpSp>
      <p:grpSp>
        <p:nvGrpSpPr>
          <p:cNvPr id="414804" name="Group 84"/>
          <p:cNvGrpSpPr>
            <a:grpSpLocks/>
          </p:cNvGrpSpPr>
          <p:nvPr/>
        </p:nvGrpSpPr>
        <p:grpSpPr bwMode="auto">
          <a:xfrm>
            <a:off x="3314700" y="2754313"/>
            <a:ext cx="2622550" cy="1212850"/>
            <a:chOff x="2088" y="1735"/>
            <a:chExt cx="1652" cy="764"/>
          </a:xfrm>
        </p:grpSpPr>
        <p:sp>
          <p:nvSpPr>
            <p:cNvPr id="46112" name="AutoShape 67"/>
            <p:cNvSpPr>
              <a:spLocks noChangeArrowheads="1"/>
            </p:cNvSpPr>
            <p:nvPr/>
          </p:nvSpPr>
          <p:spPr bwMode="auto">
            <a:xfrm>
              <a:off x="3528" y="2048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13" name="Text Box 68"/>
            <p:cNvSpPr txBox="1">
              <a:spLocks noChangeArrowheads="1"/>
            </p:cNvSpPr>
            <p:nvPr/>
          </p:nvSpPr>
          <p:spPr bwMode="auto">
            <a:xfrm>
              <a:off x="3519" y="2053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6114" name="Rectangle 69"/>
            <p:cNvSpPr>
              <a:spLocks noChangeArrowheads="1"/>
            </p:cNvSpPr>
            <p:nvPr/>
          </p:nvSpPr>
          <p:spPr bwMode="auto">
            <a:xfrm>
              <a:off x="3032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15" name="Text Box 70"/>
            <p:cNvSpPr txBox="1">
              <a:spLocks noChangeArrowheads="1"/>
            </p:cNvSpPr>
            <p:nvPr/>
          </p:nvSpPr>
          <p:spPr bwMode="auto">
            <a:xfrm>
              <a:off x="3023" y="1895"/>
              <a:ext cx="26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Fld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46116" name="Text Box 71"/>
            <p:cNvSpPr txBox="1">
              <a:spLocks noChangeArrowheads="1"/>
            </p:cNvSpPr>
            <p:nvPr/>
          </p:nvSpPr>
          <p:spPr bwMode="auto">
            <a:xfrm>
              <a:off x="3031" y="1735"/>
              <a:ext cx="3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var.f</a:t>
              </a:r>
            </a:p>
          </p:txBody>
        </p:sp>
        <p:sp>
          <p:nvSpPr>
            <p:cNvPr id="46117" name="Line 72"/>
            <p:cNvSpPr>
              <a:spLocks noChangeShapeType="1"/>
            </p:cNvSpPr>
            <p:nvPr/>
          </p:nvSpPr>
          <p:spPr bwMode="auto">
            <a:xfrm>
              <a:off x="3288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18" name="Freeform 73"/>
            <p:cNvSpPr>
              <a:spLocks/>
            </p:cNvSpPr>
            <p:nvPr/>
          </p:nvSpPr>
          <p:spPr bwMode="auto">
            <a:xfrm>
              <a:off x="2088" y="2368"/>
              <a:ext cx="1048" cy="131"/>
            </a:xfrm>
            <a:custGeom>
              <a:avLst/>
              <a:gdLst>
                <a:gd name="T0" fmla="*/ 0 w 1048"/>
                <a:gd name="T1" fmla="*/ 0 h 131"/>
                <a:gd name="T2" fmla="*/ 488 w 1048"/>
                <a:gd name="T3" fmla="*/ 128 h 131"/>
                <a:gd name="T4" fmla="*/ 1048 w 1048"/>
                <a:gd name="T5" fmla="*/ 16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4805" name="Group 85"/>
          <p:cNvGrpSpPr>
            <a:grpSpLocks/>
          </p:cNvGrpSpPr>
          <p:nvPr/>
        </p:nvGrpSpPr>
        <p:grpSpPr bwMode="auto">
          <a:xfrm>
            <a:off x="5207000" y="2754313"/>
            <a:ext cx="2609850" cy="1524000"/>
            <a:chOff x="3280" y="1735"/>
            <a:chExt cx="1644" cy="960"/>
          </a:xfrm>
        </p:grpSpPr>
        <p:sp>
          <p:nvSpPr>
            <p:cNvPr id="46104" name="AutoShape 74"/>
            <p:cNvSpPr>
              <a:spLocks noChangeArrowheads="1"/>
            </p:cNvSpPr>
            <p:nvPr/>
          </p:nvSpPr>
          <p:spPr bwMode="auto">
            <a:xfrm>
              <a:off x="4712" y="2048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05" name="Text Box 75"/>
            <p:cNvSpPr txBox="1">
              <a:spLocks noChangeArrowheads="1"/>
            </p:cNvSpPr>
            <p:nvPr/>
          </p:nvSpPr>
          <p:spPr bwMode="auto">
            <a:xfrm>
              <a:off x="4703" y="2053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6106" name="Rectangle 76"/>
            <p:cNvSpPr>
              <a:spLocks noChangeArrowheads="1"/>
            </p:cNvSpPr>
            <p:nvPr/>
          </p:nvSpPr>
          <p:spPr bwMode="auto">
            <a:xfrm>
              <a:off x="4216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07" name="Text Box 77"/>
            <p:cNvSpPr txBox="1">
              <a:spLocks noChangeArrowheads="1"/>
            </p:cNvSpPr>
            <p:nvPr/>
          </p:nvSpPr>
          <p:spPr bwMode="auto">
            <a:xfrm>
              <a:off x="4207" y="1895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6108" name="Text Box 78"/>
            <p:cNvSpPr txBox="1">
              <a:spLocks noChangeArrowheads="1"/>
            </p:cNvSpPr>
            <p:nvPr/>
          </p:nvSpPr>
          <p:spPr bwMode="auto">
            <a:xfrm>
              <a:off x="4207" y="1735"/>
              <a:ext cx="3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var.f</a:t>
              </a:r>
            </a:p>
          </p:txBody>
        </p:sp>
        <p:sp>
          <p:nvSpPr>
            <p:cNvPr id="46109" name="Line 79"/>
            <p:cNvSpPr>
              <a:spLocks noChangeShapeType="1"/>
            </p:cNvSpPr>
            <p:nvPr/>
          </p:nvSpPr>
          <p:spPr bwMode="auto">
            <a:xfrm>
              <a:off x="4472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10" name="Freeform 80"/>
            <p:cNvSpPr>
              <a:spLocks/>
            </p:cNvSpPr>
            <p:nvPr/>
          </p:nvSpPr>
          <p:spPr bwMode="auto">
            <a:xfrm>
              <a:off x="3280" y="2368"/>
              <a:ext cx="1048" cy="131"/>
            </a:xfrm>
            <a:custGeom>
              <a:avLst/>
              <a:gdLst>
                <a:gd name="T0" fmla="*/ 0 w 1048"/>
                <a:gd name="T1" fmla="*/ 0 h 131"/>
                <a:gd name="T2" fmla="*/ 488 w 1048"/>
                <a:gd name="T3" fmla="*/ 128 h 131"/>
                <a:gd name="T4" fmla="*/ 1048 w 1048"/>
                <a:gd name="T5" fmla="*/ 16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11" name="Text Box 81"/>
            <p:cNvSpPr txBox="1">
              <a:spLocks noChangeArrowheads="1"/>
            </p:cNvSpPr>
            <p:nvPr/>
          </p:nvSpPr>
          <p:spPr bwMode="auto">
            <a:xfrm>
              <a:off x="3487" y="2503"/>
              <a:ext cx="6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getfield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9DCA06-CEA6-42C2-9F5E-AA3220FB94B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de-DE" altLang="en-US" sz="1400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Sequence of operands (2)</a:t>
            </a:r>
          </a:p>
        </p:txBody>
      </p:sp>
      <p:sp>
        <p:nvSpPr>
          <p:cNvPr id="47108" name="TextBox 1"/>
          <p:cNvSpPr txBox="1">
            <a:spLocks noChangeArrowheads="1"/>
          </p:cNvSpPr>
          <p:nvPr/>
        </p:nvSpPr>
        <p:spPr bwMode="auto">
          <a:xfrm>
            <a:off x="1462088" y="2230438"/>
            <a:ext cx="2441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de-DE" sz="1600" b="1"/>
              <a:t>a         .         b         .         c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374775" y="2276475"/>
            <a:ext cx="447675" cy="488950"/>
            <a:chOff x="1375456" y="2276354"/>
            <a:chExt cx="447558" cy="489665"/>
          </a:xfrm>
        </p:grpSpPr>
        <p:sp>
          <p:nvSpPr>
            <p:cNvPr id="47128" name="Rounded Rectangle 2"/>
            <p:cNvSpPr>
              <a:spLocks noChangeArrowheads="1"/>
            </p:cNvSpPr>
            <p:nvPr/>
          </p:nvSpPr>
          <p:spPr bwMode="auto">
            <a:xfrm>
              <a:off x="1396678" y="2276354"/>
              <a:ext cx="405114" cy="29225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29" name="TextBox 3"/>
            <p:cNvSpPr txBox="1">
              <a:spLocks noChangeArrowheads="1"/>
            </p:cNvSpPr>
            <p:nvPr/>
          </p:nvSpPr>
          <p:spPr bwMode="auto">
            <a:xfrm>
              <a:off x="1375456" y="2535187"/>
              <a:ext cx="447558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Local</a:t>
              </a: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296988" y="2149475"/>
            <a:ext cx="1546225" cy="1012825"/>
            <a:chOff x="1296364" y="2149033"/>
            <a:chExt cx="1547150" cy="1013545"/>
          </a:xfrm>
        </p:grpSpPr>
        <p:sp>
          <p:nvSpPr>
            <p:cNvPr id="47126" name="Rounded Rectangle 58"/>
            <p:cNvSpPr>
              <a:spLocks noChangeArrowheads="1"/>
            </p:cNvSpPr>
            <p:nvPr/>
          </p:nvSpPr>
          <p:spPr bwMode="auto">
            <a:xfrm>
              <a:off x="1296364" y="2149033"/>
              <a:ext cx="1547150" cy="81710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27" name="TextBox 59"/>
            <p:cNvSpPr txBox="1">
              <a:spLocks noChangeArrowheads="1"/>
            </p:cNvSpPr>
            <p:nvPr/>
          </p:nvSpPr>
          <p:spPr bwMode="auto">
            <a:xfrm>
              <a:off x="1895694" y="2931746"/>
              <a:ext cx="338554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Fld</a:t>
              </a: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357313" y="2181225"/>
            <a:ext cx="4060825" cy="784225"/>
            <a:chOff x="1358095" y="2181640"/>
            <a:chExt cx="4059504" cy="784499"/>
          </a:xfrm>
        </p:grpSpPr>
        <p:sp>
          <p:nvSpPr>
            <p:cNvPr id="47123" name="Rounded Rectangle 56"/>
            <p:cNvSpPr>
              <a:spLocks noChangeArrowheads="1"/>
            </p:cNvSpPr>
            <p:nvPr/>
          </p:nvSpPr>
          <p:spPr bwMode="auto">
            <a:xfrm>
              <a:off x="1358095" y="2181640"/>
              <a:ext cx="476493" cy="574369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24" name="TextBox 57"/>
            <p:cNvSpPr txBox="1">
              <a:spLocks noChangeArrowheads="1"/>
            </p:cNvSpPr>
            <p:nvPr/>
          </p:nvSpPr>
          <p:spPr bwMode="auto">
            <a:xfrm>
              <a:off x="1375456" y="2735307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47125" name="TextBox 4"/>
            <p:cNvSpPr txBox="1">
              <a:spLocks noChangeArrowheads="1"/>
            </p:cNvSpPr>
            <p:nvPr/>
          </p:nvSpPr>
          <p:spPr bwMode="auto">
            <a:xfrm>
              <a:off x="4745620" y="2247153"/>
              <a:ext cx="6719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load a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223963" y="2076450"/>
            <a:ext cx="4432300" cy="1282700"/>
            <a:chOff x="1224021" y="2075728"/>
            <a:chExt cx="4432426" cy="1283289"/>
          </a:xfrm>
        </p:grpSpPr>
        <p:sp>
          <p:nvSpPr>
            <p:cNvPr id="47120" name="Rounded Rectangle 61"/>
            <p:cNvSpPr>
              <a:spLocks noChangeArrowheads="1"/>
            </p:cNvSpPr>
            <p:nvPr/>
          </p:nvSpPr>
          <p:spPr bwMode="auto">
            <a:xfrm>
              <a:off x="1224021" y="2075728"/>
              <a:ext cx="1681224" cy="1086850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21" name="TextBox 62"/>
            <p:cNvSpPr txBox="1">
              <a:spLocks noChangeArrowheads="1"/>
            </p:cNvSpPr>
            <p:nvPr/>
          </p:nvSpPr>
          <p:spPr bwMode="auto">
            <a:xfrm>
              <a:off x="1823014" y="3128185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47122" name="TextBox 63"/>
            <p:cNvSpPr txBox="1">
              <a:spLocks noChangeArrowheads="1"/>
            </p:cNvSpPr>
            <p:nvPr/>
          </p:nvSpPr>
          <p:spPr bwMode="auto">
            <a:xfrm>
              <a:off x="4745620" y="2485360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getfield b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136650" y="1998663"/>
            <a:ext cx="2767013" cy="1573212"/>
            <a:chOff x="1135964" y="1998562"/>
            <a:chExt cx="2767997" cy="1572590"/>
          </a:xfrm>
        </p:grpSpPr>
        <p:sp>
          <p:nvSpPr>
            <p:cNvPr id="47118" name="Rounded Rectangle 64"/>
            <p:cNvSpPr>
              <a:spLocks noChangeArrowheads="1"/>
            </p:cNvSpPr>
            <p:nvPr/>
          </p:nvSpPr>
          <p:spPr bwMode="auto">
            <a:xfrm>
              <a:off x="1135964" y="1998562"/>
              <a:ext cx="2767997" cy="1360455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19" name="TextBox 65"/>
            <p:cNvSpPr txBox="1">
              <a:spLocks noChangeArrowheads="1"/>
            </p:cNvSpPr>
            <p:nvPr/>
          </p:nvSpPr>
          <p:spPr bwMode="auto">
            <a:xfrm>
              <a:off x="2282832" y="3340320"/>
              <a:ext cx="338554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Fld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055688" y="1920875"/>
            <a:ext cx="4600575" cy="1871663"/>
            <a:chOff x="1055082" y="1921397"/>
            <a:chExt cx="4601365" cy="1870863"/>
          </a:xfrm>
        </p:grpSpPr>
        <p:sp>
          <p:nvSpPr>
            <p:cNvPr id="47115" name="Rounded Rectangle 66"/>
            <p:cNvSpPr>
              <a:spLocks noChangeArrowheads="1"/>
            </p:cNvSpPr>
            <p:nvPr/>
          </p:nvSpPr>
          <p:spPr bwMode="auto">
            <a:xfrm>
              <a:off x="1055082" y="1921397"/>
              <a:ext cx="2942042" cy="1649755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47116" name="TextBox 67"/>
            <p:cNvSpPr txBox="1">
              <a:spLocks noChangeArrowheads="1"/>
            </p:cNvSpPr>
            <p:nvPr/>
          </p:nvSpPr>
          <p:spPr bwMode="auto">
            <a:xfrm>
              <a:off x="2264160" y="3561428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47117" name="TextBox 68"/>
            <p:cNvSpPr txBox="1">
              <a:spLocks noChangeArrowheads="1"/>
            </p:cNvSpPr>
            <p:nvPr/>
          </p:nvSpPr>
          <p:spPr bwMode="auto">
            <a:xfrm>
              <a:off x="4745620" y="2735307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getfield 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54449F-5E74-49DE-9E3F-E3BA12F414C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Loading array elements</a:t>
            </a:r>
          </a:p>
        </p:txBody>
      </p:sp>
      <p:sp>
        <p:nvSpPr>
          <p:cNvPr id="87044" name="Text Box 3"/>
          <p:cNvSpPr txBox="1">
            <a:spLocks noChangeArrowheads="1"/>
          </p:cNvSpPr>
          <p:nvPr/>
        </p:nvSpPr>
        <p:spPr bwMode="auto">
          <a:xfrm>
            <a:off x="1116013" y="1306513"/>
            <a:ext cx="46513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a[i]</a:t>
            </a:r>
          </a:p>
        </p:txBody>
      </p:sp>
      <p:sp>
        <p:nvSpPr>
          <p:cNvPr id="87045" name="Text Box 4"/>
          <p:cNvSpPr txBox="1">
            <a:spLocks noChangeArrowheads="1"/>
          </p:cNvSpPr>
          <p:nvPr/>
        </p:nvSpPr>
        <p:spPr bwMode="auto">
          <a:xfrm>
            <a:off x="735013" y="1739900"/>
            <a:ext cx="2016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Context conditions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046" name="Rectangle 5"/>
          <p:cNvSpPr>
            <a:spLocks noChangeArrowheads="1"/>
          </p:cNvSpPr>
          <p:nvPr/>
        </p:nvSpPr>
        <p:spPr bwMode="auto">
          <a:xfrm>
            <a:off x="1104900" y="2540000"/>
            <a:ext cx="6997700" cy="647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047" name="Rectangle 6"/>
          <p:cNvSpPr>
            <a:spLocks noChangeArrowheads="1"/>
          </p:cNvSpPr>
          <p:nvPr/>
        </p:nvSpPr>
        <p:spPr bwMode="auto">
          <a:xfrm>
            <a:off x="1104900" y="2133600"/>
            <a:ext cx="6997700" cy="406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048" name="Text Box 7"/>
          <p:cNvSpPr txBox="1">
            <a:spLocks noChangeArrowheads="1"/>
          </p:cNvSpPr>
          <p:nvPr/>
        </p:nvSpPr>
        <p:spPr bwMode="auto">
          <a:xfrm>
            <a:off x="1077913" y="2195513"/>
            <a:ext cx="31877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Designator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Designator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"[" Expr "]" .</a:t>
            </a:r>
          </a:p>
        </p:txBody>
      </p:sp>
      <p:sp>
        <p:nvSpPr>
          <p:cNvPr id="87049" name="Text Box 8"/>
          <p:cNvSpPr txBox="1">
            <a:spLocks noChangeArrowheads="1"/>
          </p:cNvSpPr>
          <p:nvPr/>
        </p:nvSpPr>
        <p:spPr bwMode="auto">
          <a:xfrm>
            <a:off x="1077913" y="2576513"/>
            <a:ext cx="3800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Designator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must be an array.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Expr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must be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369684" name="Group 20"/>
          <p:cNvGrpSpPr>
            <a:grpSpLocks/>
          </p:cNvGrpSpPr>
          <p:nvPr/>
        </p:nvGrpSpPr>
        <p:grpSpPr bwMode="auto">
          <a:xfrm>
            <a:off x="735013" y="3403600"/>
            <a:ext cx="7632700" cy="3413126"/>
            <a:chOff x="463" y="2144"/>
            <a:chExt cx="4808" cy="2150"/>
          </a:xfrm>
        </p:grpSpPr>
        <p:sp>
          <p:nvSpPr>
            <p:cNvPr id="87051" name="Text Box 9"/>
            <p:cNvSpPr txBox="1">
              <a:spLocks noChangeArrowheads="1"/>
            </p:cNvSpPr>
            <p:nvPr/>
          </p:nvSpPr>
          <p:spPr bwMode="auto">
            <a:xfrm>
              <a:off x="463" y="2144"/>
              <a:ext cx="15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Description by an ATG</a:t>
              </a:r>
            </a:p>
          </p:txBody>
        </p:sp>
        <p:sp>
          <p:nvSpPr>
            <p:cNvPr id="87052" name="Text Box 10"/>
            <p:cNvSpPr txBox="1">
              <a:spLocks noChangeArrowheads="1"/>
            </p:cNvSpPr>
            <p:nvPr/>
          </p:nvSpPr>
          <p:spPr bwMode="auto">
            <a:xfrm>
              <a:off x="679" y="2403"/>
              <a:ext cx="4592" cy="168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x&gt;	(.	String name; Operand x, y;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ident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	(.	Obj obj = Tab.find(name); x = new Operand(obj);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"["	(.	Code.load(x);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Expr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y&gt;	(.	if (x.type.kind == Struct.Arr)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if (y.type != Tab.intType) error("index must be of type int");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Code.load(y);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x.kind = Operand.Elem;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x.type = x.type.elemType;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} else error(name + " is not an array");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"]"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06600" algn="l"/>
                  <a:tab pos="2197100" algn="l"/>
                  <a:tab pos="2387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}.</a:t>
              </a:r>
            </a:p>
          </p:txBody>
        </p:sp>
        <p:sp>
          <p:nvSpPr>
            <p:cNvPr id="87053" name="Text Box 15"/>
            <p:cNvSpPr txBox="1">
              <a:spLocks noChangeArrowheads="1"/>
            </p:cNvSpPr>
            <p:nvPr/>
          </p:nvSpPr>
          <p:spPr bwMode="auto">
            <a:xfrm>
              <a:off x="623" y="4079"/>
              <a:ext cx="170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Index check is done in the VM</a:t>
              </a:r>
            </a:p>
          </p:txBody>
        </p:sp>
        <p:sp>
          <p:nvSpPr>
            <p:cNvPr id="87054" name="Text Box 16"/>
            <p:cNvSpPr txBox="1">
              <a:spLocks noChangeArrowheads="1"/>
            </p:cNvSpPr>
            <p:nvPr/>
          </p:nvSpPr>
          <p:spPr bwMode="auto">
            <a:xfrm>
              <a:off x="3907" y="3341"/>
              <a:ext cx="136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creates an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Elem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operand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87055" name="Line 17"/>
            <p:cNvSpPr>
              <a:spLocks noChangeShapeType="1"/>
            </p:cNvSpPr>
            <p:nvPr/>
          </p:nvSpPr>
          <p:spPr bwMode="auto">
            <a:xfrm flipH="1" flipV="1">
              <a:off x="3458" y="3450"/>
              <a:ext cx="47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39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9CB5A4-8360-4660-B916-E182131B5B1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de-DE" altLang="en-US" sz="1400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loading array elements</a:t>
            </a:r>
          </a:p>
        </p:txBody>
      </p:sp>
      <p:sp>
        <p:nvSpPr>
          <p:cNvPr id="49156" name="Text Box 3"/>
          <p:cNvSpPr txBox="1">
            <a:spLocks noChangeArrowheads="1"/>
          </p:cNvSpPr>
          <p:nvPr/>
        </p:nvSpPr>
        <p:spPr bwMode="auto">
          <a:xfrm>
            <a:off x="1458913" y="2119313"/>
            <a:ext cx="3841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ident</a:t>
            </a:r>
          </a:p>
        </p:txBody>
      </p:sp>
      <p:sp>
        <p:nvSpPr>
          <p:cNvPr id="49157" name="Text Box 4"/>
          <p:cNvSpPr txBox="1">
            <a:spLocks noChangeArrowheads="1"/>
          </p:cNvSpPr>
          <p:nvPr/>
        </p:nvSpPr>
        <p:spPr bwMode="auto">
          <a:xfrm>
            <a:off x="3884613" y="2119313"/>
            <a:ext cx="3651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</a:t>
            </a:r>
          </a:p>
        </p:txBody>
      </p:sp>
      <p:sp>
        <p:nvSpPr>
          <p:cNvPr id="49158" name="Line 5"/>
          <p:cNvSpPr>
            <a:spLocks noChangeShapeType="1"/>
          </p:cNvSpPr>
          <p:nvPr/>
        </p:nvSpPr>
        <p:spPr bwMode="auto">
          <a:xfrm flipV="1">
            <a:off x="1651000" y="1587500"/>
            <a:ext cx="0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3071813" y="21193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[</a:t>
            </a:r>
          </a:p>
        </p:txBody>
      </p:sp>
      <p:sp>
        <p:nvSpPr>
          <p:cNvPr id="49160" name="Line 9"/>
          <p:cNvSpPr>
            <a:spLocks noChangeShapeType="1"/>
          </p:cNvSpPr>
          <p:nvPr/>
        </p:nvSpPr>
        <p:spPr bwMode="auto">
          <a:xfrm flipH="1">
            <a:off x="1651000" y="1587500"/>
            <a:ext cx="360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1" name="Text Box 10"/>
          <p:cNvSpPr txBox="1">
            <a:spLocks noChangeArrowheads="1"/>
          </p:cNvSpPr>
          <p:nvPr/>
        </p:nvSpPr>
        <p:spPr bwMode="auto">
          <a:xfrm>
            <a:off x="2982913" y="1166813"/>
            <a:ext cx="8572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Designator</a:t>
            </a:r>
          </a:p>
        </p:txBody>
      </p:sp>
      <p:grpSp>
        <p:nvGrpSpPr>
          <p:cNvPr id="370840" name="Group 152"/>
          <p:cNvGrpSpPr>
            <a:grpSpLocks/>
          </p:cNvGrpSpPr>
          <p:nvPr/>
        </p:nvGrpSpPr>
        <p:grpSpPr bwMode="auto">
          <a:xfrm>
            <a:off x="823913" y="2108200"/>
            <a:ext cx="3049587" cy="1752600"/>
            <a:chOff x="519" y="1328"/>
            <a:chExt cx="1921" cy="1104"/>
          </a:xfrm>
        </p:grpSpPr>
        <p:sp>
          <p:nvSpPr>
            <p:cNvPr id="49249" name="AutoShape 13"/>
            <p:cNvSpPr>
              <a:spLocks noChangeArrowheads="1"/>
            </p:cNvSpPr>
            <p:nvPr/>
          </p:nvSpPr>
          <p:spPr bwMode="auto">
            <a:xfrm>
              <a:off x="2200" y="2144"/>
              <a:ext cx="240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50" name="AutoShape 14"/>
            <p:cNvSpPr>
              <a:spLocks noChangeArrowheads="1"/>
            </p:cNvSpPr>
            <p:nvPr/>
          </p:nvSpPr>
          <p:spPr bwMode="auto">
            <a:xfrm>
              <a:off x="1608" y="2040"/>
              <a:ext cx="392" cy="25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51" name="Rectangle 15"/>
            <p:cNvSpPr>
              <a:spLocks noChangeArrowheads="1"/>
            </p:cNvSpPr>
            <p:nvPr/>
          </p:nvSpPr>
          <p:spPr bwMode="auto">
            <a:xfrm>
              <a:off x="1136" y="2040"/>
              <a:ext cx="352" cy="368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52" name="Text Box 16"/>
            <p:cNvSpPr txBox="1">
              <a:spLocks noChangeArrowheads="1"/>
            </p:cNvSpPr>
            <p:nvPr/>
          </p:nvSpPr>
          <p:spPr bwMode="auto">
            <a:xfrm>
              <a:off x="1351" y="1371"/>
              <a:ext cx="3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Local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9253" name="Text Box 17"/>
            <p:cNvSpPr txBox="1">
              <a:spLocks noChangeArrowheads="1"/>
            </p:cNvSpPr>
            <p:nvPr/>
          </p:nvSpPr>
          <p:spPr bwMode="auto">
            <a:xfrm>
              <a:off x="1215" y="132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54" name="Text Box 18"/>
            <p:cNvSpPr txBox="1">
              <a:spLocks noChangeArrowheads="1"/>
            </p:cNvSpPr>
            <p:nvPr/>
          </p:nvSpPr>
          <p:spPr bwMode="auto">
            <a:xfrm>
              <a:off x="519" y="176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55" name="Text Box 19"/>
            <p:cNvSpPr txBox="1">
              <a:spLocks noChangeArrowheads="1"/>
            </p:cNvSpPr>
            <p:nvPr/>
          </p:nvSpPr>
          <p:spPr bwMode="auto">
            <a:xfrm>
              <a:off x="679" y="1751"/>
              <a:ext cx="1702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Operand x = new Operand(obj);</a:t>
              </a:r>
            </a:p>
          </p:txBody>
        </p:sp>
        <p:sp>
          <p:nvSpPr>
            <p:cNvPr id="49256" name="Text Box 20"/>
            <p:cNvSpPr txBox="1">
              <a:spLocks noChangeArrowheads="1"/>
            </p:cNvSpPr>
            <p:nvPr/>
          </p:nvSpPr>
          <p:spPr bwMode="auto">
            <a:xfrm>
              <a:off x="823" y="2029"/>
              <a:ext cx="29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9257" name="Text Box 21"/>
            <p:cNvSpPr txBox="1">
              <a:spLocks noChangeArrowheads="1"/>
            </p:cNvSpPr>
            <p:nvPr/>
          </p:nvSpPr>
          <p:spPr bwMode="auto">
            <a:xfrm>
              <a:off x="1119" y="2029"/>
              <a:ext cx="34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9258" name="Text Box 22"/>
            <p:cNvSpPr txBox="1">
              <a:spLocks noChangeArrowheads="1"/>
            </p:cNvSpPr>
            <p:nvPr/>
          </p:nvSpPr>
          <p:spPr bwMode="auto">
            <a:xfrm>
              <a:off x="1615" y="2045"/>
              <a:ext cx="24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Arr</a:t>
              </a:r>
            </a:p>
          </p:txBody>
        </p:sp>
        <p:sp>
          <p:nvSpPr>
            <p:cNvPr id="49259" name="Line 23"/>
            <p:cNvSpPr>
              <a:spLocks noChangeShapeType="1"/>
            </p:cNvSpPr>
            <p:nvPr/>
          </p:nvSpPr>
          <p:spPr bwMode="auto">
            <a:xfrm flipV="1">
              <a:off x="1408" y="2072"/>
              <a:ext cx="192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60" name="Text Box 24"/>
            <p:cNvSpPr txBox="1">
              <a:spLocks noChangeArrowheads="1"/>
            </p:cNvSpPr>
            <p:nvPr/>
          </p:nvSpPr>
          <p:spPr bwMode="auto">
            <a:xfrm>
              <a:off x="1231" y="1901"/>
              <a:ext cx="16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9261" name="Line 26"/>
            <p:cNvSpPr>
              <a:spLocks noChangeShapeType="1"/>
            </p:cNvSpPr>
            <p:nvPr/>
          </p:nvSpPr>
          <p:spPr bwMode="auto">
            <a:xfrm>
              <a:off x="1968" y="222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62" name="Text Box 28"/>
            <p:cNvSpPr txBox="1">
              <a:spLocks noChangeArrowheads="1"/>
            </p:cNvSpPr>
            <p:nvPr/>
          </p:nvSpPr>
          <p:spPr bwMode="auto">
            <a:xfrm>
              <a:off x="2191" y="2149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</p:grpSp>
      <p:grpSp>
        <p:nvGrpSpPr>
          <p:cNvPr id="370844" name="Group 156"/>
          <p:cNvGrpSpPr>
            <a:grpSpLocks/>
          </p:cNvGrpSpPr>
          <p:nvPr/>
        </p:nvGrpSpPr>
        <p:grpSpPr bwMode="auto">
          <a:xfrm>
            <a:off x="3897313" y="1130300"/>
            <a:ext cx="4738681" cy="5410200"/>
            <a:chOff x="2455" y="712"/>
            <a:chExt cx="2985" cy="3408"/>
          </a:xfrm>
        </p:grpSpPr>
        <p:sp>
          <p:nvSpPr>
            <p:cNvPr id="49238" name="Text Box 41"/>
            <p:cNvSpPr txBox="1">
              <a:spLocks noChangeArrowheads="1"/>
            </p:cNvSpPr>
            <p:nvPr/>
          </p:nvSpPr>
          <p:spPr bwMode="auto">
            <a:xfrm>
              <a:off x="2591" y="755"/>
              <a:ext cx="32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Elem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39" name="Text Box 42"/>
            <p:cNvSpPr txBox="1">
              <a:spLocks noChangeArrowheads="1"/>
            </p:cNvSpPr>
            <p:nvPr/>
          </p:nvSpPr>
          <p:spPr bwMode="auto">
            <a:xfrm>
              <a:off x="2455" y="712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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40" name="AutoShape 43"/>
            <p:cNvSpPr>
              <a:spLocks noChangeArrowheads="1"/>
            </p:cNvSpPr>
            <p:nvPr/>
          </p:nvSpPr>
          <p:spPr bwMode="auto">
            <a:xfrm>
              <a:off x="4352" y="3816"/>
              <a:ext cx="240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41" name="Rectangle 44"/>
            <p:cNvSpPr>
              <a:spLocks noChangeArrowheads="1"/>
            </p:cNvSpPr>
            <p:nvPr/>
          </p:nvSpPr>
          <p:spPr bwMode="auto">
            <a:xfrm>
              <a:off x="3880" y="3728"/>
              <a:ext cx="352" cy="368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42" name="Text Box 45"/>
            <p:cNvSpPr txBox="1">
              <a:spLocks noChangeArrowheads="1"/>
            </p:cNvSpPr>
            <p:nvPr/>
          </p:nvSpPr>
          <p:spPr bwMode="auto">
            <a:xfrm>
              <a:off x="3263" y="3456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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43" name="Text Box 46"/>
            <p:cNvSpPr txBox="1">
              <a:spLocks noChangeArrowheads="1"/>
            </p:cNvSpPr>
            <p:nvPr/>
          </p:nvSpPr>
          <p:spPr bwMode="auto">
            <a:xfrm>
              <a:off x="3423" y="3439"/>
              <a:ext cx="201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create an </a:t>
              </a:r>
              <a:r>
                <a:rPr lang="de-AT" altLang="en-US" sz="1600" i="1" smtClean="0"/>
                <a:t>Elem</a:t>
              </a:r>
              <a:r>
                <a:rPr lang="de-AT" altLang="en-US" sz="1600" smtClean="0"/>
                <a:t> operand from </a:t>
              </a:r>
              <a:r>
                <a:rPr lang="de-AT" altLang="en-US" sz="1600" i="1" smtClean="0"/>
                <a:t>x </a:t>
              </a:r>
              <a:r>
                <a:rPr lang="de-AT" altLang="en-US" sz="1600" smtClean="0"/>
                <a:t>and</a:t>
              </a:r>
              <a:r>
                <a:rPr lang="de-AT" altLang="en-US" sz="1600" i="1" smtClean="0"/>
                <a:t> y</a:t>
              </a:r>
              <a:endParaRPr lang="de-AT" altLang="en-US" sz="1600" i="1"/>
            </a:p>
          </p:txBody>
        </p:sp>
        <p:sp>
          <p:nvSpPr>
            <p:cNvPr id="49244" name="Text Box 47"/>
            <p:cNvSpPr txBox="1">
              <a:spLocks noChangeArrowheads="1"/>
            </p:cNvSpPr>
            <p:nvPr/>
          </p:nvSpPr>
          <p:spPr bwMode="auto">
            <a:xfrm>
              <a:off x="3567" y="3717"/>
              <a:ext cx="29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9245" name="Text Box 48"/>
            <p:cNvSpPr txBox="1">
              <a:spLocks noChangeArrowheads="1"/>
            </p:cNvSpPr>
            <p:nvPr/>
          </p:nvSpPr>
          <p:spPr bwMode="auto">
            <a:xfrm>
              <a:off x="3863" y="3717"/>
              <a:ext cx="3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Elem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---</a:t>
              </a:r>
            </a:p>
          </p:txBody>
        </p:sp>
        <p:sp>
          <p:nvSpPr>
            <p:cNvPr id="49246" name="Line 49"/>
            <p:cNvSpPr>
              <a:spLocks noChangeShapeType="1"/>
            </p:cNvSpPr>
            <p:nvPr/>
          </p:nvSpPr>
          <p:spPr bwMode="auto">
            <a:xfrm flipV="1">
              <a:off x="4152" y="3904"/>
              <a:ext cx="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47" name="Text Box 50"/>
            <p:cNvSpPr txBox="1">
              <a:spLocks noChangeArrowheads="1"/>
            </p:cNvSpPr>
            <p:nvPr/>
          </p:nvSpPr>
          <p:spPr bwMode="auto">
            <a:xfrm>
              <a:off x="3975" y="3589"/>
              <a:ext cx="16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9248" name="Text Box 51"/>
            <p:cNvSpPr txBox="1">
              <a:spLocks noChangeArrowheads="1"/>
            </p:cNvSpPr>
            <p:nvPr/>
          </p:nvSpPr>
          <p:spPr bwMode="auto">
            <a:xfrm>
              <a:off x="4343" y="3821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</p:grpSp>
      <p:sp>
        <p:nvSpPr>
          <p:cNvPr id="49164" name="Text Box 93"/>
          <p:cNvSpPr txBox="1">
            <a:spLocks noChangeArrowheads="1"/>
          </p:cNvSpPr>
          <p:nvPr/>
        </p:nvSpPr>
        <p:spPr bwMode="auto">
          <a:xfrm>
            <a:off x="5243513" y="21193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]</a:t>
            </a:r>
          </a:p>
        </p:txBody>
      </p:sp>
      <p:grpSp>
        <p:nvGrpSpPr>
          <p:cNvPr id="370842" name="Group 154"/>
          <p:cNvGrpSpPr>
            <a:grpSpLocks/>
          </p:cNvGrpSpPr>
          <p:nvPr/>
        </p:nvGrpSpPr>
        <p:grpSpPr bwMode="auto">
          <a:xfrm>
            <a:off x="4265613" y="2108200"/>
            <a:ext cx="3113087" cy="1752600"/>
            <a:chOff x="2687" y="1328"/>
            <a:chExt cx="1961" cy="1104"/>
          </a:xfrm>
        </p:grpSpPr>
        <p:sp>
          <p:nvSpPr>
            <p:cNvPr id="49227" name="Text Box 98"/>
            <p:cNvSpPr txBox="1">
              <a:spLocks noChangeArrowheads="1"/>
            </p:cNvSpPr>
            <p:nvPr/>
          </p:nvSpPr>
          <p:spPr bwMode="auto">
            <a:xfrm>
              <a:off x="2823" y="1371"/>
              <a:ext cx="3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Local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9228" name="Text Box 99"/>
            <p:cNvSpPr txBox="1">
              <a:spLocks noChangeArrowheads="1"/>
            </p:cNvSpPr>
            <p:nvPr/>
          </p:nvSpPr>
          <p:spPr bwMode="auto">
            <a:xfrm>
              <a:off x="2687" y="132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29" name="AutoShape 108"/>
            <p:cNvSpPr>
              <a:spLocks noChangeArrowheads="1"/>
            </p:cNvSpPr>
            <p:nvPr/>
          </p:nvSpPr>
          <p:spPr bwMode="auto">
            <a:xfrm>
              <a:off x="4408" y="2144"/>
              <a:ext cx="240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30" name="Rectangle 110"/>
            <p:cNvSpPr>
              <a:spLocks noChangeArrowheads="1"/>
            </p:cNvSpPr>
            <p:nvPr/>
          </p:nvSpPr>
          <p:spPr bwMode="auto">
            <a:xfrm>
              <a:off x="3880" y="2040"/>
              <a:ext cx="352" cy="368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31" name="Text Box 111"/>
            <p:cNvSpPr txBox="1">
              <a:spLocks noChangeArrowheads="1"/>
            </p:cNvSpPr>
            <p:nvPr/>
          </p:nvSpPr>
          <p:spPr bwMode="auto">
            <a:xfrm>
              <a:off x="3263" y="176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32" name="Text Box 112"/>
            <p:cNvSpPr txBox="1">
              <a:spLocks noChangeArrowheads="1"/>
            </p:cNvSpPr>
            <p:nvPr/>
          </p:nvSpPr>
          <p:spPr bwMode="auto">
            <a:xfrm>
              <a:off x="3423" y="1751"/>
              <a:ext cx="638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y = Expr();</a:t>
              </a:r>
            </a:p>
          </p:txBody>
        </p:sp>
        <p:sp>
          <p:nvSpPr>
            <p:cNvPr id="49233" name="Text Box 113"/>
            <p:cNvSpPr txBox="1">
              <a:spLocks noChangeArrowheads="1"/>
            </p:cNvSpPr>
            <p:nvPr/>
          </p:nvSpPr>
          <p:spPr bwMode="auto">
            <a:xfrm>
              <a:off x="3567" y="2029"/>
              <a:ext cx="29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9234" name="Text Box 114"/>
            <p:cNvSpPr txBox="1">
              <a:spLocks noChangeArrowheads="1"/>
            </p:cNvSpPr>
            <p:nvPr/>
          </p:nvSpPr>
          <p:spPr bwMode="auto">
            <a:xfrm>
              <a:off x="3863" y="2029"/>
              <a:ext cx="34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9235" name="Text Box 117"/>
            <p:cNvSpPr txBox="1">
              <a:spLocks noChangeArrowheads="1"/>
            </p:cNvSpPr>
            <p:nvPr/>
          </p:nvSpPr>
          <p:spPr bwMode="auto">
            <a:xfrm>
              <a:off x="3975" y="1901"/>
              <a:ext cx="16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9236" name="Line 118"/>
            <p:cNvSpPr>
              <a:spLocks noChangeShapeType="1"/>
            </p:cNvSpPr>
            <p:nvPr/>
          </p:nvSpPr>
          <p:spPr bwMode="auto">
            <a:xfrm>
              <a:off x="4176" y="222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37" name="Text Box 119"/>
            <p:cNvSpPr txBox="1">
              <a:spLocks noChangeArrowheads="1"/>
            </p:cNvSpPr>
            <p:nvPr/>
          </p:nvSpPr>
          <p:spPr bwMode="auto">
            <a:xfrm>
              <a:off x="4399" y="2149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</p:grpSp>
      <p:sp>
        <p:nvSpPr>
          <p:cNvPr id="49166" name="Line 136"/>
          <p:cNvSpPr>
            <a:spLocks noChangeShapeType="1"/>
          </p:cNvSpPr>
          <p:nvPr/>
        </p:nvSpPr>
        <p:spPr bwMode="auto">
          <a:xfrm flipV="1">
            <a:off x="3543300" y="14097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7" name="Line 137"/>
          <p:cNvSpPr>
            <a:spLocks noChangeShapeType="1"/>
          </p:cNvSpPr>
          <p:nvPr/>
        </p:nvSpPr>
        <p:spPr bwMode="auto">
          <a:xfrm flipV="1">
            <a:off x="3086100" y="1587500"/>
            <a:ext cx="0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8" name="Line 138"/>
          <p:cNvSpPr>
            <a:spLocks noChangeShapeType="1"/>
          </p:cNvSpPr>
          <p:nvPr/>
        </p:nvSpPr>
        <p:spPr bwMode="auto">
          <a:xfrm flipV="1">
            <a:off x="4038600" y="1587500"/>
            <a:ext cx="0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9" name="Line 139"/>
          <p:cNvSpPr>
            <a:spLocks noChangeShapeType="1"/>
          </p:cNvSpPr>
          <p:nvPr/>
        </p:nvSpPr>
        <p:spPr bwMode="auto">
          <a:xfrm flipV="1">
            <a:off x="5270500" y="1587500"/>
            <a:ext cx="0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70875" name="Group 187"/>
          <p:cNvGrpSpPr>
            <a:grpSpLocks/>
          </p:cNvGrpSpPr>
          <p:nvPr/>
        </p:nvGrpSpPr>
        <p:grpSpPr bwMode="auto">
          <a:xfrm>
            <a:off x="4265613" y="1727200"/>
            <a:ext cx="4364037" cy="3467100"/>
            <a:chOff x="2687" y="1088"/>
            <a:chExt cx="2749" cy="2184"/>
          </a:xfrm>
        </p:grpSpPr>
        <p:sp>
          <p:nvSpPr>
            <p:cNvPr id="49209" name="Text Box 100"/>
            <p:cNvSpPr txBox="1">
              <a:spLocks noChangeArrowheads="1"/>
            </p:cNvSpPr>
            <p:nvPr/>
          </p:nvSpPr>
          <p:spPr bwMode="auto">
            <a:xfrm>
              <a:off x="2823" y="1131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10" name="Text Box 101"/>
            <p:cNvSpPr txBox="1">
              <a:spLocks noChangeArrowheads="1"/>
            </p:cNvSpPr>
            <p:nvPr/>
          </p:nvSpPr>
          <p:spPr bwMode="auto">
            <a:xfrm>
              <a:off x="2687" y="108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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11" name="Rectangle 120"/>
            <p:cNvSpPr>
              <a:spLocks noChangeArrowheads="1"/>
            </p:cNvSpPr>
            <p:nvPr/>
          </p:nvSpPr>
          <p:spPr bwMode="auto">
            <a:xfrm>
              <a:off x="3880" y="2880"/>
              <a:ext cx="352" cy="368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12" name="Text Box 121"/>
            <p:cNvSpPr txBox="1">
              <a:spLocks noChangeArrowheads="1"/>
            </p:cNvSpPr>
            <p:nvPr/>
          </p:nvSpPr>
          <p:spPr bwMode="auto">
            <a:xfrm>
              <a:off x="3263" y="260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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213" name="Text Box 122"/>
            <p:cNvSpPr txBox="1">
              <a:spLocks noChangeArrowheads="1"/>
            </p:cNvSpPr>
            <p:nvPr/>
          </p:nvSpPr>
          <p:spPr bwMode="auto">
            <a:xfrm>
              <a:off x="3423" y="2591"/>
              <a:ext cx="79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Code.load(y);</a:t>
              </a:r>
            </a:p>
          </p:txBody>
        </p:sp>
        <p:sp>
          <p:nvSpPr>
            <p:cNvPr id="49214" name="Text Box 123"/>
            <p:cNvSpPr txBox="1">
              <a:spLocks noChangeArrowheads="1"/>
            </p:cNvSpPr>
            <p:nvPr/>
          </p:nvSpPr>
          <p:spPr bwMode="auto">
            <a:xfrm>
              <a:off x="3567" y="2869"/>
              <a:ext cx="29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9215" name="Text Box 124"/>
            <p:cNvSpPr txBox="1">
              <a:spLocks noChangeArrowheads="1"/>
            </p:cNvSpPr>
            <p:nvPr/>
          </p:nvSpPr>
          <p:spPr bwMode="auto">
            <a:xfrm>
              <a:off x="3863" y="2869"/>
              <a:ext cx="35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---</a:t>
              </a:r>
            </a:p>
          </p:txBody>
        </p:sp>
        <p:sp>
          <p:nvSpPr>
            <p:cNvPr id="49216" name="Text Box 126"/>
            <p:cNvSpPr txBox="1">
              <a:spLocks noChangeArrowheads="1"/>
            </p:cNvSpPr>
            <p:nvPr/>
          </p:nvSpPr>
          <p:spPr bwMode="auto">
            <a:xfrm>
              <a:off x="3975" y="2741"/>
              <a:ext cx="16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9217" name="Text Box 132"/>
            <p:cNvSpPr txBox="1">
              <a:spLocks noChangeArrowheads="1"/>
            </p:cNvSpPr>
            <p:nvPr/>
          </p:nvSpPr>
          <p:spPr bwMode="auto">
            <a:xfrm>
              <a:off x="5023" y="2607"/>
              <a:ext cx="4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load2</a:t>
              </a:r>
            </a:p>
          </p:txBody>
        </p:sp>
        <p:sp>
          <p:nvSpPr>
            <p:cNvPr id="49218" name="AutoShape 133"/>
            <p:cNvSpPr>
              <a:spLocks noChangeArrowheads="1"/>
            </p:cNvSpPr>
            <p:nvPr/>
          </p:nvSpPr>
          <p:spPr bwMode="auto">
            <a:xfrm>
              <a:off x="4408" y="3000"/>
              <a:ext cx="240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19" name="Line 134"/>
            <p:cNvSpPr>
              <a:spLocks noChangeShapeType="1"/>
            </p:cNvSpPr>
            <p:nvPr/>
          </p:nvSpPr>
          <p:spPr bwMode="auto">
            <a:xfrm>
              <a:off x="4176" y="308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20" name="Text Box 135"/>
            <p:cNvSpPr txBox="1">
              <a:spLocks noChangeArrowheads="1"/>
            </p:cNvSpPr>
            <p:nvPr/>
          </p:nvSpPr>
          <p:spPr bwMode="auto">
            <a:xfrm>
              <a:off x="4399" y="3005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9221" name="Rectangle 140"/>
            <p:cNvSpPr>
              <a:spLocks noChangeArrowheads="1"/>
            </p:cNvSpPr>
            <p:nvPr/>
          </p:nvSpPr>
          <p:spPr bwMode="auto">
            <a:xfrm>
              <a:off x="5096" y="2936"/>
              <a:ext cx="272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22" name="Rectangle 141"/>
            <p:cNvSpPr>
              <a:spLocks noChangeArrowheads="1"/>
            </p:cNvSpPr>
            <p:nvPr/>
          </p:nvSpPr>
          <p:spPr bwMode="auto">
            <a:xfrm>
              <a:off x="5096" y="3032"/>
              <a:ext cx="272" cy="9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23" name="Rectangle 142"/>
            <p:cNvSpPr>
              <a:spLocks noChangeArrowheads="1"/>
            </p:cNvSpPr>
            <p:nvPr/>
          </p:nvSpPr>
          <p:spPr bwMode="auto">
            <a:xfrm>
              <a:off x="5096" y="3128"/>
              <a:ext cx="272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24" name="Text Box 143"/>
            <p:cNvSpPr txBox="1">
              <a:spLocks noChangeArrowheads="1"/>
            </p:cNvSpPr>
            <p:nvPr/>
          </p:nvSpPr>
          <p:spPr bwMode="auto">
            <a:xfrm>
              <a:off x="5191" y="29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9225" name="Text Box 144"/>
            <p:cNvSpPr txBox="1">
              <a:spLocks noChangeArrowheads="1"/>
            </p:cNvSpPr>
            <p:nvPr/>
          </p:nvSpPr>
          <p:spPr bwMode="auto">
            <a:xfrm>
              <a:off x="5199" y="3029"/>
              <a:ext cx="2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49226" name="Text Box 145"/>
            <p:cNvSpPr txBox="1">
              <a:spLocks noChangeArrowheads="1"/>
            </p:cNvSpPr>
            <p:nvPr/>
          </p:nvSpPr>
          <p:spPr bwMode="auto">
            <a:xfrm>
              <a:off x="5087" y="2813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i="1" smtClean="0">
                  <a:latin typeface="Arial" panose="020B0604020202020204" pitchFamily="34" charset="0"/>
                </a:rPr>
                <a:t>EStack</a:t>
              </a:r>
              <a:endParaRPr lang="de-AT" altLang="en-US" sz="1200" i="1">
                <a:latin typeface="Arial" panose="020B0604020202020204" pitchFamily="34" charset="0"/>
              </a:endParaRPr>
            </a:p>
          </p:txBody>
        </p:sp>
      </p:grpSp>
      <p:grpSp>
        <p:nvGrpSpPr>
          <p:cNvPr id="370874" name="Group 186"/>
          <p:cNvGrpSpPr>
            <a:grpSpLocks/>
          </p:cNvGrpSpPr>
          <p:nvPr/>
        </p:nvGrpSpPr>
        <p:grpSpPr bwMode="auto">
          <a:xfrm>
            <a:off x="823913" y="1727200"/>
            <a:ext cx="3894137" cy="3467100"/>
            <a:chOff x="519" y="1088"/>
            <a:chExt cx="2453" cy="2184"/>
          </a:xfrm>
        </p:grpSpPr>
        <p:sp>
          <p:nvSpPr>
            <p:cNvPr id="49189" name="Text Box 63"/>
            <p:cNvSpPr txBox="1">
              <a:spLocks noChangeArrowheads="1"/>
            </p:cNvSpPr>
            <p:nvPr/>
          </p:nvSpPr>
          <p:spPr bwMode="auto">
            <a:xfrm>
              <a:off x="1351" y="1131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190" name="Text Box 64"/>
            <p:cNvSpPr txBox="1">
              <a:spLocks noChangeArrowheads="1"/>
            </p:cNvSpPr>
            <p:nvPr/>
          </p:nvSpPr>
          <p:spPr bwMode="auto">
            <a:xfrm>
              <a:off x="1215" y="108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191" name="Rectangle 68"/>
            <p:cNvSpPr>
              <a:spLocks noChangeArrowheads="1"/>
            </p:cNvSpPr>
            <p:nvPr/>
          </p:nvSpPr>
          <p:spPr bwMode="auto">
            <a:xfrm>
              <a:off x="1136" y="2880"/>
              <a:ext cx="352" cy="368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192" name="Text Box 69"/>
            <p:cNvSpPr txBox="1">
              <a:spLocks noChangeArrowheads="1"/>
            </p:cNvSpPr>
            <p:nvPr/>
          </p:nvSpPr>
          <p:spPr bwMode="auto">
            <a:xfrm>
              <a:off x="519" y="2608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 baseline="-25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193" name="Text Box 70"/>
            <p:cNvSpPr txBox="1">
              <a:spLocks noChangeArrowheads="1"/>
            </p:cNvSpPr>
            <p:nvPr/>
          </p:nvSpPr>
          <p:spPr bwMode="auto">
            <a:xfrm>
              <a:off x="679" y="2591"/>
              <a:ext cx="79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Code.load(x);</a:t>
              </a:r>
            </a:p>
          </p:txBody>
        </p:sp>
        <p:sp>
          <p:nvSpPr>
            <p:cNvPr id="49194" name="Text Box 71"/>
            <p:cNvSpPr txBox="1">
              <a:spLocks noChangeArrowheads="1"/>
            </p:cNvSpPr>
            <p:nvPr/>
          </p:nvSpPr>
          <p:spPr bwMode="auto">
            <a:xfrm>
              <a:off x="823" y="2869"/>
              <a:ext cx="29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49195" name="Text Box 72"/>
            <p:cNvSpPr txBox="1">
              <a:spLocks noChangeArrowheads="1"/>
            </p:cNvSpPr>
            <p:nvPr/>
          </p:nvSpPr>
          <p:spPr bwMode="auto">
            <a:xfrm>
              <a:off x="1119" y="2869"/>
              <a:ext cx="35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2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---</a:t>
              </a:r>
            </a:p>
          </p:txBody>
        </p:sp>
        <p:sp>
          <p:nvSpPr>
            <p:cNvPr id="49196" name="Line 74"/>
            <p:cNvSpPr>
              <a:spLocks noChangeShapeType="1"/>
            </p:cNvSpPr>
            <p:nvPr/>
          </p:nvSpPr>
          <p:spPr bwMode="auto">
            <a:xfrm flipV="1">
              <a:off x="1408" y="2912"/>
              <a:ext cx="192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197" name="Text Box 75"/>
            <p:cNvSpPr txBox="1">
              <a:spLocks noChangeArrowheads="1"/>
            </p:cNvSpPr>
            <p:nvPr/>
          </p:nvSpPr>
          <p:spPr bwMode="auto">
            <a:xfrm>
              <a:off x="1231" y="2741"/>
              <a:ext cx="16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9198" name="AutoShape 102"/>
            <p:cNvSpPr>
              <a:spLocks noChangeArrowheads="1"/>
            </p:cNvSpPr>
            <p:nvPr/>
          </p:nvSpPr>
          <p:spPr bwMode="auto">
            <a:xfrm>
              <a:off x="2200" y="2984"/>
              <a:ext cx="240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199" name="AutoShape 103"/>
            <p:cNvSpPr>
              <a:spLocks noChangeArrowheads="1"/>
            </p:cNvSpPr>
            <p:nvPr/>
          </p:nvSpPr>
          <p:spPr bwMode="auto">
            <a:xfrm>
              <a:off x="1608" y="2880"/>
              <a:ext cx="392" cy="25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00" name="Text Box 104"/>
            <p:cNvSpPr txBox="1">
              <a:spLocks noChangeArrowheads="1"/>
            </p:cNvSpPr>
            <p:nvPr/>
          </p:nvSpPr>
          <p:spPr bwMode="auto">
            <a:xfrm>
              <a:off x="1615" y="2885"/>
              <a:ext cx="24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Arr</a:t>
              </a:r>
            </a:p>
          </p:txBody>
        </p:sp>
        <p:sp>
          <p:nvSpPr>
            <p:cNvPr id="49201" name="Line 105"/>
            <p:cNvSpPr>
              <a:spLocks noChangeShapeType="1"/>
            </p:cNvSpPr>
            <p:nvPr/>
          </p:nvSpPr>
          <p:spPr bwMode="auto">
            <a:xfrm>
              <a:off x="1968" y="306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9202" name="Text Box 106"/>
            <p:cNvSpPr txBox="1">
              <a:spLocks noChangeArrowheads="1"/>
            </p:cNvSpPr>
            <p:nvPr/>
          </p:nvSpPr>
          <p:spPr bwMode="auto">
            <a:xfrm>
              <a:off x="2191" y="2989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49203" name="Text Box 107"/>
            <p:cNvSpPr txBox="1">
              <a:spLocks noChangeArrowheads="1"/>
            </p:cNvSpPr>
            <p:nvPr/>
          </p:nvSpPr>
          <p:spPr bwMode="auto">
            <a:xfrm>
              <a:off x="2559" y="2607"/>
              <a:ext cx="4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load1</a:t>
              </a:r>
            </a:p>
          </p:txBody>
        </p:sp>
        <p:sp>
          <p:nvSpPr>
            <p:cNvPr id="49204" name="Rectangle 146"/>
            <p:cNvSpPr>
              <a:spLocks noChangeArrowheads="1"/>
            </p:cNvSpPr>
            <p:nvPr/>
          </p:nvSpPr>
          <p:spPr bwMode="auto">
            <a:xfrm>
              <a:off x="2624" y="2936"/>
              <a:ext cx="272" cy="9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05" name="Rectangle 147"/>
            <p:cNvSpPr>
              <a:spLocks noChangeArrowheads="1"/>
            </p:cNvSpPr>
            <p:nvPr/>
          </p:nvSpPr>
          <p:spPr bwMode="auto">
            <a:xfrm>
              <a:off x="2624" y="3032"/>
              <a:ext cx="272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06" name="Rectangle 148"/>
            <p:cNvSpPr>
              <a:spLocks noChangeArrowheads="1"/>
            </p:cNvSpPr>
            <p:nvPr/>
          </p:nvSpPr>
          <p:spPr bwMode="auto">
            <a:xfrm>
              <a:off x="2624" y="3128"/>
              <a:ext cx="272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9207" name="Text Box 149"/>
            <p:cNvSpPr txBox="1">
              <a:spLocks noChangeArrowheads="1"/>
            </p:cNvSpPr>
            <p:nvPr/>
          </p:nvSpPr>
          <p:spPr bwMode="auto">
            <a:xfrm>
              <a:off x="2719" y="29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9208" name="Text Box 151"/>
            <p:cNvSpPr txBox="1">
              <a:spLocks noChangeArrowheads="1"/>
            </p:cNvSpPr>
            <p:nvPr/>
          </p:nvSpPr>
          <p:spPr bwMode="auto">
            <a:xfrm>
              <a:off x="2615" y="2813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i="1" smtClean="0">
                  <a:latin typeface="Arial" panose="020B0604020202020204" pitchFamily="34" charset="0"/>
                </a:rPr>
                <a:t>EStack</a:t>
              </a:r>
              <a:endParaRPr lang="de-AT" altLang="en-US" sz="1200" i="1">
                <a:latin typeface="Arial" panose="020B0604020202020204" pitchFamily="34" charset="0"/>
              </a:endParaRPr>
            </a:p>
          </p:txBody>
        </p:sp>
      </p:grpSp>
      <p:sp>
        <p:nvSpPr>
          <p:cNvPr id="49172" name="Rectangle 157"/>
          <p:cNvSpPr>
            <a:spLocks noChangeArrowheads="1"/>
          </p:cNvSpPr>
          <p:nvPr/>
        </p:nvSpPr>
        <p:spPr bwMode="auto">
          <a:xfrm>
            <a:off x="6451600" y="1689100"/>
            <a:ext cx="3556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73" name="Rectangle 158"/>
          <p:cNvSpPr>
            <a:spLocks noChangeArrowheads="1"/>
          </p:cNvSpPr>
          <p:nvPr/>
        </p:nvSpPr>
        <p:spPr bwMode="auto">
          <a:xfrm>
            <a:off x="6451600" y="1841500"/>
            <a:ext cx="355600" cy="152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74" name="Rectangle 159"/>
          <p:cNvSpPr>
            <a:spLocks noChangeArrowheads="1"/>
          </p:cNvSpPr>
          <p:nvPr/>
        </p:nvSpPr>
        <p:spPr bwMode="auto">
          <a:xfrm>
            <a:off x="6451600" y="1993900"/>
            <a:ext cx="355600" cy="152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75" name="Line 160"/>
          <p:cNvSpPr>
            <a:spLocks noChangeShapeType="1"/>
          </p:cNvSpPr>
          <p:nvPr/>
        </p:nvSpPr>
        <p:spPr bwMode="auto">
          <a:xfrm>
            <a:off x="6311900" y="1689100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76" name="Text Box 173"/>
          <p:cNvSpPr txBox="1">
            <a:spLocks noChangeArrowheads="1"/>
          </p:cNvSpPr>
          <p:nvPr/>
        </p:nvSpPr>
        <p:spPr bwMode="auto">
          <a:xfrm>
            <a:off x="6157913" y="1582738"/>
            <a:ext cx="1270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49177" name="Line 174"/>
          <p:cNvSpPr>
            <a:spLocks noChangeShapeType="1"/>
          </p:cNvSpPr>
          <p:nvPr/>
        </p:nvSpPr>
        <p:spPr bwMode="auto">
          <a:xfrm>
            <a:off x="6311900" y="1689100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78" name="Text Box 175"/>
          <p:cNvSpPr txBox="1">
            <a:spLocks noChangeArrowheads="1"/>
          </p:cNvSpPr>
          <p:nvPr/>
        </p:nvSpPr>
        <p:spPr bwMode="auto">
          <a:xfrm>
            <a:off x="6157913" y="1582738"/>
            <a:ext cx="1270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49179" name="Line 176"/>
          <p:cNvSpPr>
            <a:spLocks noChangeShapeType="1"/>
          </p:cNvSpPr>
          <p:nvPr/>
        </p:nvSpPr>
        <p:spPr bwMode="auto">
          <a:xfrm>
            <a:off x="6311900" y="2133600"/>
            <a:ext cx="13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80" name="Text Box 177"/>
          <p:cNvSpPr txBox="1">
            <a:spLocks noChangeArrowheads="1"/>
          </p:cNvSpPr>
          <p:nvPr/>
        </p:nvSpPr>
        <p:spPr bwMode="auto">
          <a:xfrm>
            <a:off x="6132513" y="2027238"/>
            <a:ext cx="160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sp</a:t>
            </a:r>
          </a:p>
        </p:txBody>
      </p:sp>
      <p:sp>
        <p:nvSpPr>
          <p:cNvPr id="49181" name="Text Box 178"/>
          <p:cNvSpPr txBox="1">
            <a:spLocks noChangeArrowheads="1"/>
          </p:cNvSpPr>
          <p:nvPr/>
        </p:nvSpPr>
        <p:spPr bwMode="auto">
          <a:xfrm>
            <a:off x="6577013" y="1824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49182" name="Text Box 179"/>
          <p:cNvSpPr txBox="1">
            <a:spLocks noChangeArrowheads="1"/>
          </p:cNvSpPr>
          <p:nvPr/>
        </p:nvSpPr>
        <p:spPr bwMode="auto">
          <a:xfrm>
            <a:off x="6602413" y="1989138"/>
            <a:ext cx="33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49183" name="Line 180"/>
          <p:cNvSpPr>
            <a:spLocks noChangeShapeType="1"/>
          </p:cNvSpPr>
          <p:nvPr/>
        </p:nvSpPr>
        <p:spPr bwMode="auto">
          <a:xfrm>
            <a:off x="6743700" y="19304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84" name="Rectangle 181"/>
          <p:cNvSpPr>
            <a:spLocks noChangeArrowheads="1"/>
          </p:cNvSpPr>
          <p:nvPr/>
        </p:nvSpPr>
        <p:spPr bwMode="auto">
          <a:xfrm>
            <a:off x="7073900" y="1943100"/>
            <a:ext cx="279400" cy="8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85" name="Rectangle 182"/>
          <p:cNvSpPr>
            <a:spLocks noChangeArrowheads="1"/>
          </p:cNvSpPr>
          <p:nvPr/>
        </p:nvSpPr>
        <p:spPr bwMode="auto">
          <a:xfrm>
            <a:off x="7073900" y="2032000"/>
            <a:ext cx="279400" cy="8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86" name="Rectangle 183"/>
          <p:cNvSpPr>
            <a:spLocks noChangeArrowheads="1"/>
          </p:cNvSpPr>
          <p:nvPr/>
        </p:nvSpPr>
        <p:spPr bwMode="auto">
          <a:xfrm>
            <a:off x="7073900" y="2120900"/>
            <a:ext cx="279400" cy="8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87" name="Rectangle 184"/>
          <p:cNvSpPr>
            <a:spLocks noChangeArrowheads="1"/>
          </p:cNvSpPr>
          <p:nvPr/>
        </p:nvSpPr>
        <p:spPr bwMode="auto">
          <a:xfrm>
            <a:off x="7073900" y="2209800"/>
            <a:ext cx="279400" cy="8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9188" name="Text Box 185"/>
          <p:cNvSpPr txBox="1">
            <a:spLocks noChangeArrowheads="1"/>
          </p:cNvSpPr>
          <p:nvPr/>
        </p:nvSpPr>
        <p:spPr bwMode="auto">
          <a:xfrm>
            <a:off x="6145213" y="1090613"/>
            <a:ext cx="46513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a[i]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647B56-9C24-40BD-A788-A9B9E9E4DE4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de-DE" altLang="en-US" sz="1400" smtClean="0"/>
          </a:p>
        </p:txBody>
      </p:sp>
      <p:sp>
        <p:nvSpPr>
          <p:cNvPr id="501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Sequence of operands (1)</a:t>
            </a:r>
          </a:p>
        </p:txBody>
      </p:sp>
      <p:sp>
        <p:nvSpPr>
          <p:cNvPr id="50180" name="Text Box 8"/>
          <p:cNvSpPr txBox="1">
            <a:spLocks noChangeArrowheads="1"/>
          </p:cNvSpPr>
          <p:nvPr/>
        </p:nvSpPr>
        <p:spPr bwMode="auto">
          <a:xfrm>
            <a:off x="747713" y="1433513"/>
            <a:ext cx="41751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a[i]</a:t>
            </a:r>
          </a:p>
        </p:txBody>
      </p:sp>
      <p:grpSp>
        <p:nvGrpSpPr>
          <p:cNvPr id="415828" name="Group 84"/>
          <p:cNvGrpSpPr>
            <a:grpSpLocks/>
          </p:cNvGrpSpPr>
          <p:nvPr/>
        </p:nvGrpSpPr>
        <p:grpSpPr bwMode="auto">
          <a:xfrm>
            <a:off x="671513" y="3460901"/>
            <a:ext cx="1666875" cy="1004887"/>
            <a:chOff x="423" y="1735"/>
            <a:chExt cx="1050" cy="633"/>
          </a:xfrm>
        </p:grpSpPr>
        <p:sp>
          <p:nvSpPr>
            <p:cNvPr id="50239" name="AutoShape 2"/>
            <p:cNvSpPr>
              <a:spLocks noChangeArrowheads="1"/>
            </p:cNvSpPr>
            <p:nvPr/>
          </p:nvSpPr>
          <p:spPr bwMode="auto">
            <a:xfrm>
              <a:off x="1240" y="2048"/>
              <a:ext cx="23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40" name="Text Box 3"/>
            <p:cNvSpPr txBox="1">
              <a:spLocks noChangeArrowheads="1"/>
            </p:cNvSpPr>
            <p:nvPr/>
          </p:nvSpPr>
          <p:spPr bwMode="auto">
            <a:xfrm>
              <a:off x="1231" y="2053"/>
              <a:ext cx="24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Arr</a:t>
              </a:r>
            </a:p>
          </p:txBody>
        </p:sp>
        <p:sp>
          <p:nvSpPr>
            <p:cNvPr id="50241" name="Rectangle 5"/>
            <p:cNvSpPr>
              <a:spLocks noChangeArrowheads="1"/>
            </p:cNvSpPr>
            <p:nvPr/>
          </p:nvSpPr>
          <p:spPr bwMode="auto">
            <a:xfrm>
              <a:off x="744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42" name="Text Box 6"/>
            <p:cNvSpPr txBox="1">
              <a:spLocks noChangeArrowheads="1"/>
            </p:cNvSpPr>
            <p:nvPr/>
          </p:nvSpPr>
          <p:spPr bwMode="auto">
            <a:xfrm>
              <a:off x="423" y="1895"/>
              <a:ext cx="32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50243" name="Text Box 7"/>
            <p:cNvSpPr txBox="1">
              <a:spLocks noChangeArrowheads="1"/>
            </p:cNvSpPr>
            <p:nvPr/>
          </p:nvSpPr>
          <p:spPr bwMode="auto">
            <a:xfrm>
              <a:off x="735" y="1895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50244" name="Text Box 9"/>
            <p:cNvSpPr txBox="1">
              <a:spLocks noChangeArrowheads="1"/>
            </p:cNvSpPr>
            <p:nvPr/>
          </p:nvSpPr>
          <p:spPr bwMode="auto">
            <a:xfrm>
              <a:off x="823" y="1735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50245" name="Line 10"/>
            <p:cNvSpPr>
              <a:spLocks noChangeShapeType="1"/>
            </p:cNvSpPr>
            <p:nvPr/>
          </p:nvSpPr>
          <p:spPr bwMode="auto">
            <a:xfrm>
              <a:off x="1000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50182" name="Rectangle 11"/>
          <p:cNvSpPr>
            <a:spLocks noChangeArrowheads="1"/>
          </p:cNvSpPr>
          <p:nvPr/>
        </p:nvSpPr>
        <p:spPr bwMode="auto">
          <a:xfrm>
            <a:off x="2046843" y="15240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0183" name="Text Box 12"/>
          <p:cNvSpPr txBox="1">
            <a:spLocks noChangeArrowheads="1"/>
          </p:cNvSpPr>
          <p:nvPr/>
        </p:nvSpPr>
        <p:spPr bwMode="auto">
          <a:xfrm>
            <a:off x="2057956" y="1687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50184" name="Rectangle 13"/>
          <p:cNvSpPr>
            <a:spLocks noChangeArrowheads="1"/>
          </p:cNvSpPr>
          <p:nvPr/>
        </p:nvSpPr>
        <p:spPr bwMode="auto">
          <a:xfrm>
            <a:off x="2046843" y="17399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0185" name="Rectangle 14"/>
          <p:cNvSpPr>
            <a:spLocks noChangeArrowheads="1"/>
          </p:cNvSpPr>
          <p:nvPr/>
        </p:nvSpPr>
        <p:spPr bwMode="auto">
          <a:xfrm>
            <a:off x="2046843" y="19558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0186" name="Line 15"/>
          <p:cNvSpPr>
            <a:spLocks noChangeShapeType="1"/>
          </p:cNvSpPr>
          <p:nvPr/>
        </p:nvSpPr>
        <p:spPr bwMode="auto">
          <a:xfrm>
            <a:off x="1843643" y="15113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7" name="Text Box 16"/>
          <p:cNvSpPr txBox="1">
            <a:spLocks noChangeArrowheads="1"/>
          </p:cNvSpPr>
          <p:nvPr/>
        </p:nvSpPr>
        <p:spPr bwMode="auto">
          <a:xfrm>
            <a:off x="1549956" y="1357313"/>
            <a:ext cx="328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50188" name="Line 17"/>
          <p:cNvSpPr>
            <a:spLocks noChangeShapeType="1"/>
          </p:cNvSpPr>
          <p:nvPr/>
        </p:nvSpPr>
        <p:spPr bwMode="auto">
          <a:xfrm>
            <a:off x="2453243" y="1854200"/>
            <a:ext cx="40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9" name="Rectangle 19"/>
          <p:cNvSpPr>
            <a:spLocks noChangeArrowheads="1"/>
          </p:cNvSpPr>
          <p:nvPr/>
        </p:nvSpPr>
        <p:spPr bwMode="auto">
          <a:xfrm>
            <a:off x="2859643" y="18669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0190" name="Rectangle 20"/>
          <p:cNvSpPr>
            <a:spLocks noChangeArrowheads="1"/>
          </p:cNvSpPr>
          <p:nvPr/>
        </p:nvSpPr>
        <p:spPr bwMode="auto">
          <a:xfrm>
            <a:off x="2859643" y="20828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0191" name="Text Box 21"/>
          <p:cNvSpPr txBox="1">
            <a:spLocks noChangeArrowheads="1"/>
          </p:cNvSpPr>
          <p:nvPr/>
        </p:nvSpPr>
        <p:spPr bwMode="auto">
          <a:xfrm>
            <a:off x="1829356" y="14938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0192" name="Text Box 22"/>
          <p:cNvSpPr txBox="1">
            <a:spLocks noChangeArrowheads="1"/>
          </p:cNvSpPr>
          <p:nvPr/>
        </p:nvSpPr>
        <p:spPr bwMode="auto">
          <a:xfrm>
            <a:off x="1829356" y="16970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0193" name="Text Box 23"/>
          <p:cNvSpPr txBox="1">
            <a:spLocks noChangeArrowheads="1"/>
          </p:cNvSpPr>
          <p:nvPr/>
        </p:nvSpPr>
        <p:spPr bwMode="auto">
          <a:xfrm>
            <a:off x="1829356" y="19256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grpSp>
        <p:nvGrpSpPr>
          <p:cNvPr id="415829" name="Group 85"/>
          <p:cNvGrpSpPr>
            <a:grpSpLocks/>
          </p:cNvGrpSpPr>
          <p:nvPr/>
        </p:nvGrpSpPr>
        <p:grpSpPr bwMode="auto">
          <a:xfrm>
            <a:off x="1460500" y="3460901"/>
            <a:ext cx="2376488" cy="1524000"/>
            <a:chOff x="920" y="1735"/>
            <a:chExt cx="1497" cy="960"/>
          </a:xfrm>
        </p:grpSpPr>
        <p:sp>
          <p:nvSpPr>
            <p:cNvPr id="50231" name="AutoShape 26"/>
            <p:cNvSpPr>
              <a:spLocks noChangeArrowheads="1"/>
            </p:cNvSpPr>
            <p:nvPr/>
          </p:nvSpPr>
          <p:spPr bwMode="auto">
            <a:xfrm>
              <a:off x="2184" y="2048"/>
              <a:ext cx="216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32" name="Text Box 27"/>
            <p:cNvSpPr txBox="1">
              <a:spLocks noChangeArrowheads="1"/>
            </p:cNvSpPr>
            <p:nvPr/>
          </p:nvSpPr>
          <p:spPr bwMode="auto">
            <a:xfrm>
              <a:off x="2175" y="2053"/>
              <a:ext cx="24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Arr</a:t>
              </a:r>
            </a:p>
          </p:txBody>
        </p:sp>
        <p:sp>
          <p:nvSpPr>
            <p:cNvPr id="50233" name="Rectangle 28"/>
            <p:cNvSpPr>
              <a:spLocks noChangeArrowheads="1"/>
            </p:cNvSpPr>
            <p:nvPr/>
          </p:nvSpPr>
          <p:spPr bwMode="auto">
            <a:xfrm>
              <a:off x="1688" y="191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34" name="Text Box 29"/>
            <p:cNvSpPr txBox="1">
              <a:spLocks noChangeArrowheads="1"/>
            </p:cNvSpPr>
            <p:nvPr/>
          </p:nvSpPr>
          <p:spPr bwMode="auto">
            <a:xfrm>
              <a:off x="1679" y="1895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0235" name="Text Box 30"/>
            <p:cNvSpPr txBox="1">
              <a:spLocks noChangeArrowheads="1"/>
            </p:cNvSpPr>
            <p:nvPr/>
          </p:nvSpPr>
          <p:spPr bwMode="auto">
            <a:xfrm>
              <a:off x="1775" y="1735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50236" name="Line 31"/>
            <p:cNvSpPr>
              <a:spLocks noChangeShapeType="1"/>
            </p:cNvSpPr>
            <p:nvPr/>
          </p:nvSpPr>
          <p:spPr bwMode="auto">
            <a:xfrm>
              <a:off x="1944" y="213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37" name="Freeform 32"/>
            <p:cNvSpPr>
              <a:spLocks/>
            </p:cNvSpPr>
            <p:nvPr/>
          </p:nvSpPr>
          <p:spPr bwMode="auto">
            <a:xfrm>
              <a:off x="920" y="2376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38" name="Text Box 33"/>
            <p:cNvSpPr txBox="1">
              <a:spLocks noChangeArrowheads="1"/>
            </p:cNvSpPr>
            <p:nvPr/>
          </p:nvSpPr>
          <p:spPr bwMode="auto">
            <a:xfrm>
              <a:off x="1127" y="2503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load1</a:t>
              </a:r>
            </a:p>
          </p:txBody>
        </p:sp>
      </p:grpSp>
      <p:sp>
        <p:nvSpPr>
          <p:cNvPr id="50195" name="Text Box 49"/>
          <p:cNvSpPr txBox="1">
            <a:spLocks noChangeArrowheads="1"/>
          </p:cNvSpPr>
          <p:nvPr/>
        </p:nvSpPr>
        <p:spPr bwMode="auto">
          <a:xfrm>
            <a:off x="2057956" y="1903413"/>
            <a:ext cx="220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50196" name="Rectangle 50"/>
          <p:cNvSpPr>
            <a:spLocks noChangeArrowheads="1"/>
          </p:cNvSpPr>
          <p:nvPr/>
        </p:nvSpPr>
        <p:spPr bwMode="auto">
          <a:xfrm>
            <a:off x="2859643" y="22987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grpSp>
        <p:nvGrpSpPr>
          <p:cNvPr id="415830" name="Group 86"/>
          <p:cNvGrpSpPr>
            <a:grpSpLocks/>
          </p:cNvGrpSpPr>
          <p:nvPr/>
        </p:nvGrpSpPr>
        <p:grpSpPr bwMode="auto">
          <a:xfrm>
            <a:off x="1154113" y="5124601"/>
            <a:ext cx="1169987" cy="1004887"/>
            <a:chOff x="727" y="2783"/>
            <a:chExt cx="737" cy="633"/>
          </a:xfrm>
        </p:grpSpPr>
        <p:sp>
          <p:nvSpPr>
            <p:cNvPr id="50225" name="AutoShape 51"/>
            <p:cNvSpPr>
              <a:spLocks noChangeArrowheads="1"/>
            </p:cNvSpPr>
            <p:nvPr/>
          </p:nvSpPr>
          <p:spPr bwMode="auto">
            <a:xfrm>
              <a:off x="1232" y="3096"/>
              <a:ext cx="23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26" name="Text Box 52"/>
            <p:cNvSpPr txBox="1">
              <a:spLocks noChangeArrowheads="1"/>
            </p:cNvSpPr>
            <p:nvPr/>
          </p:nvSpPr>
          <p:spPr bwMode="auto">
            <a:xfrm>
              <a:off x="1223" y="3101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0227" name="Rectangle 53"/>
            <p:cNvSpPr>
              <a:spLocks noChangeArrowheads="1"/>
            </p:cNvSpPr>
            <p:nvPr/>
          </p:nvSpPr>
          <p:spPr bwMode="auto">
            <a:xfrm>
              <a:off x="736" y="296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28" name="Text Box 54"/>
            <p:cNvSpPr txBox="1">
              <a:spLocks noChangeArrowheads="1"/>
            </p:cNvSpPr>
            <p:nvPr/>
          </p:nvSpPr>
          <p:spPr bwMode="auto">
            <a:xfrm>
              <a:off x="727" y="2943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0229" name="Text Box 55"/>
            <p:cNvSpPr txBox="1">
              <a:spLocks noChangeArrowheads="1"/>
            </p:cNvSpPr>
            <p:nvPr/>
          </p:nvSpPr>
          <p:spPr bwMode="auto">
            <a:xfrm>
              <a:off x="815" y="2783"/>
              <a:ext cx="13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50230" name="Line 56"/>
            <p:cNvSpPr>
              <a:spLocks noChangeShapeType="1"/>
            </p:cNvSpPr>
            <p:nvPr/>
          </p:nvSpPr>
          <p:spPr bwMode="auto">
            <a:xfrm>
              <a:off x="992" y="318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5831" name="Group 87"/>
          <p:cNvGrpSpPr>
            <a:grpSpLocks/>
          </p:cNvGrpSpPr>
          <p:nvPr/>
        </p:nvGrpSpPr>
        <p:grpSpPr bwMode="auto">
          <a:xfrm>
            <a:off x="1447800" y="5124601"/>
            <a:ext cx="2349500" cy="1524000"/>
            <a:chOff x="912" y="2783"/>
            <a:chExt cx="1480" cy="960"/>
          </a:xfrm>
        </p:grpSpPr>
        <p:sp>
          <p:nvSpPr>
            <p:cNvPr id="50217" name="AutoShape 57"/>
            <p:cNvSpPr>
              <a:spLocks noChangeArrowheads="1"/>
            </p:cNvSpPr>
            <p:nvPr/>
          </p:nvSpPr>
          <p:spPr bwMode="auto">
            <a:xfrm>
              <a:off x="2176" y="3096"/>
              <a:ext cx="216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18" name="Text Box 58"/>
            <p:cNvSpPr txBox="1">
              <a:spLocks noChangeArrowheads="1"/>
            </p:cNvSpPr>
            <p:nvPr/>
          </p:nvSpPr>
          <p:spPr bwMode="auto">
            <a:xfrm>
              <a:off x="2167" y="3101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0219" name="Rectangle 59"/>
            <p:cNvSpPr>
              <a:spLocks noChangeArrowheads="1"/>
            </p:cNvSpPr>
            <p:nvPr/>
          </p:nvSpPr>
          <p:spPr bwMode="auto">
            <a:xfrm>
              <a:off x="1680" y="296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20" name="Text Box 60"/>
            <p:cNvSpPr txBox="1">
              <a:spLocks noChangeArrowheads="1"/>
            </p:cNvSpPr>
            <p:nvPr/>
          </p:nvSpPr>
          <p:spPr bwMode="auto">
            <a:xfrm>
              <a:off x="1671" y="2943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0221" name="Text Box 61"/>
            <p:cNvSpPr txBox="1">
              <a:spLocks noChangeArrowheads="1"/>
            </p:cNvSpPr>
            <p:nvPr/>
          </p:nvSpPr>
          <p:spPr bwMode="auto">
            <a:xfrm>
              <a:off x="1767" y="2783"/>
              <a:ext cx="13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50222" name="Line 62"/>
            <p:cNvSpPr>
              <a:spLocks noChangeShapeType="1"/>
            </p:cNvSpPr>
            <p:nvPr/>
          </p:nvSpPr>
          <p:spPr bwMode="auto">
            <a:xfrm>
              <a:off x="1936" y="318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23" name="Freeform 63"/>
            <p:cNvSpPr>
              <a:spLocks/>
            </p:cNvSpPr>
            <p:nvPr/>
          </p:nvSpPr>
          <p:spPr bwMode="auto">
            <a:xfrm>
              <a:off x="912" y="3424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24" name="Text Box 64"/>
            <p:cNvSpPr txBox="1">
              <a:spLocks noChangeArrowheads="1"/>
            </p:cNvSpPr>
            <p:nvPr/>
          </p:nvSpPr>
          <p:spPr bwMode="auto">
            <a:xfrm>
              <a:off x="1119" y="3551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load2</a:t>
              </a:r>
            </a:p>
          </p:txBody>
        </p:sp>
      </p:grpSp>
      <p:grpSp>
        <p:nvGrpSpPr>
          <p:cNvPr id="415832" name="Group 88"/>
          <p:cNvGrpSpPr>
            <a:grpSpLocks/>
          </p:cNvGrpSpPr>
          <p:nvPr/>
        </p:nvGrpSpPr>
        <p:grpSpPr bwMode="auto">
          <a:xfrm>
            <a:off x="3276600" y="4286401"/>
            <a:ext cx="2501900" cy="1246187"/>
            <a:chOff x="2064" y="2255"/>
            <a:chExt cx="1576" cy="785"/>
          </a:xfrm>
        </p:grpSpPr>
        <p:sp>
          <p:nvSpPr>
            <p:cNvPr id="50209" name="AutoShape 65"/>
            <p:cNvSpPr>
              <a:spLocks noChangeArrowheads="1"/>
            </p:cNvSpPr>
            <p:nvPr/>
          </p:nvSpPr>
          <p:spPr bwMode="auto">
            <a:xfrm>
              <a:off x="3424" y="2568"/>
              <a:ext cx="216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10" name="Text Box 66"/>
            <p:cNvSpPr txBox="1">
              <a:spLocks noChangeArrowheads="1"/>
            </p:cNvSpPr>
            <p:nvPr/>
          </p:nvSpPr>
          <p:spPr bwMode="auto">
            <a:xfrm>
              <a:off x="3415" y="2573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0211" name="Rectangle 67"/>
            <p:cNvSpPr>
              <a:spLocks noChangeArrowheads="1"/>
            </p:cNvSpPr>
            <p:nvPr/>
          </p:nvSpPr>
          <p:spPr bwMode="auto">
            <a:xfrm>
              <a:off x="2928" y="243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12" name="Text Box 68"/>
            <p:cNvSpPr txBox="1">
              <a:spLocks noChangeArrowheads="1"/>
            </p:cNvSpPr>
            <p:nvPr/>
          </p:nvSpPr>
          <p:spPr bwMode="auto">
            <a:xfrm>
              <a:off x="2919" y="2415"/>
              <a:ext cx="369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Elem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0213" name="Text Box 69"/>
            <p:cNvSpPr txBox="1">
              <a:spLocks noChangeArrowheads="1"/>
            </p:cNvSpPr>
            <p:nvPr/>
          </p:nvSpPr>
          <p:spPr bwMode="auto">
            <a:xfrm>
              <a:off x="2967" y="2255"/>
              <a:ext cx="2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a[i]</a:t>
              </a:r>
            </a:p>
          </p:txBody>
        </p:sp>
        <p:sp>
          <p:nvSpPr>
            <p:cNvPr id="50214" name="Line 70"/>
            <p:cNvSpPr>
              <a:spLocks noChangeShapeType="1"/>
            </p:cNvSpPr>
            <p:nvPr/>
          </p:nvSpPr>
          <p:spPr bwMode="auto">
            <a:xfrm>
              <a:off x="3184" y="265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15" name="Line 81"/>
            <p:cNvSpPr>
              <a:spLocks noChangeShapeType="1"/>
            </p:cNvSpPr>
            <p:nvPr/>
          </p:nvSpPr>
          <p:spPr bwMode="auto">
            <a:xfrm>
              <a:off x="2064" y="2344"/>
              <a:ext cx="808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16" name="Line 82"/>
            <p:cNvSpPr>
              <a:spLocks noChangeShapeType="1"/>
            </p:cNvSpPr>
            <p:nvPr/>
          </p:nvSpPr>
          <p:spPr bwMode="auto">
            <a:xfrm flipV="1">
              <a:off x="2080" y="2688"/>
              <a:ext cx="792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5833" name="Group 89"/>
          <p:cNvGrpSpPr>
            <a:grpSpLocks/>
          </p:cNvGrpSpPr>
          <p:nvPr/>
        </p:nvGrpSpPr>
        <p:grpSpPr bwMode="auto">
          <a:xfrm>
            <a:off x="5029200" y="4286401"/>
            <a:ext cx="2387600" cy="1524000"/>
            <a:chOff x="3168" y="2255"/>
            <a:chExt cx="1504" cy="960"/>
          </a:xfrm>
        </p:grpSpPr>
        <p:sp>
          <p:nvSpPr>
            <p:cNvPr id="50201" name="AutoShape 73"/>
            <p:cNvSpPr>
              <a:spLocks noChangeArrowheads="1"/>
            </p:cNvSpPr>
            <p:nvPr/>
          </p:nvSpPr>
          <p:spPr bwMode="auto">
            <a:xfrm>
              <a:off x="4456" y="2568"/>
              <a:ext cx="216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02" name="Text Box 74"/>
            <p:cNvSpPr txBox="1">
              <a:spLocks noChangeArrowheads="1"/>
            </p:cNvSpPr>
            <p:nvPr/>
          </p:nvSpPr>
          <p:spPr bwMode="auto">
            <a:xfrm>
              <a:off x="4447" y="2573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0203" name="Rectangle 75"/>
            <p:cNvSpPr>
              <a:spLocks noChangeArrowheads="1"/>
            </p:cNvSpPr>
            <p:nvPr/>
          </p:nvSpPr>
          <p:spPr bwMode="auto">
            <a:xfrm>
              <a:off x="3960" y="2432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0204" name="Text Box 76"/>
            <p:cNvSpPr txBox="1">
              <a:spLocks noChangeArrowheads="1"/>
            </p:cNvSpPr>
            <p:nvPr/>
          </p:nvSpPr>
          <p:spPr bwMode="auto">
            <a:xfrm>
              <a:off x="3951" y="2415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0205" name="Text Box 77"/>
            <p:cNvSpPr txBox="1">
              <a:spLocks noChangeArrowheads="1"/>
            </p:cNvSpPr>
            <p:nvPr/>
          </p:nvSpPr>
          <p:spPr bwMode="auto">
            <a:xfrm>
              <a:off x="3999" y="2255"/>
              <a:ext cx="2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a[i]</a:t>
              </a:r>
            </a:p>
          </p:txBody>
        </p:sp>
        <p:sp>
          <p:nvSpPr>
            <p:cNvPr id="50206" name="Line 78"/>
            <p:cNvSpPr>
              <a:spLocks noChangeShapeType="1"/>
            </p:cNvSpPr>
            <p:nvPr/>
          </p:nvSpPr>
          <p:spPr bwMode="auto">
            <a:xfrm>
              <a:off x="4216" y="265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0207" name="Text Box 80"/>
            <p:cNvSpPr txBox="1">
              <a:spLocks noChangeArrowheads="1"/>
            </p:cNvSpPr>
            <p:nvPr/>
          </p:nvSpPr>
          <p:spPr bwMode="auto">
            <a:xfrm>
              <a:off x="3415" y="3023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aload</a:t>
              </a:r>
            </a:p>
          </p:txBody>
        </p:sp>
        <p:sp>
          <p:nvSpPr>
            <p:cNvPr id="50208" name="Freeform 83"/>
            <p:cNvSpPr>
              <a:spLocks/>
            </p:cNvSpPr>
            <p:nvPr/>
          </p:nvSpPr>
          <p:spPr bwMode="auto">
            <a:xfrm>
              <a:off x="3168" y="2896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70" name="Text Box 75"/>
          <p:cNvSpPr txBox="1">
            <a:spLocks noChangeArrowheads="1"/>
          </p:cNvSpPr>
          <p:nvPr/>
        </p:nvSpPr>
        <p:spPr bwMode="auto">
          <a:xfrm>
            <a:off x="3709101" y="1278882"/>
            <a:ext cx="5334000" cy="2495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04975" algn="l"/>
                <a:tab pos="18859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latin typeface="Arial" panose="020B0604020202020204" pitchFamily="34" charset="0"/>
              </a:rPr>
              <a:t>Designator</a:t>
            </a:r>
            <a:r>
              <a:rPr lang="de-AT" altLang="en-US" sz="1200">
                <a:latin typeface="Arial" panose="020B0604020202020204" pitchFamily="34" charset="0"/>
              </a:rPr>
              <a:t> &lt;</a:t>
            </a:r>
            <a:r>
              <a:rPr lang="de-AT" altLang="en-US" sz="12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200">
                <a:latin typeface="Arial" panose="020B0604020202020204" pitchFamily="34" charset="0"/>
              </a:rPr>
              <a:t>x&gt;	(.	String name; Operand x, y;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=	ident &lt;</a:t>
            </a:r>
            <a:r>
              <a:rPr lang="de-AT" altLang="en-US" sz="12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200">
                <a:latin typeface="Arial" panose="020B0604020202020204" pitchFamily="34" charset="0"/>
              </a:rPr>
              <a:t>name&gt;	(.	Obj obj = Tab.find(name); x = new Operand(obj);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{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|	"["	(.	Code.load(x);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Expr &lt;</a:t>
            </a:r>
            <a:r>
              <a:rPr lang="de-AT" altLang="en-US" sz="12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200">
                <a:latin typeface="Arial" panose="020B0604020202020204" pitchFamily="34" charset="0"/>
              </a:rPr>
              <a:t>y&gt;	(.	if (x.type.kind == Struct.Arr)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	if (y.type.kind != Struct.Int)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		error("index must be of type int");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	Code.load(y);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	x.kind = Operand.Elem;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	x.type = x.type.elemType;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		} else error(name + " is not an array");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	"]"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}.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78652B-F22E-403B-9C46-059BBB1219A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de-DE" altLang="en-US" sz="1400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Sequence of operands (2)</a:t>
            </a:r>
          </a:p>
        </p:txBody>
      </p:sp>
      <p:sp>
        <p:nvSpPr>
          <p:cNvPr id="51204" name="TextBox 1"/>
          <p:cNvSpPr txBox="1">
            <a:spLocks noChangeArrowheads="1"/>
          </p:cNvSpPr>
          <p:nvPr/>
        </p:nvSpPr>
        <p:spPr bwMode="auto">
          <a:xfrm>
            <a:off x="1462088" y="2230438"/>
            <a:ext cx="4581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de-DE" sz="1600" b="1"/>
              <a:t>a         [         i         ]         .         b         [         3         ]</a:t>
            </a: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1374775" y="2276475"/>
            <a:ext cx="447675" cy="488950"/>
            <a:chOff x="1375456" y="2276354"/>
            <a:chExt cx="447558" cy="489665"/>
          </a:xfrm>
        </p:grpSpPr>
        <p:sp>
          <p:nvSpPr>
            <p:cNvPr id="51245" name="Rounded Rectangle 2"/>
            <p:cNvSpPr>
              <a:spLocks noChangeArrowheads="1"/>
            </p:cNvSpPr>
            <p:nvPr/>
          </p:nvSpPr>
          <p:spPr bwMode="auto">
            <a:xfrm>
              <a:off x="1396678" y="2276354"/>
              <a:ext cx="405114" cy="29225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46" name="TextBox 3"/>
            <p:cNvSpPr txBox="1">
              <a:spLocks noChangeArrowheads="1"/>
            </p:cNvSpPr>
            <p:nvPr/>
          </p:nvSpPr>
          <p:spPr bwMode="auto">
            <a:xfrm>
              <a:off x="1375456" y="2535187"/>
              <a:ext cx="447558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Local</a:t>
              </a: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452688" y="2276475"/>
            <a:ext cx="446087" cy="488950"/>
            <a:chOff x="2451902" y="2276354"/>
            <a:chExt cx="447558" cy="489665"/>
          </a:xfrm>
        </p:grpSpPr>
        <p:sp>
          <p:nvSpPr>
            <p:cNvPr id="51243" name="Rounded Rectangle 27"/>
            <p:cNvSpPr>
              <a:spLocks noChangeArrowheads="1"/>
            </p:cNvSpPr>
            <p:nvPr/>
          </p:nvSpPr>
          <p:spPr bwMode="auto">
            <a:xfrm>
              <a:off x="2473124" y="2276354"/>
              <a:ext cx="405114" cy="29225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44" name="TextBox 28"/>
            <p:cNvSpPr txBox="1">
              <a:spLocks noChangeArrowheads="1"/>
            </p:cNvSpPr>
            <p:nvPr/>
          </p:nvSpPr>
          <p:spPr bwMode="auto">
            <a:xfrm>
              <a:off x="2451902" y="2535187"/>
              <a:ext cx="447558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Local</a:t>
              </a:r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270000" y="2149475"/>
            <a:ext cx="2032000" cy="1027113"/>
            <a:chOff x="1269357" y="2149033"/>
            <a:chExt cx="2033286" cy="1027548"/>
          </a:xfrm>
        </p:grpSpPr>
        <p:sp>
          <p:nvSpPr>
            <p:cNvPr id="51241" name="Rounded Rectangle 31"/>
            <p:cNvSpPr>
              <a:spLocks noChangeArrowheads="1"/>
            </p:cNvSpPr>
            <p:nvPr/>
          </p:nvSpPr>
          <p:spPr bwMode="auto">
            <a:xfrm>
              <a:off x="1269357" y="2149033"/>
              <a:ext cx="2033286" cy="831107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42" name="TextBox 32"/>
            <p:cNvSpPr txBox="1">
              <a:spLocks noChangeArrowheads="1"/>
            </p:cNvSpPr>
            <p:nvPr/>
          </p:nvSpPr>
          <p:spPr bwMode="auto">
            <a:xfrm>
              <a:off x="2062221" y="2945749"/>
              <a:ext cx="42832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Elem</a:t>
              </a: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338263" y="2228850"/>
            <a:ext cx="6221412" cy="750888"/>
            <a:chOff x="1338805" y="2228931"/>
            <a:chExt cx="6220111" cy="751209"/>
          </a:xfrm>
        </p:grpSpPr>
        <p:sp>
          <p:nvSpPr>
            <p:cNvPr id="51238" name="Rounded Rectangle 25"/>
            <p:cNvSpPr>
              <a:spLocks noChangeArrowheads="1"/>
            </p:cNvSpPr>
            <p:nvPr/>
          </p:nvSpPr>
          <p:spPr bwMode="auto">
            <a:xfrm>
              <a:off x="1338805" y="2228931"/>
              <a:ext cx="524719" cy="537088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39" name="TextBox 26"/>
            <p:cNvSpPr txBox="1">
              <a:spLocks noChangeArrowheads="1"/>
            </p:cNvSpPr>
            <p:nvPr/>
          </p:nvSpPr>
          <p:spPr bwMode="auto">
            <a:xfrm>
              <a:off x="1375456" y="2749308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40" name="TextBox 11"/>
            <p:cNvSpPr txBox="1">
              <a:spLocks noChangeArrowheads="1"/>
            </p:cNvSpPr>
            <p:nvPr/>
          </p:nvSpPr>
          <p:spPr bwMode="auto">
            <a:xfrm>
              <a:off x="6886937" y="2278846"/>
              <a:ext cx="6719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load a</a:t>
              </a: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2422525" y="2228850"/>
            <a:ext cx="5076825" cy="731838"/>
            <a:chOff x="2422967" y="2228931"/>
            <a:chExt cx="5076638" cy="731919"/>
          </a:xfrm>
        </p:grpSpPr>
        <p:sp>
          <p:nvSpPr>
            <p:cNvPr id="51235" name="Rounded Rectangle 29"/>
            <p:cNvSpPr>
              <a:spLocks noChangeArrowheads="1"/>
            </p:cNvSpPr>
            <p:nvPr/>
          </p:nvSpPr>
          <p:spPr bwMode="auto">
            <a:xfrm>
              <a:off x="2422967" y="2228931"/>
              <a:ext cx="524719" cy="537088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36" name="TextBox 30"/>
            <p:cNvSpPr txBox="1">
              <a:spLocks noChangeArrowheads="1"/>
            </p:cNvSpPr>
            <p:nvPr/>
          </p:nvSpPr>
          <p:spPr bwMode="auto">
            <a:xfrm>
              <a:off x="2459618" y="2730018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37" name="TextBox 34"/>
            <p:cNvSpPr txBox="1">
              <a:spLocks noChangeArrowheads="1"/>
            </p:cNvSpPr>
            <p:nvPr/>
          </p:nvSpPr>
          <p:spPr bwMode="auto">
            <a:xfrm>
              <a:off x="6886937" y="2535187"/>
              <a:ext cx="6126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load i</a:t>
              </a: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192213" y="2076450"/>
            <a:ext cx="6316662" cy="1319213"/>
            <a:chOff x="1192192" y="2075727"/>
            <a:chExt cx="6317031" cy="1319615"/>
          </a:xfrm>
        </p:grpSpPr>
        <p:sp>
          <p:nvSpPr>
            <p:cNvPr id="51232" name="Rounded Rectangle 35"/>
            <p:cNvSpPr>
              <a:spLocks noChangeArrowheads="1"/>
            </p:cNvSpPr>
            <p:nvPr/>
          </p:nvSpPr>
          <p:spPr bwMode="auto">
            <a:xfrm>
              <a:off x="1192192" y="2075727"/>
              <a:ext cx="2206907" cy="1120144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33" name="TextBox 36"/>
            <p:cNvSpPr txBox="1">
              <a:spLocks noChangeArrowheads="1"/>
            </p:cNvSpPr>
            <p:nvPr/>
          </p:nvSpPr>
          <p:spPr bwMode="auto">
            <a:xfrm>
              <a:off x="2049397" y="3164510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34" name="TextBox 37"/>
            <p:cNvSpPr txBox="1">
              <a:spLocks noChangeArrowheads="1"/>
            </p:cNvSpPr>
            <p:nvPr/>
          </p:nvSpPr>
          <p:spPr bwMode="auto">
            <a:xfrm>
              <a:off x="6886937" y="2790978"/>
              <a:ext cx="62228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aload</a:t>
              </a: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1100138" y="1995488"/>
            <a:ext cx="3263900" cy="1609725"/>
            <a:chOff x="1099594" y="1994704"/>
            <a:chExt cx="3264061" cy="1610097"/>
          </a:xfrm>
        </p:grpSpPr>
        <p:sp>
          <p:nvSpPr>
            <p:cNvPr id="51230" name="Rounded Rectangle 38"/>
            <p:cNvSpPr>
              <a:spLocks noChangeArrowheads="1"/>
            </p:cNvSpPr>
            <p:nvPr/>
          </p:nvSpPr>
          <p:spPr bwMode="auto">
            <a:xfrm>
              <a:off x="1099594" y="1994704"/>
              <a:ext cx="3264061" cy="1419927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31" name="TextBox 39"/>
            <p:cNvSpPr txBox="1">
              <a:spLocks noChangeArrowheads="1"/>
            </p:cNvSpPr>
            <p:nvPr/>
          </p:nvSpPr>
          <p:spPr bwMode="auto">
            <a:xfrm>
              <a:off x="2449916" y="3373969"/>
              <a:ext cx="338554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Fld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1011238" y="1912938"/>
            <a:ext cx="6786562" cy="1925637"/>
            <a:chOff x="1010856" y="1913681"/>
            <a:chExt cx="6786908" cy="1924157"/>
          </a:xfrm>
        </p:grpSpPr>
        <p:sp>
          <p:nvSpPr>
            <p:cNvPr id="51227" name="Rounded Rectangle 40"/>
            <p:cNvSpPr>
              <a:spLocks noChangeArrowheads="1"/>
            </p:cNvSpPr>
            <p:nvPr/>
          </p:nvSpPr>
          <p:spPr bwMode="auto">
            <a:xfrm>
              <a:off x="1010856" y="1913681"/>
              <a:ext cx="3426106" cy="172848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28" name="TextBox 41"/>
            <p:cNvSpPr txBox="1">
              <a:spLocks noChangeArrowheads="1"/>
            </p:cNvSpPr>
            <p:nvPr/>
          </p:nvSpPr>
          <p:spPr bwMode="auto">
            <a:xfrm>
              <a:off x="2347324" y="3607006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29" name="TextBox 42"/>
            <p:cNvSpPr txBox="1">
              <a:spLocks noChangeArrowheads="1"/>
            </p:cNvSpPr>
            <p:nvPr/>
          </p:nvSpPr>
          <p:spPr bwMode="auto">
            <a:xfrm>
              <a:off x="6886937" y="3065621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getfield b</a:t>
              </a: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5137150" y="2276475"/>
            <a:ext cx="404813" cy="488950"/>
            <a:chOff x="5137232" y="2276354"/>
            <a:chExt cx="405114" cy="489665"/>
          </a:xfrm>
        </p:grpSpPr>
        <p:sp>
          <p:nvSpPr>
            <p:cNvPr id="51225" name="Rounded Rectangle 43"/>
            <p:cNvSpPr>
              <a:spLocks noChangeArrowheads="1"/>
            </p:cNvSpPr>
            <p:nvPr/>
          </p:nvSpPr>
          <p:spPr bwMode="auto">
            <a:xfrm>
              <a:off x="5137232" y="2276354"/>
              <a:ext cx="405114" cy="29225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26" name="TextBox 44"/>
            <p:cNvSpPr txBox="1">
              <a:spLocks noChangeArrowheads="1"/>
            </p:cNvSpPr>
            <p:nvPr/>
          </p:nvSpPr>
          <p:spPr bwMode="auto">
            <a:xfrm>
              <a:off x="5162306" y="2535187"/>
              <a:ext cx="37702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Con</a:t>
              </a: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5086350" y="2228850"/>
            <a:ext cx="2513013" cy="1409700"/>
            <a:chOff x="5087075" y="2228931"/>
            <a:chExt cx="2511916" cy="1409281"/>
          </a:xfrm>
        </p:grpSpPr>
        <p:sp>
          <p:nvSpPr>
            <p:cNvPr id="51222" name="Rounded Rectangle 45"/>
            <p:cNvSpPr>
              <a:spLocks noChangeArrowheads="1"/>
            </p:cNvSpPr>
            <p:nvPr/>
          </p:nvSpPr>
          <p:spPr bwMode="auto">
            <a:xfrm>
              <a:off x="5087075" y="2228931"/>
              <a:ext cx="524719" cy="537088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23" name="TextBox 46"/>
            <p:cNvSpPr txBox="1">
              <a:spLocks noChangeArrowheads="1"/>
            </p:cNvSpPr>
            <p:nvPr/>
          </p:nvSpPr>
          <p:spPr bwMode="auto">
            <a:xfrm>
              <a:off x="5123726" y="2730018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24" name="TextBox 47"/>
            <p:cNvSpPr txBox="1">
              <a:spLocks noChangeArrowheads="1"/>
            </p:cNvSpPr>
            <p:nvPr/>
          </p:nvSpPr>
          <p:spPr bwMode="auto">
            <a:xfrm>
              <a:off x="6886937" y="3330435"/>
              <a:ext cx="712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const3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908050" y="1831975"/>
            <a:ext cx="5135563" cy="2244725"/>
            <a:chOff x="908538" y="1832658"/>
            <a:chExt cx="5135433" cy="2243787"/>
          </a:xfrm>
        </p:grpSpPr>
        <p:sp>
          <p:nvSpPr>
            <p:cNvPr id="51220" name="Rounded Rectangle 48"/>
            <p:cNvSpPr>
              <a:spLocks noChangeArrowheads="1"/>
            </p:cNvSpPr>
            <p:nvPr/>
          </p:nvSpPr>
          <p:spPr bwMode="auto">
            <a:xfrm>
              <a:off x="908538" y="1832658"/>
              <a:ext cx="5135433" cy="2033286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21" name="TextBox 49"/>
            <p:cNvSpPr txBox="1">
              <a:spLocks noChangeArrowheads="1"/>
            </p:cNvSpPr>
            <p:nvPr/>
          </p:nvSpPr>
          <p:spPr bwMode="auto">
            <a:xfrm>
              <a:off x="3184938" y="3845613"/>
              <a:ext cx="42832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rgbClr val="FF0000"/>
                  </a:solidFill>
                </a:rPr>
                <a:t>Elem</a:t>
              </a: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811213" y="1739900"/>
            <a:ext cx="6697662" cy="2597150"/>
            <a:chOff x="811052" y="1740061"/>
            <a:chExt cx="6698171" cy="2597335"/>
          </a:xfrm>
        </p:grpSpPr>
        <p:sp>
          <p:nvSpPr>
            <p:cNvPr id="51217" name="Rounded Rectangle 50"/>
            <p:cNvSpPr>
              <a:spLocks noChangeArrowheads="1"/>
            </p:cNvSpPr>
            <p:nvPr/>
          </p:nvSpPr>
          <p:spPr bwMode="auto">
            <a:xfrm>
              <a:off x="811052" y="1740061"/>
              <a:ext cx="5346679" cy="2376668"/>
            </a:xfrm>
            <a:prstGeom prst="roundRect">
              <a:avLst>
                <a:gd name="adj" fmla="val 30954"/>
              </a:avLst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51218" name="TextBox 51"/>
            <p:cNvSpPr txBox="1">
              <a:spLocks noChangeArrowheads="1"/>
            </p:cNvSpPr>
            <p:nvPr/>
          </p:nvSpPr>
          <p:spPr bwMode="auto">
            <a:xfrm>
              <a:off x="3184938" y="4106564"/>
              <a:ext cx="441146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900">
                  <a:solidFill>
                    <a:schemeClr val="accent2"/>
                  </a:solidFill>
                </a:rPr>
                <a:t>Stack</a:t>
              </a:r>
            </a:p>
          </p:txBody>
        </p:sp>
        <p:sp>
          <p:nvSpPr>
            <p:cNvPr id="51219" name="TextBox 52"/>
            <p:cNvSpPr txBox="1">
              <a:spLocks noChangeArrowheads="1"/>
            </p:cNvSpPr>
            <p:nvPr/>
          </p:nvSpPr>
          <p:spPr bwMode="auto">
            <a:xfrm>
              <a:off x="6886937" y="3596055"/>
              <a:ext cx="62228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latin typeface="Arial" panose="020B0604020202020204" pitchFamily="34" charset="0"/>
                  <a:cs typeface="Arial" panose="020B0604020202020204" pitchFamily="34" charset="0"/>
                </a:rPr>
                <a:t>aload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3456551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6.5	</a:t>
            </a:r>
            <a:r>
              <a:rPr lang="de-AT" altLang="en-US" smtClean="0">
                <a:solidFill>
                  <a:srgbClr val="FF0000"/>
                </a:solidFill>
              </a:rPr>
              <a:t>Expressions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0365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A0E8CE-2C96-4B52-9865-1ABF5E74C10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Compiling expressions</a:t>
            </a:r>
          </a:p>
        </p:txBody>
      </p:sp>
      <p:sp>
        <p:nvSpPr>
          <p:cNvPr id="93188" name="Text Box 3"/>
          <p:cNvSpPr txBox="1">
            <a:spLocks noChangeArrowheads="1"/>
          </p:cNvSpPr>
          <p:nvPr/>
        </p:nvSpPr>
        <p:spPr bwMode="auto">
          <a:xfrm>
            <a:off x="760413" y="1219200"/>
            <a:ext cx="2041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Scheme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for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+ y + z</a:t>
            </a:r>
          </a:p>
        </p:txBody>
      </p:sp>
      <p:sp>
        <p:nvSpPr>
          <p:cNvPr id="93189" name="Text Box 4"/>
          <p:cNvSpPr txBox="1">
            <a:spLocks noChangeArrowheads="1"/>
          </p:cNvSpPr>
          <p:nvPr/>
        </p:nvSpPr>
        <p:spPr bwMode="auto">
          <a:xfrm>
            <a:off x="1243013" y="1503363"/>
            <a:ext cx="68421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x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y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 z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</a:t>
            </a:r>
          </a:p>
        </p:txBody>
      </p:sp>
      <p:grpSp>
        <p:nvGrpSpPr>
          <p:cNvPr id="372754" name="Group 18"/>
          <p:cNvGrpSpPr>
            <a:grpSpLocks/>
          </p:cNvGrpSpPr>
          <p:nvPr/>
        </p:nvGrpSpPr>
        <p:grpSpPr bwMode="auto">
          <a:xfrm>
            <a:off x="760413" y="2817813"/>
            <a:ext cx="7700962" cy="3967162"/>
            <a:chOff x="479" y="1775"/>
            <a:chExt cx="4851" cy="2499"/>
          </a:xfrm>
        </p:grpSpPr>
        <p:sp>
          <p:nvSpPr>
            <p:cNvPr id="93201" name="Text Box 5"/>
            <p:cNvSpPr txBox="1">
              <a:spLocks noChangeArrowheads="1"/>
            </p:cNvSpPr>
            <p:nvPr/>
          </p:nvSpPr>
          <p:spPr bwMode="auto">
            <a:xfrm>
              <a:off x="479" y="1775"/>
              <a:ext cx="15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Description by an ATG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3202" name="Text Box 6"/>
            <p:cNvSpPr txBox="1">
              <a:spLocks noChangeArrowheads="1"/>
            </p:cNvSpPr>
            <p:nvPr/>
          </p:nvSpPr>
          <p:spPr bwMode="auto">
            <a:xfrm>
              <a:off x="583" y="2043"/>
              <a:ext cx="4747" cy="223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x&gt;	(.	Operand x, y; int op;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(	Term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x&gt;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"-" Term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x&gt; 	(.	if (x.type != Tab.intType) error("operand must be of type int");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if (x.kind == Operand.Con) x.val = -x.val;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else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Code.load(x); Code.put(Code.neg);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}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	( "+"	(. op = Code.add;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|  "-"	(. op = Code.sub;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)	(.	Code.load(x);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Term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y&gt;	(.	Code.load(y);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if (x.type != Tab.intType || y.type != Tab.intType)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error("operands must be of type int");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Code.put(op);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}.</a:t>
              </a:r>
            </a:p>
          </p:txBody>
        </p:sp>
      </p:grpSp>
      <p:grpSp>
        <p:nvGrpSpPr>
          <p:cNvPr id="372752" name="Group 16"/>
          <p:cNvGrpSpPr>
            <a:grpSpLocks/>
          </p:cNvGrpSpPr>
          <p:nvPr/>
        </p:nvGrpSpPr>
        <p:grpSpPr bwMode="auto">
          <a:xfrm>
            <a:off x="4710113" y="1217613"/>
            <a:ext cx="3735387" cy="1708150"/>
            <a:chOff x="2967" y="767"/>
            <a:chExt cx="2353" cy="1076"/>
          </a:xfrm>
        </p:grpSpPr>
        <p:sp>
          <p:nvSpPr>
            <p:cNvPr id="93192" name="Rectangle 15"/>
            <p:cNvSpPr>
              <a:spLocks noChangeArrowheads="1"/>
            </p:cNvSpPr>
            <p:nvPr/>
          </p:nvSpPr>
          <p:spPr bwMode="auto">
            <a:xfrm>
              <a:off x="3016" y="1648"/>
              <a:ext cx="2304" cy="16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3193" name="Rectangle 14"/>
            <p:cNvSpPr>
              <a:spLocks noChangeArrowheads="1"/>
            </p:cNvSpPr>
            <p:nvPr/>
          </p:nvSpPr>
          <p:spPr bwMode="auto">
            <a:xfrm>
              <a:off x="3016" y="1224"/>
              <a:ext cx="2304" cy="16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3194" name="Rectangle 13"/>
            <p:cNvSpPr>
              <a:spLocks noChangeArrowheads="1"/>
            </p:cNvSpPr>
            <p:nvPr/>
          </p:nvSpPr>
          <p:spPr bwMode="auto">
            <a:xfrm>
              <a:off x="3016" y="1056"/>
              <a:ext cx="2304" cy="16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3195" name="Rectangle 12"/>
            <p:cNvSpPr>
              <a:spLocks noChangeArrowheads="1"/>
            </p:cNvSpPr>
            <p:nvPr/>
          </p:nvSpPr>
          <p:spPr bwMode="auto">
            <a:xfrm>
              <a:off x="3016" y="1480"/>
              <a:ext cx="2304" cy="16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3196" name="Text Box 7"/>
            <p:cNvSpPr txBox="1">
              <a:spLocks noChangeArrowheads="1"/>
            </p:cNvSpPr>
            <p:nvPr/>
          </p:nvSpPr>
          <p:spPr bwMode="auto">
            <a:xfrm>
              <a:off x="2967" y="767"/>
              <a:ext cx="12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Context conditions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3197" name="Text Box 8"/>
            <p:cNvSpPr txBox="1">
              <a:spLocks noChangeArrowheads="1"/>
            </p:cNvSpPr>
            <p:nvPr/>
          </p:nvSpPr>
          <p:spPr bwMode="auto">
            <a:xfrm>
              <a:off x="2991" y="1047"/>
              <a:ext cx="91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 = "-" Term.</a:t>
              </a:r>
            </a:p>
          </p:txBody>
        </p:sp>
        <p:sp>
          <p:nvSpPr>
            <p:cNvPr id="93198" name="Text Box 9"/>
            <p:cNvSpPr txBox="1">
              <a:spLocks noChangeArrowheads="1"/>
            </p:cNvSpPr>
            <p:nvPr/>
          </p:nvSpPr>
          <p:spPr bwMode="auto">
            <a:xfrm>
              <a:off x="2991" y="1207"/>
              <a:ext cx="153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be of type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93199" name="Text Box 10"/>
            <p:cNvSpPr txBox="1">
              <a:spLocks noChangeArrowheads="1"/>
            </p:cNvSpPr>
            <p:nvPr/>
          </p:nvSpPr>
          <p:spPr bwMode="auto">
            <a:xfrm>
              <a:off x="2991" y="1471"/>
              <a:ext cx="145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Expr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Addop Term.</a:t>
              </a:r>
            </a:p>
          </p:txBody>
        </p:sp>
        <p:sp>
          <p:nvSpPr>
            <p:cNvPr id="93200" name="Text Box 11"/>
            <p:cNvSpPr txBox="1">
              <a:spLocks noChangeArrowheads="1"/>
            </p:cNvSpPr>
            <p:nvPr/>
          </p:nvSpPr>
          <p:spPr bwMode="auto">
            <a:xfrm>
              <a:off x="2991" y="1631"/>
              <a:ext cx="207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and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be of type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8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17AFDE-F419-457C-BC75-654CDC6E791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Architecture of the MicroJava VM </a:t>
            </a:r>
            <a:r>
              <a:rPr lang="de-AT" altLang="en-US" sz="2400" smtClean="0"/>
              <a:t>(</a:t>
            </a:r>
            <a:r>
              <a:rPr lang="de-AT" altLang="en-US" sz="2400" smtClean="0">
                <a:latin typeface="Symbol" panose="05050102010706020507" pitchFamily="18" charset="2"/>
              </a:rPr>
              <a:t>m</a:t>
            </a:r>
            <a:r>
              <a:rPr lang="de-AT" altLang="en-US" sz="2400" smtClean="0"/>
              <a:t>JVM)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684213" y="1384300"/>
            <a:ext cx="3413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What is a virtual machine (VM)?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735013" y="1789113"/>
            <a:ext cx="4037557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software CPU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instructions are interpreted (or "jitted")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e.g: Java VM, Smalltalk VM, Pascal P-Code</a:t>
            </a:r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5854700" y="2120900"/>
            <a:ext cx="2108200" cy="381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6018213" y="2132013"/>
            <a:ext cx="179117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hardware (e.g. x86)</a:t>
            </a:r>
          </a:p>
        </p:txBody>
      </p: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5854700" y="1739900"/>
            <a:ext cx="2108200" cy="381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6551613" y="1758950"/>
            <a:ext cx="704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m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JVM</a:t>
            </a:r>
          </a:p>
        </p:txBody>
      </p:sp>
      <p:sp>
        <p:nvSpPr>
          <p:cNvPr id="12298" name="Rectangle 9"/>
          <p:cNvSpPr>
            <a:spLocks noChangeArrowheads="1"/>
          </p:cNvSpPr>
          <p:nvPr/>
        </p:nvSpPr>
        <p:spPr bwMode="auto">
          <a:xfrm>
            <a:off x="5854700" y="1358900"/>
            <a:ext cx="21082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9" name="Text Box 10"/>
          <p:cNvSpPr txBox="1">
            <a:spLocks noChangeArrowheads="1"/>
          </p:cNvSpPr>
          <p:nvPr/>
        </p:nvSpPr>
        <p:spPr bwMode="auto">
          <a:xfrm>
            <a:off x="5980113" y="1370013"/>
            <a:ext cx="1862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MicroJava programs</a:t>
            </a:r>
          </a:p>
        </p:txBody>
      </p:sp>
      <p:grpSp>
        <p:nvGrpSpPr>
          <p:cNvPr id="334869" name="Group 21"/>
          <p:cNvGrpSpPr>
            <a:grpSpLocks/>
          </p:cNvGrpSpPr>
          <p:nvPr/>
        </p:nvGrpSpPr>
        <p:grpSpPr bwMode="auto">
          <a:xfrm>
            <a:off x="684213" y="3389272"/>
            <a:ext cx="6386512" cy="2493962"/>
            <a:chOff x="431" y="1933"/>
            <a:chExt cx="4023" cy="1571"/>
          </a:xfrm>
        </p:grpSpPr>
        <p:sp>
          <p:nvSpPr>
            <p:cNvPr id="12301" name="Text Box 11"/>
            <p:cNvSpPr txBox="1">
              <a:spLocks noChangeArrowheads="1"/>
            </p:cNvSpPr>
            <p:nvPr/>
          </p:nvSpPr>
          <p:spPr bwMode="auto">
            <a:xfrm>
              <a:off x="431" y="1933"/>
              <a:ext cx="194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</a:t>
              </a: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m</a:t>
              </a: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JVM is a stack machine</a:t>
              </a:r>
            </a:p>
          </p:txBody>
        </p:sp>
        <p:sp>
          <p:nvSpPr>
            <p:cNvPr id="12302" name="Text Box 12"/>
            <p:cNvSpPr txBox="1">
              <a:spLocks noChangeArrowheads="1"/>
            </p:cNvSpPr>
            <p:nvPr/>
          </p:nvSpPr>
          <p:spPr bwMode="auto">
            <a:xfrm>
              <a:off x="463" y="2151"/>
              <a:ext cx="354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 registers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instead it has an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expression stack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(onto which values are loaded)</a:t>
              </a:r>
            </a:p>
          </p:txBody>
        </p:sp>
        <p:sp>
          <p:nvSpPr>
            <p:cNvPr id="12303" name="Rectangle 13"/>
            <p:cNvSpPr>
              <a:spLocks noChangeArrowheads="1"/>
            </p:cNvSpPr>
            <p:nvPr/>
          </p:nvSpPr>
          <p:spPr bwMode="auto">
            <a:xfrm>
              <a:off x="1056" y="2768"/>
              <a:ext cx="616" cy="9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4" name="Rectangle 14"/>
            <p:cNvSpPr>
              <a:spLocks noChangeArrowheads="1"/>
            </p:cNvSpPr>
            <p:nvPr/>
          </p:nvSpPr>
          <p:spPr bwMode="auto">
            <a:xfrm>
              <a:off x="1056" y="2864"/>
              <a:ext cx="616" cy="9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5" name="Rectangle 15"/>
            <p:cNvSpPr>
              <a:spLocks noChangeArrowheads="1"/>
            </p:cNvSpPr>
            <p:nvPr/>
          </p:nvSpPr>
          <p:spPr bwMode="auto">
            <a:xfrm>
              <a:off x="1056" y="2960"/>
              <a:ext cx="616" cy="9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6" name="Rectangle 16"/>
            <p:cNvSpPr>
              <a:spLocks noChangeArrowheads="1"/>
            </p:cNvSpPr>
            <p:nvPr/>
          </p:nvSpPr>
          <p:spPr bwMode="auto">
            <a:xfrm>
              <a:off x="1056" y="3056"/>
              <a:ext cx="616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7" name="Line 17"/>
            <p:cNvSpPr>
              <a:spLocks noChangeShapeType="1"/>
            </p:cNvSpPr>
            <p:nvPr/>
          </p:nvSpPr>
          <p:spPr bwMode="auto">
            <a:xfrm>
              <a:off x="944" y="3056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8" name="Text Box 18"/>
            <p:cNvSpPr txBox="1">
              <a:spLocks noChangeArrowheads="1"/>
            </p:cNvSpPr>
            <p:nvPr/>
          </p:nvSpPr>
          <p:spPr bwMode="auto">
            <a:xfrm>
              <a:off x="695" y="2935"/>
              <a:ext cx="2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esp</a:t>
              </a:r>
            </a:p>
          </p:txBody>
        </p:sp>
        <p:sp>
          <p:nvSpPr>
            <p:cNvPr id="12309" name="Text Box 19"/>
            <p:cNvSpPr txBox="1">
              <a:spLocks noChangeArrowheads="1"/>
            </p:cNvSpPr>
            <p:nvPr/>
          </p:nvSpPr>
          <p:spPr bwMode="auto">
            <a:xfrm>
              <a:off x="1131" y="2559"/>
              <a:ext cx="47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2310" name="Text Box 20"/>
            <p:cNvSpPr txBox="1">
              <a:spLocks noChangeArrowheads="1"/>
            </p:cNvSpPr>
            <p:nvPr/>
          </p:nvSpPr>
          <p:spPr bwMode="auto">
            <a:xfrm>
              <a:off x="1983" y="2775"/>
              <a:ext cx="2471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word array (1 word = 4 bytes)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need not be big (e.g. 32 words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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32 registers)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esp ... expression stack pointer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35013" y="2770062"/>
            <a:ext cx="26035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Goal: portability of programs</a:t>
            </a:r>
          </a:p>
        </p:txBody>
      </p:sp>
    </p:spTree>
    <p:extLst>
      <p:ext uri="{BB962C8B-B14F-4D97-AF65-F5344CB8AC3E}">
        <p14:creationId xmlns:p14="http://schemas.microsoft.com/office/powerpoint/2010/main" val="247165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E4C35-88B3-4180-9D29-8ECEAE86BCF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Compiling terms</a:t>
            </a:r>
          </a:p>
        </p:txBody>
      </p:sp>
      <p:sp>
        <p:nvSpPr>
          <p:cNvPr id="95236" name="Text Box 3"/>
          <p:cNvSpPr txBox="1">
            <a:spLocks noChangeArrowheads="1"/>
          </p:cNvSpPr>
          <p:nvPr/>
        </p:nvSpPr>
        <p:spPr bwMode="auto">
          <a:xfrm>
            <a:off x="836613" y="2493963"/>
            <a:ext cx="6138862" cy="2463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(.	Operand x, y; int op;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Factor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 {	( "*"	(.	op = Code.mul;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|  "/"	(.	op = Code.div;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|  "%"	(.	op = Code.rem;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)	(.	Code.load(x);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Factor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y&gt;	(.	Code.load(y);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if (x.type != Tab.intType || y.type != Tab.intType)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	error("operands must be of type int");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Code.put(op);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850900" y="1638300"/>
            <a:ext cx="3797300" cy="3302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850900" y="1320800"/>
            <a:ext cx="37973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823913" y="1319213"/>
            <a:ext cx="2466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Term</a:t>
            </a:r>
            <a:r>
              <a:rPr kumimoji="0" lang="de-AT" alt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Mulop Factor.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823913" y="1611313"/>
            <a:ext cx="34496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Factor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of type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318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ACA3A6-A412-4BEA-993B-13DBEB268F3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7283" name="Rectangle 11"/>
          <p:cNvSpPr>
            <a:spLocks noChangeArrowheads="1"/>
          </p:cNvSpPr>
          <p:nvPr/>
        </p:nvSpPr>
        <p:spPr bwMode="auto">
          <a:xfrm>
            <a:off x="850900" y="1638300"/>
            <a:ext cx="3187700" cy="5461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7284" name="Rectangle 10"/>
          <p:cNvSpPr>
            <a:spLocks noChangeArrowheads="1"/>
          </p:cNvSpPr>
          <p:nvPr/>
        </p:nvSpPr>
        <p:spPr bwMode="auto">
          <a:xfrm>
            <a:off x="850900" y="1320800"/>
            <a:ext cx="31877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7285" name="Rectangle 8"/>
          <p:cNvSpPr>
            <a:spLocks noChangeArrowheads="1"/>
          </p:cNvSpPr>
          <p:nvPr/>
        </p:nvSpPr>
        <p:spPr bwMode="auto">
          <a:xfrm>
            <a:off x="4495800" y="1320800"/>
            <a:ext cx="31877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72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Compiling factors</a:t>
            </a:r>
          </a:p>
        </p:txBody>
      </p:sp>
      <p:sp>
        <p:nvSpPr>
          <p:cNvPr id="97287" name="Text Box 3"/>
          <p:cNvSpPr txBox="1">
            <a:spLocks noChangeArrowheads="1"/>
          </p:cNvSpPr>
          <p:nvPr/>
        </p:nvSpPr>
        <p:spPr bwMode="auto">
          <a:xfrm>
            <a:off x="836613" y="2492375"/>
            <a:ext cx="7205662" cy="41878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(.	Operand x; int val; String name;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Designator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// for function calls see later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number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	(.	x = new Operand(val);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charCon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	(.	x = new Operand(val); x.type = Tab.charType;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"(" Expr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 ")"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"new" ident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	(.	Obj obj = Tab.find(name); Struct type = obj.type;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( "["	(.	if (obj.kind != Obj.Type) error("type expected");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  Expr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 "]"	(.	if (x.type != Tab.intType) error("array size must be of type int");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Code.load(x);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Code.put(Code.newarray);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if (type == Tab.charType) Code.put(0); else Code.put(1);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type = new Struct(Struct.Arr, type);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	(.	if (obj.kind != Obj.Type || type.kind != Struct.Class)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	error("class type expected");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Code.put(Code.new_); Code.put2(type.nFields);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)		(.	x = new Operand(Operand.Stack, 0, type);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905000" algn="l"/>
                <a:tab pos="2095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97288" name="Text Box 4"/>
          <p:cNvSpPr txBox="1">
            <a:spLocks noChangeArrowheads="1"/>
          </p:cNvSpPr>
          <p:nvPr/>
        </p:nvSpPr>
        <p:spPr bwMode="auto">
          <a:xfrm>
            <a:off x="823913" y="1319213"/>
            <a:ext cx="1819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 = "new" ident.</a:t>
            </a:r>
          </a:p>
        </p:txBody>
      </p:sp>
      <p:sp>
        <p:nvSpPr>
          <p:cNvPr id="97289" name="Text Box 5"/>
          <p:cNvSpPr txBox="1">
            <a:spLocks noChangeArrowheads="1"/>
          </p:cNvSpPr>
          <p:nvPr/>
        </p:nvSpPr>
        <p:spPr bwMode="auto">
          <a:xfrm>
            <a:off x="823913" y="1611313"/>
            <a:ext cx="2460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denote a class.</a:t>
            </a:r>
          </a:p>
        </p:txBody>
      </p:sp>
      <p:sp>
        <p:nvSpPr>
          <p:cNvPr id="97290" name="Text Box 6"/>
          <p:cNvSpPr txBox="1">
            <a:spLocks noChangeArrowheads="1"/>
          </p:cNvSpPr>
          <p:nvPr/>
        </p:nvSpPr>
        <p:spPr bwMode="auto">
          <a:xfrm>
            <a:off x="4456113" y="1319213"/>
            <a:ext cx="2684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 = "new" ident "[" Expr "]".</a:t>
            </a:r>
          </a:p>
        </p:txBody>
      </p:sp>
      <p:sp>
        <p:nvSpPr>
          <p:cNvPr id="97291" name="Text Box 7"/>
          <p:cNvSpPr txBox="1">
            <a:spLocks noChangeArrowheads="1"/>
          </p:cNvSpPr>
          <p:nvPr/>
        </p:nvSpPr>
        <p:spPr bwMode="auto">
          <a:xfrm>
            <a:off x="4456113" y="1611313"/>
            <a:ext cx="27638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denote a type.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97292" name="Rectangle 9"/>
          <p:cNvSpPr>
            <a:spLocks noChangeArrowheads="1"/>
          </p:cNvSpPr>
          <p:nvPr/>
        </p:nvSpPr>
        <p:spPr bwMode="auto">
          <a:xfrm>
            <a:off x="4495800" y="1625600"/>
            <a:ext cx="3187700" cy="5461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9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FF4EDF-4B94-481C-942C-D2751D3CF87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de-DE" altLang="en-US" sz="1400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722313" y="1331913"/>
            <a:ext cx="13874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var.f + 2 * var.g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1966913" y="5472113"/>
            <a:ext cx="266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375813" name="Text Box 5"/>
          <p:cNvSpPr txBox="1">
            <a:spLocks noChangeArrowheads="1"/>
          </p:cNvSpPr>
          <p:nvPr/>
        </p:nvSpPr>
        <p:spPr bwMode="auto">
          <a:xfrm>
            <a:off x="2246313" y="5567363"/>
            <a:ext cx="5953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Local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6327" name="Text Box 6"/>
          <p:cNvSpPr txBox="1">
            <a:spLocks noChangeArrowheads="1"/>
          </p:cNvSpPr>
          <p:nvPr/>
        </p:nvSpPr>
        <p:spPr bwMode="auto">
          <a:xfrm>
            <a:off x="2957513" y="54721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6328" name="Text Box 7"/>
          <p:cNvSpPr txBox="1">
            <a:spLocks noChangeArrowheads="1"/>
          </p:cNvSpPr>
          <p:nvPr/>
        </p:nvSpPr>
        <p:spPr bwMode="auto">
          <a:xfrm>
            <a:off x="3249613" y="5472113"/>
            <a:ext cx="587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56329" name="Line 10"/>
          <p:cNvSpPr>
            <a:spLocks noChangeShapeType="1"/>
          </p:cNvSpPr>
          <p:nvPr/>
        </p:nvSpPr>
        <p:spPr bwMode="auto">
          <a:xfrm flipV="1">
            <a:off x="20320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30" name="Line 11"/>
          <p:cNvSpPr>
            <a:spLocks noChangeShapeType="1"/>
          </p:cNvSpPr>
          <p:nvPr/>
        </p:nvSpPr>
        <p:spPr bwMode="auto">
          <a:xfrm flipV="1">
            <a:off x="29845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31" name="Line 12"/>
          <p:cNvSpPr>
            <a:spLocks noChangeShapeType="1"/>
          </p:cNvSpPr>
          <p:nvPr/>
        </p:nvSpPr>
        <p:spPr bwMode="auto">
          <a:xfrm flipV="1">
            <a:off x="32893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32" name="Line 13"/>
          <p:cNvSpPr>
            <a:spLocks noChangeShapeType="1"/>
          </p:cNvSpPr>
          <p:nvPr/>
        </p:nvSpPr>
        <p:spPr bwMode="auto">
          <a:xfrm flipH="1">
            <a:off x="2032000" y="5016500"/>
            <a:ext cx="125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33" name="Line 14"/>
          <p:cNvSpPr>
            <a:spLocks noChangeShapeType="1"/>
          </p:cNvSpPr>
          <p:nvPr/>
        </p:nvSpPr>
        <p:spPr bwMode="auto">
          <a:xfrm flipV="1">
            <a:off x="2641600" y="48895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34" name="Text Box 15"/>
          <p:cNvSpPr txBox="1">
            <a:spLocks noChangeArrowheads="1"/>
          </p:cNvSpPr>
          <p:nvPr/>
        </p:nvSpPr>
        <p:spPr bwMode="auto">
          <a:xfrm>
            <a:off x="2043113" y="4633913"/>
            <a:ext cx="925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Designator</a:t>
            </a:r>
          </a:p>
        </p:txBody>
      </p:sp>
      <p:sp>
        <p:nvSpPr>
          <p:cNvPr id="56335" name="Text Box 17"/>
          <p:cNvSpPr txBox="1">
            <a:spLocks noChangeArrowheads="1"/>
          </p:cNvSpPr>
          <p:nvPr/>
        </p:nvSpPr>
        <p:spPr bwMode="auto">
          <a:xfrm>
            <a:off x="5484813" y="5472113"/>
            <a:ext cx="266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375826" name="Text Box 18"/>
          <p:cNvSpPr txBox="1">
            <a:spLocks noChangeArrowheads="1"/>
          </p:cNvSpPr>
          <p:nvPr/>
        </p:nvSpPr>
        <p:spPr bwMode="auto">
          <a:xfrm>
            <a:off x="5764213" y="5567363"/>
            <a:ext cx="5953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Local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6337" name="Text Box 19"/>
          <p:cNvSpPr txBox="1">
            <a:spLocks noChangeArrowheads="1"/>
          </p:cNvSpPr>
          <p:nvPr/>
        </p:nvSpPr>
        <p:spPr bwMode="auto">
          <a:xfrm>
            <a:off x="6475413" y="54721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6338" name="Text Box 20"/>
          <p:cNvSpPr txBox="1">
            <a:spLocks noChangeArrowheads="1"/>
          </p:cNvSpPr>
          <p:nvPr/>
        </p:nvSpPr>
        <p:spPr bwMode="auto">
          <a:xfrm>
            <a:off x="6767513" y="54721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g</a:t>
            </a:r>
          </a:p>
        </p:txBody>
      </p:sp>
      <p:sp>
        <p:nvSpPr>
          <p:cNvPr id="56339" name="Line 23"/>
          <p:cNvSpPr>
            <a:spLocks noChangeShapeType="1"/>
          </p:cNvSpPr>
          <p:nvPr/>
        </p:nvSpPr>
        <p:spPr bwMode="auto">
          <a:xfrm flipV="1">
            <a:off x="55499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0" name="Line 24"/>
          <p:cNvSpPr>
            <a:spLocks noChangeShapeType="1"/>
          </p:cNvSpPr>
          <p:nvPr/>
        </p:nvSpPr>
        <p:spPr bwMode="auto">
          <a:xfrm flipV="1">
            <a:off x="65024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1" name="Line 25"/>
          <p:cNvSpPr>
            <a:spLocks noChangeShapeType="1"/>
          </p:cNvSpPr>
          <p:nvPr/>
        </p:nvSpPr>
        <p:spPr bwMode="auto">
          <a:xfrm flipV="1">
            <a:off x="6807200" y="50165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2" name="Line 26"/>
          <p:cNvSpPr>
            <a:spLocks noChangeShapeType="1"/>
          </p:cNvSpPr>
          <p:nvPr/>
        </p:nvSpPr>
        <p:spPr bwMode="auto">
          <a:xfrm flipH="1">
            <a:off x="5549900" y="5016500"/>
            <a:ext cx="125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3" name="Line 27"/>
          <p:cNvSpPr>
            <a:spLocks noChangeShapeType="1"/>
          </p:cNvSpPr>
          <p:nvPr/>
        </p:nvSpPr>
        <p:spPr bwMode="auto">
          <a:xfrm flipV="1">
            <a:off x="6159500" y="48895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4" name="Text Box 28"/>
          <p:cNvSpPr txBox="1">
            <a:spLocks noChangeArrowheads="1"/>
          </p:cNvSpPr>
          <p:nvPr/>
        </p:nvSpPr>
        <p:spPr bwMode="auto">
          <a:xfrm>
            <a:off x="5561013" y="4633913"/>
            <a:ext cx="925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Designator</a:t>
            </a:r>
          </a:p>
        </p:txBody>
      </p:sp>
      <p:sp>
        <p:nvSpPr>
          <p:cNvPr id="375837" name="Text Box 29"/>
          <p:cNvSpPr txBox="1">
            <a:spLocks noChangeArrowheads="1"/>
          </p:cNvSpPr>
          <p:nvPr/>
        </p:nvSpPr>
        <p:spPr bwMode="auto">
          <a:xfrm>
            <a:off x="6488113" y="4741863"/>
            <a:ext cx="417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Fld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6346" name="Line 30"/>
          <p:cNvSpPr>
            <a:spLocks noChangeShapeType="1"/>
          </p:cNvSpPr>
          <p:nvPr/>
        </p:nvSpPr>
        <p:spPr bwMode="auto">
          <a:xfrm flipV="1">
            <a:off x="6159500" y="44704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47" name="Text Box 31"/>
          <p:cNvSpPr txBox="1">
            <a:spLocks noChangeArrowheads="1"/>
          </p:cNvSpPr>
          <p:nvPr/>
        </p:nvSpPr>
        <p:spPr bwMode="auto">
          <a:xfrm>
            <a:off x="5878513" y="4227513"/>
            <a:ext cx="5413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Factor</a:t>
            </a:r>
          </a:p>
        </p:txBody>
      </p:sp>
      <p:sp>
        <p:nvSpPr>
          <p:cNvPr id="375840" name="Text Box 32"/>
          <p:cNvSpPr txBox="1">
            <a:spLocks noChangeArrowheads="1"/>
          </p:cNvSpPr>
          <p:nvPr/>
        </p:nvSpPr>
        <p:spPr bwMode="auto">
          <a:xfrm>
            <a:off x="6450013" y="4322763"/>
            <a:ext cx="417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Fld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6349" name="Text Box 33"/>
          <p:cNvSpPr txBox="1">
            <a:spLocks noChangeArrowheads="1"/>
          </p:cNvSpPr>
          <p:nvPr/>
        </p:nvSpPr>
        <p:spPr bwMode="auto">
          <a:xfrm>
            <a:off x="4481513" y="4633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6350" name="Line 34"/>
          <p:cNvSpPr>
            <a:spLocks noChangeShapeType="1"/>
          </p:cNvSpPr>
          <p:nvPr/>
        </p:nvSpPr>
        <p:spPr bwMode="auto">
          <a:xfrm flipV="1">
            <a:off x="4533900" y="44704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51" name="Text Box 35"/>
          <p:cNvSpPr txBox="1">
            <a:spLocks noChangeArrowheads="1"/>
          </p:cNvSpPr>
          <p:nvPr/>
        </p:nvSpPr>
        <p:spPr bwMode="auto">
          <a:xfrm>
            <a:off x="4252913" y="4227513"/>
            <a:ext cx="5413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Factor</a:t>
            </a:r>
          </a:p>
        </p:txBody>
      </p:sp>
      <p:sp>
        <p:nvSpPr>
          <p:cNvPr id="375844" name="Text Box 36"/>
          <p:cNvSpPr txBox="1">
            <a:spLocks noChangeArrowheads="1"/>
          </p:cNvSpPr>
          <p:nvPr/>
        </p:nvSpPr>
        <p:spPr bwMode="auto">
          <a:xfrm>
            <a:off x="4824413" y="4322763"/>
            <a:ext cx="4968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Con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6353" name="Text Box 37"/>
          <p:cNvSpPr txBox="1">
            <a:spLocks noChangeArrowheads="1"/>
          </p:cNvSpPr>
          <p:nvPr/>
        </p:nvSpPr>
        <p:spPr bwMode="auto">
          <a:xfrm>
            <a:off x="5497513" y="4227513"/>
            <a:ext cx="69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56354" name="Line 42"/>
          <p:cNvSpPr>
            <a:spLocks noChangeShapeType="1"/>
          </p:cNvSpPr>
          <p:nvPr/>
        </p:nvSpPr>
        <p:spPr bwMode="auto">
          <a:xfrm flipV="1">
            <a:off x="4533900" y="3556000"/>
            <a:ext cx="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55" name="Line 45"/>
          <p:cNvSpPr>
            <a:spLocks noChangeShapeType="1"/>
          </p:cNvSpPr>
          <p:nvPr/>
        </p:nvSpPr>
        <p:spPr bwMode="auto">
          <a:xfrm flipV="1">
            <a:off x="6159500" y="3556000"/>
            <a:ext cx="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56" name="Line 46"/>
          <p:cNvSpPr>
            <a:spLocks noChangeShapeType="1"/>
          </p:cNvSpPr>
          <p:nvPr/>
        </p:nvSpPr>
        <p:spPr bwMode="auto">
          <a:xfrm flipV="1">
            <a:off x="5524500" y="3441700"/>
            <a:ext cx="0" cy="749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57" name="Line 47"/>
          <p:cNvSpPr>
            <a:spLocks noChangeShapeType="1"/>
          </p:cNvSpPr>
          <p:nvPr/>
        </p:nvSpPr>
        <p:spPr bwMode="auto">
          <a:xfrm flipH="1">
            <a:off x="4533900" y="3556000"/>
            <a:ext cx="162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58" name="Text Box 48"/>
          <p:cNvSpPr txBox="1">
            <a:spLocks noChangeArrowheads="1"/>
          </p:cNvSpPr>
          <p:nvPr/>
        </p:nvSpPr>
        <p:spPr bwMode="auto">
          <a:xfrm>
            <a:off x="5243513" y="3160713"/>
            <a:ext cx="4349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Term</a:t>
            </a:r>
          </a:p>
        </p:txBody>
      </p:sp>
      <p:sp>
        <p:nvSpPr>
          <p:cNvPr id="375857" name="Text Box 49"/>
          <p:cNvSpPr txBox="1">
            <a:spLocks noChangeArrowheads="1"/>
          </p:cNvSpPr>
          <p:nvPr/>
        </p:nvSpPr>
        <p:spPr bwMode="auto">
          <a:xfrm>
            <a:off x="5738813" y="3255963"/>
            <a:ext cx="5524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Stack</a:t>
            </a:r>
            <a:endParaRPr lang="de-AT" altLang="en-US" sz="1400" baseline="-25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360" name="Text Box 50"/>
          <p:cNvSpPr txBox="1">
            <a:spLocks noChangeArrowheads="1"/>
          </p:cNvSpPr>
          <p:nvPr/>
        </p:nvSpPr>
        <p:spPr bwMode="auto">
          <a:xfrm>
            <a:off x="2373313" y="3160713"/>
            <a:ext cx="4349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Term</a:t>
            </a:r>
          </a:p>
        </p:txBody>
      </p:sp>
      <p:sp>
        <p:nvSpPr>
          <p:cNvPr id="56361" name="Text Box 53"/>
          <p:cNvSpPr txBox="1">
            <a:spLocks noChangeArrowheads="1"/>
          </p:cNvSpPr>
          <p:nvPr/>
        </p:nvSpPr>
        <p:spPr bwMode="auto">
          <a:xfrm>
            <a:off x="2309813" y="3897313"/>
            <a:ext cx="5413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Factor</a:t>
            </a:r>
          </a:p>
        </p:txBody>
      </p:sp>
      <p:sp>
        <p:nvSpPr>
          <p:cNvPr id="375824" name="Text Box 16"/>
          <p:cNvSpPr txBox="1">
            <a:spLocks noChangeArrowheads="1"/>
          </p:cNvSpPr>
          <p:nvPr/>
        </p:nvSpPr>
        <p:spPr bwMode="auto">
          <a:xfrm>
            <a:off x="2970213" y="4741863"/>
            <a:ext cx="417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Fld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75860" name="Text Box 52"/>
          <p:cNvSpPr txBox="1">
            <a:spLocks noChangeArrowheads="1"/>
          </p:cNvSpPr>
          <p:nvPr/>
        </p:nvSpPr>
        <p:spPr bwMode="auto">
          <a:xfrm>
            <a:off x="2830513" y="3281363"/>
            <a:ext cx="417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Fld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75862" name="Text Box 54"/>
          <p:cNvSpPr txBox="1">
            <a:spLocks noChangeArrowheads="1"/>
          </p:cNvSpPr>
          <p:nvPr/>
        </p:nvSpPr>
        <p:spPr bwMode="auto">
          <a:xfrm>
            <a:off x="2881313" y="4017963"/>
            <a:ext cx="4175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Fld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6365" name="Text Box 55"/>
          <p:cNvSpPr txBox="1">
            <a:spLocks noChangeArrowheads="1"/>
          </p:cNvSpPr>
          <p:nvPr/>
        </p:nvSpPr>
        <p:spPr bwMode="auto">
          <a:xfrm>
            <a:off x="3998913" y="3160713"/>
            <a:ext cx="1031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56366" name="Line 58"/>
          <p:cNvSpPr>
            <a:spLocks noChangeShapeType="1"/>
          </p:cNvSpPr>
          <p:nvPr/>
        </p:nvSpPr>
        <p:spPr bwMode="auto">
          <a:xfrm flipV="1">
            <a:off x="2641600" y="41148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67" name="Line 59"/>
          <p:cNvSpPr>
            <a:spLocks noChangeShapeType="1"/>
          </p:cNvSpPr>
          <p:nvPr/>
        </p:nvSpPr>
        <p:spPr bwMode="auto">
          <a:xfrm flipV="1">
            <a:off x="2628900" y="3403600"/>
            <a:ext cx="0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68" name="Line 62"/>
          <p:cNvSpPr>
            <a:spLocks noChangeShapeType="1"/>
          </p:cNvSpPr>
          <p:nvPr/>
        </p:nvSpPr>
        <p:spPr bwMode="auto">
          <a:xfrm flipV="1">
            <a:off x="5524500" y="2616200"/>
            <a:ext cx="0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69" name="Line 63"/>
          <p:cNvSpPr>
            <a:spLocks noChangeShapeType="1"/>
          </p:cNvSpPr>
          <p:nvPr/>
        </p:nvSpPr>
        <p:spPr bwMode="auto">
          <a:xfrm flipV="1">
            <a:off x="2616200" y="2616200"/>
            <a:ext cx="0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70" name="Line 64"/>
          <p:cNvSpPr>
            <a:spLocks noChangeShapeType="1"/>
          </p:cNvSpPr>
          <p:nvPr/>
        </p:nvSpPr>
        <p:spPr bwMode="auto">
          <a:xfrm flipV="1">
            <a:off x="4038600" y="2463800"/>
            <a:ext cx="0" cy="698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71" name="Line 65"/>
          <p:cNvSpPr>
            <a:spLocks noChangeShapeType="1"/>
          </p:cNvSpPr>
          <p:nvPr/>
        </p:nvSpPr>
        <p:spPr bwMode="auto">
          <a:xfrm flipH="1">
            <a:off x="2616200" y="2621314"/>
            <a:ext cx="290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72" name="Text Box 66"/>
          <p:cNvSpPr txBox="1">
            <a:spLocks noChangeArrowheads="1"/>
          </p:cNvSpPr>
          <p:nvPr/>
        </p:nvSpPr>
        <p:spPr bwMode="auto">
          <a:xfrm>
            <a:off x="3833813" y="2182813"/>
            <a:ext cx="3952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Expr</a:t>
            </a:r>
          </a:p>
        </p:txBody>
      </p:sp>
      <p:sp>
        <p:nvSpPr>
          <p:cNvPr id="375875" name="Text Box 67"/>
          <p:cNvSpPr txBox="1">
            <a:spLocks noChangeArrowheads="1"/>
          </p:cNvSpPr>
          <p:nvPr/>
        </p:nvSpPr>
        <p:spPr bwMode="auto">
          <a:xfrm>
            <a:off x="4278313" y="2278063"/>
            <a:ext cx="5524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Stack</a:t>
            </a:r>
            <a:endParaRPr lang="de-AT" altLang="en-US" sz="1400" baseline="-25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75908" name="Group 100"/>
          <p:cNvGrpSpPr>
            <a:grpSpLocks/>
          </p:cNvGrpSpPr>
          <p:nvPr/>
        </p:nvGrpSpPr>
        <p:grpSpPr bwMode="auto">
          <a:xfrm>
            <a:off x="735013" y="2881313"/>
            <a:ext cx="2114550" cy="2527300"/>
            <a:chOff x="463" y="1815"/>
            <a:chExt cx="1332" cy="1592"/>
          </a:xfrm>
        </p:grpSpPr>
        <p:sp>
          <p:nvSpPr>
            <p:cNvPr id="56420" name="Text Box 8"/>
            <p:cNvSpPr txBox="1">
              <a:spLocks noChangeArrowheads="1"/>
            </p:cNvSpPr>
            <p:nvPr/>
          </p:nvSpPr>
          <p:spPr bwMode="auto">
            <a:xfrm>
              <a:off x="1311" y="321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21" name="Text Box 9"/>
            <p:cNvSpPr txBox="1">
              <a:spLocks noChangeArrowheads="1"/>
            </p:cNvSpPr>
            <p:nvPr/>
          </p:nvSpPr>
          <p:spPr bwMode="auto">
            <a:xfrm>
              <a:off x="1447" y="3259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22" name="Text Box 68"/>
            <p:cNvSpPr txBox="1">
              <a:spLocks noChangeArrowheads="1"/>
            </p:cNvSpPr>
            <p:nvPr/>
          </p:nvSpPr>
          <p:spPr bwMode="auto">
            <a:xfrm>
              <a:off x="463" y="181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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23" name="Text Box 69"/>
            <p:cNvSpPr txBox="1">
              <a:spLocks noChangeArrowheads="1"/>
            </p:cNvSpPr>
            <p:nvPr/>
          </p:nvSpPr>
          <p:spPr bwMode="auto">
            <a:xfrm>
              <a:off x="647" y="1839"/>
              <a:ext cx="27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load0</a:t>
              </a:r>
            </a:p>
          </p:txBody>
        </p:sp>
      </p:grpSp>
      <p:grpSp>
        <p:nvGrpSpPr>
          <p:cNvPr id="375910" name="Group 102"/>
          <p:cNvGrpSpPr>
            <a:grpSpLocks/>
          </p:cNvGrpSpPr>
          <p:nvPr/>
        </p:nvGrpSpPr>
        <p:grpSpPr bwMode="auto">
          <a:xfrm>
            <a:off x="735013" y="2855913"/>
            <a:ext cx="2774950" cy="584200"/>
            <a:chOff x="463" y="1799"/>
            <a:chExt cx="1748" cy="368"/>
          </a:xfrm>
        </p:grpSpPr>
        <p:sp>
          <p:nvSpPr>
            <p:cNvPr id="56416" name="Text Box 56"/>
            <p:cNvSpPr txBox="1">
              <a:spLocks noChangeArrowheads="1"/>
            </p:cNvSpPr>
            <p:nvPr/>
          </p:nvSpPr>
          <p:spPr bwMode="auto">
            <a:xfrm>
              <a:off x="1727" y="1799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7" name="Text Box 57"/>
            <p:cNvSpPr txBox="1">
              <a:spLocks noChangeArrowheads="1"/>
            </p:cNvSpPr>
            <p:nvPr/>
          </p:nvSpPr>
          <p:spPr bwMode="auto">
            <a:xfrm>
              <a:off x="1863" y="1843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8" name="Text Box 70"/>
            <p:cNvSpPr txBox="1">
              <a:spLocks noChangeArrowheads="1"/>
            </p:cNvSpPr>
            <p:nvPr/>
          </p:nvSpPr>
          <p:spPr bwMode="auto">
            <a:xfrm>
              <a:off x="463" y="197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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9" name="Text Box 73"/>
            <p:cNvSpPr txBox="1">
              <a:spLocks noChangeArrowheads="1"/>
            </p:cNvSpPr>
            <p:nvPr/>
          </p:nvSpPr>
          <p:spPr bwMode="auto">
            <a:xfrm>
              <a:off x="647" y="1999"/>
              <a:ext cx="45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getfield 1</a:t>
              </a:r>
            </a:p>
          </p:txBody>
        </p:sp>
      </p:grpSp>
      <p:grpSp>
        <p:nvGrpSpPr>
          <p:cNvPr id="375911" name="Group 103"/>
          <p:cNvGrpSpPr>
            <a:grpSpLocks/>
          </p:cNvGrpSpPr>
          <p:nvPr/>
        </p:nvGrpSpPr>
        <p:grpSpPr bwMode="auto">
          <a:xfrm>
            <a:off x="735013" y="3389313"/>
            <a:ext cx="4565650" cy="800100"/>
            <a:chOff x="463" y="2135"/>
            <a:chExt cx="2876" cy="504"/>
          </a:xfrm>
        </p:grpSpPr>
        <p:sp>
          <p:nvSpPr>
            <p:cNvPr id="56412" name="Text Box 74"/>
            <p:cNvSpPr txBox="1">
              <a:spLocks noChangeArrowheads="1"/>
            </p:cNvSpPr>
            <p:nvPr/>
          </p:nvSpPr>
          <p:spPr bwMode="auto">
            <a:xfrm>
              <a:off x="463" y="213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3" name="Text Box 38"/>
            <p:cNvSpPr txBox="1">
              <a:spLocks noChangeArrowheads="1"/>
            </p:cNvSpPr>
            <p:nvPr/>
          </p:nvSpPr>
          <p:spPr bwMode="auto">
            <a:xfrm>
              <a:off x="2855" y="2447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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4" name="Text Box 39"/>
            <p:cNvSpPr txBox="1">
              <a:spLocks noChangeArrowheads="1"/>
            </p:cNvSpPr>
            <p:nvPr/>
          </p:nvSpPr>
          <p:spPr bwMode="auto">
            <a:xfrm>
              <a:off x="2991" y="2491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5" name="Text Box 75"/>
            <p:cNvSpPr txBox="1">
              <a:spLocks noChangeArrowheads="1"/>
            </p:cNvSpPr>
            <p:nvPr/>
          </p:nvSpPr>
          <p:spPr bwMode="auto">
            <a:xfrm>
              <a:off x="647" y="2159"/>
              <a:ext cx="329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const2</a:t>
              </a:r>
            </a:p>
          </p:txBody>
        </p:sp>
      </p:grpSp>
      <p:grpSp>
        <p:nvGrpSpPr>
          <p:cNvPr id="375912" name="Group 104"/>
          <p:cNvGrpSpPr>
            <a:grpSpLocks/>
          </p:cNvGrpSpPr>
          <p:nvPr/>
        </p:nvGrpSpPr>
        <p:grpSpPr bwMode="auto">
          <a:xfrm>
            <a:off x="735013" y="3643313"/>
            <a:ext cx="5632450" cy="1765300"/>
            <a:chOff x="463" y="2295"/>
            <a:chExt cx="3548" cy="1112"/>
          </a:xfrm>
        </p:grpSpPr>
        <p:sp>
          <p:nvSpPr>
            <p:cNvPr id="56408" name="Text Box 76"/>
            <p:cNvSpPr txBox="1">
              <a:spLocks noChangeArrowheads="1"/>
            </p:cNvSpPr>
            <p:nvPr/>
          </p:nvSpPr>
          <p:spPr bwMode="auto">
            <a:xfrm>
              <a:off x="463" y="229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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9" name="Text Box 21"/>
            <p:cNvSpPr txBox="1">
              <a:spLocks noChangeArrowheads="1"/>
            </p:cNvSpPr>
            <p:nvPr/>
          </p:nvSpPr>
          <p:spPr bwMode="auto">
            <a:xfrm>
              <a:off x="3527" y="321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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0" name="Text Box 22"/>
            <p:cNvSpPr txBox="1">
              <a:spLocks noChangeArrowheads="1"/>
            </p:cNvSpPr>
            <p:nvPr/>
          </p:nvSpPr>
          <p:spPr bwMode="auto">
            <a:xfrm>
              <a:off x="3663" y="3259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11" name="Text Box 77"/>
            <p:cNvSpPr txBox="1">
              <a:spLocks noChangeArrowheads="1"/>
            </p:cNvSpPr>
            <p:nvPr/>
          </p:nvSpPr>
          <p:spPr bwMode="auto">
            <a:xfrm>
              <a:off x="647" y="2311"/>
              <a:ext cx="27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load0</a:t>
              </a:r>
            </a:p>
          </p:txBody>
        </p:sp>
      </p:grpSp>
      <p:grpSp>
        <p:nvGrpSpPr>
          <p:cNvPr id="375913" name="Group 105"/>
          <p:cNvGrpSpPr>
            <a:grpSpLocks/>
          </p:cNvGrpSpPr>
          <p:nvPr/>
        </p:nvGrpSpPr>
        <p:grpSpPr bwMode="auto">
          <a:xfrm>
            <a:off x="735013" y="3884613"/>
            <a:ext cx="6203950" cy="317500"/>
            <a:chOff x="463" y="2447"/>
            <a:chExt cx="3908" cy="200"/>
          </a:xfrm>
        </p:grpSpPr>
        <p:sp>
          <p:nvSpPr>
            <p:cNvPr id="56404" name="Text Box 40"/>
            <p:cNvSpPr txBox="1">
              <a:spLocks noChangeArrowheads="1"/>
            </p:cNvSpPr>
            <p:nvPr/>
          </p:nvSpPr>
          <p:spPr bwMode="auto">
            <a:xfrm>
              <a:off x="3887" y="2447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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5" name="Text Box 41"/>
            <p:cNvSpPr txBox="1">
              <a:spLocks noChangeArrowheads="1"/>
            </p:cNvSpPr>
            <p:nvPr/>
          </p:nvSpPr>
          <p:spPr bwMode="auto">
            <a:xfrm>
              <a:off x="4023" y="2491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6" name="Text Box 78"/>
            <p:cNvSpPr txBox="1">
              <a:spLocks noChangeArrowheads="1"/>
            </p:cNvSpPr>
            <p:nvPr/>
          </p:nvSpPr>
          <p:spPr bwMode="auto">
            <a:xfrm>
              <a:off x="463" y="245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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7" name="Text Box 79"/>
            <p:cNvSpPr txBox="1">
              <a:spLocks noChangeArrowheads="1"/>
            </p:cNvSpPr>
            <p:nvPr/>
          </p:nvSpPr>
          <p:spPr bwMode="auto">
            <a:xfrm>
              <a:off x="647" y="2471"/>
              <a:ext cx="45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getfield 2</a:t>
              </a:r>
            </a:p>
          </p:txBody>
        </p:sp>
      </p:grpSp>
      <p:grpSp>
        <p:nvGrpSpPr>
          <p:cNvPr id="375914" name="Group 106"/>
          <p:cNvGrpSpPr>
            <a:grpSpLocks/>
          </p:cNvGrpSpPr>
          <p:nvPr/>
        </p:nvGrpSpPr>
        <p:grpSpPr bwMode="auto">
          <a:xfrm>
            <a:off x="735013" y="3605213"/>
            <a:ext cx="6203950" cy="850900"/>
            <a:chOff x="463" y="2271"/>
            <a:chExt cx="3908" cy="536"/>
          </a:xfrm>
        </p:grpSpPr>
        <p:sp>
          <p:nvSpPr>
            <p:cNvPr id="56400" name="Text Box 43"/>
            <p:cNvSpPr txBox="1">
              <a:spLocks noChangeArrowheads="1"/>
            </p:cNvSpPr>
            <p:nvPr/>
          </p:nvSpPr>
          <p:spPr bwMode="auto">
            <a:xfrm>
              <a:off x="3887" y="2271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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1" name="Text Box 44"/>
            <p:cNvSpPr txBox="1">
              <a:spLocks noChangeArrowheads="1"/>
            </p:cNvSpPr>
            <p:nvPr/>
          </p:nvSpPr>
          <p:spPr bwMode="auto">
            <a:xfrm>
              <a:off x="4023" y="2315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2" name="Text Box 80"/>
            <p:cNvSpPr txBox="1">
              <a:spLocks noChangeArrowheads="1"/>
            </p:cNvSpPr>
            <p:nvPr/>
          </p:nvSpPr>
          <p:spPr bwMode="auto">
            <a:xfrm>
              <a:off x="463" y="261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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403" name="Text Box 81"/>
            <p:cNvSpPr txBox="1">
              <a:spLocks noChangeArrowheads="1"/>
            </p:cNvSpPr>
            <p:nvPr/>
          </p:nvSpPr>
          <p:spPr bwMode="auto">
            <a:xfrm>
              <a:off x="647" y="2639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mul</a:t>
              </a:r>
            </a:p>
          </p:txBody>
        </p:sp>
      </p:grpSp>
      <p:grpSp>
        <p:nvGrpSpPr>
          <p:cNvPr id="375915" name="Group 107"/>
          <p:cNvGrpSpPr>
            <a:grpSpLocks/>
          </p:cNvGrpSpPr>
          <p:nvPr/>
        </p:nvGrpSpPr>
        <p:grpSpPr bwMode="auto">
          <a:xfrm>
            <a:off x="735013" y="2665413"/>
            <a:ext cx="5632450" cy="2044700"/>
            <a:chOff x="463" y="1679"/>
            <a:chExt cx="3548" cy="1288"/>
          </a:xfrm>
        </p:grpSpPr>
        <p:sp>
          <p:nvSpPr>
            <p:cNvPr id="56396" name="Text Box 60"/>
            <p:cNvSpPr txBox="1">
              <a:spLocks noChangeArrowheads="1"/>
            </p:cNvSpPr>
            <p:nvPr/>
          </p:nvSpPr>
          <p:spPr bwMode="auto">
            <a:xfrm>
              <a:off x="3527" y="1679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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97" name="Text Box 61"/>
            <p:cNvSpPr txBox="1">
              <a:spLocks noChangeArrowheads="1"/>
            </p:cNvSpPr>
            <p:nvPr/>
          </p:nvSpPr>
          <p:spPr bwMode="auto">
            <a:xfrm>
              <a:off x="3663" y="1723"/>
              <a:ext cx="34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Stack</a:t>
              </a:r>
              <a:endPara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98" name="Text Box 82"/>
            <p:cNvSpPr txBox="1">
              <a:spLocks noChangeArrowheads="1"/>
            </p:cNvSpPr>
            <p:nvPr/>
          </p:nvSpPr>
          <p:spPr bwMode="auto">
            <a:xfrm>
              <a:off x="463" y="2775"/>
              <a:ext cx="1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2000">
                  <a:solidFill>
                    <a:schemeClr val="accent2"/>
                  </a:solidFill>
                  <a:latin typeface="Arial" panose="020B0604020202020204" pitchFamily="34" charset="0"/>
                  <a:sym typeface="Wingdings" panose="05000000000000000000" pitchFamily="2" charset="2"/>
                </a:rPr>
                <a:t></a:t>
              </a:r>
              <a:endParaRPr lang="de-AT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99" name="Text Box 83"/>
            <p:cNvSpPr txBox="1">
              <a:spLocks noChangeArrowheads="1"/>
            </p:cNvSpPr>
            <p:nvPr/>
          </p:nvSpPr>
          <p:spPr bwMode="auto">
            <a:xfrm>
              <a:off x="647" y="2799"/>
              <a:ext cx="18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add</a:t>
              </a:r>
            </a:p>
          </p:txBody>
        </p:sp>
      </p:grpSp>
      <p:sp>
        <p:nvSpPr>
          <p:cNvPr id="56381" name="Rectangle 84"/>
          <p:cNvSpPr>
            <a:spLocks noChangeArrowheads="1"/>
          </p:cNvSpPr>
          <p:nvPr/>
        </p:nvSpPr>
        <p:spPr bwMode="auto">
          <a:xfrm>
            <a:off x="5956300" y="1358900"/>
            <a:ext cx="3302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6382" name="Text Box 85"/>
          <p:cNvSpPr txBox="1">
            <a:spLocks noChangeArrowheads="1"/>
          </p:cNvSpPr>
          <p:nvPr/>
        </p:nvSpPr>
        <p:spPr bwMode="auto">
          <a:xfrm>
            <a:off x="6018213" y="1341438"/>
            <a:ext cx="211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56383" name="Line 86"/>
          <p:cNvSpPr>
            <a:spLocks noChangeShapeType="1"/>
          </p:cNvSpPr>
          <p:nvPr/>
        </p:nvSpPr>
        <p:spPr bwMode="auto">
          <a:xfrm>
            <a:off x="5791200" y="1358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84" name="Text Box 87"/>
          <p:cNvSpPr txBox="1">
            <a:spLocks noChangeArrowheads="1"/>
          </p:cNvSpPr>
          <p:nvPr/>
        </p:nvSpPr>
        <p:spPr bwMode="auto">
          <a:xfrm>
            <a:off x="5611813" y="1265238"/>
            <a:ext cx="1270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56385" name="Rectangle 88"/>
          <p:cNvSpPr>
            <a:spLocks noChangeArrowheads="1"/>
          </p:cNvSpPr>
          <p:nvPr/>
        </p:nvSpPr>
        <p:spPr bwMode="auto">
          <a:xfrm>
            <a:off x="5956300" y="1524000"/>
            <a:ext cx="3302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6386" name="Rectangle 89"/>
          <p:cNvSpPr>
            <a:spLocks noChangeArrowheads="1"/>
          </p:cNvSpPr>
          <p:nvPr/>
        </p:nvSpPr>
        <p:spPr bwMode="auto">
          <a:xfrm>
            <a:off x="6578600" y="1422400"/>
            <a:ext cx="3302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6387" name="Rectangle 91"/>
          <p:cNvSpPr>
            <a:spLocks noChangeArrowheads="1"/>
          </p:cNvSpPr>
          <p:nvPr/>
        </p:nvSpPr>
        <p:spPr bwMode="auto">
          <a:xfrm>
            <a:off x="6578600" y="1587500"/>
            <a:ext cx="3302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6388" name="Line 92"/>
          <p:cNvSpPr>
            <a:spLocks noChangeShapeType="1"/>
          </p:cNvSpPr>
          <p:nvPr/>
        </p:nvSpPr>
        <p:spPr bwMode="auto">
          <a:xfrm>
            <a:off x="6248400" y="144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6389" name="Text Box 93"/>
          <p:cNvSpPr txBox="1">
            <a:spLocks noChangeArrowheads="1"/>
          </p:cNvSpPr>
          <p:nvPr/>
        </p:nvSpPr>
        <p:spPr bwMode="auto">
          <a:xfrm>
            <a:off x="6704013" y="1582738"/>
            <a:ext cx="428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56390" name="Text Box 95"/>
          <p:cNvSpPr txBox="1">
            <a:spLocks noChangeArrowheads="1"/>
          </p:cNvSpPr>
          <p:nvPr/>
        </p:nvSpPr>
        <p:spPr bwMode="auto">
          <a:xfrm>
            <a:off x="6932613" y="1417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6391" name="Text Box 96"/>
          <p:cNvSpPr txBox="1">
            <a:spLocks noChangeArrowheads="1"/>
          </p:cNvSpPr>
          <p:nvPr/>
        </p:nvSpPr>
        <p:spPr bwMode="auto">
          <a:xfrm>
            <a:off x="6932613" y="1595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6392" name="Rectangle 97"/>
          <p:cNvSpPr>
            <a:spLocks noChangeArrowheads="1"/>
          </p:cNvSpPr>
          <p:nvPr/>
        </p:nvSpPr>
        <p:spPr bwMode="auto">
          <a:xfrm>
            <a:off x="6578600" y="1752600"/>
            <a:ext cx="330200" cy="165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6393" name="Text Box 98"/>
          <p:cNvSpPr txBox="1">
            <a:spLocks noChangeArrowheads="1"/>
          </p:cNvSpPr>
          <p:nvPr/>
        </p:nvSpPr>
        <p:spPr bwMode="auto">
          <a:xfrm>
            <a:off x="6704013" y="1747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g</a:t>
            </a:r>
          </a:p>
        </p:txBody>
      </p:sp>
      <p:sp>
        <p:nvSpPr>
          <p:cNvPr id="56394" name="Text Box 99"/>
          <p:cNvSpPr txBox="1">
            <a:spLocks noChangeArrowheads="1"/>
          </p:cNvSpPr>
          <p:nvPr/>
        </p:nvSpPr>
        <p:spPr bwMode="auto">
          <a:xfrm>
            <a:off x="6932613" y="1760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75916" name="Text Box 108"/>
          <p:cNvSpPr txBox="1">
            <a:spLocks noChangeArrowheads="1"/>
          </p:cNvSpPr>
          <p:nvPr/>
        </p:nvSpPr>
        <p:spPr bwMode="auto">
          <a:xfrm>
            <a:off x="4633913" y="4741863"/>
            <a:ext cx="4968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Con</a:t>
            </a:r>
            <a:r>
              <a:rPr lang="de-AT" altLang="en-US" sz="1400" baseline="-25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3" grpId="0" autoUpdateAnimBg="0"/>
      <p:bldP spid="375826" grpId="0" autoUpdateAnimBg="0"/>
      <p:bldP spid="375837" grpId="0" autoUpdateAnimBg="0"/>
      <p:bldP spid="375840" grpId="0" autoUpdateAnimBg="0"/>
      <p:bldP spid="375844" grpId="0" autoUpdateAnimBg="0"/>
      <p:bldP spid="375857" grpId="0" autoUpdateAnimBg="0"/>
      <p:bldP spid="375824" grpId="0" autoUpdateAnimBg="0"/>
      <p:bldP spid="375860" grpId="0" autoUpdateAnimBg="0"/>
      <p:bldP spid="375862" grpId="0" autoUpdateAnimBg="0"/>
      <p:bldP spid="375875" grpId="0" autoUpdateAnimBg="0"/>
      <p:bldP spid="375916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CAD8B8-08A3-457E-9A67-674E7702C75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de-DE" altLang="en-US" sz="1400" smtClean="0"/>
          </a:p>
        </p:txBody>
      </p:sp>
      <p:sp>
        <p:nvSpPr>
          <p:cNvPr id="5734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Sequence of operands</a:t>
            </a:r>
          </a:p>
        </p:txBody>
      </p:sp>
      <p:sp>
        <p:nvSpPr>
          <p:cNvPr id="57348" name="Text Box 8"/>
          <p:cNvSpPr txBox="1">
            <a:spLocks noChangeArrowheads="1"/>
          </p:cNvSpPr>
          <p:nvPr/>
        </p:nvSpPr>
        <p:spPr bwMode="auto">
          <a:xfrm>
            <a:off x="747713" y="1255713"/>
            <a:ext cx="13874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var.f + 2 * var.g</a:t>
            </a:r>
          </a:p>
        </p:txBody>
      </p:sp>
      <p:grpSp>
        <p:nvGrpSpPr>
          <p:cNvPr id="416917" name="Group 149"/>
          <p:cNvGrpSpPr>
            <a:grpSpLocks/>
          </p:cNvGrpSpPr>
          <p:nvPr/>
        </p:nvGrpSpPr>
        <p:grpSpPr bwMode="auto">
          <a:xfrm>
            <a:off x="671513" y="2259013"/>
            <a:ext cx="1843087" cy="1004887"/>
            <a:chOff x="423" y="1423"/>
            <a:chExt cx="1161" cy="633"/>
          </a:xfrm>
        </p:grpSpPr>
        <p:sp>
          <p:nvSpPr>
            <p:cNvPr id="57463" name="AutoShape 2"/>
            <p:cNvSpPr>
              <a:spLocks noChangeArrowheads="1"/>
            </p:cNvSpPr>
            <p:nvPr/>
          </p:nvSpPr>
          <p:spPr bwMode="auto">
            <a:xfrm>
              <a:off x="1240" y="1736"/>
              <a:ext cx="31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64" name="Text Box 3"/>
            <p:cNvSpPr txBox="1">
              <a:spLocks noChangeArrowheads="1"/>
            </p:cNvSpPr>
            <p:nvPr/>
          </p:nvSpPr>
          <p:spPr bwMode="auto">
            <a:xfrm>
              <a:off x="1231" y="1741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  <p:sp>
          <p:nvSpPr>
            <p:cNvPr id="57465" name="Rectangle 5"/>
            <p:cNvSpPr>
              <a:spLocks noChangeArrowheads="1"/>
            </p:cNvSpPr>
            <p:nvPr/>
          </p:nvSpPr>
          <p:spPr bwMode="auto">
            <a:xfrm>
              <a:off x="744" y="160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66" name="Text Box 6"/>
            <p:cNvSpPr txBox="1">
              <a:spLocks noChangeArrowheads="1"/>
            </p:cNvSpPr>
            <p:nvPr/>
          </p:nvSpPr>
          <p:spPr bwMode="auto">
            <a:xfrm>
              <a:off x="423" y="1583"/>
              <a:ext cx="32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57467" name="Text Box 7"/>
            <p:cNvSpPr txBox="1">
              <a:spLocks noChangeArrowheads="1"/>
            </p:cNvSpPr>
            <p:nvPr/>
          </p:nvSpPr>
          <p:spPr bwMode="auto">
            <a:xfrm>
              <a:off x="735" y="1583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57468" name="Text Box 9"/>
            <p:cNvSpPr txBox="1">
              <a:spLocks noChangeArrowheads="1"/>
            </p:cNvSpPr>
            <p:nvPr/>
          </p:nvSpPr>
          <p:spPr bwMode="auto">
            <a:xfrm>
              <a:off x="783" y="1423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57469" name="Line 10"/>
            <p:cNvSpPr>
              <a:spLocks noChangeShapeType="1"/>
            </p:cNvSpPr>
            <p:nvPr/>
          </p:nvSpPr>
          <p:spPr bwMode="auto">
            <a:xfrm>
              <a:off x="1000" y="182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57350" name="Rectangle 11"/>
          <p:cNvSpPr>
            <a:spLocks noChangeArrowheads="1"/>
          </p:cNvSpPr>
          <p:nvPr/>
        </p:nvSpPr>
        <p:spPr bwMode="auto">
          <a:xfrm>
            <a:off x="3009900" y="12446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7351" name="Text Box 12"/>
          <p:cNvSpPr txBox="1">
            <a:spLocks noChangeArrowheads="1"/>
          </p:cNvSpPr>
          <p:nvPr/>
        </p:nvSpPr>
        <p:spPr bwMode="auto">
          <a:xfrm>
            <a:off x="3008313" y="11922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57352" name="Rectangle 13"/>
          <p:cNvSpPr>
            <a:spLocks noChangeArrowheads="1"/>
          </p:cNvSpPr>
          <p:nvPr/>
        </p:nvSpPr>
        <p:spPr bwMode="auto">
          <a:xfrm>
            <a:off x="3009900" y="146050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7353" name="Line 15"/>
          <p:cNvSpPr>
            <a:spLocks noChangeShapeType="1"/>
          </p:cNvSpPr>
          <p:nvPr/>
        </p:nvSpPr>
        <p:spPr bwMode="auto">
          <a:xfrm>
            <a:off x="2794000" y="12446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7354" name="Text Box 16"/>
          <p:cNvSpPr txBox="1">
            <a:spLocks noChangeArrowheads="1"/>
          </p:cNvSpPr>
          <p:nvPr/>
        </p:nvSpPr>
        <p:spPr bwMode="auto">
          <a:xfrm>
            <a:off x="2513013" y="1077913"/>
            <a:ext cx="328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fp</a:t>
            </a:r>
          </a:p>
        </p:txBody>
      </p:sp>
      <p:sp>
        <p:nvSpPr>
          <p:cNvPr id="57355" name="Line 17"/>
          <p:cNvSpPr>
            <a:spLocks noChangeShapeType="1"/>
          </p:cNvSpPr>
          <p:nvPr/>
        </p:nvSpPr>
        <p:spPr bwMode="auto">
          <a:xfrm>
            <a:off x="3416300" y="1365250"/>
            <a:ext cx="40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7356" name="Rectangle 18"/>
          <p:cNvSpPr>
            <a:spLocks noChangeArrowheads="1"/>
          </p:cNvSpPr>
          <p:nvPr/>
        </p:nvSpPr>
        <p:spPr bwMode="auto">
          <a:xfrm>
            <a:off x="3822700" y="137795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7357" name="Rectangle 19"/>
          <p:cNvSpPr>
            <a:spLocks noChangeArrowheads="1"/>
          </p:cNvSpPr>
          <p:nvPr/>
        </p:nvSpPr>
        <p:spPr bwMode="auto">
          <a:xfrm>
            <a:off x="3822700" y="159385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7358" name="Text Box 20"/>
          <p:cNvSpPr txBox="1">
            <a:spLocks noChangeArrowheads="1"/>
          </p:cNvSpPr>
          <p:nvPr/>
        </p:nvSpPr>
        <p:spPr bwMode="auto">
          <a:xfrm>
            <a:off x="4252913" y="136048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7359" name="Text Box 21"/>
          <p:cNvSpPr txBox="1">
            <a:spLocks noChangeArrowheads="1"/>
          </p:cNvSpPr>
          <p:nvPr/>
        </p:nvSpPr>
        <p:spPr bwMode="auto">
          <a:xfrm>
            <a:off x="4252913" y="156368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7360" name="Text Box 22"/>
          <p:cNvSpPr txBox="1">
            <a:spLocks noChangeArrowheads="1"/>
          </p:cNvSpPr>
          <p:nvPr/>
        </p:nvSpPr>
        <p:spPr bwMode="auto">
          <a:xfrm>
            <a:off x="4252913" y="179228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7361" name="Rectangle 32"/>
          <p:cNvSpPr>
            <a:spLocks noChangeArrowheads="1"/>
          </p:cNvSpPr>
          <p:nvPr/>
        </p:nvSpPr>
        <p:spPr bwMode="auto">
          <a:xfrm>
            <a:off x="3822700" y="1809750"/>
            <a:ext cx="469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7362" name="Text Box 63"/>
          <p:cNvSpPr txBox="1">
            <a:spLocks noChangeArrowheads="1"/>
          </p:cNvSpPr>
          <p:nvPr/>
        </p:nvSpPr>
        <p:spPr bwMode="auto">
          <a:xfrm>
            <a:off x="2792413" y="12271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57363" name="Text Box 64"/>
          <p:cNvSpPr txBox="1">
            <a:spLocks noChangeArrowheads="1"/>
          </p:cNvSpPr>
          <p:nvPr/>
        </p:nvSpPr>
        <p:spPr bwMode="auto">
          <a:xfrm>
            <a:off x="2792413" y="14303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7364" name="Text Box 65"/>
          <p:cNvSpPr txBox="1">
            <a:spLocks noChangeArrowheads="1"/>
          </p:cNvSpPr>
          <p:nvPr/>
        </p:nvSpPr>
        <p:spPr bwMode="auto">
          <a:xfrm>
            <a:off x="3922713" y="1541463"/>
            <a:ext cx="230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57365" name="Text Box 66"/>
          <p:cNvSpPr txBox="1">
            <a:spLocks noChangeArrowheads="1"/>
          </p:cNvSpPr>
          <p:nvPr/>
        </p:nvSpPr>
        <p:spPr bwMode="auto">
          <a:xfrm>
            <a:off x="3922713" y="175736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g</a:t>
            </a:r>
          </a:p>
        </p:txBody>
      </p:sp>
      <p:grpSp>
        <p:nvGrpSpPr>
          <p:cNvPr id="416918" name="Group 150"/>
          <p:cNvGrpSpPr>
            <a:grpSpLocks/>
          </p:cNvGrpSpPr>
          <p:nvPr/>
        </p:nvGrpSpPr>
        <p:grpSpPr bwMode="auto">
          <a:xfrm>
            <a:off x="1460500" y="2259013"/>
            <a:ext cx="2527300" cy="1524000"/>
            <a:chOff x="920" y="1423"/>
            <a:chExt cx="1592" cy="960"/>
          </a:xfrm>
        </p:grpSpPr>
        <p:sp>
          <p:nvSpPr>
            <p:cNvPr id="57455" name="Rectangle 25"/>
            <p:cNvSpPr>
              <a:spLocks noChangeArrowheads="1"/>
            </p:cNvSpPr>
            <p:nvPr/>
          </p:nvSpPr>
          <p:spPr bwMode="auto">
            <a:xfrm>
              <a:off x="1688" y="160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56" name="Text Box 26"/>
            <p:cNvSpPr txBox="1">
              <a:spLocks noChangeArrowheads="1"/>
            </p:cNvSpPr>
            <p:nvPr/>
          </p:nvSpPr>
          <p:spPr bwMode="auto">
            <a:xfrm>
              <a:off x="1679" y="1583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457" name="Text Box 27"/>
            <p:cNvSpPr txBox="1">
              <a:spLocks noChangeArrowheads="1"/>
            </p:cNvSpPr>
            <p:nvPr/>
          </p:nvSpPr>
          <p:spPr bwMode="auto">
            <a:xfrm>
              <a:off x="1735" y="1423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57458" name="Line 28"/>
            <p:cNvSpPr>
              <a:spLocks noChangeShapeType="1"/>
            </p:cNvSpPr>
            <p:nvPr/>
          </p:nvSpPr>
          <p:spPr bwMode="auto">
            <a:xfrm>
              <a:off x="1944" y="182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59" name="Freeform 29"/>
            <p:cNvSpPr>
              <a:spLocks/>
            </p:cNvSpPr>
            <p:nvPr/>
          </p:nvSpPr>
          <p:spPr bwMode="auto">
            <a:xfrm>
              <a:off x="920" y="2064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60" name="Text Box 30"/>
            <p:cNvSpPr txBox="1">
              <a:spLocks noChangeArrowheads="1"/>
            </p:cNvSpPr>
            <p:nvPr/>
          </p:nvSpPr>
          <p:spPr bwMode="auto">
            <a:xfrm>
              <a:off x="1127" y="2191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load0</a:t>
              </a:r>
            </a:p>
          </p:txBody>
        </p:sp>
        <p:sp>
          <p:nvSpPr>
            <p:cNvPr id="57461" name="AutoShape 67"/>
            <p:cNvSpPr>
              <a:spLocks noChangeArrowheads="1"/>
            </p:cNvSpPr>
            <p:nvPr/>
          </p:nvSpPr>
          <p:spPr bwMode="auto">
            <a:xfrm>
              <a:off x="2168" y="1736"/>
              <a:ext cx="31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62" name="Text Box 68"/>
            <p:cNvSpPr txBox="1">
              <a:spLocks noChangeArrowheads="1"/>
            </p:cNvSpPr>
            <p:nvPr/>
          </p:nvSpPr>
          <p:spPr bwMode="auto">
            <a:xfrm>
              <a:off x="2159" y="1741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</p:grpSp>
      <p:grpSp>
        <p:nvGrpSpPr>
          <p:cNvPr id="416919" name="Group 151"/>
          <p:cNvGrpSpPr>
            <a:grpSpLocks/>
          </p:cNvGrpSpPr>
          <p:nvPr/>
        </p:nvGrpSpPr>
        <p:grpSpPr bwMode="auto">
          <a:xfrm>
            <a:off x="3086100" y="2297113"/>
            <a:ext cx="2241550" cy="1212850"/>
            <a:chOff x="1944" y="1447"/>
            <a:chExt cx="1412" cy="764"/>
          </a:xfrm>
        </p:grpSpPr>
        <p:sp>
          <p:nvSpPr>
            <p:cNvPr id="57448" name="AutoShape 69"/>
            <p:cNvSpPr>
              <a:spLocks noChangeArrowheads="1"/>
            </p:cNvSpPr>
            <p:nvPr/>
          </p:nvSpPr>
          <p:spPr bwMode="auto">
            <a:xfrm>
              <a:off x="3144" y="1760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49" name="Text Box 70"/>
            <p:cNvSpPr txBox="1">
              <a:spLocks noChangeArrowheads="1"/>
            </p:cNvSpPr>
            <p:nvPr/>
          </p:nvSpPr>
          <p:spPr bwMode="auto">
            <a:xfrm>
              <a:off x="3135" y="1765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450" name="Rectangle 71"/>
            <p:cNvSpPr>
              <a:spLocks noChangeArrowheads="1"/>
            </p:cNvSpPr>
            <p:nvPr/>
          </p:nvSpPr>
          <p:spPr bwMode="auto">
            <a:xfrm>
              <a:off x="2648" y="1624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51" name="Text Box 72"/>
            <p:cNvSpPr txBox="1">
              <a:spLocks noChangeArrowheads="1"/>
            </p:cNvSpPr>
            <p:nvPr/>
          </p:nvSpPr>
          <p:spPr bwMode="auto">
            <a:xfrm>
              <a:off x="2639" y="1607"/>
              <a:ext cx="26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Fld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57452" name="Text Box 73"/>
            <p:cNvSpPr txBox="1">
              <a:spLocks noChangeArrowheads="1"/>
            </p:cNvSpPr>
            <p:nvPr/>
          </p:nvSpPr>
          <p:spPr bwMode="auto">
            <a:xfrm>
              <a:off x="2647" y="1447"/>
              <a:ext cx="3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var.f</a:t>
              </a:r>
            </a:p>
          </p:txBody>
        </p:sp>
        <p:sp>
          <p:nvSpPr>
            <p:cNvPr id="57453" name="Line 74"/>
            <p:cNvSpPr>
              <a:spLocks noChangeShapeType="1"/>
            </p:cNvSpPr>
            <p:nvPr/>
          </p:nvSpPr>
          <p:spPr bwMode="auto">
            <a:xfrm>
              <a:off x="2904" y="1848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54" name="Freeform 75"/>
            <p:cNvSpPr>
              <a:spLocks/>
            </p:cNvSpPr>
            <p:nvPr/>
          </p:nvSpPr>
          <p:spPr bwMode="auto">
            <a:xfrm>
              <a:off x="1944" y="2072"/>
              <a:ext cx="816" cy="139"/>
            </a:xfrm>
            <a:custGeom>
              <a:avLst/>
              <a:gdLst>
                <a:gd name="T0" fmla="*/ 0 w 1048"/>
                <a:gd name="T1" fmla="*/ 0 h 131"/>
                <a:gd name="T2" fmla="*/ 2 w 1048"/>
                <a:gd name="T3" fmla="*/ 2482 h 131"/>
                <a:gd name="T4" fmla="*/ 2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6920" name="Group 152"/>
          <p:cNvGrpSpPr>
            <a:grpSpLocks/>
          </p:cNvGrpSpPr>
          <p:nvPr/>
        </p:nvGrpSpPr>
        <p:grpSpPr bwMode="auto">
          <a:xfrm>
            <a:off x="4584700" y="2297113"/>
            <a:ext cx="2051050" cy="1498600"/>
            <a:chOff x="2888" y="1447"/>
            <a:chExt cx="1292" cy="944"/>
          </a:xfrm>
        </p:grpSpPr>
        <p:sp>
          <p:nvSpPr>
            <p:cNvPr id="57440" name="AutoShape 76"/>
            <p:cNvSpPr>
              <a:spLocks noChangeArrowheads="1"/>
            </p:cNvSpPr>
            <p:nvPr/>
          </p:nvSpPr>
          <p:spPr bwMode="auto">
            <a:xfrm>
              <a:off x="3968" y="1760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41" name="Text Box 77"/>
            <p:cNvSpPr txBox="1">
              <a:spLocks noChangeArrowheads="1"/>
            </p:cNvSpPr>
            <p:nvPr/>
          </p:nvSpPr>
          <p:spPr bwMode="auto">
            <a:xfrm>
              <a:off x="3959" y="1765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442" name="Rectangle 78"/>
            <p:cNvSpPr>
              <a:spLocks noChangeArrowheads="1"/>
            </p:cNvSpPr>
            <p:nvPr/>
          </p:nvSpPr>
          <p:spPr bwMode="auto">
            <a:xfrm>
              <a:off x="3472" y="1624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43" name="Text Box 79"/>
            <p:cNvSpPr txBox="1">
              <a:spLocks noChangeArrowheads="1"/>
            </p:cNvSpPr>
            <p:nvPr/>
          </p:nvSpPr>
          <p:spPr bwMode="auto">
            <a:xfrm>
              <a:off x="3463" y="1607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444" name="Text Box 80"/>
            <p:cNvSpPr txBox="1">
              <a:spLocks noChangeArrowheads="1"/>
            </p:cNvSpPr>
            <p:nvPr/>
          </p:nvSpPr>
          <p:spPr bwMode="auto">
            <a:xfrm>
              <a:off x="3463" y="1447"/>
              <a:ext cx="33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var.f</a:t>
              </a:r>
            </a:p>
          </p:txBody>
        </p:sp>
        <p:sp>
          <p:nvSpPr>
            <p:cNvPr id="57445" name="Line 81"/>
            <p:cNvSpPr>
              <a:spLocks noChangeShapeType="1"/>
            </p:cNvSpPr>
            <p:nvPr/>
          </p:nvSpPr>
          <p:spPr bwMode="auto">
            <a:xfrm>
              <a:off x="3728" y="1848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46" name="Freeform 82"/>
            <p:cNvSpPr>
              <a:spLocks/>
            </p:cNvSpPr>
            <p:nvPr/>
          </p:nvSpPr>
          <p:spPr bwMode="auto">
            <a:xfrm>
              <a:off x="2888" y="2080"/>
              <a:ext cx="744" cy="139"/>
            </a:xfrm>
            <a:custGeom>
              <a:avLst/>
              <a:gdLst>
                <a:gd name="T0" fmla="*/ 0 w 1048"/>
                <a:gd name="T1" fmla="*/ 0 h 131"/>
                <a:gd name="T2" fmla="*/ 1 w 1048"/>
                <a:gd name="T3" fmla="*/ 2482 h 131"/>
                <a:gd name="T4" fmla="*/ 1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47" name="Text Box 83"/>
            <p:cNvSpPr txBox="1">
              <a:spLocks noChangeArrowheads="1"/>
            </p:cNvSpPr>
            <p:nvPr/>
          </p:nvSpPr>
          <p:spPr bwMode="auto">
            <a:xfrm>
              <a:off x="2951" y="2199"/>
              <a:ext cx="6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getfield 1</a:t>
              </a:r>
            </a:p>
          </p:txBody>
        </p:sp>
      </p:grpSp>
      <p:grpSp>
        <p:nvGrpSpPr>
          <p:cNvPr id="416929" name="Group 161"/>
          <p:cNvGrpSpPr>
            <a:grpSpLocks/>
          </p:cNvGrpSpPr>
          <p:nvPr/>
        </p:nvGrpSpPr>
        <p:grpSpPr bwMode="auto">
          <a:xfrm>
            <a:off x="1460500" y="3744913"/>
            <a:ext cx="2330450" cy="1498600"/>
            <a:chOff x="920" y="2359"/>
            <a:chExt cx="1468" cy="944"/>
          </a:xfrm>
        </p:grpSpPr>
        <p:sp>
          <p:nvSpPr>
            <p:cNvPr id="57432" name="Freeform 95"/>
            <p:cNvSpPr>
              <a:spLocks/>
            </p:cNvSpPr>
            <p:nvPr/>
          </p:nvSpPr>
          <p:spPr bwMode="auto">
            <a:xfrm>
              <a:off x="920" y="3000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33" name="Rectangle 90"/>
            <p:cNvSpPr>
              <a:spLocks noChangeArrowheads="1"/>
            </p:cNvSpPr>
            <p:nvPr/>
          </p:nvSpPr>
          <p:spPr bwMode="auto">
            <a:xfrm>
              <a:off x="1688" y="2536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34" name="Text Box 91"/>
            <p:cNvSpPr txBox="1">
              <a:spLocks noChangeArrowheads="1"/>
            </p:cNvSpPr>
            <p:nvPr/>
          </p:nvSpPr>
          <p:spPr bwMode="auto">
            <a:xfrm>
              <a:off x="1679" y="2519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435" name="Text Box 92"/>
            <p:cNvSpPr txBox="1">
              <a:spLocks noChangeArrowheads="1"/>
            </p:cNvSpPr>
            <p:nvPr/>
          </p:nvSpPr>
          <p:spPr bwMode="auto">
            <a:xfrm>
              <a:off x="1783" y="2359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7436" name="Line 93"/>
            <p:cNvSpPr>
              <a:spLocks noChangeShapeType="1"/>
            </p:cNvSpPr>
            <p:nvPr/>
          </p:nvSpPr>
          <p:spPr bwMode="auto">
            <a:xfrm>
              <a:off x="1944" y="276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37" name="Text Box 96"/>
            <p:cNvSpPr txBox="1">
              <a:spLocks noChangeArrowheads="1"/>
            </p:cNvSpPr>
            <p:nvPr/>
          </p:nvSpPr>
          <p:spPr bwMode="auto">
            <a:xfrm>
              <a:off x="1063" y="3111"/>
              <a:ext cx="4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const2</a:t>
              </a:r>
            </a:p>
          </p:txBody>
        </p:sp>
        <p:sp>
          <p:nvSpPr>
            <p:cNvPr id="57438" name="AutoShape 97"/>
            <p:cNvSpPr>
              <a:spLocks noChangeArrowheads="1"/>
            </p:cNvSpPr>
            <p:nvPr/>
          </p:nvSpPr>
          <p:spPr bwMode="auto">
            <a:xfrm>
              <a:off x="2176" y="2680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39" name="Text Box 98"/>
            <p:cNvSpPr txBox="1">
              <a:spLocks noChangeArrowheads="1"/>
            </p:cNvSpPr>
            <p:nvPr/>
          </p:nvSpPr>
          <p:spPr bwMode="auto">
            <a:xfrm>
              <a:off x="2167" y="2685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</p:grpSp>
      <p:grpSp>
        <p:nvGrpSpPr>
          <p:cNvPr id="416923" name="Group 155"/>
          <p:cNvGrpSpPr>
            <a:grpSpLocks/>
          </p:cNvGrpSpPr>
          <p:nvPr/>
        </p:nvGrpSpPr>
        <p:grpSpPr bwMode="auto">
          <a:xfrm>
            <a:off x="671513" y="5141913"/>
            <a:ext cx="1843087" cy="1004887"/>
            <a:chOff x="423" y="3239"/>
            <a:chExt cx="1161" cy="633"/>
          </a:xfrm>
        </p:grpSpPr>
        <p:sp>
          <p:nvSpPr>
            <p:cNvPr id="57425" name="AutoShape 99"/>
            <p:cNvSpPr>
              <a:spLocks noChangeArrowheads="1"/>
            </p:cNvSpPr>
            <p:nvPr/>
          </p:nvSpPr>
          <p:spPr bwMode="auto">
            <a:xfrm>
              <a:off x="1240" y="3552"/>
              <a:ext cx="31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26" name="Text Box 100"/>
            <p:cNvSpPr txBox="1">
              <a:spLocks noChangeArrowheads="1"/>
            </p:cNvSpPr>
            <p:nvPr/>
          </p:nvSpPr>
          <p:spPr bwMode="auto">
            <a:xfrm>
              <a:off x="1231" y="3557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  <p:sp>
          <p:nvSpPr>
            <p:cNvPr id="57427" name="Rectangle 101"/>
            <p:cNvSpPr>
              <a:spLocks noChangeArrowheads="1"/>
            </p:cNvSpPr>
            <p:nvPr/>
          </p:nvSpPr>
          <p:spPr bwMode="auto">
            <a:xfrm>
              <a:off x="744" y="3416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28" name="Text Box 102"/>
            <p:cNvSpPr txBox="1">
              <a:spLocks noChangeArrowheads="1"/>
            </p:cNvSpPr>
            <p:nvPr/>
          </p:nvSpPr>
          <p:spPr bwMode="auto">
            <a:xfrm>
              <a:off x="423" y="3399"/>
              <a:ext cx="32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57429" name="Text Box 103"/>
            <p:cNvSpPr txBox="1">
              <a:spLocks noChangeArrowheads="1"/>
            </p:cNvSpPr>
            <p:nvPr/>
          </p:nvSpPr>
          <p:spPr bwMode="auto">
            <a:xfrm>
              <a:off x="735" y="3399"/>
              <a:ext cx="38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Local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57430" name="Text Box 104"/>
            <p:cNvSpPr txBox="1">
              <a:spLocks noChangeArrowheads="1"/>
            </p:cNvSpPr>
            <p:nvPr/>
          </p:nvSpPr>
          <p:spPr bwMode="auto">
            <a:xfrm>
              <a:off x="783" y="3239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57431" name="Line 105"/>
            <p:cNvSpPr>
              <a:spLocks noChangeShapeType="1"/>
            </p:cNvSpPr>
            <p:nvPr/>
          </p:nvSpPr>
          <p:spPr bwMode="auto">
            <a:xfrm>
              <a:off x="1000" y="364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6924" name="Group 156"/>
          <p:cNvGrpSpPr>
            <a:grpSpLocks/>
          </p:cNvGrpSpPr>
          <p:nvPr/>
        </p:nvGrpSpPr>
        <p:grpSpPr bwMode="auto">
          <a:xfrm>
            <a:off x="1460500" y="5141913"/>
            <a:ext cx="2527300" cy="1524000"/>
            <a:chOff x="920" y="3239"/>
            <a:chExt cx="1592" cy="960"/>
          </a:xfrm>
        </p:grpSpPr>
        <p:sp>
          <p:nvSpPr>
            <p:cNvPr id="57417" name="Rectangle 106"/>
            <p:cNvSpPr>
              <a:spLocks noChangeArrowheads="1"/>
            </p:cNvSpPr>
            <p:nvPr/>
          </p:nvSpPr>
          <p:spPr bwMode="auto">
            <a:xfrm>
              <a:off x="1688" y="3416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18" name="Text Box 107"/>
            <p:cNvSpPr txBox="1">
              <a:spLocks noChangeArrowheads="1"/>
            </p:cNvSpPr>
            <p:nvPr/>
          </p:nvSpPr>
          <p:spPr bwMode="auto">
            <a:xfrm>
              <a:off x="1679" y="3399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419" name="Text Box 108"/>
            <p:cNvSpPr txBox="1">
              <a:spLocks noChangeArrowheads="1"/>
            </p:cNvSpPr>
            <p:nvPr/>
          </p:nvSpPr>
          <p:spPr bwMode="auto">
            <a:xfrm>
              <a:off x="1735" y="3239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</a:t>
              </a:r>
            </a:p>
          </p:txBody>
        </p:sp>
        <p:sp>
          <p:nvSpPr>
            <p:cNvPr id="57420" name="Line 109"/>
            <p:cNvSpPr>
              <a:spLocks noChangeShapeType="1"/>
            </p:cNvSpPr>
            <p:nvPr/>
          </p:nvSpPr>
          <p:spPr bwMode="auto">
            <a:xfrm>
              <a:off x="1944" y="364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21" name="Freeform 110"/>
            <p:cNvSpPr>
              <a:spLocks/>
            </p:cNvSpPr>
            <p:nvPr/>
          </p:nvSpPr>
          <p:spPr bwMode="auto">
            <a:xfrm>
              <a:off x="920" y="3880"/>
              <a:ext cx="896" cy="139"/>
            </a:xfrm>
            <a:custGeom>
              <a:avLst/>
              <a:gdLst>
                <a:gd name="T0" fmla="*/ 0 w 1048"/>
                <a:gd name="T1" fmla="*/ 0 h 131"/>
                <a:gd name="T2" fmla="*/ 3 w 1048"/>
                <a:gd name="T3" fmla="*/ 2482 h 131"/>
                <a:gd name="T4" fmla="*/ 3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22" name="Text Box 111"/>
            <p:cNvSpPr txBox="1">
              <a:spLocks noChangeArrowheads="1"/>
            </p:cNvSpPr>
            <p:nvPr/>
          </p:nvSpPr>
          <p:spPr bwMode="auto">
            <a:xfrm>
              <a:off x="1127" y="4007"/>
              <a:ext cx="4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load0</a:t>
              </a:r>
            </a:p>
          </p:txBody>
        </p:sp>
        <p:sp>
          <p:nvSpPr>
            <p:cNvPr id="57423" name="AutoShape 112"/>
            <p:cNvSpPr>
              <a:spLocks noChangeArrowheads="1"/>
            </p:cNvSpPr>
            <p:nvPr/>
          </p:nvSpPr>
          <p:spPr bwMode="auto">
            <a:xfrm>
              <a:off x="2168" y="3552"/>
              <a:ext cx="312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24" name="Text Box 113"/>
            <p:cNvSpPr txBox="1">
              <a:spLocks noChangeArrowheads="1"/>
            </p:cNvSpPr>
            <p:nvPr/>
          </p:nvSpPr>
          <p:spPr bwMode="auto">
            <a:xfrm>
              <a:off x="2159" y="3557"/>
              <a:ext cx="3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</a:t>
              </a:r>
            </a:p>
          </p:txBody>
        </p:sp>
      </p:grpSp>
      <p:grpSp>
        <p:nvGrpSpPr>
          <p:cNvPr id="416925" name="Group 157"/>
          <p:cNvGrpSpPr>
            <a:grpSpLocks/>
          </p:cNvGrpSpPr>
          <p:nvPr/>
        </p:nvGrpSpPr>
        <p:grpSpPr bwMode="auto">
          <a:xfrm>
            <a:off x="3086100" y="5180013"/>
            <a:ext cx="2241550" cy="1212850"/>
            <a:chOff x="1944" y="3263"/>
            <a:chExt cx="1412" cy="764"/>
          </a:xfrm>
        </p:grpSpPr>
        <p:sp>
          <p:nvSpPr>
            <p:cNvPr id="57410" name="AutoShape 114"/>
            <p:cNvSpPr>
              <a:spLocks noChangeArrowheads="1"/>
            </p:cNvSpPr>
            <p:nvPr/>
          </p:nvSpPr>
          <p:spPr bwMode="auto">
            <a:xfrm>
              <a:off x="3144" y="3576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11" name="Text Box 115"/>
            <p:cNvSpPr txBox="1">
              <a:spLocks noChangeArrowheads="1"/>
            </p:cNvSpPr>
            <p:nvPr/>
          </p:nvSpPr>
          <p:spPr bwMode="auto">
            <a:xfrm>
              <a:off x="3135" y="3581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412" name="Rectangle 116"/>
            <p:cNvSpPr>
              <a:spLocks noChangeArrowheads="1"/>
            </p:cNvSpPr>
            <p:nvPr/>
          </p:nvSpPr>
          <p:spPr bwMode="auto">
            <a:xfrm>
              <a:off x="2648" y="344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13" name="Text Box 117"/>
            <p:cNvSpPr txBox="1">
              <a:spLocks noChangeArrowheads="1"/>
            </p:cNvSpPr>
            <p:nvPr/>
          </p:nvSpPr>
          <p:spPr bwMode="auto">
            <a:xfrm>
              <a:off x="2639" y="3423"/>
              <a:ext cx="26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Fld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7414" name="Text Box 118"/>
            <p:cNvSpPr txBox="1">
              <a:spLocks noChangeArrowheads="1"/>
            </p:cNvSpPr>
            <p:nvPr/>
          </p:nvSpPr>
          <p:spPr bwMode="auto">
            <a:xfrm>
              <a:off x="2647" y="3263"/>
              <a:ext cx="36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var.g</a:t>
              </a:r>
            </a:p>
          </p:txBody>
        </p:sp>
        <p:sp>
          <p:nvSpPr>
            <p:cNvPr id="57415" name="Line 119"/>
            <p:cNvSpPr>
              <a:spLocks noChangeShapeType="1"/>
            </p:cNvSpPr>
            <p:nvPr/>
          </p:nvSpPr>
          <p:spPr bwMode="auto">
            <a:xfrm>
              <a:off x="2904" y="366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16" name="Freeform 120"/>
            <p:cNvSpPr>
              <a:spLocks/>
            </p:cNvSpPr>
            <p:nvPr/>
          </p:nvSpPr>
          <p:spPr bwMode="auto">
            <a:xfrm>
              <a:off x="1944" y="3888"/>
              <a:ext cx="816" cy="139"/>
            </a:xfrm>
            <a:custGeom>
              <a:avLst/>
              <a:gdLst>
                <a:gd name="T0" fmla="*/ 0 w 1048"/>
                <a:gd name="T1" fmla="*/ 0 h 131"/>
                <a:gd name="T2" fmla="*/ 2 w 1048"/>
                <a:gd name="T3" fmla="*/ 2482 h 131"/>
                <a:gd name="T4" fmla="*/ 2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416926" name="Group 158"/>
          <p:cNvGrpSpPr>
            <a:grpSpLocks/>
          </p:cNvGrpSpPr>
          <p:nvPr/>
        </p:nvGrpSpPr>
        <p:grpSpPr bwMode="auto">
          <a:xfrm>
            <a:off x="4584700" y="5180013"/>
            <a:ext cx="2051050" cy="1498600"/>
            <a:chOff x="2888" y="3263"/>
            <a:chExt cx="1292" cy="944"/>
          </a:xfrm>
        </p:grpSpPr>
        <p:sp>
          <p:nvSpPr>
            <p:cNvPr id="57402" name="AutoShape 121"/>
            <p:cNvSpPr>
              <a:spLocks noChangeArrowheads="1"/>
            </p:cNvSpPr>
            <p:nvPr/>
          </p:nvSpPr>
          <p:spPr bwMode="auto">
            <a:xfrm>
              <a:off x="3968" y="3576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03" name="Text Box 122"/>
            <p:cNvSpPr txBox="1">
              <a:spLocks noChangeArrowheads="1"/>
            </p:cNvSpPr>
            <p:nvPr/>
          </p:nvSpPr>
          <p:spPr bwMode="auto">
            <a:xfrm>
              <a:off x="3959" y="3581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404" name="Rectangle 123"/>
            <p:cNvSpPr>
              <a:spLocks noChangeArrowheads="1"/>
            </p:cNvSpPr>
            <p:nvPr/>
          </p:nvSpPr>
          <p:spPr bwMode="auto">
            <a:xfrm>
              <a:off x="3472" y="3440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405" name="Text Box 124"/>
            <p:cNvSpPr txBox="1">
              <a:spLocks noChangeArrowheads="1"/>
            </p:cNvSpPr>
            <p:nvPr/>
          </p:nvSpPr>
          <p:spPr bwMode="auto">
            <a:xfrm>
              <a:off x="3463" y="3423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406" name="Text Box 125"/>
            <p:cNvSpPr txBox="1">
              <a:spLocks noChangeArrowheads="1"/>
            </p:cNvSpPr>
            <p:nvPr/>
          </p:nvSpPr>
          <p:spPr bwMode="auto">
            <a:xfrm>
              <a:off x="3463" y="3263"/>
              <a:ext cx="36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var.g</a:t>
              </a:r>
            </a:p>
          </p:txBody>
        </p:sp>
        <p:sp>
          <p:nvSpPr>
            <p:cNvPr id="57407" name="Line 126"/>
            <p:cNvSpPr>
              <a:spLocks noChangeShapeType="1"/>
            </p:cNvSpPr>
            <p:nvPr/>
          </p:nvSpPr>
          <p:spPr bwMode="auto">
            <a:xfrm>
              <a:off x="3728" y="3664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08" name="Freeform 127"/>
            <p:cNvSpPr>
              <a:spLocks/>
            </p:cNvSpPr>
            <p:nvPr/>
          </p:nvSpPr>
          <p:spPr bwMode="auto">
            <a:xfrm>
              <a:off x="2888" y="3896"/>
              <a:ext cx="744" cy="139"/>
            </a:xfrm>
            <a:custGeom>
              <a:avLst/>
              <a:gdLst>
                <a:gd name="T0" fmla="*/ 0 w 1048"/>
                <a:gd name="T1" fmla="*/ 0 h 131"/>
                <a:gd name="T2" fmla="*/ 1 w 1048"/>
                <a:gd name="T3" fmla="*/ 2482 h 131"/>
                <a:gd name="T4" fmla="*/ 1 w 1048"/>
                <a:gd name="T5" fmla="*/ 294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09" name="Text Box 128"/>
            <p:cNvSpPr txBox="1">
              <a:spLocks noChangeArrowheads="1"/>
            </p:cNvSpPr>
            <p:nvPr/>
          </p:nvSpPr>
          <p:spPr bwMode="auto">
            <a:xfrm>
              <a:off x="2951" y="4015"/>
              <a:ext cx="6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getfield 2</a:t>
              </a:r>
            </a:p>
          </p:txBody>
        </p:sp>
      </p:grpSp>
      <p:grpSp>
        <p:nvGrpSpPr>
          <p:cNvPr id="416930" name="Group 162"/>
          <p:cNvGrpSpPr>
            <a:grpSpLocks/>
          </p:cNvGrpSpPr>
          <p:nvPr/>
        </p:nvGrpSpPr>
        <p:grpSpPr bwMode="auto">
          <a:xfrm>
            <a:off x="3111500" y="3744913"/>
            <a:ext cx="4235450" cy="1716087"/>
            <a:chOff x="1960" y="2359"/>
            <a:chExt cx="2668" cy="1081"/>
          </a:xfrm>
        </p:grpSpPr>
        <p:sp>
          <p:nvSpPr>
            <p:cNvPr id="57393" name="AutoShape 129"/>
            <p:cNvSpPr>
              <a:spLocks noChangeArrowheads="1"/>
            </p:cNvSpPr>
            <p:nvPr/>
          </p:nvSpPr>
          <p:spPr bwMode="auto">
            <a:xfrm>
              <a:off x="4416" y="2672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94" name="Text Box 130"/>
            <p:cNvSpPr txBox="1">
              <a:spLocks noChangeArrowheads="1"/>
            </p:cNvSpPr>
            <p:nvPr/>
          </p:nvSpPr>
          <p:spPr bwMode="auto">
            <a:xfrm>
              <a:off x="4407" y="2677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395" name="Rectangle 131"/>
            <p:cNvSpPr>
              <a:spLocks noChangeArrowheads="1"/>
            </p:cNvSpPr>
            <p:nvPr/>
          </p:nvSpPr>
          <p:spPr bwMode="auto">
            <a:xfrm>
              <a:off x="3920" y="2536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96" name="Text Box 132"/>
            <p:cNvSpPr txBox="1">
              <a:spLocks noChangeArrowheads="1"/>
            </p:cNvSpPr>
            <p:nvPr/>
          </p:nvSpPr>
          <p:spPr bwMode="auto">
            <a:xfrm>
              <a:off x="3911" y="2519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397" name="Line 134"/>
            <p:cNvSpPr>
              <a:spLocks noChangeShapeType="1"/>
            </p:cNvSpPr>
            <p:nvPr/>
          </p:nvSpPr>
          <p:spPr bwMode="auto">
            <a:xfrm>
              <a:off x="4176" y="276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98" name="Line 136"/>
            <p:cNvSpPr>
              <a:spLocks noChangeShapeType="1"/>
            </p:cNvSpPr>
            <p:nvPr/>
          </p:nvSpPr>
          <p:spPr bwMode="auto">
            <a:xfrm flipV="1">
              <a:off x="3816" y="3008"/>
              <a:ext cx="232" cy="43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99" name="Freeform 137"/>
            <p:cNvSpPr>
              <a:spLocks/>
            </p:cNvSpPr>
            <p:nvPr/>
          </p:nvSpPr>
          <p:spPr bwMode="auto">
            <a:xfrm>
              <a:off x="1960" y="3008"/>
              <a:ext cx="1968" cy="131"/>
            </a:xfrm>
            <a:custGeom>
              <a:avLst/>
              <a:gdLst>
                <a:gd name="T0" fmla="*/ 0 w 1048"/>
                <a:gd name="T1" fmla="*/ 0 h 131"/>
                <a:gd name="T2" fmla="*/ 2147483646 w 1048"/>
                <a:gd name="T3" fmla="*/ 128 h 131"/>
                <a:gd name="T4" fmla="*/ 2147483646 w 1048"/>
                <a:gd name="T5" fmla="*/ 16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8" h="131">
                  <a:moveTo>
                    <a:pt x="0" y="0"/>
                  </a:moveTo>
                  <a:cubicBezTo>
                    <a:pt x="156" y="62"/>
                    <a:pt x="313" y="125"/>
                    <a:pt x="488" y="128"/>
                  </a:cubicBezTo>
                  <a:cubicBezTo>
                    <a:pt x="663" y="131"/>
                    <a:pt x="855" y="73"/>
                    <a:pt x="1048" y="16"/>
                  </a:cubicBezTo>
                </a:path>
              </a:pathLst>
            </a:custGeom>
            <a:noFill/>
            <a:ln w="28575" cap="flat" cmpd="sng">
              <a:solidFill>
                <a:schemeClr val="bg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400" name="Text Box 138"/>
            <p:cNvSpPr txBox="1">
              <a:spLocks noChangeArrowheads="1"/>
            </p:cNvSpPr>
            <p:nvPr/>
          </p:nvSpPr>
          <p:spPr bwMode="auto">
            <a:xfrm>
              <a:off x="3671" y="3031"/>
              <a:ext cx="3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mul</a:t>
              </a:r>
            </a:p>
          </p:txBody>
        </p:sp>
        <p:sp>
          <p:nvSpPr>
            <p:cNvPr id="57401" name="Text Box 133"/>
            <p:cNvSpPr txBox="1">
              <a:spLocks noChangeArrowheads="1"/>
            </p:cNvSpPr>
            <p:nvPr/>
          </p:nvSpPr>
          <p:spPr bwMode="auto">
            <a:xfrm>
              <a:off x="3839" y="2359"/>
              <a:ext cx="53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 * var.g</a:t>
              </a:r>
            </a:p>
          </p:txBody>
        </p:sp>
      </p:grpSp>
      <p:grpSp>
        <p:nvGrpSpPr>
          <p:cNvPr id="416931" name="Group 163"/>
          <p:cNvGrpSpPr>
            <a:grpSpLocks/>
          </p:cNvGrpSpPr>
          <p:nvPr/>
        </p:nvGrpSpPr>
        <p:grpSpPr bwMode="auto">
          <a:xfrm>
            <a:off x="6108700" y="2970213"/>
            <a:ext cx="2787650" cy="1169987"/>
            <a:chOff x="3848" y="1871"/>
            <a:chExt cx="1756" cy="737"/>
          </a:xfrm>
        </p:grpSpPr>
        <p:sp>
          <p:nvSpPr>
            <p:cNvPr id="57384" name="AutoShape 139"/>
            <p:cNvSpPr>
              <a:spLocks noChangeArrowheads="1"/>
            </p:cNvSpPr>
            <p:nvPr/>
          </p:nvSpPr>
          <p:spPr bwMode="auto">
            <a:xfrm>
              <a:off x="5392" y="2184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85" name="Text Box 140"/>
            <p:cNvSpPr txBox="1">
              <a:spLocks noChangeArrowheads="1"/>
            </p:cNvSpPr>
            <p:nvPr/>
          </p:nvSpPr>
          <p:spPr bwMode="auto">
            <a:xfrm>
              <a:off x="5383" y="2189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386" name="Rectangle 141"/>
            <p:cNvSpPr>
              <a:spLocks noChangeArrowheads="1"/>
            </p:cNvSpPr>
            <p:nvPr/>
          </p:nvSpPr>
          <p:spPr bwMode="auto">
            <a:xfrm>
              <a:off x="4896" y="2048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87" name="Text Box 142"/>
            <p:cNvSpPr txBox="1">
              <a:spLocks noChangeArrowheads="1"/>
            </p:cNvSpPr>
            <p:nvPr/>
          </p:nvSpPr>
          <p:spPr bwMode="auto">
            <a:xfrm>
              <a:off x="4887" y="2031"/>
              <a:ext cx="39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Stack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57388" name="Text Box 143"/>
            <p:cNvSpPr txBox="1">
              <a:spLocks noChangeArrowheads="1"/>
            </p:cNvSpPr>
            <p:nvPr/>
          </p:nvSpPr>
          <p:spPr bwMode="auto">
            <a:xfrm>
              <a:off x="4623" y="1871"/>
              <a:ext cx="8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var.f + 2 * var.g</a:t>
              </a:r>
            </a:p>
          </p:txBody>
        </p:sp>
        <p:sp>
          <p:nvSpPr>
            <p:cNvPr id="57389" name="Line 144"/>
            <p:cNvSpPr>
              <a:spLocks noChangeShapeType="1"/>
            </p:cNvSpPr>
            <p:nvPr/>
          </p:nvSpPr>
          <p:spPr bwMode="auto">
            <a:xfrm>
              <a:off x="5152" y="2272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90" name="Line 145"/>
            <p:cNvSpPr>
              <a:spLocks noChangeShapeType="1"/>
            </p:cNvSpPr>
            <p:nvPr/>
          </p:nvSpPr>
          <p:spPr bwMode="auto">
            <a:xfrm>
              <a:off x="3848" y="2040"/>
              <a:ext cx="1032" cy="20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91" name="Line 146"/>
            <p:cNvSpPr>
              <a:spLocks noChangeShapeType="1"/>
            </p:cNvSpPr>
            <p:nvPr/>
          </p:nvSpPr>
          <p:spPr bwMode="auto">
            <a:xfrm flipV="1">
              <a:off x="4312" y="2304"/>
              <a:ext cx="560" cy="304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92" name="Text Box 147"/>
            <p:cNvSpPr txBox="1">
              <a:spLocks noChangeArrowheads="1"/>
            </p:cNvSpPr>
            <p:nvPr/>
          </p:nvSpPr>
          <p:spPr bwMode="auto">
            <a:xfrm>
              <a:off x="4487" y="2191"/>
              <a:ext cx="31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add</a:t>
              </a:r>
            </a:p>
          </p:txBody>
        </p:sp>
      </p:grpSp>
      <p:grpSp>
        <p:nvGrpSpPr>
          <p:cNvPr id="416921" name="Group 153"/>
          <p:cNvGrpSpPr>
            <a:grpSpLocks/>
          </p:cNvGrpSpPr>
          <p:nvPr/>
        </p:nvGrpSpPr>
        <p:grpSpPr bwMode="auto">
          <a:xfrm>
            <a:off x="671513" y="3744913"/>
            <a:ext cx="1633537" cy="1004887"/>
            <a:chOff x="423" y="2359"/>
            <a:chExt cx="1029" cy="633"/>
          </a:xfrm>
        </p:grpSpPr>
        <p:sp>
          <p:nvSpPr>
            <p:cNvPr id="57377" name="Rectangle 84"/>
            <p:cNvSpPr>
              <a:spLocks noChangeArrowheads="1"/>
            </p:cNvSpPr>
            <p:nvPr/>
          </p:nvSpPr>
          <p:spPr bwMode="auto">
            <a:xfrm>
              <a:off x="744" y="2536"/>
              <a:ext cx="352" cy="456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78" name="Text Box 85"/>
            <p:cNvSpPr txBox="1">
              <a:spLocks noChangeArrowheads="1"/>
            </p:cNvSpPr>
            <p:nvPr/>
          </p:nvSpPr>
          <p:spPr bwMode="auto">
            <a:xfrm>
              <a:off x="735" y="2519"/>
              <a:ext cx="319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Con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7379" name="Text Box 86"/>
            <p:cNvSpPr txBox="1">
              <a:spLocks noChangeArrowheads="1"/>
            </p:cNvSpPr>
            <p:nvPr/>
          </p:nvSpPr>
          <p:spPr bwMode="auto">
            <a:xfrm>
              <a:off x="831" y="2359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7380" name="Line 87"/>
            <p:cNvSpPr>
              <a:spLocks noChangeShapeType="1"/>
            </p:cNvSpPr>
            <p:nvPr/>
          </p:nvSpPr>
          <p:spPr bwMode="auto">
            <a:xfrm>
              <a:off x="1000" y="276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7381" name="AutoShape 88"/>
            <p:cNvSpPr>
              <a:spLocks noChangeArrowheads="1"/>
            </p:cNvSpPr>
            <p:nvPr/>
          </p:nvSpPr>
          <p:spPr bwMode="auto">
            <a:xfrm>
              <a:off x="1240" y="2680"/>
              <a:ext cx="184" cy="17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7382" name="Text Box 89"/>
            <p:cNvSpPr txBox="1">
              <a:spLocks noChangeArrowheads="1"/>
            </p:cNvSpPr>
            <p:nvPr/>
          </p:nvSpPr>
          <p:spPr bwMode="auto">
            <a:xfrm>
              <a:off x="1231" y="2685"/>
              <a:ext cx="221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Int</a:t>
              </a:r>
            </a:p>
          </p:txBody>
        </p:sp>
        <p:sp>
          <p:nvSpPr>
            <p:cNvPr id="57383" name="Text Box 148"/>
            <p:cNvSpPr txBox="1">
              <a:spLocks noChangeArrowheads="1"/>
            </p:cNvSpPr>
            <p:nvPr/>
          </p:nvSpPr>
          <p:spPr bwMode="auto">
            <a:xfrm>
              <a:off x="423" y="2511"/>
              <a:ext cx="32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kind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3884067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6.6	</a:t>
            </a:r>
            <a:r>
              <a:rPr lang="de-AT" altLang="en-US" smtClean="0">
                <a:solidFill>
                  <a:srgbClr val="FF0000"/>
                </a:solidFill>
              </a:rPr>
              <a:t>Assignments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56403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C2BC87-F828-48BC-91A4-19C13B68C78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451" name="Rectangle 6"/>
          <p:cNvSpPr>
            <a:spLocks noChangeArrowheads="1"/>
          </p:cNvSpPr>
          <p:nvPr/>
        </p:nvSpPr>
        <p:spPr bwMode="auto">
          <a:xfrm>
            <a:off x="800100" y="2616200"/>
            <a:ext cx="1739900" cy="381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4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Code patterns for assignments</a:t>
            </a:r>
          </a:p>
        </p:txBody>
      </p:sp>
      <p:sp>
        <p:nvSpPr>
          <p:cNvPr id="104453" name="Text Box 3"/>
          <p:cNvSpPr txBox="1">
            <a:spLocks noChangeArrowheads="1"/>
          </p:cNvSpPr>
          <p:nvPr/>
        </p:nvSpPr>
        <p:spPr bwMode="auto">
          <a:xfrm>
            <a:off x="671513" y="1981200"/>
            <a:ext cx="6823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 cases depending on the kind of the designator on the left-hand side</a:t>
            </a:r>
          </a:p>
        </p:txBody>
      </p:sp>
      <p:sp>
        <p:nvSpPr>
          <p:cNvPr id="104454" name="Text Box 4"/>
          <p:cNvSpPr txBox="1">
            <a:spLocks noChangeArrowheads="1"/>
          </p:cNvSpPr>
          <p:nvPr/>
        </p:nvSpPr>
        <p:spPr bwMode="auto">
          <a:xfrm>
            <a:off x="785813" y="2652713"/>
            <a:ext cx="1417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localVar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expr;</a:t>
            </a:r>
          </a:p>
        </p:txBody>
      </p:sp>
      <p:grpSp>
        <p:nvGrpSpPr>
          <p:cNvPr id="377882" name="Group 26"/>
          <p:cNvGrpSpPr>
            <a:grpSpLocks/>
          </p:cNvGrpSpPr>
          <p:nvPr/>
        </p:nvGrpSpPr>
        <p:grpSpPr bwMode="auto">
          <a:xfrm>
            <a:off x="785813" y="3060700"/>
            <a:ext cx="1754187" cy="1028700"/>
            <a:chOff x="495" y="1592"/>
            <a:chExt cx="1105" cy="648"/>
          </a:xfrm>
        </p:grpSpPr>
        <p:sp>
          <p:nvSpPr>
            <p:cNvPr id="104473" name="Rectangle 7"/>
            <p:cNvSpPr>
              <a:spLocks noChangeArrowheads="1"/>
            </p:cNvSpPr>
            <p:nvPr/>
          </p:nvSpPr>
          <p:spPr bwMode="auto">
            <a:xfrm>
              <a:off x="504" y="1592"/>
              <a:ext cx="1096" cy="6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4474" name="Text Box 5"/>
            <p:cNvSpPr txBox="1">
              <a:spLocks noChangeArrowheads="1"/>
            </p:cNvSpPr>
            <p:nvPr/>
          </p:nvSpPr>
          <p:spPr bwMode="auto">
            <a:xfrm>
              <a:off x="495" y="1623"/>
              <a:ext cx="889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expr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store adr</a:t>
              </a:r>
              <a:r>
                <a:rPr kumimoji="0" lang="de-AT" altLang="en-US" sz="1400" b="1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localVar</a:t>
              </a:r>
            </a:p>
          </p:txBody>
        </p:sp>
      </p:grpSp>
      <p:sp>
        <p:nvSpPr>
          <p:cNvPr id="104456" name="Rectangle 9"/>
          <p:cNvSpPr>
            <a:spLocks noChangeArrowheads="1"/>
          </p:cNvSpPr>
          <p:nvPr/>
        </p:nvSpPr>
        <p:spPr bwMode="auto">
          <a:xfrm>
            <a:off x="2603500" y="2616200"/>
            <a:ext cx="1739900" cy="381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457" name="Text Box 10"/>
          <p:cNvSpPr txBox="1">
            <a:spLocks noChangeArrowheads="1"/>
          </p:cNvSpPr>
          <p:nvPr/>
        </p:nvSpPr>
        <p:spPr bwMode="auto">
          <a:xfrm>
            <a:off x="2589213" y="2652713"/>
            <a:ext cx="1525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globalVar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expr;</a:t>
            </a:r>
          </a:p>
        </p:txBody>
      </p:sp>
      <p:grpSp>
        <p:nvGrpSpPr>
          <p:cNvPr id="377883" name="Group 27"/>
          <p:cNvGrpSpPr>
            <a:grpSpLocks/>
          </p:cNvGrpSpPr>
          <p:nvPr/>
        </p:nvGrpSpPr>
        <p:grpSpPr bwMode="auto">
          <a:xfrm>
            <a:off x="2589213" y="3060700"/>
            <a:ext cx="1797050" cy="1028700"/>
            <a:chOff x="1631" y="1592"/>
            <a:chExt cx="1132" cy="648"/>
          </a:xfrm>
        </p:grpSpPr>
        <p:sp>
          <p:nvSpPr>
            <p:cNvPr id="104471" name="Rectangle 8"/>
            <p:cNvSpPr>
              <a:spLocks noChangeArrowheads="1"/>
            </p:cNvSpPr>
            <p:nvPr/>
          </p:nvSpPr>
          <p:spPr bwMode="auto">
            <a:xfrm>
              <a:off x="1640" y="1592"/>
              <a:ext cx="1096" cy="6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4472" name="Text Box 11"/>
            <p:cNvSpPr txBox="1">
              <a:spLocks noChangeArrowheads="1"/>
            </p:cNvSpPr>
            <p:nvPr/>
          </p:nvSpPr>
          <p:spPr bwMode="auto">
            <a:xfrm>
              <a:off x="1631" y="1623"/>
              <a:ext cx="113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expr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putstatic adr</a:t>
              </a:r>
              <a:r>
                <a:rPr kumimoji="0" lang="de-AT" altLang="en-US" sz="1400" b="1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globalVar</a:t>
              </a:r>
            </a:p>
          </p:txBody>
        </p:sp>
      </p:grpSp>
      <p:sp>
        <p:nvSpPr>
          <p:cNvPr id="104459" name="Rectangle 17"/>
          <p:cNvSpPr>
            <a:spLocks noChangeArrowheads="1"/>
          </p:cNvSpPr>
          <p:nvPr/>
        </p:nvSpPr>
        <p:spPr bwMode="auto">
          <a:xfrm>
            <a:off x="6210300" y="2616200"/>
            <a:ext cx="1739900" cy="381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460" name="Text Box 18"/>
          <p:cNvSpPr txBox="1">
            <a:spLocks noChangeArrowheads="1"/>
          </p:cNvSpPr>
          <p:nvPr/>
        </p:nvSpPr>
        <p:spPr bwMode="auto">
          <a:xfrm>
            <a:off x="6196013" y="2652713"/>
            <a:ext cx="1012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a[i]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expr;</a:t>
            </a:r>
          </a:p>
        </p:txBody>
      </p:sp>
      <p:grpSp>
        <p:nvGrpSpPr>
          <p:cNvPr id="377885" name="Group 29"/>
          <p:cNvGrpSpPr>
            <a:grpSpLocks/>
          </p:cNvGrpSpPr>
          <p:nvPr/>
        </p:nvGrpSpPr>
        <p:grpSpPr bwMode="auto">
          <a:xfrm>
            <a:off x="6196013" y="3060700"/>
            <a:ext cx="1754187" cy="1016000"/>
            <a:chOff x="3903" y="1592"/>
            <a:chExt cx="1105" cy="640"/>
          </a:xfrm>
        </p:grpSpPr>
        <p:sp>
          <p:nvSpPr>
            <p:cNvPr id="104469" name="Rectangle 16"/>
            <p:cNvSpPr>
              <a:spLocks noChangeArrowheads="1"/>
            </p:cNvSpPr>
            <p:nvPr/>
          </p:nvSpPr>
          <p:spPr bwMode="auto">
            <a:xfrm>
              <a:off x="3912" y="1592"/>
              <a:ext cx="1096" cy="6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4470" name="Text Box 19"/>
            <p:cNvSpPr txBox="1">
              <a:spLocks noChangeArrowheads="1"/>
            </p:cNvSpPr>
            <p:nvPr/>
          </p:nvSpPr>
          <p:spPr bwMode="auto">
            <a:xfrm>
              <a:off x="3903" y="1623"/>
              <a:ext cx="821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a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i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expr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astore</a:t>
              </a:r>
            </a:p>
          </p:txBody>
        </p:sp>
      </p:grpSp>
      <p:sp>
        <p:nvSpPr>
          <p:cNvPr id="104462" name="Rectangle 13"/>
          <p:cNvSpPr>
            <a:spLocks noChangeArrowheads="1"/>
          </p:cNvSpPr>
          <p:nvPr/>
        </p:nvSpPr>
        <p:spPr bwMode="auto">
          <a:xfrm>
            <a:off x="4406900" y="2616200"/>
            <a:ext cx="1739900" cy="381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4463" name="Text Box 14"/>
          <p:cNvSpPr txBox="1">
            <a:spLocks noChangeArrowheads="1"/>
          </p:cNvSpPr>
          <p:nvPr/>
        </p:nvSpPr>
        <p:spPr bwMode="auto">
          <a:xfrm>
            <a:off x="4392613" y="2652713"/>
            <a:ext cx="1111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obj.f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expr;</a:t>
            </a:r>
          </a:p>
        </p:txBody>
      </p:sp>
      <p:grpSp>
        <p:nvGrpSpPr>
          <p:cNvPr id="377884" name="Group 28"/>
          <p:cNvGrpSpPr>
            <a:grpSpLocks/>
          </p:cNvGrpSpPr>
          <p:nvPr/>
        </p:nvGrpSpPr>
        <p:grpSpPr bwMode="auto">
          <a:xfrm>
            <a:off x="4392613" y="3060700"/>
            <a:ext cx="1754187" cy="1016000"/>
            <a:chOff x="2767" y="1592"/>
            <a:chExt cx="1105" cy="640"/>
          </a:xfrm>
        </p:grpSpPr>
        <p:sp>
          <p:nvSpPr>
            <p:cNvPr id="104467" name="Rectangle 12"/>
            <p:cNvSpPr>
              <a:spLocks noChangeArrowheads="1"/>
            </p:cNvSpPr>
            <p:nvPr/>
          </p:nvSpPr>
          <p:spPr bwMode="auto">
            <a:xfrm>
              <a:off x="2776" y="1592"/>
              <a:ext cx="1096" cy="6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4468" name="Text Box 15"/>
            <p:cNvSpPr txBox="1">
              <a:spLocks noChangeArrowheads="1"/>
            </p:cNvSpPr>
            <p:nvPr/>
          </p:nvSpPr>
          <p:spPr bwMode="auto">
            <a:xfrm>
              <a:off x="2767" y="1623"/>
              <a:ext cx="828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obj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 expr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putfield adr</a:t>
              </a:r>
              <a:r>
                <a:rPr kumimoji="0" lang="de-AT" altLang="en-US" sz="1400" b="1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</a:t>
              </a:r>
            </a:p>
          </p:txBody>
        </p:sp>
      </p:grpSp>
      <p:sp>
        <p:nvSpPr>
          <p:cNvPr id="377877" name="Text Box 21"/>
          <p:cNvSpPr txBox="1">
            <a:spLocks noChangeArrowheads="1"/>
          </p:cNvSpPr>
          <p:nvPr/>
        </p:nvSpPr>
        <p:spPr bwMode="auto">
          <a:xfrm>
            <a:off x="4392613" y="4430713"/>
            <a:ext cx="373080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blue instructions are already generated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!</a:t>
            </a:r>
          </a:p>
        </p:txBody>
      </p:sp>
      <p:sp>
        <p:nvSpPr>
          <p:cNvPr id="104466" name="Text Box 30"/>
          <p:cNvSpPr txBox="1">
            <a:spLocks noChangeArrowheads="1"/>
          </p:cNvSpPr>
          <p:nvPr/>
        </p:nvSpPr>
        <p:spPr bwMode="auto">
          <a:xfrm>
            <a:off x="1052513" y="1439863"/>
            <a:ext cx="1662112" cy="3143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designator = expr ;</a:t>
            </a:r>
          </a:p>
        </p:txBody>
      </p:sp>
    </p:spTree>
    <p:extLst>
      <p:ext uri="{BB962C8B-B14F-4D97-AF65-F5344CB8AC3E}">
        <p14:creationId xmlns:p14="http://schemas.microsoft.com/office/powerpoint/2010/main" val="197657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7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7E451F-C1C3-46A4-9072-6F0F9833E62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Compiling assignments</a:t>
            </a:r>
          </a:p>
        </p:txBody>
      </p:sp>
      <p:sp>
        <p:nvSpPr>
          <p:cNvPr id="106500" name="Text Box 3"/>
          <p:cNvSpPr txBox="1">
            <a:spLocks noChangeArrowheads="1"/>
          </p:cNvSpPr>
          <p:nvPr/>
        </p:nvSpPr>
        <p:spPr bwMode="auto">
          <a:xfrm>
            <a:off x="709613" y="1130300"/>
            <a:ext cx="1927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Context condition</a:t>
            </a:r>
          </a:p>
        </p:txBody>
      </p:sp>
      <p:sp>
        <p:nvSpPr>
          <p:cNvPr id="106501" name="Rectangle 4"/>
          <p:cNvSpPr>
            <a:spLocks noChangeArrowheads="1"/>
          </p:cNvSpPr>
          <p:nvPr/>
        </p:nvSpPr>
        <p:spPr bwMode="auto">
          <a:xfrm>
            <a:off x="1041400" y="1587500"/>
            <a:ext cx="69596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6502" name="Text Box 5"/>
          <p:cNvSpPr txBox="1">
            <a:spLocks noChangeArrowheads="1"/>
          </p:cNvSpPr>
          <p:nvPr/>
        </p:nvSpPr>
        <p:spPr bwMode="auto">
          <a:xfrm>
            <a:off x="1001713" y="1585913"/>
            <a:ext cx="3016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= Designator "=" Expr ";".</a:t>
            </a:r>
          </a:p>
        </p:txBody>
      </p:sp>
      <p:sp>
        <p:nvSpPr>
          <p:cNvPr id="106503" name="Text Box 6"/>
          <p:cNvSpPr txBox="1">
            <a:spLocks noChangeArrowheads="1"/>
          </p:cNvSpPr>
          <p:nvPr/>
        </p:nvSpPr>
        <p:spPr bwMode="auto">
          <a:xfrm>
            <a:off x="1001713" y="1878013"/>
            <a:ext cx="6724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denote a variable, an array element or an object field.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</a:t>
            </a: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assignment compatible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with the type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106504" name="Rectangle 7"/>
          <p:cNvSpPr>
            <a:spLocks noChangeArrowheads="1"/>
          </p:cNvSpPr>
          <p:nvPr/>
        </p:nvSpPr>
        <p:spPr bwMode="auto">
          <a:xfrm>
            <a:off x="1041400" y="1892300"/>
            <a:ext cx="6959600" cy="5461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6505" name="Text Box 8"/>
          <p:cNvSpPr txBox="1">
            <a:spLocks noChangeArrowheads="1"/>
          </p:cNvSpPr>
          <p:nvPr/>
        </p:nvSpPr>
        <p:spPr bwMode="auto">
          <a:xfrm>
            <a:off x="709613" y="2603500"/>
            <a:ext cx="2460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Description by an ATG</a:t>
            </a:r>
          </a:p>
        </p:txBody>
      </p:sp>
      <p:sp>
        <p:nvSpPr>
          <p:cNvPr id="106506" name="Text Box 9"/>
          <p:cNvSpPr txBox="1">
            <a:spLocks noChangeArrowheads="1"/>
          </p:cNvSpPr>
          <p:nvPr/>
        </p:nvSpPr>
        <p:spPr bwMode="auto">
          <a:xfrm>
            <a:off x="1052513" y="3046413"/>
            <a:ext cx="6942137" cy="20335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714500" algn="l"/>
                <a:tab pos="19050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714500" algn="l"/>
                <a:tab pos="19050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714500" algn="l"/>
                <a:tab pos="19050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714500" algn="l"/>
                <a:tab pos="19050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714500" algn="l"/>
                <a:tab pos="1905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  <a:tab pos="1905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  <a:tab pos="1905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  <a:tab pos="1905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  <a:tab pos="1905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Assignment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(.	Operand x, y;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Designator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	//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Designator may already generate code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"=" Expr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y&gt;	(.	if (y.type.assignableTo(x.type))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Code.load(y);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Code.assignTo(x);  // x: Local | Static | Fld | Elem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else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	error("incompatible types in assignment");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  <a:tab pos="1905000" algn="l"/>
                <a:tab pos="2095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";".</a:t>
            </a:r>
          </a:p>
        </p:txBody>
      </p:sp>
      <p:grpSp>
        <p:nvGrpSpPr>
          <p:cNvPr id="378892" name="Group 12"/>
          <p:cNvGrpSpPr>
            <a:grpSpLocks/>
          </p:cNvGrpSpPr>
          <p:nvPr/>
        </p:nvGrpSpPr>
        <p:grpSpPr bwMode="auto">
          <a:xfrm>
            <a:off x="709613" y="5181600"/>
            <a:ext cx="4929186" cy="1382713"/>
            <a:chOff x="447" y="3264"/>
            <a:chExt cx="3105" cy="871"/>
          </a:xfrm>
        </p:grpSpPr>
        <p:sp>
          <p:nvSpPr>
            <p:cNvPr id="106508" name="Text Box 10"/>
            <p:cNvSpPr txBox="1">
              <a:spLocks noChangeArrowheads="1"/>
            </p:cNvSpPr>
            <p:nvPr/>
          </p:nvSpPr>
          <p:spPr bwMode="auto">
            <a:xfrm>
              <a:off x="447" y="3264"/>
              <a:ext cx="16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Assignment compatibility</a:t>
              </a:r>
            </a:p>
          </p:txBody>
        </p:sp>
        <p:sp>
          <p:nvSpPr>
            <p:cNvPr id="106509" name="Text Box 11"/>
            <p:cNvSpPr txBox="1">
              <a:spLocks noChangeArrowheads="1"/>
            </p:cNvSpPr>
            <p:nvPr/>
          </p:nvSpPr>
          <p:spPr bwMode="auto">
            <a:xfrm>
              <a:off x="615" y="3455"/>
              <a:ext cx="2937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y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is </a:t>
              </a: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assignment compatible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with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and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y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have the same type (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x.type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==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y.type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), or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and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y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are arrays with the same element type, or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has a reference type (class or array) and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y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is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72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57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433533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6.7	</a:t>
            </a:r>
            <a:r>
              <a:rPr lang="de-AT" altLang="en-US" smtClean="0">
                <a:solidFill>
                  <a:srgbClr val="FF0000"/>
                </a:solidFill>
              </a:rPr>
              <a:t>Jumps and Labels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8103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7A0FAB-08CB-409B-AF09-97104E8AAAA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58</a:t>
            </a:fld>
            <a:endParaRPr lang="de-DE" altLang="en-US" sz="1400" smtClean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Conditional and </a:t>
            </a:r>
            <a:r>
              <a:rPr lang="de-AT" altLang="en-US" smtClean="0"/>
              <a:t>unconditional </a:t>
            </a:r>
            <a:r>
              <a:rPr lang="de-AT" altLang="en-US"/>
              <a:t>Jumps</a:t>
            </a:r>
            <a:endParaRPr lang="de-AT" altLang="en-US" smtClean="0"/>
          </a:p>
        </p:txBody>
      </p:sp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696913" y="1320800"/>
            <a:ext cx="225283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Unconditional jumps</a:t>
            </a: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1230313" y="1827213"/>
            <a:ext cx="180022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jmp</a:t>
            </a:r>
            <a:r>
              <a:rPr lang="de-AT" altLang="en-US" sz="1400">
                <a:latin typeface="Arial" panose="020B0604020202020204" pitchFamily="34" charset="0"/>
              </a:rPr>
              <a:t> offset</a:t>
            </a:r>
          </a:p>
        </p:txBody>
      </p:sp>
      <p:sp>
        <p:nvSpPr>
          <p:cNvPr id="62470" name="Text Box 5"/>
          <p:cNvSpPr txBox="1">
            <a:spLocks noChangeArrowheads="1"/>
          </p:cNvSpPr>
          <p:nvPr/>
        </p:nvSpPr>
        <p:spPr bwMode="auto">
          <a:xfrm>
            <a:off x="696913" y="2565400"/>
            <a:ext cx="202200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Conditional jumps</a:t>
            </a:r>
          </a:p>
        </p:txBody>
      </p:sp>
      <p:sp>
        <p:nvSpPr>
          <p:cNvPr id="62471" name="Text Box 6"/>
          <p:cNvSpPr txBox="1">
            <a:spLocks noChangeArrowheads="1"/>
          </p:cNvSpPr>
          <p:nvPr/>
        </p:nvSpPr>
        <p:spPr bwMode="auto">
          <a:xfrm>
            <a:off x="1230313" y="3071813"/>
            <a:ext cx="1706562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 </a:t>
            </a:r>
            <a:r>
              <a:rPr lang="de-AT" altLang="en-US" sz="1400" i="1">
                <a:latin typeface="Arial" panose="020B0604020202020204" pitchFamily="34" charset="0"/>
              </a:rPr>
              <a:t>load operand1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 </a:t>
            </a:r>
            <a:r>
              <a:rPr lang="de-AT" altLang="en-US" sz="1400" i="1">
                <a:latin typeface="Arial" panose="020B0604020202020204" pitchFamily="34" charset="0"/>
              </a:rPr>
              <a:t>load operand2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jeq</a:t>
            </a:r>
            <a:r>
              <a:rPr lang="de-AT" altLang="en-US" sz="1400">
                <a:latin typeface="Arial" panose="020B0604020202020204" pitchFamily="34" charset="0"/>
              </a:rPr>
              <a:t> offset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3236913" y="3503613"/>
            <a:ext cx="3054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if (operand1 == operand2) jmp offset</a:t>
            </a:r>
          </a:p>
        </p:txBody>
      </p:sp>
      <p:grpSp>
        <p:nvGrpSpPr>
          <p:cNvPr id="380944" name="Group 16"/>
          <p:cNvGrpSpPr>
            <a:grpSpLocks/>
          </p:cNvGrpSpPr>
          <p:nvPr/>
        </p:nvGrpSpPr>
        <p:grpSpPr bwMode="auto">
          <a:xfrm>
            <a:off x="1179513" y="4506913"/>
            <a:ext cx="2667000" cy="1558925"/>
            <a:chOff x="743" y="2839"/>
            <a:chExt cx="1680" cy="982"/>
          </a:xfrm>
        </p:grpSpPr>
        <p:sp>
          <p:nvSpPr>
            <p:cNvPr id="62481" name="Text Box 9"/>
            <p:cNvSpPr txBox="1">
              <a:spLocks noChangeArrowheads="1"/>
            </p:cNvSpPr>
            <p:nvPr/>
          </p:nvSpPr>
          <p:spPr bwMode="auto">
            <a:xfrm>
              <a:off x="743" y="2839"/>
              <a:ext cx="263" cy="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jeq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jne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jlt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jle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jgt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jge</a:t>
              </a:r>
            </a:p>
          </p:txBody>
        </p:sp>
        <p:sp>
          <p:nvSpPr>
            <p:cNvPr id="62482" name="Text Box 10"/>
            <p:cNvSpPr txBox="1">
              <a:spLocks noChangeArrowheads="1"/>
            </p:cNvSpPr>
            <p:nvPr/>
          </p:nvSpPr>
          <p:spPr bwMode="auto">
            <a:xfrm>
              <a:off x="1047" y="2839"/>
              <a:ext cx="1376" cy="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equal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not equal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less than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less or equal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greater than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jump on greater or equal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774700" y="4176713"/>
            <a:ext cx="7916863" cy="2220335"/>
            <a:chOff x="775235" y="4176713"/>
            <a:chExt cx="7916328" cy="2220335"/>
          </a:xfrm>
        </p:grpSpPr>
        <p:sp>
          <p:nvSpPr>
            <p:cNvPr id="62475" name="Text Box 11"/>
            <p:cNvSpPr txBox="1">
              <a:spLocks noChangeArrowheads="1"/>
            </p:cNvSpPr>
            <p:nvPr/>
          </p:nvSpPr>
          <p:spPr bwMode="auto">
            <a:xfrm>
              <a:off x="4202113" y="4265613"/>
              <a:ext cx="1206500" cy="18034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static final int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eq	= 0,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ne	= 1,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lt	= 2,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le	= 3,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gt	= 4,</a:t>
              </a:r>
            </a:p>
            <a:p>
              <a:pPr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ge	= 5;</a:t>
              </a:r>
            </a:p>
          </p:txBody>
        </p:sp>
        <p:sp>
          <p:nvSpPr>
            <p:cNvPr id="62476" name="Text Box 12"/>
            <p:cNvSpPr txBox="1">
              <a:spLocks noChangeArrowheads="1"/>
            </p:cNvSpPr>
            <p:nvPr/>
          </p:nvSpPr>
          <p:spPr bwMode="auto">
            <a:xfrm>
              <a:off x="4125913" y="6056313"/>
              <a:ext cx="1278126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 </a:t>
              </a:r>
              <a:r>
                <a:rPr lang="de-AT" altLang="en-US" sz="1600" smtClean="0"/>
                <a:t>class </a:t>
              </a:r>
              <a:r>
                <a:rPr lang="de-AT" altLang="en-US" sz="1600" i="1"/>
                <a:t>Code</a:t>
              </a:r>
            </a:p>
          </p:txBody>
        </p:sp>
        <p:sp>
          <p:nvSpPr>
            <p:cNvPr id="62477" name="Text Box 13"/>
            <p:cNvSpPr txBox="1">
              <a:spLocks noChangeArrowheads="1"/>
            </p:cNvSpPr>
            <p:nvPr/>
          </p:nvSpPr>
          <p:spPr bwMode="auto">
            <a:xfrm>
              <a:off x="5713413" y="4176713"/>
              <a:ext cx="2815302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Generation of jump instructions</a:t>
              </a:r>
            </a:p>
          </p:txBody>
        </p:sp>
        <p:sp>
          <p:nvSpPr>
            <p:cNvPr id="62478" name="Text Box 14"/>
            <p:cNvSpPr txBox="1">
              <a:spLocks noChangeArrowheads="1"/>
            </p:cNvSpPr>
            <p:nvPr/>
          </p:nvSpPr>
          <p:spPr bwMode="auto">
            <a:xfrm>
              <a:off x="5954713" y="4570413"/>
              <a:ext cx="2736850" cy="5175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Code.put(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Code.jmp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Code.put2(offset);</a:t>
              </a:r>
            </a:p>
          </p:txBody>
        </p:sp>
        <p:sp>
          <p:nvSpPr>
            <p:cNvPr id="62479" name="Text Box 15"/>
            <p:cNvSpPr txBox="1">
              <a:spLocks noChangeArrowheads="1"/>
            </p:cNvSpPr>
            <p:nvPr/>
          </p:nvSpPr>
          <p:spPr bwMode="auto">
            <a:xfrm>
              <a:off x="5954713" y="5345113"/>
              <a:ext cx="2617788" cy="5175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Code.put(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Code.jcc + operator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Code.put2(offset);</a:t>
              </a:r>
            </a:p>
          </p:txBody>
        </p:sp>
        <p:sp>
          <p:nvSpPr>
            <p:cNvPr id="62480" name="TextBox 1"/>
            <p:cNvSpPr txBox="1">
              <a:spLocks noChangeArrowheads="1"/>
            </p:cNvSpPr>
            <p:nvPr/>
          </p:nvSpPr>
          <p:spPr bwMode="auto">
            <a:xfrm>
              <a:off x="775235" y="4521398"/>
              <a:ext cx="40427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jcc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80BBBA-C6FF-40DD-8DD6-E3B98FAFB15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59</a:t>
            </a:fld>
            <a:endParaRPr lang="de-DE" altLang="en-US" sz="1400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Forward and </a:t>
            </a:r>
            <a:r>
              <a:rPr lang="de-AT" altLang="en-US" smtClean="0"/>
              <a:t>backward </a:t>
            </a:r>
            <a:r>
              <a:rPr lang="de-AT" altLang="en-US"/>
              <a:t>Jumps</a:t>
            </a:r>
            <a:endParaRPr lang="de-AT" altLang="en-US" smtClean="0"/>
          </a:p>
        </p:txBody>
      </p:sp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709613" y="1346200"/>
            <a:ext cx="186811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de-AT" altLang="en-US" sz="1800" b="1"/>
              <a:t>Backward </a:t>
            </a:r>
            <a:r>
              <a:rPr lang="de-AT" altLang="en-US" sz="1800" b="1" smtClean="0"/>
              <a:t>jumps</a:t>
            </a:r>
            <a:endParaRPr lang="de-AT" altLang="en-US" sz="1800" b="1"/>
          </a:p>
        </p:txBody>
      </p:sp>
      <p:sp>
        <p:nvSpPr>
          <p:cNvPr id="63493" name="Line 10"/>
          <p:cNvSpPr>
            <a:spLocks noChangeShapeType="1"/>
          </p:cNvSpPr>
          <p:nvPr/>
        </p:nvSpPr>
        <p:spPr bwMode="auto">
          <a:xfrm>
            <a:off x="1143000" y="19050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4" name="Line 11"/>
          <p:cNvSpPr>
            <a:spLocks noChangeShapeType="1"/>
          </p:cNvSpPr>
          <p:nvPr/>
        </p:nvSpPr>
        <p:spPr bwMode="auto">
          <a:xfrm>
            <a:off x="1143000" y="21209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5" name="Line 12"/>
          <p:cNvSpPr>
            <a:spLocks noChangeShapeType="1"/>
          </p:cNvSpPr>
          <p:nvPr/>
        </p:nvSpPr>
        <p:spPr bwMode="auto">
          <a:xfrm>
            <a:off x="1143000" y="23368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6" name="Line 13"/>
          <p:cNvSpPr>
            <a:spLocks noChangeShapeType="1"/>
          </p:cNvSpPr>
          <p:nvPr/>
        </p:nvSpPr>
        <p:spPr bwMode="auto">
          <a:xfrm>
            <a:off x="1143000" y="25527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7" name="Line 14"/>
          <p:cNvSpPr>
            <a:spLocks noChangeShapeType="1"/>
          </p:cNvSpPr>
          <p:nvPr/>
        </p:nvSpPr>
        <p:spPr bwMode="auto">
          <a:xfrm>
            <a:off x="1143000" y="27686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8" name="Line 15"/>
          <p:cNvSpPr>
            <a:spLocks noChangeShapeType="1"/>
          </p:cNvSpPr>
          <p:nvPr/>
        </p:nvSpPr>
        <p:spPr bwMode="auto">
          <a:xfrm>
            <a:off x="1143000" y="29845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499" name="Line 16"/>
          <p:cNvSpPr>
            <a:spLocks noChangeShapeType="1"/>
          </p:cNvSpPr>
          <p:nvPr/>
        </p:nvSpPr>
        <p:spPr bwMode="auto">
          <a:xfrm>
            <a:off x="1143000" y="32004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500" name="Text Box 17"/>
          <p:cNvSpPr txBox="1">
            <a:spLocks noChangeArrowheads="1"/>
          </p:cNvSpPr>
          <p:nvPr/>
        </p:nvSpPr>
        <p:spPr bwMode="auto">
          <a:xfrm>
            <a:off x="1243013" y="25511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3501" name="Rectangle 18"/>
          <p:cNvSpPr>
            <a:spLocks noChangeArrowheads="1"/>
          </p:cNvSpPr>
          <p:nvPr/>
        </p:nvSpPr>
        <p:spPr bwMode="auto">
          <a:xfrm>
            <a:off x="1206500" y="2768600"/>
            <a:ext cx="3556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3502" name="Text Box 19"/>
          <p:cNvSpPr txBox="1">
            <a:spLocks noChangeArrowheads="1"/>
          </p:cNvSpPr>
          <p:nvPr/>
        </p:nvSpPr>
        <p:spPr bwMode="auto">
          <a:xfrm>
            <a:off x="1306513" y="2894013"/>
            <a:ext cx="1571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-3</a:t>
            </a:r>
          </a:p>
        </p:txBody>
      </p:sp>
      <p:sp>
        <p:nvSpPr>
          <p:cNvPr id="63503" name="Line 20"/>
          <p:cNvSpPr>
            <a:spLocks noChangeShapeType="1"/>
          </p:cNvSpPr>
          <p:nvPr/>
        </p:nvSpPr>
        <p:spPr bwMode="auto">
          <a:xfrm>
            <a:off x="1739900" y="25527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504" name="Line 21"/>
          <p:cNvSpPr>
            <a:spLocks noChangeShapeType="1"/>
          </p:cNvSpPr>
          <p:nvPr/>
        </p:nvSpPr>
        <p:spPr bwMode="auto">
          <a:xfrm flipV="1">
            <a:off x="2057400" y="19050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505" name="Line 22"/>
          <p:cNvSpPr>
            <a:spLocks noChangeShapeType="1"/>
          </p:cNvSpPr>
          <p:nvPr/>
        </p:nvSpPr>
        <p:spPr bwMode="auto">
          <a:xfrm flipH="1">
            <a:off x="1752600" y="1905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3506" name="Text Box 23"/>
          <p:cNvSpPr txBox="1">
            <a:spLocks noChangeArrowheads="1"/>
          </p:cNvSpPr>
          <p:nvPr/>
        </p:nvSpPr>
        <p:spPr bwMode="auto">
          <a:xfrm>
            <a:off x="2259013" y="2500313"/>
            <a:ext cx="3139299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jump distance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/>
              <a:t>2 </a:t>
            </a:r>
            <a:r>
              <a:rPr lang="de-AT" altLang="en-US" sz="1600" smtClean="0"/>
              <a:t>bytes long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relative to start of </a:t>
            </a:r>
            <a:r>
              <a:rPr lang="de-AT" altLang="en-US" sz="1600" i="1" smtClean="0"/>
              <a:t>jmp</a:t>
            </a:r>
            <a:r>
              <a:rPr lang="de-AT" altLang="en-US" sz="1600" smtClean="0"/>
              <a:t> instruction</a:t>
            </a:r>
            <a:endParaRPr lang="de-AT" altLang="en-US" sz="1600"/>
          </a:p>
        </p:txBody>
      </p:sp>
      <p:sp>
        <p:nvSpPr>
          <p:cNvPr id="63507" name="Text Box 24"/>
          <p:cNvSpPr txBox="1">
            <a:spLocks noChangeArrowheads="1"/>
          </p:cNvSpPr>
          <p:nvPr/>
        </p:nvSpPr>
        <p:spPr bwMode="auto">
          <a:xfrm>
            <a:off x="2259013" y="1738313"/>
            <a:ext cx="57441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target address is already known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(because the instruction at this position has already been generated)</a:t>
            </a:r>
          </a:p>
        </p:txBody>
      </p:sp>
      <p:grpSp>
        <p:nvGrpSpPr>
          <p:cNvPr id="382009" name="Group 57"/>
          <p:cNvGrpSpPr>
            <a:grpSpLocks/>
          </p:cNvGrpSpPr>
          <p:nvPr/>
        </p:nvGrpSpPr>
        <p:grpSpPr bwMode="auto">
          <a:xfrm>
            <a:off x="709613" y="3683000"/>
            <a:ext cx="3736974" cy="1854200"/>
            <a:chOff x="447" y="2320"/>
            <a:chExt cx="2354" cy="1168"/>
          </a:xfrm>
        </p:grpSpPr>
        <p:sp>
          <p:nvSpPr>
            <p:cNvPr id="63526" name="Text Box 25"/>
            <p:cNvSpPr txBox="1">
              <a:spLocks noChangeArrowheads="1"/>
            </p:cNvSpPr>
            <p:nvPr/>
          </p:nvSpPr>
          <p:spPr bwMode="auto">
            <a:xfrm>
              <a:off x="447" y="2320"/>
              <a:ext cx="108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Forward jumps</a:t>
              </a:r>
            </a:p>
          </p:txBody>
        </p:sp>
        <p:sp>
          <p:nvSpPr>
            <p:cNvPr id="63527" name="Line 26"/>
            <p:cNvSpPr>
              <a:spLocks noChangeShapeType="1"/>
            </p:cNvSpPr>
            <p:nvPr/>
          </p:nvSpPr>
          <p:spPr bwMode="auto">
            <a:xfrm>
              <a:off x="720" y="2672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28" name="Line 27"/>
            <p:cNvSpPr>
              <a:spLocks noChangeShapeType="1"/>
            </p:cNvSpPr>
            <p:nvPr/>
          </p:nvSpPr>
          <p:spPr bwMode="auto">
            <a:xfrm>
              <a:off x="720" y="280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29" name="Line 28"/>
            <p:cNvSpPr>
              <a:spLocks noChangeShapeType="1"/>
            </p:cNvSpPr>
            <p:nvPr/>
          </p:nvSpPr>
          <p:spPr bwMode="auto">
            <a:xfrm>
              <a:off x="720" y="2944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30" name="Line 29"/>
            <p:cNvSpPr>
              <a:spLocks noChangeShapeType="1"/>
            </p:cNvSpPr>
            <p:nvPr/>
          </p:nvSpPr>
          <p:spPr bwMode="auto">
            <a:xfrm>
              <a:off x="720" y="3080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31" name="Line 30"/>
            <p:cNvSpPr>
              <a:spLocks noChangeShapeType="1"/>
            </p:cNvSpPr>
            <p:nvPr/>
          </p:nvSpPr>
          <p:spPr bwMode="auto">
            <a:xfrm>
              <a:off x="720" y="3216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32" name="Line 31"/>
            <p:cNvSpPr>
              <a:spLocks noChangeShapeType="1"/>
            </p:cNvSpPr>
            <p:nvPr/>
          </p:nvSpPr>
          <p:spPr bwMode="auto">
            <a:xfrm>
              <a:off x="720" y="3352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33" name="Line 32"/>
            <p:cNvSpPr>
              <a:spLocks noChangeShapeType="1"/>
            </p:cNvSpPr>
            <p:nvPr/>
          </p:nvSpPr>
          <p:spPr bwMode="auto">
            <a:xfrm>
              <a:off x="720" y="348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34" name="Text Box 33"/>
            <p:cNvSpPr txBox="1">
              <a:spLocks noChangeArrowheads="1"/>
            </p:cNvSpPr>
            <p:nvPr/>
          </p:nvSpPr>
          <p:spPr bwMode="auto">
            <a:xfrm>
              <a:off x="783" y="2671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3535" name="Rectangle 34"/>
            <p:cNvSpPr>
              <a:spLocks noChangeArrowheads="1"/>
            </p:cNvSpPr>
            <p:nvPr/>
          </p:nvSpPr>
          <p:spPr bwMode="auto">
            <a:xfrm>
              <a:off x="760" y="2808"/>
              <a:ext cx="224" cy="2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3536" name="Text Box 35"/>
            <p:cNvSpPr txBox="1">
              <a:spLocks noChangeArrowheads="1"/>
            </p:cNvSpPr>
            <p:nvPr/>
          </p:nvSpPr>
          <p:spPr bwMode="auto">
            <a:xfrm>
              <a:off x="847" y="287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?</a:t>
              </a:r>
            </a:p>
          </p:txBody>
        </p:sp>
        <p:sp>
          <p:nvSpPr>
            <p:cNvPr id="63537" name="Text Box 39"/>
            <p:cNvSpPr txBox="1">
              <a:spLocks noChangeArrowheads="1"/>
            </p:cNvSpPr>
            <p:nvPr/>
          </p:nvSpPr>
          <p:spPr bwMode="auto">
            <a:xfrm>
              <a:off x="1143" y="2735"/>
              <a:ext cx="1658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target address still unknown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	leave it empty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	remember "fixup address"</a:t>
              </a:r>
            </a:p>
          </p:txBody>
        </p:sp>
      </p:grpSp>
      <p:grpSp>
        <p:nvGrpSpPr>
          <p:cNvPr id="382010" name="Group 58"/>
          <p:cNvGrpSpPr>
            <a:grpSpLocks/>
          </p:cNvGrpSpPr>
          <p:nvPr/>
        </p:nvGrpSpPr>
        <p:grpSpPr bwMode="auto">
          <a:xfrm>
            <a:off x="5014913" y="4240213"/>
            <a:ext cx="3600450" cy="2009775"/>
            <a:chOff x="3159" y="2671"/>
            <a:chExt cx="2268" cy="1266"/>
          </a:xfrm>
        </p:grpSpPr>
        <p:sp>
          <p:nvSpPr>
            <p:cNvPr id="63510" name="Line 41"/>
            <p:cNvSpPr>
              <a:spLocks noChangeShapeType="1"/>
            </p:cNvSpPr>
            <p:nvPr/>
          </p:nvSpPr>
          <p:spPr bwMode="auto">
            <a:xfrm>
              <a:off x="3464" y="2672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1" name="Line 42"/>
            <p:cNvSpPr>
              <a:spLocks noChangeShapeType="1"/>
            </p:cNvSpPr>
            <p:nvPr/>
          </p:nvSpPr>
          <p:spPr bwMode="auto">
            <a:xfrm>
              <a:off x="3464" y="280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2" name="Line 43"/>
            <p:cNvSpPr>
              <a:spLocks noChangeShapeType="1"/>
            </p:cNvSpPr>
            <p:nvPr/>
          </p:nvSpPr>
          <p:spPr bwMode="auto">
            <a:xfrm>
              <a:off x="3464" y="2944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3" name="Line 44"/>
            <p:cNvSpPr>
              <a:spLocks noChangeShapeType="1"/>
            </p:cNvSpPr>
            <p:nvPr/>
          </p:nvSpPr>
          <p:spPr bwMode="auto">
            <a:xfrm>
              <a:off x="3464" y="3080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4" name="Line 45"/>
            <p:cNvSpPr>
              <a:spLocks noChangeShapeType="1"/>
            </p:cNvSpPr>
            <p:nvPr/>
          </p:nvSpPr>
          <p:spPr bwMode="auto">
            <a:xfrm>
              <a:off x="3464" y="3216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5" name="Line 46"/>
            <p:cNvSpPr>
              <a:spLocks noChangeShapeType="1"/>
            </p:cNvSpPr>
            <p:nvPr/>
          </p:nvSpPr>
          <p:spPr bwMode="auto">
            <a:xfrm>
              <a:off x="3464" y="3352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6" name="Line 47"/>
            <p:cNvSpPr>
              <a:spLocks noChangeShapeType="1"/>
            </p:cNvSpPr>
            <p:nvPr/>
          </p:nvSpPr>
          <p:spPr bwMode="auto">
            <a:xfrm>
              <a:off x="3464" y="348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17" name="Text Box 48"/>
            <p:cNvSpPr txBox="1">
              <a:spLocks noChangeArrowheads="1"/>
            </p:cNvSpPr>
            <p:nvPr/>
          </p:nvSpPr>
          <p:spPr bwMode="auto">
            <a:xfrm>
              <a:off x="3527" y="2671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3518" name="Rectangle 49"/>
            <p:cNvSpPr>
              <a:spLocks noChangeArrowheads="1"/>
            </p:cNvSpPr>
            <p:nvPr/>
          </p:nvSpPr>
          <p:spPr bwMode="auto">
            <a:xfrm>
              <a:off x="3504" y="2808"/>
              <a:ext cx="224" cy="2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3519" name="Text Box 50"/>
            <p:cNvSpPr txBox="1">
              <a:spLocks noChangeArrowheads="1"/>
            </p:cNvSpPr>
            <p:nvPr/>
          </p:nvSpPr>
          <p:spPr bwMode="auto">
            <a:xfrm>
              <a:off x="3591" y="287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63520" name="Line 51"/>
            <p:cNvSpPr>
              <a:spLocks noChangeShapeType="1"/>
            </p:cNvSpPr>
            <p:nvPr/>
          </p:nvSpPr>
          <p:spPr bwMode="auto">
            <a:xfrm>
              <a:off x="3824" y="2672"/>
              <a:ext cx="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21" name="Line 52"/>
            <p:cNvSpPr>
              <a:spLocks noChangeShapeType="1"/>
            </p:cNvSpPr>
            <p:nvPr/>
          </p:nvSpPr>
          <p:spPr bwMode="auto">
            <a:xfrm flipV="1">
              <a:off x="4024" y="2672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22" name="Line 53"/>
            <p:cNvSpPr>
              <a:spLocks noChangeShapeType="1"/>
            </p:cNvSpPr>
            <p:nvPr/>
          </p:nvSpPr>
          <p:spPr bwMode="auto">
            <a:xfrm flipH="1">
              <a:off x="3832" y="335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3523" name="Text Box 54"/>
            <p:cNvSpPr txBox="1">
              <a:spLocks noChangeArrowheads="1"/>
            </p:cNvSpPr>
            <p:nvPr/>
          </p:nvSpPr>
          <p:spPr bwMode="auto">
            <a:xfrm>
              <a:off x="3159" y="3567"/>
              <a:ext cx="2268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patch it when the target address becomes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known (fixup)</a:t>
              </a:r>
            </a:p>
          </p:txBody>
        </p:sp>
        <p:sp>
          <p:nvSpPr>
            <p:cNvPr id="63524" name="Text Box 55"/>
            <p:cNvSpPr txBox="1">
              <a:spLocks noChangeArrowheads="1"/>
            </p:cNvSpPr>
            <p:nvPr/>
          </p:nvSpPr>
          <p:spPr bwMode="auto">
            <a:xfrm>
              <a:off x="3527" y="3079"/>
              <a:ext cx="21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instr</a:t>
              </a:r>
            </a:p>
          </p:txBody>
        </p:sp>
        <p:sp>
          <p:nvSpPr>
            <p:cNvPr id="63525" name="Text Box 56"/>
            <p:cNvSpPr txBox="1">
              <a:spLocks noChangeArrowheads="1"/>
            </p:cNvSpPr>
            <p:nvPr/>
          </p:nvSpPr>
          <p:spPr bwMode="auto">
            <a:xfrm>
              <a:off x="3527" y="3215"/>
              <a:ext cx="21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instr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77D1CF-9056-4847-841A-DB3EA50DBA8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a stack machine works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22313" y="1397000"/>
            <a:ext cx="2373312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1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statement  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 = i + j * 5;</a:t>
            </a: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6362700" y="2286000"/>
            <a:ext cx="5334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6362700" y="2489200"/>
            <a:ext cx="533400" cy="20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6362700" y="2133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6896100" y="2133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 flipV="1">
            <a:off x="6134100" y="22733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5815013" y="2081213"/>
            <a:ext cx="339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fp</a:t>
            </a:r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 flipV="1">
            <a:off x="6134100" y="2692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5815013" y="2500313"/>
            <a:ext cx="361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sp</a:t>
            </a:r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>
            <a:off x="6564313" y="2306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6564313" y="2509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6958013" y="2509838"/>
            <a:ext cx="33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</a:t>
            </a:r>
          </a:p>
        </p:txBody>
      </p:sp>
      <p:sp>
        <p:nvSpPr>
          <p:cNvPr id="14352" name="Text Box 15"/>
          <p:cNvSpPr txBox="1">
            <a:spLocks noChangeArrowheads="1"/>
          </p:cNvSpPr>
          <p:nvPr/>
        </p:nvSpPr>
        <p:spPr bwMode="auto">
          <a:xfrm>
            <a:off x="6958013" y="2306638"/>
            <a:ext cx="33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</a:p>
        </p:txBody>
      </p:sp>
      <p:sp>
        <p:nvSpPr>
          <p:cNvPr id="14353" name="Text Box 16"/>
          <p:cNvSpPr txBox="1">
            <a:spLocks noChangeArrowheads="1"/>
          </p:cNvSpPr>
          <p:nvPr/>
        </p:nvSpPr>
        <p:spPr bwMode="auto">
          <a:xfrm>
            <a:off x="6246813" y="2306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6246813" y="2509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4913313" y="1751013"/>
            <a:ext cx="3276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assume the following values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</a:t>
            </a:r>
          </a:p>
        </p:txBody>
      </p:sp>
      <p:grpSp>
        <p:nvGrpSpPr>
          <p:cNvPr id="335927" name="Group 55"/>
          <p:cNvGrpSpPr>
            <a:grpSpLocks/>
          </p:cNvGrpSpPr>
          <p:nvPr/>
        </p:nvGrpSpPr>
        <p:grpSpPr bwMode="auto">
          <a:xfrm>
            <a:off x="722313" y="2728913"/>
            <a:ext cx="5954712" cy="1352550"/>
            <a:chOff x="455" y="1719"/>
            <a:chExt cx="3751" cy="852"/>
          </a:xfrm>
        </p:grpSpPr>
        <p:sp>
          <p:nvSpPr>
            <p:cNvPr id="14389" name="Rectangle 25"/>
            <p:cNvSpPr>
              <a:spLocks noChangeArrowheads="1"/>
            </p:cNvSpPr>
            <p:nvPr/>
          </p:nvSpPr>
          <p:spPr bwMode="auto">
            <a:xfrm>
              <a:off x="1448" y="2392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90" name="Text Box 19"/>
            <p:cNvSpPr txBox="1">
              <a:spLocks noChangeArrowheads="1"/>
            </p:cNvSpPr>
            <p:nvPr/>
          </p:nvSpPr>
          <p:spPr bwMode="auto">
            <a:xfrm>
              <a:off x="455" y="1719"/>
              <a:ext cx="7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30000"/>
                </a:spcAft>
                <a:buClrTx/>
                <a:buSzTx/>
                <a:buFontTx/>
                <a:buNone/>
                <a:tabLst>
                  <a:tab pos="381000" algn="l"/>
                </a:tabLst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Simulation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4391" name="Text Box 20"/>
            <p:cNvSpPr txBox="1">
              <a:spLocks noChangeArrowheads="1"/>
            </p:cNvSpPr>
            <p:nvPr/>
          </p:nvSpPr>
          <p:spPr bwMode="auto">
            <a:xfrm>
              <a:off x="671" y="2079"/>
              <a:ext cx="72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instructions</a:t>
              </a:r>
            </a:p>
          </p:txBody>
        </p:sp>
        <p:sp>
          <p:nvSpPr>
            <p:cNvPr id="14392" name="Text Box 21"/>
            <p:cNvSpPr txBox="1">
              <a:spLocks noChangeArrowheads="1"/>
            </p:cNvSpPr>
            <p:nvPr/>
          </p:nvSpPr>
          <p:spPr bwMode="auto">
            <a:xfrm>
              <a:off x="1399" y="2079"/>
              <a:ext cx="47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4393" name="Text Box 22"/>
            <p:cNvSpPr txBox="1">
              <a:spLocks noChangeArrowheads="1"/>
            </p:cNvSpPr>
            <p:nvPr/>
          </p:nvSpPr>
          <p:spPr bwMode="auto">
            <a:xfrm>
              <a:off x="679" y="2375"/>
              <a:ext cx="3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load0</a:t>
              </a:r>
            </a:p>
          </p:txBody>
        </p:sp>
        <p:sp>
          <p:nvSpPr>
            <p:cNvPr id="14394" name="Text Box 23"/>
            <p:cNvSpPr txBox="1">
              <a:spLocks noChangeArrowheads="1"/>
            </p:cNvSpPr>
            <p:nvPr/>
          </p:nvSpPr>
          <p:spPr bwMode="auto">
            <a:xfrm>
              <a:off x="2287" y="2359"/>
              <a:ext cx="191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variable from address 0 (i.e.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4395" name="Text Box 24"/>
            <p:cNvSpPr txBox="1">
              <a:spLocks noChangeArrowheads="1"/>
            </p:cNvSpPr>
            <p:nvPr/>
          </p:nvSpPr>
          <p:spPr bwMode="auto">
            <a:xfrm>
              <a:off x="1495" y="2399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335931" name="Group 59"/>
          <p:cNvGrpSpPr>
            <a:grpSpLocks/>
          </p:cNvGrpSpPr>
          <p:nvPr/>
        </p:nvGrpSpPr>
        <p:grpSpPr bwMode="auto">
          <a:xfrm>
            <a:off x="1077913" y="4976813"/>
            <a:ext cx="5637212" cy="336550"/>
            <a:chOff x="679" y="3135"/>
            <a:chExt cx="3551" cy="212"/>
          </a:xfrm>
        </p:grpSpPr>
        <p:sp>
          <p:nvSpPr>
            <p:cNvPr id="14385" name="Rectangle 38"/>
            <p:cNvSpPr>
              <a:spLocks noChangeArrowheads="1"/>
            </p:cNvSpPr>
            <p:nvPr/>
          </p:nvSpPr>
          <p:spPr bwMode="auto">
            <a:xfrm>
              <a:off x="1448" y="3168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86" name="Text Box 39"/>
            <p:cNvSpPr txBox="1">
              <a:spLocks noChangeArrowheads="1"/>
            </p:cNvSpPr>
            <p:nvPr/>
          </p:nvSpPr>
          <p:spPr bwMode="auto">
            <a:xfrm>
              <a:off x="679" y="3151"/>
              <a:ext cx="3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add</a:t>
              </a:r>
            </a:p>
          </p:txBody>
        </p:sp>
        <p:sp>
          <p:nvSpPr>
            <p:cNvPr id="14387" name="Text Box 40"/>
            <p:cNvSpPr txBox="1">
              <a:spLocks noChangeArrowheads="1"/>
            </p:cNvSpPr>
            <p:nvPr/>
          </p:nvSpPr>
          <p:spPr bwMode="auto">
            <a:xfrm>
              <a:off x="2287" y="3135"/>
              <a:ext cx="19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add the two topmost stack elements</a:t>
              </a:r>
            </a:p>
          </p:txBody>
        </p:sp>
        <p:sp>
          <p:nvSpPr>
            <p:cNvPr id="14388" name="Text Box 41"/>
            <p:cNvSpPr txBox="1">
              <a:spLocks noChangeArrowheads="1"/>
            </p:cNvSpPr>
            <p:nvPr/>
          </p:nvSpPr>
          <p:spPr bwMode="auto">
            <a:xfrm>
              <a:off x="1471" y="3175"/>
              <a:ext cx="14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23</a:t>
              </a:r>
            </a:p>
          </p:txBody>
        </p:sp>
      </p:grpSp>
      <p:grpSp>
        <p:nvGrpSpPr>
          <p:cNvPr id="335928" name="Group 56"/>
          <p:cNvGrpSpPr>
            <a:grpSpLocks/>
          </p:cNvGrpSpPr>
          <p:nvPr/>
        </p:nvGrpSpPr>
        <p:grpSpPr bwMode="auto">
          <a:xfrm>
            <a:off x="1077913" y="4049713"/>
            <a:ext cx="5599112" cy="336550"/>
            <a:chOff x="679" y="2551"/>
            <a:chExt cx="3527" cy="212"/>
          </a:xfrm>
        </p:grpSpPr>
        <p:sp>
          <p:nvSpPr>
            <p:cNvPr id="14379" name="Rectangle 26"/>
            <p:cNvSpPr>
              <a:spLocks noChangeArrowheads="1"/>
            </p:cNvSpPr>
            <p:nvPr/>
          </p:nvSpPr>
          <p:spPr bwMode="auto">
            <a:xfrm>
              <a:off x="1448" y="2584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80" name="Text Box 27"/>
            <p:cNvSpPr txBox="1">
              <a:spLocks noChangeArrowheads="1"/>
            </p:cNvSpPr>
            <p:nvPr/>
          </p:nvSpPr>
          <p:spPr bwMode="auto">
            <a:xfrm>
              <a:off x="679" y="2567"/>
              <a:ext cx="3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load1</a:t>
              </a:r>
            </a:p>
          </p:txBody>
        </p:sp>
        <p:sp>
          <p:nvSpPr>
            <p:cNvPr id="14381" name="Text Box 28"/>
            <p:cNvSpPr txBox="1">
              <a:spLocks noChangeArrowheads="1"/>
            </p:cNvSpPr>
            <p:nvPr/>
          </p:nvSpPr>
          <p:spPr bwMode="auto">
            <a:xfrm>
              <a:off x="2287" y="2551"/>
              <a:ext cx="191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variable from address 1 (i.e.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j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4382" name="Text Box 29"/>
            <p:cNvSpPr txBox="1">
              <a:spLocks noChangeArrowheads="1"/>
            </p:cNvSpPr>
            <p:nvPr/>
          </p:nvSpPr>
          <p:spPr bwMode="auto">
            <a:xfrm>
              <a:off x="1495" y="2591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4383" name="Rectangle 42"/>
            <p:cNvSpPr>
              <a:spLocks noChangeArrowheads="1"/>
            </p:cNvSpPr>
            <p:nvPr/>
          </p:nvSpPr>
          <p:spPr bwMode="auto">
            <a:xfrm>
              <a:off x="1624" y="2584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84" name="Text Box 43"/>
            <p:cNvSpPr txBox="1">
              <a:spLocks noChangeArrowheads="1"/>
            </p:cNvSpPr>
            <p:nvPr/>
          </p:nvSpPr>
          <p:spPr bwMode="auto">
            <a:xfrm>
              <a:off x="1671" y="2591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335929" name="Group 57"/>
          <p:cNvGrpSpPr>
            <a:grpSpLocks/>
          </p:cNvGrpSpPr>
          <p:nvPr/>
        </p:nvGrpSpPr>
        <p:grpSpPr bwMode="auto">
          <a:xfrm>
            <a:off x="1077913" y="4367213"/>
            <a:ext cx="3967162" cy="336550"/>
            <a:chOff x="679" y="2751"/>
            <a:chExt cx="2499" cy="212"/>
          </a:xfrm>
        </p:grpSpPr>
        <p:sp>
          <p:nvSpPr>
            <p:cNvPr id="14371" name="Rectangle 30"/>
            <p:cNvSpPr>
              <a:spLocks noChangeArrowheads="1"/>
            </p:cNvSpPr>
            <p:nvPr/>
          </p:nvSpPr>
          <p:spPr bwMode="auto">
            <a:xfrm>
              <a:off x="1448" y="2784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72" name="Text Box 31"/>
            <p:cNvSpPr txBox="1">
              <a:spLocks noChangeArrowheads="1"/>
            </p:cNvSpPr>
            <p:nvPr/>
          </p:nvSpPr>
          <p:spPr bwMode="auto">
            <a:xfrm>
              <a:off x="679" y="2767"/>
              <a:ext cx="44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const5</a:t>
              </a:r>
            </a:p>
          </p:txBody>
        </p:sp>
        <p:sp>
          <p:nvSpPr>
            <p:cNvPr id="14373" name="Text Box 32"/>
            <p:cNvSpPr txBox="1">
              <a:spLocks noChangeArrowheads="1"/>
            </p:cNvSpPr>
            <p:nvPr/>
          </p:nvSpPr>
          <p:spPr bwMode="auto">
            <a:xfrm>
              <a:off x="2287" y="2751"/>
              <a:ext cx="89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 constant 5</a:t>
              </a:r>
            </a:p>
          </p:txBody>
        </p:sp>
        <p:sp>
          <p:nvSpPr>
            <p:cNvPr id="14374" name="Text Box 33"/>
            <p:cNvSpPr txBox="1">
              <a:spLocks noChangeArrowheads="1"/>
            </p:cNvSpPr>
            <p:nvPr/>
          </p:nvSpPr>
          <p:spPr bwMode="auto">
            <a:xfrm>
              <a:off x="1495" y="2791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4375" name="Rectangle 44"/>
            <p:cNvSpPr>
              <a:spLocks noChangeArrowheads="1"/>
            </p:cNvSpPr>
            <p:nvPr/>
          </p:nvSpPr>
          <p:spPr bwMode="auto">
            <a:xfrm>
              <a:off x="1624" y="2784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76" name="Text Box 45"/>
            <p:cNvSpPr txBox="1">
              <a:spLocks noChangeArrowheads="1"/>
            </p:cNvSpPr>
            <p:nvPr/>
          </p:nvSpPr>
          <p:spPr bwMode="auto">
            <a:xfrm>
              <a:off x="1671" y="2791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4377" name="Rectangle 46"/>
            <p:cNvSpPr>
              <a:spLocks noChangeArrowheads="1"/>
            </p:cNvSpPr>
            <p:nvPr/>
          </p:nvSpPr>
          <p:spPr bwMode="auto">
            <a:xfrm>
              <a:off x="1800" y="2784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78" name="Text Box 47"/>
            <p:cNvSpPr txBox="1">
              <a:spLocks noChangeArrowheads="1"/>
            </p:cNvSpPr>
            <p:nvPr/>
          </p:nvSpPr>
          <p:spPr bwMode="auto">
            <a:xfrm>
              <a:off x="1847" y="2791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</p:grpSp>
      <p:grpSp>
        <p:nvGrpSpPr>
          <p:cNvPr id="335930" name="Group 58"/>
          <p:cNvGrpSpPr>
            <a:grpSpLocks/>
          </p:cNvGrpSpPr>
          <p:nvPr/>
        </p:nvGrpSpPr>
        <p:grpSpPr bwMode="auto">
          <a:xfrm>
            <a:off x="1077913" y="4672013"/>
            <a:ext cx="6035675" cy="336550"/>
            <a:chOff x="679" y="2943"/>
            <a:chExt cx="3802" cy="212"/>
          </a:xfrm>
        </p:grpSpPr>
        <p:sp>
          <p:nvSpPr>
            <p:cNvPr id="14365" name="Rectangle 34"/>
            <p:cNvSpPr>
              <a:spLocks noChangeArrowheads="1"/>
            </p:cNvSpPr>
            <p:nvPr/>
          </p:nvSpPr>
          <p:spPr bwMode="auto">
            <a:xfrm>
              <a:off x="1448" y="2976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66" name="Text Box 35"/>
            <p:cNvSpPr txBox="1">
              <a:spLocks noChangeArrowheads="1"/>
            </p:cNvSpPr>
            <p:nvPr/>
          </p:nvSpPr>
          <p:spPr bwMode="auto">
            <a:xfrm>
              <a:off x="679" y="2959"/>
              <a:ext cx="2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mul</a:t>
              </a:r>
            </a:p>
          </p:txBody>
        </p:sp>
        <p:sp>
          <p:nvSpPr>
            <p:cNvPr id="14367" name="Text Box 36"/>
            <p:cNvSpPr txBox="1">
              <a:spLocks noChangeArrowheads="1"/>
            </p:cNvSpPr>
            <p:nvPr/>
          </p:nvSpPr>
          <p:spPr bwMode="auto">
            <a:xfrm>
              <a:off x="2287" y="2943"/>
              <a:ext cx="21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multiply the two topmost stack elements</a:t>
              </a:r>
            </a:p>
          </p:txBody>
        </p:sp>
        <p:sp>
          <p:nvSpPr>
            <p:cNvPr id="14368" name="Text Box 37"/>
            <p:cNvSpPr txBox="1">
              <a:spLocks noChangeArrowheads="1"/>
            </p:cNvSpPr>
            <p:nvPr/>
          </p:nvSpPr>
          <p:spPr bwMode="auto">
            <a:xfrm>
              <a:off x="1495" y="2983"/>
              <a:ext cx="8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4369" name="Rectangle 48"/>
            <p:cNvSpPr>
              <a:spLocks noChangeArrowheads="1"/>
            </p:cNvSpPr>
            <p:nvPr/>
          </p:nvSpPr>
          <p:spPr bwMode="auto">
            <a:xfrm>
              <a:off x="1624" y="2976"/>
              <a:ext cx="176" cy="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4370" name="Text Box 49"/>
            <p:cNvSpPr txBox="1">
              <a:spLocks noChangeArrowheads="1"/>
            </p:cNvSpPr>
            <p:nvPr/>
          </p:nvSpPr>
          <p:spPr bwMode="auto">
            <a:xfrm>
              <a:off x="1647" y="2983"/>
              <a:ext cx="14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8000" tIns="0" rIns="1800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</a:p>
          </p:txBody>
        </p:sp>
      </p:grpSp>
      <p:grpSp>
        <p:nvGrpSpPr>
          <p:cNvPr id="335932" name="Group 60"/>
          <p:cNvGrpSpPr>
            <a:grpSpLocks/>
          </p:cNvGrpSpPr>
          <p:nvPr/>
        </p:nvGrpSpPr>
        <p:grpSpPr bwMode="auto">
          <a:xfrm>
            <a:off x="862013" y="5281616"/>
            <a:ext cx="6545262" cy="862013"/>
            <a:chOff x="543" y="3327"/>
            <a:chExt cx="4123" cy="543"/>
          </a:xfrm>
        </p:grpSpPr>
        <p:sp>
          <p:nvSpPr>
            <p:cNvPr id="14362" name="Text Box 51"/>
            <p:cNvSpPr txBox="1">
              <a:spLocks noChangeArrowheads="1"/>
            </p:cNvSpPr>
            <p:nvPr/>
          </p:nvSpPr>
          <p:spPr bwMode="auto">
            <a:xfrm>
              <a:off x="679" y="3343"/>
              <a:ext cx="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store0</a:t>
              </a:r>
            </a:p>
          </p:txBody>
        </p:sp>
        <p:sp>
          <p:nvSpPr>
            <p:cNvPr id="14363" name="Text Box 52"/>
            <p:cNvSpPr txBox="1">
              <a:spLocks noChangeArrowheads="1"/>
            </p:cNvSpPr>
            <p:nvPr/>
          </p:nvSpPr>
          <p:spPr bwMode="auto">
            <a:xfrm>
              <a:off x="2287" y="3327"/>
              <a:ext cx="2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store the topmost stack element to address 0</a:t>
              </a:r>
            </a:p>
          </p:txBody>
        </p:sp>
        <p:sp>
          <p:nvSpPr>
            <p:cNvPr id="14364" name="Text Box 54"/>
            <p:cNvSpPr txBox="1">
              <a:spLocks noChangeArrowheads="1"/>
            </p:cNvSpPr>
            <p:nvPr/>
          </p:nvSpPr>
          <p:spPr bwMode="auto">
            <a:xfrm>
              <a:off x="543" y="3655"/>
              <a:ext cx="355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At the end of every statement the expression stack is empty again!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462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36D85D-D3D0-482F-928A-3179CCC11DD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60</a:t>
            </a:fld>
            <a:endParaRPr lang="de-DE" altLang="en-US" sz="1400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Forward jumps to the same jump target</a:t>
            </a:r>
          </a:p>
        </p:txBody>
      </p:sp>
      <p:sp>
        <p:nvSpPr>
          <p:cNvPr id="64516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247950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Where does this occur?</a:t>
            </a:r>
            <a:endParaRPr lang="de-AT" altLang="en-US" sz="1800" b="1"/>
          </a:p>
        </p:txBody>
      </p:sp>
      <p:sp>
        <p:nvSpPr>
          <p:cNvPr id="64517" name="Text Box 4"/>
          <p:cNvSpPr txBox="1">
            <a:spLocks noChangeArrowheads="1"/>
          </p:cNvSpPr>
          <p:nvPr/>
        </p:nvSpPr>
        <p:spPr bwMode="auto">
          <a:xfrm>
            <a:off x="735013" y="1725613"/>
            <a:ext cx="530495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breaks </a:t>
            </a:r>
            <a:r>
              <a:rPr lang="de-AT" altLang="en-US" sz="1600" smtClean="0"/>
              <a:t>in a loop or in a switch statement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Boolean expressions that are built with </a:t>
            </a:r>
            <a:r>
              <a:rPr lang="de-AT" altLang="en-US" sz="1600"/>
              <a:t>&amp;&amp; </a:t>
            </a:r>
            <a:r>
              <a:rPr lang="de-AT" altLang="en-US" sz="1600" smtClean="0"/>
              <a:t>and </a:t>
            </a:r>
            <a:r>
              <a:rPr lang="de-AT" altLang="en-US" sz="1600"/>
              <a:t>|| </a:t>
            </a:r>
            <a:r>
              <a:rPr lang="de-AT" altLang="en-US" sz="1600" smtClean="0"/>
              <a:t>(see later)</a:t>
            </a:r>
            <a:endParaRPr lang="de-AT" altLang="en-US" sz="1600"/>
          </a:p>
        </p:txBody>
      </p:sp>
      <p:sp>
        <p:nvSpPr>
          <p:cNvPr id="64518" name="Text Box 5"/>
          <p:cNvSpPr txBox="1">
            <a:spLocks noChangeArrowheads="1"/>
          </p:cNvSpPr>
          <p:nvPr/>
        </p:nvSpPr>
        <p:spPr bwMode="auto">
          <a:xfrm>
            <a:off x="735013" y="2661293"/>
            <a:ext cx="268673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Open jumps to the same target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are kept in a </a:t>
            </a:r>
            <a:r>
              <a:rPr lang="de-AT" altLang="en-US" sz="1600" i="1" smtClean="0"/>
              <a:t>fixup list</a:t>
            </a:r>
            <a:endParaRPr lang="de-AT" altLang="en-US" sz="1600" i="1"/>
          </a:p>
        </p:txBody>
      </p:sp>
      <p:sp>
        <p:nvSpPr>
          <p:cNvPr id="64519" name="Text Box 6"/>
          <p:cNvSpPr txBox="1">
            <a:spLocks noChangeArrowheads="1"/>
          </p:cNvSpPr>
          <p:nvPr/>
        </p:nvSpPr>
        <p:spPr bwMode="auto">
          <a:xfrm>
            <a:off x="2195513" y="346963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4520" name="Rectangle 7"/>
          <p:cNvSpPr>
            <a:spLocks noChangeArrowheads="1"/>
          </p:cNvSpPr>
          <p:nvPr/>
        </p:nvSpPr>
        <p:spPr bwMode="auto">
          <a:xfrm>
            <a:off x="2197100" y="3699820"/>
            <a:ext cx="3429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21" name="Text Box 8"/>
          <p:cNvSpPr txBox="1">
            <a:spLocks noChangeArrowheads="1"/>
          </p:cNvSpPr>
          <p:nvPr/>
        </p:nvSpPr>
        <p:spPr bwMode="auto">
          <a:xfrm>
            <a:off x="2195513" y="420623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4522" name="Rectangle 9"/>
          <p:cNvSpPr>
            <a:spLocks noChangeArrowheads="1"/>
          </p:cNvSpPr>
          <p:nvPr/>
        </p:nvSpPr>
        <p:spPr bwMode="auto">
          <a:xfrm>
            <a:off x="2197100" y="4436420"/>
            <a:ext cx="3429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23" name="Text Box 10"/>
          <p:cNvSpPr txBox="1">
            <a:spLocks noChangeArrowheads="1"/>
          </p:cNvSpPr>
          <p:nvPr/>
        </p:nvSpPr>
        <p:spPr bwMode="auto">
          <a:xfrm>
            <a:off x="2195513" y="494283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4524" name="Rectangle 11"/>
          <p:cNvSpPr>
            <a:spLocks noChangeArrowheads="1"/>
          </p:cNvSpPr>
          <p:nvPr/>
        </p:nvSpPr>
        <p:spPr bwMode="auto">
          <a:xfrm>
            <a:off x="2197100" y="5173020"/>
            <a:ext cx="3429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25" name="Text Box 17"/>
          <p:cNvSpPr txBox="1">
            <a:spLocks noChangeArrowheads="1"/>
          </p:cNvSpPr>
          <p:nvPr/>
        </p:nvSpPr>
        <p:spPr bwMode="auto">
          <a:xfrm rot="-5400000">
            <a:off x="876413" y="4393114"/>
            <a:ext cx="89830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fixup list</a:t>
            </a:r>
            <a:endParaRPr lang="de-AT" altLang="en-US" sz="1600" i="1"/>
          </a:p>
        </p:txBody>
      </p:sp>
      <p:grpSp>
        <p:nvGrpSpPr>
          <p:cNvPr id="383013" name="Group 37"/>
          <p:cNvGrpSpPr>
            <a:grpSpLocks/>
          </p:cNvGrpSpPr>
          <p:nvPr/>
        </p:nvGrpSpPr>
        <p:grpSpPr bwMode="auto">
          <a:xfrm>
            <a:off x="4049710" y="2669533"/>
            <a:ext cx="2873373" cy="3389313"/>
            <a:chOff x="2551" y="1719"/>
            <a:chExt cx="1810" cy="2135"/>
          </a:xfrm>
        </p:grpSpPr>
        <p:sp>
          <p:nvSpPr>
            <p:cNvPr id="64536" name="Text Box 18"/>
            <p:cNvSpPr txBox="1">
              <a:spLocks noChangeArrowheads="1"/>
            </p:cNvSpPr>
            <p:nvPr/>
          </p:nvSpPr>
          <p:spPr bwMode="auto">
            <a:xfrm>
              <a:off x="2551" y="1719"/>
              <a:ext cx="181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When the target becomes known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fixup list is resolved</a:t>
              </a:r>
              <a:endParaRPr lang="de-AT" altLang="en-US" sz="1600"/>
            </a:p>
          </p:txBody>
        </p:sp>
        <p:sp>
          <p:nvSpPr>
            <p:cNvPr id="64537" name="Text Box 19"/>
            <p:cNvSpPr txBox="1">
              <a:spLocks noChangeArrowheads="1"/>
            </p:cNvSpPr>
            <p:nvPr/>
          </p:nvSpPr>
          <p:spPr bwMode="auto">
            <a:xfrm>
              <a:off x="3063" y="2223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4538" name="Rectangle 20"/>
            <p:cNvSpPr>
              <a:spLocks noChangeArrowheads="1"/>
            </p:cNvSpPr>
            <p:nvPr/>
          </p:nvSpPr>
          <p:spPr bwMode="auto">
            <a:xfrm>
              <a:off x="3064" y="2368"/>
              <a:ext cx="216" cy="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4539" name="Text Box 21"/>
            <p:cNvSpPr txBox="1">
              <a:spLocks noChangeArrowheads="1"/>
            </p:cNvSpPr>
            <p:nvPr/>
          </p:nvSpPr>
          <p:spPr bwMode="auto">
            <a:xfrm>
              <a:off x="3063" y="2687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4540" name="Rectangle 22"/>
            <p:cNvSpPr>
              <a:spLocks noChangeArrowheads="1"/>
            </p:cNvSpPr>
            <p:nvPr/>
          </p:nvSpPr>
          <p:spPr bwMode="auto">
            <a:xfrm>
              <a:off x="3064" y="2832"/>
              <a:ext cx="216" cy="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4541" name="Text Box 23"/>
            <p:cNvSpPr txBox="1">
              <a:spLocks noChangeArrowheads="1"/>
            </p:cNvSpPr>
            <p:nvPr/>
          </p:nvSpPr>
          <p:spPr bwMode="auto">
            <a:xfrm>
              <a:off x="3063" y="3151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4542" name="Rectangle 24"/>
            <p:cNvSpPr>
              <a:spLocks noChangeArrowheads="1"/>
            </p:cNvSpPr>
            <p:nvPr/>
          </p:nvSpPr>
          <p:spPr bwMode="auto">
            <a:xfrm>
              <a:off x="3064" y="3296"/>
              <a:ext cx="216" cy="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4543" name="Line 31"/>
            <p:cNvSpPr>
              <a:spLocks noChangeShapeType="1"/>
            </p:cNvSpPr>
            <p:nvPr/>
          </p:nvSpPr>
          <p:spPr bwMode="auto">
            <a:xfrm>
              <a:off x="3224" y="2448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4544" name="Line 32"/>
            <p:cNvSpPr>
              <a:spLocks noChangeShapeType="1"/>
            </p:cNvSpPr>
            <p:nvPr/>
          </p:nvSpPr>
          <p:spPr bwMode="auto">
            <a:xfrm>
              <a:off x="3224" y="2904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4545" name="Line 33"/>
            <p:cNvSpPr>
              <a:spLocks noChangeShapeType="1"/>
            </p:cNvSpPr>
            <p:nvPr/>
          </p:nvSpPr>
          <p:spPr bwMode="auto">
            <a:xfrm>
              <a:off x="3224" y="3368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4546" name="Line 34"/>
            <p:cNvSpPr>
              <a:spLocks noChangeShapeType="1"/>
            </p:cNvSpPr>
            <p:nvPr/>
          </p:nvSpPr>
          <p:spPr bwMode="auto">
            <a:xfrm>
              <a:off x="3432" y="2448"/>
              <a:ext cx="0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4547" name="Line 35"/>
            <p:cNvSpPr>
              <a:spLocks noChangeShapeType="1"/>
            </p:cNvSpPr>
            <p:nvPr/>
          </p:nvSpPr>
          <p:spPr bwMode="auto">
            <a:xfrm flipH="1">
              <a:off x="3232" y="3744"/>
              <a:ext cx="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4548" name="Text Box 36"/>
            <p:cNvSpPr txBox="1">
              <a:spLocks noChangeArrowheads="1"/>
            </p:cNvSpPr>
            <p:nvPr/>
          </p:nvSpPr>
          <p:spPr bwMode="auto">
            <a:xfrm>
              <a:off x="3503" y="3639"/>
              <a:ext cx="82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target address</a:t>
              </a:r>
              <a:endParaRPr lang="de-AT" altLang="en-US" sz="1600"/>
            </a:p>
          </p:txBody>
        </p:sp>
      </p:grpSp>
      <p:sp>
        <p:nvSpPr>
          <p:cNvPr id="64527" name="Rectangle 38"/>
          <p:cNvSpPr>
            <a:spLocks noChangeArrowheads="1"/>
          </p:cNvSpPr>
          <p:nvPr/>
        </p:nvSpPr>
        <p:spPr bwMode="auto">
          <a:xfrm>
            <a:off x="1495425" y="434117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28" name="Rectangle 39"/>
          <p:cNvSpPr>
            <a:spLocks noChangeArrowheads="1"/>
          </p:cNvSpPr>
          <p:nvPr/>
        </p:nvSpPr>
        <p:spPr bwMode="auto">
          <a:xfrm>
            <a:off x="1495425" y="449357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29" name="Rectangle 40"/>
          <p:cNvSpPr>
            <a:spLocks noChangeArrowheads="1"/>
          </p:cNvSpPr>
          <p:nvPr/>
        </p:nvSpPr>
        <p:spPr bwMode="auto">
          <a:xfrm>
            <a:off x="1495425" y="464597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4530" name="Line 41"/>
          <p:cNvSpPr>
            <a:spLocks noChangeShapeType="1"/>
          </p:cNvSpPr>
          <p:nvPr/>
        </p:nvSpPr>
        <p:spPr bwMode="auto">
          <a:xfrm flipV="1">
            <a:off x="1581150" y="3712520"/>
            <a:ext cx="609600" cy="695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4531" name="Line 42"/>
          <p:cNvSpPr>
            <a:spLocks noChangeShapeType="1"/>
          </p:cNvSpPr>
          <p:nvPr/>
        </p:nvSpPr>
        <p:spPr bwMode="auto">
          <a:xfrm flipV="1">
            <a:off x="1581150" y="4436420"/>
            <a:ext cx="6096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4532" name="Line 43"/>
          <p:cNvSpPr>
            <a:spLocks noChangeShapeType="1"/>
          </p:cNvSpPr>
          <p:nvPr/>
        </p:nvSpPr>
        <p:spPr bwMode="auto">
          <a:xfrm>
            <a:off x="1571625" y="4722170"/>
            <a:ext cx="619125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4533" name="Text Box 46"/>
          <p:cNvSpPr txBox="1">
            <a:spLocks noChangeArrowheads="1"/>
          </p:cNvSpPr>
          <p:nvPr/>
        </p:nvSpPr>
        <p:spPr bwMode="auto">
          <a:xfrm>
            <a:off x="2309813" y="368553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  <p:sp>
        <p:nvSpPr>
          <p:cNvPr id="64534" name="Text Box 47"/>
          <p:cNvSpPr txBox="1">
            <a:spLocks noChangeArrowheads="1"/>
          </p:cNvSpPr>
          <p:nvPr/>
        </p:nvSpPr>
        <p:spPr bwMode="auto">
          <a:xfrm>
            <a:off x="2309813" y="4457058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  <p:sp>
        <p:nvSpPr>
          <p:cNvPr id="64535" name="Text Box 48"/>
          <p:cNvSpPr txBox="1">
            <a:spLocks noChangeArrowheads="1"/>
          </p:cNvSpPr>
          <p:nvPr/>
        </p:nvSpPr>
        <p:spPr bwMode="auto">
          <a:xfrm>
            <a:off x="2309813" y="5161908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826543-BD5D-4868-8C20-55CF77A14DE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61</a:t>
            </a:fld>
            <a:endParaRPr lang="de-DE" altLang="en-US" sz="1400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 </a:t>
            </a:r>
            <a:r>
              <a:rPr lang="de-AT" altLang="en-US" i="0" smtClean="0"/>
              <a:t>Label</a:t>
            </a:r>
          </a:p>
        </p:txBody>
      </p:sp>
      <p:sp>
        <p:nvSpPr>
          <p:cNvPr id="65540" name="Text Box 3"/>
          <p:cNvSpPr txBox="1">
            <a:spLocks noChangeArrowheads="1"/>
          </p:cNvSpPr>
          <p:nvPr/>
        </p:nvSpPr>
        <p:spPr bwMode="auto">
          <a:xfrm>
            <a:off x="684213" y="1244600"/>
            <a:ext cx="371477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Manages jump labels and fixup lists</a:t>
            </a:r>
            <a:endParaRPr lang="de-AT" altLang="en-US" sz="1800" b="1"/>
          </a:p>
        </p:txBody>
      </p:sp>
      <p:sp>
        <p:nvSpPr>
          <p:cNvPr id="65541" name="Text Box 4"/>
          <p:cNvSpPr txBox="1">
            <a:spLocks noChangeArrowheads="1"/>
          </p:cNvSpPr>
          <p:nvPr/>
        </p:nvSpPr>
        <p:spPr bwMode="auto">
          <a:xfrm>
            <a:off x="785813" y="1687513"/>
            <a:ext cx="6148135" cy="117173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Label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Label() {...}		// </a:t>
            </a:r>
            <a:r>
              <a:rPr lang="de-AT" altLang="en-US" sz="1400" smtClean="0">
                <a:latin typeface="Arial" panose="020B0604020202020204" pitchFamily="34" charset="0"/>
              </a:rPr>
              <a:t>creates a new and still undefined label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</a:t>
            </a:r>
            <a:r>
              <a:rPr lang="de-AT" altLang="en-US" sz="1400" b="1">
                <a:latin typeface="Arial" panose="020B0604020202020204" pitchFamily="34" charset="0"/>
              </a:rPr>
              <a:t>here</a:t>
            </a:r>
            <a:r>
              <a:rPr lang="de-AT" altLang="en-US" sz="1400">
                <a:latin typeface="Arial" panose="020B0604020202020204" pitchFamily="34" charset="0"/>
              </a:rPr>
              <a:t>() {...}		// </a:t>
            </a:r>
            <a:r>
              <a:rPr lang="de-AT" altLang="en-US" sz="1400" smtClean="0">
                <a:latin typeface="Arial" panose="020B0604020202020204" pitchFamily="34" charset="0"/>
              </a:rPr>
              <a:t>defines a label at the current pc position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</a:t>
            </a:r>
            <a:r>
              <a:rPr lang="de-AT" altLang="en-US" sz="1400" b="1">
                <a:latin typeface="Arial" panose="020B0604020202020204" pitchFamily="34" charset="0"/>
              </a:rPr>
              <a:t>putAdr</a:t>
            </a:r>
            <a:r>
              <a:rPr lang="de-AT" altLang="en-US" sz="1400">
                <a:latin typeface="Arial" panose="020B0604020202020204" pitchFamily="34" charset="0"/>
              </a:rPr>
              <a:t>() {...}	// </a:t>
            </a:r>
            <a:r>
              <a:rPr lang="de-AT" altLang="en-US" sz="1400" smtClean="0">
                <a:latin typeface="Arial" panose="020B0604020202020204" pitchFamily="34" charset="0"/>
              </a:rPr>
              <a:t>emits jump distance to this label at the pc position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384007" name="Group 7"/>
          <p:cNvGrpSpPr>
            <a:grpSpLocks/>
          </p:cNvGrpSpPr>
          <p:nvPr/>
        </p:nvGrpSpPr>
        <p:grpSpPr bwMode="auto">
          <a:xfrm>
            <a:off x="684213" y="3238500"/>
            <a:ext cx="5959475" cy="1881188"/>
            <a:chOff x="431" y="2040"/>
            <a:chExt cx="3754" cy="1185"/>
          </a:xfrm>
        </p:grpSpPr>
        <p:sp>
          <p:nvSpPr>
            <p:cNvPr id="65543" name="Text Box 5"/>
            <p:cNvSpPr txBox="1">
              <a:spLocks noChangeArrowheads="1"/>
            </p:cNvSpPr>
            <p:nvPr/>
          </p:nvSpPr>
          <p:spPr bwMode="auto">
            <a:xfrm>
              <a:off x="431" y="2040"/>
              <a:ext cx="48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Usage</a:t>
              </a:r>
              <a:endParaRPr lang="de-AT" altLang="en-US" sz="1800" b="1"/>
            </a:p>
          </p:txBody>
        </p:sp>
        <p:sp>
          <p:nvSpPr>
            <p:cNvPr id="65544" name="Text Box 6"/>
            <p:cNvSpPr txBox="1">
              <a:spLocks noChangeArrowheads="1"/>
            </p:cNvSpPr>
            <p:nvPr/>
          </p:nvSpPr>
          <p:spPr bwMode="auto">
            <a:xfrm>
              <a:off x="479" y="2351"/>
              <a:ext cx="3706" cy="8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15265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15265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15265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15265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1526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1526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1526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1526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1526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Label label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Code.put(Code.jmp);</a:t>
              </a:r>
              <a:r>
                <a:rPr lang="de-AT" altLang="en-US" sz="1400">
                  <a:latin typeface="Arial" panose="020B0604020202020204" pitchFamily="34" charset="0"/>
                </a:rPr>
                <a:t>	// </a:t>
              </a:r>
              <a:r>
                <a:rPr lang="de-AT" altLang="en-US" sz="1400" smtClean="0">
                  <a:latin typeface="Arial" panose="020B0604020202020204" pitchFamily="34" charset="0"/>
                </a:rPr>
                <a:t>jump to a yet undefined label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label.putAdr();</a:t>
              </a:r>
              <a:r>
                <a:rPr lang="de-AT" altLang="en-US" sz="1400">
                  <a:latin typeface="Arial" panose="020B0604020202020204" pitchFamily="34" charset="0"/>
                </a:rPr>
                <a:t>	// </a:t>
              </a:r>
              <a:r>
                <a:rPr lang="de-AT" altLang="en-US" sz="1400" smtClean="0">
                  <a:latin typeface="Arial" panose="020B0604020202020204" pitchFamily="34" charset="0"/>
                </a:rPr>
                <a:t>fixup address is remembered </a:t>
              </a:r>
              <a:r>
                <a:rPr lang="de-AT" altLang="en-US" sz="1400">
                  <a:latin typeface="Arial" panose="020B0604020202020204" pitchFamily="34" charset="0"/>
                </a:rPr>
                <a:t>in </a:t>
              </a:r>
              <a:r>
                <a:rPr lang="de-AT" altLang="en-US" sz="1400" smtClean="0">
                  <a:latin typeface="Arial" panose="020B0604020202020204" pitchFamily="34" charset="0"/>
                </a:rPr>
                <a:t>label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label.here();	// </a:t>
              </a:r>
              <a:r>
                <a:rPr lang="de-AT" altLang="en-US" sz="1400" smtClean="0">
                  <a:latin typeface="Arial" panose="020B0604020202020204" pitchFamily="34" charset="0"/>
                </a:rPr>
                <a:t>the jump to label leads to here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807508-2EF9-49DB-8EB1-80D3A9BEE67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62</a:t>
            </a:fld>
            <a:endParaRPr lang="de-DE" altLang="en-US" sz="1400" smtClean="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Implementation of the class </a:t>
            </a:r>
            <a:r>
              <a:rPr lang="de-AT" altLang="en-US" i="0" smtClean="0"/>
              <a:t>Label</a:t>
            </a:r>
          </a:p>
        </p:txBody>
      </p:sp>
      <p:sp>
        <p:nvSpPr>
          <p:cNvPr id="66564" name="Text Box 3"/>
          <p:cNvSpPr txBox="1">
            <a:spLocks noChangeArrowheads="1"/>
          </p:cNvSpPr>
          <p:nvPr/>
        </p:nvSpPr>
        <p:spPr bwMode="auto">
          <a:xfrm>
            <a:off x="684213" y="1193800"/>
            <a:ext cx="246443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Internal state of a label</a:t>
            </a:r>
            <a:endParaRPr lang="de-AT" altLang="en-US" sz="1800" b="1"/>
          </a:p>
        </p:txBody>
      </p:sp>
      <p:sp>
        <p:nvSpPr>
          <p:cNvPr id="66565" name="Text Box 4"/>
          <p:cNvSpPr txBox="1">
            <a:spLocks noChangeArrowheads="1"/>
          </p:cNvSpPr>
          <p:nvPr/>
        </p:nvSpPr>
        <p:spPr bwMode="auto">
          <a:xfrm>
            <a:off x="1027113" y="1598613"/>
            <a:ext cx="6895134" cy="1387176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514600" algn="l"/>
                <a:tab pos="3590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514600" algn="l"/>
                <a:tab pos="3590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514600" algn="l"/>
                <a:tab pos="3590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514600" algn="l"/>
                <a:tab pos="3590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514600" algn="l"/>
                <a:tab pos="3590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514600" algn="l"/>
                <a:tab pos="3590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514600" algn="l"/>
                <a:tab pos="3590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514600" algn="l"/>
                <a:tab pos="3590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514600" algn="l"/>
                <a:tab pos="3590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Label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  <a:tabLst>
                <a:tab pos="190500" algn="l"/>
                <a:tab pos="3230563" algn="l"/>
                <a:tab pos="4216400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private int </a:t>
            </a:r>
            <a:r>
              <a:rPr lang="de-AT" altLang="en-US" sz="1400" b="1">
                <a:latin typeface="Arial" panose="020B0604020202020204" pitchFamily="34" charset="0"/>
              </a:rPr>
              <a:t>adr</a:t>
            </a:r>
            <a:r>
              <a:rPr lang="de-AT" altLang="en-US" sz="1400">
                <a:latin typeface="Arial" panose="020B0604020202020204" pitchFamily="34" charset="0"/>
              </a:rPr>
              <a:t>;	// adr &gt;= 0:	</a:t>
            </a:r>
            <a:r>
              <a:rPr lang="de-AT" altLang="en-US" sz="1400" smtClean="0">
                <a:latin typeface="Arial" panose="020B0604020202020204" pitchFamily="34" charset="0"/>
              </a:rPr>
              <a:t>label address (already defined)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  <a:tabLst>
                <a:tab pos="190500" algn="l"/>
                <a:tab pos="3230563" algn="l"/>
                <a:tab pos="4216400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	// adr &lt; 0:	</a:t>
            </a:r>
            <a:r>
              <a:rPr lang="de-AT" altLang="en-US" sz="1400" smtClean="0">
                <a:latin typeface="Arial" panose="020B0604020202020204" pitchFamily="34" charset="0"/>
              </a:rPr>
              <a:t>label still undefined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  <a:tabLst>
                <a:tab pos="190500" algn="l"/>
                <a:tab pos="3230563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private </a:t>
            </a:r>
            <a:r>
              <a:rPr lang="de-AT" altLang="en-US" sz="1400" smtClean="0">
                <a:latin typeface="Arial" panose="020B0604020202020204" pitchFamily="34" charset="0"/>
              </a:rPr>
              <a:t>ArrayList&lt;Integer&gt; </a:t>
            </a:r>
            <a:r>
              <a:rPr lang="de-AT" altLang="en-US" sz="1400" b="1">
                <a:latin typeface="Arial" panose="020B0604020202020204" pitchFamily="34" charset="0"/>
              </a:rPr>
              <a:t>fixupList</a:t>
            </a:r>
            <a:r>
              <a:rPr lang="de-AT" altLang="en-US" sz="1400"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latin typeface="Arial" panose="020B0604020202020204" pitchFamily="34" charset="0"/>
              </a:rPr>
              <a:t>fixup addresses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385073" name="Group 49"/>
          <p:cNvGrpSpPr>
            <a:grpSpLocks/>
          </p:cNvGrpSpPr>
          <p:nvPr/>
        </p:nvGrpSpPr>
        <p:grpSpPr bwMode="auto">
          <a:xfrm>
            <a:off x="684213" y="3200400"/>
            <a:ext cx="5484810" cy="701675"/>
            <a:chOff x="431" y="2016"/>
            <a:chExt cx="3455" cy="442"/>
          </a:xfrm>
        </p:grpSpPr>
        <p:sp>
          <p:nvSpPr>
            <p:cNvPr id="66614" name="Text Box 5"/>
            <p:cNvSpPr txBox="1">
              <a:spLocks noChangeArrowheads="1"/>
            </p:cNvSpPr>
            <p:nvPr/>
          </p:nvSpPr>
          <p:spPr bwMode="auto">
            <a:xfrm>
              <a:off x="431" y="2016"/>
              <a:ext cx="87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Constructor</a:t>
              </a:r>
              <a:endParaRPr lang="de-AT" altLang="en-US" sz="1800" b="1"/>
            </a:p>
          </p:txBody>
        </p:sp>
        <p:sp>
          <p:nvSpPr>
            <p:cNvPr id="66615" name="Text Box 6"/>
            <p:cNvSpPr txBox="1">
              <a:spLocks noChangeArrowheads="1"/>
            </p:cNvSpPr>
            <p:nvPr/>
          </p:nvSpPr>
          <p:spPr bwMode="auto">
            <a:xfrm>
              <a:off x="647" y="2263"/>
              <a:ext cx="3239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435100" algn="l"/>
                  <a:tab pos="2286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435100" algn="l"/>
                  <a:tab pos="2286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435100" algn="l"/>
                  <a:tab pos="2286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435100" algn="l"/>
                  <a:tab pos="2286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public </a:t>
              </a:r>
              <a:r>
                <a:rPr lang="de-AT" altLang="en-US" sz="1400" b="1">
                  <a:latin typeface="Arial" panose="020B0604020202020204" pitchFamily="34" charset="0"/>
                </a:rPr>
                <a:t>Label</a:t>
              </a:r>
              <a:r>
                <a:rPr lang="de-AT" altLang="en-US" sz="1400">
                  <a:latin typeface="Arial" panose="020B0604020202020204" pitchFamily="34" charset="0"/>
                </a:rPr>
                <a:t>() { adr = -1; fixupList = new </a:t>
              </a:r>
              <a:r>
                <a:rPr lang="de-AT" altLang="en-US" sz="1400" smtClean="0">
                  <a:latin typeface="Arial" panose="020B0604020202020204" pitchFamily="34" charset="0"/>
                </a:rPr>
                <a:t>ArrayList&lt;Integer&gt;(); </a:t>
              </a: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385085" name="Group 61"/>
          <p:cNvGrpSpPr>
            <a:grpSpLocks/>
          </p:cNvGrpSpPr>
          <p:nvPr/>
        </p:nvGrpSpPr>
        <p:grpSpPr bwMode="auto">
          <a:xfrm>
            <a:off x="6465888" y="4276725"/>
            <a:ext cx="1716087" cy="2170113"/>
            <a:chOff x="4073" y="2724"/>
            <a:chExt cx="1081" cy="1367"/>
          </a:xfrm>
        </p:grpSpPr>
        <p:sp>
          <p:nvSpPr>
            <p:cNvPr id="66592" name="Text Box 28"/>
            <p:cNvSpPr txBox="1">
              <a:spLocks noChangeArrowheads="1"/>
            </p:cNvSpPr>
            <p:nvPr/>
          </p:nvSpPr>
          <p:spPr bwMode="auto">
            <a:xfrm>
              <a:off x="4629" y="3371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6593" name="Rectangle 29"/>
            <p:cNvSpPr>
              <a:spLocks noChangeArrowheads="1"/>
            </p:cNvSpPr>
            <p:nvPr/>
          </p:nvSpPr>
          <p:spPr bwMode="auto">
            <a:xfrm>
              <a:off x="4582" y="336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94" name="Text Box 30"/>
            <p:cNvSpPr txBox="1">
              <a:spLocks noChangeArrowheads="1"/>
            </p:cNvSpPr>
            <p:nvPr/>
          </p:nvSpPr>
          <p:spPr bwMode="auto">
            <a:xfrm>
              <a:off x="4629" y="3211"/>
              <a:ext cx="93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66595" name="Rectangle 31"/>
            <p:cNvSpPr>
              <a:spLocks noChangeArrowheads="1"/>
            </p:cNvSpPr>
            <p:nvPr/>
          </p:nvSpPr>
          <p:spPr bwMode="auto">
            <a:xfrm>
              <a:off x="4582" y="320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96" name="Rectangle 33"/>
            <p:cNvSpPr>
              <a:spLocks noChangeArrowheads="1"/>
            </p:cNvSpPr>
            <p:nvPr/>
          </p:nvSpPr>
          <p:spPr bwMode="auto">
            <a:xfrm>
              <a:off x="4582" y="304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97" name="Rectangle 35"/>
            <p:cNvSpPr>
              <a:spLocks noChangeArrowheads="1"/>
            </p:cNvSpPr>
            <p:nvPr/>
          </p:nvSpPr>
          <p:spPr bwMode="auto">
            <a:xfrm>
              <a:off x="4582" y="288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98" name="Rectangle 36"/>
            <p:cNvSpPr>
              <a:spLocks noChangeArrowheads="1"/>
            </p:cNvSpPr>
            <p:nvPr/>
          </p:nvSpPr>
          <p:spPr bwMode="auto">
            <a:xfrm>
              <a:off x="4582" y="368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99" name="Rectangle 37"/>
            <p:cNvSpPr>
              <a:spLocks noChangeArrowheads="1"/>
            </p:cNvSpPr>
            <p:nvPr/>
          </p:nvSpPr>
          <p:spPr bwMode="auto">
            <a:xfrm>
              <a:off x="4582" y="352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00" name="Text Box 38"/>
            <p:cNvSpPr txBox="1">
              <a:spLocks noChangeArrowheads="1"/>
            </p:cNvSpPr>
            <p:nvPr/>
          </p:nvSpPr>
          <p:spPr bwMode="auto">
            <a:xfrm>
              <a:off x="4629" y="2731"/>
              <a:ext cx="18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6601" name="Rectangle 39"/>
            <p:cNvSpPr>
              <a:spLocks noChangeArrowheads="1"/>
            </p:cNvSpPr>
            <p:nvPr/>
          </p:nvSpPr>
          <p:spPr bwMode="auto">
            <a:xfrm>
              <a:off x="4582" y="2724"/>
              <a:ext cx="296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02" name="Line 40"/>
            <p:cNvSpPr>
              <a:spLocks noChangeShapeType="1"/>
            </p:cNvSpPr>
            <p:nvPr/>
          </p:nvSpPr>
          <p:spPr bwMode="auto">
            <a:xfrm flipH="1">
              <a:off x="4878" y="3524"/>
              <a:ext cx="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6603" name="Text Box 41"/>
            <p:cNvSpPr txBox="1">
              <a:spLocks noChangeArrowheads="1"/>
            </p:cNvSpPr>
            <p:nvPr/>
          </p:nvSpPr>
          <p:spPr bwMode="auto">
            <a:xfrm>
              <a:off x="5021" y="3443"/>
              <a:ext cx="11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pc</a:t>
              </a:r>
            </a:p>
          </p:txBody>
        </p:sp>
        <p:sp>
          <p:nvSpPr>
            <p:cNvPr id="66604" name="Text Box 44"/>
            <p:cNvSpPr txBox="1">
              <a:spLocks noChangeArrowheads="1"/>
            </p:cNvSpPr>
            <p:nvPr/>
          </p:nvSpPr>
          <p:spPr bwMode="auto">
            <a:xfrm>
              <a:off x="4405" y="3899"/>
              <a:ext cx="74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 (adr &lt; 0) ...</a:t>
              </a:r>
            </a:p>
          </p:txBody>
        </p:sp>
        <p:sp>
          <p:nvSpPr>
            <p:cNvPr id="66605" name="Rectangle 45"/>
            <p:cNvSpPr>
              <a:spLocks noChangeArrowheads="1"/>
            </p:cNvSpPr>
            <p:nvPr/>
          </p:nvSpPr>
          <p:spPr bwMode="auto">
            <a:xfrm>
              <a:off x="4606" y="2908"/>
              <a:ext cx="248" cy="2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06" name="Rectangle 52"/>
            <p:cNvSpPr>
              <a:spLocks noChangeArrowheads="1"/>
            </p:cNvSpPr>
            <p:nvPr/>
          </p:nvSpPr>
          <p:spPr bwMode="auto">
            <a:xfrm>
              <a:off x="4606" y="3544"/>
              <a:ext cx="248" cy="2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07" name="Text Box 53"/>
            <p:cNvSpPr txBox="1">
              <a:spLocks noChangeArrowheads="1"/>
            </p:cNvSpPr>
            <p:nvPr/>
          </p:nvSpPr>
          <p:spPr bwMode="auto">
            <a:xfrm>
              <a:off x="4691" y="298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66608" name="Text Box 54"/>
            <p:cNvSpPr txBox="1">
              <a:spLocks noChangeArrowheads="1"/>
            </p:cNvSpPr>
            <p:nvPr/>
          </p:nvSpPr>
          <p:spPr bwMode="auto">
            <a:xfrm>
              <a:off x="4691" y="361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66609" name="Rectangle 55"/>
            <p:cNvSpPr>
              <a:spLocks noChangeArrowheads="1"/>
            </p:cNvSpPr>
            <p:nvPr/>
          </p:nvSpPr>
          <p:spPr bwMode="auto">
            <a:xfrm>
              <a:off x="4230" y="3222"/>
              <a:ext cx="102" cy="1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10" name="Rectangle 56"/>
            <p:cNvSpPr>
              <a:spLocks noChangeArrowheads="1"/>
            </p:cNvSpPr>
            <p:nvPr/>
          </p:nvSpPr>
          <p:spPr bwMode="auto">
            <a:xfrm>
              <a:off x="4230" y="3324"/>
              <a:ext cx="102" cy="1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611" name="Line 57"/>
            <p:cNvSpPr>
              <a:spLocks noChangeShapeType="1"/>
            </p:cNvSpPr>
            <p:nvPr/>
          </p:nvSpPr>
          <p:spPr bwMode="auto">
            <a:xfrm flipV="1">
              <a:off x="4284" y="2898"/>
              <a:ext cx="28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6612" name="Line 58"/>
            <p:cNvSpPr>
              <a:spLocks noChangeShapeType="1"/>
            </p:cNvSpPr>
            <p:nvPr/>
          </p:nvSpPr>
          <p:spPr bwMode="auto">
            <a:xfrm>
              <a:off x="4284" y="3372"/>
              <a:ext cx="288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6613" name="Text Box 59"/>
            <p:cNvSpPr txBox="1">
              <a:spLocks noChangeArrowheads="1"/>
            </p:cNvSpPr>
            <p:nvPr/>
          </p:nvSpPr>
          <p:spPr bwMode="auto">
            <a:xfrm>
              <a:off x="4073" y="3449"/>
              <a:ext cx="41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fixupList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84213" y="4064000"/>
            <a:ext cx="5407025" cy="2382838"/>
            <a:chOff x="684213" y="4064000"/>
            <a:chExt cx="5407025" cy="2382838"/>
          </a:xfrm>
        </p:grpSpPr>
        <p:sp>
          <p:nvSpPr>
            <p:cNvPr id="66569" name="Text Box 7"/>
            <p:cNvSpPr txBox="1">
              <a:spLocks noChangeArrowheads="1"/>
            </p:cNvSpPr>
            <p:nvPr/>
          </p:nvSpPr>
          <p:spPr bwMode="auto">
            <a:xfrm>
              <a:off x="684213" y="4064000"/>
              <a:ext cx="1066615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putAdr()</a:t>
              </a:r>
              <a:endParaRPr lang="de-AT" altLang="en-US" sz="1800" b="1"/>
            </a:p>
          </p:txBody>
        </p:sp>
        <p:sp>
          <p:nvSpPr>
            <p:cNvPr id="66570" name="Text Box 8"/>
            <p:cNvSpPr txBox="1">
              <a:spLocks noChangeArrowheads="1"/>
            </p:cNvSpPr>
            <p:nvPr/>
          </p:nvSpPr>
          <p:spPr bwMode="auto">
            <a:xfrm>
              <a:off x="1027113" y="4456113"/>
              <a:ext cx="3394075" cy="181768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51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public void </a:t>
              </a:r>
              <a:r>
                <a:rPr lang="de-AT" altLang="en-US" sz="1400" b="1">
                  <a:latin typeface="Arial" panose="020B0604020202020204" pitchFamily="34" charset="0"/>
                </a:rPr>
                <a:t>putAdr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(adr &gt;= 0)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Code.put2(adr - (Code.pc-1));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fixupList.add(Code.pc);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Code.put2(0);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66571" name="Text Box 9"/>
            <p:cNvSpPr txBox="1">
              <a:spLocks noChangeArrowheads="1"/>
            </p:cNvSpPr>
            <p:nvPr/>
          </p:nvSpPr>
          <p:spPr bwMode="auto">
            <a:xfrm>
              <a:off x="5154613" y="5303838"/>
              <a:ext cx="28575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jmp</a:t>
              </a:r>
            </a:p>
          </p:txBody>
        </p:sp>
        <p:sp>
          <p:nvSpPr>
            <p:cNvPr id="66572" name="Rectangle 10"/>
            <p:cNvSpPr>
              <a:spLocks noChangeArrowheads="1"/>
            </p:cNvSpPr>
            <p:nvPr/>
          </p:nvSpPr>
          <p:spPr bwMode="auto">
            <a:xfrm>
              <a:off x="5080001" y="5292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73" name="Text Box 11"/>
            <p:cNvSpPr txBox="1">
              <a:spLocks noChangeArrowheads="1"/>
            </p:cNvSpPr>
            <p:nvPr/>
          </p:nvSpPr>
          <p:spPr bwMode="auto">
            <a:xfrm>
              <a:off x="5154613" y="5049838"/>
              <a:ext cx="14763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66574" name="Rectangle 12"/>
            <p:cNvSpPr>
              <a:spLocks noChangeArrowheads="1"/>
            </p:cNvSpPr>
            <p:nvPr/>
          </p:nvSpPr>
          <p:spPr bwMode="auto">
            <a:xfrm>
              <a:off x="5080001" y="5038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75" name="Text Box 13"/>
            <p:cNvSpPr txBox="1">
              <a:spLocks noChangeArrowheads="1"/>
            </p:cNvSpPr>
            <p:nvPr/>
          </p:nvSpPr>
          <p:spPr bwMode="auto">
            <a:xfrm>
              <a:off x="5154613" y="4795838"/>
              <a:ext cx="14763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66576" name="Rectangle 14"/>
            <p:cNvSpPr>
              <a:spLocks noChangeArrowheads="1"/>
            </p:cNvSpPr>
            <p:nvPr/>
          </p:nvSpPr>
          <p:spPr bwMode="auto">
            <a:xfrm>
              <a:off x="5080001" y="4784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77" name="Text Box 15"/>
            <p:cNvSpPr txBox="1">
              <a:spLocks noChangeArrowheads="1"/>
            </p:cNvSpPr>
            <p:nvPr/>
          </p:nvSpPr>
          <p:spPr bwMode="auto">
            <a:xfrm>
              <a:off x="5154613" y="4541838"/>
              <a:ext cx="14763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66578" name="Rectangle 16"/>
            <p:cNvSpPr>
              <a:spLocks noChangeArrowheads="1"/>
            </p:cNvSpPr>
            <p:nvPr/>
          </p:nvSpPr>
          <p:spPr bwMode="auto">
            <a:xfrm>
              <a:off x="5080001" y="4530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79" name="Rectangle 18"/>
            <p:cNvSpPr>
              <a:spLocks noChangeArrowheads="1"/>
            </p:cNvSpPr>
            <p:nvPr/>
          </p:nvSpPr>
          <p:spPr bwMode="auto">
            <a:xfrm>
              <a:off x="5080001" y="5800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80" name="Rectangle 20"/>
            <p:cNvSpPr>
              <a:spLocks noChangeArrowheads="1"/>
            </p:cNvSpPr>
            <p:nvPr/>
          </p:nvSpPr>
          <p:spPr bwMode="auto">
            <a:xfrm>
              <a:off x="5080001" y="5546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81" name="Text Box 21"/>
            <p:cNvSpPr txBox="1">
              <a:spLocks noChangeArrowheads="1"/>
            </p:cNvSpPr>
            <p:nvPr/>
          </p:nvSpPr>
          <p:spPr bwMode="auto">
            <a:xfrm>
              <a:off x="5154613" y="4287838"/>
              <a:ext cx="14763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66582" name="Rectangle 22"/>
            <p:cNvSpPr>
              <a:spLocks noChangeArrowheads="1"/>
            </p:cNvSpPr>
            <p:nvPr/>
          </p:nvSpPr>
          <p:spPr bwMode="auto">
            <a:xfrm>
              <a:off x="5080001" y="4276725"/>
              <a:ext cx="469900" cy="25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6583" name="Line 23"/>
            <p:cNvSpPr>
              <a:spLocks noChangeShapeType="1"/>
            </p:cNvSpPr>
            <p:nvPr/>
          </p:nvSpPr>
          <p:spPr bwMode="auto">
            <a:xfrm flipH="1">
              <a:off x="5549901" y="5546725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6584" name="Text Box 24"/>
            <p:cNvSpPr txBox="1">
              <a:spLocks noChangeArrowheads="1"/>
            </p:cNvSpPr>
            <p:nvPr/>
          </p:nvSpPr>
          <p:spPr bwMode="auto">
            <a:xfrm>
              <a:off x="5776913" y="5418138"/>
              <a:ext cx="187325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pc</a:t>
              </a:r>
            </a:p>
          </p:txBody>
        </p:sp>
        <p:sp>
          <p:nvSpPr>
            <p:cNvPr id="66585" name="Line 25"/>
            <p:cNvSpPr>
              <a:spLocks noChangeShapeType="1"/>
            </p:cNvSpPr>
            <p:nvPr/>
          </p:nvSpPr>
          <p:spPr bwMode="auto">
            <a:xfrm flipH="1">
              <a:off x="5549901" y="4530725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6586" name="Text Box 26"/>
            <p:cNvSpPr txBox="1">
              <a:spLocks noChangeArrowheads="1"/>
            </p:cNvSpPr>
            <p:nvPr/>
          </p:nvSpPr>
          <p:spPr bwMode="auto">
            <a:xfrm>
              <a:off x="5776913" y="4402138"/>
              <a:ext cx="25558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adr</a:t>
              </a:r>
            </a:p>
          </p:txBody>
        </p:sp>
        <p:sp>
          <p:nvSpPr>
            <p:cNvPr id="66587" name="Text Box 27"/>
            <p:cNvSpPr txBox="1">
              <a:spLocks noChangeArrowheads="1"/>
            </p:cNvSpPr>
            <p:nvPr/>
          </p:nvSpPr>
          <p:spPr bwMode="auto">
            <a:xfrm>
              <a:off x="4799013" y="6142038"/>
              <a:ext cx="12922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 (adr &gt;= 0) ...</a:t>
              </a:r>
            </a:p>
          </p:txBody>
        </p:sp>
        <p:sp>
          <p:nvSpPr>
            <p:cNvPr id="66588" name="Right Brace 1"/>
            <p:cNvSpPr>
              <a:spLocks/>
            </p:cNvSpPr>
            <p:nvPr/>
          </p:nvSpPr>
          <p:spPr bwMode="auto">
            <a:xfrm>
              <a:off x="5576907" y="4530725"/>
              <a:ext cx="190500" cy="762000"/>
            </a:xfrm>
            <a:prstGeom prst="rightBrace">
              <a:avLst>
                <a:gd name="adj1" fmla="val 56944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66589" name="Text Box 26"/>
            <p:cNvSpPr txBox="1">
              <a:spLocks noChangeArrowheads="1"/>
            </p:cNvSpPr>
            <p:nvPr/>
          </p:nvSpPr>
          <p:spPr bwMode="auto">
            <a:xfrm>
              <a:off x="5805507" y="4787900"/>
              <a:ext cx="9938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66590" name="Rectangle 1"/>
            <p:cNvSpPr>
              <a:spLocks noChangeArrowheads="1"/>
            </p:cNvSpPr>
            <p:nvPr/>
          </p:nvSpPr>
          <p:spPr bwMode="auto">
            <a:xfrm>
              <a:off x="5120481" y="5578475"/>
              <a:ext cx="376238" cy="431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66591" name="Text Box 26"/>
            <p:cNvSpPr txBox="1">
              <a:spLocks noChangeArrowheads="1"/>
            </p:cNvSpPr>
            <p:nvPr/>
          </p:nvSpPr>
          <p:spPr bwMode="auto">
            <a:xfrm>
              <a:off x="5212167" y="5675936"/>
              <a:ext cx="20839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- 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8B46AD-E306-47EA-B4A3-59DE397D298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63</a:t>
            </a:fld>
            <a:endParaRPr lang="de-DE" altLang="en-US" sz="1400" smtClean="0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Implementation of the class </a:t>
            </a:r>
            <a:r>
              <a:rPr lang="de-AT" altLang="en-US" i="0" smtClean="0"/>
              <a:t>Label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684213" y="1333500"/>
            <a:ext cx="76749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here()</a:t>
            </a:r>
            <a:endParaRPr lang="de-AT" altLang="en-US" sz="1800" b="1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027113" y="1725613"/>
            <a:ext cx="5006975" cy="16033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4351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4351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4351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4351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4351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4351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4351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4351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4351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public void </a:t>
            </a:r>
            <a:r>
              <a:rPr lang="de-AT" altLang="en-US" sz="1400" b="1">
                <a:latin typeface="Arial" panose="020B0604020202020204" pitchFamily="34" charset="0"/>
              </a:rPr>
              <a:t>here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(adr &gt;= 0) error("label defined twice");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for (int pos: fixupList)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Code.put2(pos, Code.pc - (pos-1));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adr = Code.pc;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986588" y="2716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6911975" y="2705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986588" y="2462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6911975" y="245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4" name="Rectangle 11"/>
          <p:cNvSpPr>
            <a:spLocks noChangeArrowheads="1"/>
          </p:cNvSpPr>
          <p:nvPr/>
        </p:nvSpPr>
        <p:spPr bwMode="auto">
          <a:xfrm>
            <a:off x="6911975" y="219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5" name="Rectangle 13"/>
          <p:cNvSpPr>
            <a:spLocks noChangeArrowheads="1"/>
          </p:cNvSpPr>
          <p:nvPr/>
        </p:nvSpPr>
        <p:spPr bwMode="auto">
          <a:xfrm>
            <a:off x="6911975" y="194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6" name="Rectangle 14"/>
          <p:cNvSpPr>
            <a:spLocks noChangeArrowheads="1"/>
          </p:cNvSpPr>
          <p:nvPr/>
        </p:nvSpPr>
        <p:spPr bwMode="auto">
          <a:xfrm>
            <a:off x="6911975" y="321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7" name="Rectangle 15"/>
          <p:cNvSpPr>
            <a:spLocks noChangeArrowheads="1"/>
          </p:cNvSpPr>
          <p:nvPr/>
        </p:nvSpPr>
        <p:spPr bwMode="auto">
          <a:xfrm>
            <a:off x="6911975" y="295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598" name="Text Box 16"/>
          <p:cNvSpPr txBox="1">
            <a:spLocks noChangeArrowheads="1"/>
          </p:cNvSpPr>
          <p:nvPr/>
        </p:nvSpPr>
        <p:spPr bwMode="auto">
          <a:xfrm>
            <a:off x="6986588" y="1700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599" name="Rectangle 17"/>
          <p:cNvSpPr>
            <a:spLocks noChangeArrowheads="1"/>
          </p:cNvSpPr>
          <p:nvPr/>
        </p:nvSpPr>
        <p:spPr bwMode="auto">
          <a:xfrm>
            <a:off x="6911975" y="168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00" name="Line 18"/>
          <p:cNvSpPr>
            <a:spLocks noChangeShapeType="1"/>
          </p:cNvSpPr>
          <p:nvPr/>
        </p:nvSpPr>
        <p:spPr bwMode="auto">
          <a:xfrm flipH="1">
            <a:off x="6705600" y="49911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01" name="Text Box 19"/>
          <p:cNvSpPr txBox="1">
            <a:spLocks noChangeArrowheads="1"/>
          </p:cNvSpPr>
          <p:nvPr/>
        </p:nvSpPr>
        <p:spPr bwMode="auto">
          <a:xfrm>
            <a:off x="6475413" y="4862513"/>
            <a:ext cx="1873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pc</a:t>
            </a:r>
          </a:p>
        </p:txBody>
      </p:sp>
      <p:sp>
        <p:nvSpPr>
          <p:cNvPr id="67602" name="Text Box 23"/>
          <p:cNvSpPr txBox="1">
            <a:spLocks noChangeArrowheads="1"/>
          </p:cNvSpPr>
          <p:nvPr/>
        </p:nvSpPr>
        <p:spPr bwMode="auto">
          <a:xfrm>
            <a:off x="6986588" y="4494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03" name="Rectangle 24"/>
          <p:cNvSpPr>
            <a:spLocks noChangeArrowheads="1"/>
          </p:cNvSpPr>
          <p:nvPr/>
        </p:nvSpPr>
        <p:spPr bwMode="auto">
          <a:xfrm>
            <a:off x="6911975" y="448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04" name="Text Box 25"/>
          <p:cNvSpPr txBox="1">
            <a:spLocks noChangeArrowheads="1"/>
          </p:cNvSpPr>
          <p:nvPr/>
        </p:nvSpPr>
        <p:spPr bwMode="auto">
          <a:xfrm>
            <a:off x="6986588" y="4748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05" name="Rectangle 26"/>
          <p:cNvSpPr>
            <a:spLocks noChangeArrowheads="1"/>
          </p:cNvSpPr>
          <p:nvPr/>
        </p:nvSpPr>
        <p:spPr bwMode="auto">
          <a:xfrm>
            <a:off x="6911975" y="422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06" name="Rectangle 28"/>
          <p:cNvSpPr>
            <a:spLocks noChangeArrowheads="1"/>
          </p:cNvSpPr>
          <p:nvPr/>
        </p:nvSpPr>
        <p:spPr bwMode="auto">
          <a:xfrm>
            <a:off x="6911975" y="3975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07" name="Text Box 29"/>
          <p:cNvSpPr txBox="1">
            <a:spLocks noChangeArrowheads="1"/>
          </p:cNvSpPr>
          <p:nvPr/>
        </p:nvSpPr>
        <p:spPr bwMode="auto">
          <a:xfrm>
            <a:off x="6986588" y="3732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608" name="Rectangle 30"/>
          <p:cNvSpPr>
            <a:spLocks noChangeArrowheads="1"/>
          </p:cNvSpPr>
          <p:nvPr/>
        </p:nvSpPr>
        <p:spPr bwMode="auto">
          <a:xfrm>
            <a:off x="6911975" y="372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09" name="Rectangle 31"/>
          <p:cNvSpPr>
            <a:spLocks noChangeArrowheads="1"/>
          </p:cNvSpPr>
          <p:nvPr/>
        </p:nvSpPr>
        <p:spPr bwMode="auto">
          <a:xfrm>
            <a:off x="6911975" y="499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0" name="Rectangle 32"/>
          <p:cNvSpPr>
            <a:spLocks noChangeArrowheads="1"/>
          </p:cNvSpPr>
          <p:nvPr/>
        </p:nvSpPr>
        <p:spPr bwMode="auto">
          <a:xfrm>
            <a:off x="6911975" y="473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1" name="Text Box 33"/>
          <p:cNvSpPr txBox="1">
            <a:spLocks noChangeArrowheads="1"/>
          </p:cNvSpPr>
          <p:nvPr/>
        </p:nvSpPr>
        <p:spPr bwMode="auto">
          <a:xfrm>
            <a:off x="6986588" y="3478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12" name="Rectangle 34"/>
          <p:cNvSpPr>
            <a:spLocks noChangeArrowheads="1"/>
          </p:cNvSpPr>
          <p:nvPr/>
        </p:nvSpPr>
        <p:spPr bwMode="auto">
          <a:xfrm>
            <a:off x="6911975" y="346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3" name="Rectangle 35"/>
          <p:cNvSpPr>
            <a:spLocks noChangeArrowheads="1"/>
          </p:cNvSpPr>
          <p:nvPr/>
        </p:nvSpPr>
        <p:spPr bwMode="auto">
          <a:xfrm>
            <a:off x="6950075" y="1981200"/>
            <a:ext cx="393700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4" name="Rectangle 36"/>
          <p:cNvSpPr>
            <a:spLocks noChangeArrowheads="1"/>
          </p:cNvSpPr>
          <p:nvPr/>
        </p:nvSpPr>
        <p:spPr bwMode="auto">
          <a:xfrm>
            <a:off x="6950075" y="2997200"/>
            <a:ext cx="393700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5" name="Rectangle 37"/>
          <p:cNvSpPr>
            <a:spLocks noChangeArrowheads="1"/>
          </p:cNvSpPr>
          <p:nvPr/>
        </p:nvSpPr>
        <p:spPr bwMode="auto">
          <a:xfrm>
            <a:off x="6950075" y="4013200"/>
            <a:ext cx="393700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6" name="Text Box 44"/>
          <p:cNvSpPr txBox="1">
            <a:spLocks noChangeArrowheads="1"/>
          </p:cNvSpPr>
          <p:nvPr/>
        </p:nvSpPr>
        <p:spPr bwMode="auto">
          <a:xfrm>
            <a:off x="7088188" y="20812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67617" name="Text Box 45"/>
          <p:cNvSpPr txBox="1">
            <a:spLocks noChangeArrowheads="1"/>
          </p:cNvSpPr>
          <p:nvPr/>
        </p:nvSpPr>
        <p:spPr bwMode="auto">
          <a:xfrm>
            <a:off x="8247063" y="2716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618" name="Rectangle 46"/>
          <p:cNvSpPr>
            <a:spLocks noChangeArrowheads="1"/>
          </p:cNvSpPr>
          <p:nvPr/>
        </p:nvSpPr>
        <p:spPr bwMode="auto">
          <a:xfrm>
            <a:off x="8172450" y="2705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19" name="Text Box 47"/>
          <p:cNvSpPr txBox="1">
            <a:spLocks noChangeArrowheads="1"/>
          </p:cNvSpPr>
          <p:nvPr/>
        </p:nvSpPr>
        <p:spPr bwMode="auto">
          <a:xfrm>
            <a:off x="8247063" y="2462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20" name="Rectangle 48"/>
          <p:cNvSpPr>
            <a:spLocks noChangeArrowheads="1"/>
          </p:cNvSpPr>
          <p:nvPr/>
        </p:nvSpPr>
        <p:spPr bwMode="auto">
          <a:xfrm>
            <a:off x="8172450" y="245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1" name="Rectangle 49"/>
          <p:cNvSpPr>
            <a:spLocks noChangeArrowheads="1"/>
          </p:cNvSpPr>
          <p:nvPr/>
        </p:nvSpPr>
        <p:spPr bwMode="auto">
          <a:xfrm>
            <a:off x="8172450" y="219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2" name="Rectangle 50"/>
          <p:cNvSpPr>
            <a:spLocks noChangeArrowheads="1"/>
          </p:cNvSpPr>
          <p:nvPr/>
        </p:nvSpPr>
        <p:spPr bwMode="auto">
          <a:xfrm>
            <a:off x="8172450" y="194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3" name="Rectangle 51"/>
          <p:cNvSpPr>
            <a:spLocks noChangeArrowheads="1"/>
          </p:cNvSpPr>
          <p:nvPr/>
        </p:nvSpPr>
        <p:spPr bwMode="auto">
          <a:xfrm>
            <a:off x="8172450" y="321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4" name="Rectangle 52"/>
          <p:cNvSpPr>
            <a:spLocks noChangeArrowheads="1"/>
          </p:cNvSpPr>
          <p:nvPr/>
        </p:nvSpPr>
        <p:spPr bwMode="auto">
          <a:xfrm>
            <a:off x="8172450" y="295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5" name="Text Box 53"/>
          <p:cNvSpPr txBox="1">
            <a:spLocks noChangeArrowheads="1"/>
          </p:cNvSpPr>
          <p:nvPr/>
        </p:nvSpPr>
        <p:spPr bwMode="auto">
          <a:xfrm>
            <a:off x="8247063" y="1700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626" name="Rectangle 54"/>
          <p:cNvSpPr>
            <a:spLocks noChangeArrowheads="1"/>
          </p:cNvSpPr>
          <p:nvPr/>
        </p:nvSpPr>
        <p:spPr bwMode="auto">
          <a:xfrm>
            <a:off x="8172450" y="168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7" name="Text Box 59"/>
          <p:cNvSpPr txBox="1">
            <a:spLocks noChangeArrowheads="1"/>
          </p:cNvSpPr>
          <p:nvPr/>
        </p:nvSpPr>
        <p:spPr bwMode="auto">
          <a:xfrm>
            <a:off x="8247063" y="4494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28" name="Rectangle 60"/>
          <p:cNvSpPr>
            <a:spLocks noChangeArrowheads="1"/>
          </p:cNvSpPr>
          <p:nvPr/>
        </p:nvSpPr>
        <p:spPr bwMode="auto">
          <a:xfrm>
            <a:off x="8172450" y="4483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29" name="Text Box 61"/>
          <p:cNvSpPr txBox="1">
            <a:spLocks noChangeArrowheads="1"/>
          </p:cNvSpPr>
          <p:nvPr/>
        </p:nvSpPr>
        <p:spPr bwMode="auto">
          <a:xfrm>
            <a:off x="8247063" y="4748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30" name="Rectangle 62"/>
          <p:cNvSpPr>
            <a:spLocks noChangeArrowheads="1"/>
          </p:cNvSpPr>
          <p:nvPr/>
        </p:nvSpPr>
        <p:spPr bwMode="auto">
          <a:xfrm>
            <a:off x="8172450" y="4229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1" name="Rectangle 63"/>
          <p:cNvSpPr>
            <a:spLocks noChangeArrowheads="1"/>
          </p:cNvSpPr>
          <p:nvPr/>
        </p:nvSpPr>
        <p:spPr bwMode="auto">
          <a:xfrm>
            <a:off x="8172450" y="3975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2" name="Text Box 64"/>
          <p:cNvSpPr txBox="1">
            <a:spLocks noChangeArrowheads="1"/>
          </p:cNvSpPr>
          <p:nvPr/>
        </p:nvSpPr>
        <p:spPr bwMode="auto">
          <a:xfrm>
            <a:off x="8247063" y="3732213"/>
            <a:ext cx="2857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jmp</a:t>
            </a:r>
          </a:p>
        </p:txBody>
      </p:sp>
      <p:sp>
        <p:nvSpPr>
          <p:cNvPr id="67633" name="Rectangle 65"/>
          <p:cNvSpPr>
            <a:spLocks noChangeArrowheads="1"/>
          </p:cNvSpPr>
          <p:nvPr/>
        </p:nvSpPr>
        <p:spPr bwMode="auto">
          <a:xfrm>
            <a:off x="8172450" y="372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4" name="Rectangle 66"/>
          <p:cNvSpPr>
            <a:spLocks noChangeArrowheads="1"/>
          </p:cNvSpPr>
          <p:nvPr/>
        </p:nvSpPr>
        <p:spPr bwMode="auto">
          <a:xfrm>
            <a:off x="8172450" y="4991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5" name="Rectangle 67"/>
          <p:cNvSpPr>
            <a:spLocks noChangeArrowheads="1"/>
          </p:cNvSpPr>
          <p:nvPr/>
        </p:nvSpPr>
        <p:spPr bwMode="auto">
          <a:xfrm>
            <a:off x="8172450" y="473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6" name="Text Box 68"/>
          <p:cNvSpPr txBox="1">
            <a:spLocks noChangeArrowheads="1"/>
          </p:cNvSpPr>
          <p:nvPr/>
        </p:nvSpPr>
        <p:spPr bwMode="auto">
          <a:xfrm>
            <a:off x="8247063" y="34782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67637" name="Rectangle 69"/>
          <p:cNvSpPr>
            <a:spLocks noChangeArrowheads="1"/>
          </p:cNvSpPr>
          <p:nvPr/>
        </p:nvSpPr>
        <p:spPr bwMode="auto">
          <a:xfrm>
            <a:off x="8172450" y="3467100"/>
            <a:ext cx="4699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8" name="Rectangle 70"/>
          <p:cNvSpPr>
            <a:spLocks noChangeArrowheads="1"/>
          </p:cNvSpPr>
          <p:nvPr/>
        </p:nvSpPr>
        <p:spPr bwMode="auto">
          <a:xfrm>
            <a:off x="8210550" y="1981200"/>
            <a:ext cx="3937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39" name="Rectangle 71"/>
          <p:cNvSpPr>
            <a:spLocks noChangeArrowheads="1"/>
          </p:cNvSpPr>
          <p:nvPr/>
        </p:nvSpPr>
        <p:spPr bwMode="auto">
          <a:xfrm>
            <a:off x="8210550" y="2997200"/>
            <a:ext cx="3937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40" name="Rectangle 72"/>
          <p:cNvSpPr>
            <a:spLocks noChangeArrowheads="1"/>
          </p:cNvSpPr>
          <p:nvPr/>
        </p:nvSpPr>
        <p:spPr bwMode="auto">
          <a:xfrm>
            <a:off x="8210550" y="4013200"/>
            <a:ext cx="3937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41" name="Text Box 79"/>
          <p:cNvSpPr txBox="1">
            <a:spLocks noChangeArrowheads="1"/>
          </p:cNvSpPr>
          <p:nvPr/>
        </p:nvSpPr>
        <p:spPr bwMode="auto">
          <a:xfrm>
            <a:off x="8301038" y="2081213"/>
            <a:ext cx="196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13</a:t>
            </a:r>
          </a:p>
        </p:txBody>
      </p:sp>
      <p:sp>
        <p:nvSpPr>
          <p:cNvPr id="67642" name="Text Box 81"/>
          <p:cNvSpPr txBox="1">
            <a:spLocks noChangeArrowheads="1"/>
          </p:cNvSpPr>
          <p:nvPr/>
        </p:nvSpPr>
        <p:spPr bwMode="auto">
          <a:xfrm>
            <a:off x="8348663" y="4125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67643" name="Line 82"/>
          <p:cNvSpPr>
            <a:spLocks noChangeShapeType="1"/>
          </p:cNvSpPr>
          <p:nvPr/>
        </p:nvSpPr>
        <p:spPr bwMode="auto">
          <a:xfrm flipH="1">
            <a:off x="7829550" y="3721100"/>
            <a:ext cx="3429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44" name="Line 83"/>
          <p:cNvSpPr>
            <a:spLocks noChangeShapeType="1"/>
          </p:cNvSpPr>
          <p:nvPr/>
        </p:nvSpPr>
        <p:spPr bwMode="auto">
          <a:xfrm>
            <a:off x="7829550" y="3721100"/>
            <a:ext cx="0" cy="12827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45" name="Line 84"/>
          <p:cNvSpPr>
            <a:spLocks noChangeShapeType="1"/>
          </p:cNvSpPr>
          <p:nvPr/>
        </p:nvSpPr>
        <p:spPr bwMode="auto">
          <a:xfrm>
            <a:off x="7829550" y="5003800"/>
            <a:ext cx="3302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noAutofit/>
          </a:bodyPr>
          <a:lstStyle/>
          <a:p>
            <a:endParaRPr lang="de-AT"/>
          </a:p>
        </p:txBody>
      </p:sp>
      <p:grpSp>
        <p:nvGrpSpPr>
          <p:cNvPr id="386151" name="Group 103"/>
          <p:cNvGrpSpPr>
            <a:grpSpLocks/>
          </p:cNvGrpSpPr>
          <p:nvPr/>
        </p:nvGrpSpPr>
        <p:grpSpPr bwMode="auto">
          <a:xfrm>
            <a:off x="735013" y="4387850"/>
            <a:ext cx="5138734" cy="1011238"/>
            <a:chOff x="463" y="2764"/>
            <a:chExt cx="3237" cy="637"/>
          </a:xfrm>
        </p:grpSpPr>
        <p:sp>
          <p:nvSpPr>
            <p:cNvPr id="67660" name="Text Box 86"/>
            <p:cNvSpPr txBox="1">
              <a:spLocks noChangeArrowheads="1"/>
            </p:cNvSpPr>
            <p:nvPr/>
          </p:nvSpPr>
          <p:spPr bwMode="auto">
            <a:xfrm>
              <a:off x="463" y="2764"/>
              <a:ext cx="173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New method in class </a:t>
              </a:r>
              <a:r>
                <a:rPr lang="de-AT" altLang="en-US" sz="1800" b="1" i="1" smtClean="0"/>
                <a:t>Code</a:t>
              </a:r>
              <a:endParaRPr lang="de-AT" altLang="en-US" sz="1800" b="1" i="1"/>
            </a:p>
          </p:txBody>
        </p:sp>
        <p:sp>
          <p:nvSpPr>
            <p:cNvPr id="67661" name="Text Box 88"/>
            <p:cNvSpPr txBox="1">
              <a:spLocks noChangeArrowheads="1"/>
            </p:cNvSpPr>
            <p:nvPr/>
          </p:nvSpPr>
          <p:spPr bwMode="auto">
            <a:xfrm>
              <a:off x="463" y="3047"/>
              <a:ext cx="111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Code.put2(pos, val);</a:t>
              </a:r>
            </a:p>
          </p:txBody>
        </p:sp>
        <p:sp>
          <p:nvSpPr>
            <p:cNvPr id="67662" name="Text Box 89"/>
            <p:cNvSpPr txBox="1">
              <a:spLocks noChangeArrowheads="1"/>
            </p:cNvSpPr>
            <p:nvPr/>
          </p:nvSpPr>
          <p:spPr bwMode="auto">
            <a:xfrm>
              <a:off x="1631" y="3031"/>
              <a:ext cx="206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writes </a:t>
              </a:r>
              <a:r>
                <a:rPr lang="de-AT" altLang="en-US" sz="1600" i="1"/>
                <a:t>val</a:t>
              </a:r>
              <a:r>
                <a:rPr lang="de-AT" altLang="en-US" sz="1600"/>
                <a:t> (2 </a:t>
              </a:r>
              <a:r>
                <a:rPr lang="de-AT" altLang="en-US" sz="1600" smtClean="0"/>
                <a:t>bytes</a:t>
              </a:r>
              <a:r>
                <a:rPr lang="de-AT" altLang="en-US" sz="1600"/>
                <a:t>) </a:t>
              </a:r>
              <a:r>
                <a:rPr lang="de-AT" altLang="en-US" sz="1600" smtClean="0"/>
                <a:t>to the address </a:t>
              </a:r>
              <a:r>
                <a:rPr lang="de-AT" altLang="en-US" sz="1600" i="1" smtClean="0"/>
                <a:t>pos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 </a:t>
              </a:r>
              <a:r>
                <a:rPr lang="de-AT" altLang="en-US" sz="1600" smtClean="0"/>
                <a:t>the code buffer</a:t>
              </a:r>
              <a:endParaRPr lang="de-AT" altLang="en-US" sz="1600"/>
            </a:p>
          </p:txBody>
        </p:sp>
      </p:grpSp>
      <p:sp>
        <p:nvSpPr>
          <p:cNvPr id="67647" name="Line 92"/>
          <p:cNvSpPr>
            <a:spLocks noChangeShapeType="1"/>
          </p:cNvSpPr>
          <p:nvPr/>
        </p:nvSpPr>
        <p:spPr bwMode="auto">
          <a:xfrm>
            <a:off x="7905750" y="2711450"/>
            <a:ext cx="0" cy="22923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48" name="Line 93"/>
          <p:cNvSpPr>
            <a:spLocks noChangeShapeType="1"/>
          </p:cNvSpPr>
          <p:nvPr/>
        </p:nvSpPr>
        <p:spPr bwMode="auto">
          <a:xfrm>
            <a:off x="7905750" y="2705100"/>
            <a:ext cx="2667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49" name="Line 94"/>
          <p:cNvSpPr>
            <a:spLocks noChangeShapeType="1"/>
          </p:cNvSpPr>
          <p:nvPr/>
        </p:nvSpPr>
        <p:spPr bwMode="auto">
          <a:xfrm>
            <a:off x="7991475" y="1692275"/>
            <a:ext cx="0" cy="33115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50" name="Line 95"/>
          <p:cNvSpPr>
            <a:spLocks noChangeShapeType="1"/>
          </p:cNvSpPr>
          <p:nvPr/>
        </p:nvSpPr>
        <p:spPr bwMode="auto">
          <a:xfrm>
            <a:off x="7991475" y="1685925"/>
            <a:ext cx="17145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51" name="Text Box 96"/>
          <p:cNvSpPr txBox="1">
            <a:spLocks noChangeArrowheads="1"/>
          </p:cNvSpPr>
          <p:nvPr/>
        </p:nvSpPr>
        <p:spPr bwMode="auto">
          <a:xfrm>
            <a:off x="8348663" y="311626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7652" name="Rectangle 97"/>
          <p:cNvSpPr>
            <a:spLocks noChangeArrowheads="1"/>
          </p:cNvSpPr>
          <p:nvPr/>
        </p:nvSpPr>
        <p:spPr bwMode="auto">
          <a:xfrm>
            <a:off x="6248400" y="299085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53" name="Rectangle 98"/>
          <p:cNvSpPr>
            <a:spLocks noChangeArrowheads="1"/>
          </p:cNvSpPr>
          <p:nvPr/>
        </p:nvSpPr>
        <p:spPr bwMode="auto">
          <a:xfrm>
            <a:off x="6248400" y="314325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54" name="Rectangle 99"/>
          <p:cNvSpPr>
            <a:spLocks noChangeArrowheads="1"/>
          </p:cNvSpPr>
          <p:nvPr/>
        </p:nvSpPr>
        <p:spPr bwMode="auto">
          <a:xfrm>
            <a:off x="6248400" y="329565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7655" name="Line 100"/>
          <p:cNvSpPr>
            <a:spLocks noChangeShapeType="1"/>
          </p:cNvSpPr>
          <p:nvPr/>
        </p:nvSpPr>
        <p:spPr bwMode="auto">
          <a:xfrm flipV="1">
            <a:off x="6334125" y="1952625"/>
            <a:ext cx="552450" cy="11144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56" name="Line 101"/>
          <p:cNvSpPr>
            <a:spLocks noChangeShapeType="1"/>
          </p:cNvSpPr>
          <p:nvPr/>
        </p:nvSpPr>
        <p:spPr bwMode="auto">
          <a:xfrm flipV="1">
            <a:off x="6324600" y="2962275"/>
            <a:ext cx="571500" cy="2667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57" name="Line 102"/>
          <p:cNvSpPr>
            <a:spLocks noChangeShapeType="1"/>
          </p:cNvSpPr>
          <p:nvPr/>
        </p:nvSpPr>
        <p:spPr bwMode="auto">
          <a:xfrm>
            <a:off x="6334125" y="3390900"/>
            <a:ext cx="561975" cy="571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7658" name="Text Box 104"/>
          <p:cNvSpPr txBox="1">
            <a:spLocks noChangeArrowheads="1"/>
          </p:cNvSpPr>
          <p:nvPr/>
        </p:nvSpPr>
        <p:spPr bwMode="auto">
          <a:xfrm>
            <a:off x="7088188" y="3119438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67659" name="Text Box 105"/>
          <p:cNvSpPr txBox="1">
            <a:spLocks noChangeArrowheads="1"/>
          </p:cNvSpPr>
          <p:nvPr/>
        </p:nvSpPr>
        <p:spPr bwMode="auto">
          <a:xfrm>
            <a:off x="7088188" y="4129088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92291-C4ED-4DBB-A46E-777129F688E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64</a:t>
            </a:fld>
            <a:endParaRPr lang="de-DE" altLang="en-US" sz="1400" smtClean="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Conditions</a:t>
            </a:r>
          </a:p>
        </p:txBody>
      </p:sp>
      <p:sp>
        <p:nvSpPr>
          <p:cNvPr id="68612" name="Text Box 3"/>
          <p:cNvSpPr txBox="1">
            <a:spLocks noChangeArrowheads="1"/>
          </p:cNvSpPr>
          <p:nvPr/>
        </p:nvSpPr>
        <p:spPr bwMode="auto">
          <a:xfrm>
            <a:off x="1065213" y="1359286"/>
            <a:ext cx="113030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if ( a &gt; b ) ...</a:t>
            </a:r>
          </a:p>
        </p:txBody>
      </p:sp>
      <p:sp>
        <p:nvSpPr>
          <p:cNvPr id="68613" name="AutoShape 4"/>
          <p:cNvSpPr>
            <a:spLocks/>
          </p:cNvSpPr>
          <p:nvPr/>
        </p:nvSpPr>
        <p:spPr bwMode="auto">
          <a:xfrm rot="5400000">
            <a:off x="1555750" y="1519623"/>
            <a:ext cx="88900" cy="520700"/>
          </a:xfrm>
          <a:prstGeom prst="rightBrace">
            <a:avLst>
              <a:gd name="adj1" fmla="val 4881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8614" name="Text Box 5"/>
          <p:cNvSpPr txBox="1">
            <a:spLocks noChangeArrowheads="1"/>
          </p:cNvSpPr>
          <p:nvPr/>
        </p:nvSpPr>
        <p:spPr bwMode="auto">
          <a:xfrm>
            <a:off x="1154113" y="1791086"/>
            <a:ext cx="9953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Condition</a:t>
            </a:r>
          </a:p>
        </p:txBody>
      </p:sp>
      <p:sp>
        <p:nvSpPr>
          <p:cNvPr id="68615" name="Text Box 6"/>
          <p:cNvSpPr txBox="1">
            <a:spLocks noChangeArrowheads="1"/>
          </p:cNvSpPr>
          <p:nvPr/>
        </p:nvSpPr>
        <p:spPr bwMode="auto">
          <a:xfrm>
            <a:off x="3109913" y="1092586"/>
            <a:ext cx="121569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code pattern</a:t>
            </a:r>
            <a:endParaRPr lang="de-AT" altLang="en-US" sz="1600" i="1"/>
          </a:p>
        </p:txBody>
      </p:sp>
      <p:sp>
        <p:nvSpPr>
          <p:cNvPr id="68616" name="Text Box 7"/>
          <p:cNvSpPr txBox="1">
            <a:spLocks noChangeArrowheads="1"/>
          </p:cNvSpPr>
          <p:nvPr/>
        </p:nvSpPr>
        <p:spPr bwMode="auto">
          <a:xfrm>
            <a:off x="3363913" y="1371986"/>
            <a:ext cx="66357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b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jle ...</a:t>
            </a:r>
          </a:p>
        </p:txBody>
      </p:sp>
      <p:sp>
        <p:nvSpPr>
          <p:cNvPr id="68617" name="Text Box 8"/>
          <p:cNvSpPr txBox="1">
            <a:spLocks noChangeArrowheads="1"/>
          </p:cNvSpPr>
          <p:nvPr/>
        </p:nvSpPr>
        <p:spPr bwMode="auto">
          <a:xfrm>
            <a:off x="963613" y="2192723"/>
            <a:ext cx="4838482" cy="115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Problem: </a:t>
            </a:r>
            <a:r>
              <a:rPr lang="de-AT" altLang="en-US" sz="1600" smtClean="0"/>
              <a:t>there is no compare instruction in the </a:t>
            </a:r>
            <a:r>
              <a:rPr lang="de-AT" altLang="en-US" sz="1600" smtClean="0">
                <a:latin typeface="Symbol" panose="05050102010706020507" pitchFamily="18" charset="2"/>
              </a:rPr>
              <a:t>m</a:t>
            </a:r>
            <a:r>
              <a:rPr lang="de-AT" altLang="en-US" sz="1600" smtClean="0"/>
              <a:t>JVM</a:t>
            </a:r>
            <a:br>
              <a:rPr lang="de-AT" altLang="en-US" sz="1600" smtClean="0"/>
            </a:br>
            <a:r>
              <a:rPr lang="de-AT" altLang="en-US" sz="1600" smtClean="0"/>
              <a:t>(the comparison only happens in the jump instruction)</a:t>
            </a:r>
          </a:p>
          <a:p>
            <a:pPr>
              <a:spcBef>
                <a:spcPts val="600"/>
              </a:spcBef>
            </a:pPr>
            <a:r>
              <a:rPr lang="de-AT" altLang="en-US" sz="1600" i="1" smtClean="0"/>
              <a:t>Condition</a:t>
            </a:r>
            <a:r>
              <a:rPr lang="de-AT" altLang="en-US" sz="1600" smtClean="0"/>
              <a:t> thus cannot do the comparison</a:t>
            </a:r>
            <a:br>
              <a:rPr lang="de-AT" altLang="en-US" sz="1600" smtClean="0"/>
            </a:br>
            <a:r>
              <a:rPr lang="de-AT" altLang="en-US" sz="1600" smtClean="0"/>
              <a:t>=&gt; returns a compare </a:t>
            </a:r>
            <a:r>
              <a:rPr lang="de-AT" altLang="en-US" sz="1600" u="sng" smtClean="0"/>
              <a:t>operator</a:t>
            </a:r>
            <a:r>
              <a:rPr lang="de-AT" altLang="en-US" sz="1600" smtClean="0"/>
              <a:t> instead</a:t>
            </a:r>
            <a:endParaRPr lang="de-AT" altLang="en-US" sz="1600"/>
          </a:p>
        </p:txBody>
      </p:sp>
      <p:grpSp>
        <p:nvGrpSpPr>
          <p:cNvPr id="388118" name="Group 22"/>
          <p:cNvGrpSpPr>
            <a:grpSpLocks/>
          </p:cNvGrpSpPr>
          <p:nvPr/>
        </p:nvGrpSpPr>
        <p:grpSpPr bwMode="auto">
          <a:xfrm>
            <a:off x="671513" y="5623291"/>
            <a:ext cx="5646738" cy="965200"/>
            <a:chOff x="423" y="3560"/>
            <a:chExt cx="3557" cy="608"/>
          </a:xfrm>
        </p:grpSpPr>
        <p:sp>
          <p:nvSpPr>
            <p:cNvPr id="68643" name="Text Box 9"/>
            <p:cNvSpPr txBox="1">
              <a:spLocks noChangeArrowheads="1"/>
            </p:cNvSpPr>
            <p:nvPr/>
          </p:nvSpPr>
          <p:spPr bwMode="auto">
            <a:xfrm>
              <a:off x="423" y="3560"/>
              <a:ext cx="184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True jumps and false jumps</a:t>
              </a:r>
              <a:endParaRPr lang="de-AT" altLang="en-US" sz="1800" b="1"/>
            </a:p>
          </p:txBody>
        </p:sp>
        <p:sp>
          <p:nvSpPr>
            <p:cNvPr id="68644" name="Text Box 10"/>
            <p:cNvSpPr txBox="1">
              <a:spLocks noChangeArrowheads="1"/>
            </p:cNvSpPr>
            <p:nvPr/>
          </p:nvSpPr>
          <p:spPr bwMode="auto">
            <a:xfrm>
              <a:off x="631" y="3783"/>
              <a:ext cx="63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i="1" smtClean="0">
                  <a:solidFill>
                    <a:srgbClr val="FF0000"/>
                  </a:solidFill>
                </a:rPr>
                <a:t>true jump</a:t>
              </a:r>
              <a:endParaRPr lang="de-AT" altLang="en-US" sz="1600" b="1" i="1">
                <a:solidFill>
                  <a:srgbClr val="FF0000"/>
                </a:solidFill>
              </a:endParaRPr>
            </a:p>
          </p:txBody>
        </p:sp>
        <p:sp>
          <p:nvSpPr>
            <p:cNvPr id="68645" name="Text Box 11"/>
            <p:cNvSpPr txBox="1">
              <a:spLocks noChangeArrowheads="1"/>
            </p:cNvSpPr>
            <p:nvPr/>
          </p:nvSpPr>
          <p:spPr bwMode="auto">
            <a:xfrm>
              <a:off x="1325" y="3783"/>
              <a:ext cx="161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jumps if the condition is true</a:t>
              </a:r>
              <a:endParaRPr lang="de-AT" altLang="en-US" sz="1600"/>
            </a:p>
          </p:txBody>
        </p:sp>
        <p:sp>
          <p:nvSpPr>
            <p:cNvPr id="68646" name="Text Box 12"/>
            <p:cNvSpPr txBox="1">
              <a:spLocks noChangeArrowheads="1"/>
            </p:cNvSpPr>
            <p:nvPr/>
          </p:nvSpPr>
          <p:spPr bwMode="auto">
            <a:xfrm>
              <a:off x="3024" y="3788"/>
              <a:ext cx="95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&gt; b</a:t>
              </a:r>
              <a:r>
                <a:rPr lang="de-AT" altLang="en-US" sz="1600"/>
                <a:t>	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	</a:t>
              </a:r>
              <a:r>
                <a:rPr lang="de-AT" altLang="en-US" sz="1400">
                  <a:latin typeface="Arial" panose="020B0604020202020204" pitchFamily="34" charset="0"/>
                </a:rPr>
                <a:t>jgt ...</a:t>
              </a:r>
            </a:p>
          </p:txBody>
        </p:sp>
        <p:sp>
          <p:nvSpPr>
            <p:cNvPr id="68647" name="Text Box 13"/>
            <p:cNvSpPr txBox="1">
              <a:spLocks noChangeArrowheads="1"/>
            </p:cNvSpPr>
            <p:nvPr/>
          </p:nvSpPr>
          <p:spPr bwMode="auto">
            <a:xfrm>
              <a:off x="631" y="3951"/>
              <a:ext cx="69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i="1" smtClean="0">
                  <a:solidFill>
                    <a:srgbClr val="FF0000"/>
                  </a:solidFill>
                </a:rPr>
                <a:t>false jump</a:t>
              </a:r>
              <a:endParaRPr lang="de-AT" altLang="en-US" sz="1600" b="1" i="1">
                <a:solidFill>
                  <a:srgbClr val="FF0000"/>
                </a:solidFill>
              </a:endParaRPr>
            </a:p>
          </p:txBody>
        </p:sp>
        <p:sp>
          <p:nvSpPr>
            <p:cNvPr id="68648" name="Text Box 14"/>
            <p:cNvSpPr txBox="1">
              <a:spLocks noChangeArrowheads="1"/>
            </p:cNvSpPr>
            <p:nvPr/>
          </p:nvSpPr>
          <p:spPr bwMode="auto">
            <a:xfrm>
              <a:off x="1325" y="3951"/>
              <a:ext cx="165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jumps if the condition is false</a:t>
              </a:r>
              <a:endParaRPr lang="de-AT" altLang="en-US" sz="1600"/>
            </a:p>
          </p:txBody>
        </p:sp>
        <p:sp>
          <p:nvSpPr>
            <p:cNvPr id="68649" name="Text Box 15"/>
            <p:cNvSpPr txBox="1">
              <a:spLocks noChangeArrowheads="1"/>
            </p:cNvSpPr>
            <p:nvPr/>
          </p:nvSpPr>
          <p:spPr bwMode="auto">
            <a:xfrm>
              <a:off x="3024" y="3956"/>
              <a:ext cx="95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&gt; b</a:t>
              </a:r>
              <a:r>
                <a:rPr lang="de-AT" altLang="en-US" sz="1600"/>
                <a:t>	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	</a:t>
              </a:r>
              <a:r>
                <a:rPr lang="de-AT" altLang="en-US" sz="1400">
                  <a:latin typeface="Arial" panose="020B0604020202020204" pitchFamily="34" charset="0"/>
                </a:rPr>
                <a:t>jle ...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71513" y="3494354"/>
            <a:ext cx="7645115" cy="1936999"/>
            <a:chOff x="671513" y="3749675"/>
            <a:chExt cx="7645115" cy="1937000"/>
          </a:xfrm>
        </p:grpSpPr>
        <p:sp>
          <p:nvSpPr>
            <p:cNvPr id="68639" name="Text Box 16"/>
            <p:cNvSpPr txBox="1">
              <a:spLocks noChangeArrowheads="1"/>
            </p:cNvSpPr>
            <p:nvPr/>
          </p:nvSpPr>
          <p:spPr bwMode="auto">
            <a:xfrm>
              <a:off x="671513" y="3749675"/>
              <a:ext cx="1598812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i="1" smtClean="0"/>
                <a:t>Cond</a:t>
              </a:r>
              <a:r>
                <a:rPr lang="de-AT" altLang="en-US" sz="1800" b="1" smtClean="0"/>
                <a:t> operand</a:t>
              </a:r>
              <a:endParaRPr lang="de-AT" altLang="en-US" sz="1800" b="1"/>
            </a:p>
          </p:txBody>
        </p:sp>
        <p:sp>
          <p:nvSpPr>
            <p:cNvPr id="68640" name="Text Box 17"/>
            <p:cNvSpPr txBox="1">
              <a:spLocks noChangeArrowheads="1"/>
            </p:cNvSpPr>
            <p:nvPr/>
          </p:nvSpPr>
          <p:spPr bwMode="auto">
            <a:xfrm>
              <a:off x="1014413" y="4065588"/>
              <a:ext cx="4423304" cy="162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Condition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returns a new </a:t>
              </a:r>
              <a:r>
                <a:rPr lang="de-AT" altLang="en-US" sz="1600" i="1" u="sng" smtClean="0"/>
                <a:t>operand kind</a:t>
              </a:r>
              <a:r>
                <a:rPr lang="de-AT" altLang="en-US" sz="1600" smtClean="0"/>
                <a:t> 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with the following fields:</a:t>
              </a:r>
              <a:endParaRPr lang="de-AT" altLang="en-US" sz="1600"/>
            </a:p>
            <a:p>
              <a:r>
                <a:rPr lang="de-AT" altLang="en-US" sz="1600" smtClean="0"/>
                <a:t>compare operator: </a:t>
              </a:r>
              <a:r>
                <a:rPr lang="de-AT" altLang="en-US" sz="1400">
                  <a:latin typeface="Arial" panose="020B0604020202020204" pitchFamily="34" charset="0"/>
                </a:rPr>
                <a:t>eq, ne, lt, le, gt, ge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labels (fixup lists) for jumps out of the </a:t>
              </a:r>
              <a:r>
                <a:rPr lang="de-AT" altLang="en-US" sz="1600" i="1" smtClean="0"/>
                <a:t>Condition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/>
                <a:t>-	</a:t>
              </a:r>
              <a:r>
                <a:rPr lang="de-AT" altLang="en-US" sz="1400">
                  <a:latin typeface="Arial" panose="020B0604020202020204" pitchFamily="34" charset="0"/>
                </a:rPr>
                <a:t>tLabel</a:t>
              </a:r>
              <a:r>
                <a:rPr lang="de-AT" altLang="en-US" sz="1600"/>
                <a:t>: </a:t>
              </a:r>
              <a:r>
                <a:rPr lang="de-AT" altLang="en-US" sz="1600" smtClean="0"/>
                <a:t>for </a:t>
              </a:r>
              <a:r>
                <a:rPr lang="de-AT" altLang="en-US" sz="1600" i="1" smtClean="0"/>
                <a:t>true jumps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/>
                <a:t>-	</a:t>
              </a:r>
              <a:r>
                <a:rPr lang="de-AT" altLang="en-US" sz="1400">
                  <a:latin typeface="Arial" panose="020B0604020202020204" pitchFamily="34" charset="0"/>
                </a:rPr>
                <a:t>fLabel</a:t>
              </a:r>
              <a:r>
                <a:rPr lang="de-AT" altLang="en-US" sz="1600"/>
                <a:t>: </a:t>
              </a:r>
              <a:r>
                <a:rPr lang="de-AT" altLang="en-US" sz="1600" smtClean="0"/>
                <a:t>for </a:t>
              </a:r>
              <a:r>
                <a:rPr lang="de-AT" altLang="en-US" sz="1600" i="1" smtClean="0"/>
                <a:t>false jumps</a:t>
              </a:r>
              <a:endParaRPr lang="de-AT" altLang="en-US" sz="1600" i="1"/>
            </a:p>
          </p:txBody>
        </p:sp>
        <p:sp>
          <p:nvSpPr>
            <p:cNvPr id="68641" name="AutoShape 19"/>
            <p:cNvSpPr>
              <a:spLocks/>
            </p:cNvSpPr>
            <p:nvPr/>
          </p:nvSpPr>
          <p:spPr bwMode="auto">
            <a:xfrm>
              <a:off x="5357502" y="4958200"/>
              <a:ext cx="88900" cy="698500"/>
            </a:xfrm>
            <a:prstGeom prst="rightBrace">
              <a:avLst>
                <a:gd name="adj1" fmla="val 6547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68642" name="Text Box 20"/>
            <p:cNvSpPr txBox="1">
              <a:spLocks noChangeArrowheads="1"/>
            </p:cNvSpPr>
            <p:nvPr/>
          </p:nvSpPr>
          <p:spPr bwMode="auto">
            <a:xfrm>
              <a:off x="5422589" y="4982013"/>
              <a:ext cx="2894039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necessary for conditions that are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built with &amp;&amp; and ||</a:t>
              </a:r>
              <a:endParaRPr lang="de-AT" altLang="en-US" sz="1600"/>
            </a:p>
          </p:txBody>
        </p:sp>
      </p:grpSp>
      <p:sp>
        <p:nvSpPr>
          <p:cNvPr id="64526" name="TextBox 1"/>
          <p:cNvSpPr txBox="1">
            <a:spLocks noChangeArrowheads="1"/>
          </p:cNvSpPr>
          <p:nvPr/>
        </p:nvSpPr>
        <p:spPr bwMode="auto">
          <a:xfrm>
            <a:off x="5392692" y="3905214"/>
            <a:ext cx="2212975" cy="3079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a &lt; 0  ||  b &lt; c  &amp;&amp;  d  &gt;  0</a:t>
            </a:r>
            <a:endParaRPr lang="en-US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142117" y="3781389"/>
            <a:ext cx="1290637" cy="376238"/>
            <a:chOff x="7278413" y="3917863"/>
            <a:chExt cx="1291325" cy="375648"/>
          </a:xfrm>
        </p:grpSpPr>
        <p:sp>
          <p:nvSpPr>
            <p:cNvPr id="68635" name="Oval 13"/>
            <p:cNvSpPr>
              <a:spLocks noChangeArrowheads="1"/>
            </p:cNvSpPr>
            <p:nvPr/>
          </p:nvSpPr>
          <p:spPr bwMode="auto">
            <a:xfrm>
              <a:off x="7278413" y="4093539"/>
              <a:ext cx="196589" cy="199972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cxnSp>
          <p:nvCxnSpPr>
            <p:cNvPr id="68636" name="Straight Connector 15"/>
            <p:cNvCxnSpPr>
              <a:cxnSpLocks noChangeShapeType="1"/>
              <a:stCxn id="68635" idx="7"/>
            </p:cNvCxnSpPr>
            <p:nvPr/>
          </p:nvCxnSpPr>
          <p:spPr bwMode="auto">
            <a:xfrm flipV="1">
              <a:off x="7446212" y="4049491"/>
              <a:ext cx="138657" cy="7333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637" name="Straight Arrow Connector 40"/>
            <p:cNvCxnSpPr>
              <a:cxnSpLocks noChangeShapeType="1"/>
            </p:cNvCxnSpPr>
            <p:nvPr/>
          </p:nvCxnSpPr>
          <p:spPr bwMode="auto">
            <a:xfrm>
              <a:off x="7584870" y="4049494"/>
              <a:ext cx="69562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8638" name="TextBox 18"/>
            <p:cNvSpPr txBox="1">
              <a:spLocks noChangeArrowheads="1"/>
            </p:cNvSpPr>
            <p:nvPr/>
          </p:nvSpPr>
          <p:spPr bwMode="auto">
            <a:xfrm>
              <a:off x="8390220" y="3917863"/>
              <a:ext cx="179518" cy="215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op</a:t>
              </a:r>
              <a:endParaRPr lang="en-US" altLang="en-US" sz="1400"/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995942" y="4213191"/>
            <a:ext cx="2725737" cy="371257"/>
            <a:chOff x="6133012" y="4350015"/>
            <a:chExt cx="2725238" cy="370992"/>
          </a:xfrm>
        </p:grpSpPr>
        <p:sp>
          <p:nvSpPr>
            <p:cNvPr id="68630" name="Oval 2"/>
            <p:cNvSpPr>
              <a:spLocks noChangeArrowheads="1"/>
            </p:cNvSpPr>
            <p:nvPr/>
          </p:nvSpPr>
          <p:spPr bwMode="auto">
            <a:xfrm>
              <a:off x="6133012" y="4350015"/>
              <a:ext cx="66668" cy="66695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cxnSp>
          <p:nvCxnSpPr>
            <p:cNvPr id="68631" name="Straight Connector 4"/>
            <p:cNvCxnSpPr>
              <a:cxnSpLocks noChangeShapeType="1"/>
              <a:stCxn id="68630" idx="4"/>
            </p:cNvCxnSpPr>
            <p:nvPr/>
          </p:nvCxnSpPr>
          <p:spPr bwMode="auto">
            <a:xfrm>
              <a:off x="6166347" y="4416710"/>
              <a:ext cx="0" cy="8108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632" name="Straight Arrow Connector 6"/>
            <p:cNvCxnSpPr>
              <a:cxnSpLocks noChangeShapeType="1"/>
            </p:cNvCxnSpPr>
            <p:nvPr/>
          </p:nvCxnSpPr>
          <p:spPr bwMode="auto">
            <a:xfrm>
              <a:off x="6166347" y="4498006"/>
              <a:ext cx="2114149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8633" name="TextBox 45"/>
            <p:cNvSpPr txBox="1">
              <a:spLocks noChangeArrowheads="1"/>
            </p:cNvSpPr>
            <p:nvPr/>
          </p:nvSpPr>
          <p:spPr bwMode="auto">
            <a:xfrm>
              <a:off x="8390220" y="4374651"/>
              <a:ext cx="468030" cy="215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tLabel</a:t>
              </a:r>
              <a:endParaRPr lang="en-US" altLang="en-US" sz="1400"/>
            </a:p>
          </p:txBody>
        </p:sp>
        <p:sp>
          <p:nvSpPr>
            <p:cNvPr id="68634" name="TextBox 46"/>
            <p:cNvSpPr txBox="1">
              <a:spLocks noChangeArrowheads="1"/>
            </p:cNvSpPr>
            <p:nvPr/>
          </p:nvSpPr>
          <p:spPr bwMode="auto">
            <a:xfrm>
              <a:off x="6741460" y="4505717"/>
              <a:ext cx="692370" cy="215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true jump</a:t>
              </a:r>
              <a:endParaRPr lang="en-US" altLang="en-US" sz="1400" i="1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719842" y="3473414"/>
            <a:ext cx="2001837" cy="484188"/>
            <a:chOff x="6855910" y="3609975"/>
            <a:chExt cx="2002340" cy="483564"/>
          </a:xfrm>
        </p:grpSpPr>
        <p:sp>
          <p:nvSpPr>
            <p:cNvPr id="68625" name="Oval 30"/>
            <p:cNvSpPr>
              <a:spLocks noChangeArrowheads="1"/>
            </p:cNvSpPr>
            <p:nvPr/>
          </p:nvSpPr>
          <p:spPr bwMode="auto">
            <a:xfrm>
              <a:off x="6855910" y="4026844"/>
              <a:ext cx="66668" cy="66695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cxnSp>
          <p:nvCxnSpPr>
            <p:cNvPr id="68626" name="Straight Connector 10"/>
            <p:cNvCxnSpPr>
              <a:cxnSpLocks noChangeShapeType="1"/>
              <a:stCxn id="68625" idx="0"/>
            </p:cNvCxnSpPr>
            <p:nvPr/>
          </p:nvCxnSpPr>
          <p:spPr bwMode="auto">
            <a:xfrm flipV="1">
              <a:off x="6889245" y="3854472"/>
              <a:ext cx="0" cy="17237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627" name="Straight Arrow Connector 34"/>
            <p:cNvCxnSpPr>
              <a:cxnSpLocks noChangeShapeType="1"/>
            </p:cNvCxnSpPr>
            <p:nvPr/>
          </p:nvCxnSpPr>
          <p:spPr bwMode="auto">
            <a:xfrm>
              <a:off x="6889245" y="3854472"/>
              <a:ext cx="1391251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8628" name="TextBox 44"/>
            <p:cNvSpPr txBox="1">
              <a:spLocks noChangeArrowheads="1"/>
            </p:cNvSpPr>
            <p:nvPr/>
          </p:nvSpPr>
          <p:spPr bwMode="auto">
            <a:xfrm>
              <a:off x="8390220" y="3700018"/>
              <a:ext cx="468030" cy="215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fLabel</a:t>
              </a:r>
              <a:endParaRPr lang="en-US" altLang="en-US" sz="1400"/>
            </a:p>
          </p:txBody>
        </p:sp>
        <p:sp>
          <p:nvSpPr>
            <p:cNvPr id="68629" name="TextBox 47"/>
            <p:cNvSpPr txBox="1">
              <a:spLocks noChangeArrowheads="1"/>
            </p:cNvSpPr>
            <p:nvPr/>
          </p:nvSpPr>
          <p:spPr bwMode="auto">
            <a:xfrm>
              <a:off x="7015189" y="3609975"/>
              <a:ext cx="753600" cy="2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false jump</a:t>
              </a:r>
              <a:endParaRPr lang="en-US" altLang="en-US" sz="1400" i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F42CBF-7FCC-44EB-8EEC-5CC647DCD52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65</a:t>
            </a:fld>
            <a:endParaRPr lang="de-DE" altLang="en-US" sz="1400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Cond operands</a:t>
            </a:r>
          </a:p>
        </p:txBody>
      </p:sp>
      <p:sp>
        <p:nvSpPr>
          <p:cNvPr id="69636" name="Text Box 3"/>
          <p:cNvSpPr txBox="1">
            <a:spLocks noChangeArrowheads="1"/>
          </p:cNvSpPr>
          <p:nvPr/>
        </p:nvSpPr>
        <p:spPr bwMode="auto">
          <a:xfrm>
            <a:off x="1065213" y="1268413"/>
            <a:ext cx="7183675" cy="257211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Operand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static final int </a:t>
            </a:r>
            <a:r>
              <a:rPr lang="de-AT" altLang="en-US" sz="1400" b="1">
                <a:latin typeface="Arial" panose="020B0604020202020204" pitchFamily="34" charset="0"/>
              </a:rPr>
              <a:t>Con</a:t>
            </a:r>
            <a:r>
              <a:rPr lang="de-AT" altLang="en-US" sz="1400">
                <a:latin typeface="Arial" panose="020B0604020202020204" pitchFamily="34" charset="0"/>
              </a:rPr>
              <a:t>=0, </a:t>
            </a:r>
            <a:r>
              <a:rPr lang="de-AT" altLang="en-US" sz="1400" b="1">
                <a:latin typeface="Arial" panose="020B0604020202020204" pitchFamily="34" charset="0"/>
              </a:rPr>
              <a:t>Local</a:t>
            </a:r>
            <a:r>
              <a:rPr lang="de-AT" altLang="en-US" sz="1400">
                <a:latin typeface="Arial" panose="020B0604020202020204" pitchFamily="34" charset="0"/>
              </a:rPr>
              <a:t>=1, </a:t>
            </a:r>
            <a:r>
              <a:rPr lang="de-AT" altLang="en-US" sz="1400" b="1">
                <a:latin typeface="Arial" panose="020B0604020202020204" pitchFamily="34" charset="0"/>
              </a:rPr>
              <a:t>Static</a:t>
            </a:r>
            <a:r>
              <a:rPr lang="de-AT" altLang="en-US" sz="1400">
                <a:latin typeface="Arial" panose="020B0604020202020204" pitchFamily="34" charset="0"/>
              </a:rPr>
              <a:t>=2, </a:t>
            </a:r>
            <a:r>
              <a:rPr lang="de-AT" altLang="en-US" sz="1400" b="1">
                <a:latin typeface="Arial" panose="020B0604020202020204" pitchFamily="34" charset="0"/>
              </a:rPr>
              <a:t>Stack</a:t>
            </a:r>
            <a:r>
              <a:rPr lang="de-AT" altLang="en-US" sz="1400">
                <a:latin typeface="Arial" panose="020B0604020202020204" pitchFamily="34" charset="0"/>
              </a:rPr>
              <a:t>=3, </a:t>
            </a:r>
            <a:r>
              <a:rPr lang="de-AT" altLang="en-US" sz="1400" b="1">
                <a:latin typeface="Arial" panose="020B0604020202020204" pitchFamily="34" charset="0"/>
              </a:rPr>
              <a:t>Fld</a:t>
            </a:r>
            <a:r>
              <a:rPr lang="de-AT" altLang="en-US" sz="1400">
                <a:latin typeface="Arial" panose="020B0604020202020204" pitchFamily="34" charset="0"/>
              </a:rPr>
              <a:t>=4, </a:t>
            </a:r>
            <a:r>
              <a:rPr lang="de-AT" altLang="en-US" sz="1400" b="1">
                <a:latin typeface="Arial" panose="020B0604020202020204" pitchFamily="34" charset="0"/>
              </a:rPr>
              <a:t>Elem</a:t>
            </a:r>
            <a:r>
              <a:rPr lang="de-AT" altLang="en-US" sz="1400">
                <a:latin typeface="Arial" panose="020B0604020202020204" pitchFamily="34" charset="0"/>
              </a:rPr>
              <a:t>=5, </a:t>
            </a:r>
            <a:r>
              <a:rPr lang="de-AT" altLang="en-US" sz="1400" b="1">
                <a:latin typeface="Arial" panose="020B0604020202020204" pitchFamily="34" charset="0"/>
              </a:rPr>
              <a:t>Meth</a:t>
            </a:r>
            <a:r>
              <a:rPr lang="de-AT" altLang="en-US" sz="1400">
                <a:latin typeface="Arial" panose="020B0604020202020204" pitchFamily="34" charset="0"/>
              </a:rPr>
              <a:t>=6,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Cond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=7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</a:t>
            </a:r>
            <a:r>
              <a:rPr lang="de-AT" altLang="en-US" sz="1400" b="1">
                <a:latin typeface="Arial" panose="020B0604020202020204" pitchFamily="34" charset="0"/>
              </a:rPr>
              <a:t>kind</a:t>
            </a:r>
            <a:r>
              <a:rPr lang="de-AT" altLang="en-US" sz="1400">
                <a:latin typeface="Arial" panose="020B0604020202020204" pitchFamily="34" charset="0"/>
              </a:rPr>
              <a:t>;	// Con, Local, Static,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Struct	</a:t>
            </a:r>
            <a:r>
              <a:rPr lang="de-AT" altLang="en-US" sz="1400" b="1">
                <a:latin typeface="Arial" panose="020B0604020202020204" pitchFamily="34" charset="0"/>
              </a:rPr>
              <a:t>type</a:t>
            </a:r>
            <a:r>
              <a:rPr lang="de-AT" altLang="en-US" sz="1400"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latin typeface="Arial" panose="020B0604020202020204" pitchFamily="34" charset="0"/>
              </a:rPr>
              <a:t>operand type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</a:t>
            </a:r>
            <a:r>
              <a:rPr lang="de-AT" altLang="en-US" sz="1400" b="1">
                <a:latin typeface="Arial" panose="020B0604020202020204" pitchFamily="34" charset="0"/>
              </a:rPr>
              <a:t>val</a:t>
            </a:r>
            <a:r>
              <a:rPr lang="de-AT" altLang="en-US" sz="1400">
                <a:latin typeface="Arial" panose="020B0604020202020204" pitchFamily="34" charset="0"/>
              </a:rPr>
              <a:t>;	// Con: </a:t>
            </a:r>
            <a:r>
              <a:rPr lang="de-AT" altLang="en-US" sz="1400" smtClean="0">
                <a:latin typeface="Arial" panose="020B0604020202020204" pitchFamily="34" charset="0"/>
              </a:rPr>
              <a:t>constant value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</a:t>
            </a:r>
            <a:r>
              <a:rPr lang="de-AT" altLang="en-US" sz="1400" b="1">
                <a:latin typeface="Arial" panose="020B0604020202020204" pitchFamily="34" charset="0"/>
              </a:rPr>
              <a:t>adr</a:t>
            </a:r>
            <a:r>
              <a:rPr lang="de-AT" altLang="en-US" sz="1400">
                <a:latin typeface="Arial" panose="020B0604020202020204" pitchFamily="34" charset="0"/>
              </a:rPr>
              <a:t>;	// Local, Static, Fld, Meth: </a:t>
            </a:r>
            <a:r>
              <a:rPr lang="de-AT" altLang="en-US" sz="1400" smtClean="0">
                <a:latin typeface="Arial" panose="020B0604020202020204" pitchFamily="34" charset="0"/>
              </a:rPr>
              <a:t>address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Obj	</a:t>
            </a:r>
            <a:r>
              <a:rPr lang="de-AT" altLang="en-US" sz="1400" b="1">
                <a:latin typeface="Arial" panose="020B0604020202020204" pitchFamily="34" charset="0"/>
              </a:rPr>
              <a:t>obj</a:t>
            </a:r>
            <a:r>
              <a:rPr lang="de-AT" altLang="en-US" sz="1400">
                <a:latin typeface="Arial" panose="020B0604020202020204" pitchFamily="34" charset="0"/>
              </a:rPr>
              <a:t>;	// Meth: </a:t>
            </a:r>
            <a:r>
              <a:rPr lang="de-AT" altLang="en-US" sz="1400" smtClean="0">
                <a:latin typeface="Arial" panose="020B0604020202020204" pitchFamily="34" charset="0"/>
              </a:rPr>
              <a:t>method object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int	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op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;	// Cond: </a:t>
            </a:r>
            <a:r>
              <a:rPr lang="de-AT" altLang="en-US" sz="1400" smtClean="0">
                <a:solidFill>
                  <a:srgbClr val="FF0000"/>
                </a:solidFill>
                <a:latin typeface="Arial" panose="020B0604020202020204" pitchFamily="34" charset="0"/>
              </a:rPr>
              <a:t>compare operator</a:t>
            </a:r>
            <a:endParaRPr lang="de-AT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Label	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tLabel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solidFill>
                  <a:srgbClr val="FF0000"/>
                </a:solidFill>
                <a:latin typeface="Arial" panose="020B0604020202020204" pitchFamily="34" charset="0"/>
              </a:rPr>
              <a:t>target label (fixup list) for true jumps</a:t>
            </a:r>
            <a:endParaRPr lang="de-AT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Label	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fLabel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solidFill>
                  <a:srgbClr val="FF0000"/>
                </a:solidFill>
                <a:latin typeface="Arial" panose="020B0604020202020204" pitchFamily="34" charset="0"/>
              </a:rPr>
              <a:t>target label (fixup list) for false jumps</a:t>
            </a:r>
            <a:endParaRPr lang="de-AT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389126" name="Group 6"/>
          <p:cNvGrpSpPr>
            <a:grpSpLocks/>
          </p:cNvGrpSpPr>
          <p:nvPr/>
        </p:nvGrpSpPr>
        <p:grpSpPr bwMode="auto">
          <a:xfrm>
            <a:off x="735013" y="4178300"/>
            <a:ext cx="4303714" cy="2214563"/>
            <a:chOff x="463" y="2632"/>
            <a:chExt cx="2711" cy="1395"/>
          </a:xfrm>
        </p:grpSpPr>
        <p:sp>
          <p:nvSpPr>
            <p:cNvPr id="69638" name="Text Box 4"/>
            <p:cNvSpPr txBox="1">
              <a:spLocks noChangeArrowheads="1"/>
            </p:cNvSpPr>
            <p:nvPr/>
          </p:nvSpPr>
          <p:spPr bwMode="auto">
            <a:xfrm>
              <a:off x="463" y="2632"/>
              <a:ext cx="261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Additional constructor </a:t>
              </a:r>
              <a:r>
                <a:rPr lang="de-AT" altLang="en-US" sz="1600" smtClean="0"/>
                <a:t>(for Cond operands)</a:t>
              </a:r>
              <a:endParaRPr lang="de-AT" altLang="en-US" sz="1600"/>
            </a:p>
          </p:txBody>
        </p:sp>
        <p:sp>
          <p:nvSpPr>
            <p:cNvPr id="69639" name="Text Box 5"/>
            <p:cNvSpPr txBox="1">
              <a:spLocks noChangeArrowheads="1"/>
            </p:cNvSpPr>
            <p:nvPr/>
          </p:nvSpPr>
          <p:spPr bwMode="auto">
            <a:xfrm>
              <a:off x="671" y="2897"/>
              <a:ext cx="2503" cy="113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public </a:t>
              </a:r>
              <a:r>
                <a:rPr lang="de-AT" altLang="en-US" sz="1400" b="1">
                  <a:latin typeface="Arial" panose="020B0604020202020204" pitchFamily="34" charset="0"/>
                </a:rPr>
                <a:t>Operand</a:t>
              </a:r>
              <a:r>
                <a:rPr lang="de-AT" altLang="en-US" sz="1400">
                  <a:latin typeface="Arial" panose="020B0604020202020204" pitchFamily="34" charset="0"/>
                </a:rPr>
                <a:t> (int kind, int val, Struct type)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this.kind = kind; this.val = val; this.type = type;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(kind == Cond)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op = val;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tLabel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fLabel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A3ACB12-3A9E-4518-B540-3DD2DB685C1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66</a:t>
            </a:fld>
            <a:endParaRPr lang="de-DE" altLang="en-US" sz="1400" smtClean="0"/>
          </a:p>
        </p:txBody>
      </p:sp>
      <p:sp>
        <p:nvSpPr>
          <p:cNvPr id="70659" name="Rectangle 7"/>
          <p:cNvSpPr>
            <a:spLocks noChangeArrowheads="1"/>
          </p:cNvSpPr>
          <p:nvPr/>
        </p:nvSpPr>
        <p:spPr bwMode="auto">
          <a:xfrm>
            <a:off x="1155700" y="2298700"/>
            <a:ext cx="2922588" cy="6985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Generating unconditional jumps</a:t>
            </a:r>
          </a:p>
        </p:txBody>
      </p:sp>
      <p:sp>
        <p:nvSpPr>
          <p:cNvPr id="70661" name="Text Box 3"/>
          <p:cNvSpPr txBox="1">
            <a:spLocks noChangeArrowheads="1"/>
          </p:cNvSpPr>
          <p:nvPr/>
        </p:nvSpPr>
        <p:spPr bwMode="auto">
          <a:xfrm>
            <a:off x="696913" y="1333500"/>
            <a:ext cx="410590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Using an auxiliary method in class </a:t>
            </a:r>
            <a:r>
              <a:rPr lang="de-AT" altLang="en-US" sz="1800" b="1" i="1" smtClean="0"/>
              <a:t>Code</a:t>
            </a:r>
            <a:endParaRPr lang="de-AT" altLang="en-US" sz="1800" b="1" i="1"/>
          </a:p>
        </p:txBody>
      </p:sp>
      <p:sp>
        <p:nvSpPr>
          <p:cNvPr id="70662" name="Text Box 4"/>
          <p:cNvSpPr txBox="1">
            <a:spLocks noChangeArrowheads="1"/>
          </p:cNvSpPr>
          <p:nvPr/>
        </p:nvSpPr>
        <p:spPr bwMode="auto">
          <a:xfrm>
            <a:off x="989013" y="1839913"/>
            <a:ext cx="311943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Code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static void </a:t>
            </a:r>
            <a:r>
              <a:rPr lang="de-AT" altLang="en-US" sz="1400" b="1">
                <a:latin typeface="Arial" panose="020B0604020202020204" pitchFamily="34" charset="0"/>
              </a:rPr>
              <a:t>jump</a:t>
            </a:r>
            <a:r>
              <a:rPr lang="de-AT" altLang="en-US" sz="1400">
                <a:latin typeface="Arial" panose="020B0604020202020204" pitchFamily="34" charset="0"/>
              </a:rPr>
              <a:t>(Label lab)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put(jmp); lab.putAdr();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387080" name="Group 8"/>
          <p:cNvGrpSpPr>
            <a:grpSpLocks/>
          </p:cNvGrpSpPr>
          <p:nvPr/>
        </p:nvGrpSpPr>
        <p:grpSpPr bwMode="auto">
          <a:xfrm>
            <a:off x="696913" y="3784600"/>
            <a:ext cx="2871787" cy="1198563"/>
            <a:chOff x="439" y="2384"/>
            <a:chExt cx="1809" cy="755"/>
          </a:xfrm>
        </p:grpSpPr>
        <p:sp>
          <p:nvSpPr>
            <p:cNvPr id="70665" name="Text Box 5"/>
            <p:cNvSpPr txBox="1">
              <a:spLocks noChangeArrowheads="1"/>
            </p:cNvSpPr>
            <p:nvPr/>
          </p:nvSpPr>
          <p:spPr bwMode="auto">
            <a:xfrm>
              <a:off x="439" y="2384"/>
              <a:ext cx="48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Usage</a:t>
              </a:r>
              <a:endParaRPr lang="de-AT" altLang="en-US" sz="1800" b="1"/>
            </a:p>
          </p:txBody>
        </p:sp>
        <p:sp>
          <p:nvSpPr>
            <p:cNvPr id="70666" name="Text Box 6"/>
            <p:cNvSpPr txBox="1">
              <a:spLocks noChangeArrowheads="1"/>
            </p:cNvSpPr>
            <p:nvPr/>
          </p:nvSpPr>
          <p:spPr bwMode="auto">
            <a:xfrm>
              <a:off x="669" y="2679"/>
              <a:ext cx="1579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Label label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Code.jump(label);</a:t>
              </a:r>
            </a:p>
          </p:txBody>
        </p:sp>
      </p:grpSp>
      <p:sp>
        <p:nvSpPr>
          <p:cNvPr id="2" name="Rectangle 1"/>
          <p:cNvSpPr/>
          <p:nvPr/>
        </p:nvSpPr>
        <p:spPr bwMode="auto">
          <a:xfrm>
            <a:off x="1019175" y="1801813"/>
            <a:ext cx="3305175" cy="1836737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84481D-C94B-4A9F-8AC4-24C1DD076F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67</a:t>
            </a:fld>
            <a:endParaRPr lang="de-DE" altLang="en-US" sz="1400" smtClean="0"/>
          </a:p>
        </p:txBody>
      </p:sp>
      <p:sp>
        <p:nvSpPr>
          <p:cNvPr id="71683" name="Rectangle 6"/>
          <p:cNvSpPr>
            <a:spLocks noChangeArrowheads="1"/>
          </p:cNvSpPr>
          <p:nvPr/>
        </p:nvSpPr>
        <p:spPr bwMode="auto">
          <a:xfrm>
            <a:off x="1257300" y="2616200"/>
            <a:ext cx="4114800" cy="889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684" name="Rectangle 11"/>
          <p:cNvSpPr>
            <a:spLocks noChangeArrowheads="1"/>
          </p:cNvSpPr>
          <p:nvPr/>
        </p:nvSpPr>
        <p:spPr bwMode="auto">
          <a:xfrm>
            <a:off x="1257300" y="3657600"/>
            <a:ext cx="4114800" cy="889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257300" y="2616200"/>
            <a:ext cx="4114800" cy="889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6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Generating conditional jumps</a:t>
            </a:r>
          </a:p>
        </p:txBody>
      </p:sp>
      <p:sp>
        <p:nvSpPr>
          <p:cNvPr id="71687" name="Text Box 3"/>
          <p:cNvSpPr txBox="1">
            <a:spLocks noChangeArrowheads="1"/>
          </p:cNvSpPr>
          <p:nvPr/>
        </p:nvSpPr>
        <p:spPr bwMode="auto">
          <a:xfrm>
            <a:off x="722313" y="1282700"/>
            <a:ext cx="389431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Using auxiliary methods in class </a:t>
            </a:r>
            <a:r>
              <a:rPr lang="de-AT" altLang="en-US" sz="1800" b="1" i="1" smtClean="0"/>
              <a:t>Code</a:t>
            </a:r>
            <a:endParaRPr lang="de-AT" altLang="en-US" sz="1800" b="1" i="1"/>
          </a:p>
        </p:txBody>
      </p:sp>
      <p:sp>
        <p:nvSpPr>
          <p:cNvPr id="66569" name="Text Box 4"/>
          <p:cNvSpPr txBox="1">
            <a:spLocks noChangeArrowheads="1"/>
          </p:cNvSpPr>
          <p:nvPr/>
        </p:nvSpPr>
        <p:spPr bwMode="auto">
          <a:xfrm>
            <a:off x="1039813" y="1712913"/>
            <a:ext cx="5462587" cy="332581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class </a:t>
            </a:r>
            <a:r>
              <a:rPr lang="de-AT" altLang="en-US" sz="1400" b="1" smtClean="0">
                <a:latin typeface="Arial" charset="0"/>
              </a:rPr>
              <a:t>Code</a:t>
            </a:r>
            <a:r>
              <a:rPr lang="de-AT" altLang="en-US" sz="1400" smtClean="0">
                <a:latin typeface="Arial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private static final int </a:t>
            </a:r>
            <a:r>
              <a:rPr lang="de-AT" altLang="en-US" sz="1400" b="1" smtClean="0">
                <a:latin typeface="Arial" charset="0"/>
              </a:rPr>
              <a:t>eq</a:t>
            </a:r>
            <a:r>
              <a:rPr lang="de-AT" altLang="en-US" sz="1400" smtClean="0">
                <a:latin typeface="Arial" charset="0"/>
              </a:rPr>
              <a:t> = 0, </a:t>
            </a:r>
            <a:r>
              <a:rPr lang="de-AT" altLang="en-US" sz="1400" b="1" smtClean="0">
                <a:latin typeface="Arial" charset="0"/>
              </a:rPr>
              <a:t>ne</a:t>
            </a:r>
            <a:r>
              <a:rPr lang="de-AT" altLang="en-US" sz="1400" smtClean="0">
                <a:latin typeface="Arial" charset="0"/>
              </a:rPr>
              <a:t> = 1, </a:t>
            </a:r>
            <a:r>
              <a:rPr lang="de-AT" altLang="en-US" sz="1400" b="1" smtClean="0">
                <a:latin typeface="Arial" charset="0"/>
              </a:rPr>
              <a:t>lt</a:t>
            </a:r>
            <a:r>
              <a:rPr lang="de-AT" altLang="en-US" sz="1400" smtClean="0">
                <a:latin typeface="Arial" charset="0"/>
              </a:rPr>
              <a:t> = 2, </a:t>
            </a:r>
            <a:r>
              <a:rPr lang="de-AT" altLang="en-US" sz="1400" b="1" smtClean="0">
                <a:latin typeface="Arial" charset="0"/>
              </a:rPr>
              <a:t>le</a:t>
            </a:r>
            <a:r>
              <a:rPr lang="de-AT" altLang="en-US" sz="1400" smtClean="0">
                <a:latin typeface="Arial" charset="0"/>
              </a:rPr>
              <a:t> = 3, </a:t>
            </a:r>
            <a:r>
              <a:rPr lang="de-AT" altLang="en-US" sz="1400" b="1" smtClean="0">
                <a:latin typeface="Arial" charset="0"/>
              </a:rPr>
              <a:t>gt</a:t>
            </a:r>
            <a:r>
              <a:rPr lang="de-AT" altLang="en-US" sz="1400" smtClean="0">
                <a:latin typeface="Arial" charset="0"/>
              </a:rPr>
              <a:t> = 4, </a:t>
            </a:r>
            <a:r>
              <a:rPr lang="de-AT" altLang="en-US" sz="1400" b="1" smtClean="0">
                <a:latin typeface="Arial" charset="0"/>
              </a:rPr>
              <a:t>ge</a:t>
            </a:r>
            <a:r>
              <a:rPr lang="de-AT" altLang="en-US" sz="1400" smtClean="0">
                <a:latin typeface="Arial" charset="0"/>
              </a:rPr>
              <a:t> = 5;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private static int </a:t>
            </a:r>
            <a:r>
              <a:rPr lang="de-AT" altLang="en-US" sz="1400" b="1" smtClean="0">
                <a:latin typeface="Arial" charset="0"/>
              </a:rPr>
              <a:t>inverse</a:t>
            </a:r>
            <a:r>
              <a:rPr lang="de-AT" altLang="en-US" sz="1400" smtClean="0">
                <a:latin typeface="Arial" charset="0"/>
              </a:rPr>
              <a:t>[]= {ne, eq, ge, gt, le, lt};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public static void </a:t>
            </a:r>
            <a:r>
              <a:rPr lang="de-AT" altLang="en-US" sz="1400" b="1" smtClean="0">
                <a:latin typeface="Arial" charset="0"/>
              </a:rPr>
              <a:t>tJump</a:t>
            </a:r>
            <a:r>
              <a:rPr lang="de-AT" altLang="en-US" sz="1400" smtClean="0">
                <a:latin typeface="Arial" charset="0"/>
              </a:rPr>
              <a:t> (int op, Label label) {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put(jcc + op);  // jeq, jne, jlt, jle, jgt, jge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label.putAdr();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de-AT" altLang="en-US" sz="1400" smtClean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public static void </a:t>
            </a:r>
            <a:r>
              <a:rPr lang="de-AT" altLang="en-US" sz="1400" b="1" smtClean="0">
                <a:latin typeface="Arial" charset="0"/>
              </a:rPr>
              <a:t>fJump</a:t>
            </a:r>
            <a:r>
              <a:rPr lang="de-AT" altLang="en-US" sz="1400" smtClean="0">
                <a:latin typeface="Arial" charset="0"/>
              </a:rPr>
              <a:t> (int op, Label label) {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put(jcc + inverse[op]);  // jne, jeq, jge, jgt, jle, jlt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label.putAdr();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}</a:t>
            </a:r>
          </a:p>
        </p:txBody>
      </p:sp>
      <p:grpSp>
        <p:nvGrpSpPr>
          <p:cNvPr id="390158" name="Group 14"/>
          <p:cNvGrpSpPr>
            <a:grpSpLocks/>
          </p:cNvGrpSpPr>
          <p:nvPr/>
        </p:nvGrpSpPr>
        <p:grpSpPr bwMode="auto">
          <a:xfrm>
            <a:off x="722313" y="5092700"/>
            <a:ext cx="5613400" cy="835025"/>
            <a:chOff x="455" y="3208"/>
            <a:chExt cx="3536" cy="526"/>
          </a:xfrm>
        </p:grpSpPr>
        <p:sp>
          <p:nvSpPr>
            <p:cNvPr id="71690" name="Text Box 12"/>
            <p:cNvSpPr txBox="1">
              <a:spLocks noChangeArrowheads="1"/>
            </p:cNvSpPr>
            <p:nvPr/>
          </p:nvSpPr>
          <p:spPr bwMode="auto">
            <a:xfrm>
              <a:off x="455" y="3208"/>
              <a:ext cx="48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Usage</a:t>
              </a:r>
              <a:endParaRPr lang="de-AT" altLang="en-US" sz="1800" b="1" i="1"/>
            </a:p>
          </p:txBody>
        </p:sp>
        <p:sp>
          <p:nvSpPr>
            <p:cNvPr id="71691" name="Text Box 13"/>
            <p:cNvSpPr txBox="1">
              <a:spLocks noChangeArrowheads="1"/>
            </p:cNvSpPr>
            <p:nvPr/>
          </p:nvSpPr>
          <p:spPr bwMode="auto">
            <a:xfrm>
              <a:off x="711" y="3539"/>
              <a:ext cx="3280" cy="19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"if" "(" Condition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 ")"	(.  Code.fJump(x.op,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x.fLabel</a:t>
              </a:r>
              <a:r>
                <a:rPr lang="de-AT" altLang="en-US" sz="1400">
                  <a:latin typeface="Arial" panose="020B0604020202020204" pitchFamily="34" charset="0"/>
                </a:rPr>
                <a:t>); .)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68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4756905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6.8	</a:t>
            </a:r>
            <a:r>
              <a:rPr lang="de-AT" altLang="en-US" smtClean="0">
                <a:solidFill>
                  <a:srgbClr val="FF0000"/>
                </a:solidFill>
              </a:rPr>
              <a:t>Control Structures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6.9	</a:t>
            </a:r>
            <a:r>
              <a:rPr lang="de-AT" altLang="en-US" smtClean="0"/>
              <a:t>Methods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04499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661791-8416-4011-A37C-5D2F7619D3D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69</a:t>
            </a:fld>
            <a:endParaRPr lang="de-DE" altLang="en-US" sz="1400" smtClean="0"/>
          </a:p>
        </p:txBody>
      </p:sp>
      <p:sp>
        <p:nvSpPr>
          <p:cNvPr id="73731" name="Rectangle 6"/>
          <p:cNvSpPr>
            <a:spLocks noChangeArrowheads="1"/>
          </p:cNvSpPr>
          <p:nvPr/>
        </p:nvSpPr>
        <p:spPr bwMode="auto">
          <a:xfrm>
            <a:off x="2362200" y="1714500"/>
            <a:ext cx="3124200" cy="1371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3732" name="Rectangle 5"/>
          <p:cNvSpPr>
            <a:spLocks noChangeArrowheads="1"/>
          </p:cNvSpPr>
          <p:nvPr/>
        </p:nvSpPr>
        <p:spPr bwMode="auto">
          <a:xfrm>
            <a:off x="1092200" y="1714500"/>
            <a:ext cx="1130300" cy="13716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While statement</a:t>
            </a:r>
          </a:p>
        </p:txBody>
      </p:sp>
      <p:sp>
        <p:nvSpPr>
          <p:cNvPr id="73734" name="Text Box 3"/>
          <p:cNvSpPr txBox="1">
            <a:spLocks noChangeArrowheads="1"/>
          </p:cNvSpPr>
          <p:nvPr/>
        </p:nvSpPr>
        <p:spPr bwMode="auto">
          <a:xfrm>
            <a:off x="709613" y="1219200"/>
            <a:ext cx="222943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Desired code pattern</a:t>
            </a:r>
            <a:endParaRPr lang="de-AT" altLang="en-US" sz="1800" b="1"/>
          </a:p>
        </p:txBody>
      </p:sp>
      <p:sp>
        <p:nvSpPr>
          <p:cNvPr id="73735" name="Text Box 4"/>
          <p:cNvSpPr txBox="1">
            <a:spLocks noChangeArrowheads="1"/>
          </p:cNvSpPr>
          <p:nvPr/>
        </p:nvSpPr>
        <p:spPr bwMode="auto">
          <a:xfrm>
            <a:off x="1103313" y="1700213"/>
            <a:ext cx="4157205" cy="138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while	top: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(Condition)		... Code </a:t>
            </a:r>
            <a:r>
              <a:rPr lang="de-AT" altLang="en-US" sz="1400" smtClean="0">
                <a:latin typeface="Arial" panose="020B0604020202020204" pitchFamily="34" charset="0"/>
              </a:rPr>
              <a:t>for </a:t>
            </a:r>
            <a:r>
              <a:rPr lang="de-AT" altLang="en-US" sz="1400" i="1">
                <a:latin typeface="Arial" panose="020B0604020202020204" pitchFamily="34" charset="0"/>
              </a:rPr>
              <a:t>Condition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 b="1">
                <a:latin typeface="Arial" panose="020B0604020202020204" pitchFamily="34" charset="0"/>
              </a:rPr>
              <a:t>fJump end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Statement		... Code </a:t>
            </a:r>
            <a:r>
              <a:rPr lang="de-AT" altLang="en-US" sz="1400" smtClean="0">
                <a:latin typeface="Arial" panose="020B0604020202020204" pitchFamily="34" charset="0"/>
              </a:rPr>
              <a:t>for </a:t>
            </a:r>
            <a:r>
              <a:rPr lang="de-AT" altLang="en-US" sz="1400" i="1">
                <a:latin typeface="Arial" panose="020B0604020202020204" pitchFamily="34" charset="0"/>
              </a:rPr>
              <a:t>Statement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 b="1">
                <a:latin typeface="Arial" panose="020B0604020202020204" pitchFamily="34" charset="0"/>
              </a:rPr>
              <a:t>jump top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end:	...</a:t>
            </a:r>
          </a:p>
        </p:txBody>
      </p:sp>
      <p:sp>
        <p:nvSpPr>
          <p:cNvPr id="73736" name="Line 7"/>
          <p:cNvSpPr>
            <a:spLocks noChangeShapeType="1"/>
          </p:cNvSpPr>
          <p:nvPr/>
        </p:nvSpPr>
        <p:spPr bwMode="auto">
          <a:xfrm flipH="1">
            <a:off x="2425700" y="2730500"/>
            <a:ext cx="698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3737" name="Line 8"/>
          <p:cNvSpPr>
            <a:spLocks noChangeShapeType="1"/>
          </p:cNvSpPr>
          <p:nvPr/>
        </p:nvSpPr>
        <p:spPr bwMode="auto">
          <a:xfrm flipV="1">
            <a:off x="2425700" y="1866900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3738" name="Line 9"/>
          <p:cNvSpPr>
            <a:spLocks noChangeShapeType="1"/>
          </p:cNvSpPr>
          <p:nvPr/>
        </p:nvSpPr>
        <p:spPr bwMode="auto">
          <a:xfrm>
            <a:off x="2425700" y="18669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3739" name="Line 10"/>
          <p:cNvSpPr>
            <a:spLocks noChangeShapeType="1"/>
          </p:cNvSpPr>
          <p:nvPr/>
        </p:nvSpPr>
        <p:spPr bwMode="auto">
          <a:xfrm>
            <a:off x="4279900" y="22733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3740" name="Line 11"/>
          <p:cNvSpPr>
            <a:spLocks noChangeShapeType="1"/>
          </p:cNvSpPr>
          <p:nvPr/>
        </p:nvSpPr>
        <p:spPr bwMode="auto">
          <a:xfrm>
            <a:off x="5359400" y="22733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3741" name="Line 12"/>
          <p:cNvSpPr>
            <a:spLocks noChangeShapeType="1"/>
          </p:cNvSpPr>
          <p:nvPr/>
        </p:nvSpPr>
        <p:spPr bwMode="auto">
          <a:xfrm flipH="1">
            <a:off x="3581400" y="2921000"/>
            <a:ext cx="177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92214" name="Group 22"/>
          <p:cNvGrpSpPr>
            <a:grpSpLocks/>
          </p:cNvGrpSpPr>
          <p:nvPr/>
        </p:nvGrpSpPr>
        <p:grpSpPr bwMode="auto">
          <a:xfrm>
            <a:off x="709613" y="3403600"/>
            <a:ext cx="5110162" cy="2097088"/>
            <a:chOff x="447" y="2144"/>
            <a:chExt cx="3219" cy="1321"/>
          </a:xfrm>
        </p:grpSpPr>
        <p:sp>
          <p:nvSpPr>
            <p:cNvPr id="73766" name="Text Box 13"/>
            <p:cNvSpPr txBox="1">
              <a:spLocks noChangeArrowheads="1"/>
            </p:cNvSpPr>
            <p:nvPr/>
          </p:nvSpPr>
          <p:spPr bwMode="auto">
            <a:xfrm>
              <a:off x="447" y="2144"/>
              <a:ext cx="154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Description by an ATG</a:t>
              </a:r>
              <a:endParaRPr lang="de-AT" altLang="en-US" sz="1800" b="1"/>
            </a:p>
          </p:txBody>
        </p:sp>
        <p:sp>
          <p:nvSpPr>
            <p:cNvPr id="73767" name="Text Box 14"/>
            <p:cNvSpPr txBox="1">
              <a:spLocks noChangeArrowheads="1"/>
            </p:cNvSpPr>
            <p:nvPr/>
          </p:nvSpPr>
          <p:spPr bwMode="auto">
            <a:xfrm>
              <a:off x="695" y="2455"/>
              <a:ext cx="2971" cy="10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WhileStatement</a:t>
              </a:r>
              <a:r>
                <a:rPr lang="de-AT" altLang="en-US" sz="1400">
                  <a:latin typeface="Arial" panose="020B0604020202020204" pitchFamily="34" charset="0"/>
                </a:rPr>
                <a:t>	(.	Operand x;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"while"	(.	Label top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top.here();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"(" Condition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 ")"	(.	Code.fJump(x.op, x.fLabel);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Statement	(.	Code.jump(top);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x.fLabel.here();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</a:t>
              </a:r>
            </a:p>
          </p:txBody>
        </p:sp>
      </p:grpSp>
      <p:grpSp>
        <p:nvGrpSpPr>
          <p:cNvPr id="392232" name="Group 40"/>
          <p:cNvGrpSpPr>
            <a:grpSpLocks/>
          </p:cNvGrpSpPr>
          <p:nvPr/>
        </p:nvGrpSpPr>
        <p:grpSpPr bwMode="auto">
          <a:xfrm>
            <a:off x="6238875" y="3403600"/>
            <a:ext cx="1903413" cy="874713"/>
            <a:chOff x="3791" y="2144"/>
            <a:chExt cx="1199" cy="551"/>
          </a:xfrm>
        </p:grpSpPr>
        <p:sp>
          <p:nvSpPr>
            <p:cNvPr id="73764" name="Text Box 15"/>
            <p:cNvSpPr txBox="1">
              <a:spLocks noChangeArrowheads="1"/>
            </p:cNvSpPr>
            <p:nvPr/>
          </p:nvSpPr>
          <p:spPr bwMode="auto">
            <a:xfrm>
              <a:off x="3799" y="2144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73765" name="Text Box 16"/>
            <p:cNvSpPr txBox="1">
              <a:spLocks noChangeArrowheads="1"/>
            </p:cNvSpPr>
            <p:nvPr/>
          </p:nvSpPr>
          <p:spPr bwMode="auto">
            <a:xfrm>
              <a:off x="3791" y="2503"/>
              <a:ext cx="1199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while (a &gt; b) a = a - 2;</a:t>
              </a:r>
            </a:p>
          </p:txBody>
        </p:sp>
      </p:grpSp>
      <p:sp>
        <p:nvSpPr>
          <p:cNvPr id="392209" name="Text Box 17"/>
          <p:cNvSpPr txBox="1">
            <a:spLocks noChangeArrowheads="1"/>
          </p:cNvSpPr>
          <p:nvPr/>
        </p:nvSpPr>
        <p:spPr bwMode="auto">
          <a:xfrm>
            <a:off x="6238875" y="4329113"/>
            <a:ext cx="9953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10	load0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11	load1</a:t>
            </a:r>
          </a:p>
        </p:txBody>
      </p:sp>
      <p:grpSp>
        <p:nvGrpSpPr>
          <p:cNvPr id="392223" name="Group 31"/>
          <p:cNvGrpSpPr>
            <a:grpSpLocks/>
          </p:cNvGrpSpPr>
          <p:nvPr/>
        </p:nvGrpSpPr>
        <p:grpSpPr bwMode="auto">
          <a:xfrm>
            <a:off x="7256466" y="4303720"/>
            <a:ext cx="1139825" cy="309563"/>
            <a:chOff x="4432" y="2711"/>
            <a:chExt cx="718" cy="195"/>
          </a:xfrm>
        </p:grpSpPr>
        <p:sp>
          <p:nvSpPr>
            <p:cNvPr id="73762" name="Line 18"/>
            <p:cNvSpPr>
              <a:spLocks noChangeShapeType="1"/>
            </p:cNvSpPr>
            <p:nvPr/>
          </p:nvSpPr>
          <p:spPr bwMode="auto">
            <a:xfrm flipH="1">
              <a:off x="4432" y="2824"/>
              <a:ext cx="41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3763" name="Text Box 19"/>
            <p:cNvSpPr txBox="1">
              <a:spLocks noChangeArrowheads="1"/>
            </p:cNvSpPr>
            <p:nvPr/>
          </p:nvSpPr>
          <p:spPr bwMode="auto">
            <a:xfrm>
              <a:off x="4879" y="2711"/>
              <a:ext cx="27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top</a:t>
              </a:r>
            </a:p>
          </p:txBody>
        </p:sp>
      </p:grpSp>
      <p:grpSp>
        <p:nvGrpSpPr>
          <p:cNvPr id="392224" name="Group 32"/>
          <p:cNvGrpSpPr>
            <a:grpSpLocks/>
          </p:cNvGrpSpPr>
          <p:nvPr/>
        </p:nvGrpSpPr>
        <p:grpSpPr bwMode="auto">
          <a:xfrm>
            <a:off x="6238875" y="4773613"/>
            <a:ext cx="941388" cy="304800"/>
            <a:chOff x="3791" y="3007"/>
            <a:chExt cx="593" cy="192"/>
          </a:xfrm>
        </p:grpSpPr>
        <p:sp>
          <p:nvSpPr>
            <p:cNvPr id="73760" name="Text Box 24"/>
            <p:cNvSpPr txBox="1">
              <a:spLocks noChangeArrowheads="1"/>
            </p:cNvSpPr>
            <p:nvPr/>
          </p:nvSpPr>
          <p:spPr bwMode="auto">
            <a:xfrm>
              <a:off x="3791" y="3007"/>
              <a:ext cx="46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12	jle</a:t>
              </a:r>
              <a:endParaRPr lang="de-AT" altLang="en-US" sz="1600"/>
            </a:p>
          </p:txBody>
        </p:sp>
        <p:sp>
          <p:nvSpPr>
            <p:cNvPr id="73761" name="Line 26"/>
            <p:cNvSpPr>
              <a:spLocks noChangeShapeType="1"/>
            </p:cNvSpPr>
            <p:nvPr/>
          </p:nvSpPr>
          <p:spPr bwMode="auto">
            <a:xfrm>
              <a:off x="4232" y="3160"/>
              <a:ext cx="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392219" name="Text Box 27"/>
          <p:cNvSpPr txBox="1">
            <a:spLocks noChangeArrowheads="1"/>
          </p:cNvSpPr>
          <p:nvPr/>
        </p:nvSpPr>
        <p:spPr bwMode="auto">
          <a:xfrm>
            <a:off x="6238875" y="5014913"/>
            <a:ext cx="108426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15	load0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16	const2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17	sub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18	store0</a:t>
            </a:r>
            <a:endParaRPr lang="de-AT" altLang="en-US" sz="1600"/>
          </a:p>
        </p:txBody>
      </p:sp>
      <p:grpSp>
        <p:nvGrpSpPr>
          <p:cNvPr id="392228" name="Group 36"/>
          <p:cNvGrpSpPr>
            <a:grpSpLocks/>
          </p:cNvGrpSpPr>
          <p:nvPr/>
        </p:nvGrpSpPr>
        <p:grpSpPr bwMode="auto">
          <a:xfrm>
            <a:off x="6037263" y="4483100"/>
            <a:ext cx="1722437" cy="1712913"/>
            <a:chOff x="3664" y="2824"/>
            <a:chExt cx="1085" cy="1079"/>
          </a:xfrm>
        </p:grpSpPr>
        <p:sp>
          <p:nvSpPr>
            <p:cNvPr id="73756" name="Text Box 28"/>
            <p:cNvSpPr txBox="1">
              <a:spLocks noChangeArrowheads="1"/>
            </p:cNvSpPr>
            <p:nvPr/>
          </p:nvSpPr>
          <p:spPr bwMode="auto">
            <a:xfrm>
              <a:off x="3791" y="3711"/>
              <a:ext cx="95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19	jmp -9 (=10)</a:t>
              </a:r>
              <a:endParaRPr lang="de-AT" altLang="en-US" sz="1600"/>
            </a:p>
          </p:txBody>
        </p:sp>
        <p:sp>
          <p:nvSpPr>
            <p:cNvPr id="73757" name="Line 33"/>
            <p:cNvSpPr>
              <a:spLocks noChangeShapeType="1"/>
            </p:cNvSpPr>
            <p:nvPr/>
          </p:nvSpPr>
          <p:spPr bwMode="auto">
            <a:xfrm flipH="1">
              <a:off x="3672" y="3816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3758" name="Line 34"/>
            <p:cNvSpPr>
              <a:spLocks noChangeShapeType="1"/>
            </p:cNvSpPr>
            <p:nvPr/>
          </p:nvSpPr>
          <p:spPr bwMode="auto">
            <a:xfrm flipV="1">
              <a:off x="3664" y="2824"/>
              <a:ext cx="0" cy="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3759" name="Line 35"/>
            <p:cNvSpPr>
              <a:spLocks noChangeShapeType="1"/>
            </p:cNvSpPr>
            <p:nvPr/>
          </p:nvSpPr>
          <p:spPr bwMode="auto">
            <a:xfrm>
              <a:off x="3664" y="2824"/>
              <a:ext cx="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2233" name="Group 41"/>
          <p:cNvGrpSpPr>
            <a:grpSpLocks/>
          </p:cNvGrpSpPr>
          <p:nvPr/>
        </p:nvGrpSpPr>
        <p:grpSpPr bwMode="auto">
          <a:xfrm>
            <a:off x="6251575" y="4773613"/>
            <a:ext cx="2522538" cy="1663700"/>
            <a:chOff x="3799" y="3007"/>
            <a:chExt cx="1589" cy="1048"/>
          </a:xfrm>
        </p:grpSpPr>
        <p:sp>
          <p:nvSpPr>
            <p:cNvPr id="73750" name="Line 20"/>
            <p:cNvSpPr>
              <a:spLocks noChangeShapeType="1"/>
            </p:cNvSpPr>
            <p:nvPr/>
          </p:nvSpPr>
          <p:spPr bwMode="auto">
            <a:xfrm flipH="1">
              <a:off x="4432" y="3920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3751" name="Text Box 21"/>
            <p:cNvSpPr txBox="1">
              <a:spLocks noChangeArrowheads="1"/>
            </p:cNvSpPr>
            <p:nvPr/>
          </p:nvSpPr>
          <p:spPr bwMode="auto">
            <a:xfrm>
              <a:off x="4879" y="3807"/>
              <a:ext cx="50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x.fLabel</a:t>
              </a:r>
            </a:p>
          </p:txBody>
        </p:sp>
        <p:sp>
          <p:nvSpPr>
            <p:cNvPr id="73752" name="Text Box 23"/>
            <p:cNvSpPr txBox="1">
              <a:spLocks noChangeArrowheads="1"/>
            </p:cNvSpPr>
            <p:nvPr/>
          </p:nvSpPr>
          <p:spPr bwMode="auto">
            <a:xfrm>
              <a:off x="3799" y="3863"/>
              <a:ext cx="44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22	...</a:t>
              </a:r>
              <a:endParaRPr lang="de-AT" altLang="en-US" sz="1600"/>
            </a:p>
          </p:txBody>
        </p:sp>
        <p:sp>
          <p:nvSpPr>
            <p:cNvPr id="73753" name="Text Box 29"/>
            <p:cNvSpPr txBox="1">
              <a:spLocks noChangeArrowheads="1"/>
            </p:cNvSpPr>
            <p:nvPr/>
          </p:nvSpPr>
          <p:spPr bwMode="auto">
            <a:xfrm>
              <a:off x="4167" y="3007"/>
              <a:ext cx="5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10</a:t>
              </a:r>
              <a:r>
                <a:rPr lang="de-AT" altLang="en-US" sz="1400">
                  <a:latin typeface="Arial" panose="020B0604020202020204" pitchFamily="34" charset="0"/>
                </a:rPr>
                <a:t> (=22)</a:t>
              </a:r>
              <a:endParaRPr lang="de-AT" altLang="en-US" sz="1600"/>
            </a:p>
          </p:txBody>
        </p:sp>
        <p:sp>
          <p:nvSpPr>
            <p:cNvPr id="73754" name="Line 37"/>
            <p:cNvSpPr>
              <a:spLocks noChangeShapeType="1"/>
            </p:cNvSpPr>
            <p:nvPr/>
          </p:nvSpPr>
          <p:spPr bwMode="auto">
            <a:xfrm>
              <a:off x="4672" y="3104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3755" name="Line 38"/>
            <p:cNvSpPr>
              <a:spLocks noChangeShapeType="1"/>
            </p:cNvSpPr>
            <p:nvPr/>
          </p:nvSpPr>
          <p:spPr bwMode="auto">
            <a:xfrm>
              <a:off x="4784" y="3104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209" grpId="0" autoUpdateAnimBg="0"/>
      <p:bldP spid="3922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624E7-F26D-4CF4-9372-1BA982EF0D2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Data areas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22313" y="1308100"/>
            <a:ext cx="1787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variables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1422400" y="20193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2640013" y="19161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2640013" y="2741613"/>
            <a:ext cx="668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size-1</a:t>
            </a:r>
          </a:p>
        </p:txBody>
      </p:sp>
      <p:sp>
        <p:nvSpPr>
          <p:cNvPr id="16392" name="Text Box 7"/>
          <p:cNvSpPr txBox="1">
            <a:spLocks noChangeArrowheads="1"/>
          </p:cNvSpPr>
          <p:nvPr/>
        </p:nvSpPr>
        <p:spPr bwMode="auto">
          <a:xfrm>
            <a:off x="3643313" y="1916113"/>
            <a:ext cx="1955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word array in the VM</a:t>
            </a:r>
          </a:p>
        </p:txBody>
      </p:sp>
      <p:sp>
        <p:nvSpPr>
          <p:cNvPr id="16393" name="Text Box 8"/>
          <p:cNvSpPr txBox="1">
            <a:spLocks noChangeArrowheads="1"/>
          </p:cNvSpPr>
          <p:nvPr/>
        </p:nvSpPr>
        <p:spPr bwMode="auto">
          <a:xfrm>
            <a:off x="1751013" y="1712913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data</a:t>
            </a:r>
          </a:p>
        </p:txBody>
      </p:sp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798513" y="3313113"/>
            <a:ext cx="5798680" cy="147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area of fixed size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variables live during the whole program execution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variable occupies 1 word (4 bytes)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variables are addressed by word numbers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e.g.,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getstatic 2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loads the variable at address 2 from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data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to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EStack</a:t>
            </a:r>
          </a:p>
        </p:txBody>
      </p:sp>
      <p:sp>
        <p:nvSpPr>
          <p:cNvPr id="16395" name="Rectangle 10"/>
          <p:cNvSpPr>
            <a:spLocks noChangeArrowheads="1"/>
          </p:cNvSpPr>
          <p:nvPr/>
        </p:nvSpPr>
        <p:spPr bwMode="auto">
          <a:xfrm>
            <a:off x="1422400" y="21844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6" name="Rectangle 11"/>
          <p:cNvSpPr>
            <a:spLocks noChangeArrowheads="1"/>
          </p:cNvSpPr>
          <p:nvPr/>
        </p:nvSpPr>
        <p:spPr bwMode="auto">
          <a:xfrm>
            <a:off x="1422400" y="23495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7" name="Rectangle 12"/>
          <p:cNvSpPr>
            <a:spLocks noChangeArrowheads="1"/>
          </p:cNvSpPr>
          <p:nvPr/>
        </p:nvSpPr>
        <p:spPr bwMode="auto">
          <a:xfrm>
            <a:off x="1422400" y="25146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8" name="Rectangle 13"/>
          <p:cNvSpPr>
            <a:spLocks noChangeArrowheads="1"/>
          </p:cNvSpPr>
          <p:nvPr/>
        </p:nvSpPr>
        <p:spPr bwMode="auto">
          <a:xfrm>
            <a:off x="1422400" y="26797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9" name="Rectangle 14"/>
          <p:cNvSpPr>
            <a:spLocks noChangeArrowheads="1"/>
          </p:cNvSpPr>
          <p:nvPr/>
        </p:nvSpPr>
        <p:spPr bwMode="auto">
          <a:xfrm>
            <a:off x="1422400" y="2844800"/>
            <a:ext cx="1244600" cy="165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9EF19ED-B00C-46A3-8312-EB0D176B0D3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70</a:t>
            </a:fld>
            <a:endParaRPr lang="de-DE" altLang="en-US" sz="1400" smtClean="0"/>
          </a:p>
        </p:txBody>
      </p:sp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2298700" y="1714500"/>
            <a:ext cx="2222500" cy="1816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1092200" y="1714500"/>
            <a:ext cx="1130300" cy="18161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47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If statement</a:t>
            </a:r>
          </a:p>
        </p:txBody>
      </p:sp>
      <p:sp>
        <p:nvSpPr>
          <p:cNvPr id="74758" name="Text Box 5"/>
          <p:cNvSpPr txBox="1">
            <a:spLocks noChangeArrowheads="1"/>
          </p:cNvSpPr>
          <p:nvPr/>
        </p:nvSpPr>
        <p:spPr bwMode="auto">
          <a:xfrm>
            <a:off x="709613" y="1219200"/>
            <a:ext cx="222943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Desired code pattern</a:t>
            </a:r>
            <a:endParaRPr lang="de-AT" altLang="en-US" sz="1800" b="1"/>
          </a:p>
        </p:txBody>
      </p:sp>
      <p:sp>
        <p:nvSpPr>
          <p:cNvPr id="74759" name="Text Box 6"/>
          <p:cNvSpPr txBox="1">
            <a:spLocks noChangeArrowheads="1"/>
          </p:cNvSpPr>
          <p:nvPr/>
        </p:nvSpPr>
        <p:spPr bwMode="auto">
          <a:xfrm>
            <a:off x="1103313" y="1700213"/>
            <a:ext cx="3097212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2446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2446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2446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2446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(Condition)		... </a:t>
            </a:r>
            <a:r>
              <a:rPr lang="de-AT" altLang="en-US" sz="1400" i="1">
                <a:latin typeface="Arial" panose="020B0604020202020204" pitchFamily="34" charset="0"/>
              </a:rPr>
              <a:t>Condition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 b="1">
                <a:latin typeface="Arial" panose="020B0604020202020204" pitchFamily="34" charset="0"/>
              </a:rPr>
              <a:t>fJump end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Statement		... </a:t>
            </a:r>
            <a:r>
              <a:rPr lang="de-AT" altLang="en-US" sz="1400" i="1">
                <a:latin typeface="Arial" panose="020B0604020202020204" pitchFamily="34" charset="0"/>
              </a:rPr>
              <a:t>Statement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end:	...</a:t>
            </a:r>
          </a:p>
        </p:txBody>
      </p:sp>
      <p:sp>
        <p:nvSpPr>
          <p:cNvPr id="74760" name="Line 10"/>
          <p:cNvSpPr>
            <a:spLocks noChangeShapeType="1"/>
          </p:cNvSpPr>
          <p:nvPr/>
        </p:nvSpPr>
        <p:spPr bwMode="auto">
          <a:xfrm>
            <a:off x="3924300" y="22733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4761" name="Line 11"/>
          <p:cNvSpPr>
            <a:spLocks noChangeShapeType="1"/>
          </p:cNvSpPr>
          <p:nvPr/>
        </p:nvSpPr>
        <p:spPr bwMode="auto">
          <a:xfrm>
            <a:off x="4343400" y="22733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4762" name="Line 12"/>
          <p:cNvSpPr>
            <a:spLocks noChangeShapeType="1"/>
          </p:cNvSpPr>
          <p:nvPr/>
        </p:nvSpPr>
        <p:spPr bwMode="auto">
          <a:xfrm flipH="1">
            <a:off x="3352800" y="27051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93229" name="Group 13"/>
          <p:cNvGrpSpPr>
            <a:grpSpLocks/>
          </p:cNvGrpSpPr>
          <p:nvPr/>
        </p:nvGrpSpPr>
        <p:grpSpPr bwMode="auto">
          <a:xfrm>
            <a:off x="709613" y="3746500"/>
            <a:ext cx="5110162" cy="2897188"/>
            <a:chOff x="447" y="2144"/>
            <a:chExt cx="3219" cy="1825"/>
          </a:xfrm>
        </p:grpSpPr>
        <p:sp>
          <p:nvSpPr>
            <p:cNvPr id="74799" name="Text Box 14"/>
            <p:cNvSpPr txBox="1">
              <a:spLocks noChangeArrowheads="1"/>
            </p:cNvSpPr>
            <p:nvPr/>
          </p:nvSpPr>
          <p:spPr bwMode="auto">
            <a:xfrm>
              <a:off x="447" y="2144"/>
              <a:ext cx="154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Description by an ATG</a:t>
              </a:r>
              <a:endParaRPr lang="de-AT" altLang="en-US" sz="1800" b="1"/>
            </a:p>
          </p:txBody>
        </p:sp>
        <p:sp>
          <p:nvSpPr>
            <p:cNvPr id="74800" name="Text Box 15"/>
            <p:cNvSpPr txBox="1">
              <a:spLocks noChangeArrowheads="1"/>
            </p:cNvSpPr>
            <p:nvPr/>
          </p:nvSpPr>
          <p:spPr bwMode="auto">
            <a:xfrm>
              <a:off x="695" y="2455"/>
              <a:ext cx="2971" cy="151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IfStatement</a:t>
              </a:r>
              <a:r>
                <a:rPr lang="de-AT" altLang="en-US" sz="1400">
                  <a:latin typeface="Arial" panose="020B0604020202020204" pitchFamily="34" charset="0"/>
                </a:rPr>
                <a:t>	(.	Operand x; Label end;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"if"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"(" Condition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 ")"	(.	Code.fJump(x.op, x.fLabel);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Statement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(	"else"	(.	end = new Label();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	Code.jump(end);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	x.fLabel.here(); .)</a:t>
              </a:r>
            </a:p>
            <a:p>
              <a:pPr>
                <a:spcBef>
                  <a:spcPts val="6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Statement	(.	end.here(); .)</a:t>
              </a:r>
            </a:p>
            <a:p>
              <a:pPr>
                <a:spcBef>
                  <a:spcPts val="6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	(.	x.fLabel.here();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).</a:t>
              </a:r>
            </a:p>
          </p:txBody>
        </p:sp>
      </p:grpSp>
      <p:grpSp>
        <p:nvGrpSpPr>
          <p:cNvPr id="393232" name="Group 16"/>
          <p:cNvGrpSpPr>
            <a:grpSpLocks/>
          </p:cNvGrpSpPr>
          <p:nvPr/>
        </p:nvGrpSpPr>
        <p:grpSpPr bwMode="auto">
          <a:xfrm>
            <a:off x="6018213" y="3746500"/>
            <a:ext cx="2676525" cy="874713"/>
            <a:chOff x="3791" y="2144"/>
            <a:chExt cx="1686" cy="551"/>
          </a:xfrm>
        </p:grpSpPr>
        <p:sp>
          <p:nvSpPr>
            <p:cNvPr id="74797" name="Text Box 17"/>
            <p:cNvSpPr txBox="1">
              <a:spLocks noChangeArrowheads="1"/>
            </p:cNvSpPr>
            <p:nvPr/>
          </p:nvSpPr>
          <p:spPr bwMode="auto">
            <a:xfrm>
              <a:off x="3799" y="2144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74798" name="Text Box 18"/>
            <p:cNvSpPr txBox="1">
              <a:spLocks noChangeArrowheads="1"/>
            </p:cNvSpPr>
            <p:nvPr/>
          </p:nvSpPr>
          <p:spPr bwMode="auto">
            <a:xfrm>
              <a:off x="3791" y="2503"/>
              <a:ext cx="1686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 (a &gt; b) max = a; else max = b;</a:t>
              </a:r>
            </a:p>
          </p:txBody>
        </p:sp>
      </p:grpSp>
      <p:sp>
        <p:nvSpPr>
          <p:cNvPr id="393235" name="Text Box 19"/>
          <p:cNvSpPr txBox="1">
            <a:spLocks noChangeArrowheads="1"/>
          </p:cNvSpPr>
          <p:nvPr/>
        </p:nvSpPr>
        <p:spPr bwMode="auto">
          <a:xfrm>
            <a:off x="6018213" y="4672013"/>
            <a:ext cx="9953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10	load0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11	load1</a:t>
            </a:r>
          </a:p>
        </p:txBody>
      </p:sp>
      <p:grpSp>
        <p:nvGrpSpPr>
          <p:cNvPr id="393239" name="Group 23"/>
          <p:cNvGrpSpPr>
            <a:grpSpLocks/>
          </p:cNvGrpSpPr>
          <p:nvPr/>
        </p:nvGrpSpPr>
        <p:grpSpPr bwMode="auto">
          <a:xfrm>
            <a:off x="6018213" y="5116513"/>
            <a:ext cx="941387" cy="304800"/>
            <a:chOff x="3791" y="3007"/>
            <a:chExt cx="593" cy="192"/>
          </a:xfrm>
        </p:grpSpPr>
        <p:sp>
          <p:nvSpPr>
            <p:cNvPr id="74795" name="Text Box 24"/>
            <p:cNvSpPr txBox="1">
              <a:spLocks noChangeArrowheads="1"/>
            </p:cNvSpPr>
            <p:nvPr/>
          </p:nvSpPr>
          <p:spPr bwMode="auto">
            <a:xfrm>
              <a:off x="3791" y="3007"/>
              <a:ext cx="46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12	jle</a:t>
              </a:r>
              <a:endParaRPr lang="de-AT" altLang="en-US" sz="1600"/>
            </a:p>
          </p:txBody>
        </p:sp>
        <p:sp>
          <p:nvSpPr>
            <p:cNvPr id="74796" name="Line 25"/>
            <p:cNvSpPr>
              <a:spLocks noChangeShapeType="1"/>
            </p:cNvSpPr>
            <p:nvPr/>
          </p:nvSpPr>
          <p:spPr bwMode="auto">
            <a:xfrm>
              <a:off x="4232" y="3160"/>
              <a:ext cx="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393242" name="Text Box 26"/>
          <p:cNvSpPr txBox="1">
            <a:spLocks noChangeArrowheads="1"/>
          </p:cNvSpPr>
          <p:nvPr/>
        </p:nvSpPr>
        <p:spPr bwMode="auto">
          <a:xfrm>
            <a:off x="6018213" y="5357813"/>
            <a:ext cx="10541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15	load0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16	store2</a:t>
            </a:r>
            <a:endParaRPr lang="de-AT" altLang="en-US" sz="1600"/>
          </a:p>
        </p:txBody>
      </p:sp>
      <p:grpSp>
        <p:nvGrpSpPr>
          <p:cNvPr id="393282" name="Group 66"/>
          <p:cNvGrpSpPr>
            <a:grpSpLocks/>
          </p:cNvGrpSpPr>
          <p:nvPr/>
        </p:nvGrpSpPr>
        <p:grpSpPr bwMode="auto">
          <a:xfrm>
            <a:off x="4813300" y="1700213"/>
            <a:ext cx="3429000" cy="1830387"/>
            <a:chOff x="3032" y="1071"/>
            <a:chExt cx="2160" cy="1153"/>
          </a:xfrm>
        </p:grpSpPr>
        <p:sp>
          <p:nvSpPr>
            <p:cNvPr id="74786" name="Rectangle 39"/>
            <p:cNvSpPr>
              <a:spLocks noChangeArrowheads="1"/>
            </p:cNvSpPr>
            <p:nvPr/>
          </p:nvSpPr>
          <p:spPr bwMode="auto">
            <a:xfrm>
              <a:off x="3784" y="1080"/>
              <a:ext cx="1408" cy="1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4787" name="Rectangle 40"/>
            <p:cNvSpPr>
              <a:spLocks noChangeArrowheads="1"/>
            </p:cNvSpPr>
            <p:nvPr/>
          </p:nvSpPr>
          <p:spPr bwMode="auto">
            <a:xfrm>
              <a:off x="3032" y="1080"/>
              <a:ext cx="712" cy="114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4788" name="Text Box 41"/>
            <p:cNvSpPr txBox="1">
              <a:spLocks noChangeArrowheads="1"/>
            </p:cNvSpPr>
            <p:nvPr/>
          </p:nvSpPr>
          <p:spPr bwMode="auto">
            <a:xfrm>
              <a:off x="3039" y="1071"/>
              <a:ext cx="1951" cy="1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244600" algn="l"/>
                  <a:tab pos="1714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244600" algn="l"/>
                  <a:tab pos="1714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244600" algn="l"/>
                  <a:tab pos="1714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244600" algn="l"/>
                  <a:tab pos="1714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2446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2446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2446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2446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2446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(Condition)		... </a:t>
              </a:r>
              <a:r>
                <a:rPr lang="de-AT" altLang="en-US" sz="1400" i="1">
                  <a:latin typeface="Arial" panose="020B0604020202020204" pitchFamily="34" charset="0"/>
                </a:rPr>
                <a:t>Condition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 b="1">
                  <a:latin typeface="Arial" panose="020B0604020202020204" pitchFamily="34" charset="0"/>
                </a:rPr>
                <a:t>fJump else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Statement		... </a:t>
              </a:r>
              <a:r>
                <a:rPr lang="de-AT" altLang="en-US" sz="1400" i="1">
                  <a:latin typeface="Arial" panose="020B0604020202020204" pitchFamily="34" charset="0"/>
                </a:rPr>
                <a:t>Statement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else		</a:t>
              </a:r>
              <a:r>
                <a:rPr lang="de-AT" altLang="en-US" sz="1400" b="1">
                  <a:latin typeface="Arial" panose="020B0604020202020204" pitchFamily="34" charset="0"/>
                </a:rPr>
                <a:t>jump end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else:	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Statement		... </a:t>
              </a:r>
              <a:r>
                <a:rPr lang="de-AT" altLang="en-US" sz="1400" i="1">
                  <a:latin typeface="Arial" panose="020B0604020202020204" pitchFamily="34" charset="0"/>
                </a:rPr>
                <a:t>Statement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end:	...</a:t>
              </a:r>
            </a:p>
          </p:txBody>
        </p:sp>
        <p:sp>
          <p:nvSpPr>
            <p:cNvPr id="74789" name="Line 42"/>
            <p:cNvSpPr>
              <a:spLocks noChangeShapeType="1"/>
            </p:cNvSpPr>
            <p:nvPr/>
          </p:nvSpPr>
          <p:spPr bwMode="auto">
            <a:xfrm>
              <a:off x="4816" y="1432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90" name="Line 43"/>
            <p:cNvSpPr>
              <a:spLocks noChangeShapeType="1"/>
            </p:cNvSpPr>
            <p:nvPr/>
          </p:nvSpPr>
          <p:spPr bwMode="auto">
            <a:xfrm>
              <a:off x="5080" y="1432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91" name="Line 44"/>
            <p:cNvSpPr>
              <a:spLocks noChangeShapeType="1"/>
            </p:cNvSpPr>
            <p:nvPr/>
          </p:nvSpPr>
          <p:spPr bwMode="auto">
            <a:xfrm flipH="1">
              <a:off x="4456" y="183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92" name="Line 45"/>
            <p:cNvSpPr>
              <a:spLocks noChangeShapeType="1"/>
            </p:cNvSpPr>
            <p:nvPr/>
          </p:nvSpPr>
          <p:spPr bwMode="auto">
            <a:xfrm>
              <a:off x="4744" y="1696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93" name="Line 46"/>
            <p:cNvSpPr>
              <a:spLocks noChangeShapeType="1"/>
            </p:cNvSpPr>
            <p:nvPr/>
          </p:nvSpPr>
          <p:spPr bwMode="auto">
            <a:xfrm>
              <a:off x="5008" y="1696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noAutofit/>
            </a:bodyPr>
            <a:lstStyle/>
            <a:p>
              <a:endParaRPr lang="de-AT"/>
            </a:p>
          </p:txBody>
        </p:sp>
        <p:sp>
          <p:nvSpPr>
            <p:cNvPr id="74794" name="Line 47"/>
            <p:cNvSpPr>
              <a:spLocks noChangeShapeType="1"/>
            </p:cNvSpPr>
            <p:nvPr/>
          </p:nvSpPr>
          <p:spPr bwMode="auto">
            <a:xfrm flipH="1">
              <a:off x="4456" y="2112"/>
              <a:ext cx="5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3267" name="Group 51"/>
          <p:cNvGrpSpPr>
            <a:grpSpLocks/>
          </p:cNvGrpSpPr>
          <p:nvPr/>
        </p:nvGrpSpPr>
        <p:grpSpPr bwMode="auto">
          <a:xfrm>
            <a:off x="6018213" y="5802313"/>
            <a:ext cx="1042987" cy="304800"/>
            <a:chOff x="3791" y="3655"/>
            <a:chExt cx="657" cy="192"/>
          </a:xfrm>
        </p:grpSpPr>
        <p:sp>
          <p:nvSpPr>
            <p:cNvPr id="74784" name="Text Box 49"/>
            <p:cNvSpPr txBox="1">
              <a:spLocks noChangeArrowheads="1"/>
            </p:cNvSpPr>
            <p:nvPr/>
          </p:nvSpPr>
          <p:spPr bwMode="auto">
            <a:xfrm>
              <a:off x="3791" y="3655"/>
              <a:ext cx="5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17	jmp</a:t>
              </a:r>
              <a:endParaRPr lang="de-AT" altLang="en-US" sz="1600"/>
            </a:p>
          </p:txBody>
        </p:sp>
        <p:sp>
          <p:nvSpPr>
            <p:cNvPr id="74785" name="Line 50"/>
            <p:cNvSpPr>
              <a:spLocks noChangeShapeType="1"/>
            </p:cNvSpPr>
            <p:nvPr/>
          </p:nvSpPr>
          <p:spPr bwMode="auto">
            <a:xfrm>
              <a:off x="4296" y="3808"/>
              <a:ext cx="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393268" name="Text Box 52"/>
          <p:cNvSpPr txBox="1">
            <a:spLocks noChangeArrowheads="1"/>
          </p:cNvSpPr>
          <p:nvPr/>
        </p:nvSpPr>
        <p:spPr bwMode="auto">
          <a:xfrm>
            <a:off x="6018213" y="6018213"/>
            <a:ext cx="10541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20	load1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21	store2</a:t>
            </a:r>
            <a:endParaRPr lang="de-AT" altLang="en-US" sz="1600"/>
          </a:p>
        </p:txBody>
      </p:sp>
      <p:grpSp>
        <p:nvGrpSpPr>
          <p:cNvPr id="393275" name="Group 59"/>
          <p:cNvGrpSpPr>
            <a:grpSpLocks/>
          </p:cNvGrpSpPr>
          <p:nvPr/>
        </p:nvGrpSpPr>
        <p:grpSpPr bwMode="auto">
          <a:xfrm>
            <a:off x="6653213" y="5116513"/>
            <a:ext cx="2020887" cy="1187450"/>
            <a:chOff x="4191" y="3223"/>
            <a:chExt cx="1273" cy="748"/>
          </a:xfrm>
        </p:grpSpPr>
        <p:sp>
          <p:nvSpPr>
            <p:cNvPr id="74779" name="Text Box 53"/>
            <p:cNvSpPr txBox="1">
              <a:spLocks noChangeArrowheads="1"/>
            </p:cNvSpPr>
            <p:nvPr/>
          </p:nvSpPr>
          <p:spPr bwMode="auto">
            <a:xfrm>
              <a:off x="4191" y="3223"/>
              <a:ext cx="4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8</a:t>
              </a:r>
              <a:r>
                <a:rPr lang="de-AT" altLang="en-US" sz="1400">
                  <a:latin typeface="Arial" panose="020B0604020202020204" pitchFamily="34" charset="0"/>
                </a:rPr>
                <a:t> (=20)</a:t>
              </a:r>
            </a:p>
          </p:txBody>
        </p:sp>
        <p:sp>
          <p:nvSpPr>
            <p:cNvPr id="74780" name="Line 55"/>
            <p:cNvSpPr>
              <a:spLocks noChangeShapeType="1"/>
            </p:cNvSpPr>
            <p:nvPr/>
          </p:nvSpPr>
          <p:spPr bwMode="auto">
            <a:xfrm flipV="1">
              <a:off x="4640" y="3312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81" name="Line 56"/>
            <p:cNvSpPr>
              <a:spLocks noChangeShapeType="1"/>
            </p:cNvSpPr>
            <p:nvPr/>
          </p:nvSpPr>
          <p:spPr bwMode="auto">
            <a:xfrm>
              <a:off x="4744" y="331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82" name="Line 57"/>
            <p:cNvSpPr>
              <a:spLocks noChangeShapeType="1"/>
            </p:cNvSpPr>
            <p:nvPr/>
          </p:nvSpPr>
          <p:spPr bwMode="auto">
            <a:xfrm flipH="1">
              <a:off x="4424" y="3888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83" name="Text Box 58"/>
            <p:cNvSpPr txBox="1">
              <a:spLocks noChangeArrowheads="1"/>
            </p:cNvSpPr>
            <p:nvPr/>
          </p:nvSpPr>
          <p:spPr bwMode="auto">
            <a:xfrm>
              <a:off x="4919" y="3759"/>
              <a:ext cx="5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x.fLabel</a:t>
              </a:r>
            </a:p>
          </p:txBody>
        </p:sp>
      </p:grpSp>
      <p:grpSp>
        <p:nvGrpSpPr>
          <p:cNvPr id="393281" name="Group 65"/>
          <p:cNvGrpSpPr>
            <a:grpSpLocks/>
          </p:cNvGrpSpPr>
          <p:nvPr/>
        </p:nvGrpSpPr>
        <p:grpSpPr bwMode="auto">
          <a:xfrm>
            <a:off x="6018213" y="5802313"/>
            <a:ext cx="2417762" cy="965200"/>
            <a:chOff x="3791" y="3655"/>
            <a:chExt cx="1523" cy="608"/>
          </a:xfrm>
        </p:grpSpPr>
        <p:sp>
          <p:nvSpPr>
            <p:cNvPr id="74773" name="Text Box 54"/>
            <p:cNvSpPr txBox="1">
              <a:spLocks noChangeArrowheads="1"/>
            </p:cNvSpPr>
            <p:nvPr/>
          </p:nvSpPr>
          <p:spPr bwMode="auto">
            <a:xfrm>
              <a:off x="3791" y="4071"/>
              <a:ext cx="44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22	...</a:t>
              </a:r>
            </a:p>
          </p:txBody>
        </p:sp>
        <p:sp>
          <p:nvSpPr>
            <p:cNvPr id="74774" name="Text Box 60"/>
            <p:cNvSpPr txBox="1">
              <a:spLocks noChangeArrowheads="1"/>
            </p:cNvSpPr>
            <p:nvPr/>
          </p:nvSpPr>
          <p:spPr bwMode="auto">
            <a:xfrm>
              <a:off x="4255" y="3655"/>
              <a:ext cx="4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5</a:t>
              </a:r>
              <a:r>
                <a:rPr lang="de-AT" altLang="en-US" sz="1400">
                  <a:latin typeface="Arial" panose="020B0604020202020204" pitchFamily="34" charset="0"/>
                </a:rPr>
                <a:t> (=22)</a:t>
              </a:r>
            </a:p>
          </p:txBody>
        </p:sp>
        <p:sp>
          <p:nvSpPr>
            <p:cNvPr id="74775" name="Line 61"/>
            <p:cNvSpPr>
              <a:spLocks noChangeShapeType="1"/>
            </p:cNvSpPr>
            <p:nvPr/>
          </p:nvSpPr>
          <p:spPr bwMode="auto">
            <a:xfrm>
              <a:off x="4696" y="37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76" name="Line 62"/>
            <p:cNvSpPr>
              <a:spLocks noChangeShapeType="1"/>
            </p:cNvSpPr>
            <p:nvPr/>
          </p:nvSpPr>
          <p:spPr bwMode="auto">
            <a:xfrm>
              <a:off x="4832" y="3760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77" name="Line 63"/>
            <p:cNvSpPr>
              <a:spLocks noChangeShapeType="1"/>
            </p:cNvSpPr>
            <p:nvPr/>
          </p:nvSpPr>
          <p:spPr bwMode="auto">
            <a:xfrm flipH="1">
              <a:off x="4320" y="4160"/>
              <a:ext cx="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4778" name="Text Box 64"/>
            <p:cNvSpPr txBox="1">
              <a:spLocks noChangeArrowheads="1"/>
            </p:cNvSpPr>
            <p:nvPr/>
          </p:nvSpPr>
          <p:spPr bwMode="auto">
            <a:xfrm>
              <a:off x="4919" y="4023"/>
              <a:ext cx="395" cy="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end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35" grpId="0" autoUpdateAnimBg="0"/>
      <p:bldP spid="393242" grpId="0" autoUpdateAnimBg="0"/>
      <p:bldP spid="393268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8C7CA7B-64CB-489E-A89D-4918F441A05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71</a:t>
            </a:fld>
            <a:endParaRPr lang="de-DE" altLang="en-US" sz="1400" smtClean="0"/>
          </a:p>
        </p:txBody>
      </p:sp>
      <p:sp>
        <p:nvSpPr>
          <p:cNvPr id="75779" name="Text Box 31"/>
          <p:cNvSpPr txBox="1">
            <a:spLocks noChangeArrowheads="1"/>
          </p:cNvSpPr>
          <p:nvPr/>
        </p:nvSpPr>
        <p:spPr bwMode="auto">
          <a:xfrm>
            <a:off x="7085013" y="3922713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 stat ...</a:t>
            </a:r>
          </a:p>
        </p:txBody>
      </p:sp>
      <p:sp>
        <p:nvSpPr>
          <p:cNvPr id="75780" name="Text Box 32"/>
          <p:cNvSpPr txBox="1">
            <a:spLocks noChangeArrowheads="1"/>
          </p:cNvSpPr>
          <p:nvPr/>
        </p:nvSpPr>
        <p:spPr bwMode="auto">
          <a:xfrm>
            <a:off x="7085013" y="2055813"/>
            <a:ext cx="860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 stat ...</a:t>
            </a:r>
          </a:p>
        </p:txBody>
      </p:sp>
      <p:sp>
        <p:nvSpPr>
          <p:cNvPr id="75781" name="Text Box 26"/>
          <p:cNvSpPr txBox="1">
            <a:spLocks noChangeArrowheads="1"/>
          </p:cNvSpPr>
          <p:nvPr/>
        </p:nvSpPr>
        <p:spPr bwMode="auto">
          <a:xfrm>
            <a:off x="5942013" y="3922713"/>
            <a:ext cx="466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</a:t>
            </a:r>
          </a:p>
        </p:txBody>
      </p:sp>
      <p:sp>
        <p:nvSpPr>
          <p:cNvPr id="75782" name="Text Box 27"/>
          <p:cNvSpPr txBox="1">
            <a:spLocks noChangeArrowheads="1"/>
          </p:cNvSpPr>
          <p:nvPr/>
        </p:nvSpPr>
        <p:spPr bwMode="auto">
          <a:xfrm>
            <a:off x="5942013" y="2055813"/>
            <a:ext cx="466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</a:t>
            </a:r>
          </a:p>
        </p:txBody>
      </p:sp>
      <p:sp>
        <p:nvSpPr>
          <p:cNvPr id="757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Works also with nested if statements</a:t>
            </a:r>
          </a:p>
        </p:txBody>
      </p:sp>
      <p:sp>
        <p:nvSpPr>
          <p:cNvPr id="75784" name="Text Box 3"/>
          <p:cNvSpPr txBox="1">
            <a:spLocks noChangeArrowheads="1"/>
          </p:cNvSpPr>
          <p:nvPr/>
        </p:nvSpPr>
        <p:spPr bwMode="auto">
          <a:xfrm>
            <a:off x="5751513" y="1598613"/>
            <a:ext cx="20955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333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333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333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333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if (c1)	... c1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fjmp ...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else	jmp ...</a:t>
            </a:r>
          </a:p>
        </p:txBody>
      </p:sp>
      <p:grpSp>
        <p:nvGrpSpPr>
          <p:cNvPr id="394251" name="Group 11"/>
          <p:cNvGrpSpPr>
            <a:grpSpLocks/>
          </p:cNvGrpSpPr>
          <p:nvPr/>
        </p:nvGrpSpPr>
        <p:grpSpPr bwMode="auto">
          <a:xfrm>
            <a:off x="5751513" y="2055813"/>
            <a:ext cx="2300287" cy="1411287"/>
            <a:chOff x="2287" y="1575"/>
            <a:chExt cx="1449" cy="889"/>
          </a:xfrm>
        </p:grpSpPr>
        <p:sp>
          <p:nvSpPr>
            <p:cNvPr id="75801" name="Text Box 4"/>
            <p:cNvSpPr txBox="1">
              <a:spLocks noChangeArrowheads="1"/>
            </p:cNvSpPr>
            <p:nvPr/>
          </p:nvSpPr>
          <p:spPr bwMode="auto">
            <a:xfrm>
              <a:off x="2287" y="1575"/>
              <a:ext cx="1320" cy="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(c2)	... c2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fjmp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s1	... s1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	jmp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s2	... s2 ...</a:t>
              </a:r>
            </a:p>
          </p:txBody>
        </p:sp>
        <p:sp>
          <p:nvSpPr>
            <p:cNvPr id="75802" name="Line 5"/>
            <p:cNvSpPr>
              <a:spLocks noChangeShapeType="1"/>
            </p:cNvSpPr>
            <p:nvPr/>
          </p:nvSpPr>
          <p:spPr bwMode="auto">
            <a:xfrm>
              <a:off x="3560" y="1808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3" name="Line 6"/>
            <p:cNvSpPr>
              <a:spLocks noChangeShapeType="1"/>
            </p:cNvSpPr>
            <p:nvPr/>
          </p:nvSpPr>
          <p:spPr bwMode="auto">
            <a:xfrm>
              <a:off x="3672" y="1808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4" name="Line 7"/>
            <p:cNvSpPr>
              <a:spLocks noChangeShapeType="1"/>
            </p:cNvSpPr>
            <p:nvPr/>
          </p:nvSpPr>
          <p:spPr bwMode="auto">
            <a:xfrm flipH="1">
              <a:off x="3320" y="2208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5" name="Line 8"/>
            <p:cNvSpPr>
              <a:spLocks noChangeShapeType="1"/>
            </p:cNvSpPr>
            <p:nvPr/>
          </p:nvSpPr>
          <p:spPr bwMode="auto">
            <a:xfrm>
              <a:off x="3560" y="2080"/>
              <a:ext cx="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6" name="Line 9"/>
            <p:cNvSpPr>
              <a:spLocks noChangeShapeType="1"/>
            </p:cNvSpPr>
            <p:nvPr/>
          </p:nvSpPr>
          <p:spPr bwMode="auto">
            <a:xfrm>
              <a:off x="3736" y="20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7" name="Line 10"/>
            <p:cNvSpPr>
              <a:spLocks noChangeShapeType="1"/>
            </p:cNvSpPr>
            <p:nvPr/>
          </p:nvSpPr>
          <p:spPr bwMode="auto">
            <a:xfrm flipH="1">
              <a:off x="3328" y="2464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4252" name="Group 12"/>
          <p:cNvGrpSpPr>
            <a:grpSpLocks/>
          </p:cNvGrpSpPr>
          <p:nvPr/>
        </p:nvGrpSpPr>
        <p:grpSpPr bwMode="auto">
          <a:xfrm>
            <a:off x="5751513" y="3922713"/>
            <a:ext cx="2300287" cy="1411287"/>
            <a:chOff x="2287" y="1575"/>
            <a:chExt cx="1449" cy="889"/>
          </a:xfrm>
        </p:grpSpPr>
        <p:sp>
          <p:nvSpPr>
            <p:cNvPr id="75794" name="Text Box 13"/>
            <p:cNvSpPr txBox="1">
              <a:spLocks noChangeArrowheads="1"/>
            </p:cNvSpPr>
            <p:nvPr/>
          </p:nvSpPr>
          <p:spPr bwMode="auto">
            <a:xfrm>
              <a:off x="2287" y="1575"/>
              <a:ext cx="1320" cy="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(c3)	... c3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fjmp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s3	... s3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	jmp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s4	... s4 ...</a:t>
              </a:r>
            </a:p>
          </p:txBody>
        </p:sp>
        <p:sp>
          <p:nvSpPr>
            <p:cNvPr id="75795" name="Line 14"/>
            <p:cNvSpPr>
              <a:spLocks noChangeShapeType="1"/>
            </p:cNvSpPr>
            <p:nvPr/>
          </p:nvSpPr>
          <p:spPr bwMode="auto">
            <a:xfrm>
              <a:off x="3560" y="1808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796" name="Line 15"/>
            <p:cNvSpPr>
              <a:spLocks noChangeShapeType="1"/>
            </p:cNvSpPr>
            <p:nvPr/>
          </p:nvSpPr>
          <p:spPr bwMode="auto">
            <a:xfrm>
              <a:off x="3672" y="1808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797" name="Line 16"/>
            <p:cNvSpPr>
              <a:spLocks noChangeShapeType="1"/>
            </p:cNvSpPr>
            <p:nvPr/>
          </p:nvSpPr>
          <p:spPr bwMode="auto">
            <a:xfrm flipH="1">
              <a:off x="3320" y="2208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798" name="Line 17"/>
            <p:cNvSpPr>
              <a:spLocks noChangeShapeType="1"/>
            </p:cNvSpPr>
            <p:nvPr/>
          </p:nvSpPr>
          <p:spPr bwMode="auto">
            <a:xfrm>
              <a:off x="3560" y="2080"/>
              <a:ext cx="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799" name="Line 18"/>
            <p:cNvSpPr>
              <a:spLocks noChangeShapeType="1"/>
            </p:cNvSpPr>
            <p:nvPr/>
          </p:nvSpPr>
          <p:spPr bwMode="auto">
            <a:xfrm>
              <a:off x="3736" y="20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5800" name="Line 19"/>
            <p:cNvSpPr>
              <a:spLocks noChangeShapeType="1"/>
            </p:cNvSpPr>
            <p:nvPr/>
          </p:nvSpPr>
          <p:spPr bwMode="auto">
            <a:xfrm flipH="1">
              <a:off x="3328" y="2464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75787" name="Line 20"/>
          <p:cNvSpPr>
            <a:spLocks noChangeShapeType="1"/>
          </p:cNvSpPr>
          <p:nvPr/>
        </p:nvSpPr>
        <p:spPr bwMode="auto">
          <a:xfrm>
            <a:off x="7810500" y="1968500"/>
            <a:ext cx="508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88" name="Line 21"/>
          <p:cNvSpPr>
            <a:spLocks noChangeShapeType="1"/>
          </p:cNvSpPr>
          <p:nvPr/>
        </p:nvSpPr>
        <p:spPr bwMode="auto">
          <a:xfrm>
            <a:off x="8318500" y="1968500"/>
            <a:ext cx="0" cy="187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89" name="Line 22"/>
          <p:cNvSpPr>
            <a:spLocks noChangeShapeType="1"/>
          </p:cNvSpPr>
          <p:nvPr/>
        </p:nvSpPr>
        <p:spPr bwMode="auto">
          <a:xfrm flipH="1">
            <a:off x="7416800" y="3848100"/>
            <a:ext cx="9017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90" name="Line 23"/>
          <p:cNvSpPr>
            <a:spLocks noChangeShapeType="1"/>
          </p:cNvSpPr>
          <p:nvPr/>
        </p:nvSpPr>
        <p:spPr bwMode="auto">
          <a:xfrm>
            <a:off x="7810500" y="3670300"/>
            <a:ext cx="6477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91" name="Line 24"/>
          <p:cNvSpPr>
            <a:spLocks noChangeShapeType="1"/>
          </p:cNvSpPr>
          <p:nvPr/>
        </p:nvSpPr>
        <p:spPr bwMode="auto">
          <a:xfrm>
            <a:off x="8458200" y="3670300"/>
            <a:ext cx="0" cy="1778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92" name="Line 25"/>
          <p:cNvSpPr>
            <a:spLocks noChangeShapeType="1"/>
          </p:cNvSpPr>
          <p:nvPr/>
        </p:nvSpPr>
        <p:spPr bwMode="auto">
          <a:xfrm flipH="1">
            <a:off x="7416800" y="5448300"/>
            <a:ext cx="1041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5793" name="Text Box 30"/>
          <p:cNvSpPr txBox="1">
            <a:spLocks noChangeArrowheads="1"/>
          </p:cNvSpPr>
          <p:nvPr/>
        </p:nvSpPr>
        <p:spPr bwMode="auto">
          <a:xfrm>
            <a:off x="773113" y="1560513"/>
            <a:ext cx="4716462" cy="23256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066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IfStatement</a:t>
            </a:r>
            <a:r>
              <a:rPr lang="de-AT" altLang="en-US" sz="1400">
                <a:latin typeface="Arial" panose="020B0604020202020204" pitchFamily="34" charset="0"/>
              </a:rPr>
              <a:t>	(.	Operand x; Label end;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"if"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"(" Condition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 ")"	(.	Code.fJump(x.op, x.fLabel);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	"else"	(.	end = new Label();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Code.jump(end);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x.fLabel.here();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Statement	(.	end.here(); .)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	(.	x.fLabel.here();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97185C-E768-46FA-9FCB-B81D14CDF5B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72</a:t>
            </a:fld>
            <a:endParaRPr lang="de-DE" altLang="en-US" sz="140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Break statement</a:t>
            </a:r>
          </a:p>
        </p:txBody>
      </p:sp>
      <p:sp>
        <p:nvSpPr>
          <p:cNvPr id="76804" name="Text Box 3"/>
          <p:cNvSpPr txBox="1">
            <a:spLocks noChangeArrowheads="1"/>
          </p:cNvSpPr>
          <p:nvPr/>
        </p:nvSpPr>
        <p:spPr bwMode="auto">
          <a:xfrm>
            <a:off x="709613" y="1130300"/>
            <a:ext cx="170364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Exit from loops</a:t>
            </a:r>
            <a:endParaRPr lang="de-AT" altLang="en-US" sz="1800" b="1"/>
          </a:p>
        </p:txBody>
      </p:sp>
      <p:sp>
        <p:nvSpPr>
          <p:cNvPr id="76805" name="Text Box 4"/>
          <p:cNvSpPr txBox="1">
            <a:spLocks noChangeArrowheads="1"/>
          </p:cNvSpPr>
          <p:nvPr/>
        </p:nvSpPr>
        <p:spPr bwMode="auto">
          <a:xfrm>
            <a:off x="722313" y="1446213"/>
            <a:ext cx="483367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Set a label </a:t>
            </a:r>
            <a:r>
              <a:rPr lang="de-AT" altLang="en-US" sz="1600" i="1"/>
              <a:t>breakLab</a:t>
            </a:r>
            <a:r>
              <a:rPr lang="de-AT" altLang="en-US" sz="1600"/>
              <a:t> </a:t>
            </a:r>
            <a:r>
              <a:rPr lang="de-AT" altLang="en-US" sz="1600" smtClean="0"/>
              <a:t>after the end of the loop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When a </a:t>
            </a:r>
            <a:r>
              <a:rPr lang="de-AT" altLang="en-US" sz="1600" i="1" smtClean="0"/>
              <a:t>break</a:t>
            </a:r>
            <a:r>
              <a:rPr lang="de-AT" altLang="en-US" sz="1600" smtClean="0"/>
              <a:t> statement occurs: </a:t>
            </a:r>
            <a:r>
              <a:rPr lang="de-AT" altLang="en-US" sz="1400">
                <a:latin typeface="Arial" panose="020B0604020202020204" pitchFamily="34" charset="0"/>
              </a:rPr>
              <a:t>Code.jump(breakLab);</a:t>
            </a:r>
          </a:p>
        </p:txBody>
      </p:sp>
      <p:grpSp>
        <p:nvGrpSpPr>
          <p:cNvPr id="395273" name="Group 9"/>
          <p:cNvGrpSpPr>
            <a:grpSpLocks/>
          </p:cNvGrpSpPr>
          <p:nvPr/>
        </p:nvGrpSpPr>
        <p:grpSpPr bwMode="auto">
          <a:xfrm>
            <a:off x="709613" y="2039938"/>
            <a:ext cx="3497261" cy="903287"/>
            <a:chOff x="447" y="1360"/>
            <a:chExt cx="2203" cy="569"/>
          </a:xfrm>
        </p:grpSpPr>
        <p:sp>
          <p:nvSpPr>
            <p:cNvPr id="76809" name="Text Box 5"/>
            <p:cNvSpPr txBox="1">
              <a:spLocks noChangeArrowheads="1"/>
            </p:cNvSpPr>
            <p:nvPr/>
          </p:nvSpPr>
          <p:spPr bwMode="auto">
            <a:xfrm>
              <a:off x="447" y="1360"/>
              <a:ext cx="89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Nested loops</a:t>
              </a:r>
              <a:endParaRPr lang="de-AT" altLang="en-US" sz="1800" b="1"/>
            </a:p>
          </p:txBody>
        </p:sp>
        <p:sp>
          <p:nvSpPr>
            <p:cNvPr id="76810" name="Text Box 6"/>
            <p:cNvSpPr txBox="1">
              <a:spLocks noChangeArrowheads="1"/>
            </p:cNvSpPr>
            <p:nvPr/>
          </p:nvSpPr>
          <p:spPr bwMode="auto">
            <a:xfrm>
              <a:off x="455" y="1559"/>
              <a:ext cx="2195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Each loop needs its own </a:t>
              </a:r>
              <a:r>
                <a:rPr lang="de-AT" altLang="en-US" sz="1600" i="1" smtClean="0"/>
                <a:t>breakLab</a:t>
              </a:r>
              <a:endParaRPr lang="de-AT" altLang="en-US" sz="1600" i="1"/>
            </a:p>
            <a:p>
              <a:pPr>
                <a:spcBef>
                  <a:spcPct val="0"/>
                </a:spcBef>
              </a:pPr>
              <a:r>
                <a:rPr lang="de-AT" altLang="en-US" sz="1600" i="1"/>
                <a:t>breakLab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must be saved using a stack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</p:grpSp>
      <p:sp>
        <p:nvSpPr>
          <p:cNvPr id="395271" name="Text Box 7"/>
          <p:cNvSpPr txBox="1">
            <a:spLocks noChangeArrowheads="1"/>
          </p:cNvSpPr>
          <p:nvPr/>
        </p:nvSpPr>
        <p:spPr bwMode="auto">
          <a:xfrm>
            <a:off x="823913" y="3024188"/>
            <a:ext cx="6798954" cy="311072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476500" algn="l"/>
                <a:tab pos="2667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476500" algn="l"/>
                <a:tab pos="2667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476500" algn="l"/>
                <a:tab pos="2667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476500" algn="l"/>
                <a:tab pos="2667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476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(.	// global declarations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Label breakLab = null;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Stack&lt;Label&gt; breaks = new Stack</a:t>
            </a:r>
            <a:r>
              <a:rPr lang="de-AT" altLang="en-US" sz="1400" smtClean="0">
                <a:latin typeface="Arial" panose="020B0604020202020204" pitchFamily="34" charset="0"/>
              </a:rPr>
              <a:t>&lt;&gt;(); .)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Statement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"while"	(.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breaks.push(breakLab);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breakLab = new Label(); ...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"(" Condition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 ")"	(.	...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Statement 	(.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breakLab.here();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breakLab = breaks.pop(); </a:t>
            </a:r>
            <a:r>
              <a:rPr lang="de-AT" altLang="en-US" sz="1400">
                <a:latin typeface="Arial" panose="020B0604020202020204" pitchFamily="34" charset="0"/>
              </a:rPr>
              <a:t>.)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|	"break" ";"	(.	if (breakLab == null) error("break outside a loop");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Code.jump(breakLab); .)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|	... .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722313" y="6213948"/>
            <a:ext cx="592038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Question: What would be neccessary to use </a:t>
            </a:r>
            <a:r>
              <a:rPr lang="de-AT" altLang="en-US" sz="1600" i="1" smtClean="0"/>
              <a:t>break</a:t>
            </a:r>
            <a:r>
              <a:rPr lang="de-AT" altLang="en-US" sz="1600" smtClean="0"/>
              <a:t> with a named label?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71" grpId="0" animBg="1" autoUpdateAnimBg="0"/>
      <p:bldP spid="395272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273538-B840-48D8-B642-384949760AA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73</a:t>
            </a:fld>
            <a:endParaRPr lang="de-DE" altLang="en-US" sz="1400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700" smtClean="0"/>
              <a:t>Short-circuit evaluation of Boolean expressions</a:t>
            </a:r>
          </a:p>
        </p:txBody>
      </p:sp>
      <p:sp>
        <p:nvSpPr>
          <p:cNvPr id="77828" name="Text Box 3"/>
          <p:cNvSpPr txBox="1">
            <a:spLocks noChangeArrowheads="1"/>
          </p:cNvSpPr>
          <p:nvPr/>
        </p:nvSpPr>
        <p:spPr bwMode="auto">
          <a:xfrm>
            <a:off x="671513" y="1128713"/>
            <a:ext cx="569288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Boolean expressions can be built with &amp;&amp; and ||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Evaluation of the expression stops as soon as the result is known</a:t>
            </a:r>
            <a:endParaRPr lang="de-AT" altLang="en-US" sz="1600"/>
          </a:p>
        </p:txBody>
      </p:sp>
      <p:grpSp>
        <p:nvGrpSpPr>
          <p:cNvPr id="396329" name="Group 41"/>
          <p:cNvGrpSpPr>
            <a:grpSpLocks/>
          </p:cNvGrpSpPr>
          <p:nvPr/>
        </p:nvGrpSpPr>
        <p:grpSpPr bwMode="auto">
          <a:xfrm>
            <a:off x="1001713" y="1954213"/>
            <a:ext cx="1189037" cy="1574800"/>
            <a:chOff x="631" y="1231"/>
            <a:chExt cx="749" cy="992"/>
          </a:xfrm>
        </p:grpSpPr>
        <p:sp>
          <p:nvSpPr>
            <p:cNvPr id="77875" name="Text Box 4"/>
            <p:cNvSpPr txBox="1">
              <a:spLocks noChangeArrowheads="1"/>
            </p:cNvSpPr>
            <p:nvPr/>
          </p:nvSpPr>
          <p:spPr bwMode="auto">
            <a:xfrm>
              <a:off x="631" y="1231"/>
              <a:ext cx="749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&amp;&amp; b &amp;&amp; c </a:t>
              </a:r>
            </a:p>
          </p:txBody>
        </p:sp>
        <p:sp>
          <p:nvSpPr>
            <p:cNvPr id="77876" name="Text Box 5"/>
            <p:cNvSpPr txBox="1">
              <a:spLocks noChangeArrowheads="1"/>
            </p:cNvSpPr>
            <p:nvPr/>
          </p:nvSpPr>
          <p:spPr bwMode="auto">
            <a:xfrm>
              <a:off x="695" y="1495"/>
              <a:ext cx="418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77877" name="Line 6"/>
            <p:cNvSpPr>
              <a:spLocks noChangeShapeType="1"/>
            </p:cNvSpPr>
            <p:nvPr/>
          </p:nvSpPr>
          <p:spPr bwMode="auto">
            <a:xfrm>
              <a:off x="1096" y="1736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78" name="Line 7"/>
            <p:cNvSpPr>
              <a:spLocks noChangeShapeType="1"/>
            </p:cNvSpPr>
            <p:nvPr/>
          </p:nvSpPr>
          <p:spPr bwMode="auto">
            <a:xfrm>
              <a:off x="1096" y="2008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79" name="Line 8"/>
            <p:cNvSpPr>
              <a:spLocks noChangeShapeType="1"/>
            </p:cNvSpPr>
            <p:nvPr/>
          </p:nvSpPr>
          <p:spPr bwMode="auto">
            <a:xfrm>
              <a:off x="1224" y="1736"/>
              <a:ext cx="0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6342" name="Group 54"/>
          <p:cNvGrpSpPr>
            <a:grpSpLocks/>
          </p:cNvGrpSpPr>
          <p:nvPr/>
        </p:nvGrpSpPr>
        <p:grpSpPr bwMode="auto">
          <a:xfrm>
            <a:off x="3135313" y="1954213"/>
            <a:ext cx="1006475" cy="1574800"/>
            <a:chOff x="1975" y="1231"/>
            <a:chExt cx="634" cy="992"/>
          </a:xfrm>
        </p:grpSpPr>
        <p:sp>
          <p:nvSpPr>
            <p:cNvPr id="77870" name="Text Box 9"/>
            <p:cNvSpPr txBox="1">
              <a:spLocks noChangeArrowheads="1"/>
            </p:cNvSpPr>
            <p:nvPr/>
          </p:nvSpPr>
          <p:spPr bwMode="auto">
            <a:xfrm>
              <a:off x="1975" y="1231"/>
              <a:ext cx="56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|| b || c </a:t>
              </a:r>
            </a:p>
          </p:txBody>
        </p:sp>
        <p:sp>
          <p:nvSpPr>
            <p:cNvPr id="77871" name="Text Box 10"/>
            <p:cNvSpPr txBox="1">
              <a:spLocks noChangeArrowheads="1"/>
            </p:cNvSpPr>
            <p:nvPr/>
          </p:nvSpPr>
          <p:spPr bwMode="auto">
            <a:xfrm>
              <a:off x="2191" y="1495"/>
              <a:ext cx="418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77872" name="Line 11"/>
            <p:cNvSpPr>
              <a:spLocks noChangeShapeType="1"/>
            </p:cNvSpPr>
            <p:nvPr/>
          </p:nvSpPr>
          <p:spPr bwMode="auto">
            <a:xfrm>
              <a:off x="2080" y="1736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73" name="Line 12"/>
            <p:cNvSpPr>
              <a:spLocks noChangeShapeType="1"/>
            </p:cNvSpPr>
            <p:nvPr/>
          </p:nvSpPr>
          <p:spPr bwMode="auto">
            <a:xfrm>
              <a:off x="2080" y="2008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74" name="Line 13"/>
            <p:cNvSpPr>
              <a:spLocks noChangeShapeType="1"/>
            </p:cNvSpPr>
            <p:nvPr/>
          </p:nvSpPr>
          <p:spPr bwMode="auto">
            <a:xfrm>
              <a:off x="2080" y="1736"/>
              <a:ext cx="0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6340" name="Group 52"/>
          <p:cNvGrpSpPr>
            <a:grpSpLocks/>
          </p:cNvGrpSpPr>
          <p:nvPr/>
        </p:nvGrpSpPr>
        <p:grpSpPr bwMode="auto">
          <a:xfrm>
            <a:off x="6059488" y="5357813"/>
            <a:ext cx="839787" cy="304800"/>
            <a:chOff x="3615" y="3375"/>
            <a:chExt cx="529" cy="192"/>
          </a:xfrm>
        </p:grpSpPr>
        <p:sp>
          <p:nvSpPr>
            <p:cNvPr id="77868" name="Line 34"/>
            <p:cNvSpPr>
              <a:spLocks noChangeShapeType="1"/>
            </p:cNvSpPr>
            <p:nvPr/>
          </p:nvSpPr>
          <p:spPr bwMode="auto">
            <a:xfrm flipH="1">
              <a:off x="3944" y="3552"/>
              <a:ext cx="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69" name="Text Box 46"/>
            <p:cNvSpPr txBox="1">
              <a:spLocks noChangeArrowheads="1"/>
            </p:cNvSpPr>
            <p:nvPr/>
          </p:nvSpPr>
          <p:spPr bwMode="auto">
            <a:xfrm>
              <a:off x="3615" y="3375"/>
              <a:ext cx="2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</a:t>
              </a:r>
              <a:endParaRPr lang="de-AT" altLang="en-US" sz="1600"/>
            </a:p>
          </p:txBody>
        </p:sp>
      </p:grpSp>
      <p:grpSp>
        <p:nvGrpSpPr>
          <p:cNvPr id="396337" name="Group 49"/>
          <p:cNvGrpSpPr>
            <a:grpSpLocks/>
          </p:cNvGrpSpPr>
          <p:nvPr/>
        </p:nvGrpSpPr>
        <p:grpSpPr bwMode="auto">
          <a:xfrm>
            <a:off x="6059488" y="5103813"/>
            <a:ext cx="839787" cy="534987"/>
            <a:chOff x="3615" y="3215"/>
            <a:chExt cx="529" cy="337"/>
          </a:xfrm>
        </p:grpSpPr>
        <p:sp>
          <p:nvSpPr>
            <p:cNvPr id="77865" name="Line 32"/>
            <p:cNvSpPr>
              <a:spLocks noChangeShapeType="1"/>
            </p:cNvSpPr>
            <p:nvPr/>
          </p:nvSpPr>
          <p:spPr bwMode="auto">
            <a:xfrm>
              <a:off x="4016" y="3320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66" name="Line 44"/>
            <p:cNvSpPr>
              <a:spLocks noChangeShapeType="1"/>
            </p:cNvSpPr>
            <p:nvPr/>
          </p:nvSpPr>
          <p:spPr bwMode="auto">
            <a:xfrm>
              <a:off x="4144" y="3280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67" name="Text Box 47"/>
            <p:cNvSpPr txBox="1">
              <a:spLocks noChangeArrowheads="1"/>
            </p:cNvSpPr>
            <p:nvPr/>
          </p:nvSpPr>
          <p:spPr bwMode="auto">
            <a:xfrm>
              <a:off x="3615" y="3215"/>
              <a:ext cx="41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  <a:endParaRPr lang="de-AT" altLang="en-US" sz="1600"/>
            </a:p>
          </p:txBody>
        </p:sp>
      </p:grpSp>
      <p:grpSp>
        <p:nvGrpSpPr>
          <p:cNvPr id="396339" name="Group 51"/>
          <p:cNvGrpSpPr>
            <a:grpSpLocks/>
          </p:cNvGrpSpPr>
          <p:nvPr/>
        </p:nvGrpSpPr>
        <p:grpSpPr bwMode="auto">
          <a:xfrm>
            <a:off x="5870575" y="5181600"/>
            <a:ext cx="292100" cy="215900"/>
            <a:chOff x="3496" y="3264"/>
            <a:chExt cx="184" cy="136"/>
          </a:xfrm>
        </p:grpSpPr>
        <p:sp>
          <p:nvSpPr>
            <p:cNvPr id="77863" name="Line 28"/>
            <p:cNvSpPr>
              <a:spLocks noChangeShapeType="1"/>
            </p:cNvSpPr>
            <p:nvPr/>
          </p:nvSpPr>
          <p:spPr bwMode="auto">
            <a:xfrm>
              <a:off x="3496" y="3400"/>
              <a:ext cx="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64" name="Line 50"/>
            <p:cNvSpPr>
              <a:spLocks noChangeShapeType="1"/>
            </p:cNvSpPr>
            <p:nvPr/>
          </p:nvSpPr>
          <p:spPr bwMode="auto">
            <a:xfrm>
              <a:off x="3496" y="3264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96351" name="Group 63"/>
          <p:cNvGrpSpPr>
            <a:grpSpLocks/>
          </p:cNvGrpSpPr>
          <p:nvPr/>
        </p:nvGrpSpPr>
        <p:grpSpPr bwMode="auto">
          <a:xfrm>
            <a:off x="700088" y="4138614"/>
            <a:ext cx="4926012" cy="2236788"/>
            <a:chOff x="441" y="2607"/>
            <a:chExt cx="3103" cy="1409"/>
          </a:xfrm>
        </p:grpSpPr>
        <p:sp>
          <p:nvSpPr>
            <p:cNvPr id="77860" name="Text Box 38"/>
            <p:cNvSpPr txBox="1">
              <a:spLocks noChangeArrowheads="1"/>
            </p:cNvSpPr>
            <p:nvPr/>
          </p:nvSpPr>
          <p:spPr bwMode="auto">
            <a:xfrm>
              <a:off x="447" y="2607"/>
              <a:ext cx="267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Small modification in the </a:t>
              </a:r>
              <a:r>
                <a:rPr lang="de-AT" altLang="en-US" sz="1600" b="1"/>
                <a:t>ATG </a:t>
              </a:r>
              <a:r>
                <a:rPr lang="de-AT" altLang="en-US" sz="1600" b="1" smtClean="0"/>
                <a:t>of if statements</a:t>
              </a:r>
              <a:endParaRPr lang="de-AT" altLang="en-US" sz="1600" b="1"/>
            </a:p>
          </p:txBody>
        </p:sp>
        <p:sp>
          <p:nvSpPr>
            <p:cNvPr id="77861" name="Text Box 39"/>
            <p:cNvSpPr txBox="1">
              <a:spLocks noChangeArrowheads="1"/>
            </p:cNvSpPr>
            <p:nvPr/>
          </p:nvSpPr>
          <p:spPr bwMode="auto">
            <a:xfrm>
              <a:off x="495" y="2863"/>
              <a:ext cx="3049" cy="8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2286000" algn="l"/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2286000" algn="l"/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2286000" algn="l"/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2286000" algn="l"/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IfStatement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"if"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"(" Condition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 ")"	(.	Code.fJump(x.op, x.fLabel);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x.tLabel.here();</a:t>
              </a:r>
              <a:r>
                <a:rPr lang="de-AT" altLang="en-US" sz="1400">
                  <a:latin typeface="Arial" panose="020B0604020202020204" pitchFamily="34" charset="0"/>
                </a:rPr>
                <a:t>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Statement	(.	x.fLabel.here();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</a:t>
              </a:r>
            </a:p>
          </p:txBody>
        </p:sp>
        <p:sp>
          <p:nvSpPr>
            <p:cNvPr id="77862" name="Text Box 62"/>
            <p:cNvSpPr txBox="1">
              <a:spLocks noChangeArrowheads="1"/>
            </p:cNvSpPr>
            <p:nvPr/>
          </p:nvSpPr>
          <p:spPr bwMode="auto">
            <a:xfrm>
              <a:off x="441" y="3801"/>
              <a:ext cx="300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similar modification is necessary in the while statement</a:t>
              </a:r>
              <a:endParaRPr lang="de-AT" altLang="en-US" sz="1600"/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227639" y="1954213"/>
            <a:ext cx="3848427" cy="3525578"/>
            <a:chOff x="4907666" y="1954213"/>
            <a:chExt cx="3847726" cy="3525578"/>
          </a:xfrm>
        </p:grpSpPr>
        <p:sp>
          <p:nvSpPr>
            <p:cNvPr id="77836" name="Line 18"/>
            <p:cNvSpPr>
              <a:spLocks noChangeShapeType="1"/>
            </p:cNvSpPr>
            <p:nvPr/>
          </p:nvSpPr>
          <p:spPr bwMode="auto">
            <a:xfrm>
              <a:off x="5549901" y="3213101"/>
              <a:ext cx="0" cy="1993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37" name="Line 59"/>
            <p:cNvSpPr>
              <a:spLocks noChangeShapeType="1"/>
            </p:cNvSpPr>
            <p:nvPr/>
          </p:nvSpPr>
          <p:spPr bwMode="auto">
            <a:xfrm>
              <a:off x="6578601" y="4622801"/>
              <a:ext cx="0" cy="584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38" name="Rectangle 2"/>
            <p:cNvSpPr>
              <a:spLocks noChangeArrowheads="1"/>
            </p:cNvSpPr>
            <p:nvPr/>
          </p:nvSpPr>
          <p:spPr bwMode="auto">
            <a:xfrm>
              <a:off x="4907666" y="1954213"/>
              <a:ext cx="3078866" cy="3048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FFFF99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77839" name="Rectangle 1"/>
            <p:cNvSpPr>
              <a:spLocks noChangeArrowheads="1"/>
            </p:cNvSpPr>
            <p:nvPr/>
          </p:nvSpPr>
          <p:spPr bwMode="auto">
            <a:xfrm>
              <a:off x="5235615" y="2021711"/>
              <a:ext cx="574876" cy="200628"/>
            </a:xfrm>
            <a:prstGeom prst="rect">
              <a:avLst/>
            </a:prstGeom>
            <a:solidFill>
              <a:srgbClr val="CCCCFF"/>
            </a:solidFill>
            <a:ln w="9525" algn="ctr">
              <a:solidFill>
                <a:srgbClr val="CCCCFF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77840" name="Rectangle 52"/>
            <p:cNvSpPr>
              <a:spLocks noChangeArrowheads="1"/>
            </p:cNvSpPr>
            <p:nvPr/>
          </p:nvSpPr>
          <p:spPr bwMode="auto">
            <a:xfrm>
              <a:off x="6049863" y="2021711"/>
              <a:ext cx="574876" cy="200628"/>
            </a:xfrm>
            <a:prstGeom prst="rect">
              <a:avLst/>
            </a:prstGeom>
            <a:solidFill>
              <a:srgbClr val="CCCCFF"/>
            </a:solidFill>
            <a:ln w="9525" algn="ctr">
              <a:solidFill>
                <a:srgbClr val="CCCCFF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77841" name="Rectangle 53"/>
            <p:cNvSpPr>
              <a:spLocks noChangeArrowheads="1"/>
            </p:cNvSpPr>
            <p:nvPr/>
          </p:nvSpPr>
          <p:spPr bwMode="auto">
            <a:xfrm>
              <a:off x="6832601" y="2021711"/>
              <a:ext cx="574876" cy="200628"/>
            </a:xfrm>
            <a:prstGeom prst="rect">
              <a:avLst/>
            </a:prstGeom>
            <a:solidFill>
              <a:srgbClr val="CCCCFF"/>
            </a:solidFill>
            <a:ln w="9525" algn="ctr">
              <a:solidFill>
                <a:srgbClr val="CCCCFF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de-DE" sz="1600"/>
            </a:p>
          </p:txBody>
        </p:sp>
        <p:sp>
          <p:nvSpPr>
            <p:cNvPr id="77842" name="Rectangle 25"/>
            <p:cNvSpPr>
              <a:spLocks noChangeArrowheads="1"/>
            </p:cNvSpPr>
            <p:nvPr/>
          </p:nvSpPr>
          <p:spPr bwMode="auto">
            <a:xfrm>
              <a:off x="5753101" y="4292601"/>
              <a:ext cx="711200" cy="6477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7843" name="Rectangle 24"/>
            <p:cNvSpPr>
              <a:spLocks noChangeArrowheads="1"/>
            </p:cNvSpPr>
            <p:nvPr/>
          </p:nvSpPr>
          <p:spPr bwMode="auto">
            <a:xfrm>
              <a:off x="5753101" y="3365501"/>
              <a:ext cx="711200" cy="6477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7844" name="Rectangle 19"/>
            <p:cNvSpPr>
              <a:spLocks noChangeArrowheads="1"/>
            </p:cNvSpPr>
            <p:nvPr/>
          </p:nvSpPr>
          <p:spPr bwMode="auto">
            <a:xfrm>
              <a:off x="5753101" y="2438401"/>
              <a:ext cx="711200" cy="6477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7845" name="Text Box 15"/>
            <p:cNvSpPr txBox="1">
              <a:spLocks noChangeArrowheads="1"/>
            </p:cNvSpPr>
            <p:nvPr/>
          </p:nvSpPr>
          <p:spPr bwMode="auto">
            <a:xfrm>
              <a:off x="5738813" y="2373313"/>
              <a:ext cx="663575" cy="260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  <a:p>
              <a:pPr>
                <a:spcAft>
                  <a:spcPct val="20000"/>
                </a:spcAft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</a:t>
              </a:r>
            </a:p>
            <a:p>
              <a:pPr>
                <a:spcAft>
                  <a:spcPct val="20000"/>
                </a:spcAft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fJump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77846" name="Line 16"/>
            <p:cNvSpPr>
              <a:spLocks noChangeShapeType="1"/>
            </p:cNvSpPr>
            <p:nvPr/>
          </p:nvSpPr>
          <p:spPr bwMode="auto">
            <a:xfrm>
              <a:off x="5562601" y="4140201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47" name="Line 17"/>
            <p:cNvSpPr>
              <a:spLocks noChangeShapeType="1"/>
            </p:cNvSpPr>
            <p:nvPr/>
          </p:nvSpPr>
          <p:spPr bwMode="auto">
            <a:xfrm>
              <a:off x="5548313" y="3213101"/>
              <a:ext cx="217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48" name="Line 26"/>
            <p:cNvSpPr>
              <a:spLocks noChangeShapeType="1"/>
            </p:cNvSpPr>
            <p:nvPr/>
          </p:nvSpPr>
          <p:spPr bwMode="auto">
            <a:xfrm>
              <a:off x="5384801" y="5080001"/>
              <a:ext cx="1447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49" name="Line 29"/>
            <p:cNvSpPr>
              <a:spLocks noChangeShapeType="1"/>
            </p:cNvSpPr>
            <p:nvPr/>
          </p:nvSpPr>
          <p:spPr bwMode="auto">
            <a:xfrm>
              <a:off x="6375401" y="2755901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0" name="Line 30"/>
            <p:cNvSpPr>
              <a:spLocks noChangeShapeType="1"/>
            </p:cNvSpPr>
            <p:nvPr/>
          </p:nvSpPr>
          <p:spPr bwMode="auto">
            <a:xfrm>
              <a:off x="6375401" y="3670301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1" name="Line 31"/>
            <p:cNvSpPr>
              <a:spLocks noChangeShapeType="1"/>
            </p:cNvSpPr>
            <p:nvPr/>
          </p:nvSpPr>
          <p:spPr bwMode="auto">
            <a:xfrm>
              <a:off x="6375401" y="4622801"/>
              <a:ext cx="20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2" name="Line 33"/>
            <p:cNvSpPr>
              <a:spLocks noChangeShapeType="1"/>
            </p:cNvSpPr>
            <p:nvPr/>
          </p:nvSpPr>
          <p:spPr bwMode="auto">
            <a:xfrm>
              <a:off x="6578601" y="2755901"/>
              <a:ext cx="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3" name="AutoShape 35"/>
            <p:cNvSpPr>
              <a:spLocks/>
            </p:cNvSpPr>
            <p:nvPr/>
          </p:nvSpPr>
          <p:spPr bwMode="auto">
            <a:xfrm>
              <a:off x="6781801" y="2451101"/>
              <a:ext cx="127000" cy="2501900"/>
            </a:xfrm>
            <a:prstGeom prst="rightBrace">
              <a:avLst>
                <a:gd name="adj1" fmla="val 1641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7854" name="Text Box 36"/>
            <p:cNvSpPr txBox="1">
              <a:spLocks noChangeArrowheads="1"/>
            </p:cNvSpPr>
            <p:nvPr/>
          </p:nvSpPr>
          <p:spPr bwMode="auto">
            <a:xfrm>
              <a:off x="6881813" y="3529013"/>
              <a:ext cx="9953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Condition</a:t>
              </a:r>
            </a:p>
          </p:txBody>
        </p:sp>
        <p:sp>
          <p:nvSpPr>
            <p:cNvPr id="77855" name="Text Box 37"/>
            <p:cNvSpPr txBox="1">
              <a:spLocks noChangeArrowheads="1"/>
            </p:cNvSpPr>
            <p:nvPr/>
          </p:nvSpPr>
          <p:spPr bwMode="auto">
            <a:xfrm>
              <a:off x="6945313" y="4646613"/>
              <a:ext cx="1810079" cy="833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two open fixup lists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 the end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of </a:t>
              </a:r>
              <a:r>
                <a:rPr lang="de-AT" altLang="en-US" sz="1600" i="1" smtClean="0"/>
                <a:t>Condition</a:t>
              </a:r>
              <a:endParaRPr lang="de-AT" altLang="en-US" sz="1600" i="1"/>
            </a:p>
          </p:txBody>
        </p:sp>
        <p:sp>
          <p:nvSpPr>
            <p:cNvPr id="77856" name="Line 56"/>
            <p:cNvSpPr>
              <a:spLocks noChangeShapeType="1"/>
            </p:cNvSpPr>
            <p:nvPr/>
          </p:nvSpPr>
          <p:spPr bwMode="auto">
            <a:xfrm flipH="1">
              <a:off x="6337301" y="3314701"/>
              <a:ext cx="24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7" name="Line 57"/>
            <p:cNvSpPr>
              <a:spLocks noChangeShapeType="1"/>
            </p:cNvSpPr>
            <p:nvPr/>
          </p:nvSpPr>
          <p:spPr bwMode="auto">
            <a:xfrm>
              <a:off x="6578601" y="3670301"/>
              <a:ext cx="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8" name="Line 58"/>
            <p:cNvSpPr>
              <a:spLocks noChangeShapeType="1"/>
            </p:cNvSpPr>
            <p:nvPr/>
          </p:nvSpPr>
          <p:spPr bwMode="auto">
            <a:xfrm flipH="1">
              <a:off x="6337301" y="4229101"/>
              <a:ext cx="24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7859" name="Text Box 14"/>
            <p:cNvSpPr txBox="1">
              <a:spLocks noChangeArrowheads="1"/>
            </p:cNvSpPr>
            <p:nvPr/>
          </p:nvSpPr>
          <p:spPr bwMode="auto">
            <a:xfrm>
              <a:off x="4913313" y="1954213"/>
              <a:ext cx="3067050" cy="30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 ( a &amp;&amp; b  ||  c &amp;&amp; d  ||  e &amp;&amp; f ) stat;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C0B69B-F61B-4932-8848-03E9CA12CED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74</a:t>
            </a:fld>
            <a:endParaRPr lang="de-DE" altLang="en-US" sz="1400" smtClean="0"/>
          </a:p>
        </p:txBody>
      </p:sp>
      <p:sp>
        <p:nvSpPr>
          <p:cNvPr id="78851" name="Rectangle 46"/>
          <p:cNvSpPr>
            <a:spLocks noChangeArrowheads="1"/>
          </p:cNvSpPr>
          <p:nvPr/>
        </p:nvSpPr>
        <p:spPr bwMode="auto">
          <a:xfrm>
            <a:off x="6340475" y="1485900"/>
            <a:ext cx="2679700" cy="419100"/>
          </a:xfrm>
          <a:prstGeom prst="rect">
            <a:avLst/>
          </a:prstGeom>
          <a:solidFill>
            <a:srgbClr val="CCFF99"/>
          </a:solidFill>
          <a:ln w="9525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52" name="Rectangle 44"/>
          <p:cNvSpPr>
            <a:spLocks noChangeArrowheads="1"/>
          </p:cNvSpPr>
          <p:nvPr/>
        </p:nvSpPr>
        <p:spPr bwMode="auto">
          <a:xfrm>
            <a:off x="6391275" y="1536700"/>
            <a:ext cx="11811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53" name="Rectangle 45"/>
          <p:cNvSpPr>
            <a:spLocks noChangeArrowheads="1"/>
          </p:cNvSpPr>
          <p:nvPr/>
        </p:nvSpPr>
        <p:spPr bwMode="auto">
          <a:xfrm>
            <a:off x="7775575" y="1536700"/>
            <a:ext cx="1181100" cy="304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Compiling Boolean expressions</a:t>
            </a:r>
          </a:p>
        </p:txBody>
      </p:sp>
      <p:sp>
        <p:nvSpPr>
          <p:cNvPr id="78855" name="Text Box 3"/>
          <p:cNvSpPr txBox="1">
            <a:spLocks noChangeArrowheads="1"/>
          </p:cNvSpPr>
          <p:nvPr/>
        </p:nvSpPr>
        <p:spPr bwMode="auto">
          <a:xfrm>
            <a:off x="722313" y="1477963"/>
            <a:ext cx="5521325" cy="2463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619250" algn="l"/>
                <a:tab pos="17907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619250" algn="l"/>
                <a:tab pos="17907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619250" algn="l"/>
                <a:tab pos="17907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619250" algn="l"/>
                <a:tab pos="17907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619250" algn="l"/>
                <a:tab pos="17907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619250" algn="l"/>
                <a:tab pos="17907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619250" algn="l"/>
                <a:tab pos="17907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619250" algn="l"/>
                <a:tab pos="17907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619250" algn="l"/>
                <a:tab pos="17907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CondFactor</a:t>
            </a:r>
            <a:r>
              <a:rPr lang="de-AT" altLang="en-US" sz="1400">
                <a:latin typeface="Arial" panose="020B0604020202020204" pitchFamily="34" charset="0"/>
              </a:rPr>
              <a:t>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	(.	Operand x, y; int op;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Expr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	(.	Code.load(x);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Relop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op&gt;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Expr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y&gt;	(.	Code.load(y);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if (!x.type.compatibleWith(y.type))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error("type mismatch");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if (x.type.isRefType()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&amp;&amp; op != Code.eq &amp;&amp; op != Code.ne)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error("invalid compare");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x = new Operand(Operand.Cond, op, null);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.) .</a:t>
            </a:r>
          </a:p>
        </p:txBody>
      </p:sp>
      <p:sp>
        <p:nvSpPr>
          <p:cNvPr id="397316" name="Text Box 4"/>
          <p:cNvSpPr txBox="1">
            <a:spLocks noChangeArrowheads="1"/>
          </p:cNvSpPr>
          <p:nvPr/>
        </p:nvSpPr>
        <p:spPr bwMode="auto">
          <a:xfrm>
            <a:off x="722313" y="4033838"/>
            <a:ext cx="5521325" cy="11715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CondTerm</a:t>
            </a:r>
            <a:r>
              <a:rPr lang="de-AT" altLang="en-US" sz="1400">
                <a:latin typeface="Arial" panose="020B0604020202020204" pitchFamily="34" charset="0"/>
              </a:rPr>
              <a:t>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	(.	Operand x, y;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CondFactor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	"&amp;&amp;"	(.	Code.fJump(x.op, x.fLabel);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CondFactor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y&gt;	(.	x.op = y.op;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}.</a:t>
            </a:r>
          </a:p>
        </p:txBody>
      </p:sp>
      <p:sp>
        <p:nvSpPr>
          <p:cNvPr id="397317" name="Text Box 5"/>
          <p:cNvSpPr txBox="1">
            <a:spLocks noChangeArrowheads="1"/>
          </p:cNvSpPr>
          <p:nvPr/>
        </p:nvSpPr>
        <p:spPr bwMode="auto">
          <a:xfrm>
            <a:off x="722313" y="5281613"/>
            <a:ext cx="5527675" cy="1387475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Condition</a:t>
            </a:r>
            <a:r>
              <a:rPr lang="de-AT" altLang="en-US" sz="1400">
                <a:latin typeface="Arial" panose="020B0604020202020204" pitchFamily="34" charset="0"/>
              </a:rPr>
              <a:t>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	(.	Operand x, y;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CondTerm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	"||"	(.	Code.tJump(x.op, x.tLabel);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x.fLabel.here();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CondTerm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y&gt;	(.	x.op = y.op; x.fLabel = y.fLabel;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}.</a:t>
            </a:r>
          </a:p>
        </p:txBody>
      </p:sp>
      <p:sp>
        <p:nvSpPr>
          <p:cNvPr id="78858" name="Rectangle 24"/>
          <p:cNvSpPr>
            <a:spLocks noChangeArrowheads="1"/>
          </p:cNvSpPr>
          <p:nvPr/>
        </p:nvSpPr>
        <p:spPr bwMode="auto">
          <a:xfrm>
            <a:off x="7242175" y="2108200"/>
            <a:ext cx="838200" cy="2946400"/>
          </a:xfrm>
          <a:prstGeom prst="rect">
            <a:avLst/>
          </a:prstGeom>
          <a:solidFill>
            <a:srgbClr val="CCFF99"/>
          </a:solidFill>
          <a:ln w="9525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59" name="Rectangle 25"/>
          <p:cNvSpPr>
            <a:spLocks noChangeArrowheads="1"/>
          </p:cNvSpPr>
          <p:nvPr/>
        </p:nvSpPr>
        <p:spPr bwMode="auto">
          <a:xfrm>
            <a:off x="7305675" y="2171700"/>
            <a:ext cx="698500" cy="1282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0" name="Rectangle 26"/>
          <p:cNvSpPr>
            <a:spLocks noChangeArrowheads="1"/>
          </p:cNvSpPr>
          <p:nvPr/>
        </p:nvSpPr>
        <p:spPr bwMode="auto">
          <a:xfrm>
            <a:off x="7305675" y="3708400"/>
            <a:ext cx="698500" cy="1282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1" name="Rectangle 28"/>
          <p:cNvSpPr>
            <a:spLocks noChangeArrowheads="1"/>
          </p:cNvSpPr>
          <p:nvPr/>
        </p:nvSpPr>
        <p:spPr bwMode="auto">
          <a:xfrm>
            <a:off x="7369175" y="2235200"/>
            <a:ext cx="571500" cy="4318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2" name="Rectangle 29"/>
          <p:cNvSpPr>
            <a:spLocks noChangeArrowheads="1"/>
          </p:cNvSpPr>
          <p:nvPr/>
        </p:nvSpPr>
        <p:spPr bwMode="auto">
          <a:xfrm>
            <a:off x="7369175" y="2959100"/>
            <a:ext cx="571500" cy="4318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3" name="Rectangle 30"/>
          <p:cNvSpPr>
            <a:spLocks noChangeArrowheads="1"/>
          </p:cNvSpPr>
          <p:nvPr/>
        </p:nvSpPr>
        <p:spPr bwMode="auto">
          <a:xfrm>
            <a:off x="7369175" y="3771900"/>
            <a:ext cx="571500" cy="4318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4" name="Rectangle 31"/>
          <p:cNvSpPr>
            <a:spLocks noChangeArrowheads="1"/>
          </p:cNvSpPr>
          <p:nvPr/>
        </p:nvSpPr>
        <p:spPr bwMode="auto">
          <a:xfrm>
            <a:off x="7369175" y="4495800"/>
            <a:ext cx="571500" cy="4318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65" name="Text Box 32"/>
          <p:cNvSpPr txBox="1">
            <a:spLocks noChangeArrowheads="1"/>
          </p:cNvSpPr>
          <p:nvPr/>
        </p:nvSpPr>
        <p:spPr bwMode="auto">
          <a:xfrm>
            <a:off x="7316788" y="2195513"/>
            <a:ext cx="663575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b</a:t>
            </a:r>
          </a:p>
          <a:p>
            <a:pPr>
              <a:spcAft>
                <a:spcPct val="20000"/>
              </a:spcAft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jle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c</a:t>
            </a:r>
          </a:p>
          <a:p>
            <a:pPr>
              <a:spcBef>
                <a:spcPct val="40000"/>
              </a:spcBef>
              <a:spcAft>
                <a:spcPct val="40000"/>
              </a:spcAft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jgt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e</a:t>
            </a:r>
          </a:p>
          <a:p>
            <a:pPr>
              <a:spcAft>
                <a:spcPct val="20000"/>
              </a:spcAft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jge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f</a:t>
            </a:r>
          </a:p>
        </p:txBody>
      </p:sp>
      <p:sp>
        <p:nvSpPr>
          <p:cNvPr id="78866" name="Line 33"/>
          <p:cNvSpPr>
            <a:spLocks noChangeShapeType="1"/>
          </p:cNvSpPr>
          <p:nvPr/>
        </p:nvSpPr>
        <p:spPr bwMode="auto">
          <a:xfrm>
            <a:off x="7902575" y="2844800"/>
            <a:ext cx="33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67" name="Line 34"/>
          <p:cNvSpPr>
            <a:spLocks noChangeShapeType="1"/>
          </p:cNvSpPr>
          <p:nvPr/>
        </p:nvSpPr>
        <p:spPr bwMode="auto">
          <a:xfrm>
            <a:off x="8232775" y="2844800"/>
            <a:ext cx="0" cy="901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68" name="Line 35"/>
          <p:cNvSpPr>
            <a:spLocks noChangeShapeType="1"/>
          </p:cNvSpPr>
          <p:nvPr/>
        </p:nvSpPr>
        <p:spPr bwMode="auto">
          <a:xfrm flipH="1">
            <a:off x="7953375" y="3746500"/>
            <a:ext cx="27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69" name="Line 36"/>
          <p:cNvSpPr>
            <a:spLocks noChangeShapeType="1"/>
          </p:cNvSpPr>
          <p:nvPr/>
        </p:nvSpPr>
        <p:spPr bwMode="auto">
          <a:xfrm>
            <a:off x="7902575" y="4368800"/>
            <a:ext cx="33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70" name="Line 37"/>
          <p:cNvSpPr>
            <a:spLocks noChangeShapeType="1"/>
          </p:cNvSpPr>
          <p:nvPr/>
        </p:nvSpPr>
        <p:spPr bwMode="auto">
          <a:xfrm>
            <a:off x="8232775" y="4368800"/>
            <a:ext cx="0" cy="850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71" name="Line 38"/>
          <p:cNvSpPr>
            <a:spLocks noChangeShapeType="1"/>
          </p:cNvSpPr>
          <p:nvPr/>
        </p:nvSpPr>
        <p:spPr bwMode="auto">
          <a:xfrm flipH="1">
            <a:off x="7115175" y="3594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72" name="Line 39"/>
          <p:cNvSpPr>
            <a:spLocks noChangeShapeType="1"/>
          </p:cNvSpPr>
          <p:nvPr/>
        </p:nvSpPr>
        <p:spPr bwMode="auto">
          <a:xfrm>
            <a:off x="7115175" y="3594100"/>
            <a:ext cx="0" cy="162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8873" name="Rectangle 40"/>
          <p:cNvSpPr>
            <a:spLocks noChangeArrowheads="1"/>
          </p:cNvSpPr>
          <p:nvPr/>
        </p:nvSpPr>
        <p:spPr bwMode="auto">
          <a:xfrm>
            <a:off x="6429375" y="1600200"/>
            <a:ext cx="368300" cy="190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74" name="Rectangle 41"/>
          <p:cNvSpPr>
            <a:spLocks noChangeArrowheads="1"/>
          </p:cNvSpPr>
          <p:nvPr/>
        </p:nvSpPr>
        <p:spPr bwMode="auto">
          <a:xfrm>
            <a:off x="7140575" y="1600200"/>
            <a:ext cx="368300" cy="190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75" name="Rectangle 42"/>
          <p:cNvSpPr>
            <a:spLocks noChangeArrowheads="1"/>
          </p:cNvSpPr>
          <p:nvPr/>
        </p:nvSpPr>
        <p:spPr bwMode="auto">
          <a:xfrm>
            <a:off x="7826375" y="1600200"/>
            <a:ext cx="368300" cy="190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76" name="Rectangle 43"/>
          <p:cNvSpPr>
            <a:spLocks noChangeArrowheads="1"/>
          </p:cNvSpPr>
          <p:nvPr/>
        </p:nvSpPr>
        <p:spPr bwMode="auto">
          <a:xfrm>
            <a:off x="8537575" y="1600200"/>
            <a:ext cx="368300" cy="190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8877" name="Text Box 27"/>
          <p:cNvSpPr txBox="1">
            <a:spLocks noChangeArrowheads="1"/>
          </p:cNvSpPr>
          <p:nvPr/>
        </p:nvSpPr>
        <p:spPr bwMode="auto">
          <a:xfrm>
            <a:off x="6364288" y="1535113"/>
            <a:ext cx="2579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a&gt;b  &amp;&amp;  b&gt;c   ||   d&lt;e  &amp;&amp;  e&lt;f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6" grpId="0" animBg="1" autoUpdateAnimBg="0"/>
      <p:bldP spid="397317" grpId="0" animBg="1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24B96C-623E-4D35-B2B5-E933403A7F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75</a:t>
            </a:fld>
            <a:endParaRPr lang="de-DE" altLang="en-US" sz="1400" smtClean="0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0" y="5196297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22313" y="1027113"/>
            <a:ext cx="3564928" cy="464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6.	</a:t>
            </a:r>
            <a:r>
              <a:rPr lang="de-AT" altLang="en-US" sz="3200" smtClean="0"/>
              <a:t>Code Generation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6.1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6.2	</a:t>
            </a:r>
            <a:r>
              <a:rPr lang="de-AT" altLang="en-US" smtClean="0"/>
              <a:t>The </a:t>
            </a:r>
            <a:r>
              <a:rPr lang="de-AT" altLang="en-US"/>
              <a:t>MicroJava VM</a:t>
            </a:r>
          </a:p>
          <a:p>
            <a:pPr>
              <a:buFontTx/>
              <a:buNone/>
            </a:pPr>
            <a:r>
              <a:rPr lang="de-AT" altLang="en-US"/>
              <a:t>	6.3	</a:t>
            </a:r>
            <a:r>
              <a:rPr lang="de-AT" altLang="en-US" smtClean="0"/>
              <a:t>Code Buffer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6.4	</a:t>
            </a:r>
            <a:r>
              <a:rPr lang="de-AT" altLang="en-US" smtClean="0"/>
              <a:t>Operands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6.5	</a:t>
            </a:r>
            <a:r>
              <a:rPr lang="de-AT" altLang="en-US" smtClean="0"/>
              <a:t>Expressions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6.6	</a:t>
            </a:r>
            <a:r>
              <a:rPr lang="de-AT" altLang="en-US" smtClean="0"/>
              <a:t>Assignments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6.7	</a:t>
            </a:r>
            <a:r>
              <a:rPr lang="de-AT" altLang="en-US" smtClean="0"/>
              <a:t>Jumps and Labels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6.8	</a:t>
            </a:r>
            <a:r>
              <a:rPr lang="de-AT" altLang="en-US" smtClean="0"/>
              <a:t>Control Structures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6.9	</a:t>
            </a:r>
            <a:r>
              <a:rPr lang="de-AT" altLang="en-US" smtClean="0">
                <a:solidFill>
                  <a:srgbClr val="FF0000"/>
                </a:solidFill>
              </a:rPr>
              <a:t>Methods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9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56DA7FC-CE98-4E64-81B1-66152E7004D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76</a:t>
            </a:fld>
            <a:endParaRPr lang="de-DE" altLang="en-US" sz="1400" smtClean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Method call</a:t>
            </a:r>
          </a:p>
        </p:txBody>
      </p:sp>
      <p:sp>
        <p:nvSpPr>
          <p:cNvPr id="80900" name="Text Box 21"/>
          <p:cNvSpPr txBox="1">
            <a:spLocks noChangeArrowheads="1"/>
          </p:cNvSpPr>
          <p:nvPr/>
        </p:nvSpPr>
        <p:spPr bwMode="auto">
          <a:xfrm>
            <a:off x="1027113" y="1674813"/>
            <a:ext cx="10699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m(a, b);</a:t>
            </a:r>
          </a:p>
        </p:txBody>
      </p:sp>
      <p:sp>
        <p:nvSpPr>
          <p:cNvPr id="80901" name="Text Box 22"/>
          <p:cNvSpPr txBox="1">
            <a:spLocks noChangeArrowheads="1"/>
          </p:cNvSpPr>
          <p:nvPr/>
        </p:nvSpPr>
        <p:spPr bwMode="auto">
          <a:xfrm>
            <a:off x="2132013" y="1687513"/>
            <a:ext cx="6635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call m</a:t>
            </a:r>
          </a:p>
        </p:txBody>
      </p:sp>
      <p:sp>
        <p:nvSpPr>
          <p:cNvPr id="80902" name="Text Box 23"/>
          <p:cNvSpPr txBox="1">
            <a:spLocks noChangeArrowheads="1"/>
          </p:cNvSpPr>
          <p:nvPr/>
        </p:nvSpPr>
        <p:spPr bwMode="auto">
          <a:xfrm>
            <a:off x="2944813" y="1662113"/>
            <a:ext cx="318097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parameters are passed on the </a:t>
            </a:r>
            <a:r>
              <a:rPr lang="de-AT" altLang="en-US" sz="1600" i="1" smtClean="0"/>
              <a:t>EStack</a:t>
            </a:r>
            <a:endParaRPr lang="de-AT" altLang="en-US" sz="1600"/>
          </a:p>
        </p:txBody>
      </p:sp>
      <p:sp>
        <p:nvSpPr>
          <p:cNvPr id="80903" name="Text Box 29"/>
          <p:cNvSpPr txBox="1">
            <a:spLocks noChangeArrowheads="1"/>
          </p:cNvSpPr>
          <p:nvPr/>
        </p:nvSpPr>
        <p:spPr bwMode="auto">
          <a:xfrm>
            <a:off x="684213" y="1193800"/>
            <a:ext cx="148339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Code pattern</a:t>
            </a:r>
            <a:endParaRPr lang="de-AT" altLang="en-US" sz="1800" b="1"/>
          </a:p>
        </p:txBody>
      </p:sp>
      <p:grpSp>
        <p:nvGrpSpPr>
          <p:cNvPr id="398367" name="Group 31"/>
          <p:cNvGrpSpPr>
            <a:grpSpLocks/>
          </p:cNvGrpSpPr>
          <p:nvPr/>
        </p:nvGrpSpPr>
        <p:grpSpPr bwMode="auto">
          <a:xfrm>
            <a:off x="684213" y="2692400"/>
            <a:ext cx="6429375" cy="2222500"/>
            <a:chOff x="431" y="1696"/>
            <a:chExt cx="4050" cy="1400"/>
          </a:xfrm>
        </p:grpSpPr>
        <p:sp>
          <p:nvSpPr>
            <p:cNvPr id="80905" name="Text Box 28"/>
            <p:cNvSpPr txBox="1">
              <a:spLocks noChangeArrowheads="1"/>
            </p:cNvSpPr>
            <p:nvPr/>
          </p:nvSpPr>
          <p:spPr bwMode="auto">
            <a:xfrm>
              <a:off x="647" y="1951"/>
              <a:ext cx="3834" cy="11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Statement	</a:t>
              </a:r>
              <a:r>
                <a:rPr lang="de-AT" altLang="en-US" sz="1400">
                  <a:latin typeface="Arial" panose="020B0604020202020204" pitchFamily="34" charset="0"/>
                </a:rPr>
                <a:t>(.	Operand x, y; ...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Designator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(	ActPars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400">
                  <a:latin typeface="Arial" panose="020B0604020202020204" pitchFamily="34" charset="0"/>
                </a:rPr>
                <a:t>x&gt;	(.	Code.callMethod(x);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	if (x.type != Tab.noType) Code.put(Code.pop);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"=" Expr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y&gt; 	(. ...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";"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| ... .</a:t>
              </a:r>
            </a:p>
          </p:txBody>
        </p:sp>
        <p:sp>
          <p:nvSpPr>
            <p:cNvPr id="80906" name="Text Box 30"/>
            <p:cNvSpPr txBox="1">
              <a:spLocks noChangeArrowheads="1"/>
            </p:cNvSpPr>
            <p:nvPr/>
          </p:nvSpPr>
          <p:spPr bwMode="auto">
            <a:xfrm>
              <a:off x="431" y="1696"/>
              <a:ext cx="154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Description by an ATG</a:t>
              </a:r>
              <a:endParaRPr lang="de-AT" altLang="en-US" sz="1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7EE2A2D-A4D6-46F1-84B8-0CCA37D0AC1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77</a:t>
            </a:fld>
            <a:endParaRPr lang="de-DE" altLang="en-US" sz="1400" smtClean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Function call</a:t>
            </a:r>
          </a:p>
        </p:txBody>
      </p:sp>
      <p:sp>
        <p:nvSpPr>
          <p:cNvPr id="81924" name="Text Box 8"/>
          <p:cNvSpPr txBox="1">
            <a:spLocks noChangeArrowheads="1"/>
          </p:cNvSpPr>
          <p:nvPr/>
        </p:nvSpPr>
        <p:spPr bwMode="auto">
          <a:xfrm>
            <a:off x="1027113" y="1609725"/>
            <a:ext cx="10810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 = m(a, b);</a:t>
            </a:r>
          </a:p>
        </p:txBody>
      </p:sp>
      <p:sp>
        <p:nvSpPr>
          <p:cNvPr id="81925" name="Text Box 9"/>
          <p:cNvSpPr txBox="1">
            <a:spLocks noChangeArrowheads="1"/>
          </p:cNvSpPr>
          <p:nvPr/>
        </p:nvSpPr>
        <p:spPr bwMode="auto">
          <a:xfrm>
            <a:off x="2132013" y="1622425"/>
            <a:ext cx="712787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load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call 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store c</a:t>
            </a:r>
          </a:p>
        </p:txBody>
      </p:sp>
      <p:sp>
        <p:nvSpPr>
          <p:cNvPr id="81926" name="Text Box 10"/>
          <p:cNvSpPr txBox="1">
            <a:spLocks noChangeArrowheads="1"/>
          </p:cNvSpPr>
          <p:nvPr/>
        </p:nvSpPr>
        <p:spPr bwMode="auto">
          <a:xfrm>
            <a:off x="2944813" y="2257425"/>
            <a:ext cx="351760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function value is returned on the </a:t>
            </a:r>
            <a:r>
              <a:rPr lang="de-AT" altLang="en-US" sz="1600" i="1" smtClean="0"/>
              <a:t>EStack</a:t>
            </a:r>
            <a:endParaRPr lang="de-AT" altLang="en-US" sz="1600"/>
          </a:p>
        </p:txBody>
      </p:sp>
      <p:sp>
        <p:nvSpPr>
          <p:cNvPr id="81927" name="Text Box 12"/>
          <p:cNvSpPr txBox="1">
            <a:spLocks noChangeArrowheads="1"/>
          </p:cNvSpPr>
          <p:nvPr/>
        </p:nvSpPr>
        <p:spPr bwMode="auto">
          <a:xfrm>
            <a:off x="2944813" y="1597025"/>
            <a:ext cx="318097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parameters are passed on the </a:t>
            </a:r>
            <a:r>
              <a:rPr lang="de-AT" altLang="en-US" sz="1600" i="1" smtClean="0"/>
              <a:t>EStack</a:t>
            </a:r>
            <a:endParaRPr lang="de-AT" altLang="en-US" sz="1600"/>
          </a:p>
        </p:txBody>
      </p:sp>
      <p:sp>
        <p:nvSpPr>
          <p:cNvPr id="81928" name="Text Box 13"/>
          <p:cNvSpPr txBox="1">
            <a:spLocks noChangeArrowheads="1"/>
          </p:cNvSpPr>
          <p:nvPr/>
        </p:nvSpPr>
        <p:spPr bwMode="auto">
          <a:xfrm>
            <a:off x="684213" y="1193800"/>
            <a:ext cx="148339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Code pattern</a:t>
            </a:r>
            <a:endParaRPr lang="de-AT" altLang="en-US" sz="1800" b="1"/>
          </a:p>
        </p:txBody>
      </p:sp>
      <p:grpSp>
        <p:nvGrpSpPr>
          <p:cNvPr id="400402" name="Group 18"/>
          <p:cNvGrpSpPr>
            <a:grpSpLocks/>
          </p:cNvGrpSpPr>
          <p:nvPr/>
        </p:nvGrpSpPr>
        <p:grpSpPr bwMode="auto">
          <a:xfrm>
            <a:off x="684213" y="2651125"/>
            <a:ext cx="7726362" cy="2008188"/>
            <a:chOff x="431" y="1752"/>
            <a:chExt cx="4867" cy="1265"/>
          </a:xfrm>
        </p:grpSpPr>
        <p:sp>
          <p:nvSpPr>
            <p:cNvPr id="81935" name="Text Box 11"/>
            <p:cNvSpPr txBox="1">
              <a:spLocks noChangeArrowheads="1"/>
            </p:cNvSpPr>
            <p:nvPr/>
          </p:nvSpPr>
          <p:spPr bwMode="auto">
            <a:xfrm>
              <a:off x="623" y="2007"/>
              <a:ext cx="4675" cy="10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Factor </a:t>
              </a:r>
              <a:r>
                <a:rPr lang="de-AT" altLang="en-US" sz="1400">
                  <a:latin typeface="Arial" panose="020B0604020202020204" pitchFamily="34" charset="0"/>
                </a:rPr>
                <a:t>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	(.	Operand x; .)</a:t>
              </a:r>
              <a:endParaRPr lang="de-AT" altLang="en-US" sz="1400" b="1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Designator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x&gt;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[	ActPars &lt;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400">
                  <a:latin typeface="Arial" panose="020B0604020202020204" pitchFamily="34" charset="0"/>
                </a:rPr>
                <a:t>x&gt;	(.	if (x.type == Tab.noType) error("procedure called as a function");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	Code.callMethod(x);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		x.kind = Operand.Stack; 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]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| ... .</a:t>
              </a:r>
            </a:p>
          </p:txBody>
        </p:sp>
        <p:sp>
          <p:nvSpPr>
            <p:cNvPr id="81936" name="Text Box 14"/>
            <p:cNvSpPr txBox="1">
              <a:spLocks noChangeArrowheads="1"/>
            </p:cNvSpPr>
            <p:nvPr/>
          </p:nvSpPr>
          <p:spPr bwMode="auto">
            <a:xfrm>
              <a:off x="431" y="1752"/>
              <a:ext cx="154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Description by an ATG</a:t>
              </a:r>
              <a:endParaRPr lang="de-AT" altLang="en-US" sz="1800" b="1"/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989013" y="4694238"/>
            <a:ext cx="7770776" cy="2082800"/>
            <a:chOff x="989013" y="4694237"/>
            <a:chExt cx="7771557" cy="2082163"/>
          </a:xfrm>
        </p:grpSpPr>
        <p:sp>
          <p:nvSpPr>
            <p:cNvPr id="81931" name="Text Box 15"/>
            <p:cNvSpPr txBox="1">
              <a:spLocks noChangeArrowheads="1"/>
            </p:cNvSpPr>
            <p:nvPr/>
          </p:nvSpPr>
          <p:spPr bwMode="auto">
            <a:xfrm>
              <a:off x="6393656" y="5086350"/>
              <a:ext cx="71913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ord('a')</a:t>
              </a:r>
            </a:p>
          </p:txBody>
        </p:sp>
        <p:sp>
          <p:nvSpPr>
            <p:cNvPr id="81932" name="Text Box 17"/>
            <p:cNvSpPr txBox="1">
              <a:spLocks noChangeArrowheads="1"/>
            </p:cNvSpPr>
            <p:nvPr/>
          </p:nvSpPr>
          <p:spPr bwMode="auto">
            <a:xfrm>
              <a:off x="6203156" y="4694237"/>
              <a:ext cx="2073509" cy="371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Standard functions</a:t>
              </a:r>
              <a:endParaRPr lang="de-AT" altLang="en-US" sz="1800" b="1"/>
            </a:p>
          </p:txBody>
        </p:sp>
        <p:sp>
          <p:nvSpPr>
            <p:cNvPr id="81933" name="Text Box 16"/>
            <p:cNvSpPr txBox="1">
              <a:spLocks noChangeArrowheads="1"/>
            </p:cNvSpPr>
            <p:nvPr/>
          </p:nvSpPr>
          <p:spPr bwMode="auto">
            <a:xfrm>
              <a:off x="6228556" y="5391150"/>
              <a:ext cx="2532014" cy="1325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i="1"/>
                <a:t>ActPars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loads </a:t>
              </a:r>
              <a:r>
                <a:rPr lang="de-AT" altLang="en-US" sz="1600"/>
                <a:t>'a'</a:t>
              </a:r>
              <a:br>
                <a:rPr lang="de-AT" altLang="en-US" sz="1600"/>
              </a:br>
              <a:r>
                <a:rPr lang="de-AT" altLang="en-US" sz="1600" smtClean="0"/>
                <a:t>onto the </a:t>
              </a:r>
              <a:r>
                <a:rPr lang="de-AT" altLang="en-US" sz="1600" i="1" smtClean="0"/>
                <a:t>EStack</a:t>
              </a:r>
              <a:endParaRPr lang="de-AT" altLang="en-US" sz="1600" i="1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loaded value gets the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type of </a:t>
              </a:r>
              <a:r>
                <a:rPr lang="de-AT" altLang="en-US" sz="1600" i="1" smtClean="0"/>
                <a:t>ordObj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(= </a:t>
              </a:r>
              <a:r>
                <a:rPr lang="de-AT" altLang="en-US" sz="1600" i="1"/>
                <a:t>intType</a:t>
              </a:r>
              <a:r>
                <a:rPr lang="de-AT" altLang="en-US" sz="1600"/>
                <a:t>)</a:t>
              </a:r>
              <a:br>
                <a:rPr lang="de-AT" altLang="en-US" sz="1600"/>
              </a:br>
              <a:r>
                <a:rPr lang="de-AT" altLang="en-US" sz="1600" smtClean="0"/>
                <a:t>and </a:t>
              </a:r>
              <a:r>
                <a:rPr lang="de-AT" altLang="en-US" sz="1600" i="1"/>
                <a:t>kind</a:t>
              </a:r>
              <a:r>
                <a:rPr lang="de-AT" altLang="en-US" sz="1600"/>
                <a:t> = </a:t>
              </a:r>
              <a:r>
                <a:rPr lang="de-AT" altLang="en-US" sz="1600" i="1"/>
                <a:t>Operand.Stack</a:t>
              </a:r>
            </a:p>
          </p:txBody>
        </p:sp>
        <p:sp>
          <p:nvSpPr>
            <p:cNvPr id="81934" name="Text Box 11"/>
            <p:cNvSpPr txBox="1">
              <a:spLocks noChangeArrowheads="1"/>
            </p:cNvSpPr>
            <p:nvPr/>
          </p:nvSpPr>
          <p:spPr bwMode="auto">
            <a:xfrm>
              <a:off x="989013" y="4742894"/>
              <a:ext cx="4933251" cy="2033506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905000" algn="l"/>
                  <a:tab pos="2095500" algn="l"/>
                  <a:tab pos="2286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callMethod</a:t>
              </a:r>
              <a:r>
                <a:rPr lang="de-AT" altLang="en-US" sz="1400">
                  <a:latin typeface="Arial" panose="020B0604020202020204" pitchFamily="34" charset="0"/>
                </a:rPr>
                <a:t> (Operand m) {</a:t>
              </a:r>
              <a:endParaRPr lang="de-AT" altLang="en-US" sz="1400" b="1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(m.obj == Tab.ordObj || m.obj == Tab.chrObj) ; // nothing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(m.obj == Tab.lenObj)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Code.put(Code.arraylength);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Code.put(Code.call);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Code.put2(m.adr - (Code.pc-1));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03368A-D555-4829-8942-4F418552BF5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Stack frames</a:t>
            </a:r>
          </a:p>
        </p:txBody>
      </p:sp>
      <p:sp>
        <p:nvSpPr>
          <p:cNvPr id="132100" name="Text Box 3"/>
          <p:cNvSpPr txBox="1">
            <a:spLocks noChangeArrowheads="1"/>
          </p:cNvSpPr>
          <p:nvPr/>
        </p:nvSpPr>
        <p:spPr bwMode="auto">
          <a:xfrm>
            <a:off x="709613" y="1243013"/>
            <a:ext cx="657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caller</a:t>
            </a:r>
          </a:p>
        </p:txBody>
      </p:sp>
      <p:sp>
        <p:nvSpPr>
          <p:cNvPr id="132101" name="Text Box 4"/>
          <p:cNvSpPr txBox="1">
            <a:spLocks noChangeArrowheads="1"/>
          </p:cNvSpPr>
          <p:nvPr/>
        </p:nvSpPr>
        <p:spPr bwMode="auto">
          <a:xfrm>
            <a:off x="735013" y="1560513"/>
            <a:ext cx="644525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call 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2102" name="Text Box 5"/>
          <p:cNvSpPr txBox="1">
            <a:spLocks noChangeArrowheads="1"/>
          </p:cNvSpPr>
          <p:nvPr/>
        </p:nvSpPr>
        <p:spPr bwMode="auto">
          <a:xfrm>
            <a:off x="1712913" y="1243013"/>
            <a:ext cx="668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callee</a:t>
            </a:r>
          </a:p>
        </p:txBody>
      </p:sp>
      <p:sp>
        <p:nvSpPr>
          <p:cNvPr id="132103" name="Text Box 6"/>
          <p:cNvSpPr txBox="1">
            <a:spLocks noChangeArrowheads="1"/>
          </p:cNvSpPr>
          <p:nvPr/>
        </p:nvSpPr>
        <p:spPr bwMode="auto">
          <a:xfrm>
            <a:off x="1738313" y="1560513"/>
            <a:ext cx="1658937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enter nPars, nVars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return</a:t>
            </a:r>
          </a:p>
        </p:txBody>
      </p:sp>
      <p:sp>
        <p:nvSpPr>
          <p:cNvPr id="132104" name="Line 7"/>
          <p:cNvSpPr>
            <a:spLocks noChangeShapeType="1"/>
          </p:cNvSpPr>
          <p:nvPr/>
        </p:nvSpPr>
        <p:spPr bwMode="auto">
          <a:xfrm>
            <a:off x="1511300" y="1689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105" name="Line 8"/>
          <p:cNvSpPr>
            <a:spLocks noChangeShapeType="1"/>
          </p:cNvSpPr>
          <p:nvPr/>
        </p:nvSpPr>
        <p:spPr bwMode="auto">
          <a:xfrm flipH="1" flipV="1">
            <a:off x="1308100" y="2108200"/>
            <a:ext cx="27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106" name="Line 9"/>
          <p:cNvSpPr>
            <a:spLocks noChangeShapeType="1"/>
          </p:cNvSpPr>
          <p:nvPr/>
        </p:nvSpPr>
        <p:spPr bwMode="auto">
          <a:xfrm>
            <a:off x="1511300" y="1701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107" name="Line 10"/>
          <p:cNvSpPr>
            <a:spLocks noChangeShapeType="1"/>
          </p:cNvSpPr>
          <p:nvPr/>
        </p:nvSpPr>
        <p:spPr bwMode="auto">
          <a:xfrm flipH="1">
            <a:off x="1320800" y="19304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108" name="Line 11"/>
          <p:cNvSpPr>
            <a:spLocks noChangeShapeType="1"/>
          </p:cNvSpPr>
          <p:nvPr/>
        </p:nvSpPr>
        <p:spPr bwMode="auto">
          <a:xfrm>
            <a:off x="1587500" y="2108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109" name="Line 12"/>
          <p:cNvSpPr>
            <a:spLocks noChangeShapeType="1"/>
          </p:cNvSpPr>
          <p:nvPr/>
        </p:nvSpPr>
        <p:spPr bwMode="auto">
          <a:xfrm>
            <a:off x="1587500" y="25654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401517" name="Group 109"/>
          <p:cNvGrpSpPr>
            <a:grpSpLocks/>
          </p:cNvGrpSpPr>
          <p:nvPr/>
        </p:nvGrpSpPr>
        <p:grpSpPr bwMode="auto">
          <a:xfrm>
            <a:off x="3770313" y="1130300"/>
            <a:ext cx="4865687" cy="2565400"/>
            <a:chOff x="2375" y="712"/>
            <a:chExt cx="3065" cy="1616"/>
          </a:xfrm>
        </p:grpSpPr>
        <p:sp>
          <p:nvSpPr>
            <p:cNvPr id="132150" name="Text Box 13"/>
            <p:cNvSpPr txBox="1">
              <a:spLocks noChangeArrowheads="1"/>
            </p:cNvSpPr>
            <p:nvPr/>
          </p:nvSpPr>
          <p:spPr bwMode="auto">
            <a:xfrm>
              <a:off x="2375" y="712"/>
              <a:ext cx="9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Method entry</a:t>
              </a:r>
            </a:p>
          </p:txBody>
        </p:sp>
        <p:sp>
          <p:nvSpPr>
            <p:cNvPr id="132151" name="Text Box 21"/>
            <p:cNvSpPr txBox="1">
              <a:spLocks noChangeArrowheads="1"/>
            </p:cNvSpPr>
            <p:nvPr/>
          </p:nvSpPr>
          <p:spPr bwMode="auto">
            <a:xfrm>
              <a:off x="3199" y="951"/>
              <a:ext cx="114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enter nPars, nVars</a:t>
              </a:r>
            </a:p>
          </p:txBody>
        </p:sp>
        <p:sp>
          <p:nvSpPr>
            <p:cNvPr id="132152" name="Text Box 22"/>
            <p:cNvSpPr txBox="1">
              <a:spLocks noChangeArrowheads="1"/>
            </p:cNvSpPr>
            <p:nvPr/>
          </p:nvSpPr>
          <p:spPr bwMode="auto">
            <a:xfrm>
              <a:off x="3207" y="1143"/>
              <a:ext cx="1407" cy="8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PUSH(fp); // dynamic link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 = sp;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 = sp + nVars;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initialize frame to 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for (i = nPars-1; i &gt;= 0; i--)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local[i] = pop();</a:t>
              </a:r>
            </a:p>
          </p:txBody>
        </p:sp>
        <p:sp>
          <p:nvSpPr>
            <p:cNvPr id="132153" name="Rectangle 23"/>
            <p:cNvSpPr>
              <a:spLocks noChangeArrowheads="1"/>
            </p:cNvSpPr>
            <p:nvPr/>
          </p:nvSpPr>
          <p:spPr bwMode="auto">
            <a:xfrm>
              <a:off x="4952" y="1112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54" name="Rectangle 24"/>
            <p:cNvSpPr>
              <a:spLocks noChangeArrowheads="1"/>
            </p:cNvSpPr>
            <p:nvPr/>
          </p:nvSpPr>
          <p:spPr bwMode="auto">
            <a:xfrm>
              <a:off x="4952" y="1248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55" name="Text Box 25"/>
            <p:cNvSpPr txBox="1">
              <a:spLocks noChangeArrowheads="1"/>
            </p:cNvSpPr>
            <p:nvPr/>
          </p:nvSpPr>
          <p:spPr bwMode="auto">
            <a:xfrm>
              <a:off x="5031" y="1237"/>
              <a:ext cx="8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132156" name="Line 26"/>
            <p:cNvSpPr>
              <a:spLocks noChangeShapeType="1"/>
            </p:cNvSpPr>
            <p:nvPr/>
          </p:nvSpPr>
          <p:spPr bwMode="auto">
            <a:xfrm>
              <a:off x="4856" y="144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57" name="Text Box 27"/>
            <p:cNvSpPr txBox="1">
              <a:spLocks noChangeArrowheads="1"/>
            </p:cNvSpPr>
            <p:nvPr/>
          </p:nvSpPr>
          <p:spPr bwMode="auto">
            <a:xfrm>
              <a:off x="4743" y="1381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132158" name="Line 28"/>
            <p:cNvSpPr>
              <a:spLocks noChangeShapeType="1"/>
            </p:cNvSpPr>
            <p:nvPr/>
          </p:nvSpPr>
          <p:spPr bwMode="auto">
            <a:xfrm>
              <a:off x="4856" y="175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59" name="Text Box 29"/>
            <p:cNvSpPr txBox="1">
              <a:spLocks noChangeArrowheads="1"/>
            </p:cNvSpPr>
            <p:nvPr/>
          </p:nvSpPr>
          <p:spPr bwMode="auto">
            <a:xfrm>
              <a:off x="4743" y="1693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132160" name="Rectangle 30"/>
            <p:cNvSpPr>
              <a:spLocks noChangeArrowheads="1"/>
            </p:cNvSpPr>
            <p:nvPr/>
          </p:nvSpPr>
          <p:spPr bwMode="auto">
            <a:xfrm>
              <a:off x="4952" y="1344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1" name="Text Box 31"/>
            <p:cNvSpPr txBox="1">
              <a:spLocks noChangeArrowheads="1"/>
            </p:cNvSpPr>
            <p:nvPr/>
          </p:nvSpPr>
          <p:spPr bwMode="auto">
            <a:xfrm>
              <a:off x="5031" y="1333"/>
              <a:ext cx="7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dl</a:t>
              </a:r>
            </a:p>
          </p:txBody>
        </p:sp>
        <p:sp>
          <p:nvSpPr>
            <p:cNvPr id="132162" name="Rectangle 32"/>
            <p:cNvSpPr>
              <a:spLocks noChangeArrowheads="1"/>
            </p:cNvSpPr>
            <p:nvPr/>
          </p:nvSpPr>
          <p:spPr bwMode="auto">
            <a:xfrm>
              <a:off x="4952" y="1440"/>
              <a:ext cx="376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3" name="Rectangle 33"/>
            <p:cNvSpPr>
              <a:spLocks noChangeArrowheads="1"/>
            </p:cNvSpPr>
            <p:nvPr/>
          </p:nvSpPr>
          <p:spPr bwMode="auto">
            <a:xfrm>
              <a:off x="4952" y="1576"/>
              <a:ext cx="376" cy="1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4" name="Text Box 34"/>
            <p:cNvSpPr txBox="1">
              <a:spLocks noChangeArrowheads="1"/>
            </p:cNvSpPr>
            <p:nvPr/>
          </p:nvSpPr>
          <p:spPr bwMode="auto">
            <a:xfrm>
              <a:off x="4983" y="1445"/>
              <a:ext cx="31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params</a:t>
              </a:r>
            </a:p>
          </p:txBody>
        </p:sp>
        <p:sp>
          <p:nvSpPr>
            <p:cNvPr id="132165" name="Rectangle 35"/>
            <p:cNvSpPr>
              <a:spLocks noChangeArrowheads="1"/>
            </p:cNvSpPr>
            <p:nvPr/>
          </p:nvSpPr>
          <p:spPr bwMode="auto">
            <a:xfrm>
              <a:off x="2640" y="1112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6" name="Rectangle 36"/>
            <p:cNvSpPr>
              <a:spLocks noChangeArrowheads="1"/>
            </p:cNvSpPr>
            <p:nvPr/>
          </p:nvSpPr>
          <p:spPr bwMode="auto">
            <a:xfrm>
              <a:off x="2640" y="1248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7" name="Text Box 37"/>
            <p:cNvSpPr txBox="1">
              <a:spLocks noChangeArrowheads="1"/>
            </p:cNvSpPr>
            <p:nvPr/>
          </p:nvSpPr>
          <p:spPr bwMode="auto">
            <a:xfrm>
              <a:off x="2719" y="1237"/>
              <a:ext cx="8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132168" name="Line 38"/>
            <p:cNvSpPr>
              <a:spLocks noChangeShapeType="1"/>
            </p:cNvSpPr>
            <p:nvPr/>
          </p:nvSpPr>
          <p:spPr bwMode="auto">
            <a:xfrm>
              <a:off x="2544" y="1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69" name="Text Box 39"/>
            <p:cNvSpPr txBox="1">
              <a:spLocks noChangeArrowheads="1"/>
            </p:cNvSpPr>
            <p:nvPr/>
          </p:nvSpPr>
          <p:spPr bwMode="auto">
            <a:xfrm>
              <a:off x="2431" y="1053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132170" name="Line 40"/>
            <p:cNvSpPr>
              <a:spLocks noChangeShapeType="1"/>
            </p:cNvSpPr>
            <p:nvPr/>
          </p:nvSpPr>
          <p:spPr bwMode="auto">
            <a:xfrm>
              <a:off x="2544" y="134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1" name="Text Box 41"/>
            <p:cNvSpPr txBox="1">
              <a:spLocks noChangeArrowheads="1"/>
            </p:cNvSpPr>
            <p:nvPr/>
          </p:nvSpPr>
          <p:spPr bwMode="auto">
            <a:xfrm>
              <a:off x="2431" y="1285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132172" name="Line 42"/>
            <p:cNvSpPr>
              <a:spLocks noChangeShapeType="1"/>
            </p:cNvSpPr>
            <p:nvPr/>
          </p:nvSpPr>
          <p:spPr bwMode="auto">
            <a:xfrm>
              <a:off x="4952" y="106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3" name="Line 43"/>
            <p:cNvSpPr>
              <a:spLocks noChangeShapeType="1"/>
            </p:cNvSpPr>
            <p:nvPr/>
          </p:nvSpPr>
          <p:spPr bwMode="auto">
            <a:xfrm>
              <a:off x="5328" y="106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4" name="Line 44"/>
            <p:cNvSpPr>
              <a:spLocks noChangeShapeType="1"/>
            </p:cNvSpPr>
            <p:nvPr/>
          </p:nvSpPr>
          <p:spPr bwMode="auto">
            <a:xfrm>
              <a:off x="2640" y="106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5" name="Line 45"/>
            <p:cNvSpPr>
              <a:spLocks noChangeShapeType="1"/>
            </p:cNvSpPr>
            <p:nvPr/>
          </p:nvSpPr>
          <p:spPr bwMode="auto">
            <a:xfrm>
              <a:off x="3016" y="106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6" name="Line 46"/>
            <p:cNvSpPr>
              <a:spLocks noChangeShapeType="1"/>
            </p:cNvSpPr>
            <p:nvPr/>
          </p:nvSpPr>
          <p:spPr bwMode="auto">
            <a:xfrm>
              <a:off x="5256" y="1392"/>
              <a:ext cx="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7" name="Line 47"/>
            <p:cNvSpPr>
              <a:spLocks noChangeShapeType="1"/>
            </p:cNvSpPr>
            <p:nvPr/>
          </p:nvSpPr>
          <p:spPr bwMode="auto">
            <a:xfrm flipV="1">
              <a:off x="5440" y="1112"/>
              <a:ext cx="0" cy="2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8" name="Line 48"/>
            <p:cNvSpPr>
              <a:spLocks noChangeShapeType="1"/>
            </p:cNvSpPr>
            <p:nvPr/>
          </p:nvSpPr>
          <p:spPr bwMode="auto">
            <a:xfrm flipH="1">
              <a:off x="5328" y="1112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79" name="Text Box 49"/>
            <p:cNvSpPr txBox="1">
              <a:spLocks noChangeArrowheads="1"/>
            </p:cNvSpPr>
            <p:nvPr/>
          </p:nvSpPr>
          <p:spPr bwMode="auto">
            <a:xfrm>
              <a:off x="2665" y="949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132180" name="Text Box 50"/>
            <p:cNvSpPr txBox="1">
              <a:spLocks noChangeArrowheads="1"/>
            </p:cNvSpPr>
            <p:nvPr/>
          </p:nvSpPr>
          <p:spPr bwMode="auto">
            <a:xfrm>
              <a:off x="4977" y="949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132181" name="Rectangle 51"/>
            <p:cNvSpPr>
              <a:spLocks noChangeArrowheads="1"/>
            </p:cNvSpPr>
            <p:nvPr/>
          </p:nvSpPr>
          <p:spPr bwMode="auto">
            <a:xfrm>
              <a:off x="2640" y="2056"/>
              <a:ext cx="376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82" name="Text Box 52"/>
            <p:cNvSpPr txBox="1">
              <a:spLocks noChangeArrowheads="1"/>
            </p:cNvSpPr>
            <p:nvPr/>
          </p:nvSpPr>
          <p:spPr bwMode="auto">
            <a:xfrm>
              <a:off x="2671" y="2061"/>
              <a:ext cx="31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params</a:t>
              </a:r>
            </a:p>
          </p:txBody>
        </p:sp>
        <p:sp>
          <p:nvSpPr>
            <p:cNvPr id="132183" name="Text Box 53"/>
            <p:cNvSpPr txBox="1">
              <a:spLocks noChangeArrowheads="1"/>
            </p:cNvSpPr>
            <p:nvPr/>
          </p:nvSpPr>
          <p:spPr bwMode="auto">
            <a:xfrm>
              <a:off x="2675" y="1933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32184" name="Rectangle 54"/>
            <p:cNvSpPr>
              <a:spLocks noChangeArrowheads="1"/>
            </p:cNvSpPr>
            <p:nvPr/>
          </p:nvSpPr>
          <p:spPr bwMode="auto">
            <a:xfrm>
              <a:off x="2640" y="2192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85" name="Rectangle 55"/>
            <p:cNvSpPr>
              <a:spLocks noChangeArrowheads="1"/>
            </p:cNvSpPr>
            <p:nvPr/>
          </p:nvSpPr>
          <p:spPr bwMode="auto">
            <a:xfrm>
              <a:off x="4952" y="2056"/>
              <a:ext cx="376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86" name="Text Box 56"/>
            <p:cNvSpPr txBox="1">
              <a:spLocks noChangeArrowheads="1"/>
            </p:cNvSpPr>
            <p:nvPr/>
          </p:nvSpPr>
          <p:spPr bwMode="auto">
            <a:xfrm>
              <a:off x="4991" y="1933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</p:grpSp>
      <p:grpSp>
        <p:nvGrpSpPr>
          <p:cNvPr id="401518" name="Group 110"/>
          <p:cNvGrpSpPr>
            <a:grpSpLocks/>
          </p:cNvGrpSpPr>
          <p:nvPr/>
        </p:nvGrpSpPr>
        <p:grpSpPr bwMode="auto">
          <a:xfrm>
            <a:off x="3770313" y="3975100"/>
            <a:ext cx="4700587" cy="2413000"/>
            <a:chOff x="2375" y="2504"/>
            <a:chExt cx="2961" cy="1520"/>
          </a:xfrm>
        </p:grpSpPr>
        <p:sp>
          <p:nvSpPr>
            <p:cNvPr id="132113" name="Text Box 57"/>
            <p:cNvSpPr txBox="1">
              <a:spLocks noChangeArrowheads="1"/>
            </p:cNvSpPr>
            <p:nvPr/>
          </p:nvSpPr>
          <p:spPr bwMode="auto">
            <a:xfrm>
              <a:off x="2375" y="2504"/>
              <a:ext cx="85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Method exit</a:t>
              </a:r>
            </a:p>
          </p:txBody>
        </p:sp>
        <p:sp>
          <p:nvSpPr>
            <p:cNvPr id="132114" name="Text Box 58"/>
            <p:cNvSpPr txBox="1">
              <a:spLocks noChangeArrowheads="1"/>
            </p:cNvSpPr>
            <p:nvPr/>
          </p:nvSpPr>
          <p:spPr bwMode="auto">
            <a:xfrm>
              <a:off x="3199" y="2743"/>
              <a:ext cx="31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exit</a:t>
              </a:r>
            </a:p>
          </p:txBody>
        </p:sp>
        <p:sp>
          <p:nvSpPr>
            <p:cNvPr id="132115" name="Text Box 59"/>
            <p:cNvSpPr txBox="1">
              <a:spLocks noChangeArrowheads="1"/>
            </p:cNvSpPr>
            <p:nvPr/>
          </p:nvSpPr>
          <p:spPr bwMode="auto">
            <a:xfrm>
              <a:off x="3207" y="2935"/>
              <a:ext cx="67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 = fp;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 = POP();</a:t>
              </a:r>
            </a:p>
          </p:txBody>
        </p:sp>
        <p:sp>
          <p:nvSpPr>
            <p:cNvPr id="132116" name="Rectangle 60"/>
            <p:cNvSpPr>
              <a:spLocks noChangeArrowheads="1"/>
            </p:cNvSpPr>
            <p:nvPr/>
          </p:nvSpPr>
          <p:spPr bwMode="auto">
            <a:xfrm>
              <a:off x="2640" y="2904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17" name="Rectangle 61"/>
            <p:cNvSpPr>
              <a:spLocks noChangeArrowheads="1"/>
            </p:cNvSpPr>
            <p:nvPr/>
          </p:nvSpPr>
          <p:spPr bwMode="auto">
            <a:xfrm>
              <a:off x="2640" y="3040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18" name="Text Box 62"/>
            <p:cNvSpPr txBox="1">
              <a:spLocks noChangeArrowheads="1"/>
            </p:cNvSpPr>
            <p:nvPr/>
          </p:nvSpPr>
          <p:spPr bwMode="auto">
            <a:xfrm>
              <a:off x="2719" y="3029"/>
              <a:ext cx="8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132119" name="Line 63"/>
            <p:cNvSpPr>
              <a:spLocks noChangeShapeType="1"/>
            </p:cNvSpPr>
            <p:nvPr/>
          </p:nvSpPr>
          <p:spPr bwMode="auto">
            <a:xfrm>
              <a:off x="2544" y="323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0" name="Text Box 64"/>
            <p:cNvSpPr txBox="1">
              <a:spLocks noChangeArrowheads="1"/>
            </p:cNvSpPr>
            <p:nvPr/>
          </p:nvSpPr>
          <p:spPr bwMode="auto">
            <a:xfrm>
              <a:off x="2431" y="3173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132121" name="Line 65"/>
            <p:cNvSpPr>
              <a:spLocks noChangeShapeType="1"/>
            </p:cNvSpPr>
            <p:nvPr/>
          </p:nvSpPr>
          <p:spPr bwMode="auto">
            <a:xfrm>
              <a:off x="2544" y="34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2" name="Text Box 66"/>
            <p:cNvSpPr txBox="1">
              <a:spLocks noChangeArrowheads="1"/>
            </p:cNvSpPr>
            <p:nvPr/>
          </p:nvSpPr>
          <p:spPr bwMode="auto">
            <a:xfrm>
              <a:off x="2431" y="3397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132123" name="Rectangle 67"/>
            <p:cNvSpPr>
              <a:spLocks noChangeArrowheads="1"/>
            </p:cNvSpPr>
            <p:nvPr/>
          </p:nvSpPr>
          <p:spPr bwMode="auto">
            <a:xfrm>
              <a:off x="2640" y="3136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4" name="Text Box 68"/>
            <p:cNvSpPr txBox="1">
              <a:spLocks noChangeArrowheads="1"/>
            </p:cNvSpPr>
            <p:nvPr/>
          </p:nvSpPr>
          <p:spPr bwMode="auto">
            <a:xfrm>
              <a:off x="2719" y="3125"/>
              <a:ext cx="7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dl</a:t>
              </a:r>
            </a:p>
          </p:txBody>
        </p:sp>
        <p:sp>
          <p:nvSpPr>
            <p:cNvPr id="132125" name="Rectangle 70"/>
            <p:cNvSpPr>
              <a:spLocks noChangeArrowheads="1"/>
            </p:cNvSpPr>
            <p:nvPr/>
          </p:nvSpPr>
          <p:spPr bwMode="auto">
            <a:xfrm>
              <a:off x="2640" y="3232"/>
              <a:ext cx="376" cy="2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6" name="Line 79"/>
            <p:cNvSpPr>
              <a:spLocks noChangeShapeType="1"/>
            </p:cNvSpPr>
            <p:nvPr/>
          </p:nvSpPr>
          <p:spPr bwMode="auto">
            <a:xfrm>
              <a:off x="2640" y="285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7" name="Line 80"/>
            <p:cNvSpPr>
              <a:spLocks noChangeShapeType="1"/>
            </p:cNvSpPr>
            <p:nvPr/>
          </p:nvSpPr>
          <p:spPr bwMode="auto">
            <a:xfrm>
              <a:off x="3016" y="285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8" name="Line 83"/>
            <p:cNvSpPr>
              <a:spLocks noChangeShapeType="1"/>
            </p:cNvSpPr>
            <p:nvPr/>
          </p:nvSpPr>
          <p:spPr bwMode="auto">
            <a:xfrm>
              <a:off x="2944" y="3184"/>
              <a:ext cx="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29" name="Line 84"/>
            <p:cNvSpPr>
              <a:spLocks noChangeShapeType="1"/>
            </p:cNvSpPr>
            <p:nvPr/>
          </p:nvSpPr>
          <p:spPr bwMode="auto">
            <a:xfrm flipV="1">
              <a:off x="3128" y="2904"/>
              <a:ext cx="0" cy="2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0" name="Line 85"/>
            <p:cNvSpPr>
              <a:spLocks noChangeShapeType="1"/>
            </p:cNvSpPr>
            <p:nvPr/>
          </p:nvSpPr>
          <p:spPr bwMode="auto">
            <a:xfrm flipH="1">
              <a:off x="3016" y="2904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1" name="Text Box 87"/>
            <p:cNvSpPr txBox="1">
              <a:spLocks noChangeArrowheads="1"/>
            </p:cNvSpPr>
            <p:nvPr/>
          </p:nvSpPr>
          <p:spPr bwMode="auto">
            <a:xfrm>
              <a:off x="2665" y="2741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132132" name="Rectangle 88"/>
            <p:cNvSpPr>
              <a:spLocks noChangeArrowheads="1"/>
            </p:cNvSpPr>
            <p:nvPr/>
          </p:nvSpPr>
          <p:spPr bwMode="auto">
            <a:xfrm>
              <a:off x="2640" y="3752"/>
              <a:ext cx="376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3" name="Text Box 89"/>
            <p:cNvSpPr txBox="1">
              <a:spLocks noChangeArrowheads="1"/>
            </p:cNvSpPr>
            <p:nvPr/>
          </p:nvSpPr>
          <p:spPr bwMode="auto">
            <a:xfrm>
              <a:off x="2671" y="3757"/>
              <a:ext cx="25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retVal</a:t>
              </a:r>
            </a:p>
          </p:txBody>
        </p:sp>
        <p:sp>
          <p:nvSpPr>
            <p:cNvPr id="132134" name="Text Box 90"/>
            <p:cNvSpPr txBox="1">
              <a:spLocks noChangeArrowheads="1"/>
            </p:cNvSpPr>
            <p:nvPr/>
          </p:nvSpPr>
          <p:spPr bwMode="auto">
            <a:xfrm>
              <a:off x="2675" y="3629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32135" name="Rectangle 91"/>
            <p:cNvSpPr>
              <a:spLocks noChangeArrowheads="1"/>
            </p:cNvSpPr>
            <p:nvPr/>
          </p:nvSpPr>
          <p:spPr bwMode="auto">
            <a:xfrm>
              <a:off x="2640" y="3888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6" name="Text Box 93"/>
            <p:cNvSpPr txBox="1">
              <a:spLocks noChangeArrowheads="1"/>
            </p:cNvSpPr>
            <p:nvPr/>
          </p:nvSpPr>
          <p:spPr bwMode="auto">
            <a:xfrm>
              <a:off x="4999" y="3629"/>
              <a:ext cx="307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32137" name="Rectangle 95"/>
            <p:cNvSpPr>
              <a:spLocks noChangeArrowheads="1"/>
            </p:cNvSpPr>
            <p:nvPr/>
          </p:nvSpPr>
          <p:spPr bwMode="auto">
            <a:xfrm>
              <a:off x="4960" y="2904"/>
              <a:ext cx="37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8" name="Rectangle 96"/>
            <p:cNvSpPr>
              <a:spLocks noChangeArrowheads="1"/>
            </p:cNvSpPr>
            <p:nvPr/>
          </p:nvSpPr>
          <p:spPr bwMode="auto">
            <a:xfrm>
              <a:off x="4960" y="3040"/>
              <a:ext cx="37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39" name="Text Box 97"/>
            <p:cNvSpPr txBox="1">
              <a:spLocks noChangeArrowheads="1"/>
            </p:cNvSpPr>
            <p:nvPr/>
          </p:nvSpPr>
          <p:spPr bwMode="auto">
            <a:xfrm>
              <a:off x="5039" y="3029"/>
              <a:ext cx="8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ra</a:t>
              </a:r>
            </a:p>
          </p:txBody>
        </p:sp>
        <p:sp>
          <p:nvSpPr>
            <p:cNvPr id="132140" name="Line 98"/>
            <p:cNvSpPr>
              <a:spLocks noChangeShapeType="1"/>
            </p:cNvSpPr>
            <p:nvPr/>
          </p:nvSpPr>
          <p:spPr bwMode="auto">
            <a:xfrm>
              <a:off x="4864" y="290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41" name="Text Box 99"/>
            <p:cNvSpPr txBox="1">
              <a:spLocks noChangeArrowheads="1"/>
            </p:cNvSpPr>
            <p:nvPr/>
          </p:nvSpPr>
          <p:spPr bwMode="auto">
            <a:xfrm>
              <a:off x="4751" y="2845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132142" name="Line 100"/>
            <p:cNvSpPr>
              <a:spLocks noChangeShapeType="1"/>
            </p:cNvSpPr>
            <p:nvPr/>
          </p:nvSpPr>
          <p:spPr bwMode="auto">
            <a:xfrm>
              <a:off x="4864" y="313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43" name="Text Box 101"/>
            <p:cNvSpPr txBox="1">
              <a:spLocks noChangeArrowheads="1"/>
            </p:cNvSpPr>
            <p:nvPr/>
          </p:nvSpPr>
          <p:spPr bwMode="auto">
            <a:xfrm>
              <a:off x="4751" y="3077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132144" name="Line 102"/>
            <p:cNvSpPr>
              <a:spLocks noChangeShapeType="1"/>
            </p:cNvSpPr>
            <p:nvPr/>
          </p:nvSpPr>
          <p:spPr bwMode="auto">
            <a:xfrm>
              <a:off x="4960" y="285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45" name="Line 103"/>
            <p:cNvSpPr>
              <a:spLocks noChangeShapeType="1"/>
            </p:cNvSpPr>
            <p:nvPr/>
          </p:nvSpPr>
          <p:spPr bwMode="auto">
            <a:xfrm>
              <a:off x="5336" y="285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46" name="Text Box 104"/>
            <p:cNvSpPr txBox="1">
              <a:spLocks noChangeArrowheads="1"/>
            </p:cNvSpPr>
            <p:nvPr/>
          </p:nvSpPr>
          <p:spPr bwMode="auto">
            <a:xfrm>
              <a:off x="4993" y="2741"/>
              <a:ext cx="32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132147" name="Rectangle 105"/>
            <p:cNvSpPr>
              <a:spLocks noChangeArrowheads="1"/>
            </p:cNvSpPr>
            <p:nvPr/>
          </p:nvSpPr>
          <p:spPr bwMode="auto">
            <a:xfrm>
              <a:off x="4960" y="3752"/>
              <a:ext cx="376" cy="13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32148" name="Text Box 106"/>
            <p:cNvSpPr txBox="1">
              <a:spLocks noChangeArrowheads="1"/>
            </p:cNvSpPr>
            <p:nvPr/>
          </p:nvSpPr>
          <p:spPr bwMode="auto">
            <a:xfrm>
              <a:off x="4991" y="3757"/>
              <a:ext cx="25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retVal</a:t>
              </a:r>
            </a:p>
          </p:txBody>
        </p:sp>
        <p:sp>
          <p:nvSpPr>
            <p:cNvPr id="132149" name="Rectangle 107"/>
            <p:cNvSpPr>
              <a:spLocks noChangeArrowheads="1"/>
            </p:cNvSpPr>
            <p:nvPr/>
          </p:nvSpPr>
          <p:spPr bwMode="auto">
            <a:xfrm>
              <a:off x="4960" y="3888"/>
              <a:ext cx="376" cy="1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32112" name="Text Box 111"/>
          <p:cNvSpPr txBox="1">
            <a:spLocks noChangeArrowheads="1"/>
          </p:cNvSpPr>
          <p:nvPr/>
        </p:nvSpPr>
        <p:spPr bwMode="auto">
          <a:xfrm>
            <a:off x="646113" y="3236913"/>
            <a:ext cx="26828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enter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...	creates a stack frame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exit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...	removes a stack frame</a:t>
            </a:r>
          </a:p>
        </p:txBody>
      </p:sp>
    </p:spTree>
    <p:extLst>
      <p:ext uri="{BB962C8B-B14F-4D97-AF65-F5344CB8AC3E}">
        <p14:creationId xmlns:p14="http://schemas.microsoft.com/office/powerpoint/2010/main" val="232608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8A72D2-EC94-472F-B668-57BACB0C449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79</a:t>
            </a:fld>
            <a:endParaRPr lang="de-DE" altLang="en-US" sz="1400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Method declaration</a:t>
            </a:r>
          </a:p>
        </p:txBody>
      </p:sp>
      <p:sp>
        <p:nvSpPr>
          <p:cNvPr id="79876" name="Text Box 3"/>
          <p:cNvSpPr txBox="1">
            <a:spLocks noChangeArrowheads="1"/>
          </p:cNvSpPr>
          <p:nvPr/>
        </p:nvSpPr>
        <p:spPr bwMode="auto">
          <a:xfrm>
            <a:off x="747713" y="1250950"/>
            <a:ext cx="8169275" cy="53689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b="1" smtClean="0">
                <a:latin typeface="Arial" charset="0"/>
              </a:rPr>
              <a:t>MethodDecl</a:t>
            </a:r>
            <a:r>
              <a:rPr lang="de-AT" altLang="en-US" sz="1400" smtClean="0">
                <a:latin typeface="Arial" charset="0"/>
              </a:rPr>
              <a:t>	(.	Struct type; String name; int n;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=	(	Type &lt;</a:t>
            </a:r>
            <a:r>
              <a:rPr lang="de-AT" altLang="en-US" sz="1400" smtClean="0">
                <a:latin typeface="Arial" charset="0"/>
                <a:sym typeface="Symbol" pitchFamily="18" charset="2"/>
              </a:rPr>
              <a:t></a:t>
            </a:r>
            <a:r>
              <a:rPr lang="de-AT" altLang="en-US" sz="1400" smtClean="0">
                <a:latin typeface="Arial" charset="0"/>
              </a:rPr>
              <a:t>type&gt;	(. </a:t>
            </a: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if (type.isRefType()) error("methods may only return int or char"); </a:t>
            </a:r>
            <a:r>
              <a:rPr lang="de-AT" altLang="en-US" sz="1400" smtClean="0">
                <a:latin typeface="Arial" charset="0"/>
              </a:rPr>
              <a:t>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|	"void"	(.	type = Tab.noType;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ident &lt;</a:t>
            </a:r>
            <a:r>
              <a:rPr lang="de-AT" altLang="en-US" sz="1400" smtClean="0">
                <a:latin typeface="Arial" charset="0"/>
                <a:sym typeface="Symbol" pitchFamily="18" charset="2"/>
              </a:rPr>
              <a:t></a:t>
            </a:r>
            <a:r>
              <a:rPr lang="de-AT" altLang="en-US" sz="1400" smtClean="0">
                <a:latin typeface="Arial" charset="0"/>
              </a:rPr>
              <a:t>name&gt;	(.	curMethod = Tab.insert(Obj.Meth, name, type);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		Tab.openScope();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"(" FormPars &lt;</a:t>
            </a:r>
            <a:r>
              <a:rPr lang="de-AT" altLang="en-US" sz="1400" smtClean="0">
                <a:latin typeface="Arial" charset="0"/>
                <a:sym typeface="Symbol" pitchFamily="18" charset="2"/>
              </a:rPr>
              <a:t></a:t>
            </a:r>
            <a:r>
              <a:rPr lang="de-AT" altLang="en-US" sz="1400" smtClean="0">
                <a:latin typeface="Arial" charset="0"/>
              </a:rPr>
              <a:t>n&gt; ")"	(.	</a:t>
            </a:r>
            <a:r>
              <a:rPr lang="de-AT" altLang="en-US" sz="1400" smtClean="0">
                <a:solidFill>
                  <a:schemeClr val="accent2"/>
                </a:solidFill>
                <a:latin typeface="Arial" charset="0"/>
              </a:rPr>
              <a:t>curMethod.nPars = n;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2"/>
                </a:solidFill>
                <a:latin typeface="Arial" charset="0"/>
              </a:rPr>
              <a:t>				</a:t>
            </a:r>
            <a:r>
              <a:rPr lang="de-AT" altLang="en-US" sz="140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if (name.equals("main"))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					Code.mainPc = Code.pc;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					if (curMethod.type != Tab.noType) error("method main must be void");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					if (curMethod.nPars != 0) error("main must not have parameters");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				} </a:t>
            </a:r>
            <a:r>
              <a:rPr lang="de-AT" altLang="en-US" sz="1400" smtClean="0">
                <a:latin typeface="Arial" charset="0"/>
              </a:rPr>
              <a:t>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{ VarDecl } 	(.	curMethod.locals = Tab.curScope.locals;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2"/>
                </a:solidFill>
                <a:latin typeface="Arial" charset="0"/>
              </a:rPr>
              <a:t>				curMethod.adr = Code.pc;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chemeClr val="accent2"/>
                </a:solidFill>
                <a:latin typeface="Arial" charset="0"/>
              </a:rPr>
              <a:t>				</a:t>
            </a: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Code.put(Code.enter);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Code.put(curMethod.nPars);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Code.put(Tab.curScope.nVars); </a:t>
            </a:r>
            <a:r>
              <a:rPr lang="de-AT" altLang="en-US" sz="1400" smtClean="0">
                <a:latin typeface="Arial" charset="0"/>
              </a:rPr>
              <a:t>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Block	(.	</a:t>
            </a: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if (curMethod.type == Tab.noType)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	Code.put(Code.exit); 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>
                <a:solidFill>
                  <a:srgbClr val="FF0000"/>
                </a:solidFill>
                <a:latin typeface="Arial" charset="0"/>
              </a:rPr>
              <a:t>	</a:t>
            </a: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Code.put(Code.return_);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} else { // </a:t>
            </a:r>
            <a:r>
              <a:rPr lang="de-AT" altLang="en-US" sz="1400" i="1" smtClean="0">
                <a:solidFill>
                  <a:srgbClr val="FF0000"/>
                </a:solidFill>
                <a:latin typeface="Arial" charset="0"/>
              </a:rPr>
              <a:t>end of function reached without a return statement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	Code.put(Code.trap); Code.put(1);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solidFill>
                  <a:srgbClr val="FF0000"/>
                </a:solidFill>
                <a:latin typeface="Arial" charset="0"/>
              </a:rPr>
              <a:t>				}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			Tab.closeScope(); .) 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de-AT" altLang="en-US" sz="1400" smtClean="0">
                <a:latin typeface="Arial" charset="0"/>
              </a:rPr>
              <a:t>	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19BFFD-9ECF-45E1-92E3-FA0AC2E6CF0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Data areas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722313" y="1308100"/>
            <a:ext cx="1673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 variables</a:t>
            </a:r>
          </a:p>
        </p:txBody>
      </p:sp>
      <p:sp>
        <p:nvSpPr>
          <p:cNvPr id="18437" name="Text Box 15"/>
          <p:cNvSpPr txBox="1">
            <a:spLocks noChangeArrowheads="1"/>
          </p:cNvSpPr>
          <p:nvPr/>
        </p:nvSpPr>
        <p:spPr bwMode="auto">
          <a:xfrm>
            <a:off x="798513" y="1712913"/>
            <a:ext cx="4360862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 allocated in a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 frame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every method invocation has its own stack frame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frames are managed in a stack-like way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37974" name="Group 54"/>
          <p:cNvGrpSpPr>
            <a:grpSpLocks/>
          </p:cNvGrpSpPr>
          <p:nvPr/>
        </p:nvGrpSpPr>
        <p:grpSpPr bwMode="auto">
          <a:xfrm>
            <a:off x="6437313" y="1670050"/>
            <a:ext cx="1152525" cy="244475"/>
            <a:chOff x="4055" y="1052"/>
            <a:chExt cx="726" cy="154"/>
          </a:xfrm>
        </p:grpSpPr>
        <p:sp>
          <p:nvSpPr>
            <p:cNvPr id="18516" name="Text Box 55"/>
            <p:cNvSpPr txBox="1">
              <a:spLocks noChangeArrowheads="1"/>
            </p:cNvSpPr>
            <p:nvPr/>
          </p:nvSpPr>
          <p:spPr bwMode="auto">
            <a:xfrm>
              <a:off x="4055" y="1052"/>
              <a:ext cx="12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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7" name="Text Box 56"/>
            <p:cNvSpPr txBox="1">
              <a:spLocks noChangeArrowheads="1"/>
            </p:cNvSpPr>
            <p:nvPr/>
          </p:nvSpPr>
          <p:spPr bwMode="auto">
            <a:xfrm>
              <a:off x="4655" y="1052"/>
              <a:ext cx="12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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37977" name="Group 57"/>
          <p:cNvGrpSpPr>
            <a:grpSpLocks/>
          </p:cNvGrpSpPr>
          <p:nvPr/>
        </p:nvGrpSpPr>
        <p:grpSpPr bwMode="auto">
          <a:xfrm>
            <a:off x="5854700" y="1509713"/>
            <a:ext cx="509588" cy="598487"/>
            <a:chOff x="3688" y="951"/>
            <a:chExt cx="321" cy="377"/>
          </a:xfrm>
        </p:grpSpPr>
        <p:sp>
          <p:nvSpPr>
            <p:cNvPr id="18507" name="Rectangle 58"/>
            <p:cNvSpPr>
              <a:spLocks noChangeArrowheads="1"/>
            </p:cNvSpPr>
            <p:nvPr/>
          </p:nvSpPr>
          <p:spPr bwMode="auto">
            <a:xfrm>
              <a:off x="3688" y="1168"/>
              <a:ext cx="320" cy="16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8" name="Text Box 59"/>
            <p:cNvSpPr txBox="1">
              <a:spLocks noChangeArrowheads="1"/>
            </p:cNvSpPr>
            <p:nvPr/>
          </p:nvSpPr>
          <p:spPr bwMode="auto">
            <a:xfrm>
              <a:off x="3743" y="1167"/>
              <a:ext cx="20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</a:p>
          </p:txBody>
        </p:sp>
        <p:sp>
          <p:nvSpPr>
            <p:cNvPr id="18509" name="Text Box 60"/>
            <p:cNvSpPr txBox="1">
              <a:spLocks noChangeArrowheads="1"/>
            </p:cNvSpPr>
            <p:nvPr/>
          </p:nvSpPr>
          <p:spPr bwMode="auto">
            <a:xfrm>
              <a:off x="3735" y="951"/>
              <a:ext cx="1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</a:p>
          </p:txBody>
        </p:sp>
        <p:sp>
          <p:nvSpPr>
            <p:cNvPr id="18510" name="Line 61"/>
            <p:cNvSpPr>
              <a:spLocks noChangeShapeType="1"/>
            </p:cNvSpPr>
            <p:nvPr/>
          </p:nvSpPr>
          <p:spPr bwMode="auto">
            <a:xfrm>
              <a:off x="3688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1" name="Line 62"/>
            <p:cNvSpPr>
              <a:spLocks noChangeShapeType="1"/>
            </p:cNvSpPr>
            <p:nvPr/>
          </p:nvSpPr>
          <p:spPr bwMode="auto">
            <a:xfrm>
              <a:off x="3688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2" name="Line 63"/>
            <p:cNvSpPr>
              <a:spLocks noChangeShapeType="1"/>
            </p:cNvSpPr>
            <p:nvPr/>
          </p:nvSpPr>
          <p:spPr bwMode="auto">
            <a:xfrm>
              <a:off x="3688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3" name="Line 64"/>
            <p:cNvSpPr>
              <a:spLocks noChangeShapeType="1"/>
            </p:cNvSpPr>
            <p:nvPr/>
          </p:nvSpPr>
          <p:spPr bwMode="auto">
            <a:xfrm>
              <a:off x="3973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4" name="Line 65"/>
            <p:cNvSpPr>
              <a:spLocks noChangeShapeType="1"/>
            </p:cNvSpPr>
            <p:nvPr/>
          </p:nvSpPr>
          <p:spPr bwMode="auto">
            <a:xfrm>
              <a:off x="3973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15" name="Line 66"/>
            <p:cNvSpPr>
              <a:spLocks noChangeShapeType="1"/>
            </p:cNvSpPr>
            <p:nvPr/>
          </p:nvSpPr>
          <p:spPr bwMode="auto">
            <a:xfrm>
              <a:off x="3973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37987" name="Group 67"/>
          <p:cNvGrpSpPr>
            <a:grpSpLocks/>
          </p:cNvGrpSpPr>
          <p:nvPr/>
        </p:nvGrpSpPr>
        <p:grpSpPr bwMode="auto">
          <a:xfrm>
            <a:off x="6437313" y="1504950"/>
            <a:ext cx="831850" cy="857250"/>
            <a:chOff x="4055" y="948"/>
            <a:chExt cx="524" cy="540"/>
          </a:xfrm>
        </p:grpSpPr>
        <p:sp>
          <p:nvSpPr>
            <p:cNvPr id="18489" name="Rectangle 68"/>
            <p:cNvSpPr>
              <a:spLocks noChangeArrowheads="1"/>
            </p:cNvSpPr>
            <p:nvPr/>
          </p:nvSpPr>
          <p:spPr bwMode="auto">
            <a:xfrm>
              <a:off x="4256" y="1168"/>
              <a:ext cx="32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0" name="Text Box 69"/>
            <p:cNvSpPr txBox="1">
              <a:spLocks noChangeArrowheads="1"/>
            </p:cNvSpPr>
            <p:nvPr/>
          </p:nvSpPr>
          <p:spPr bwMode="auto">
            <a:xfrm>
              <a:off x="4311" y="1167"/>
              <a:ext cx="20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</a:p>
          </p:txBody>
        </p:sp>
        <p:sp>
          <p:nvSpPr>
            <p:cNvPr id="18491" name="Text Box 70"/>
            <p:cNvSpPr txBox="1">
              <a:spLocks noChangeArrowheads="1"/>
            </p:cNvSpPr>
            <p:nvPr/>
          </p:nvSpPr>
          <p:spPr bwMode="auto">
            <a:xfrm>
              <a:off x="4303" y="951"/>
              <a:ext cx="20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Q</a:t>
              </a:r>
            </a:p>
          </p:txBody>
        </p:sp>
        <p:sp>
          <p:nvSpPr>
            <p:cNvPr id="18492" name="Rectangle 71"/>
            <p:cNvSpPr>
              <a:spLocks noChangeArrowheads="1"/>
            </p:cNvSpPr>
            <p:nvPr/>
          </p:nvSpPr>
          <p:spPr bwMode="auto">
            <a:xfrm>
              <a:off x="4256" y="1328"/>
              <a:ext cx="320" cy="16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3" name="Text Box 72"/>
            <p:cNvSpPr txBox="1">
              <a:spLocks noChangeArrowheads="1"/>
            </p:cNvSpPr>
            <p:nvPr/>
          </p:nvSpPr>
          <p:spPr bwMode="auto">
            <a:xfrm>
              <a:off x="4311" y="1327"/>
              <a:ext cx="22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Q</a:t>
              </a:r>
            </a:p>
          </p:txBody>
        </p:sp>
        <p:sp>
          <p:nvSpPr>
            <p:cNvPr id="18494" name="Text Box 73"/>
            <p:cNvSpPr txBox="1">
              <a:spLocks noChangeArrowheads="1"/>
            </p:cNvSpPr>
            <p:nvPr/>
          </p:nvSpPr>
          <p:spPr bwMode="auto">
            <a:xfrm>
              <a:off x="4055" y="948"/>
              <a:ext cx="12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5" name="Line 74"/>
            <p:cNvSpPr>
              <a:spLocks noChangeShapeType="1"/>
            </p:cNvSpPr>
            <p:nvPr/>
          </p:nvSpPr>
          <p:spPr bwMode="auto">
            <a:xfrm>
              <a:off x="4258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6" name="Line 75"/>
            <p:cNvSpPr>
              <a:spLocks noChangeShapeType="1"/>
            </p:cNvSpPr>
            <p:nvPr/>
          </p:nvSpPr>
          <p:spPr bwMode="auto">
            <a:xfrm>
              <a:off x="4258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7" name="Line 76"/>
            <p:cNvSpPr>
              <a:spLocks noChangeShapeType="1"/>
            </p:cNvSpPr>
            <p:nvPr/>
          </p:nvSpPr>
          <p:spPr bwMode="auto">
            <a:xfrm>
              <a:off x="4258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8" name="Line 77"/>
            <p:cNvSpPr>
              <a:spLocks noChangeShapeType="1"/>
            </p:cNvSpPr>
            <p:nvPr/>
          </p:nvSpPr>
          <p:spPr bwMode="auto">
            <a:xfrm>
              <a:off x="4543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9" name="Line 78"/>
            <p:cNvSpPr>
              <a:spLocks noChangeShapeType="1"/>
            </p:cNvSpPr>
            <p:nvPr/>
          </p:nvSpPr>
          <p:spPr bwMode="auto">
            <a:xfrm>
              <a:off x="4543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0" name="Line 79"/>
            <p:cNvSpPr>
              <a:spLocks noChangeShapeType="1"/>
            </p:cNvSpPr>
            <p:nvPr/>
          </p:nvSpPr>
          <p:spPr bwMode="auto">
            <a:xfrm>
              <a:off x="4543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1" name="Line 80"/>
            <p:cNvSpPr>
              <a:spLocks noChangeShapeType="1"/>
            </p:cNvSpPr>
            <p:nvPr/>
          </p:nvSpPr>
          <p:spPr bwMode="auto">
            <a:xfrm>
              <a:off x="4258" y="1370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2" name="Line 81"/>
            <p:cNvSpPr>
              <a:spLocks noChangeShapeType="1"/>
            </p:cNvSpPr>
            <p:nvPr/>
          </p:nvSpPr>
          <p:spPr bwMode="auto">
            <a:xfrm>
              <a:off x="4258" y="140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3" name="Line 82"/>
            <p:cNvSpPr>
              <a:spLocks noChangeShapeType="1"/>
            </p:cNvSpPr>
            <p:nvPr/>
          </p:nvSpPr>
          <p:spPr bwMode="auto">
            <a:xfrm>
              <a:off x="4258" y="144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4" name="Line 83"/>
            <p:cNvSpPr>
              <a:spLocks noChangeShapeType="1"/>
            </p:cNvSpPr>
            <p:nvPr/>
          </p:nvSpPr>
          <p:spPr bwMode="auto">
            <a:xfrm>
              <a:off x="4543" y="1370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5" name="Line 84"/>
            <p:cNvSpPr>
              <a:spLocks noChangeShapeType="1"/>
            </p:cNvSpPr>
            <p:nvPr/>
          </p:nvSpPr>
          <p:spPr bwMode="auto">
            <a:xfrm>
              <a:off x="4543" y="140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506" name="Line 85"/>
            <p:cNvSpPr>
              <a:spLocks noChangeShapeType="1"/>
            </p:cNvSpPr>
            <p:nvPr/>
          </p:nvSpPr>
          <p:spPr bwMode="auto">
            <a:xfrm>
              <a:off x="4543" y="144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38006" name="Group 86"/>
          <p:cNvGrpSpPr>
            <a:grpSpLocks/>
          </p:cNvGrpSpPr>
          <p:nvPr/>
        </p:nvGrpSpPr>
        <p:grpSpPr bwMode="auto">
          <a:xfrm>
            <a:off x="7389813" y="1504950"/>
            <a:ext cx="831850" cy="1111250"/>
            <a:chOff x="4655" y="948"/>
            <a:chExt cx="524" cy="700"/>
          </a:xfrm>
        </p:grpSpPr>
        <p:sp>
          <p:nvSpPr>
            <p:cNvPr id="18463" name="Rectangle 87"/>
            <p:cNvSpPr>
              <a:spLocks noChangeArrowheads="1"/>
            </p:cNvSpPr>
            <p:nvPr/>
          </p:nvSpPr>
          <p:spPr bwMode="auto">
            <a:xfrm>
              <a:off x="4856" y="1168"/>
              <a:ext cx="32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4" name="Text Box 88"/>
            <p:cNvSpPr txBox="1">
              <a:spLocks noChangeArrowheads="1"/>
            </p:cNvSpPr>
            <p:nvPr/>
          </p:nvSpPr>
          <p:spPr bwMode="auto">
            <a:xfrm>
              <a:off x="4911" y="1167"/>
              <a:ext cx="20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</a:p>
          </p:txBody>
        </p:sp>
        <p:sp>
          <p:nvSpPr>
            <p:cNvPr id="18465" name="Text Box 89"/>
            <p:cNvSpPr txBox="1">
              <a:spLocks noChangeArrowheads="1"/>
            </p:cNvSpPr>
            <p:nvPr/>
          </p:nvSpPr>
          <p:spPr bwMode="auto">
            <a:xfrm>
              <a:off x="4903" y="951"/>
              <a:ext cx="19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</a:t>
              </a:r>
            </a:p>
          </p:txBody>
        </p:sp>
        <p:sp>
          <p:nvSpPr>
            <p:cNvPr id="18466" name="Rectangle 90"/>
            <p:cNvSpPr>
              <a:spLocks noChangeArrowheads="1"/>
            </p:cNvSpPr>
            <p:nvPr/>
          </p:nvSpPr>
          <p:spPr bwMode="auto">
            <a:xfrm>
              <a:off x="4856" y="1328"/>
              <a:ext cx="32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7" name="Text Box 91"/>
            <p:cNvSpPr txBox="1">
              <a:spLocks noChangeArrowheads="1"/>
            </p:cNvSpPr>
            <p:nvPr/>
          </p:nvSpPr>
          <p:spPr bwMode="auto">
            <a:xfrm>
              <a:off x="4911" y="1327"/>
              <a:ext cx="22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Q</a:t>
              </a:r>
            </a:p>
          </p:txBody>
        </p:sp>
        <p:sp>
          <p:nvSpPr>
            <p:cNvPr id="18468" name="Rectangle 92"/>
            <p:cNvSpPr>
              <a:spLocks noChangeArrowheads="1"/>
            </p:cNvSpPr>
            <p:nvPr/>
          </p:nvSpPr>
          <p:spPr bwMode="auto">
            <a:xfrm>
              <a:off x="4856" y="1488"/>
              <a:ext cx="320" cy="16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9" name="Text Box 93"/>
            <p:cNvSpPr txBox="1">
              <a:spLocks noChangeArrowheads="1"/>
            </p:cNvSpPr>
            <p:nvPr/>
          </p:nvSpPr>
          <p:spPr bwMode="auto">
            <a:xfrm>
              <a:off x="4911" y="1487"/>
              <a:ext cx="2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</a:t>
              </a:r>
            </a:p>
          </p:txBody>
        </p:sp>
        <p:sp>
          <p:nvSpPr>
            <p:cNvPr id="18470" name="Text Box 94"/>
            <p:cNvSpPr txBox="1">
              <a:spLocks noChangeArrowheads="1"/>
            </p:cNvSpPr>
            <p:nvPr/>
          </p:nvSpPr>
          <p:spPr bwMode="auto">
            <a:xfrm>
              <a:off x="4655" y="948"/>
              <a:ext cx="12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1" name="Line 95"/>
            <p:cNvSpPr>
              <a:spLocks noChangeShapeType="1"/>
            </p:cNvSpPr>
            <p:nvPr/>
          </p:nvSpPr>
          <p:spPr bwMode="auto">
            <a:xfrm>
              <a:off x="4858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2" name="Line 96"/>
            <p:cNvSpPr>
              <a:spLocks noChangeShapeType="1"/>
            </p:cNvSpPr>
            <p:nvPr/>
          </p:nvSpPr>
          <p:spPr bwMode="auto">
            <a:xfrm>
              <a:off x="4858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3" name="Line 97"/>
            <p:cNvSpPr>
              <a:spLocks noChangeShapeType="1"/>
            </p:cNvSpPr>
            <p:nvPr/>
          </p:nvSpPr>
          <p:spPr bwMode="auto">
            <a:xfrm>
              <a:off x="4858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4" name="Line 98"/>
            <p:cNvSpPr>
              <a:spLocks noChangeShapeType="1"/>
            </p:cNvSpPr>
            <p:nvPr/>
          </p:nvSpPr>
          <p:spPr bwMode="auto">
            <a:xfrm>
              <a:off x="5143" y="120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5" name="Line 99"/>
            <p:cNvSpPr>
              <a:spLocks noChangeShapeType="1"/>
            </p:cNvSpPr>
            <p:nvPr/>
          </p:nvSpPr>
          <p:spPr bwMode="auto">
            <a:xfrm>
              <a:off x="5143" y="124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6" name="Line 100"/>
            <p:cNvSpPr>
              <a:spLocks noChangeShapeType="1"/>
            </p:cNvSpPr>
            <p:nvPr/>
          </p:nvSpPr>
          <p:spPr bwMode="auto">
            <a:xfrm>
              <a:off x="5143" y="1286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7" name="Line 101"/>
            <p:cNvSpPr>
              <a:spLocks noChangeShapeType="1"/>
            </p:cNvSpPr>
            <p:nvPr/>
          </p:nvSpPr>
          <p:spPr bwMode="auto">
            <a:xfrm>
              <a:off x="4858" y="1370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8" name="Line 102"/>
            <p:cNvSpPr>
              <a:spLocks noChangeShapeType="1"/>
            </p:cNvSpPr>
            <p:nvPr/>
          </p:nvSpPr>
          <p:spPr bwMode="auto">
            <a:xfrm>
              <a:off x="4858" y="140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9" name="Line 103"/>
            <p:cNvSpPr>
              <a:spLocks noChangeShapeType="1"/>
            </p:cNvSpPr>
            <p:nvPr/>
          </p:nvSpPr>
          <p:spPr bwMode="auto">
            <a:xfrm>
              <a:off x="4858" y="144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0" name="Line 104"/>
            <p:cNvSpPr>
              <a:spLocks noChangeShapeType="1"/>
            </p:cNvSpPr>
            <p:nvPr/>
          </p:nvSpPr>
          <p:spPr bwMode="auto">
            <a:xfrm>
              <a:off x="5143" y="1370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1" name="Line 105"/>
            <p:cNvSpPr>
              <a:spLocks noChangeShapeType="1"/>
            </p:cNvSpPr>
            <p:nvPr/>
          </p:nvSpPr>
          <p:spPr bwMode="auto">
            <a:xfrm>
              <a:off x="5143" y="140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2" name="Line 106"/>
            <p:cNvSpPr>
              <a:spLocks noChangeShapeType="1"/>
            </p:cNvSpPr>
            <p:nvPr/>
          </p:nvSpPr>
          <p:spPr bwMode="auto">
            <a:xfrm>
              <a:off x="5143" y="144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3" name="Line 107"/>
            <p:cNvSpPr>
              <a:spLocks noChangeShapeType="1"/>
            </p:cNvSpPr>
            <p:nvPr/>
          </p:nvSpPr>
          <p:spPr bwMode="auto">
            <a:xfrm>
              <a:off x="4858" y="152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4" name="Line 108"/>
            <p:cNvSpPr>
              <a:spLocks noChangeShapeType="1"/>
            </p:cNvSpPr>
            <p:nvPr/>
          </p:nvSpPr>
          <p:spPr bwMode="auto">
            <a:xfrm>
              <a:off x="4858" y="156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5" name="Line 109"/>
            <p:cNvSpPr>
              <a:spLocks noChangeShapeType="1"/>
            </p:cNvSpPr>
            <p:nvPr/>
          </p:nvSpPr>
          <p:spPr bwMode="auto">
            <a:xfrm>
              <a:off x="4858" y="160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6" name="Line 110"/>
            <p:cNvSpPr>
              <a:spLocks noChangeShapeType="1"/>
            </p:cNvSpPr>
            <p:nvPr/>
          </p:nvSpPr>
          <p:spPr bwMode="auto">
            <a:xfrm>
              <a:off x="5143" y="1529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7" name="Line 111"/>
            <p:cNvSpPr>
              <a:spLocks noChangeShapeType="1"/>
            </p:cNvSpPr>
            <p:nvPr/>
          </p:nvSpPr>
          <p:spPr bwMode="auto">
            <a:xfrm>
              <a:off x="5143" y="1568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8" name="Line 112"/>
            <p:cNvSpPr>
              <a:spLocks noChangeShapeType="1"/>
            </p:cNvSpPr>
            <p:nvPr/>
          </p:nvSpPr>
          <p:spPr bwMode="auto">
            <a:xfrm>
              <a:off x="5143" y="1607"/>
              <a:ext cx="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98513" y="2805113"/>
            <a:ext cx="5183187" cy="3349588"/>
            <a:chOff x="798513" y="2805113"/>
            <a:chExt cx="5183187" cy="3349588"/>
          </a:xfrm>
        </p:grpSpPr>
        <p:sp>
          <p:nvSpPr>
            <p:cNvPr id="18443" name="Rectangle 4"/>
            <p:cNvSpPr>
              <a:spLocks noChangeArrowheads="1"/>
            </p:cNvSpPr>
            <p:nvPr/>
          </p:nvSpPr>
          <p:spPr bwMode="auto">
            <a:xfrm>
              <a:off x="1511300" y="3111501"/>
              <a:ext cx="1244600" cy="2540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4" name="Text Box 5"/>
            <p:cNvSpPr txBox="1">
              <a:spLocks noChangeArrowheads="1"/>
            </p:cNvSpPr>
            <p:nvPr/>
          </p:nvSpPr>
          <p:spPr bwMode="auto">
            <a:xfrm>
              <a:off x="1281113" y="3043238"/>
              <a:ext cx="26511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18445" name="Text Box 7"/>
            <p:cNvSpPr txBox="1">
              <a:spLocks noChangeArrowheads="1"/>
            </p:cNvSpPr>
            <p:nvPr/>
          </p:nvSpPr>
          <p:spPr bwMode="auto">
            <a:xfrm>
              <a:off x="2805113" y="3732213"/>
              <a:ext cx="3176587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variables of the current method</a:t>
              </a:r>
            </a:p>
          </p:txBody>
        </p:sp>
        <p:sp>
          <p:nvSpPr>
            <p:cNvPr id="18446" name="Text Box 8"/>
            <p:cNvSpPr txBox="1">
              <a:spLocks noChangeArrowheads="1"/>
            </p:cNvSpPr>
            <p:nvPr/>
          </p:nvSpPr>
          <p:spPr bwMode="auto">
            <a:xfrm>
              <a:off x="1751013" y="2805113"/>
              <a:ext cx="798914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MStack</a:t>
              </a:r>
            </a:p>
          </p:txBody>
        </p:sp>
        <p:sp>
          <p:nvSpPr>
            <p:cNvPr id="18447" name="Text Box 9"/>
            <p:cNvSpPr txBox="1">
              <a:spLocks noChangeArrowheads="1"/>
            </p:cNvSpPr>
            <p:nvPr/>
          </p:nvSpPr>
          <p:spPr bwMode="auto">
            <a:xfrm>
              <a:off x="798513" y="4976813"/>
              <a:ext cx="5113685" cy="117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variables are addressed relative to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fp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each variable occupies 1 word (4 bytes)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variables are addressed by word numbers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e.g.,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load0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loads the variable at offset 0 from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fp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to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EStack</a:t>
              </a:r>
            </a:p>
          </p:txBody>
        </p:sp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1511300" y="3365501"/>
              <a:ext cx="1244600" cy="3429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9" name="Rectangle 17"/>
            <p:cNvSpPr>
              <a:spLocks noChangeArrowheads="1"/>
            </p:cNvSpPr>
            <p:nvPr/>
          </p:nvSpPr>
          <p:spPr bwMode="auto">
            <a:xfrm>
              <a:off x="1511300" y="3708401"/>
              <a:ext cx="1244600" cy="4191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0" name="Rectangle 20"/>
            <p:cNvSpPr>
              <a:spLocks noChangeArrowheads="1"/>
            </p:cNvSpPr>
            <p:nvPr/>
          </p:nvSpPr>
          <p:spPr bwMode="auto">
            <a:xfrm>
              <a:off x="1511300" y="4127501"/>
              <a:ext cx="1244600" cy="5969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1" name="Text Box 21"/>
            <p:cNvSpPr txBox="1">
              <a:spLocks noChangeArrowheads="1"/>
            </p:cNvSpPr>
            <p:nvPr/>
          </p:nvSpPr>
          <p:spPr bwMode="auto">
            <a:xfrm>
              <a:off x="1243013" y="4516438"/>
              <a:ext cx="3079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</a:t>
              </a:r>
            </a:p>
          </p:txBody>
        </p:sp>
        <p:sp>
          <p:nvSpPr>
            <p:cNvPr id="18452" name="Line 22"/>
            <p:cNvSpPr>
              <a:spLocks noChangeShapeType="1"/>
            </p:cNvSpPr>
            <p:nvPr/>
          </p:nvSpPr>
          <p:spPr bwMode="auto">
            <a:xfrm>
              <a:off x="1320800" y="3708401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3" name="Line 23"/>
            <p:cNvSpPr>
              <a:spLocks noChangeShapeType="1"/>
            </p:cNvSpPr>
            <p:nvPr/>
          </p:nvSpPr>
          <p:spPr bwMode="auto">
            <a:xfrm>
              <a:off x="1320800" y="4127501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4" name="Text Box 24"/>
            <p:cNvSpPr txBox="1">
              <a:spLocks noChangeArrowheads="1"/>
            </p:cNvSpPr>
            <p:nvPr/>
          </p:nvSpPr>
          <p:spPr bwMode="auto">
            <a:xfrm>
              <a:off x="1052513" y="3563938"/>
              <a:ext cx="3079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fp</a:t>
              </a:r>
            </a:p>
          </p:txBody>
        </p:sp>
        <p:sp>
          <p:nvSpPr>
            <p:cNvPr id="18455" name="Text Box 25"/>
            <p:cNvSpPr txBox="1">
              <a:spLocks noChangeArrowheads="1"/>
            </p:cNvSpPr>
            <p:nvPr/>
          </p:nvSpPr>
          <p:spPr bwMode="auto">
            <a:xfrm>
              <a:off x="1027113" y="3983038"/>
              <a:ext cx="34131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sp</a:t>
              </a:r>
            </a:p>
          </p:txBody>
        </p:sp>
        <p:sp>
          <p:nvSpPr>
            <p:cNvPr id="18456" name="Text Box 49"/>
            <p:cNvSpPr txBox="1">
              <a:spLocks noChangeArrowheads="1"/>
            </p:cNvSpPr>
            <p:nvPr/>
          </p:nvSpPr>
          <p:spPr bwMode="auto">
            <a:xfrm>
              <a:off x="2805113" y="3363913"/>
              <a:ext cx="23907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variables of the caller</a:t>
              </a:r>
            </a:p>
          </p:txBody>
        </p:sp>
        <p:sp>
          <p:nvSpPr>
            <p:cNvPr id="18457" name="Text Box 50"/>
            <p:cNvSpPr txBox="1">
              <a:spLocks noChangeArrowheads="1"/>
            </p:cNvSpPr>
            <p:nvPr/>
          </p:nvSpPr>
          <p:spPr bwMode="auto">
            <a:xfrm>
              <a:off x="2805113" y="3059113"/>
              <a:ext cx="2954337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local varables of the caller's caller</a:t>
              </a:r>
            </a:p>
          </p:txBody>
        </p:sp>
        <p:sp>
          <p:nvSpPr>
            <p:cNvPr id="18458" name="Text Box 51"/>
            <p:cNvSpPr txBox="1">
              <a:spLocks noChangeArrowheads="1"/>
            </p:cNvSpPr>
            <p:nvPr/>
          </p:nvSpPr>
          <p:spPr bwMode="auto">
            <a:xfrm>
              <a:off x="3059113" y="4252913"/>
              <a:ext cx="1778000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fp ...	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frame pointer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sp ...	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stack pointer</a:t>
              </a:r>
            </a:p>
          </p:txBody>
        </p:sp>
        <p:cxnSp>
          <p:nvCxnSpPr>
            <p:cNvPr id="18459" name="Straight Connector 2"/>
            <p:cNvCxnSpPr>
              <a:cxnSpLocks noChangeShapeType="1"/>
            </p:cNvCxnSpPr>
            <p:nvPr/>
          </p:nvCxnSpPr>
          <p:spPr bwMode="auto">
            <a:xfrm>
              <a:off x="1511300" y="3851276"/>
              <a:ext cx="155575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60" name="Straight Connector 83"/>
            <p:cNvCxnSpPr>
              <a:cxnSpLocks noChangeShapeType="1"/>
            </p:cNvCxnSpPr>
            <p:nvPr/>
          </p:nvCxnSpPr>
          <p:spPr bwMode="auto">
            <a:xfrm>
              <a:off x="1511300" y="3983038"/>
              <a:ext cx="155575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61" name="Straight Connector 84"/>
            <p:cNvCxnSpPr>
              <a:cxnSpLocks noChangeShapeType="1"/>
            </p:cNvCxnSpPr>
            <p:nvPr/>
          </p:nvCxnSpPr>
          <p:spPr bwMode="auto">
            <a:xfrm>
              <a:off x="2600325" y="3851276"/>
              <a:ext cx="155575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62" name="Straight Connector 85"/>
            <p:cNvCxnSpPr>
              <a:cxnSpLocks noChangeShapeType="1"/>
            </p:cNvCxnSpPr>
            <p:nvPr/>
          </p:nvCxnSpPr>
          <p:spPr bwMode="auto">
            <a:xfrm>
              <a:off x="2600325" y="3983038"/>
              <a:ext cx="155575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62684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A11B46-2FDE-4043-9781-40A236CE0D5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Formal parameters</a:t>
            </a:r>
          </a:p>
        </p:txBody>
      </p:sp>
      <p:sp>
        <p:nvSpPr>
          <p:cNvPr id="136196" name="Text Box 3"/>
          <p:cNvSpPr txBox="1">
            <a:spLocks noChangeArrowheads="1"/>
          </p:cNvSpPr>
          <p:nvPr/>
        </p:nvSpPr>
        <p:spPr bwMode="auto">
          <a:xfrm>
            <a:off x="696913" y="1255713"/>
            <a:ext cx="5880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 entered into the symbol table (as variables of the method scope)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their number is counted</a:t>
            </a:r>
          </a:p>
        </p:txBody>
      </p:sp>
      <p:sp>
        <p:nvSpPr>
          <p:cNvPr id="136197" name="Text Box 4"/>
          <p:cNvSpPr txBox="1">
            <a:spLocks noChangeArrowheads="1"/>
          </p:cNvSpPr>
          <p:nvPr/>
        </p:nvSpPr>
        <p:spPr bwMode="auto">
          <a:xfrm>
            <a:off x="735013" y="2201863"/>
            <a:ext cx="4773612" cy="11715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714500" algn="l"/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714500" algn="l"/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714500" algn="l"/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714500" algn="l"/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FormPars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n&gt;	(.	int n = 0;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[	FormPar	(.	n++;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{ "," FormPar	(.	n++;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].</a:t>
            </a:r>
          </a:p>
        </p:txBody>
      </p:sp>
      <p:sp>
        <p:nvSpPr>
          <p:cNvPr id="136198" name="Text Box 5"/>
          <p:cNvSpPr txBox="1">
            <a:spLocks noChangeArrowheads="1"/>
          </p:cNvSpPr>
          <p:nvPr/>
        </p:nvSpPr>
        <p:spPr bwMode="auto">
          <a:xfrm>
            <a:off x="735013" y="3567113"/>
            <a:ext cx="4776787" cy="9556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714500" algn="l"/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714500" algn="l"/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714500" algn="l"/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714500" algn="l"/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FormPar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(.	Struct type; String name;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Type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ident 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	(.	Tab.insert(Obj.Var, name, type);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714500" algn="l"/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</p:txBody>
      </p:sp>
    </p:spTree>
    <p:extLst>
      <p:ext uri="{BB962C8B-B14F-4D97-AF65-F5344CB8AC3E}">
        <p14:creationId xmlns:p14="http://schemas.microsoft.com/office/powerpoint/2010/main" val="180789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B7EA0D-F4C8-469E-8ED5-10997CFAAA5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81</a:t>
            </a:fld>
            <a:endParaRPr lang="de-DE" altLang="en-US" sz="1400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Actual parameters</a:t>
            </a:r>
          </a:p>
        </p:txBody>
      </p:sp>
      <p:sp>
        <p:nvSpPr>
          <p:cNvPr id="86021" name="Text Box 4"/>
          <p:cNvSpPr txBox="1">
            <a:spLocks noChangeArrowheads="1"/>
          </p:cNvSpPr>
          <p:nvPr/>
        </p:nvSpPr>
        <p:spPr bwMode="auto">
          <a:xfrm>
            <a:off x="735013" y="2201863"/>
            <a:ext cx="8240712" cy="4273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905000" algn="l"/>
                <a:tab pos="2095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ActPars</a:t>
            </a:r>
            <a:r>
              <a:rPr lang="de-AT" altLang="en-US" sz="1400">
                <a:latin typeface="Arial" panose="020B0604020202020204" pitchFamily="34" charset="0"/>
              </a:rPr>
              <a:t>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400">
                <a:latin typeface="Arial" panose="020B0604020202020204" pitchFamily="34" charset="0"/>
              </a:rPr>
              <a:t>m&gt;	(.	Operand m, ap;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"("			(.	if (m.kind != Operand.Meth) { error("not a method"); m.obj = Tab.noObj; }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int aPars = 0;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int fPars = m.obj.nPars;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Obj fp = m.obj.locals; .)</a:t>
            </a:r>
          </a:p>
          <a:p>
            <a:pPr>
              <a:lnSpc>
                <a:spcPct val="95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[	Expr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ap&gt;	(.	Code.load(ap); aPars++;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if (fp != null)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	if (!ap.type.assignableTo(fp.type)) error("parameter type mismatch");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} .)</a:t>
            </a:r>
          </a:p>
          <a:p>
            <a:pPr>
              <a:lnSpc>
                <a:spcPct val="95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{ "," Expr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ap&gt;	(.	Code.load(ap); aPars++;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fp = fp.next;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if (fp != null)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	if (!ap.type.assignableTo(fp.type)) error("parameter type mismatch");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}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]			(.	if (aPars &gt; fPars)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	error("too many actual parameters");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else if (aPars &lt; fPars)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	error("too few actual parameters"); .)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")" 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96913" y="1179513"/>
            <a:ext cx="5903912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load them </a:t>
            </a:r>
            <a:r>
              <a:rPr lang="de-AT" altLang="en-US" sz="1600" smtClean="0"/>
              <a:t>onto the </a:t>
            </a:r>
            <a:r>
              <a:rPr lang="de-AT" altLang="en-US" sz="1600" i="1" smtClean="0"/>
              <a:t>EStack</a:t>
            </a:r>
            <a:endParaRPr lang="de-AT" altLang="en-US" sz="1600" i="1"/>
          </a:p>
          <a:p>
            <a:pPr>
              <a:spcBef>
                <a:spcPct val="0"/>
              </a:spcBef>
            </a:pPr>
            <a:r>
              <a:rPr lang="de-AT" altLang="en-US" sz="1600"/>
              <a:t>check if they are assignment compatible with the formal parameters</a:t>
            </a:r>
          </a:p>
          <a:p>
            <a:pPr>
              <a:spcBef>
                <a:spcPct val="0"/>
              </a:spcBef>
            </a:pPr>
            <a:r>
              <a:rPr lang="de-AT" altLang="en-US" sz="1600"/>
              <a:t>check if the numbers of actual and formal parameters match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3AD2293-B909-4415-B82C-9D2EA5BAC07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82</a:t>
            </a:fld>
            <a:endParaRPr lang="de-DE" altLang="en-US" sz="1400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Return statement</a:t>
            </a:r>
          </a:p>
        </p:txBody>
      </p:sp>
      <p:sp>
        <p:nvSpPr>
          <p:cNvPr id="87044" name="Text Box 3"/>
          <p:cNvSpPr txBox="1">
            <a:spLocks noChangeArrowheads="1"/>
          </p:cNvSpPr>
          <p:nvPr/>
        </p:nvSpPr>
        <p:spPr bwMode="auto">
          <a:xfrm>
            <a:off x="773113" y="1528763"/>
            <a:ext cx="7180262" cy="28956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524000" algn="l"/>
                <a:tab pos="1714500" algn="l"/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Statement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|	"return"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	Expr &lt;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x&gt;	(.	Code.load(x);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if (curMethod.type == Tab.noType)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error("void method must not return a value");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else if (!x.type.assignableTo(curMethod.type))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error("type of return value must match method type");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	(.	if (curMethod.type != Tab.noType) error("return value expected");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)		(.	Code.put(Code.exit);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Code.put(Code.return_);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";".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92B5283-9669-4F27-A0E2-D520298B41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83</a:t>
            </a:fld>
            <a:endParaRPr lang="de-DE" altLang="en-US" sz="1400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Object file</a:t>
            </a:r>
          </a:p>
        </p:txBody>
      </p:sp>
      <p:sp>
        <p:nvSpPr>
          <p:cNvPr id="88070" name="Rectangle 5"/>
          <p:cNvSpPr>
            <a:spLocks noChangeArrowheads="1"/>
          </p:cNvSpPr>
          <p:nvPr/>
        </p:nvSpPr>
        <p:spPr bwMode="auto">
          <a:xfrm>
            <a:off x="6057900" y="1562100"/>
            <a:ext cx="990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71" name="Text Box 6"/>
          <p:cNvSpPr txBox="1">
            <a:spLocks noChangeArrowheads="1"/>
          </p:cNvSpPr>
          <p:nvPr/>
        </p:nvSpPr>
        <p:spPr bwMode="auto">
          <a:xfrm>
            <a:off x="6069013" y="1522413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codeSize</a:t>
            </a:r>
          </a:p>
        </p:txBody>
      </p:sp>
      <p:sp>
        <p:nvSpPr>
          <p:cNvPr id="88072" name="Rectangle 7"/>
          <p:cNvSpPr>
            <a:spLocks noChangeArrowheads="1"/>
          </p:cNvSpPr>
          <p:nvPr/>
        </p:nvSpPr>
        <p:spPr bwMode="auto">
          <a:xfrm>
            <a:off x="6057900" y="1790700"/>
            <a:ext cx="990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73" name="Text Box 8"/>
          <p:cNvSpPr txBox="1">
            <a:spLocks noChangeArrowheads="1"/>
          </p:cNvSpPr>
          <p:nvPr/>
        </p:nvSpPr>
        <p:spPr bwMode="auto">
          <a:xfrm>
            <a:off x="6069013" y="1751013"/>
            <a:ext cx="8715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dataSize</a:t>
            </a:r>
          </a:p>
        </p:txBody>
      </p:sp>
      <p:sp>
        <p:nvSpPr>
          <p:cNvPr id="88074" name="Rectangle 9"/>
          <p:cNvSpPr>
            <a:spLocks noChangeArrowheads="1"/>
          </p:cNvSpPr>
          <p:nvPr/>
        </p:nvSpPr>
        <p:spPr bwMode="auto">
          <a:xfrm>
            <a:off x="6057900" y="2019300"/>
            <a:ext cx="990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75" name="Text Box 10"/>
          <p:cNvSpPr txBox="1">
            <a:spLocks noChangeArrowheads="1"/>
          </p:cNvSpPr>
          <p:nvPr/>
        </p:nvSpPr>
        <p:spPr bwMode="auto">
          <a:xfrm>
            <a:off x="6069013" y="1979613"/>
            <a:ext cx="773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mainPc</a:t>
            </a:r>
          </a:p>
        </p:txBody>
      </p:sp>
      <p:sp>
        <p:nvSpPr>
          <p:cNvPr id="88076" name="Rectangle 11"/>
          <p:cNvSpPr>
            <a:spLocks noChangeArrowheads="1"/>
          </p:cNvSpPr>
          <p:nvPr/>
        </p:nvSpPr>
        <p:spPr bwMode="auto">
          <a:xfrm>
            <a:off x="6057900" y="2247900"/>
            <a:ext cx="9906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77" name="Text Box 12"/>
          <p:cNvSpPr txBox="1">
            <a:spLocks noChangeArrowheads="1"/>
          </p:cNvSpPr>
          <p:nvPr/>
        </p:nvSpPr>
        <p:spPr bwMode="auto">
          <a:xfrm>
            <a:off x="6069013" y="2538413"/>
            <a:ext cx="565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code</a:t>
            </a:r>
          </a:p>
        </p:txBody>
      </p:sp>
      <p:sp>
        <p:nvSpPr>
          <p:cNvPr id="88078" name="Text Box 13"/>
          <p:cNvSpPr txBox="1">
            <a:spLocks noChangeArrowheads="1"/>
          </p:cNvSpPr>
          <p:nvPr/>
        </p:nvSpPr>
        <p:spPr bwMode="auto">
          <a:xfrm>
            <a:off x="5802313" y="15224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88079" name="Text Box 14"/>
          <p:cNvSpPr txBox="1">
            <a:spLocks noChangeArrowheads="1"/>
          </p:cNvSpPr>
          <p:nvPr/>
        </p:nvSpPr>
        <p:spPr bwMode="auto">
          <a:xfrm>
            <a:off x="5802313" y="17637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88080" name="Text Box 15"/>
          <p:cNvSpPr txBox="1">
            <a:spLocks noChangeArrowheads="1"/>
          </p:cNvSpPr>
          <p:nvPr/>
        </p:nvSpPr>
        <p:spPr bwMode="auto">
          <a:xfrm>
            <a:off x="5700713" y="1992313"/>
            <a:ext cx="377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88081" name="Text Box 16"/>
          <p:cNvSpPr txBox="1">
            <a:spLocks noChangeArrowheads="1"/>
          </p:cNvSpPr>
          <p:nvPr/>
        </p:nvSpPr>
        <p:spPr bwMode="auto">
          <a:xfrm>
            <a:off x="5700713" y="2233613"/>
            <a:ext cx="377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14</a:t>
            </a:r>
          </a:p>
        </p:txBody>
      </p:sp>
      <p:grpSp>
        <p:nvGrpSpPr>
          <p:cNvPr id="406548" name="Group 20"/>
          <p:cNvGrpSpPr>
            <a:grpSpLocks/>
          </p:cNvGrpSpPr>
          <p:nvPr/>
        </p:nvGrpSpPr>
        <p:grpSpPr bwMode="auto">
          <a:xfrm>
            <a:off x="696913" y="3644900"/>
            <a:ext cx="5786438" cy="2155825"/>
            <a:chOff x="439" y="2296"/>
            <a:chExt cx="3645" cy="1358"/>
          </a:xfrm>
        </p:grpSpPr>
        <p:sp>
          <p:nvSpPr>
            <p:cNvPr id="88090" name="Text Box 17"/>
            <p:cNvSpPr txBox="1">
              <a:spLocks noChangeArrowheads="1"/>
            </p:cNvSpPr>
            <p:nvPr/>
          </p:nvSpPr>
          <p:spPr bwMode="auto">
            <a:xfrm>
              <a:off x="439" y="2296"/>
              <a:ext cx="364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Further contents for other languages (Java</a:t>
              </a:r>
              <a:r>
                <a:rPr lang="de-AT" altLang="en-US" sz="1800" b="1"/>
                <a:t>, C, Pascal, ...)</a:t>
              </a:r>
            </a:p>
          </p:txBody>
        </p:sp>
        <p:sp>
          <p:nvSpPr>
            <p:cNvPr id="88091" name="Text Box 18"/>
            <p:cNvSpPr txBox="1">
              <a:spLocks noChangeArrowheads="1"/>
            </p:cNvSpPr>
            <p:nvPr/>
          </p:nvSpPr>
          <p:spPr bwMode="auto">
            <a:xfrm>
              <a:off x="447" y="2559"/>
              <a:ext cx="3577" cy="1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de-AT" altLang="en-US" sz="1600" smtClean="0"/>
                <a:t>String constant area</a:t>
              </a:r>
              <a:endParaRPr lang="de-AT" altLang="en-US" sz="1600"/>
            </a:p>
            <a:p>
              <a:r>
                <a:rPr lang="de-AT" altLang="en-US" sz="1600" smtClean="0"/>
                <a:t>List of exported symbols ( </a:t>
              </a:r>
              <a:r>
                <a:rPr lang="de-AT" altLang="en-US" sz="1400" smtClean="0">
                  <a:latin typeface="Arial" panose="020B0604020202020204" pitchFamily="34" charset="0"/>
                </a:rPr>
                <a:t>{name address}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)</a:t>
              </a:r>
            </a:p>
            <a:p>
              <a:r>
                <a:rPr lang="de-AT" altLang="en-US" sz="1600" smtClean="0"/>
                <a:t>Occurrence of imported symbols in the code (fixup information</a:t>
              </a:r>
              <a:r>
                <a:rPr lang="de-AT" altLang="en-US" sz="1600"/>
                <a:t>)</a:t>
              </a:r>
              <a:br>
                <a:rPr lang="de-AT" altLang="en-US" sz="1600"/>
              </a:br>
              <a:r>
                <a:rPr lang="de-AT" altLang="en-US" sz="1400">
                  <a:latin typeface="Arial" panose="020B0604020202020204" pitchFamily="34" charset="0"/>
                </a:rPr>
                <a:t>{ </a:t>
              </a:r>
              <a:r>
                <a:rPr lang="de-AT" altLang="en-US" sz="1400" smtClean="0">
                  <a:latin typeface="Arial" panose="020B0604020202020204" pitchFamily="34" charset="0"/>
                </a:rPr>
                <a:t>name {codeAddress} </a:t>
              </a: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  <a:p>
              <a:r>
                <a:rPr lang="de-AT" altLang="en-US" sz="1600" smtClean="0"/>
                <a:t>Metainformatione (for debugging and dynamic loading)</a:t>
              </a:r>
              <a:endParaRPr lang="de-AT" altLang="en-US" sz="1600"/>
            </a:p>
            <a:p>
              <a:r>
                <a:rPr lang="de-AT" altLang="en-US" sz="1600"/>
                <a:t>...</a:t>
              </a:r>
            </a:p>
          </p:txBody>
        </p:sp>
      </p:grpSp>
      <p:sp>
        <p:nvSpPr>
          <p:cNvPr id="88083" name="Rectangle 21"/>
          <p:cNvSpPr>
            <a:spLocks noChangeArrowheads="1"/>
          </p:cNvSpPr>
          <p:nvPr/>
        </p:nvSpPr>
        <p:spPr bwMode="auto">
          <a:xfrm>
            <a:off x="6057900" y="1333500"/>
            <a:ext cx="990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84" name="Text Box 22"/>
          <p:cNvSpPr txBox="1">
            <a:spLocks noChangeArrowheads="1"/>
          </p:cNvSpPr>
          <p:nvPr/>
        </p:nvSpPr>
        <p:spPr bwMode="auto">
          <a:xfrm>
            <a:off x="6069013" y="1293813"/>
            <a:ext cx="5445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"MJ"</a:t>
            </a:r>
          </a:p>
        </p:txBody>
      </p:sp>
      <p:sp>
        <p:nvSpPr>
          <p:cNvPr id="88085" name="Text Box 23"/>
          <p:cNvSpPr txBox="1">
            <a:spLocks noChangeArrowheads="1"/>
          </p:cNvSpPr>
          <p:nvPr/>
        </p:nvSpPr>
        <p:spPr bwMode="auto">
          <a:xfrm>
            <a:off x="5802313" y="12938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88086" name="AutoShape 24"/>
          <p:cNvSpPr>
            <a:spLocks/>
          </p:cNvSpPr>
          <p:nvPr/>
        </p:nvSpPr>
        <p:spPr bwMode="auto">
          <a:xfrm>
            <a:off x="7105650" y="2266950"/>
            <a:ext cx="88900" cy="885825"/>
          </a:xfrm>
          <a:prstGeom prst="rightBrace">
            <a:avLst>
              <a:gd name="adj1" fmla="val 8303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88087" name="Text Box 25"/>
          <p:cNvSpPr txBox="1">
            <a:spLocks noChangeArrowheads="1"/>
          </p:cNvSpPr>
          <p:nvPr/>
        </p:nvSpPr>
        <p:spPr bwMode="auto">
          <a:xfrm>
            <a:off x="7154863" y="2551113"/>
            <a:ext cx="911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codeSize</a:t>
            </a:r>
          </a:p>
        </p:txBody>
      </p:sp>
      <p:sp>
        <p:nvSpPr>
          <p:cNvPr id="88088" name="Line 26"/>
          <p:cNvSpPr>
            <a:spLocks noChangeShapeType="1"/>
          </p:cNvSpPr>
          <p:nvPr/>
        </p:nvSpPr>
        <p:spPr bwMode="auto">
          <a:xfrm>
            <a:off x="5829300" y="287655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8089" name="Text Box 29"/>
          <p:cNvSpPr txBox="1">
            <a:spLocks noChangeArrowheads="1"/>
          </p:cNvSpPr>
          <p:nvPr/>
        </p:nvSpPr>
        <p:spPr bwMode="auto">
          <a:xfrm>
            <a:off x="5068888" y="2713038"/>
            <a:ext cx="773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mainPc</a:t>
            </a: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4041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Contents of the object file in MicroJava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709613" y="1776413"/>
            <a:ext cx="36353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information for the loader</a:t>
            </a:r>
            <a:br>
              <a:rPr lang="de-AT" altLang="en-US" sz="1600"/>
            </a:br>
            <a:r>
              <a:rPr lang="de-AT" altLang="en-US" sz="1600"/>
              <a:t>-	code size (in bytes)</a:t>
            </a:r>
            <a:br>
              <a:rPr lang="de-AT" altLang="en-US" sz="1600"/>
            </a:br>
            <a:r>
              <a:rPr lang="de-AT" altLang="en-US" sz="1600"/>
              <a:t>-	size of the global data area (in words)</a:t>
            </a:r>
            <a:br>
              <a:rPr lang="de-AT" altLang="en-US" sz="1600"/>
            </a:br>
            <a:r>
              <a:rPr lang="de-AT" altLang="en-US" sz="1600"/>
              <a:t>-	address of the </a:t>
            </a:r>
            <a:r>
              <a:rPr lang="de-AT" altLang="en-US" sz="1600" i="1" smtClean="0"/>
              <a:t>main()</a:t>
            </a:r>
            <a:r>
              <a:rPr lang="de-AT" altLang="en-US" sz="1600" smtClean="0"/>
              <a:t> </a:t>
            </a:r>
            <a:r>
              <a:rPr lang="de-AT" altLang="en-US" sz="1600"/>
              <a:t>method</a:t>
            </a:r>
          </a:p>
          <a:p>
            <a:pPr>
              <a:spcBef>
                <a:spcPct val="0"/>
              </a:spcBef>
            </a:pPr>
            <a:r>
              <a:rPr lang="de-AT" altLang="en-US" sz="1600"/>
              <a:t>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C1637F-5CAE-4CC9-A6A6-679DFB3F275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Data areas of the </a:t>
            </a:r>
            <a:r>
              <a:rPr lang="de-AT" altLang="en-US" smtClean="0">
                <a:latin typeface="Symbol" panose="05050102010706020507" pitchFamily="18" charset="2"/>
              </a:rPr>
              <a:t>m</a:t>
            </a:r>
            <a:r>
              <a:rPr lang="de-AT" altLang="en-US" smtClean="0"/>
              <a:t>JVM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22313" y="1308100"/>
            <a:ext cx="701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Heap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798513" y="1712913"/>
            <a:ext cx="296938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contains class and array objects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6" name="Rectangle 29"/>
          <p:cNvSpPr>
            <a:spLocks noChangeArrowheads="1"/>
          </p:cNvSpPr>
          <p:nvPr/>
        </p:nvSpPr>
        <p:spPr bwMode="auto">
          <a:xfrm>
            <a:off x="1511300" y="2349500"/>
            <a:ext cx="1244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7" name="Text Box 30"/>
          <p:cNvSpPr txBox="1">
            <a:spLocks noChangeArrowheads="1"/>
          </p:cNvSpPr>
          <p:nvPr/>
        </p:nvSpPr>
        <p:spPr bwMode="auto">
          <a:xfrm>
            <a:off x="1281113" y="2281238"/>
            <a:ext cx="2651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20488" name="Text Box 32"/>
          <p:cNvSpPr txBox="1">
            <a:spLocks noChangeArrowheads="1"/>
          </p:cNvSpPr>
          <p:nvPr/>
        </p:nvSpPr>
        <p:spPr bwMode="auto">
          <a:xfrm>
            <a:off x="1839913" y="2043113"/>
            <a:ext cx="576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heap</a:t>
            </a:r>
          </a:p>
        </p:txBody>
      </p:sp>
      <p:sp>
        <p:nvSpPr>
          <p:cNvPr id="20489" name="Rectangle 47"/>
          <p:cNvSpPr>
            <a:spLocks noChangeArrowheads="1"/>
          </p:cNvSpPr>
          <p:nvPr/>
        </p:nvSpPr>
        <p:spPr bwMode="auto">
          <a:xfrm>
            <a:off x="1511300" y="2501900"/>
            <a:ext cx="1244600" cy="279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0" name="Rectangle 48"/>
          <p:cNvSpPr>
            <a:spLocks noChangeArrowheads="1"/>
          </p:cNvSpPr>
          <p:nvPr/>
        </p:nvSpPr>
        <p:spPr bwMode="auto">
          <a:xfrm>
            <a:off x="1511300" y="2781300"/>
            <a:ext cx="1244600" cy="1905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1" name="Rectangle 49"/>
          <p:cNvSpPr>
            <a:spLocks noChangeArrowheads="1"/>
          </p:cNvSpPr>
          <p:nvPr/>
        </p:nvSpPr>
        <p:spPr bwMode="auto">
          <a:xfrm>
            <a:off x="1511300" y="2971800"/>
            <a:ext cx="12446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2" name="Text Box 50"/>
          <p:cNvSpPr txBox="1">
            <a:spLocks noChangeArrowheads="1"/>
          </p:cNvSpPr>
          <p:nvPr/>
        </p:nvSpPr>
        <p:spPr bwMode="auto">
          <a:xfrm>
            <a:off x="1281113" y="3411538"/>
            <a:ext cx="257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</a:t>
            </a:r>
          </a:p>
        </p:txBody>
      </p:sp>
      <p:sp>
        <p:nvSpPr>
          <p:cNvPr id="20493" name="Line 51"/>
          <p:cNvSpPr>
            <a:spLocks noChangeShapeType="1"/>
          </p:cNvSpPr>
          <p:nvPr/>
        </p:nvSpPr>
        <p:spPr bwMode="auto">
          <a:xfrm>
            <a:off x="1346200" y="29718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4" name="Text Box 52"/>
          <p:cNvSpPr txBox="1">
            <a:spLocks noChangeArrowheads="1"/>
          </p:cNvSpPr>
          <p:nvPr/>
        </p:nvSpPr>
        <p:spPr bwMode="auto">
          <a:xfrm>
            <a:off x="938213" y="2827338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free</a:t>
            </a:r>
          </a:p>
        </p:txBody>
      </p:sp>
      <p:sp>
        <p:nvSpPr>
          <p:cNvPr id="20495" name="Text Box 53"/>
          <p:cNvSpPr txBox="1">
            <a:spLocks noChangeArrowheads="1"/>
          </p:cNvSpPr>
          <p:nvPr/>
        </p:nvSpPr>
        <p:spPr bwMode="auto">
          <a:xfrm>
            <a:off x="3033713" y="2271713"/>
            <a:ext cx="1955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word array in the VM</a:t>
            </a:r>
          </a:p>
        </p:txBody>
      </p:sp>
      <p:sp>
        <p:nvSpPr>
          <p:cNvPr id="20496" name="Text Box 54"/>
          <p:cNvSpPr txBox="1">
            <a:spLocks noChangeArrowheads="1"/>
          </p:cNvSpPr>
          <p:nvPr/>
        </p:nvSpPr>
        <p:spPr bwMode="auto">
          <a:xfrm>
            <a:off x="798513" y="3910013"/>
            <a:ext cx="61976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 objects are allocated at the position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free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(and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free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incremented);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this is done by the VM instructions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newarray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Objects are never deallocated in MicroJava (no garbage collector)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Pointers are word addresses relative to the beginning of the heap</a:t>
            </a:r>
            <a:endParaRPr kumimoji="0" lang="de-AT" altLang="en-US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82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4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4155</Words>
  <Application>Microsoft Office PowerPoint</Application>
  <PresentationFormat>On-screen Show (4:3)</PresentationFormat>
  <Paragraphs>2500</Paragraphs>
  <Slides>83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43</vt:i4>
      </vt:variant>
      <vt:variant>
        <vt:lpstr>Slide Titles</vt:lpstr>
      </vt:variant>
      <vt:variant>
        <vt:i4>83</vt:i4>
      </vt:variant>
    </vt:vector>
  </HeadingPairs>
  <TitlesOfParts>
    <vt:vector size="130" baseType="lpstr">
      <vt:lpstr>Arial</vt:lpstr>
      <vt:lpstr>Symbol</vt:lpstr>
      <vt:lpstr>Times New Roman</vt:lpstr>
      <vt:lpstr>Wingdings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11_Standarddesign</vt:lpstr>
      <vt:lpstr>12_Standarddesign</vt:lpstr>
      <vt:lpstr>13_Standarddesign</vt:lpstr>
      <vt:lpstr>14_Standarddesign</vt:lpstr>
      <vt:lpstr>15_Standarddesign</vt:lpstr>
      <vt:lpstr>16_Standarddesign</vt:lpstr>
      <vt:lpstr>17_Standarddesign</vt:lpstr>
      <vt:lpstr>18_Standarddesign</vt:lpstr>
      <vt:lpstr>19_Standarddesign</vt:lpstr>
      <vt:lpstr>20_Standarddesign</vt:lpstr>
      <vt:lpstr>21_Standarddesign</vt:lpstr>
      <vt:lpstr>22_Standarddesign</vt:lpstr>
      <vt:lpstr>23_Standarddesign</vt:lpstr>
      <vt:lpstr>24_Standarddesign</vt:lpstr>
      <vt:lpstr>25_Standarddesign</vt:lpstr>
      <vt:lpstr>26_Standarddesign</vt:lpstr>
      <vt:lpstr>27_Standarddesign</vt:lpstr>
      <vt:lpstr>28_Standarddesign</vt:lpstr>
      <vt:lpstr>29_Standarddesign</vt:lpstr>
      <vt:lpstr>30_Standarddesign</vt:lpstr>
      <vt:lpstr>31_Standarddesign</vt:lpstr>
      <vt:lpstr>32_Standarddesign</vt:lpstr>
      <vt:lpstr>33_Standarddesign</vt:lpstr>
      <vt:lpstr>34_Standarddesign</vt:lpstr>
      <vt:lpstr>35_Standarddesign</vt:lpstr>
      <vt:lpstr>36_Standarddesign</vt:lpstr>
      <vt:lpstr>37_Standarddesign</vt:lpstr>
      <vt:lpstr>38_Standarddesign</vt:lpstr>
      <vt:lpstr>39_Standarddesign</vt:lpstr>
      <vt:lpstr>40_Standarddesign</vt:lpstr>
      <vt:lpstr>41_Standarddesign</vt:lpstr>
      <vt:lpstr>42_Standarddesign</vt:lpstr>
      <vt:lpstr>PowerPoint Presentation</vt:lpstr>
      <vt:lpstr>Tasks of code generation</vt:lpstr>
      <vt:lpstr>Common strategy of code generation</vt:lpstr>
      <vt:lpstr>PowerPoint Presentation</vt:lpstr>
      <vt:lpstr>Architecture of the MicroJava VM (mJVM)</vt:lpstr>
      <vt:lpstr>How a stack machine works</vt:lpstr>
      <vt:lpstr>Data areas of the mJVM</vt:lpstr>
      <vt:lpstr>Data areas of the mJVM</vt:lpstr>
      <vt:lpstr>Data areas of the mJVM</vt:lpstr>
      <vt:lpstr>Data areas of the mJVM</vt:lpstr>
      <vt:lpstr>Code area of the mJVM</vt:lpstr>
      <vt:lpstr>Instruction set of the mJVM</vt:lpstr>
      <vt:lpstr>Instruction set of the mJVM</vt:lpstr>
      <vt:lpstr>Instruction set of the mJVM</vt:lpstr>
      <vt:lpstr>Instruction set of the mJVM</vt:lpstr>
      <vt:lpstr>Examples: loading and storing</vt:lpstr>
      <vt:lpstr>Instruction set of the mJVM</vt:lpstr>
      <vt:lpstr>Examples: arithmetic operations</vt:lpstr>
      <vt:lpstr>Instruction set of the mJVM</vt:lpstr>
      <vt:lpstr>Examples: object creation</vt:lpstr>
      <vt:lpstr>Instruction set of the mJVM</vt:lpstr>
      <vt:lpstr>Example: array access</vt:lpstr>
      <vt:lpstr>Instruction set of the mJVM</vt:lpstr>
      <vt:lpstr>Example: jumps</vt:lpstr>
      <vt:lpstr>Instruction set of the mJVM</vt:lpstr>
      <vt:lpstr>Instruction set of the mJVM</vt:lpstr>
      <vt:lpstr>Example</vt:lpstr>
      <vt:lpstr>PowerPoint Presentation</vt:lpstr>
      <vt:lpstr>Code buffer</vt:lpstr>
      <vt:lpstr>PowerPoint Presentation</vt:lpstr>
      <vt:lpstr>Operands during code generation</vt:lpstr>
      <vt:lpstr>Operand decriptors</vt:lpstr>
      <vt:lpstr>Example: processing of operands</vt:lpstr>
      <vt:lpstr>Operand kinds</vt:lpstr>
      <vt:lpstr>How to find the necessary operand kinds</vt:lpstr>
      <vt:lpstr>Class Operand</vt:lpstr>
      <vt:lpstr>Loading values</vt:lpstr>
      <vt:lpstr>Example: loading variables</vt:lpstr>
      <vt:lpstr>Example: loading constants</vt:lpstr>
      <vt:lpstr>Loading object fields</vt:lpstr>
      <vt:lpstr>Example: loading object fields</vt:lpstr>
      <vt:lpstr>Sequence of operands (1)</vt:lpstr>
      <vt:lpstr>Sequence of operands (2)</vt:lpstr>
      <vt:lpstr>Loading array elements</vt:lpstr>
      <vt:lpstr>Example: loading array elements</vt:lpstr>
      <vt:lpstr>Sequence of operands (1)</vt:lpstr>
      <vt:lpstr>Sequence of operands (2)</vt:lpstr>
      <vt:lpstr>PowerPoint Presentation</vt:lpstr>
      <vt:lpstr>Compiling expressions</vt:lpstr>
      <vt:lpstr>Compiling terms</vt:lpstr>
      <vt:lpstr>Compiling factors</vt:lpstr>
      <vt:lpstr>Example</vt:lpstr>
      <vt:lpstr>Sequence of operands</vt:lpstr>
      <vt:lpstr>PowerPoint Presentation</vt:lpstr>
      <vt:lpstr>Code patterns for assignments</vt:lpstr>
      <vt:lpstr>Compiling assignments</vt:lpstr>
      <vt:lpstr>PowerPoint Presentation</vt:lpstr>
      <vt:lpstr>Conditional and unconditional Jumps</vt:lpstr>
      <vt:lpstr>Forward and backward Jumps</vt:lpstr>
      <vt:lpstr>Forward jumps to the same jump target</vt:lpstr>
      <vt:lpstr>Class Label</vt:lpstr>
      <vt:lpstr>Implementation of the class Label</vt:lpstr>
      <vt:lpstr>Implementation of the class Label</vt:lpstr>
      <vt:lpstr>Conditions</vt:lpstr>
      <vt:lpstr>Cond operands</vt:lpstr>
      <vt:lpstr>Generating unconditional jumps</vt:lpstr>
      <vt:lpstr>Generating conditional jumps</vt:lpstr>
      <vt:lpstr>PowerPoint Presentation</vt:lpstr>
      <vt:lpstr>While statement</vt:lpstr>
      <vt:lpstr>If statement</vt:lpstr>
      <vt:lpstr>Works also with nested if statements</vt:lpstr>
      <vt:lpstr>Break statement</vt:lpstr>
      <vt:lpstr>Short-circuit evaluation of Boolean expressions</vt:lpstr>
      <vt:lpstr>Compiling Boolean expressions</vt:lpstr>
      <vt:lpstr>PowerPoint Presentation</vt:lpstr>
      <vt:lpstr>Method call</vt:lpstr>
      <vt:lpstr>Function call</vt:lpstr>
      <vt:lpstr>Stack frames</vt:lpstr>
      <vt:lpstr>Method declaration</vt:lpstr>
      <vt:lpstr>Formal parameters</vt:lpstr>
      <vt:lpstr>Actual parameters</vt:lpstr>
      <vt:lpstr>Return statement</vt:lpstr>
      <vt:lpstr>Object file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881</cp:revision>
  <cp:lastPrinted>2001-09-28T08:52:55Z</cp:lastPrinted>
  <dcterms:created xsi:type="dcterms:W3CDTF">2000-03-12T09:29:13Z</dcterms:created>
  <dcterms:modified xsi:type="dcterms:W3CDTF">2025-02-17T14:34:08Z</dcterms:modified>
</cp:coreProperties>
</file>