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</p:sldMasterIdLst>
  <p:notesMasterIdLst>
    <p:notesMasterId r:id="rId79"/>
  </p:notesMasterIdLst>
  <p:sldIdLst>
    <p:sldId id="282" r:id="rId25"/>
    <p:sldId id="283" r:id="rId26"/>
    <p:sldId id="284" r:id="rId27"/>
    <p:sldId id="285" r:id="rId28"/>
    <p:sldId id="286" r:id="rId29"/>
    <p:sldId id="344" r:id="rId30"/>
    <p:sldId id="345" r:id="rId31"/>
    <p:sldId id="289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53" r:id="rId40"/>
    <p:sldId id="354" r:id="rId41"/>
    <p:sldId id="355" r:id="rId42"/>
    <p:sldId id="356" r:id="rId43"/>
    <p:sldId id="357" r:id="rId44"/>
    <p:sldId id="358" r:id="rId45"/>
    <p:sldId id="303" r:id="rId46"/>
    <p:sldId id="302" r:id="rId47"/>
    <p:sldId id="359" r:id="rId48"/>
    <p:sldId id="360" r:id="rId49"/>
    <p:sldId id="361" r:id="rId50"/>
    <p:sldId id="362" r:id="rId51"/>
    <p:sldId id="363" r:id="rId52"/>
    <p:sldId id="364" r:id="rId53"/>
    <p:sldId id="365" r:id="rId54"/>
    <p:sldId id="366" r:id="rId55"/>
    <p:sldId id="315" r:id="rId56"/>
    <p:sldId id="367" r:id="rId57"/>
    <p:sldId id="368" r:id="rId58"/>
    <p:sldId id="370" r:id="rId59"/>
    <p:sldId id="369" r:id="rId60"/>
    <p:sldId id="371" r:id="rId61"/>
    <p:sldId id="336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35" r:id="rId71"/>
    <p:sldId id="328" r:id="rId72"/>
    <p:sldId id="372" r:id="rId73"/>
    <p:sldId id="373" r:id="rId74"/>
    <p:sldId id="330" r:id="rId75"/>
    <p:sldId id="374" r:id="rId76"/>
    <p:sldId id="375" r:id="rId77"/>
    <p:sldId id="376" r:id="rId78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99"/>
    <a:srgbClr val="FF0000"/>
    <a:srgbClr val="808080"/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61" d="100"/>
          <a:sy n="161" d="100"/>
        </p:scale>
        <p:origin x="88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63" Type="http://schemas.openxmlformats.org/officeDocument/2006/relationships/slide" Target="slides/slide39.xml"/><Relationship Id="rId68" Type="http://schemas.openxmlformats.org/officeDocument/2006/relationships/slide" Target="slides/slide44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53" Type="http://schemas.openxmlformats.org/officeDocument/2006/relationships/slide" Target="slides/slide29.xml"/><Relationship Id="rId58" Type="http://schemas.openxmlformats.org/officeDocument/2006/relationships/slide" Target="slides/slide34.xml"/><Relationship Id="rId74" Type="http://schemas.openxmlformats.org/officeDocument/2006/relationships/slide" Target="slides/slide50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7.xml"/><Relationship Id="rId82" Type="http://schemas.openxmlformats.org/officeDocument/2006/relationships/theme" Target="theme/theme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openxmlformats.org/officeDocument/2006/relationships/slide" Target="slides/slide40.xml"/><Relationship Id="rId69" Type="http://schemas.openxmlformats.org/officeDocument/2006/relationships/slide" Target="slides/slide45.xml"/><Relationship Id="rId77" Type="http://schemas.openxmlformats.org/officeDocument/2006/relationships/slide" Target="slides/slide5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7.xml"/><Relationship Id="rId72" Type="http://schemas.openxmlformats.org/officeDocument/2006/relationships/slide" Target="slides/slide48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slide" Target="slides/slide35.xml"/><Relationship Id="rId67" Type="http://schemas.openxmlformats.org/officeDocument/2006/relationships/slide" Target="slides/slide43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slide" Target="slides/slide38.xml"/><Relationship Id="rId70" Type="http://schemas.openxmlformats.org/officeDocument/2006/relationships/slide" Target="slides/slide46.xml"/><Relationship Id="rId75" Type="http://schemas.openxmlformats.org/officeDocument/2006/relationships/slide" Target="slides/slide51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slide" Target="slides/slide3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slide" Target="slides/slide36.xml"/><Relationship Id="rId65" Type="http://schemas.openxmlformats.org/officeDocument/2006/relationships/slide" Target="slides/slide41.xml"/><Relationship Id="rId73" Type="http://schemas.openxmlformats.org/officeDocument/2006/relationships/slide" Target="slides/slide49.xml"/><Relationship Id="rId78" Type="http://schemas.openxmlformats.org/officeDocument/2006/relationships/slide" Target="slides/slide54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5.xml"/><Relationship Id="rId34" Type="http://schemas.openxmlformats.org/officeDocument/2006/relationships/slide" Target="slides/slide10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76" Type="http://schemas.openxmlformats.org/officeDocument/2006/relationships/slide" Target="slides/slide5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5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66" Type="http://schemas.openxmlformats.org/officeDocument/2006/relationships/slide" Target="slides/slide4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9.xml"/><Relationship Id="rId3" Type="http://schemas.openxmlformats.org/officeDocument/2006/relationships/slide" Target="slides/slide9.xml"/><Relationship Id="rId7" Type="http://schemas.openxmlformats.org/officeDocument/2006/relationships/slide" Target="slides/slide3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35.xml"/><Relationship Id="rId5" Type="http://schemas.openxmlformats.org/officeDocument/2006/relationships/slide" Target="slides/slide33.xml"/><Relationship Id="rId4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180" tIns="47590" rIns="95180" bIns="47590" numCol="1" anchor="t" anchorCtr="0" compatLnSpc="1">
            <a:prstTxWarp prst="textNoShape">
              <a:avLst/>
            </a:prstTxWarp>
          </a:bodyPr>
          <a:lstStyle>
            <a:lvl1pPr defTabSz="95250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3675" y="0"/>
            <a:ext cx="31242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180" tIns="47590" rIns="95180" bIns="47590" numCol="1" anchor="t" anchorCtr="0" compatLnSpc="1">
            <a:prstTxWarp prst="textNoShape">
              <a:avLst/>
            </a:prstTxWarp>
          </a:bodyPr>
          <a:lstStyle>
            <a:lvl1pPr algn="r" defTabSz="95250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7113" y="792163"/>
            <a:ext cx="5073650" cy="380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60438" y="4833938"/>
            <a:ext cx="5205412" cy="459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180" tIns="47590" rIns="95180" bIns="47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45663"/>
            <a:ext cx="304323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180" tIns="47590" rIns="95180" bIns="47590" numCol="1" anchor="b" anchorCtr="0" compatLnSpc="1">
            <a:prstTxWarp prst="textNoShape">
              <a:avLst/>
            </a:prstTxWarp>
          </a:bodyPr>
          <a:lstStyle>
            <a:lvl1pPr defTabSz="95250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3675" y="9745663"/>
            <a:ext cx="3124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180" tIns="47590" rIns="95180" bIns="47590" numCol="1" anchor="b" anchorCtr="0" compatLnSpc="1">
            <a:prstTxWarp prst="textNoShape">
              <a:avLst/>
            </a:prstTxWarp>
          </a:bodyPr>
          <a:lstStyle>
            <a:lvl1pPr algn="r" defTabSz="952500">
              <a:defRPr sz="1200"/>
            </a:lvl1pPr>
          </a:lstStyle>
          <a:p>
            <a:pPr>
              <a:defRPr/>
            </a:pPr>
            <a:fld id="{89DF4249-197F-4252-A3BE-59F45F2662C9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E2C124D-265B-4B1A-9BD6-9D01B0FFC163}" type="slidenum">
              <a:rPr lang="en-US" altLang="de-DE" sz="1100" smtClean="0"/>
              <a:pPr/>
              <a:t>6</a:t>
            </a:fld>
            <a:endParaRPr lang="en-US" altLang="de-DE" sz="1100" smtClean="0"/>
          </a:p>
        </p:txBody>
      </p:sp>
    </p:spTree>
    <p:extLst>
      <p:ext uri="{BB962C8B-B14F-4D97-AF65-F5344CB8AC3E}">
        <p14:creationId xmlns:p14="http://schemas.microsoft.com/office/powerpoint/2010/main" val="873801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672823-C6E5-4FDD-A988-54CD85143213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064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8E390E-F52B-4CB6-A4B4-C1B4FB589E82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046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EDEE21-BEAB-48C5-9D88-A492E736A83F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648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92EE1E-7DDD-4400-BF9A-B9B5EBD83085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119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A71C2B-F363-4832-84DB-D53D31FDF73F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994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BBDB86-21B2-40BE-8988-A3DE1AA5C906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882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F8A82F-C175-4EB2-A616-29257C17AE63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0231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8CBE03-DE37-49E4-938A-798B911D22A6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0317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457AE3-45D7-4682-A442-52D4C1CA981D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00712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D9FB0-6B97-4500-BED1-F536663D5487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578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3BC26F-9AE3-4616-8EA8-7FB464B2E38F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272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49358-46E4-45B2-A8A0-3BDFF433ADFB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8175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1AB7FE-3EF2-4841-908E-0BEF35B9B597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284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145B65-EFF7-4C9D-A0B2-19F90CC7314C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7520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DF2082-E0D4-4F64-A6E8-098CD3AE638E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570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238DE6-042E-4DA8-A369-0E824BF7E257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3723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4D5AC0-66FE-4A9D-B0FB-48E67EFDCA0E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4428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7060CF3-927F-4200-AD5C-CE37F8A30A6C}" type="slidenum">
              <a:rPr lang="en-US" altLang="de-DE" sz="1100" smtClean="0"/>
              <a:pPr/>
              <a:t>54</a:t>
            </a:fld>
            <a:endParaRPr lang="en-US" altLang="de-DE" sz="1100" smtClean="0"/>
          </a:p>
        </p:txBody>
      </p:sp>
    </p:spTree>
    <p:extLst>
      <p:ext uri="{BB962C8B-B14F-4D97-AF65-F5344CB8AC3E}">
        <p14:creationId xmlns:p14="http://schemas.microsoft.com/office/powerpoint/2010/main" val="1528201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B64D03-2D18-41E0-97B0-42D728D325F8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094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5FF635-00DE-427E-8C06-87FDA6881F42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22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89EACD-F6EE-430A-BC93-A3B157330E89}" type="slidenum">
              <a:rPr lang="en-US" altLang="de-DE" sz="1100" smtClean="0"/>
              <a:pPr/>
              <a:t>12</a:t>
            </a:fld>
            <a:endParaRPr lang="en-US" altLang="de-DE" sz="1100" smtClean="0"/>
          </a:p>
        </p:txBody>
      </p:sp>
    </p:spTree>
    <p:extLst>
      <p:ext uri="{BB962C8B-B14F-4D97-AF65-F5344CB8AC3E}">
        <p14:creationId xmlns:p14="http://schemas.microsoft.com/office/powerpoint/2010/main" val="3006905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ECDE1-6029-43F2-8A88-0FE617499424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777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BCE9F9-A2C8-4045-B1FB-FC4FCC2808F3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053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D7CE0D-9B1D-4686-95DF-3B56274F520C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699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8700" y="792163"/>
            <a:ext cx="5070475" cy="3803650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04863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0486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8048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3DBAF8-AD28-4BA2-81EE-631ACE90EC74}" type="slidenum">
              <a:rPr kumimoji="0" lang="en-US" altLang="de-DE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8048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de-DE" sz="1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41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8D88F-BF5D-43BD-989C-34A8DDDB0467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35406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7EDD7-A618-4C39-8D0D-EE5EF3E01F6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866139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82845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93087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5172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88374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64083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54264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88185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32761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78070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512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78DA6-474F-4CC8-B320-D518731024C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7602299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69861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37873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51828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28695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4904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76434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5739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5008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52663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230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89182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1771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1979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4683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1208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445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91099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5532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1316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34088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023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95207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09737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5888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59308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95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28924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88530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71973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0485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6678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7849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32440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1521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495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793251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16751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61712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14224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80464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90156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1853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3846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86874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47237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36419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45066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23755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22198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3102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312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46757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30195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670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34268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58001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21613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26069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4999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02952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32971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41526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85525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83146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710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46103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84112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53780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61488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18399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32680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83222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25648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8476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1333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712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05511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47612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59161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83026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85751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79444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46720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64287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26255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02374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417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35530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1092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9732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51483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471202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097298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82794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44972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53125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50160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65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536C8-91EA-43D8-8F30-CCFBFC7511EC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76206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00689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89703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50032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69627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258906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68558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66990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54292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65475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64491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787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3305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479578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95511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63624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1319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91906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7204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61844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71234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76757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00489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7823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33241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59472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18940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25731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890675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61459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9901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94636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5193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76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33539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52722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395357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661126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542757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54555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94526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00678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71512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184345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320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92217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50815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48655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064201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48671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4539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50563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33541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96833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11573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1997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405535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86255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27539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27080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77289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05051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199346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35316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70052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99634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426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909663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21284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20707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79208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40356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916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008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7448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47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CF0A7-5629-41BB-A924-DB16B166C20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343750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751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1683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730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2168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0680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2859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99483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3874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8840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52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5E806-778C-4B63-9F17-8F16DD113B4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530401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6492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3447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32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3224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3792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372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9555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4500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4193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987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20DCC-A158-4E4E-9508-D36C7D7B28B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036579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321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7611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8834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889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4634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2892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4447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8103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1951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29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4008A-54A0-4EF2-A0F4-83D7C1875071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956579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8188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3476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7074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5988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2857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7682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3600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04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5119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50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AEDCE-D63F-43C6-9634-A55B650575B5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524171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165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04699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67363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6662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0977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6298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589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2677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44197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671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20B4A-7993-4F3A-875B-286CEC0115F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848073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04369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5765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4183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4750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78983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53547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1272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8082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5406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EB31E7-44FA-4A08-84E5-3DAE84A8942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9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1160A-35D5-4CC8-BCB2-0B3B2577CAA5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41896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1216DB-6C5A-41A6-8936-32D05C088A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9612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CD1DD-6059-4D46-B034-57A366EEDD9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4964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9BDF4F-B9F6-4DBA-B358-D995F2DFD57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4179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52EC6A-6B61-4EBD-989F-3938B0E6E61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60575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94002-36A1-46CB-AC9A-6FC81D5219A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962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76705E-82F0-4F2C-890E-C86D805B199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20671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1C609-0B06-46E6-BB84-A7EEB186B0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20312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E6CDB-F1A7-4AAA-ABF3-1ECD20506E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8296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D82442-070F-4FCF-8588-F5A788F577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7238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70CACB-07BB-42FB-91A4-F813338E46F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52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9C3B4AC-409F-4D5E-856B-A291650491F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59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78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53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79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32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24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08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9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258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75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3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63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220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39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60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07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04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87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10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554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66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7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B6CF8E-BCB2-4F2E-8FF2-E047175C18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03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3000" y="248920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225994" cy="243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3.	</a:t>
            </a:r>
            <a:r>
              <a:rPr lang="de-AT" altLang="en-US" sz="3200" smtClean="0">
                <a:solidFill>
                  <a:srgbClr val="FF0000"/>
                </a:solidFill>
              </a:rPr>
              <a:t>Syntax Analysis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3.1	</a:t>
            </a:r>
            <a:r>
              <a:rPr lang="de-AT" altLang="en-US" smtClean="0">
                <a:solidFill>
                  <a:srgbClr val="FF0000"/>
                </a:solidFill>
              </a:rPr>
              <a:t>Context-free Grammars &amp; Pushdown Automata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3.4	</a:t>
            </a:r>
            <a:r>
              <a:rPr lang="de-AT" altLang="en-US" smtClean="0"/>
              <a:t>Error Handling</a:t>
            </a:r>
            <a:endParaRPr lang="de-AT" altLang="en-US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3079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7B93C0-4ECA-4C4E-9C2F-5BB69FB72E9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Recursive Descent Parsing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09613" y="1154113"/>
            <a:ext cx="6831012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Top-down parsing technique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syntax tree is build from the start symbol down to the sentence (top-down)</a:t>
            </a:r>
          </a:p>
        </p:txBody>
      </p:sp>
      <p:grpSp>
        <p:nvGrpSpPr>
          <p:cNvPr id="247892" name="Group 84"/>
          <p:cNvGrpSpPr>
            <a:grpSpLocks/>
          </p:cNvGrpSpPr>
          <p:nvPr/>
        </p:nvGrpSpPr>
        <p:grpSpPr bwMode="auto">
          <a:xfrm>
            <a:off x="709613" y="2095500"/>
            <a:ext cx="4306887" cy="722313"/>
            <a:chOff x="447" y="1416"/>
            <a:chExt cx="2713" cy="455"/>
          </a:xfrm>
        </p:grpSpPr>
        <p:sp>
          <p:nvSpPr>
            <p:cNvPr id="16447" name="Text Box 4"/>
            <p:cNvSpPr txBox="1">
              <a:spLocks noChangeArrowheads="1"/>
            </p:cNvSpPr>
            <p:nvPr/>
          </p:nvSpPr>
          <p:spPr bwMode="auto">
            <a:xfrm>
              <a:off x="447" y="1416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16448" name="Text Box 5"/>
            <p:cNvSpPr txBox="1">
              <a:spLocks noChangeArrowheads="1"/>
            </p:cNvSpPr>
            <p:nvPr/>
          </p:nvSpPr>
          <p:spPr bwMode="auto">
            <a:xfrm>
              <a:off x="1311" y="1431"/>
              <a:ext cx="5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grammar</a:t>
              </a:r>
            </a:p>
          </p:txBody>
        </p:sp>
        <p:sp>
          <p:nvSpPr>
            <p:cNvPr id="16449" name="Text Box 6"/>
            <p:cNvSpPr txBox="1">
              <a:spLocks noChangeArrowheads="1"/>
            </p:cNvSpPr>
            <p:nvPr/>
          </p:nvSpPr>
          <p:spPr bwMode="auto">
            <a:xfrm>
              <a:off x="2399" y="1431"/>
              <a:ext cx="37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input</a:t>
              </a:r>
            </a:p>
          </p:txBody>
        </p:sp>
        <p:sp>
          <p:nvSpPr>
            <p:cNvPr id="16450" name="Text Box 7"/>
            <p:cNvSpPr txBox="1">
              <a:spLocks noChangeArrowheads="1"/>
            </p:cNvSpPr>
            <p:nvPr/>
          </p:nvSpPr>
          <p:spPr bwMode="auto">
            <a:xfrm>
              <a:off x="1303" y="1679"/>
              <a:ext cx="848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a X c | b b.</a:t>
              </a:r>
            </a:p>
          </p:txBody>
        </p:sp>
        <p:sp>
          <p:nvSpPr>
            <p:cNvPr id="16451" name="Text Box 8"/>
            <p:cNvSpPr txBox="1">
              <a:spLocks noChangeArrowheads="1"/>
            </p:cNvSpPr>
            <p:nvPr/>
          </p:nvSpPr>
          <p:spPr bwMode="auto">
            <a:xfrm>
              <a:off x="2431" y="1679"/>
              <a:ext cx="729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b b c</a:t>
              </a:r>
            </a:p>
          </p:txBody>
        </p:sp>
      </p:grpSp>
      <p:grpSp>
        <p:nvGrpSpPr>
          <p:cNvPr id="247895" name="Group 87"/>
          <p:cNvGrpSpPr>
            <a:grpSpLocks/>
          </p:cNvGrpSpPr>
          <p:nvPr/>
        </p:nvGrpSpPr>
        <p:grpSpPr bwMode="auto">
          <a:xfrm>
            <a:off x="6246813" y="3257550"/>
            <a:ext cx="1028700" cy="1398588"/>
            <a:chOff x="3935" y="2148"/>
            <a:chExt cx="648" cy="881"/>
          </a:xfrm>
        </p:grpSpPr>
        <p:sp>
          <p:nvSpPr>
            <p:cNvPr id="16425" name="Text Box 59"/>
            <p:cNvSpPr txBox="1">
              <a:spLocks noChangeArrowheads="1"/>
            </p:cNvSpPr>
            <p:nvPr/>
          </p:nvSpPr>
          <p:spPr bwMode="auto">
            <a:xfrm>
              <a:off x="3935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6426" name="Text Box 60"/>
            <p:cNvSpPr txBox="1">
              <a:spLocks noChangeArrowheads="1"/>
            </p:cNvSpPr>
            <p:nvPr/>
          </p:nvSpPr>
          <p:spPr bwMode="auto">
            <a:xfrm>
              <a:off x="4143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27" name="Text Box 61"/>
            <p:cNvSpPr txBox="1">
              <a:spLocks noChangeArrowheads="1"/>
            </p:cNvSpPr>
            <p:nvPr/>
          </p:nvSpPr>
          <p:spPr bwMode="auto">
            <a:xfrm>
              <a:off x="4143" y="267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28" name="Line 62"/>
            <p:cNvSpPr>
              <a:spLocks noChangeShapeType="1"/>
            </p:cNvSpPr>
            <p:nvPr/>
          </p:nvSpPr>
          <p:spPr bwMode="auto">
            <a:xfrm flipV="1">
              <a:off x="4168" y="2808"/>
              <a:ext cx="0" cy="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29" name="Text Box 63"/>
            <p:cNvSpPr txBox="1">
              <a:spLocks noChangeArrowheads="1"/>
            </p:cNvSpPr>
            <p:nvPr/>
          </p:nvSpPr>
          <p:spPr bwMode="auto">
            <a:xfrm>
              <a:off x="4335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30" name="Text Box 64"/>
            <p:cNvSpPr txBox="1">
              <a:spLocks noChangeArrowheads="1"/>
            </p:cNvSpPr>
            <p:nvPr/>
          </p:nvSpPr>
          <p:spPr bwMode="auto">
            <a:xfrm>
              <a:off x="4335" y="267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31" name="Line 65"/>
            <p:cNvSpPr>
              <a:spLocks noChangeShapeType="1"/>
            </p:cNvSpPr>
            <p:nvPr/>
          </p:nvSpPr>
          <p:spPr bwMode="auto">
            <a:xfrm flipV="1">
              <a:off x="4360" y="2808"/>
              <a:ext cx="0" cy="8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2" name="Line 66"/>
            <p:cNvSpPr>
              <a:spLocks noChangeShapeType="1"/>
            </p:cNvSpPr>
            <p:nvPr/>
          </p:nvSpPr>
          <p:spPr bwMode="auto">
            <a:xfrm flipV="1">
              <a:off x="4168" y="2632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3" name="Line 67"/>
            <p:cNvSpPr>
              <a:spLocks noChangeShapeType="1"/>
            </p:cNvSpPr>
            <p:nvPr/>
          </p:nvSpPr>
          <p:spPr bwMode="auto">
            <a:xfrm flipV="1">
              <a:off x="4360" y="2632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4" name="Line 68"/>
            <p:cNvSpPr>
              <a:spLocks noChangeShapeType="1"/>
            </p:cNvSpPr>
            <p:nvPr/>
          </p:nvSpPr>
          <p:spPr bwMode="auto">
            <a:xfrm>
              <a:off x="4165" y="2632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5" name="Line 69"/>
            <p:cNvSpPr>
              <a:spLocks noChangeShapeType="1"/>
            </p:cNvSpPr>
            <p:nvPr/>
          </p:nvSpPr>
          <p:spPr bwMode="auto">
            <a:xfrm flipV="1">
              <a:off x="4272" y="2576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6" name="Text Box 70"/>
            <p:cNvSpPr txBox="1">
              <a:spLocks noChangeArrowheads="1"/>
            </p:cNvSpPr>
            <p:nvPr/>
          </p:nvSpPr>
          <p:spPr bwMode="auto">
            <a:xfrm>
              <a:off x="4239" y="241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6437" name="Line 71"/>
            <p:cNvSpPr>
              <a:spLocks noChangeShapeType="1"/>
            </p:cNvSpPr>
            <p:nvPr/>
          </p:nvSpPr>
          <p:spPr bwMode="auto">
            <a:xfrm flipV="1">
              <a:off x="3968" y="2568"/>
              <a:ext cx="0" cy="3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38" name="Text Box 72"/>
            <p:cNvSpPr txBox="1">
              <a:spLocks noChangeArrowheads="1"/>
            </p:cNvSpPr>
            <p:nvPr/>
          </p:nvSpPr>
          <p:spPr bwMode="auto">
            <a:xfrm>
              <a:off x="3935" y="241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6439" name="Text Box 73"/>
            <p:cNvSpPr txBox="1">
              <a:spLocks noChangeArrowheads="1"/>
            </p:cNvSpPr>
            <p:nvPr/>
          </p:nvSpPr>
          <p:spPr bwMode="auto">
            <a:xfrm>
              <a:off x="4527" y="289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440" name="Line 74"/>
            <p:cNvSpPr>
              <a:spLocks noChangeShapeType="1"/>
            </p:cNvSpPr>
            <p:nvPr/>
          </p:nvSpPr>
          <p:spPr bwMode="auto">
            <a:xfrm flipV="1">
              <a:off x="4560" y="2568"/>
              <a:ext cx="0" cy="3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41" name="Text Box 75"/>
            <p:cNvSpPr txBox="1">
              <a:spLocks noChangeArrowheads="1"/>
            </p:cNvSpPr>
            <p:nvPr/>
          </p:nvSpPr>
          <p:spPr bwMode="auto">
            <a:xfrm>
              <a:off x="4527" y="241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442" name="Line 76"/>
            <p:cNvSpPr>
              <a:spLocks noChangeShapeType="1"/>
            </p:cNvSpPr>
            <p:nvPr/>
          </p:nvSpPr>
          <p:spPr bwMode="auto">
            <a:xfrm flipV="1">
              <a:off x="3968" y="23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43" name="Line 77"/>
            <p:cNvSpPr>
              <a:spLocks noChangeShapeType="1"/>
            </p:cNvSpPr>
            <p:nvPr/>
          </p:nvSpPr>
          <p:spPr bwMode="auto">
            <a:xfrm flipV="1">
              <a:off x="4272" y="2290"/>
              <a:ext cx="0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44" name="Line 78"/>
            <p:cNvSpPr>
              <a:spLocks noChangeShapeType="1"/>
            </p:cNvSpPr>
            <p:nvPr/>
          </p:nvSpPr>
          <p:spPr bwMode="auto">
            <a:xfrm flipV="1">
              <a:off x="4552" y="23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45" name="Line 79"/>
            <p:cNvSpPr>
              <a:spLocks noChangeShapeType="1"/>
            </p:cNvSpPr>
            <p:nvPr/>
          </p:nvSpPr>
          <p:spPr bwMode="auto">
            <a:xfrm>
              <a:off x="3965" y="2366"/>
              <a:ext cx="5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46" name="Text Box 80"/>
            <p:cNvSpPr txBox="1">
              <a:spLocks noChangeArrowheads="1"/>
            </p:cNvSpPr>
            <p:nvPr/>
          </p:nvSpPr>
          <p:spPr bwMode="auto">
            <a:xfrm>
              <a:off x="4239" y="2148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</p:grpSp>
      <p:grpSp>
        <p:nvGrpSpPr>
          <p:cNvPr id="247893" name="Group 85"/>
          <p:cNvGrpSpPr>
            <a:grpSpLocks/>
          </p:cNvGrpSpPr>
          <p:nvPr/>
        </p:nvGrpSpPr>
        <p:grpSpPr bwMode="auto">
          <a:xfrm>
            <a:off x="747713" y="3186113"/>
            <a:ext cx="3624262" cy="1530350"/>
            <a:chOff x="471" y="2103"/>
            <a:chExt cx="2283" cy="964"/>
          </a:xfrm>
        </p:grpSpPr>
        <p:sp>
          <p:nvSpPr>
            <p:cNvPr id="16416" name="Text Box 9"/>
            <p:cNvSpPr txBox="1">
              <a:spLocks noChangeArrowheads="1"/>
            </p:cNvSpPr>
            <p:nvPr/>
          </p:nvSpPr>
          <p:spPr bwMode="auto">
            <a:xfrm>
              <a:off x="471" y="2103"/>
              <a:ext cx="7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start symbol</a:t>
              </a:r>
            </a:p>
          </p:txBody>
        </p:sp>
        <p:sp>
          <p:nvSpPr>
            <p:cNvPr id="16417" name="Text Box 10"/>
            <p:cNvSpPr txBox="1">
              <a:spLocks noChangeArrowheads="1"/>
            </p:cNvSpPr>
            <p:nvPr/>
          </p:nvSpPr>
          <p:spPr bwMode="auto">
            <a:xfrm>
              <a:off x="471" y="2855"/>
              <a:ext cx="37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input</a:t>
              </a:r>
            </a:p>
          </p:txBody>
        </p:sp>
        <p:sp>
          <p:nvSpPr>
            <p:cNvPr id="16418" name="Text Box 11"/>
            <p:cNvSpPr txBox="1">
              <a:spLocks noChangeArrowheads="1"/>
            </p:cNvSpPr>
            <p:nvPr/>
          </p:nvSpPr>
          <p:spPr bwMode="auto">
            <a:xfrm>
              <a:off x="1319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6419" name="Text Box 12"/>
            <p:cNvSpPr txBox="1">
              <a:spLocks noChangeArrowheads="1"/>
            </p:cNvSpPr>
            <p:nvPr/>
          </p:nvSpPr>
          <p:spPr bwMode="auto">
            <a:xfrm>
              <a:off x="1527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20" name="Text Box 19"/>
            <p:cNvSpPr txBox="1">
              <a:spLocks noChangeArrowheads="1"/>
            </p:cNvSpPr>
            <p:nvPr/>
          </p:nvSpPr>
          <p:spPr bwMode="auto">
            <a:xfrm>
              <a:off x="1719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21" name="Text Box 29"/>
            <p:cNvSpPr txBox="1">
              <a:spLocks noChangeArrowheads="1"/>
            </p:cNvSpPr>
            <p:nvPr/>
          </p:nvSpPr>
          <p:spPr bwMode="auto">
            <a:xfrm>
              <a:off x="1911" y="289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422" name="Text Box 36"/>
            <p:cNvSpPr txBox="1">
              <a:spLocks noChangeArrowheads="1"/>
            </p:cNvSpPr>
            <p:nvPr/>
          </p:nvSpPr>
          <p:spPr bwMode="auto">
            <a:xfrm>
              <a:off x="1623" y="2148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6423" name="Text Box 81"/>
            <p:cNvSpPr txBox="1">
              <a:spLocks noChangeArrowheads="1"/>
            </p:cNvSpPr>
            <p:nvPr/>
          </p:nvSpPr>
          <p:spPr bwMode="auto">
            <a:xfrm>
              <a:off x="1519" y="2296"/>
              <a:ext cx="284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4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?</a:t>
              </a:r>
            </a:p>
          </p:txBody>
        </p:sp>
        <p:sp>
          <p:nvSpPr>
            <p:cNvPr id="16424" name="Text Box 82"/>
            <p:cNvSpPr txBox="1">
              <a:spLocks noChangeArrowheads="1"/>
            </p:cNvSpPr>
            <p:nvPr/>
          </p:nvSpPr>
          <p:spPr bwMode="auto">
            <a:xfrm>
              <a:off x="2097" y="2327"/>
              <a:ext cx="657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which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alternative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fits?</a:t>
              </a:r>
            </a:p>
          </p:txBody>
        </p:sp>
      </p:grpSp>
      <p:grpSp>
        <p:nvGrpSpPr>
          <p:cNvPr id="247894" name="Group 86"/>
          <p:cNvGrpSpPr>
            <a:grpSpLocks/>
          </p:cNvGrpSpPr>
          <p:nvPr/>
        </p:nvGrpSpPr>
        <p:grpSpPr bwMode="auto">
          <a:xfrm>
            <a:off x="4710113" y="3257550"/>
            <a:ext cx="1028700" cy="1398588"/>
            <a:chOff x="2967" y="2148"/>
            <a:chExt cx="648" cy="881"/>
          </a:xfrm>
        </p:grpSpPr>
        <p:sp>
          <p:nvSpPr>
            <p:cNvPr id="16401" name="Text Box 37"/>
            <p:cNvSpPr txBox="1">
              <a:spLocks noChangeArrowheads="1"/>
            </p:cNvSpPr>
            <p:nvPr/>
          </p:nvSpPr>
          <p:spPr bwMode="auto">
            <a:xfrm>
              <a:off x="2967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6402" name="Text Box 38"/>
            <p:cNvSpPr txBox="1">
              <a:spLocks noChangeArrowheads="1"/>
            </p:cNvSpPr>
            <p:nvPr/>
          </p:nvSpPr>
          <p:spPr bwMode="auto">
            <a:xfrm>
              <a:off x="3175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03" name="Text Box 41"/>
            <p:cNvSpPr txBox="1">
              <a:spLocks noChangeArrowheads="1"/>
            </p:cNvSpPr>
            <p:nvPr/>
          </p:nvSpPr>
          <p:spPr bwMode="auto">
            <a:xfrm>
              <a:off x="3367" y="289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16404" name="Text Box 48"/>
            <p:cNvSpPr txBox="1">
              <a:spLocks noChangeArrowheads="1"/>
            </p:cNvSpPr>
            <p:nvPr/>
          </p:nvSpPr>
          <p:spPr bwMode="auto">
            <a:xfrm>
              <a:off x="3271" y="241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6405" name="Line 49"/>
            <p:cNvSpPr>
              <a:spLocks noChangeShapeType="1"/>
            </p:cNvSpPr>
            <p:nvPr/>
          </p:nvSpPr>
          <p:spPr bwMode="auto">
            <a:xfrm flipV="1">
              <a:off x="3000" y="2568"/>
              <a:ext cx="0" cy="3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6" name="Text Box 50"/>
            <p:cNvSpPr txBox="1">
              <a:spLocks noChangeArrowheads="1"/>
            </p:cNvSpPr>
            <p:nvPr/>
          </p:nvSpPr>
          <p:spPr bwMode="auto">
            <a:xfrm>
              <a:off x="2967" y="2415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16407" name="Text Box 51"/>
            <p:cNvSpPr txBox="1">
              <a:spLocks noChangeArrowheads="1"/>
            </p:cNvSpPr>
            <p:nvPr/>
          </p:nvSpPr>
          <p:spPr bwMode="auto">
            <a:xfrm>
              <a:off x="3559" y="289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408" name="Line 52"/>
            <p:cNvSpPr>
              <a:spLocks noChangeShapeType="1"/>
            </p:cNvSpPr>
            <p:nvPr/>
          </p:nvSpPr>
          <p:spPr bwMode="auto">
            <a:xfrm flipV="1">
              <a:off x="3592" y="2568"/>
              <a:ext cx="0" cy="3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9" name="Text Box 53"/>
            <p:cNvSpPr txBox="1">
              <a:spLocks noChangeArrowheads="1"/>
            </p:cNvSpPr>
            <p:nvPr/>
          </p:nvSpPr>
          <p:spPr bwMode="auto">
            <a:xfrm>
              <a:off x="3559" y="241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410" name="Line 54"/>
            <p:cNvSpPr>
              <a:spLocks noChangeShapeType="1"/>
            </p:cNvSpPr>
            <p:nvPr/>
          </p:nvSpPr>
          <p:spPr bwMode="auto">
            <a:xfrm flipV="1">
              <a:off x="3000" y="23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1" name="Line 55"/>
            <p:cNvSpPr>
              <a:spLocks noChangeShapeType="1"/>
            </p:cNvSpPr>
            <p:nvPr/>
          </p:nvSpPr>
          <p:spPr bwMode="auto">
            <a:xfrm flipV="1">
              <a:off x="3304" y="2290"/>
              <a:ext cx="0" cy="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2" name="Line 56"/>
            <p:cNvSpPr>
              <a:spLocks noChangeShapeType="1"/>
            </p:cNvSpPr>
            <p:nvPr/>
          </p:nvSpPr>
          <p:spPr bwMode="auto">
            <a:xfrm flipV="1">
              <a:off x="3584" y="23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3" name="Line 57"/>
            <p:cNvSpPr>
              <a:spLocks noChangeShapeType="1"/>
            </p:cNvSpPr>
            <p:nvPr/>
          </p:nvSpPr>
          <p:spPr bwMode="auto">
            <a:xfrm>
              <a:off x="2997" y="2366"/>
              <a:ext cx="5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14" name="Text Box 58"/>
            <p:cNvSpPr txBox="1">
              <a:spLocks noChangeArrowheads="1"/>
            </p:cNvSpPr>
            <p:nvPr/>
          </p:nvSpPr>
          <p:spPr bwMode="auto">
            <a:xfrm>
              <a:off x="3271" y="2148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6415" name="Text Box 83"/>
            <p:cNvSpPr txBox="1">
              <a:spLocks noChangeArrowheads="1"/>
            </p:cNvSpPr>
            <p:nvPr/>
          </p:nvSpPr>
          <p:spPr bwMode="auto">
            <a:xfrm>
              <a:off x="3199" y="2578"/>
              <a:ext cx="1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?</a:t>
              </a:r>
            </a:p>
          </p:txBody>
        </p:sp>
      </p:grpSp>
      <p:grpSp>
        <p:nvGrpSpPr>
          <p:cNvPr id="247898" name="Group 90"/>
          <p:cNvGrpSpPr>
            <a:grpSpLocks/>
          </p:cNvGrpSpPr>
          <p:nvPr/>
        </p:nvGrpSpPr>
        <p:grpSpPr bwMode="auto">
          <a:xfrm>
            <a:off x="747713" y="5257800"/>
            <a:ext cx="4264025" cy="1023938"/>
            <a:chOff x="471" y="3312"/>
            <a:chExt cx="2686" cy="645"/>
          </a:xfrm>
        </p:grpSpPr>
        <p:sp>
          <p:nvSpPr>
            <p:cNvPr id="16399" name="Text Box 88"/>
            <p:cNvSpPr txBox="1">
              <a:spLocks noChangeArrowheads="1"/>
            </p:cNvSpPr>
            <p:nvPr/>
          </p:nvSpPr>
          <p:spPr bwMode="auto">
            <a:xfrm>
              <a:off x="471" y="3312"/>
              <a:ext cx="26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correct alternative is selected using ...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400" name="Text Box 89"/>
            <p:cNvSpPr txBox="1">
              <a:spLocks noChangeArrowheads="1"/>
            </p:cNvSpPr>
            <p:nvPr/>
          </p:nvSpPr>
          <p:spPr bwMode="auto">
            <a:xfrm>
              <a:off x="479" y="3591"/>
              <a:ext cx="2519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lookahead token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from the input stream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terminal start symbols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of the alternatives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038350" y="2552700"/>
            <a:ext cx="1123950" cy="2133600"/>
            <a:chOff x="2038350" y="2552700"/>
            <a:chExt cx="1123949" cy="2133600"/>
          </a:xfrm>
        </p:grpSpPr>
        <p:sp>
          <p:nvSpPr>
            <p:cNvPr id="16396" name="Oval 1"/>
            <p:cNvSpPr>
              <a:spLocks noChangeArrowheads="1"/>
            </p:cNvSpPr>
            <p:nvPr/>
          </p:nvSpPr>
          <p:spPr bwMode="auto">
            <a:xfrm>
              <a:off x="2038350" y="4429125"/>
              <a:ext cx="209550" cy="257175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397" name="Oval 63"/>
            <p:cNvSpPr>
              <a:spLocks noChangeArrowheads="1"/>
            </p:cNvSpPr>
            <p:nvPr/>
          </p:nvSpPr>
          <p:spPr bwMode="auto">
            <a:xfrm>
              <a:off x="2438399" y="2552700"/>
              <a:ext cx="180975" cy="257175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6398" name="Oval 64"/>
            <p:cNvSpPr>
              <a:spLocks noChangeArrowheads="1"/>
            </p:cNvSpPr>
            <p:nvPr/>
          </p:nvSpPr>
          <p:spPr bwMode="auto">
            <a:xfrm>
              <a:off x="2981324" y="2552700"/>
              <a:ext cx="180975" cy="257175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4994275" y="4429125"/>
            <a:ext cx="180975" cy="257175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de-DE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86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EE09DF-6BF7-44F6-A4B7-0550C405007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Static Variables of the Parser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696913" y="1737263"/>
            <a:ext cx="1876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Lookahead token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027113" y="2738976"/>
            <a:ext cx="52212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number of the lookahead token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96913" y="2256376"/>
            <a:ext cx="4552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 any moment the parser knows the next input token</a:t>
            </a:r>
          </a:p>
        </p:txBody>
      </p:sp>
      <p:grpSp>
        <p:nvGrpSpPr>
          <p:cNvPr id="248859" name="Group 27"/>
          <p:cNvGrpSpPr>
            <a:grpSpLocks/>
          </p:cNvGrpSpPr>
          <p:nvPr/>
        </p:nvGrpSpPr>
        <p:grpSpPr bwMode="auto">
          <a:xfrm>
            <a:off x="696913" y="3272376"/>
            <a:ext cx="5535612" cy="962025"/>
            <a:chOff x="479" y="1807"/>
            <a:chExt cx="3487" cy="606"/>
          </a:xfrm>
        </p:grpSpPr>
        <p:sp>
          <p:nvSpPr>
            <p:cNvPr id="18460" name="Text Box 4"/>
            <p:cNvSpPr txBox="1">
              <a:spLocks noChangeArrowheads="1"/>
            </p:cNvSpPr>
            <p:nvPr/>
          </p:nvSpPr>
          <p:spPr bwMode="auto">
            <a:xfrm>
              <a:off x="479" y="1807"/>
              <a:ext cx="34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remembers two input tokens (for semantic processing)</a:t>
              </a:r>
            </a:p>
          </p:txBody>
        </p:sp>
        <p:sp>
          <p:nvSpPr>
            <p:cNvPr id="18461" name="Text Box 7"/>
            <p:cNvSpPr txBox="1">
              <a:spLocks noChangeArrowheads="1"/>
            </p:cNvSpPr>
            <p:nvPr/>
          </p:nvSpPr>
          <p:spPr bwMode="auto">
            <a:xfrm>
              <a:off x="687" y="2087"/>
              <a:ext cx="3194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Token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most recently recognized token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Token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	// lookahead token (still unrecognized)</a:t>
              </a:r>
            </a:p>
          </p:txBody>
        </p:sp>
      </p:grpSp>
      <p:grpSp>
        <p:nvGrpSpPr>
          <p:cNvPr id="248862" name="Group 30"/>
          <p:cNvGrpSpPr>
            <a:grpSpLocks/>
          </p:cNvGrpSpPr>
          <p:nvPr/>
        </p:nvGrpSpPr>
        <p:grpSpPr bwMode="auto">
          <a:xfrm>
            <a:off x="696913" y="4491576"/>
            <a:ext cx="6313487" cy="2063750"/>
            <a:chOff x="479" y="2575"/>
            <a:chExt cx="3977" cy="1300"/>
          </a:xfrm>
        </p:grpSpPr>
        <p:sp>
          <p:nvSpPr>
            <p:cNvPr id="18441" name="Rectangle 11"/>
            <p:cNvSpPr>
              <a:spLocks noChangeArrowheads="1"/>
            </p:cNvSpPr>
            <p:nvPr/>
          </p:nvSpPr>
          <p:spPr bwMode="auto">
            <a:xfrm>
              <a:off x="2944" y="2960"/>
              <a:ext cx="240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2" name="Rectangle 14"/>
            <p:cNvSpPr>
              <a:spLocks noChangeArrowheads="1"/>
            </p:cNvSpPr>
            <p:nvPr/>
          </p:nvSpPr>
          <p:spPr bwMode="auto">
            <a:xfrm>
              <a:off x="3248" y="2960"/>
              <a:ext cx="296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3" name="Rectangle 16"/>
            <p:cNvSpPr>
              <a:spLocks noChangeArrowheads="1"/>
            </p:cNvSpPr>
            <p:nvPr/>
          </p:nvSpPr>
          <p:spPr bwMode="auto">
            <a:xfrm>
              <a:off x="3608" y="2960"/>
              <a:ext cx="240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4" name="Text Box 8"/>
            <p:cNvSpPr txBox="1">
              <a:spLocks noChangeArrowheads="1"/>
            </p:cNvSpPr>
            <p:nvPr/>
          </p:nvSpPr>
          <p:spPr bwMode="auto">
            <a:xfrm>
              <a:off x="479" y="2575"/>
              <a:ext cx="242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These variables are set by the method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scan()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45" name="Text Box 9"/>
            <p:cNvSpPr txBox="1">
              <a:spLocks noChangeArrowheads="1"/>
            </p:cNvSpPr>
            <p:nvPr/>
          </p:nvSpPr>
          <p:spPr bwMode="auto">
            <a:xfrm>
              <a:off x="687" y="2823"/>
              <a:ext cx="1404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905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905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905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905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905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t = la;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la = Scanner.next();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sym = la.kind;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905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18446" name="Text Box 10"/>
            <p:cNvSpPr txBox="1">
              <a:spLocks noChangeArrowheads="1"/>
            </p:cNvSpPr>
            <p:nvPr/>
          </p:nvSpPr>
          <p:spPr bwMode="auto">
            <a:xfrm>
              <a:off x="2983" y="2983"/>
              <a:ext cx="19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</a:p>
          </p:txBody>
        </p:sp>
        <p:sp>
          <p:nvSpPr>
            <p:cNvPr id="18447" name="Text Box 12"/>
            <p:cNvSpPr txBox="1">
              <a:spLocks noChangeArrowheads="1"/>
            </p:cNvSpPr>
            <p:nvPr/>
          </p:nvSpPr>
          <p:spPr bwMode="auto">
            <a:xfrm>
              <a:off x="2167" y="2919"/>
              <a:ext cx="77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token stream</a:t>
              </a:r>
            </a:p>
          </p:txBody>
        </p:sp>
        <p:sp>
          <p:nvSpPr>
            <p:cNvPr id="18448" name="Text Box 13"/>
            <p:cNvSpPr txBox="1">
              <a:spLocks noChangeArrowheads="1"/>
            </p:cNvSpPr>
            <p:nvPr/>
          </p:nvSpPr>
          <p:spPr bwMode="auto">
            <a:xfrm>
              <a:off x="3287" y="2983"/>
              <a:ext cx="24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assign</a:t>
              </a:r>
            </a:p>
          </p:txBody>
        </p:sp>
        <p:sp>
          <p:nvSpPr>
            <p:cNvPr id="18449" name="Text Box 15"/>
            <p:cNvSpPr txBox="1">
              <a:spLocks noChangeArrowheads="1"/>
            </p:cNvSpPr>
            <p:nvPr/>
          </p:nvSpPr>
          <p:spPr bwMode="auto">
            <a:xfrm>
              <a:off x="3647" y="2983"/>
              <a:ext cx="19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</a:p>
          </p:txBody>
        </p:sp>
        <p:sp>
          <p:nvSpPr>
            <p:cNvPr id="18450" name="Text Box 17"/>
            <p:cNvSpPr txBox="1">
              <a:spLocks noChangeArrowheads="1"/>
            </p:cNvSpPr>
            <p:nvPr/>
          </p:nvSpPr>
          <p:spPr bwMode="auto">
            <a:xfrm>
              <a:off x="3951" y="2983"/>
              <a:ext cx="16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plus</a:t>
              </a:r>
            </a:p>
          </p:txBody>
        </p:sp>
        <p:sp>
          <p:nvSpPr>
            <p:cNvPr id="18451" name="Rectangle 18"/>
            <p:cNvSpPr>
              <a:spLocks noChangeArrowheads="1"/>
            </p:cNvSpPr>
            <p:nvPr/>
          </p:nvSpPr>
          <p:spPr bwMode="auto">
            <a:xfrm>
              <a:off x="3912" y="296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2" name="Text Box 19"/>
            <p:cNvSpPr txBox="1">
              <a:spLocks noChangeArrowheads="1"/>
            </p:cNvSpPr>
            <p:nvPr/>
          </p:nvSpPr>
          <p:spPr bwMode="auto">
            <a:xfrm>
              <a:off x="4255" y="2983"/>
              <a:ext cx="19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</a:p>
          </p:txBody>
        </p:sp>
        <p:sp>
          <p:nvSpPr>
            <p:cNvPr id="18453" name="Rectangle 20"/>
            <p:cNvSpPr>
              <a:spLocks noChangeArrowheads="1"/>
            </p:cNvSpPr>
            <p:nvPr/>
          </p:nvSpPr>
          <p:spPr bwMode="auto">
            <a:xfrm>
              <a:off x="4216" y="296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4" name="Line 21"/>
            <p:cNvSpPr>
              <a:spLocks noChangeShapeType="1"/>
            </p:cNvSpPr>
            <p:nvPr/>
          </p:nvSpPr>
          <p:spPr bwMode="auto">
            <a:xfrm>
              <a:off x="3880" y="2852"/>
              <a:ext cx="0" cy="387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5" name="Text Box 22"/>
            <p:cNvSpPr txBox="1">
              <a:spLocks noChangeArrowheads="1"/>
            </p:cNvSpPr>
            <p:nvPr/>
          </p:nvSpPr>
          <p:spPr bwMode="auto">
            <a:xfrm>
              <a:off x="3663" y="2775"/>
              <a:ext cx="15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</a:t>
              </a:r>
            </a:p>
          </p:txBody>
        </p:sp>
        <p:sp>
          <p:nvSpPr>
            <p:cNvPr id="18456" name="Text Box 23"/>
            <p:cNvSpPr txBox="1">
              <a:spLocks noChangeArrowheads="1"/>
            </p:cNvSpPr>
            <p:nvPr/>
          </p:nvSpPr>
          <p:spPr bwMode="auto">
            <a:xfrm>
              <a:off x="3935" y="2775"/>
              <a:ext cx="20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la</a:t>
              </a:r>
            </a:p>
          </p:txBody>
        </p:sp>
        <p:sp>
          <p:nvSpPr>
            <p:cNvPr id="18457" name="Text Box 24"/>
            <p:cNvSpPr txBox="1">
              <a:spLocks noChangeArrowheads="1"/>
            </p:cNvSpPr>
            <p:nvPr/>
          </p:nvSpPr>
          <p:spPr bwMode="auto">
            <a:xfrm>
              <a:off x="2898" y="3103"/>
              <a:ext cx="979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already recognized</a:t>
              </a:r>
            </a:p>
          </p:txBody>
        </p:sp>
        <p:sp>
          <p:nvSpPr>
            <p:cNvPr id="18458" name="Text Box 25"/>
            <p:cNvSpPr txBox="1">
              <a:spLocks noChangeArrowheads="1"/>
            </p:cNvSpPr>
            <p:nvPr/>
          </p:nvSpPr>
          <p:spPr bwMode="auto">
            <a:xfrm>
              <a:off x="3879" y="3087"/>
              <a:ext cx="32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sym</a:t>
              </a:r>
            </a:p>
          </p:txBody>
        </p:sp>
        <p:sp>
          <p:nvSpPr>
            <p:cNvPr id="18459" name="Text Box 26"/>
            <p:cNvSpPr txBox="1">
              <a:spLocks noChangeArrowheads="1"/>
            </p:cNvSpPr>
            <p:nvPr/>
          </p:nvSpPr>
          <p:spPr bwMode="auto">
            <a:xfrm>
              <a:off x="479" y="3660"/>
              <a:ext cx="353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scan()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is called at the beginning of parsing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 token is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sym</a:t>
              </a:r>
            </a:p>
          </p:txBody>
        </p:sp>
      </p:grp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96913" y="1207284"/>
            <a:ext cx="434956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parser is a class with static fields and methods</a:t>
            </a:r>
          </a:p>
        </p:txBody>
      </p:sp>
    </p:spTree>
    <p:extLst>
      <p:ext uri="{BB962C8B-B14F-4D97-AF65-F5344CB8AC3E}">
        <p14:creationId xmlns:p14="http://schemas.microsoft.com/office/powerpoint/2010/main" val="257490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63787BF-7AA5-4EA0-849B-87FB67E588D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de-DE" altLang="en-US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terminal symbols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Pattern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1052513" y="1649413"/>
            <a:ext cx="30051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symbol to be parsed:	</a:t>
            </a:r>
            <a:r>
              <a:rPr lang="de-AT" altLang="en-US" sz="1400">
                <a:latin typeface="Arial" panose="020B0604020202020204" pitchFamily="34" charset="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parsing action: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check(a);</a:t>
            </a:r>
          </a:p>
        </p:txBody>
      </p:sp>
      <p:grpSp>
        <p:nvGrpSpPr>
          <p:cNvPr id="249868" name="Group 12"/>
          <p:cNvGrpSpPr>
            <a:grpSpLocks/>
          </p:cNvGrpSpPr>
          <p:nvPr/>
        </p:nvGrpSpPr>
        <p:grpSpPr bwMode="auto">
          <a:xfrm>
            <a:off x="709613" y="2374900"/>
            <a:ext cx="6107112" cy="2439988"/>
            <a:chOff x="447" y="1496"/>
            <a:chExt cx="3847" cy="1537"/>
          </a:xfrm>
        </p:grpSpPr>
        <p:sp>
          <p:nvSpPr>
            <p:cNvPr id="20494" name="Text Box 5"/>
            <p:cNvSpPr txBox="1">
              <a:spLocks noChangeArrowheads="1"/>
            </p:cNvSpPr>
            <p:nvPr/>
          </p:nvSpPr>
          <p:spPr bwMode="auto">
            <a:xfrm>
              <a:off x="447" y="1496"/>
              <a:ext cx="24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Needs the following auxiliary methods</a:t>
              </a:r>
            </a:p>
          </p:txBody>
        </p:sp>
        <p:sp>
          <p:nvSpPr>
            <p:cNvPr id="20495" name="Text Box 6"/>
            <p:cNvSpPr txBox="1">
              <a:spLocks noChangeArrowheads="1"/>
            </p:cNvSpPr>
            <p:nvPr/>
          </p:nvSpPr>
          <p:spPr bwMode="auto">
            <a:xfrm>
              <a:off x="703" y="1783"/>
              <a:ext cx="3586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check</a:t>
              </a:r>
              <a:r>
                <a:rPr lang="de-AT" altLang="en-US" sz="1400">
                  <a:latin typeface="Arial" panose="020B0604020202020204" pitchFamily="34" charset="0"/>
                </a:rPr>
                <a:t> (int expected)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== expected) scan();  // </a:t>
              </a:r>
              <a:r>
                <a:rPr lang="de-AT" altLang="en-US" sz="1400" i="1">
                  <a:latin typeface="Arial" panose="020B0604020202020204" pitchFamily="34" charset="0"/>
                </a:rPr>
                <a:t>recognized =&gt; read ahead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error(                                                  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0496" name="Text Box 9"/>
            <p:cNvSpPr txBox="1">
              <a:spLocks noChangeArrowheads="1"/>
            </p:cNvSpPr>
            <p:nvPr/>
          </p:nvSpPr>
          <p:spPr bwMode="auto">
            <a:xfrm>
              <a:off x="703" y="2439"/>
              <a:ext cx="3591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error</a:t>
              </a:r>
              <a:r>
                <a:rPr lang="de-AT" altLang="en-US" sz="1400">
                  <a:latin typeface="Arial" panose="020B0604020202020204" pitchFamily="34" charset="0"/>
                </a:rPr>
                <a:t> (String msg)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System.out.println("line " + la.line + ", col " + la.col + ": " + msg);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System.exit(1);  // </a:t>
              </a:r>
              <a:r>
                <a:rPr lang="de-AT" altLang="en-US" sz="1400" i="1">
                  <a:latin typeface="Arial" panose="020B0604020202020204" pitchFamily="34" charset="0"/>
                </a:rPr>
                <a:t>for a better solution see later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249872" name="Group 16"/>
          <p:cNvGrpSpPr>
            <a:grpSpLocks/>
          </p:cNvGrpSpPr>
          <p:nvPr/>
        </p:nvGrpSpPr>
        <p:grpSpPr bwMode="auto">
          <a:xfrm>
            <a:off x="1116013" y="3262313"/>
            <a:ext cx="6927850" cy="2079625"/>
            <a:chOff x="703" y="2055"/>
            <a:chExt cx="4364" cy="1310"/>
          </a:xfrm>
        </p:grpSpPr>
        <p:sp>
          <p:nvSpPr>
            <p:cNvPr id="20491" name="Text Box 10"/>
            <p:cNvSpPr txBox="1">
              <a:spLocks noChangeArrowheads="1"/>
            </p:cNvSpPr>
            <p:nvPr/>
          </p:nvSpPr>
          <p:spPr bwMode="auto">
            <a:xfrm>
              <a:off x="703" y="3103"/>
              <a:ext cx="3603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String[] </a:t>
              </a:r>
              <a:r>
                <a:rPr lang="de-AT" altLang="en-US" sz="1400" b="1">
                  <a:latin typeface="Arial" panose="020B0604020202020204" pitchFamily="34" charset="0"/>
                </a:rPr>
                <a:t>name</a:t>
              </a:r>
              <a:r>
                <a:rPr lang="de-AT" altLang="en-US" sz="1400">
                  <a:latin typeface="Arial" panose="020B0604020202020204" pitchFamily="34" charset="0"/>
                </a:rPr>
                <a:t> = {"?", "identifier", "number", ..., "+", "-", ...};</a:t>
              </a:r>
            </a:p>
          </p:txBody>
        </p:sp>
        <p:sp>
          <p:nvSpPr>
            <p:cNvPr id="20492" name="Text Box 11"/>
            <p:cNvSpPr txBox="1">
              <a:spLocks noChangeArrowheads="1"/>
            </p:cNvSpPr>
            <p:nvPr/>
          </p:nvSpPr>
          <p:spPr bwMode="auto">
            <a:xfrm>
              <a:off x="4344" y="2999"/>
              <a:ext cx="723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ordered by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token codes</a:t>
              </a:r>
            </a:p>
          </p:txBody>
        </p:sp>
        <p:sp>
          <p:nvSpPr>
            <p:cNvPr id="20493" name="Text Box 8"/>
            <p:cNvSpPr txBox="1">
              <a:spLocks noChangeArrowheads="1"/>
            </p:cNvSpPr>
            <p:nvPr/>
          </p:nvSpPr>
          <p:spPr bwMode="auto">
            <a:xfrm>
              <a:off x="1369" y="2055"/>
              <a:ext cx="159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name[expected] + " expected"</a:t>
              </a:r>
            </a:p>
          </p:txBody>
        </p:sp>
      </p:grpSp>
      <p:grpSp>
        <p:nvGrpSpPr>
          <p:cNvPr id="249873" name="Group 17"/>
          <p:cNvGrpSpPr>
            <a:grpSpLocks/>
          </p:cNvGrpSpPr>
          <p:nvPr/>
        </p:nvGrpSpPr>
        <p:grpSpPr bwMode="auto">
          <a:xfrm>
            <a:off x="773113" y="5408613"/>
            <a:ext cx="5122862" cy="1298575"/>
            <a:chOff x="487" y="3407"/>
            <a:chExt cx="3227" cy="818"/>
          </a:xfrm>
        </p:grpSpPr>
        <p:sp>
          <p:nvSpPr>
            <p:cNvPr id="20489" name="Text Box 14"/>
            <p:cNvSpPr txBox="1">
              <a:spLocks noChangeArrowheads="1"/>
            </p:cNvSpPr>
            <p:nvPr/>
          </p:nvSpPr>
          <p:spPr bwMode="auto">
            <a:xfrm>
              <a:off x="487" y="3407"/>
              <a:ext cx="322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The names of the terminal symbols are declared as constants</a:t>
              </a:r>
            </a:p>
          </p:txBody>
        </p:sp>
        <p:sp>
          <p:nvSpPr>
            <p:cNvPr id="20490" name="Text Box 15"/>
            <p:cNvSpPr txBox="1">
              <a:spLocks noChangeArrowheads="1"/>
            </p:cNvSpPr>
            <p:nvPr/>
          </p:nvSpPr>
          <p:spPr bwMode="auto">
            <a:xfrm>
              <a:off x="639" y="3631"/>
              <a:ext cx="760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static final int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none = 0,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ident = 1,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 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987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C13BCA-6307-4DA8-93E2-FCAED0A5412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nonterminal symbols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Pattern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1052513" y="1649413"/>
            <a:ext cx="505328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symbol to be parsed: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parsing action: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X();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call the parsing method of X</a:t>
            </a:r>
          </a:p>
        </p:txBody>
      </p:sp>
      <p:grpSp>
        <p:nvGrpSpPr>
          <p:cNvPr id="250889" name="Group 9"/>
          <p:cNvGrpSpPr>
            <a:grpSpLocks/>
          </p:cNvGrpSpPr>
          <p:nvPr/>
        </p:nvGrpSpPr>
        <p:grpSpPr bwMode="auto">
          <a:xfrm>
            <a:off x="709613" y="2501900"/>
            <a:ext cx="8140701" cy="1274763"/>
            <a:chOff x="447" y="1576"/>
            <a:chExt cx="5128" cy="803"/>
          </a:xfrm>
        </p:grpSpPr>
        <p:sp>
          <p:nvSpPr>
            <p:cNvPr id="22538" name="Text Box 5"/>
            <p:cNvSpPr txBox="1">
              <a:spLocks noChangeArrowheads="1"/>
            </p:cNvSpPr>
            <p:nvPr/>
          </p:nvSpPr>
          <p:spPr bwMode="auto">
            <a:xfrm>
              <a:off x="447" y="1576"/>
              <a:ext cx="512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Each nonterminal symbol is recognized by a parsing method with the same name</a:t>
              </a:r>
            </a:p>
          </p:txBody>
        </p:sp>
        <p:sp>
          <p:nvSpPr>
            <p:cNvPr id="22539" name="Text Box 6"/>
            <p:cNvSpPr txBox="1">
              <a:spLocks noChangeArrowheads="1"/>
            </p:cNvSpPr>
            <p:nvPr/>
          </p:nvSpPr>
          <p:spPr bwMode="auto">
            <a:xfrm>
              <a:off x="687" y="1919"/>
              <a:ext cx="2579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parsing actions for the right-hand side of 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grpSp>
        <p:nvGrpSpPr>
          <p:cNvPr id="250890" name="Group 10"/>
          <p:cNvGrpSpPr>
            <a:grpSpLocks/>
          </p:cNvGrpSpPr>
          <p:nvPr/>
        </p:nvGrpSpPr>
        <p:grpSpPr bwMode="auto">
          <a:xfrm>
            <a:off x="709613" y="4216400"/>
            <a:ext cx="5510213" cy="1716088"/>
            <a:chOff x="447" y="2656"/>
            <a:chExt cx="3471" cy="1081"/>
          </a:xfrm>
        </p:grpSpPr>
        <p:sp>
          <p:nvSpPr>
            <p:cNvPr id="22536" name="Text Box 7"/>
            <p:cNvSpPr txBox="1">
              <a:spLocks noChangeArrowheads="1"/>
            </p:cNvSpPr>
            <p:nvPr/>
          </p:nvSpPr>
          <p:spPr bwMode="auto">
            <a:xfrm>
              <a:off x="447" y="2656"/>
              <a:ext cx="242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Initialization of the MicroJava parser</a:t>
              </a:r>
            </a:p>
          </p:txBody>
        </p:sp>
        <p:sp>
          <p:nvSpPr>
            <p:cNvPr id="22537" name="Text Box 8"/>
            <p:cNvSpPr txBox="1">
              <a:spLocks noChangeArrowheads="1"/>
            </p:cNvSpPr>
            <p:nvPr/>
          </p:nvSpPr>
          <p:spPr bwMode="auto">
            <a:xfrm>
              <a:off x="687" y="2999"/>
              <a:ext cx="3231" cy="73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333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parse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333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scan();	// initializes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and sym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333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MicroJava();	// calls the parsing method of the start symbol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333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check(eof);	// at the end the input must be empty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333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91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B7E6BA-7C36-4289-9347-AD00B457416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3098800" y="2006600"/>
            <a:ext cx="3606800" cy="15367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sequences</a:t>
            </a: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709613" y="12192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Pattern</a:t>
            </a: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1052513" y="1573213"/>
            <a:ext cx="5813108" cy="200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06600" algn="l"/>
                <a:tab pos="21971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06600" algn="l"/>
                <a:tab pos="21971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06600" algn="l"/>
                <a:tab pos="21971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06600" algn="l"/>
                <a:tab pos="21971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6600" algn="l"/>
                <a:tab pos="2197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production: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a Y c.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parsing method: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// sym contains a terminal start symbol of 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check(a);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Y();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check(c);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// sym contains a terminal successor of 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6600" algn="l"/>
                <a:tab pos="21971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251933" name="Group 29"/>
          <p:cNvGrpSpPr>
            <a:grpSpLocks/>
          </p:cNvGrpSpPr>
          <p:nvPr/>
        </p:nvGrpSpPr>
        <p:grpSpPr bwMode="auto">
          <a:xfrm>
            <a:off x="3530600" y="4468813"/>
            <a:ext cx="1719263" cy="304800"/>
            <a:chOff x="2224" y="2815"/>
            <a:chExt cx="1083" cy="192"/>
          </a:xfrm>
        </p:grpSpPr>
        <p:sp>
          <p:nvSpPr>
            <p:cNvPr id="24607" name="Line 12"/>
            <p:cNvSpPr>
              <a:spLocks noChangeShapeType="1"/>
            </p:cNvSpPr>
            <p:nvPr/>
          </p:nvSpPr>
          <p:spPr bwMode="auto">
            <a:xfrm>
              <a:off x="2224" y="2920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8" name="Text Box 13"/>
            <p:cNvSpPr txBox="1">
              <a:spLocks noChangeArrowheads="1"/>
            </p:cNvSpPr>
            <p:nvPr/>
          </p:nvSpPr>
          <p:spPr bwMode="auto">
            <a:xfrm>
              <a:off x="2951" y="2815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b c</a:t>
              </a:r>
            </a:p>
          </p:txBody>
        </p:sp>
      </p:grpSp>
      <p:grpSp>
        <p:nvGrpSpPr>
          <p:cNvPr id="251934" name="Group 30"/>
          <p:cNvGrpSpPr>
            <a:grpSpLocks/>
          </p:cNvGrpSpPr>
          <p:nvPr/>
        </p:nvGrpSpPr>
        <p:grpSpPr bwMode="auto">
          <a:xfrm>
            <a:off x="2374900" y="4775200"/>
            <a:ext cx="2874963" cy="1281113"/>
            <a:chOff x="1496" y="3008"/>
            <a:chExt cx="1811" cy="807"/>
          </a:xfrm>
        </p:grpSpPr>
        <p:sp>
          <p:nvSpPr>
            <p:cNvPr id="24602" name="Line 14"/>
            <p:cNvSpPr>
              <a:spLocks noChangeShapeType="1"/>
            </p:cNvSpPr>
            <p:nvPr/>
          </p:nvSpPr>
          <p:spPr bwMode="auto">
            <a:xfrm flipH="1">
              <a:off x="1496" y="3008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3" name="Line 15"/>
            <p:cNvSpPr>
              <a:spLocks noChangeShapeType="1"/>
            </p:cNvSpPr>
            <p:nvPr/>
          </p:nvSpPr>
          <p:spPr bwMode="auto">
            <a:xfrm>
              <a:off x="1496" y="3008"/>
              <a:ext cx="0" cy="6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4" name="Line 16"/>
            <p:cNvSpPr>
              <a:spLocks noChangeShapeType="1"/>
            </p:cNvSpPr>
            <p:nvPr/>
          </p:nvSpPr>
          <p:spPr bwMode="auto">
            <a:xfrm>
              <a:off x="1496" y="3624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5" name="Line 17"/>
            <p:cNvSpPr>
              <a:spLocks noChangeShapeType="1"/>
            </p:cNvSpPr>
            <p:nvPr/>
          </p:nvSpPr>
          <p:spPr bwMode="auto">
            <a:xfrm>
              <a:off x="2224" y="3728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6" name="Text Box 18"/>
            <p:cNvSpPr txBox="1">
              <a:spLocks noChangeArrowheads="1"/>
            </p:cNvSpPr>
            <p:nvPr/>
          </p:nvSpPr>
          <p:spPr bwMode="auto">
            <a:xfrm>
              <a:off x="2951" y="3623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b c</a:t>
              </a:r>
            </a:p>
          </p:txBody>
        </p:sp>
      </p:grpSp>
      <p:grpSp>
        <p:nvGrpSpPr>
          <p:cNvPr id="251935" name="Group 31"/>
          <p:cNvGrpSpPr>
            <a:grpSpLocks/>
          </p:cNvGrpSpPr>
          <p:nvPr/>
        </p:nvGrpSpPr>
        <p:grpSpPr bwMode="auto">
          <a:xfrm>
            <a:off x="3530600" y="6018213"/>
            <a:ext cx="1571625" cy="304800"/>
            <a:chOff x="2224" y="3791"/>
            <a:chExt cx="990" cy="192"/>
          </a:xfrm>
        </p:grpSpPr>
        <p:sp>
          <p:nvSpPr>
            <p:cNvPr id="24600" name="Line 19"/>
            <p:cNvSpPr>
              <a:spLocks noChangeShapeType="1"/>
            </p:cNvSpPr>
            <p:nvPr/>
          </p:nvSpPr>
          <p:spPr bwMode="auto">
            <a:xfrm>
              <a:off x="2224" y="3896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601" name="Text Box 20"/>
            <p:cNvSpPr txBox="1">
              <a:spLocks noChangeArrowheads="1"/>
            </p:cNvSpPr>
            <p:nvPr/>
          </p:nvSpPr>
          <p:spPr bwMode="auto">
            <a:xfrm>
              <a:off x="2951" y="3791"/>
              <a:ext cx="2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c</a:t>
              </a:r>
            </a:p>
          </p:txBody>
        </p:sp>
      </p:grpSp>
      <p:grpSp>
        <p:nvGrpSpPr>
          <p:cNvPr id="251936" name="Group 32"/>
          <p:cNvGrpSpPr>
            <a:grpSpLocks/>
          </p:cNvGrpSpPr>
          <p:nvPr/>
        </p:nvGrpSpPr>
        <p:grpSpPr bwMode="auto">
          <a:xfrm>
            <a:off x="3530600" y="6297613"/>
            <a:ext cx="1423988" cy="304800"/>
            <a:chOff x="2224" y="3967"/>
            <a:chExt cx="897" cy="192"/>
          </a:xfrm>
        </p:grpSpPr>
        <p:sp>
          <p:nvSpPr>
            <p:cNvPr id="24598" name="Line 21"/>
            <p:cNvSpPr>
              <a:spLocks noChangeShapeType="1"/>
            </p:cNvSpPr>
            <p:nvPr/>
          </p:nvSpPr>
          <p:spPr bwMode="auto">
            <a:xfrm>
              <a:off x="2224" y="4072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9" name="Text Box 22"/>
            <p:cNvSpPr txBox="1">
              <a:spLocks noChangeArrowheads="1"/>
            </p:cNvSpPr>
            <p:nvPr/>
          </p:nvSpPr>
          <p:spPr bwMode="auto">
            <a:xfrm>
              <a:off x="2951" y="3967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251937" name="Group 33"/>
          <p:cNvGrpSpPr>
            <a:grpSpLocks/>
          </p:cNvGrpSpPr>
          <p:nvPr/>
        </p:nvGrpSpPr>
        <p:grpSpPr bwMode="auto">
          <a:xfrm>
            <a:off x="3530600" y="4735513"/>
            <a:ext cx="1423988" cy="304800"/>
            <a:chOff x="2224" y="2983"/>
            <a:chExt cx="897" cy="192"/>
          </a:xfrm>
        </p:grpSpPr>
        <p:sp>
          <p:nvSpPr>
            <p:cNvPr id="24596" name="Line 23"/>
            <p:cNvSpPr>
              <a:spLocks noChangeShapeType="1"/>
            </p:cNvSpPr>
            <p:nvPr/>
          </p:nvSpPr>
          <p:spPr bwMode="auto">
            <a:xfrm>
              <a:off x="2224" y="3088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7" name="Text Box 24"/>
            <p:cNvSpPr txBox="1">
              <a:spLocks noChangeArrowheads="1"/>
            </p:cNvSpPr>
            <p:nvPr/>
          </p:nvSpPr>
          <p:spPr bwMode="auto">
            <a:xfrm>
              <a:off x="2951" y="2983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51929" name="Line 25"/>
          <p:cNvSpPr>
            <a:spLocks noChangeShapeType="1"/>
          </p:cNvSpPr>
          <p:nvPr/>
        </p:nvSpPr>
        <p:spPr bwMode="auto">
          <a:xfrm>
            <a:off x="3530600" y="5181600"/>
            <a:ext cx="1104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51932" name="Group 28"/>
          <p:cNvGrpSpPr>
            <a:grpSpLocks/>
          </p:cNvGrpSpPr>
          <p:nvPr/>
        </p:nvGrpSpPr>
        <p:grpSpPr bwMode="auto">
          <a:xfrm>
            <a:off x="709613" y="3657600"/>
            <a:ext cx="5462587" cy="3048000"/>
            <a:chOff x="447" y="2304"/>
            <a:chExt cx="3441" cy="1920"/>
          </a:xfrm>
        </p:grpSpPr>
        <p:sp>
          <p:nvSpPr>
            <p:cNvPr id="24590" name="Text Box 6"/>
            <p:cNvSpPr txBox="1">
              <a:spLocks noChangeArrowheads="1"/>
            </p:cNvSpPr>
            <p:nvPr/>
          </p:nvSpPr>
          <p:spPr bwMode="auto">
            <a:xfrm>
              <a:off x="447" y="2304"/>
              <a:ext cx="7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Simulation</a:t>
              </a:r>
            </a:p>
          </p:txBody>
        </p:sp>
        <p:sp>
          <p:nvSpPr>
            <p:cNvPr id="24591" name="Text Box 8"/>
            <p:cNvSpPr txBox="1">
              <a:spLocks noChangeArrowheads="1"/>
            </p:cNvSpPr>
            <p:nvPr/>
          </p:nvSpPr>
          <p:spPr bwMode="auto">
            <a:xfrm>
              <a:off x="639" y="2583"/>
              <a:ext cx="602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a Y c.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 = b b.</a:t>
              </a:r>
            </a:p>
          </p:txBody>
        </p:sp>
        <p:sp>
          <p:nvSpPr>
            <p:cNvPr id="24592" name="Text Box 9"/>
            <p:cNvSpPr txBox="1">
              <a:spLocks noChangeArrowheads="1"/>
            </p:cNvSpPr>
            <p:nvPr/>
          </p:nvSpPr>
          <p:spPr bwMode="auto">
            <a:xfrm>
              <a:off x="1599" y="2583"/>
              <a:ext cx="1225" cy="1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check(c);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4593" name="Line 10"/>
            <p:cNvSpPr>
              <a:spLocks noChangeShapeType="1"/>
            </p:cNvSpPr>
            <p:nvPr/>
          </p:nvSpPr>
          <p:spPr bwMode="auto">
            <a:xfrm>
              <a:off x="2224" y="2760"/>
              <a:ext cx="6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4594" name="Text Box 11"/>
            <p:cNvSpPr txBox="1">
              <a:spLocks noChangeArrowheads="1"/>
            </p:cNvSpPr>
            <p:nvPr/>
          </p:nvSpPr>
          <p:spPr bwMode="auto">
            <a:xfrm>
              <a:off x="2951" y="2655"/>
              <a:ext cx="44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b b c</a:t>
              </a:r>
            </a:p>
          </p:txBody>
        </p:sp>
        <p:sp>
          <p:nvSpPr>
            <p:cNvPr id="24595" name="Text Box 26"/>
            <p:cNvSpPr txBox="1">
              <a:spLocks noChangeArrowheads="1"/>
            </p:cNvSpPr>
            <p:nvPr/>
          </p:nvSpPr>
          <p:spPr bwMode="auto">
            <a:xfrm>
              <a:off x="2951" y="2479"/>
              <a:ext cx="93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remaining input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2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0772DC-4BE0-4DAB-952D-7257B5DCD2B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alternatives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Pattern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767013" y="1377950"/>
            <a:ext cx="790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|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|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g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4697413" y="1377950"/>
            <a:ext cx="3332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g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are arbitrary EBNF expressions</a:t>
            </a: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696913" y="1955800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Parsing action</a:t>
            </a: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2792413" y="2036763"/>
            <a:ext cx="4095750" cy="9556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)) { ...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else if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)) { ...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else if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g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)) { ...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g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else error("...");  //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find a meaninful error message</a:t>
            </a:r>
          </a:p>
        </p:txBody>
      </p:sp>
      <p:grpSp>
        <p:nvGrpSpPr>
          <p:cNvPr id="252941" name="Group 13"/>
          <p:cNvGrpSpPr>
            <a:grpSpLocks/>
          </p:cNvGrpSpPr>
          <p:nvPr/>
        </p:nvGrpSpPr>
        <p:grpSpPr bwMode="auto">
          <a:xfrm>
            <a:off x="696913" y="3175000"/>
            <a:ext cx="6191250" cy="3211513"/>
            <a:chOff x="479" y="2000"/>
            <a:chExt cx="3900" cy="2023"/>
          </a:xfrm>
        </p:grpSpPr>
        <p:sp>
          <p:nvSpPr>
            <p:cNvPr id="26636" name="Text Box 8"/>
            <p:cNvSpPr txBox="1">
              <a:spLocks noChangeArrowheads="1"/>
            </p:cNvSpPr>
            <p:nvPr/>
          </p:nvSpPr>
          <p:spPr bwMode="auto">
            <a:xfrm>
              <a:off x="479" y="2000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26637" name="Text Box 9"/>
            <p:cNvSpPr txBox="1">
              <a:spLocks noChangeArrowheads="1"/>
            </p:cNvSpPr>
            <p:nvPr/>
          </p:nvSpPr>
          <p:spPr bwMode="auto">
            <a:xfrm>
              <a:off x="687" y="2271"/>
              <a:ext cx="774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a Y | Y b.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 = c | d.</a:t>
              </a:r>
            </a:p>
          </p:txBody>
        </p:sp>
        <p:sp>
          <p:nvSpPr>
            <p:cNvPr id="26638" name="Text Box 10"/>
            <p:cNvSpPr txBox="1">
              <a:spLocks noChangeArrowheads="1"/>
            </p:cNvSpPr>
            <p:nvPr/>
          </p:nvSpPr>
          <p:spPr bwMode="auto">
            <a:xfrm>
              <a:off x="1695" y="2263"/>
              <a:ext cx="1416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First(aY) = {a}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First(Yb) = First(Y) = {c, d}</a:t>
              </a:r>
            </a:p>
          </p:txBody>
        </p:sp>
        <p:sp>
          <p:nvSpPr>
            <p:cNvPr id="26639" name="Text Box 11"/>
            <p:cNvSpPr txBox="1">
              <a:spLocks noChangeArrowheads="1"/>
            </p:cNvSpPr>
            <p:nvPr/>
          </p:nvSpPr>
          <p:spPr bwMode="auto">
            <a:xfrm>
              <a:off x="687" y="2759"/>
              <a:ext cx="1799" cy="126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(sym == a)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 else if (sym == c || sym == d)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 else error ("invalid start of X");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6640" name="Text Box 12"/>
            <p:cNvSpPr txBox="1">
              <a:spLocks noChangeArrowheads="1"/>
            </p:cNvSpPr>
            <p:nvPr/>
          </p:nvSpPr>
          <p:spPr bwMode="auto">
            <a:xfrm>
              <a:off x="2663" y="2759"/>
              <a:ext cx="1716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(sym == c) check(c);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if (sym == d) check(d);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error ("invalid start of Y");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sp>
        <p:nvSpPr>
          <p:cNvPr id="252945" name="Text Box 17"/>
          <p:cNvSpPr txBox="1">
            <a:spLocks noChangeArrowheads="1"/>
          </p:cNvSpPr>
          <p:nvPr/>
        </p:nvSpPr>
        <p:spPr bwMode="auto">
          <a:xfrm>
            <a:off x="4100513" y="5700713"/>
            <a:ext cx="2403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examples:	parse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parse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 b</a:t>
            </a:r>
          </a:p>
        </p:txBody>
      </p:sp>
      <p:sp>
        <p:nvSpPr>
          <p:cNvPr id="252946" name="Rectangle 18"/>
          <p:cNvSpPr>
            <a:spLocks noChangeArrowheads="1"/>
          </p:cNvSpPr>
          <p:nvPr/>
        </p:nvSpPr>
        <p:spPr bwMode="auto">
          <a:xfrm>
            <a:off x="4064000" y="4241800"/>
            <a:ext cx="3924300" cy="2146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6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45" grpId="0" autoUpdateAnimBg="0"/>
      <p:bldP spid="2529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93BBEB-8A76-4662-B7E4-D22A8EE3784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EBNF options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Pattern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2767013" y="1377950"/>
            <a:ext cx="446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[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]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ymbol" panose="05050102010706020507" pitchFamily="18" charset="2"/>
              <a:ea typeface="+mn-ea"/>
              <a:cs typeface="+mn-cs"/>
            </a:endParaRP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4697413" y="1377950"/>
            <a:ext cx="2984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is an arbitrary EBNF expression</a:t>
            </a:r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696913" y="1955800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Parsing action</a:t>
            </a:r>
          </a:p>
        </p:txBody>
      </p:sp>
      <p:sp>
        <p:nvSpPr>
          <p:cNvPr id="28680" name="Text Box 7"/>
          <p:cNvSpPr txBox="1">
            <a:spLocks noChangeArrowheads="1"/>
          </p:cNvSpPr>
          <p:nvPr/>
        </p:nvSpPr>
        <p:spPr bwMode="auto">
          <a:xfrm>
            <a:off x="2792413" y="2036763"/>
            <a:ext cx="4367212" cy="3095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)) { ...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}  // no error branch!</a:t>
            </a:r>
          </a:p>
        </p:txBody>
      </p:sp>
      <p:grpSp>
        <p:nvGrpSpPr>
          <p:cNvPr id="253964" name="Group 12"/>
          <p:cNvGrpSpPr>
            <a:grpSpLocks/>
          </p:cNvGrpSpPr>
          <p:nvPr/>
        </p:nvGrpSpPr>
        <p:grpSpPr bwMode="auto">
          <a:xfrm>
            <a:off x="684213" y="2882900"/>
            <a:ext cx="2262187" cy="3386138"/>
            <a:chOff x="471" y="1816"/>
            <a:chExt cx="1425" cy="2133"/>
          </a:xfrm>
        </p:grpSpPr>
        <p:sp>
          <p:nvSpPr>
            <p:cNvPr id="28682" name="Text Box 8"/>
            <p:cNvSpPr txBox="1">
              <a:spLocks noChangeArrowheads="1"/>
            </p:cNvSpPr>
            <p:nvPr/>
          </p:nvSpPr>
          <p:spPr bwMode="auto">
            <a:xfrm>
              <a:off x="471" y="1816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28683" name="Text Box 9"/>
            <p:cNvSpPr txBox="1">
              <a:spLocks noChangeArrowheads="1"/>
            </p:cNvSpPr>
            <p:nvPr/>
          </p:nvSpPr>
          <p:spPr bwMode="auto">
            <a:xfrm>
              <a:off x="671" y="2095"/>
              <a:ext cx="651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[a b] c.</a:t>
              </a:r>
            </a:p>
          </p:txBody>
        </p:sp>
        <p:sp>
          <p:nvSpPr>
            <p:cNvPr id="28684" name="Text Box 10"/>
            <p:cNvSpPr txBox="1">
              <a:spLocks noChangeArrowheads="1"/>
            </p:cNvSpPr>
            <p:nvPr/>
          </p:nvSpPr>
          <p:spPr bwMode="auto">
            <a:xfrm>
              <a:off x="671" y="2439"/>
              <a:ext cx="1225" cy="99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(sym == a)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check(c);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8685" name="Text Box 11"/>
            <p:cNvSpPr txBox="1">
              <a:spLocks noChangeArrowheads="1"/>
            </p:cNvSpPr>
            <p:nvPr/>
          </p:nvSpPr>
          <p:spPr bwMode="auto">
            <a:xfrm>
              <a:off x="631" y="3583"/>
              <a:ext cx="123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Example:	parse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b c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parse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681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84B6E2-AB97-4F90-9DF0-F0EE4845DD7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EBNF iterations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917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Pattern</a:t>
            </a: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2767013" y="1377950"/>
            <a:ext cx="5032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{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}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ymbol" panose="05050102010706020507" pitchFamily="18" charset="2"/>
              <a:ea typeface="+mn-ea"/>
              <a:cs typeface="+mn-cs"/>
            </a:endParaRPr>
          </a:p>
        </p:txBody>
      </p:sp>
      <p:sp>
        <p:nvSpPr>
          <p:cNvPr id="30726" name="Text Box 5"/>
          <p:cNvSpPr txBox="1">
            <a:spLocks noChangeArrowheads="1"/>
          </p:cNvSpPr>
          <p:nvPr/>
        </p:nvSpPr>
        <p:spPr bwMode="auto">
          <a:xfrm>
            <a:off x="4697413" y="1377950"/>
            <a:ext cx="2984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is an arbitrary EBNF expression</a:t>
            </a:r>
          </a:p>
        </p:txBody>
      </p:sp>
      <p:sp>
        <p:nvSpPr>
          <p:cNvPr id="30727" name="Text Box 6"/>
          <p:cNvSpPr txBox="1">
            <a:spLocks noChangeArrowheads="1"/>
          </p:cNvSpPr>
          <p:nvPr/>
        </p:nvSpPr>
        <p:spPr bwMode="auto">
          <a:xfrm>
            <a:off x="696913" y="1955800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Parsing action</a:t>
            </a:r>
          </a:p>
        </p:txBody>
      </p:sp>
      <p:sp>
        <p:nvSpPr>
          <p:cNvPr id="30728" name="Text Box 7"/>
          <p:cNvSpPr txBox="1">
            <a:spLocks noChangeArrowheads="1"/>
          </p:cNvSpPr>
          <p:nvPr/>
        </p:nvSpPr>
        <p:spPr bwMode="auto">
          <a:xfrm>
            <a:off x="2792413" y="2036763"/>
            <a:ext cx="3167062" cy="3095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while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)) { ... </a:t>
            </a: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}</a:t>
            </a:r>
          </a:p>
        </p:txBody>
      </p:sp>
      <p:grpSp>
        <p:nvGrpSpPr>
          <p:cNvPr id="254992" name="Group 16"/>
          <p:cNvGrpSpPr>
            <a:grpSpLocks/>
          </p:cNvGrpSpPr>
          <p:nvPr/>
        </p:nvGrpSpPr>
        <p:grpSpPr bwMode="auto">
          <a:xfrm>
            <a:off x="684213" y="2882900"/>
            <a:ext cx="3233737" cy="3297238"/>
            <a:chOff x="471" y="1816"/>
            <a:chExt cx="2037" cy="2077"/>
          </a:xfrm>
        </p:grpSpPr>
        <p:sp>
          <p:nvSpPr>
            <p:cNvPr id="30734" name="Text Box 9"/>
            <p:cNvSpPr txBox="1">
              <a:spLocks noChangeArrowheads="1"/>
            </p:cNvSpPr>
            <p:nvPr/>
          </p:nvSpPr>
          <p:spPr bwMode="auto">
            <a:xfrm>
              <a:off x="471" y="1816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30735" name="Text Box 10"/>
            <p:cNvSpPr txBox="1">
              <a:spLocks noChangeArrowheads="1"/>
            </p:cNvSpPr>
            <p:nvPr/>
          </p:nvSpPr>
          <p:spPr bwMode="auto">
            <a:xfrm>
              <a:off x="671" y="2095"/>
              <a:ext cx="682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a {Y} b.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 = c | d.</a:t>
              </a:r>
            </a:p>
          </p:txBody>
        </p:sp>
        <p:sp>
          <p:nvSpPr>
            <p:cNvPr id="30736" name="Text Box 11"/>
            <p:cNvSpPr txBox="1">
              <a:spLocks noChangeArrowheads="1"/>
            </p:cNvSpPr>
            <p:nvPr/>
          </p:nvSpPr>
          <p:spPr bwMode="auto">
            <a:xfrm>
              <a:off x="671" y="2599"/>
              <a:ext cx="1837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== c || sym == d) 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0737" name="Text Box 12"/>
            <p:cNvSpPr txBox="1">
              <a:spLocks noChangeArrowheads="1"/>
            </p:cNvSpPr>
            <p:nvPr/>
          </p:nvSpPr>
          <p:spPr bwMode="auto">
            <a:xfrm>
              <a:off x="631" y="3527"/>
              <a:ext cx="141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Example:	parse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c d c 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parse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b</a:t>
              </a:r>
            </a:p>
          </p:txBody>
        </p:sp>
      </p:grpSp>
      <p:grpSp>
        <p:nvGrpSpPr>
          <p:cNvPr id="254993" name="Group 17"/>
          <p:cNvGrpSpPr>
            <a:grpSpLocks/>
          </p:cNvGrpSpPr>
          <p:nvPr/>
        </p:nvGrpSpPr>
        <p:grpSpPr bwMode="auto">
          <a:xfrm>
            <a:off x="4926013" y="3770313"/>
            <a:ext cx="3773487" cy="2409825"/>
            <a:chOff x="3143" y="2375"/>
            <a:chExt cx="2377" cy="1518"/>
          </a:xfrm>
        </p:grpSpPr>
        <p:sp>
          <p:nvSpPr>
            <p:cNvPr id="30731" name="Text Box 13"/>
            <p:cNvSpPr txBox="1">
              <a:spLocks noChangeArrowheads="1"/>
            </p:cNvSpPr>
            <p:nvPr/>
          </p:nvSpPr>
          <p:spPr bwMode="auto">
            <a:xfrm>
              <a:off x="3151" y="2599"/>
              <a:ext cx="1231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!= b) 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check(b);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0732" name="Text Box 14"/>
            <p:cNvSpPr txBox="1">
              <a:spLocks noChangeArrowheads="1"/>
            </p:cNvSpPr>
            <p:nvPr/>
          </p:nvSpPr>
          <p:spPr bwMode="auto">
            <a:xfrm>
              <a:off x="3167" y="2375"/>
              <a:ext cx="8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alternatively ...</a:t>
              </a:r>
            </a:p>
          </p:txBody>
        </p:sp>
        <p:sp>
          <p:nvSpPr>
            <p:cNvPr id="30733" name="Text Box 15"/>
            <p:cNvSpPr txBox="1">
              <a:spLocks noChangeArrowheads="1"/>
            </p:cNvSpPr>
            <p:nvPr/>
          </p:nvSpPr>
          <p:spPr bwMode="auto">
            <a:xfrm>
              <a:off x="3143" y="3527"/>
              <a:ext cx="2377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 but there is the danger of an endless loop,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is missing in the input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11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D1C79C-A295-4B8A-985A-DE13731E55A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deal with large First sets</a:t>
            </a: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735013" y="1346200"/>
            <a:ext cx="4930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If the set has 5 or more elements: use class </a:t>
            </a: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BitSet</a:t>
            </a:r>
            <a:endParaRPr kumimoji="0" lang="de-AT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004888" y="1789113"/>
            <a:ext cx="26717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2925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e.g.:	First(X) = {a, b, c, d, e}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2925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First(Y) = {f, g, h, i, j}</a:t>
            </a:r>
          </a:p>
        </p:txBody>
      </p:sp>
      <p:grpSp>
        <p:nvGrpSpPr>
          <p:cNvPr id="256013" name="Group 13"/>
          <p:cNvGrpSpPr>
            <a:grpSpLocks/>
          </p:cNvGrpSpPr>
          <p:nvPr/>
        </p:nvGrpSpPr>
        <p:grpSpPr bwMode="auto">
          <a:xfrm>
            <a:off x="995363" y="2513013"/>
            <a:ext cx="5229225" cy="1714500"/>
            <a:chOff x="627" y="1535"/>
            <a:chExt cx="3294" cy="1080"/>
          </a:xfrm>
        </p:grpSpPr>
        <p:sp>
          <p:nvSpPr>
            <p:cNvPr id="32783" name="Text Box 5"/>
            <p:cNvSpPr txBox="1">
              <a:spLocks noChangeArrowheads="1"/>
            </p:cNvSpPr>
            <p:nvPr/>
          </p:nvSpPr>
          <p:spPr bwMode="auto">
            <a:xfrm>
              <a:off x="627" y="1535"/>
              <a:ext cx="297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 sets are initialized at the beginning of the parser</a:t>
              </a:r>
            </a:p>
          </p:txBody>
        </p:sp>
        <p:sp>
          <p:nvSpPr>
            <p:cNvPr id="32784" name="Text Box 6"/>
            <p:cNvSpPr txBox="1">
              <a:spLocks noChangeArrowheads="1"/>
            </p:cNvSpPr>
            <p:nvPr/>
          </p:nvSpPr>
          <p:spPr bwMode="auto">
            <a:xfrm>
              <a:off x="679" y="1807"/>
              <a:ext cx="3242" cy="80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import java.util.BitSet;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BitSet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new BitSet();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firstX.set(a); firstX.set(b); firstX.set(c); firstX.set(d); firstX.set(e);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BitSet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firstY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new BitSet();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firstY.set(f); firstY.set(g); firstY.set(h); firstY.set(i); firstY.set(j); </a:t>
              </a:r>
            </a:p>
          </p:txBody>
        </p:sp>
      </p:grpSp>
      <p:grpSp>
        <p:nvGrpSpPr>
          <p:cNvPr id="256014" name="Group 14"/>
          <p:cNvGrpSpPr>
            <a:grpSpLocks/>
          </p:cNvGrpSpPr>
          <p:nvPr/>
        </p:nvGrpSpPr>
        <p:grpSpPr bwMode="auto">
          <a:xfrm>
            <a:off x="6291263" y="2516188"/>
            <a:ext cx="2578100" cy="1584325"/>
            <a:chOff x="3963" y="1537"/>
            <a:chExt cx="1624" cy="998"/>
          </a:xfrm>
        </p:grpSpPr>
        <p:sp>
          <p:nvSpPr>
            <p:cNvPr id="32780" name="Text Box 7"/>
            <p:cNvSpPr txBox="1">
              <a:spLocks noChangeArrowheads="1"/>
            </p:cNvSpPr>
            <p:nvPr/>
          </p:nvSpPr>
          <p:spPr bwMode="auto">
            <a:xfrm>
              <a:off x="3963" y="1537"/>
              <a:ext cx="44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Usage</a:t>
              </a:r>
            </a:p>
          </p:txBody>
        </p:sp>
        <p:sp>
          <p:nvSpPr>
            <p:cNvPr id="32781" name="Text Box 8"/>
            <p:cNvSpPr txBox="1">
              <a:spLocks noChangeArrowheads="1"/>
            </p:cNvSpPr>
            <p:nvPr/>
          </p:nvSpPr>
          <p:spPr bwMode="auto">
            <a:xfrm>
              <a:off x="4025" y="1807"/>
              <a:ext cx="1562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Z()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firstX.get(sym)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X();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if 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firstY.get(sym)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Y();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error("invalid Z");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2782" name="Text Box 9"/>
            <p:cNvSpPr txBox="1">
              <a:spLocks noChangeArrowheads="1"/>
            </p:cNvSpPr>
            <p:nvPr/>
          </p:nvSpPr>
          <p:spPr bwMode="auto">
            <a:xfrm>
              <a:off x="4991" y="1555"/>
              <a:ext cx="581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Z = X | Y.</a:t>
              </a:r>
            </a:p>
          </p:txBody>
        </p:sp>
      </p:grpSp>
      <p:grpSp>
        <p:nvGrpSpPr>
          <p:cNvPr id="256018" name="Group 18"/>
          <p:cNvGrpSpPr>
            <a:grpSpLocks/>
          </p:cNvGrpSpPr>
          <p:nvPr/>
        </p:nvGrpSpPr>
        <p:grpSpPr bwMode="auto">
          <a:xfrm>
            <a:off x="735013" y="4679950"/>
            <a:ext cx="6943725" cy="1230313"/>
            <a:chOff x="463" y="2948"/>
            <a:chExt cx="4374" cy="775"/>
          </a:xfrm>
        </p:grpSpPr>
        <p:sp>
          <p:nvSpPr>
            <p:cNvPr id="32777" name="Text Box 15"/>
            <p:cNvSpPr txBox="1">
              <a:spLocks noChangeArrowheads="1"/>
            </p:cNvSpPr>
            <p:nvPr/>
          </p:nvSpPr>
          <p:spPr bwMode="auto">
            <a:xfrm>
              <a:off x="463" y="2948"/>
              <a:ext cx="43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the set has less than 5 elements: use explicit checks (which is faster)</a:t>
              </a:r>
            </a:p>
          </p:txBody>
        </p:sp>
        <p:sp>
          <p:nvSpPr>
            <p:cNvPr id="32778" name="Text Box 16"/>
            <p:cNvSpPr txBox="1">
              <a:spLocks noChangeArrowheads="1"/>
            </p:cNvSpPr>
            <p:nvPr/>
          </p:nvSpPr>
          <p:spPr bwMode="auto">
            <a:xfrm>
              <a:off x="747" y="3235"/>
              <a:ext cx="143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4292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4292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4292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4292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42925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e.g.:	First(X) = {a, b, c}</a:t>
              </a:r>
            </a:p>
          </p:txBody>
        </p:sp>
        <p:sp>
          <p:nvSpPr>
            <p:cNvPr id="32779" name="Text Box 17"/>
            <p:cNvSpPr txBox="1">
              <a:spLocks noChangeArrowheads="1"/>
            </p:cNvSpPr>
            <p:nvPr/>
          </p:nvSpPr>
          <p:spPr bwMode="auto">
            <a:xfrm>
              <a:off x="791" y="3531"/>
              <a:ext cx="2010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(sym == a || sym == b || sym == c)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668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530BD5-167B-4193-8E56-B181B397C02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Optimizations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2644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Avoiding multiple checks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874713" y="1662113"/>
            <a:ext cx="892175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a | b.</a:t>
            </a:r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874713" y="2144713"/>
            <a:ext cx="3622675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(sym == a)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check(a)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else if (sym == b)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check(b)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else error("invalid X");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3357563" y="1852613"/>
            <a:ext cx="1176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unoptimized</a:t>
            </a:r>
          </a:p>
        </p:txBody>
      </p:sp>
      <p:grpSp>
        <p:nvGrpSpPr>
          <p:cNvPr id="304143" name="Group 15"/>
          <p:cNvGrpSpPr>
            <a:grpSpLocks/>
          </p:cNvGrpSpPr>
          <p:nvPr/>
        </p:nvGrpSpPr>
        <p:grpSpPr bwMode="auto">
          <a:xfrm>
            <a:off x="4932363" y="1852613"/>
            <a:ext cx="3600450" cy="1447800"/>
            <a:chOff x="3107" y="1167"/>
            <a:chExt cx="2268" cy="912"/>
          </a:xfrm>
        </p:grpSpPr>
        <p:sp>
          <p:nvSpPr>
            <p:cNvPr id="34832" name="Text Box 7"/>
            <p:cNvSpPr txBox="1">
              <a:spLocks noChangeArrowheads="1"/>
            </p:cNvSpPr>
            <p:nvPr/>
          </p:nvSpPr>
          <p:spPr bwMode="auto">
            <a:xfrm>
              <a:off x="3107" y="1351"/>
              <a:ext cx="2268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(sym == a)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scan()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  //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no 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if (sym == b)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scan()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else error("invalid X");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4833" name="Text Box 8"/>
            <p:cNvSpPr txBox="1">
              <a:spLocks noChangeArrowheads="1"/>
            </p:cNvSpPr>
            <p:nvPr/>
          </p:nvSpPr>
          <p:spPr bwMode="auto">
            <a:xfrm>
              <a:off x="4761" y="1167"/>
              <a:ext cx="6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optimized</a:t>
              </a:r>
            </a:p>
          </p:txBody>
        </p:sp>
      </p:grpSp>
      <p:grpSp>
        <p:nvGrpSpPr>
          <p:cNvPr id="304144" name="Group 16"/>
          <p:cNvGrpSpPr>
            <a:grpSpLocks/>
          </p:cNvGrpSpPr>
          <p:nvPr/>
        </p:nvGrpSpPr>
        <p:grpSpPr bwMode="auto">
          <a:xfrm>
            <a:off x="877888" y="3948113"/>
            <a:ext cx="3656012" cy="2478087"/>
            <a:chOff x="553" y="2487"/>
            <a:chExt cx="2303" cy="1561"/>
          </a:xfrm>
        </p:grpSpPr>
        <p:sp>
          <p:nvSpPr>
            <p:cNvPr id="34829" name="Text Box 10"/>
            <p:cNvSpPr txBox="1">
              <a:spLocks noChangeArrowheads="1"/>
            </p:cNvSpPr>
            <p:nvPr/>
          </p:nvSpPr>
          <p:spPr bwMode="auto">
            <a:xfrm>
              <a:off x="553" y="2487"/>
              <a:ext cx="742" cy="32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{a | Y d}.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Y = b | c.</a:t>
              </a:r>
            </a:p>
          </p:txBody>
        </p:sp>
        <p:sp>
          <p:nvSpPr>
            <p:cNvPr id="34830" name="Text Box 11"/>
            <p:cNvSpPr txBox="1">
              <a:spLocks noChangeArrowheads="1"/>
            </p:cNvSpPr>
            <p:nvPr/>
          </p:nvSpPr>
          <p:spPr bwMode="auto">
            <a:xfrm>
              <a:off x="553" y="2903"/>
              <a:ext cx="2295" cy="114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== a || sym == b || sym == c)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if (sym == a)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check(a);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else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(sym == b || sym == c)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Y(); check(d);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}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else error("invalid X");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4831" name="Text Box 12"/>
            <p:cNvSpPr txBox="1">
              <a:spLocks noChangeArrowheads="1"/>
            </p:cNvSpPr>
            <p:nvPr/>
          </p:nvSpPr>
          <p:spPr bwMode="auto">
            <a:xfrm>
              <a:off x="2115" y="2715"/>
              <a:ext cx="74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unoptimized</a:t>
              </a:r>
            </a:p>
          </p:txBody>
        </p:sp>
      </p:grpSp>
      <p:grpSp>
        <p:nvGrpSpPr>
          <p:cNvPr id="304145" name="Group 17"/>
          <p:cNvGrpSpPr>
            <a:grpSpLocks/>
          </p:cNvGrpSpPr>
          <p:nvPr/>
        </p:nvGrpSpPr>
        <p:grpSpPr bwMode="auto">
          <a:xfrm>
            <a:off x="4916488" y="4310063"/>
            <a:ext cx="3608387" cy="2092325"/>
            <a:chOff x="3097" y="2715"/>
            <a:chExt cx="2273" cy="1318"/>
          </a:xfrm>
        </p:grpSpPr>
        <p:sp>
          <p:nvSpPr>
            <p:cNvPr id="34827" name="Text Box 13"/>
            <p:cNvSpPr txBox="1">
              <a:spLocks noChangeArrowheads="1"/>
            </p:cNvSpPr>
            <p:nvPr/>
          </p:nvSpPr>
          <p:spPr bwMode="auto">
            <a:xfrm>
              <a:off x="3097" y="2903"/>
              <a:ext cx="2273" cy="11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== a || sym == b || sym == c)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if (sym == a)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else {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// no check any more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Y(); check(d);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}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// no error case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4828" name="Text Box 14"/>
            <p:cNvSpPr txBox="1">
              <a:spLocks noChangeArrowheads="1"/>
            </p:cNvSpPr>
            <p:nvPr/>
          </p:nvSpPr>
          <p:spPr bwMode="auto">
            <a:xfrm>
              <a:off x="4749" y="2715"/>
              <a:ext cx="6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optimized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74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B0498B-D67B-478D-AD27-FA8F7065AA2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Context-free Grammars</a:t>
            </a:r>
          </a:p>
        </p:txBody>
      </p:sp>
      <p:sp>
        <p:nvSpPr>
          <p:cNvPr id="4100" name="Text Box 24"/>
          <p:cNvSpPr txBox="1">
            <a:spLocks noChangeArrowheads="1"/>
          </p:cNvSpPr>
          <p:nvPr/>
        </p:nvSpPr>
        <p:spPr bwMode="auto">
          <a:xfrm>
            <a:off x="708025" y="1244600"/>
            <a:ext cx="1019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Problem</a:t>
            </a:r>
            <a:endParaRPr lang="de-AT" altLang="en-US" sz="1800"/>
          </a:p>
        </p:txBody>
      </p:sp>
      <p:sp>
        <p:nvSpPr>
          <p:cNvPr id="4101" name="Text Box 111"/>
          <p:cNvSpPr txBox="1">
            <a:spLocks noChangeArrowheads="1"/>
          </p:cNvSpPr>
          <p:nvPr/>
        </p:nvSpPr>
        <p:spPr bwMode="auto">
          <a:xfrm>
            <a:off x="989013" y="1598613"/>
            <a:ext cx="4405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Regular grammars cannot express central recursion</a:t>
            </a:r>
            <a:endParaRPr lang="de-AT" altLang="en-US" sz="1600"/>
          </a:p>
        </p:txBody>
      </p:sp>
      <p:sp>
        <p:nvSpPr>
          <p:cNvPr id="4102" name="Text Box 112"/>
          <p:cNvSpPr txBox="1">
            <a:spLocks noChangeArrowheads="1"/>
          </p:cNvSpPr>
          <p:nvPr/>
        </p:nvSpPr>
        <p:spPr bwMode="auto">
          <a:xfrm>
            <a:off x="1382713" y="1941513"/>
            <a:ext cx="1422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 = id | "(" E ")".</a:t>
            </a:r>
          </a:p>
        </p:txBody>
      </p:sp>
      <p:sp>
        <p:nvSpPr>
          <p:cNvPr id="4103" name="Text Box 113"/>
          <p:cNvSpPr txBox="1">
            <a:spLocks noChangeArrowheads="1"/>
          </p:cNvSpPr>
          <p:nvPr/>
        </p:nvSpPr>
        <p:spPr bwMode="auto">
          <a:xfrm>
            <a:off x="989013" y="2220913"/>
            <a:ext cx="409789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this we need at least context-free grammars</a:t>
            </a:r>
            <a:endParaRPr lang="de-AT" altLang="en-US" sz="1600"/>
          </a:p>
        </p:txBody>
      </p:sp>
      <p:grpSp>
        <p:nvGrpSpPr>
          <p:cNvPr id="44158" name="Group 126"/>
          <p:cNvGrpSpPr>
            <a:grpSpLocks/>
          </p:cNvGrpSpPr>
          <p:nvPr/>
        </p:nvGrpSpPr>
        <p:grpSpPr bwMode="auto">
          <a:xfrm>
            <a:off x="708025" y="2806701"/>
            <a:ext cx="7642235" cy="1325563"/>
            <a:chOff x="446" y="1768"/>
            <a:chExt cx="4814" cy="835"/>
          </a:xfrm>
        </p:grpSpPr>
        <p:sp>
          <p:nvSpPr>
            <p:cNvPr id="4111" name="Text Box 114"/>
            <p:cNvSpPr txBox="1">
              <a:spLocks noChangeArrowheads="1"/>
            </p:cNvSpPr>
            <p:nvPr/>
          </p:nvSpPr>
          <p:spPr bwMode="auto">
            <a:xfrm>
              <a:off x="446" y="1768"/>
              <a:ext cx="7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Definition</a:t>
              </a:r>
              <a:endParaRPr lang="de-AT" altLang="en-US" sz="1800"/>
            </a:p>
          </p:txBody>
        </p:sp>
        <p:sp>
          <p:nvSpPr>
            <p:cNvPr id="4112" name="Text Box 115"/>
            <p:cNvSpPr txBox="1">
              <a:spLocks noChangeArrowheads="1"/>
            </p:cNvSpPr>
            <p:nvPr/>
          </p:nvSpPr>
          <p:spPr bwMode="auto">
            <a:xfrm>
              <a:off x="623" y="1983"/>
              <a:ext cx="463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 grammar is called </a:t>
              </a:r>
              <a:r>
                <a:rPr lang="de-AT" altLang="en-US" sz="1600" b="1" i="1" smtClean="0"/>
                <a:t>context-free</a:t>
              </a:r>
              <a:r>
                <a:rPr lang="de-AT" altLang="en-US" sz="1600" smtClean="0"/>
                <a:t> (CFG) if all its productions have the following form:</a:t>
              </a:r>
              <a:endParaRPr lang="de-AT" altLang="en-US" sz="1600"/>
            </a:p>
          </p:txBody>
        </p:sp>
        <p:sp>
          <p:nvSpPr>
            <p:cNvPr id="4113" name="Text Box 116"/>
            <p:cNvSpPr txBox="1">
              <a:spLocks noChangeArrowheads="1"/>
            </p:cNvSpPr>
            <p:nvPr/>
          </p:nvSpPr>
          <p:spPr bwMode="auto">
            <a:xfrm>
              <a:off x="871" y="2219"/>
              <a:ext cx="424" cy="198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4114" name="Text Box 117"/>
            <p:cNvSpPr txBox="1">
              <a:spLocks noChangeArrowheads="1"/>
            </p:cNvSpPr>
            <p:nvPr/>
          </p:nvSpPr>
          <p:spPr bwMode="auto">
            <a:xfrm>
              <a:off x="1423" y="2212"/>
              <a:ext cx="208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 </a:t>
              </a:r>
              <a:r>
                <a:rPr lang="de-AT" altLang="en-US" sz="1600">
                  <a:sym typeface="Symbol" panose="05050102010706020507" pitchFamily="18" charset="2"/>
                </a:rPr>
                <a:t></a:t>
              </a:r>
              <a:r>
                <a:rPr lang="de-AT" altLang="en-US" sz="1600"/>
                <a:t> NTS, 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sequence of TS and </a:t>
              </a:r>
              <a:r>
                <a:rPr lang="de-AT" altLang="en-US" sz="1600"/>
                <a:t>NTS</a:t>
              </a:r>
            </a:p>
          </p:txBody>
        </p:sp>
        <p:sp>
          <p:nvSpPr>
            <p:cNvPr id="4115" name="Text Box 118"/>
            <p:cNvSpPr txBox="1">
              <a:spLocks noChangeArrowheads="1"/>
            </p:cNvSpPr>
            <p:nvPr/>
          </p:nvSpPr>
          <p:spPr bwMode="auto">
            <a:xfrm>
              <a:off x="1431" y="2388"/>
              <a:ext cx="236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 </a:t>
              </a:r>
              <a:r>
                <a:rPr lang="de-AT" altLang="en-US" sz="1600" smtClean="0"/>
                <a:t>EBNF, </a:t>
              </a:r>
              <a:r>
                <a:rPr lang="de-AT" altLang="en-US" sz="1600" smtClean="0">
                  <a:latin typeface="Symbol" panose="05050102010706020507" pitchFamily="18" charset="2"/>
                </a:rPr>
                <a:t>a</a:t>
              </a:r>
              <a:r>
                <a:rPr lang="de-AT" altLang="en-US" sz="1600" smtClean="0"/>
                <a:t> may also contain </a:t>
              </a:r>
              <a:r>
                <a:rPr lang="de-AT" altLang="en-US" sz="1600"/>
                <a:t>|, (), [] </a:t>
              </a:r>
              <a:r>
                <a:rPr lang="de-AT" altLang="en-US" sz="1600" smtClean="0"/>
                <a:t>and {}</a:t>
              </a:r>
              <a:endParaRPr lang="de-AT" altLang="en-US" sz="1600"/>
            </a:p>
          </p:txBody>
        </p:sp>
      </p:grpSp>
      <p:grpSp>
        <p:nvGrpSpPr>
          <p:cNvPr id="44157" name="Group 125"/>
          <p:cNvGrpSpPr>
            <a:grpSpLocks/>
          </p:cNvGrpSpPr>
          <p:nvPr/>
        </p:nvGrpSpPr>
        <p:grpSpPr bwMode="auto">
          <a:xfrm>
            <a:off x="708025" y="4457700"/>
            <a:ext cx="5773743" cy="1173163"/>
            <a:chOff x="446" y="2808"/>
            <a:chExt cx="3637" cy="739"/>
          </a:xfrm>
        </p:grpSpPr>
        <p:sp>
          <p:nvSpPr>
            <p:cNvPr id="4107" name="Text Box 119"/>
            <p:cNvSpPr txBox="1">
              <a:spLocks noChangeArrowheads="1"/>
            </p:cNvSpPr>
            <p:nvPr/>
          </p:nvSpPr>
          <p:spPr bwMode="auto">
            <a:xfrm>
              <a:off x="446" y="2808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/>
            </a:p>
          </p:txBody>
        </p:sp>
        <p:sp>
          <p:nvSpPr>
            <p:cNvPr id="4108" name="Text Box 120"/>
            <p:cNvSpPr txBox="1">
              <a:spLocks noChangeArrowheads="1"/>
            </p:cNvSpPr>
            <p:nvPr/>
          </p:nvSpPr>
          <p:spPr bwMode="auto">
            <a:xfrm>
              <a:off x="687" y="3087"/>
              <a:ext cx="1700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Expr = Term {("+" | "-") Term}.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 = Factor {("*" | "/") Factor}.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Factor = id | "(" Expr ")".</a:t>
              </a:r>
            </a:p>
          </p:txBody>
        </p:sp>
        <p:sp>
          <p:nvSpPr>
            <p:cNvPr id="4109" name="Line 121"/>
            <p:cNvSpPr>
              <a:spLocks noChangeShapeType="1"/>
            </p:cNvSpPr>
            <p:nvPr/>
          </p:nvSpPr>
          <p:spPr bwMode="auto">
            <a:xfrm flipH="1">
              <a:off x="1960" y="3448"/>
              <a:ext cx="64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10" name="Text Box 122"/>
            <p:cNvSpPr txBox="1">
              <a:spLocks noChangeArrowheads="1"/>
            </p:cNvSpPr>
            <p:nvPr/>
          </p:nvSpPr>
          <p:spPr bwMode="auto">
            <a:xfrm>
              <a:off x="2671" y="3327"/>
              <a:ext cx="14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indirect central recursion</a:t>
              </a:r>
              <a:endParaRPr lang="de-AT" altLang="en-US" sz="1600"/>
            </a:p>
          </p:txBody>
        </p:sp>
      </p:grpSp>
      <p:sp>
        <p:nvSpPr>
          <p:cNvPr id="44155" name="Text Box 123"/>
          <p:cNvSpPr txBox="1">
            <a:spLocks noChangeArrowheads="1"/>
          </p:cNvSpPr>
          <p:nvPr/>
        </p:nvSpPr>
        <p:spPr bwMode="auto">
          <a:xfrm>
            <a:off x="785813" y="5942013"/>
            <a:ext cx="537709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Context-free languages are recognized by </a:t>
            </a:r>
            <a:r>
              <a:rPr lang="de-AT" altLang="en-US" sz="1600" b="1" i="1" smtClean="0"/>
              <a:t>pushdown automata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5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8A1BCE-8FB7-4877-9A10-AFB1E63B3B02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Optimizations</a:t>
            </a: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706438" y="1355725"/>
            <a:ext cx="6111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More efficient scheme for parsing </a:t>
            </a:r>
            <a:r>
              <a:rPr kumimoji="0" lang="de-AT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alternatives in an iteration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833438" y="2511425"/>
            <a:ext cx="3608387" cy="1793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sym == a || sym == b || sym == 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(sym == a)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else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Y(); check(d);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833438" y="1890713"/>
            <a:ext cx="1177925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{a | Y d}.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405188" y="2195513"/>
            <a:ext cx="1047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like before</a:t>
            </a:r>
          </a:p>
        </p:txBody>
      </p:sp>
      <p:grpSp>
        <p:nvGrpSpPr>
          <p:cNvPr id="305162" name="Group 10"/>
          <p:cNvGrpSpPr>
            <a:grpSpLocks/>
          </p:cNvGrpSpPr>
          <p:nvPr/>
        </p:nvGrpSpPr>
        <p:grpSpPr bwMode="auto">
          <a:xfrm>
            <a:off x="4805363" y="2214563"/>
            <a:ext cx="3163887" cy="2708275"/>
            <a:chOff x="3027" y="1395"/>
            <a:chExt cx="1993" cy="1706"/>
          </a:xfrm>
        </p:grpSpPr>
        <p:sp>
          <p:nvSpPr>
            <p:cNvPr id="36873" name="Text Box 6"/>
            <p:cNvSpPr txBox="1">
              <a:spLocks noChangeArrowheads="1"/>
            </p:cNvSpPr>
            <p:nvPr/>
          </p:nvSpPr>
          <p:spPr bwMode="auto">
            <a:xfrm>
              <a:off x="3092" y="1576"/>
              <a:ext cx="1882" cy="113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for 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;;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if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(sym == a)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scan();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else if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(sym == b || sym == c)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Y(); check(d);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} else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6874" name="Text Box 8"/>
            <p:cNvSpPr txBox="1">
              <a:spLocks noChangeArrowheads="1"/>
            </p:cNvSpPr>
            <p:nvPr/>
          </p:nvSpPr>
          <p:spPr bwMode="auto">
            <a:xfrm>
              <a:off x="4407" y="1395"/>
              <a:ext cx="6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optimized</a:t>
              </a:r>
            </a:p>
          </p:txBody>
        </p:sp>
        <p:sp>
          <p:nvSpPr>
            <p:cNvPr id="36875" name="Text Box 9"/>
            <p:cNvSpPr txBox="1">
              <a:spLocks noChangeArrowheads="1"/>
            </p:cNvSpPr>
            <p:nvPr/>
          </p:nvSpPr>
          <p:spPr bwMode="auto">
            <a:xfrm>
              <a:off x="3027" y="2889"/>
              <a:ext cx="137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 multiple checks on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08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6CE2BB-73FF-4C81-B202-F9861B76B53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Optimizations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09613" y="1384300"/>
            <a:ext cx="2759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Frequent iteration pattern</a:t>
            </a:r>
          </a:p>
        </p:txBody>
      </p:sp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773113" y="1998663"/>
            <a:ext cx="1370012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{separator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38918" name="Text Box 5"/>
          <p:cNvSpPr txBox="1">
            <a:spLocks noChangeArrowheads="1"/>
          </p:cNvSpPr>
          <p:nvPr/>
        </p:nvSpPr>
        <p:spPr bwMode="auto">
          <a:xfrm>
            <a:off x="4697413" y="1992313"/>
            <a:ext cx="1341437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ident {"," ident}</a:t>
            </a:r>
          </a:p>
        </p:txBody>
      </p:sp>
      <p:sp>
        <p:nvSpPr>
          <p:cNvPr id="38919" name="Text Box 6"/>
          <p:cNvSpPr txBox="1">
            <a:spLocks noChangeArrowheads="1"/>
          </p:cNvSpPr>
          <p:nvPr/>
        </p:nvSpPr>
        <p:spPr bwMode="auto">
          <a:xfrm>
            <a:off x="4621213" y="1573213"/>
            <a:ext cx="892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Example</a:t>
            </a:r>
          </a:p>
        </p:txBody>
      </p:sp>
      <p:grpSp>
        <p:nvGrpSpPr>
          <p:cNvPr id="306193" name="Group 17"/>
          <p:cNvGrpSpPr>
            <a:grpSpLocks/>
          </p:cNvGrpSpPr>
          <p:nvPr/>
        </p:nvGrpSpPr>
        <p:grpSpPr bwMode="auto">
          <a:xfrm>
            <a:off x="760413" y="2386013"/>
            <a:ext cx="3514725" cy="1470025"/>
            <a:chOff x="479" y="1503"/>
            <a:chExt cx="2214" cy="926"/>
          </a:xfrm>
        </p:grpSpPr>
        <p:sp>
          <p:nvSpPr>
            <p:cNvPr id="38928" name="Text Box 9"/>
            <p:cNvSpPr txBox="1">
              <a:spLocks noChangeArrowheads="1"/>
            </p:cNvSpPr>
            <p:nvPr/>
          </p:nvSpPr>
          <p:spPr bwMode="auto">
            <a:xfrm>
              <a:off x="479" y="1701"/>
              <a:ext cx="2208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 parse 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while (sym == separator)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 </a:t>
              </a:r>
              <a:r>
                <a:rPr lang="de-AT" altLang="en-US" sz="1400" i="1">
                  <a:latin typeface="Arial" panose="020B0604020202020204" pitchFamily="34" charset="0"/>
                </a:rPr>
                <a:t>parse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38929" name="Text Box 10"/>
            <p:cNvSpPr txBox="1">
              <a:spLocks noChangeArrowheads="1"/>
            </p:cNvSpPr>
            <p:nvPr/>
          </p:nvSpPr>
          <p:spPr bwMode="auto">
            <a:xfrm>
              <a:off x="2283" y="1503"/>
              <a:ext cx="41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so far</a:t>
              </a:r>
            </a:p>
          </p:txBody>
        </p:sp>
      </p:grpSp>
      <p:grpSp>
        <p:nvGrpSpPr>
          <p:cNvPr id="306194" name="Group 18"/>
          <p:cNvGrpSpPr>
            <a:grpSpLocks/>
          </p:cNvGrpSpPr>
          <p:nvPr/>
        </p:nvGrpSpPr>
        <p:grpSpPr bwMode="auto">
          <a:xfrm>
            <a:off x="760413" y="3967163"/>
            <a:ext cx="3511550" cy="1260475"/>
            <a:chOff x="479" y="2499"/>
            <a:chExt cx="2212" cy="794"/>
          </a:xfrm>
        </p:grpSpPr>
        <p:sp>
          <p:nvSpPr>
            <p:cNvPr id="38926" name="Text Box 8"/>
            <p:cNvSpPr txBox="1">
              <a:spLocks noChangeArrowheads="1"/>
            </p:cNvSpPr>
            <p:nvPr/>
          </p:nvSpPr>
          <p:spPr bwMode="auto">
            <a:xfrm>
              <a:off x="479" y="2699"/>
              <a:ext cx="2212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for (;;)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 </a:t>
              </a:r>
              <a:r>
                <a:rPr lang="de-AT" altLang="en-US" sz="1400" i="1">
                  <a:latin typeface="Arial" panose="020B0604020202020204" pitchFamily="34" charset="0"/>
                </a:rPr>
                <a:t>parse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== separator) scan(); else break;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38927" name="Text Box 11"/>
            <p:cNvSpPr txBox="1">
              <a:spLocks noChangeArrowheads="1"/>
            </p:cNvSpPr>
            <p:nvPr/>
          </p:nvSpPr>
          <p:spPr bwMode="auto">
            <a:xfrm>
              <a:off x="2199" y="2499"/>
              <a:ext cx="4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shorter</a:t>
              </a:r>
            </a:p>
          </p:txBody>
        </p:sp>
      </p:grpSp>
      <p:grpSp>
        <p:nvGrpSpPr>
          <p:cNvPr id="306188" name="Group 12"/>
          <p:cNvGrpSpPr>
            <a:grpSpLocks/>
          </p:cNvGrpSpPr>
          <p:nvPr/>
        </p:nvGrpSpPr>
        <p:grpSpPr bwMode="auto">
          <a:xfrm>
            <a:off x="4608513" y="2700338"/>
            <a:ext cx="3433762" cy="3373437"/>
            <a:chOff x="2903" y="1701"/>
            <a:chExt cx="2163" cy="2125"/>
          </a:xfrm>
        </p:grpSpPr>
        <p:sp>
          <p:nvSpPr>
            <p:cNvPr id="38923" name="Text Box 13"/>
            <p:cNvSpPr txBox="1">
              <a:spLocks noChangeArrowheads="1"/>
            </p:cNvSpPr>
            <p:nvPr/>
          </p:nvSpPr>
          <p:spPr bwMode="auto">
            <a:xfrm>
              <a:off x="2959" y="2699"/>
              <a:ext cx="2107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for (;;)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check(ident);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== comma) scan(); else break;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38924" name="Text Box 14"/>
            <p:cNvSpPr txBox="1">
              <a:spLocks noChangeArrowheads="1"/>
            </p:cNvSpPr>
            <p:nvPr/>
          </p:nvSpPr>
          <p:spPr bwMode="auto">
            <a:xfrm>
              <a:off x="2903" y="3611"/>
              <a:ext cx="113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input e.g.:  </a:t>
              </a:r>
              <a:r>
                <a:rPr lang="de-AT" altLang="en-US" sz="1400">
                  <a:latin typeface="Arial" panose="020B0604020202020204" pitchFamily="34" charset="0"/>
                </a:rPr>
                <a:t>a , b , c :</a:t>
              </a:r>
            </a:p>
          </p:txBody>
        </p:sp>
        <p:sp>
          <p:nvSpPr>
            <p:cNvPr id="38925" name="Text Box 15"/>
            <p:cNvSpPr txBox="1">
              <a:spLocks noChangeArrowheads="1"/>
            </p:cNvSpPr>
            <p:nvPr/>
          </p:nvSpPr>
          <p:spPr bwMode="auto">
            <a:xfrm>
              <a:off x="2963" y="1701"/>
              <a:ext cx="2100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check(ident);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while (sym == comma)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check(ident);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3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749945-11D7-47AC-93DA-1B8058D915C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Computing terminal start symbols correctly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22313" y="1231900"/>
            <a:ext cx="1182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Grammar</a:t>
            </a:r>
            <a:endParaRPr lang="de-AT" altLang="en-US" sz="1800" b="1"/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090613" y="1687513"/>
            <a:ext cx="915987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	=	Y a.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	=	{b} 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[d]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e.</a:t>
            </a:r>
          </a:p>
        </p:txBody>
      </p:sp>
      <p:grpSp>
        <p:nvGrpSpPr>
          <p:cNvPr id="261148" name="Group 28"/>
          <p:cNvGrpSpPr>
            <a:grpSpLocks/>
          </p:cNvGrpSpPr>
          <p:nvPr/>
        </p:nvGrpSpPr>
        <p:grpSpPr bwMode="auto">
          <a:xfrm>
            <a:off x="722313" y="2921000"/>
            <a:ext cx="3260724" cy="3517901"/>
            <a:chOff x="455" y="1840"/>
            <a:chExt cx="2054" cy="2216"/>
          </a:xfrm>
        </p:grpSpPr>
        <p:sp>
          <p:nvSpPr>
            <p:cNvPr id="24603" name="Text Box 5"/>
            <p:cNvSpPr txBox="1">
              <a:spLocks noChangeArrowheads="1"/>
            </p:cNvSpPr>
            <p:nvPr/>
          </p:nvSpPr>
          <p:spPr bwMode="auto">
            <a:xfrm>
              <a:off x="455" y="1840"/>
              <a:ext cx="108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Parser methods</a:t>
              </a:r>
              <a:endParaRPr lang="de-AT" altLang="en-US" sz="1800" b="1"/>
            </a:p>
          </p:txBody>
        </p:sp>
        <p:sp>
          <p:nvSpPr>
            <p:cNvPr id="24604" name="Text Box 6"/>
            <p:cNvSpPr txBox="1">
              <a:spLocks noChangeArrowheads="1"/>
            </p:cNvSpPr>
            <p:nvPr/>
          </p:nvSpPr>
          <p:spPr bwMode="auto">
            <a:xfrm>
              <a:off x="687" y="2127"/>
              <a:ext cx="1807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Y(); check(a);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4605" name="Text Box 7"/>
            <p:cNvSpPr txBox="1">
              <a:spLocks noChangeArrowheads="1"/>
            </p:cNvSpPr>
            <p:nvPr/>
          </p:nvSpPr>
          <p:spPr bwMode="auto">
            <a:xfrm>
              <a:off x="687" y="2639"/>
              <a:ext cx="1822" cy="141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Y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== b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|| sym == c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while (sym == b) 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check(c);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else if (sym == d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|| sym == a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if (sym == d) 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else if (sym == e)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else error("invalid Y");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261145" name="Group 25"/>
          <p:cNvGrpSpPr>
            <a:grpSpLocks/>
          </p:cNvGrpSpPr>
          <p:nvPr/>
        </p:nvGrpSpPr>
        <p:grpSpPr bwMode="auto">
          <a:xfrm>
            <a:off x="1968500" y="1801816"/>
            <a:ext cx="1419225" cy="341313"/>
            <a:chOff x="1240" y="1135"/>
            <a:chExt cx="894" cy="215"/>
          </a:xfrm>
        </p:grpSpPr>
        <p:sp>
          <p:nvSpPr>
            <p:cNvPr id="24601" name="Line 8"/>
            <p:cNvSpPr>
              <a:spLocks noChangeShapeType="1"/>
            </p:cNvSpPr>
            <p:nvPr/>
          </p:nvSpPr>
          <p:spPr bwMode="auto">
            <a:xfrm flipH="1">
              <a:off x="1240" y="1240"/>
              <a:ext cx="344" cy="4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4602" name="Text Box 9"/>
            <p:cNvSpPr txBox="1">
              <a:spLocks noChangeArrowheads="1"/>
            </p:cNvSpPr>
            <p:nvPr/>
          </p:nvSpPr>
          <p:spPr bwMode="auto">
            <a:xfrm>
              <a:off x="1639" y="1135"/>
              <a:ext cx="49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b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and </a:t>
              </a:r>
              <a:r>
                <a:rPr lang="de-AT" altLang="en-US" sz="1600" i="1">
                  <a:solidFill>
                    <a:srgbClr val="FF0000"/>
                  </a:solidFill>
                </a:rPr>
                <a:t>c</a:t>
              </a:r>
            </a:p>
          </p:txBody>
        </p:sp>
      </p:grpSp>
      <p:grpSp>
        <p:nvGrpSpPr>
          <p:cNvPr id="261146" name="Group 26"/>
          <p:cNvGrpSpPr>
            <a:grpSpLocks/>
          </p:cNvGrpSpPr>
          <p:nvPr/>
        </p:nvGrpSpPr>
        <p:grpSpPr bwMode="auto">
          <a:xfrm>
            <a:off x="1968501" y="2119316"/>
            <a:ext cx="1677988" cy="341313"/>
            <a:chOff x="1240" y="1335"/>
            <a:chExt cx="1057" cy="215"/>
          </a:xfrm>
        </p:grpSpPr>
        <p:sp>
          <p:nvSpPr>
            <p:cNvPr id="24599" name="Text Box 10"/>
            <p:cNvSpPr txBox="1">
              <a:spLocks noChangeArrowheads="1"/>
            </p:cNvSpPr>
            <p:nvPr/>
          </p:nvSpPr>
          <p:spPr bwMode="auto">
            <a:xfrm>
              <a:off x="1639" y="1335"/>
              <a:ext cx="65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d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and </a:t>
              </a:r>
              <a:r>
                <a:rPr lang="de-AT" altLang="en-US" sz="1600" i="1">
                  <a:solidFill>
                    <a:srgbClr val="FF0000"/>
                  </a:solidFill>
                </a:rPr>
                <a:t>a</a:t>
              </a:r>
              <a:r>
                <a:rPr lang="de-AT" altLang="en-US" sz="1600">
                  <a:solidFill>
                    <a:srgbClr val="FF0000"/>
                  </a:solidFill>
                </a:rPr>
                <a:t> (!)</a:t>
              </a:r>
            </a:p>
          </p:txBody>
        </p:sp>
        <p:sp>
          <p:nvSpPr>
            <p:cNvPr id="24600" name="Line 11"/>
            <p:cNvSpPr>
              <a:spLocks noChangeShapeType="1"/>
            </p:cNvSpPr>
            <p:nvPr/>
          </p:nvSpPr>
          <p:spPr bwMode="auto">
            <a:xfrm flipH="1" flipV="1">
              <a:off x="1240" y="1432"/>
              <a:ext cx="351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261147" name="Group 27"/>
          <p:cNvGrpSpPr>
            <a:grpSpLocks/>
          </p:cNvGrpSpPr>
          <p:nvPr/>
        </p:nvGrpSpPr>
        <p:grpSpPr bwMode="auto">
          <a:xfrm>
            <a:off x="1968500" y="2436813"/>
            <a:ext cx="904875" cy="336550"/>
            <a:chOff x="1240" y="1535"/>
            <a:chExt cx="570" cy="212"/>
          </a:xfrm>
        </p:grpSpPr>
        <p:sp>
          <p:nvSpPr>
            <p:cNvPr id="24597" name="Line 12"/>
            <p:cNvSpPr>
              <a:spLocks noChangeShapeType="1"/>
            </p:cNvSpPr>
            <p:nvPr/>
          </p:nvSpPr>
          <p:spPr bwMode="auto">
            <a:xfrm flipH="1" flipV="1">
              <a:off x="1240" y="1568"/>
              <a:ext cx="343" cy="6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4598" name="Text Box 13"/>
            <p:cNvSpPr txBox="1">
              <a:spLocks noChangeArrowheads="1"/>
            </p:cNvSpPr>
            <p:nvPr/>
          </p:nvSpPr>
          <p:spPr bwMode="auto">
            <a:xfrm>
              <a:off x="1639" y="1535"/>
              <a:ext cx="17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e</a:t>
              </a:r>
              <a:endParaRPr lang="de-AT" altLang="en-US" sz="1600"/>
            </a:p>
          </p:txBody>
        </p:sp>
      </p:grpSp>
      <p:sp>
        <p:nvSpPr>
          <p:cNvPr id="24586" name="Text Box 14"/>
          <p:cNvSpPr txBox="1">
            <a:spLocks noChangeArrowheads="1"/>
          </p:cNvSpPr>
          <p:nvPr/>
        </p:nvSpPr>
        <p:spPr bwMode="auto">
          <a:xfrm>
            <a:off x="2601913" y="1239838"/>
            <a:ext cx="201399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terminal start symbols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of alternatives</a:t>
            </a:r>
            <a:endParaRPr lang="de-AT" altLang="en-US" sz="1600"/>
          </a:p>
        </p:txBody>
      </p:sp>
      <p:sp>
        <p:nvSpPr>
          <p:cNvPr id="261135" name="Text Box 15"/>
          <p:cNvSpPr txBox="1">
            <a:spLocks noChangeArrowheads="1"/>
          </p:cNvSpPr>
          <p:nvPr/>
        </p:nvSpPr>
        <p:spPr bwMode="auto">
          <a:xfrm>
            <a:off x="5040313" y="1687513"/>
            <a:ext cx="828675" cy="7302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U	=	V 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f.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	=	{d}.</a:t>
            </a:r>
          </a:p>
        </p:txBody>
      </p:sp>
      <p:grpSp>
        <p:nvGrpSpPr>
          <p:cNvPr id="261149" name="Group 29"/>
          <p:cNvGrpSpPr>
            <a:grpSpLocks/>
          </p:cNvGrpSpPr>
          <p:nvPr/>
        </p:nvGrpSpPr>
        <p:grpSpPr bwMode="auto">
          <a:xfrm>
            <a:off x="5842006" y="1624015"/>
            <a:ext cx="2774953" cy="341313"/>
            <a:chOff x="3680" y="1023"/>
            <a:chExt cx="1748" cy="215"/>
          </a:xfrm>
        </p:grpSpPr>
        <p:sp>
          <p:nvSpPr>
            <p:cNvPr id="24595" name="Line 16"/>
            <p:cNvSpPr>
              <a:spLocks noChangeShapeType="1"/>
            </p:cNvSpPr>
            <p:nvPr/>
          </p:nvSpPr>
          <p:spPr bwMode="auto">
            <a:xfrm flipH="1">
              <a:off x="3680" y="1128"/>
              <a:ext cx="344" cy="4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4596" name="Text Box 17"/>
            <p:cNvSpPr txBox="1">
              <a:spLocks noChangeArrowheads="1"/>
            </p:cNvSpPr>
            <p:nvPr/>
          </p:nvSpPr>
          <p:spPr bwMode="auto">
            <a:xfrm>
              <a:off x="4079" y="1023"/>
              <a:ext cx="134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d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and </a:t>
              </a:r>
              <a:r>
                <a:rPr lang="de-AT" altLang="en-US" sz="1600" i="1">
                  <a:solidFill>
                    <a:srgbClr val="FF0000"/>
                  </a:solidFill>
                </a:rPr>
                <a:t>e</a:t>
              </a:r>
              <a:r>
                <a:rPr lang="de-AT" altLang="en-US" sz="1600">
                  <a:solidFill>
                    <a:srgbClr val="FF0000"/>
                  </a:solidFill>
                </a:rPr>
                <a:t> </a:t>
              </a:r>
              <a:r>
                <a:rPr lang="de-AT" altLang="en-US" sz="1600" smtClean="0">
                  <a:solidFill>
                    <a:srgbClr val="FF0000"/>
                  </a:solidFill>
                </a:rPr>
                <a:t>(</a:t>
              </a:r>
              <a:r>
                <a:rPr lang="de-AT" altLang="en-US" sz="1600" i="1" smtClean="0">
                  <a:solidFill>
                    <a:srgbClr val="FF0000"/>
                  </a:solidFill>
                </a:rPr>
                <a:t>V</a:t>
              </a:r>
              <a:r>
                <a:rPr lang="de-AT" altLang="en-US" sz="1600" smtClean="0">
                  <a:solidFill>
                    <a:srgbClr val="FF0000"/>
                  </a:solidFill>
                </a:rPr>
                <a:t> is deletable!)</a:t>
              </a:r>
              <a:endParaRPr lang="de-AT" altLang="en-US" sz="1600">
                <a:solidFill>
                  <a:srgbClr val="FF0000"/>
                </a:solidFill>
              </a:endParaRPr>
            </a:p>
          </p:txBody>
        </p:sp>
      </p:grpSp>
      <p:grpSp>
        <p:nvGrpSpPr>
          <p:cNvPr id="261150" name="Group 30"/>
          <p:cNvGrpSpPr>
            <a:grpSpLocks/>
          </p:cNvGrpSpPr>
          <p:nvPr/>
        </p:nvGrpSpPr>
        <p:grpSpPr bwMode="auto">
          <a:xfrm>
            <a:off x="5842000" y="1941513"/>
            <a:ext cx="871538" cy="336550"/>
            <a:chOff x="3680" y="1223"/>
            <a:chExt cx="549" cy="212"/>
          </a:xfrm>
        </p:grpSpPr>
        <p:sp>
          <p:nvSpPr>
            <p:cNvPr id="24593" name="Line 18"/>
            <p:cNvSpPr>
              <a:spLocks noChangeShapeType="1"/>
            </p:cNvSpPr>
            <p:nvPr/>
          </p:nvSpPr>
          <p:spPr bwMode="auto">
            <a:xfrm flipH="1" flipV="1">
              <a:off x="3680" y="1304"/>
              <a:ext cx="351" cy="32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4594" name="Text Box 19"/>
            <p:cNvSpPr txBox="1">
              <a:spLocks noChangeArrowheads="1"/>
            </p:cNvSpPr>
            <p:nvPr/>
          </p:nvSpPr>
          <p:spPr bwMode="auto">
            <a:xfrm>
              <a:off x="4079" y="1223"/>
              <a:ext cx="15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f</a:t>
              </a:r>
              <a:endParaRPr lang="de-AT" altLang="en-US" sz="1600"/>
            </a:p>
          </p:txBody>
        </p:sp>
      </p:grpSp>
      <p:grpSp>
        <p:nvGrpSpPr>
          <p:cNvPr id="261151" name="Group 31"/>
          <p:cNvGrpSpPr>
            <a:grpSpLocks/>
          </p:cNvGrpSpPr>
          <p:nvPr/>
        </p:nvGrpSpPr>
        <p:grpSpPr bwMode="auto">
          <a:xfrm>
            <a:off x="5002213" y="3376613"/>
            <a:ext cx="2563812" cy="2393950"/>
            <a:chOff x="3151" y="2127"/>
            <a:chExt cx="1615" cy="1508"/>
          </a:xfrm>
        </p:grpSpPr>
        <p:sp>
          <p:nvSpPr>
            <p:cNvPr id="24591" name="Text Box 20"/>
            <p:cNvSpPr txBox="1">
              <a:spLocks noChangeArrowheads="1"/>
            </p:cNvSpPr>
            <p:nvPr/>
          </p:nvSpPr>
          <p:spPr bwMode="auto">
            <a:xfrm>
              <a:off x="3151" y="2127"/>
              <a:ext cx="1615" cy="99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U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== d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|| sym == e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V(); check(e);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else if (sym == f)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else error("invalid U");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4592" name="Text Box 21"/>
            <p:cNvSpPr txBox="1">
              <a:spLocks noChangeArrowheads="1"/>
            </p:cNvSpPr>
            <p:nvPr/>
          </p:nvSpPr>
          <p:spPr bwMode="auto">
            <a:xfrm>
              <a:off x="3151" y="3175"/>
              <a:ext cx="1615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V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while (sym == d) 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35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D9CCE9-00C3-4D77-AC0B-95A56677191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tree in recursive descent parsing</a:t>
            </a: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684213" y="1206500"/>
            <a:ext cx="390938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The syntax tree is built only implicitly</a:t>
            </a:r>
            <a:endParaRPr lang="de-AT" altLang="en-US" sz="1800" b="1"/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696913" y="1560513"/>
            <a:ext cx="590928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it is represented by the parser methods that are currently in progress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i.e., by the productions that are currently worked on</a:t>
            </a:r>
            <a:endParaRPr lang="de-AT" altLang="en-US" sz="1600"/>
          </a:p>
        </p:txBody>
      </p:sp>
      <p:grpSp>
        <p:nvGrpSpPr>
          <p:cNvPr id="260150" name="Group 54"/>
          <p:cNvGrpSpPr>
            <a:grpSpLocks/>
          </p:cNvGrpSpPr>
          <p:nvPr/>
        </p:nvGrpSpPr>
        <p:grpSpPr bwMode="auto">
          <a:xfrm>
            <a:off x="684213" y="2273301"/>
            <a:ext cx="6115052" cy="1603376"/>
            <a:chOff x="431" y="1432"/>
            <a:chExt cx="3852" cy="1010"/>
          </a:xfrm>
        </p:grpSpPr>
        <p:sp>
          <p:nvSpPr>
            <p:cNvPr id="25644" name="Text Box 5"/>
            <p:cNvSpPr txBox="1">
              <a:spLocks noChangeArrowheads="1"/>
            </p:cNvSpPr>
            <p:nvPr/>
          </p:nvSpPr>
          <p:spPr bwMode="auto">
            <a:xfrm>
              <a:off x="431" y="1432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25645" name="Text Box 6"/>
            <p:cNvSpPr txBox="1">
              <a:spLocks noChangeArrowheads="1"/>
            </p:cNvSpPr>
            <p:nvPr/>
          </p:nvSpPr>
          <p:spPr bwMode="auto">
            <a:xfrm>
              <a:off x="1103" y="1455"/>
              <a:ext cx="609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</a:t>
              </a:r>
              <a:r>
                <a:rPr lang="de-AT" altLang="en-US" sz="1400" smtClean="0">
                  <a:latin typeface="Arial" panose="020B0604020202020204" pitchFamily="34" charset="0"/>
                </a:rPr>
                <a:t>d.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</a:t>
              </a:r>
              <a:r>
                <a:rPr lang="de-AT" altLang="en-US" sz="1400" smtClean="0">
                  <a:latin typeface="Arial" panose="020B0604020202020204" pitchFamily="34" charset="0"/>
                </a:rPr>
                <a:t>b c.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5646" name="Text Box 7"/>
            <p:cNvSpPr txBox="1">
              <a:spLocks noChangeArrowheads="1"/>
            </p:cNvSpPr>
            <p:nvPr/>
          </p:nvSpPr>
          <p:spPr bwMode="auto">
            <a:xfrm>
              <a:off x="575" y="1783"/>
              <a:ext cx="64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call of </a:t>
              </a:r>
              <a:r>
                <a:rPr lang="de-AT" altLang="en-US" sz="1600" i="1" smtClean="0"/>
                <a:t>X</a:t>
              </a:r>
              <a:r>
                <a:rPr lang="de-AT" altLang="en-US" sz="1600" i="1"/>
                <a:t>()</a:t>
              </a:r>
            </a:p>
          </p:txBody>
        </p:sp>
        <p:sp>
          <p:nvSpPr>
            <p:cNvPr id="25647" name="Text Box 8"/>
            <p:cNvSpPr txBox="1">
              <a:spLocks noChangeArrowheads="1"/>
            </p:cNvSpPr>
            <p:nvPr/>
          </p:nvSpPr>
          <p:spPr bwMode="auto">
            <a:xfrm>
              <a:off x="631" y="1975"/>
              <a:ext cx="1405" cy="46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check(a); Y(); </a:t>
              </a:r>
              <a:r>
                <a:rPr lang="de-AT" altLang="en-US" sz="1400" smtClean="0">
                  <a:latin typeface="Arial" panose="020B0604020202020204" pitchFamily="34" charset="0"/>
                </a:rPr>
                <a:t>check(d);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5648" name="Text Box 9"/>
            <p:cNvSpPr txBox="1">
              <a:spLocks noChangeArrowheads="1"/>
            </p:cNvSpPr>
            <p:nvPr/>
          </p:nvSpPr>
          <p:spPr bwMode="auto">
            <a:xfrm>
              <a:off x="2391" y="2255"/>
              <a:ext cx="57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25649" name="Text Box 10"/>
            <p:cNvSpPr txBox="1">
              <a:spLocks noChangeArrowheads="1"/>
            </p:cNvSpPr>
            <p:nvPr/>
          </p:nvSpPr>
          <p:spPr bwMode="auto">
            <a:xfrm>
              <a:off x="2719" y="2255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Y</a:t>
              </a:r>
            </a:p>
          </p:txBody>
        </p:sp>
        <p:sp>
          <p:nvSpPr>
            <p:cNvPr id="25650" name="Text Box 11"/>
            <p:cNvSpPr txBox="1">
              <a:spLocks noChangeArrowheads="1"/>
            </p:cNvSpPr>
            <p:nvPr/>
          </p:nvSpPr>
          <p:spPr bwMode="auto">
            <a:xfrm>
              <a:off x="3051" y="2255"/>
              <a:ext cx="65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</a:t>
              </a:r>
              <a:endParaRPr lang="de-AT" altLang="en-US" sz="1600"/>
            </a:p>
          </p:txBody>
        </p:sp>
        <p:sp>
          <p:nvSpPr>
            <p:cNvPr id="25651" name="Line 12"/>
            <p:cNvSpPr>
              <a:spLocks noChangeShapeType="1"/>
            </p:cNvSpPr>
            <p:nvPr/>
          </p:nvSpPr>
          <p:spPr bwMode="auto">
            <a:xfrm flipV="1">
              <a:off x="2416" y="2160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52" name="Line 13"/>
            <p:cNvSpPr>
              <a:spLocks noChangeShapeType="1"/>
            </p:cNvSpPr>
            <p:nvPr/>
          </p:nvSpPr>
          <p:spPr bwMode="auto">
            <a:xfrm flipV="1">
              <a:off x="2752" y="2080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53" name="Line 14"/>
            <p:cNvSpPr>
              <a:spLocks noChangeShapeType="1"/>
            </p:cNvSpPr>
            <p:nvPr/>
          </p:nvSpPr>
          <p:spPr bwMode="auto">
            <a:xfrm flipV="1">
              <a:off x="3080" y="2160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54" name="Line 15"/>
            <p:cNvSpPr>
              <a:spLocks noChangeShapeType="1"/>
            </p:cNvSpPr>
            <p:nvPr/>
          </p:nvSpPr>
          <p:spPr bwMode="auto">
            <a:xfrm flipH="1">
              <a:off x="2416" y="2160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55" name="Text Box 17"/>
            <p:cNvSpPr txBox="1">
              <a:spLocks noChangeArrowheads="1"/>
            </p:cNvSpPr>
            <p:nvPr/>
          </p:nvSpPr>
          <p:spPr bwMode="auto">
            <a:xfrm>
              <a:off x="2711" y="1919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</a:t>
              </a:r>
            </a:p>
          </p:txBody>
        </p:sp>
        <p:sp>
          <p:nvSpPr>
            <p:cNvPr id="25656" name="Oval 18"/>
            <p:cNvSpPr>
              <a:spLocks noChangeArrowheads="1"/>
            </p:cNvSpPr>
            <p:nvPr/>
          </p:nvSpPr>
          <p:spPr bwMode="auto">
            <a:xfrm>
              <a:off x="2672" y="1920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5657" name="Text Box 47"/>
            <p:cNvSpPr txBox="1">
              <a:spLocks noChangeArrowheads="1"/>
            </p:cNvSpPr>
            <p:nvPr/>
          </p:nvSpPr>
          <p:spPr bwMode="auto">
            <a:xfrm>
              <a:off x="3471" y="2087"/>
              <a:ext cx="8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 in </a:t>
              </a:r>
              <a:r>
                <a:rPr lang="de-AT" altLang="en-US" sz="1600" smtClean="0"/>
                <a:t>progress</a:t>
              </a:r>
              <a:endParaRPr lang="de-AT" altLang="en-US" sz="1600"/>
            </a:p>
          </p:txBody>
        </p:sp>
      </p:grpSp>
      <p:grpSp>
        <p:nvGrpSpPr>
          <p:cNvPr id="260154" name="Group 58"/>
          <p:cNvGrpSpPr>
            <a:grpSpLocks/>
          </p:cNvGrpSpPr>
          <p:nvPr/>
        </p:nvGrpSpPr>
        <p:grpSpPr bwMode="auto">
          <a:xfrm>
            <a:off x="912813" y="4011613"/>
            <a:ext cx="5886451" cy="1476375"/>
            <a:chOff x="575" y="2527"/>
            <a:chExt cx="3708" cy="930"/>
          </a:xfrm>
        </p:grpSpPr>
        <p:sp>
          <p:nvSpPr>
            <p:cNvPr id="25625" name="Text Box 19"/>
            <p:cNvSpPr txBox="1">
              <a:spLocks noChangeArrowheads="1"/>
            </p:cNvSpPr>
            <p:nvPr/>
          </p:nvSpPr>
          <p:spPr bwMode="auto">
            <a:xfrm>
              <a:off x="575" y="2527"/>
              <a:ext cx="94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recognition of </a:t>
              </a:r>
              <a:r>
                <a:rPr lang="de-AT" altLang="en-US" sz="1600" i="1" smtClean="0"/>
                <a:t>a</a:t>
              </a:r>
              <a:endParaRPr lang="de-AT" altLang="en-US" sz="1600" i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call of </a:t>
              </a:r>
              <a:r>
                <a:rPr lang="de-AT" altLang="en-US" sz="1600" i="1" smtClean="0"/>
                <a:t>Y</a:t>
              </a:r>
              <a:r>
                <a:rPr lang="de-AT" altLang="en-US" sz="1600" i="1"/>
                <a:t>()</a:t>
              </a:r>
            </a:p>
          </p:txBody>
        </p:sp>
        <p:sp>
          <p:nvSpPr>
            <p:cNvPr id="25626" name="Text Box 20"/>
            <p:cNvSpPr txBox="1">
              <a:spLocks noChangeArrowheads="1"/>
            </p:cNvSpPr>
            <p:nvPr/>
          </p:nvSpPr>
          <p:spPr bwMode="auto">
            <a:xfrm>
              <a:off x="631" y="2871"/>
              <a:ext cx="1383" cy="46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Y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check(b); check(c);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5627" name="Text Box 21"/>
            <p:cNvSpPr txBox="1">
              <a:spLocks noChangeArrowheads="1"/>
            </p:cNvSpPr>
            <p:nvPr/>
          </p:nvSpPr>
          <p:spPr bwMode="auto">
            <a:xfrm>
              <a:off x="2391" y="2991"/>
              <a:ext cx="57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25628" name="Text Box 22"/>
            <p:cNvSpPr txBox="1">
              <a:spLocks noChangeArrowheads="1"/>
            </p:cNvSpPr>
            <p:nvPr/>
          </p:nvSpPr>
          <p:spPr bwMode="auto">
            <a:xfrm>
              <a:off x="2707" y="2991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Y</a:t>
              </a:r>
            </a:p>
          </p:txBody>
        </p:sp>
        <p:sp>
          <p:nvSpPr>
            <p:cNvPr id="25629" name="Text Box 23"/>
            <p:cNvSpPr txBox="1">
              <a:spLocks noChangeArrowheads="1"/>
            </p:cNvSpPr>
            <p:nvPr/>
          </p:nvSpPr>
          <p:spPr bwMode="auto">
            <a:xfrm>
              <a:off x="3051" y="2991"/>
              <a:ext cx="65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</a:t>
              </a:r>
              <a:endParaRPr lang="de-AT" altLang="en-US" sz="1600"/>
            </a:p>
          </p:txBody>
        </p:sp>
        <p:sp>
          <p:nvSpPr>
            <p:cNvPr id="25630" name="Line 24"/>
            <p:cNvSpPr>
              <a:spLocks noChangeShapeType="1"/>
            </p:cNvSpPr>
            <p:nvPr/>
          </p:nvSpPr>
          <p:spPr bwMode="auto">
            <a:xfrm flipV="1">
              <a:off x="2416" y="2896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31" name="Line 25"/>
            <p:cNvSpPr>
              <a:spLocks noChangeShapeType="1"/>
            </p:cNvSpPr>
            <p:nvPr/>
          </p:nvSpPr>
          <p:spPr bwMode="auto">
            <a:xfrm flipV="1">
              <a:off x="2752" y="2816"/>
              <a:ext cx="0" cy="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32" name="Line 26"/>
            <p:cNvSpPr>
              <a:spLocks noChangeShapeType="1"/>
            </p:cNvSpPr>
            <p:nvPr/>
          </p:nvSpPr>
          <p:spPr bwMode="auto">
            <a:xfrm flipV="1">
              <a:off x="3080" y="2896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33" name="Line 27"/>
            <p:cNvSpPr>
              <a:spLocks noChangeShapeType="1"/>
            </p:cNvSpPr>
            <p:nvPr/>
          </p:nvSpPr>
          <p:spPr bwMode="auto">
            <a:xfrm flipH="1">
              <a:off x="2416" y="2896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34" name="Text Box 28"/>
            <p:cNvSpPr txBox="1">
              <a:spLocks noChangeArrowheads="1"/>
            </p:cNvSpPr>
            <p:nvPr/>
          </p:nvSpPr>
          <p:spPr bwMode="auto">
            <a:xfrm>
              <a:off x="2711" y="2655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</a:t>
              </a:r>
            </a:p>
          </p:txBody>
        </p:sp>
        <p:sp>
          <p:nvSpPr>
            <p:cNvPr id="25635" name="Oval 29"/>
            <p:cNvSpPr>
              <a:spLocks noChangeArrowheads="1"/>
            </p:cNvSpPr>
            <p:nvPr/>
          </p:nvSpPr>
          <p:spPr bwMode="auto">
            <a:xfrm>
              <a:off x="2672" y="265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5636" name="Text Box 30"/>
            <p:cNvSpPr txBox="1">
              <a:spLocks noChangeArrowheads="1"/>
            </p:cNvSpPr>
            <p:nvPr/>
          </p:nvSpPr>
          <p:spPr bwMode="auto">
            <a:xfrm>
              <a:off x="2599" y="3303"/>
              <a:ext cx="6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</a:t>
              </a:r>
              <a:endParaRPr lang="de-AT" altLang="en-US" sz="1600"/>
            </a:p>
          </p:txBody>
        </p:sp>
        <p:sp>
          <p:nvSpPr>
            <p:cNvPr id="25637" name="Text Box 31"/>
            <p:cNvSpPr txBox="1">
              <a:spLocks noChangeArrowheads="1"/>
            </p:cNvSpPr>
            <p:nvPr/>
          </p:nvSpPr>
          <p:spPr bwMode="auto">
            <a:xfrm>
              <a:off x="2839" y="3303"/>
              <a:ext cx="57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</a:t>
              </a:r>
              <a:endParaRPr lang="de-AT" altLang="en-US" sz="1600"/>
            </a:p>
          </p:txBody>
        </p:sp>
        <p:sp>
          <p:nvSpPr>
            <p:cNvPr id="25638" name="Line 32"/>
            <p:cNvSpPr>
              <a:spLocks noChangeShapeType="1"/>
            </p:cNvSpPr>
            <p:nvPr/>
          </p:nvSpPr>
          <p:spPr bwMode="auto">
            <a:xfrm flipV="1">
              <a:off x="2632" y="3224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39" name="Line 33"/>
            <p:cNvSpPr>
              <a:spLocks noChangeShapeType="1"/>
            </p:cNvSpPr>
            <p:nvPr/>
          </p:nvSpPr>
          <p:spPr bwMode="auto">
            <a:xfrm flipV="1">
              <a:off x="2864" y="3224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40" name="Line 34"/>
            <p:cNvSpPr>
              <a:spLocks noChangeShapeType="1"/>
            </p:cNvSpPr>
            <p:nvPr/>
          </p:nvSpPr>
          <p:spPr bwMode="auto">
            <a:xfrm flipH="1">
              <a:off x="2632" y="3224"/>
              <a:ext cx="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41" name="Line 35"/>
            <p:cNvSpPr>
              <a:spLocks noChangeShapeType="1"/>
            </p:cNvSpPr>
            <p:nvPr/>
          </p:nvSpPr>
          <p:spPr bwMode="auto">
            <a:xfrm>
              <a:off x="2752" y="3144"/>
              <a:ext cx="0" cy="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42" name="Oval 36"/>
            <p:cNvSpPr>
              <a:spLocks noChangeArrowheads="1"/>
            </p:cNvSpPr>
            <p:nvPr/>
          </p:nvSpPr>
          <p:spPr bwMode="auto">
            <a:xfrm>
              <a:off x="2672" y="2984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5643" name="Text Box 48"/>
            <p:cNvSpPr txBox="1">
              <a:spLocks noChangeArrowheads="1"/>
            </p:cNvSpPr>
            <p:nvPr/>
          </p:nvSpPr>
          <p:spPr bwMode="auto">
            <a:xfrm>
              <a:off x="3471" y="2799"/>
              <a:ext cx="81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 in </a:t>
              </a:r>
              <a:r>
                <a:rPr lang="de-AT" altLang="en-US" sz="1600" smtClean="0"/>
                <a:t>progress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Y in </a:t>
              </a:r>
              <a:r>
                <a:rPr lang="de-AT" altLang="en-US" sz="1600" smtClean="0"/>
                <a:t>progress</a:t>
              </a:r>
              <a:endParaRPr lang="de-AT" altLang="en-US" sz="1600"/>
            </a:p>
          </p:txBody>
        </p:sp>
      </p:grpSp>
      <p:grpSp>
        <p:nvGrpSpPr>
          <p:cNvPr id="260155" name="Group 59"/>
          <p:cNvGrpSpPr>
            <a:grpSpLocks/>
          </p:cNvGrpSpPr>
          <p:nvPr/>
        </p:nvGrpSpPr>
        <p:grpSpPr bwMode="auto">
          <a:xfrm>
            <a:off x="912813" y="5751517"/>
            <a:ext cx="5886452" cy="779463"/>
            <a:chOff x="575" y="3623"/>
            <a:chExt cx="3708" cy="491"/>
          </a:xfrm>
        </p:grpSpPr>
        <p:sp>
          <p:nvSpPr>
            <p:cNvPr id="25614" name="Text Box 37"/>
            <p:cNvSpPr txBox="1">
              <a:spLocks noChangeArrowheads="1"/>
            </p:cNvSpPr>
            <p:nvPr/>
          </p:nvSpPr>
          <p:spPr bwMode="auto">
            <a:xfrm>
              <a:off x="575" y="3719"/>
              <a:ext cx="12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recognition of </a:t>
              </a:r>
              <a:r>
                <a:rPr lang="de-AT" altLang="en-US" sz="1600" i="1" smtClean="0"/>
                <a:t>b</a:t>
              </a:r>
              <a:r>
                <a:rPr lang="de-AT" altLang="en-US" sz="1600" smtClean="0"/>
                <a:t> and </a:t>
              </a:r>
              <a:r>
                <a:rPr lang="de-AT" altLang="en-US" sz="1600" i="1" smtClean="0"/>
                <a:t>c</a:t>
              </a:r>
              <a:endParaRPr lang="de-AT" altLang="en-US" sz="1600" i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return from </a:t>
              </a:r>
              <a:r>
                <a:rPr lang="de-AT" altLang="en-US" sz="1600" i="1" smtClean="0"/>
                <a:t>Y</a:t>
              </a:r>
              <a:r>
                <a:rPr lang="de-AT" altLang="en-US" sz="1600" i="1"/>
                <a:t>()</a:t>
              </a:r>
            </a:p>
          </p:txBody>
        </p:sp>
        <p:sp>
          <p:nvSpPr>
            <p:cNvPr id="25615" name="Text Box 38"/>
            <p:cNvSpPr txBox="1">
              <a:spLocks noChangeArrowheads="1"/>
            </p:cNvSpPr>
            <p:nvPr/>
          </p:nvSpPr>
          <p:spPr bwMode="auto">
            <a:xfrm>
              <a:off x="2391" y="3959"/>
              <a:ext cx="57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</a:t>
              </a:r>
            </a:p>
          </p:txBody>
        </p:sp>
        <p:sp>
          <p:nvSpPr>
            <p:cNvPr id="25616" name="Text Box 39"/>
            <p:cNvSpPr txBox="1">
              <a:spLocks noChangeArrowheads="1"/>
            </p:cNvSpPr>
            <p:nvPr/>
          </p:nvSpPr>
          <p:spPr bwMode="auto">
            <a:xfrm>
              <a:off x="2707" y="3959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Y</a:t>
              </a:r>
            </a:p>
          </p:txBody>
        </p:sp>
        <p:sp>
          <p:nvSpPr>
            <p:cNvPr id="25617" name="Text Box 40"/>
            <p:cNvSpPr txBox="1">
              <a:spLocks noChangeArrowheads="1"/>
            </p:cNvSpPr>
            <p:nvPr/>
          </p:nvSpPr>
          <p:spPr bwMode="auto">
            <a:xfrm>
              <a:off x="3051" y="3959"/>
              <a:ext cx="65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</a:t>
              </a:r>
              <a:endParaRPr lang="de-AT" altLang="en-US" sz="1600"/>
            </a:p>
          </p:txBody>
        </p:sp>
        <p:sp>
          <p:nvSpPr>
            <p:cNvPr id="25618" name="Line 41"/>
            <p:cNvSpPr>
              <a:spLocks noChangeShapeType="1"/>
            </p:cNvSpPr>
            <p:nvPr/>
          </p:nvSpPr>
          <p:spPr bwMode="auto">
            <a:xfrm flipV="1">
              <a:off x="2416" y="3864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19" name="Line 42"/>
            <p:cNvSpPr>
              <a:spLocks noChangeShapeType="1"/>
            </p:cNvSpPr>
            <p:nvPr/>
          </p:nvSpPr>
          <p:spPr bwMode="auto">
            <a:xfrm flipV="1">
              <a:off x="2752" y="3784"/>
              <a:ext cx="0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20" name="Line 43"/>
            <p:cNvSpPr>
              <a:spLocks noChangeShapeType="1"/>
            </p:cNvSpPr>
            <p:nvPr/>
          </p:nvSpPr>
          <p:spPr bwMode="auto">
            <a:xfrm flipV="1">
              <a:off x="3080" y="3864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21" name="Line 44"/>
            <p:cNvSpPr>
              <a:spLocks noChangeShapeType="1"/>
            </p:cNvSpPr>
            <p:nvPr/>
          </p:nvSpPr>
          <p:spPr bwMode="auto">
            <a:xfrm flipH="1">
              <a:off x="2416" y="3864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22" name="Text Box 45"/>
            <p:cNvSpPr txBox="1">
              <a:spLocks noChangeArrowheads="1"/>
            </p:cNvSpPr>
            <p:nvPr/>
          </p:nvSpPr>
          <p:spPr bwMode="auto">
            <a:xfrm>
              <a:off x="2711" y="3623"/>
              <a:ext cx="9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</a:t>
              </a:r>
            </a:p>
          </p:txBody>
        </p:sp>
        <p:sp>
          <p:nvSpPr>
            <p:cNvPr id="25623" name="Oval 46"/>
            <p:cNvSpPr>
              <a:spLocks noChangeArrowheads="1"/>
            </p:cNvSpPr>
            <p:nvPr/>
          </p:nvSpPr>
          <p:spPr bwMode="auto">
            <a:xfrm>
              <a:off x="2672" y="3624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5624" name="Text Box 49"/>
            <p:cNvSpPr txBox="1">
              <a:spLocks noChangeArrowheads="1"/>
            </p:cNvSpPr>
            <p:nvPr/>
          </p:nvSpPr>
          <p:spPr bwMode="auto">
            <a:xfrm>
              <a:off x="3471" y="3687"/>
              <a:ext cx="8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X in </a:t>
              </a:r>
              <a:r>
                <a:rPr lang="de-AT" altLang="en-US" sz="1600" smtClean="0"/>
                <a:t>progress</a:t>
              </a:r>
              <a:endParaRPr lang="de-AT" altLang="en-US" sz="1600"/>
            </a:p>
          </p:txBody>
        </p:sp>
      </p:grpSp>
      <p:grpSp>
        <p:nvGrpSpPr>
          <p:cNvPr id="260153" name="Group 57"/>
          <p:cNvGrpSpPr>
            <a:grpSpLocks/>
          </p:cNvGrpSpPr>
          <p:nvPr/>
        </p:nvGrpSpPr>
        <p:grpSpPr bwMode="auto">
          <a:xfrm>
            <a:off x="6694724" y="3632200"/>
            <a:ext cx="1709739" cy="2349500"/>
            <a:chOff x="4176" y="2288"/>
            <a:chExt cx="1077" cy="1480"/>
          </a:xfrm>
        </p:grpSpPr>
        <p:sp>
          <p:nvSpPr>
            <p:cNvPr id="25610" name="Line 50"/>
            <p:cNvSpPr>
              <a:spLocks noChangeShapeType="1"/>
            </p:cNvSpPr>
            <p:nvPr/>
          </p:nvSpPr>
          <p:spPr bwMode="auto">
            <a:xfrm>
              <a:off x="4352" y="2984"/>
              <a:ext cx="34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11" name="Line 51"/>
            <p:cNvSpPr>
              <a:spLocks noChangeShapeType="1"/>
            </p:cNvSpPr>
            <p:nvPr/>
          </p:nvSpPr>
          <p:spPr bwMode="auto">
            <a:xfrm flipH="1" flipV="1">
              <a:off x="4176" y="2288"/>
              <a:ext cx="520" cy="60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12" name="Line 52"/>
            <p:cNvSpPr>
              <a:spLocks noChangeShapeType="1"/>
            </p:cNvSpPr>
            <p:nvPr/>
          </p:nvSpPr>
          <p:spPr bwMode="auto">
            <a:xfrm flipH="1">
              <a:off x="4232" y="3080"/>
              <a:ext cx="464" cy="68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5613" name="Text Box 53"/>
            <p:cNvSpPr txBox="1">
              <a:spLocks noChangeArrowheads="1"/>
            </p:cNvSpPr>
            <p:nvPr/>
          </p:nvSpPr>
          <p:spPr bwMode="auto">
            <a:xfrm>
              <a:off x="4767" y="2887"/>
              <a:ext cx="48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"stack"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3385802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225994" cy="243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3.3	LL(1</a:t>
            </a:r>
            <a:r>
              <a:rPr lang="de-AT" altLang="en-US" smtClean="0">
                <a:solidFill>
                  <a:srgbClr val="FF0000"/>
                </a:solidFill>
              </a:rPr>
              <a:t>) Property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3.4	</a:t>
            </a:r>
            <a:r>
              <a:rPr lang="de-AT" altLang="en-US" smtClean="0"/>
              <a:t>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72129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6BA406-A303-453D-BE95-5CCF1781E23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LL(1) property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671513" y="1243013"/>
            <a:ext cx="481764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Precondition of a grammar for recursive descent parsing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696913" y="1649413"/>
            <a:ext cx="60340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LL(1)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... can be analyzed from </a:t>
            </a:r>
            <a:r>
              <a:rPr kumimoji="0" lang="de-AT" altLang="en-US" sz="16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eft to right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with </a:t>
            </a:r>
            <a:r>
              <a:rPr kumimoji="0" lang="de-AT" altLang="en-US" sz="16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eft-canonical derivations (leftmost NTS is derived first)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and </a:t>
            </a:r>
            <a:r>
              <a:rPr kumimoji="0" lang="de-AT" altLang="en-US" sz="16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lookahead symbol</a:t>
            </a:r>
          </a:p>
        </p:txBody>
      </p:sp>
      <p:grpSp>
        <p:nvGrpSpPr>
          <p:cNvPr id="262153" name="Group 9"/>
          <p:cNvGrpSpPr>
            <a:grpSpLocks/>
          </p:cNvGrpSpPr>
          <p:nvPr/>
        </p:nvGrpSpPr>
        <p:grpSpPr bwMode="auto">
          <a:xfrm>
            <a:off x="671513" y="2755900"/>
            <a:ext cx="5172073" cy="1766888"/>
            <a:chOff x="423" y="1736"/>
            <a:chExt cx="3258" cy="1113"/>
          </a:xfrm>
        </p:grpSpPr>
        <p:sp>
          <p:nvSpPr>
            <p:cNvPr id="44042" name="Text Box 5"/>
            <p:cNvSpPr txBox="1">
              <a:spLocks noChangeArrowheads="1"/>
            </p:cNvSpPr>
            <p:nvPr/>
          </p:nvSpPr>
          <p:spPr bwMode="auto">
            <a:xfrm>
              <a:off x="423" y="1736"/>
              <a:ext cx="7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Definition</a:t>
              </a:r>
            </a:p>
          </p:txBody>
        </p:sp>
        <p:sp>
          <p:nvSpPr>
            <p:cNvPr id="44043" name="Text Box 6"/>
            <p:cNvSpPr txBox="1">
              <a:spLocks noChangeArrowheads="1"/>
            </p:cNvSpPr>
            <p:nvPr/>
          </p:nvSpPr>
          <p:spPr bwMode="auto">
            <a:xfrm>
              <a:off x="423" y="1967"/>
              <a:ext cx="3258" cy="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1.	A grammar is LL(1) if all its productions are LL(1).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2.	A production is LL(1) if for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every list</a:t>
              </a:r>
              <a:r>
                <a:rPr kumimoji="0" lang="de-AT" altLang="en-US" sz="1600" b="0" i="0" u="none" strike="noStrike" kern="1200" cap="none" spc="0" normalizeH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of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alternatives in it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|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| ... |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the following holds: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482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	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j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= {}   (for any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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j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</p:grpSp>
      <p:grpSp>
        <p:nvGrpSpPr>
          <p:cNvPr id="262154" name="Group 10"/>
          <p:cNvGrpSpPr>
            <a:grpSpLocks/>
          </p:cNvGrpSpPr>
          <p:nvPr/>
        </p:nvGrpSpPr>
        <p:grpSpPr bwMode="auto">
          <a:xfrm>
            <a:off x="671513" y="4927602"/>
            <a:ext cx="7550149" cy="1311276"/>
            <a:chOff x="423" y="3104"/>
            <a:chExt cx="4756" cy="826"/>
          </a:xfrm>
        </p:grpSpPr>
        <p:sp>
          <p:nvSpPr>
            <p:cNvPr id="44040" name="Text Box 7"/>
            <p:cNvSpPr txBox="1">
              <a:spLocks noChangeArrowheads="1"/>
            </p:cNvSpPr>
            <p:nvPr/>
          </p:nvSpPr>
          <p:spPr bwMode="auto">
            <a:xfrm>
              <a:off x="423" y="3104"/>
              <a:ext cx="102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 other words</a:t>
              </a:r>
            </a:p>
          </p:txBody>
        </p:sp>
        <p:sp>
          <p:nvSpPr>
            <p:cNvPr id="44041" name="Text Box 8"/>
            <p:cNvSpPr txBox="1">
              <a:spLocks noChangeArrowheads="1"/>
            </p:cNvSpPr>
            <p:nvPr/>
          </p:nvSpPr>
          <p:spPr bwMode="auto">
            <a:xfrm>
              <a:off x="423" y="3359"/>
              <a:ext cx="4756" cy="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terminal start symbols of all alternatives in a production must be pairwise disjoint.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must always be able to decide on one of the alternatives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based on the lookahead token.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81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7A70AC-4249-4F19-BC7F-AA77671B09F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remove LL(1) conflicts</a:t>
            </a: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696913" y="1079500"/>
            <a:ext cx="1489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Factorization</a:t>
            </a:r>
          </a:p>
        </p:txBody>
      </p:sp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1077913" y="1509713"/>
            <a:ext cx="4778375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1143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1143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1143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1143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IfStatement	=	"if" "(" Expr ")" Statement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"if" "(" Expr ")" Statement "else" Statement.</a:t>
            </a:r>
          </a:p>
        </p:txBody>
      </p:sp>
      <p:grpSp>
        <p:nvGrpSpPr>
          <p:cNvPr id="263184" name="Group 16"/>
          <p:cNvGrpSpPr>
            <a:grpSpLocks/>
          </p:cNvGrpSpPr>
          <p:nvPr/>
        </p:nvGrpSpPr>
        <p:grpSpPr bwMode="auto">
          <a:xfrm>
            <a:off x="1001713" y="2005013"/>
            <a:ext cx="4862512" cy="1022350"/>
            <a:chOff x="631" y="1263"/>
            <a:chExt cx="3063" cy="644"/>
          </a:xfrm>
        </p:grpSpPr>
        <p:sp>
          <p:nvSpPr>
            <p:cNvPr id="46099" name="Text Box 5"/>
            <p:cNvSpPr txBox="1">
              <a:spLocks noChangeArrowheads="1"/>
            </p:cNvSpPr>
            <p:nvPr/>
          </p:nvSpPr>
          <p:spPr bwMode="auto">
            <a:xfrm>
              <a:off x="631" y="1263"/>
              <a:ext cx="17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Extract common start sequences</a:t>
              </a:r>
            </a:p>
          </p:txBody>
        </p:sp>
        <p:sp>
          <p:nvSpPr>
            <p:cNvPr id="46100" name="Text Box 6"/>
            <p:cNvSpPr txBox="1">
              <a:spLocks noChangeArrowheads="1"/>
            </p:cNvSpPr>
            <p:nvPr/>
          </p:nvSpPr>
          <p:spPr bwMode="auto">
            <a:xfrm>
              <a:off x="679" y="1447"/>
              <a:ext cx="3015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IfStatement	=	"if" "(" Expr ")" Statement (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| "else" Statement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).</a:t>
              </a:r>
            </a:p>
          </p:txBody>
        </p:sp>
      </p:grpSp>
      <p:grpSp>
        <p:nvGrpSpPr>
          <p:cNvPr id="263185" name="Group 17"/>
          <p:cNvGrpSpPr>
            <a:grpSpLocks/>
          </p:cNvGrpSpPr>
          <p:nvPr/>
        </p:nvGrpSpPr>
        <p:grpSpPr bwMode="auto">
          <a:xfrm>
            <a:off x="1001713" y="2970213"/>
            <a:ext cx="4864100" cy="596900"/>
            <a:chOff x="631" y="1871"/>
            <a:chExt cx="3064" cy="376"/>
          </a:xfrm>
        </p:grpSpPr>
        <p:sp>
          <p:nvSpPr>
            <p:cNvPr id="46097" name="Text Box 7"/>
            <p:cNvSpPr txBox="1">
              <a:spLocks noChangeArrowheads="1"/>
            </p:cNvSpPr>
            <p:nvPr/>
          </p:nvSpPr>
          <p:spPr bwMode="auto">
            <a:xfrm>
              <a:off x="631" y="1871"/>
              <a:ext cx="83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 or in EBNF</a:t>
              </a:r>
            </a:p>
          </p:txBody>
        </p:sp>
        <p:sp>
          <p:nvSpPr>
            <p:cNvPr id="46098" name="Text Box 8"/>
            <p:cNvSpPr txBox="1">
              <a:spLocks noChangeArrowheads="1"/>
            </p:cNvSpPr>
            <p:nvPr/>
          </p:nvSpPr>
          <p:spPr bwMode="auto">
            <a:xfrm>
              <a:off x="679" y="2055"/>
              <a:ext cx="3016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IfStatement	=	"if" "(" Expr ")" Statement ["else" Statement].</a:t>
              </a:r>
            </a:p>
          </p:txBody>
        </p:sp>
      </p:grpSp>
      <p:grpSp>
        <p:nvGrpSpPr>
          <p:cNvPr id="263186" name="Group 18"/>
          <p:cNvGrpSpPr>
            <a:grpSpLocks/>
          </p:cNvGrpSpPr>
          <p:nvPr/>
        </p:nvGrpSpPr>
        <p:grpSpPr bwMode="auto">
          <a:xfrm>
            <a:off x="696913" y="3759200"/>
            <a:ext cx="6880225" cy="1122363"/>
            <a:chOff x="439" y="2368"/>
            <a:chExt cx="4334" cy="707"/>
          </a:xfrm>
        </p:grpSpPr>
        <p:sp>
          <p:nvSpPr>
            <p:cNvPr id="46095" name="Text Box 9"/>
            <p:cNvSpPr txBox="1">
              <a:spLocks noChangeArrowheads="1"/>
            </p:cNvSpPr>
            <p:nvPr/>
          </p:nvSpPr>
          <p:spPr bwMode="auto">
            <a:xfrm>
              <a:off x="439" y="2368"/>
              <a:ext cx="43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Sometimes nonterminal symbols must be inlined before factorization</a:t>
              </a:r>
            </a:p>
          </p:txBody>
        </p:sp>
        <p:sp>
          <p:nvSpPr>
            <p:cNvPr id="46096" name="Text Box 10"/>
            <p:cNvSpPr txBox="1">
              <a:spLocks noChangeArrowheads="1"/>
            </p:cNvSpPr>
            <p:nvPr/>
          </p:nvSpPr>
          <p:spPr bwMode="auto">
            <a:xfrm>
              <a:off x="679" y="2615"/>
              <a:ext cx="3014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Designator "=" Expr ";"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ident "(" [ActualParameters] ")" ";".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	=	ident {"." ident}.</a:t>
              </a:r>
            </a:p>
          </p:txBody>
        </p:sp>
      </p:grpSp>
      <p:grpSp>
        <p:nvGrpSpPr>
          <p:cNvPr id="263187" name="Group 19"/>
          <p:cNvGrpSpPr>
            <a:grpSpLocks/>
          </p:cNvGrpSpPr>
          <p:nvPr/>
        </p:nvGrpSpPr>
        <p:grpSpPr bwMode="auto">
          <a:xfrm>
            <a:off x="1001713" y="4862513"/>
            <a:ext cx="4873625" cy="809625"/>
            <a:chOff x="631" y="3063"/>
            <a:chExt cx="3070" cy="510"/>
          </a:xfrm>
        </p:grpSpPr>
        <p:sp>
          <p:nvSpPr>
            <p:cNvPr id="46093" name="Text Box 11"/>
            <p:cNvSpPr txBox="1">
              <a:spLocks noChangeArrowheads="1"/>
            </p:cNvSpPr>
            <p:nvPr/>
          </p:nvSpPr>
          <p:spPr bwMode="auto">
            <a:xfrm>
              <a:off x="631" y="3063"/>
              <a:ext cx="16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Inline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Designator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6094" name="Text Box 12"/>
            <p:cNvSpPr txBox="1">
              <a:spLocks noChangeArrowheads="1"/>
            </p:cNvSpPr>
            <p:nvPr/>
          </p:nvSpPr>
          <p:spPr bwMode="auto">
            <a:xfrm>
              <a:off x="679" y="3247"/>
              <a:ext cx="3022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 {"." ident}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"=" Expr ";"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3149600" algn="l"/>
                  <a:tab pos="3340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ident "(" [ActualParameters] ")" ";".</a:t>
              </a:r>
            </a:p>
          </p:txBody>
        </p:sp>
      </p:grpSp>
      <p:grpSp>
        <p:nvGrpSpPr>
          <p:cNvPr id="263188" name="Group 20"/>
          <p:cNvGrpSpPr>
            <a:grpSpLocks/>
          </p:cNvGrpSpPr>
          <p:nvPr/>
        </p:nvGrpSpPr>
        <p:grpSpPr bwMode="auto">
          <a:xfrm>
            <a:off x="1001713" y="5629275"/>
            <a:ext cx="4846637" cy="1022350"/>
            <a:chOff x="631" y="3546"/>
            <a:chExt cx="3053" cy="644"/>
          </a:xfrm>
        </p:grpSpPr>
        <p:sp>
          <p:nvSpPr>
            <p:cNvPr id="46091" name="Text Box 13"/>
            <p:cNvSpPr txBox="1">
              <a:spLocks noChangeArrowheads="1"/>
            </p:cNvSpPr>
            <p:nvPr/>
          </p:nvSpPr>
          <p:spPr bwMode="auto">
            <a:xfrm>
              <a:off x="631" y="3546"/>
              <a:ext cx="81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then factorize</a:t>
              </a:r>
            </a:p>
          </p:txBody>
        </p:sp>
        <p:sp>
          <p:nvSpPr>
            <p:cNvPr id="46092" name="Text Box 14"/>
            <p:cNvSpPr txBox="1">
              <a:spLocks noChangeArrowheads="1"/>
            </p:cNvSpPr>
            <p:nvPr/>
          </p:nvSpPr>
          <p:spPr bwMode="auto">
            <a:xfrm>
              <a:off x="679" y="3730"/>
              <a:ext cx="3005" cy="46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ident	(	{"." ident} "=" Expr ";"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|	"(" [ActualParameters] ")" ";"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52500" algn="l"/>
                  <a:tab pos="1143000" algn="l"/>
                  <a:tab pos="1625600" algn="l"/>
                  <a:tab pos="1816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3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94B85B-24E8-4C3F-B173-F3525AD9843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remove left recursion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84213" y="1257300"/>
            <a:ext cx="4206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Left recursion is always an LL(1) conflict</a:t>
            </a: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1103313" y="2005013"/>
            <a:ext cx="295910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IdentList = ident | IdentList "," ident.</a:t>
            </a:r>
          </a:p>
        </p:txBody>
      </p:sp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696913" y="1649413"/>
            <a:ext cx="1204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example</a:t>
            </a:r>
          </a:p>
        </p:txBody>
      </p:sp>
      <p:grpSp>
        <p:nvGrpSpPr>
          <p:cNvPr id="264202" name="Group 10"/>
          <p:cNvGrpSpPr>
            <a:grpSpLocks/>
          </p:cNvGrpSpPr>
          <p:nvPr/>
        </p:nvGrpSpPr>
        <p:grpSpPr bwMode="auto">
          <a:xfrm>
            <a:off x="696913" y="2398713"/>
            <a:ext cx="2755900" cy="1298575"/>
            <a:chOff x="439" y="1511"/>
            <a:chExt cx="1736" cy="818"/>
          </a:xfrm>
        </p:grpSpPr>
        <p:sp>
          <p:nvSpPr>
            <p:cNvPr id="48139" name="Text Box 6"/>
            <p:cNvSpPr txBox="1">
              <a:spLocks noChangeArrowheads="1"/>
            </p:cNvSpPr>
            <p:nvPr/>
          </p:nvSpPr>
          <p:spPr bwMode="auto">
            <a:xfrm>
              <a:off x="439" y="1511"/>
              <a:ext cx="173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generates the following phrases</a:t>
              </a:r>
            </a:p>
          </p:txBody>
        </p:sp>
        <p:sp>
          <p:nvSpPr>
            <p:cNvPr id="48140" name="Text Box 7"/>
            <p:cNvSpPr txBox="1">
              <a:spLocks noChangeArrowheads="1"/>
            </p:cNvSpPr>
            <p:nvPr/>
          </p:nvSpPr>
          <p:spPr bwMode="auto">
            <a:xfrm>
              <a:off x="679" y="1735"/>
              <a:ext cx="1186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 "," ident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 "," ident "," ident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</p:grpSp>
      <p:grpSp>
        <p:nvGrpSpPr>
          <p:cNvPr id="264203" name="Group 11"/>
          <p:cNvGrpSpPr>
            <a:grpSpLocks/>
          </p:cNvGrpSpPr>
          <p:nvPr/>
        </p:nvGrpSpPr>
        <p:grpSpPr bwMode="auto">
          <a:xfrm>
            <a:off x="696913" y="3757613"/>
            <a:ext cx="3341687" cy="711200"/>
            <a:chOff x="439" y="2367"/>
            <a:chExt cx="2105" cy="448"/>
          </a:xfrm>
        </p:grpSpPr>
        <p:sp>
          <p:nvSpPr>
            <p:cNvPr id="48137" name="Text Box 8"/>
            <p:cNvSpPr txBox="1">
              <a:spLocks noChangeArrowheads="1"/>
            </p:cNvSpPr>
            <p:nvPr/>
          </p:nvSpPr>
          <p:spPr bwMode="auto">
            <a:xfrm>
              <a:off x="439" y="2367"/>
              <a:ext cx="192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can always be replaced by iteration</a:t>
              </a:r>
            </a:p>
          </p:txBody>
        </p:sp>
        <p:sp>
          <p:nvSpPr>
            <p:cNvPr id="48138" name="Text Box 9"/>
            <p:cNvSpPr txBox="1">
              <a:spLocks noChangeArrowheads="1"/>
            </p:cNvSpPr>
            <p:nvPr/>
          </p:nvSpPr>
          <p:spPr bwMode="auto">
            <a:xfrm>
              <a:off x="695" y="2623"/>
              <a:ext cx="1849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IdentList = ident {"," ident}.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22618" y="1988136"/>
            <a:ext cx="3044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mtClean="0"/>
              <a:t>... both alternatives start with </a:t>
            </a:r>
            <a:r>
              <a:rPr lang="de-AT" i="1" smtClean="0"/>
              <a:t>ident</a:t>
            </a:r>
            <a:endParaRPr lang="de-AT" i="1"/>
          </a:p>
        </p:txBody>
      </p:sp>
    </p:spTree>
    <p:extLst>
      <p:ext uri="{BB962C8B-B14F-4D97-AF65-F5344CB8AC3E}">
        <p14:creationId xmlns:p14="http://schemas.microsoft.com/office/powerpoint/2010/main" val="198663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7BB28-A4D8-41E8-BCD9-120765AB9A2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Hidden LL(1) conflicts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09613" y="1358900"/>
            <a:ext cx="5273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EBNF options and iterations are hidden alternatives</a:t>
            </a:r>
          </a:p>
        </p:txBody>
      </p:sp>
      <p:grpSp>
        <p:nvGrpSpPr>
          <p:cNvPr id="270352" name="Group 16"/>
          <p:cNvGrpSpPr>
            <a:grpSpLocks/>
          </p:cNvGrpSpPr>
          <p:nvPr/>
        </p:nvGrpSpPr>
        <p:grpSpPr bwMode="auto">
          <a:xfrm>
            <a:off x="1103313" y="3911600"/>
            <a:ext cx="4319587" cy="609600"/>
            <a:chOff x="695" y="2464"/>
            <a:chExt cx="2721" cy="384"/>
          </a:xfrm>
        </p:grpSpPr>
        <p:sp>
          <p:nvSpPr>
            <p:cNvPr id="50190" name="Rectangle 11"/>
            <p:cNvSpPr>
              <a:spLocks noChangeArrowheads="1"/>
            </p:cNvSpPr>
            <p:nvPr/>
          </p:nvSpPr>
          <p:spPr bwMode="auto">
            <a:xfrm>
              <a:off x="696" y="2464"/>
              <a:ext cx="2720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0191" name="Text Box 6"/>
            <p:cNvSpPr txBox="1">
              <a:spLocks noChangeArrowheads="1"/>
            </p:cNvSpPr>
            <p:nvPr/>
          </p:nvSpPr>
          <p:spPr bwMode="auto">
            <a:xfrm>
              <a:off x="695" y="2468"/>
              <a:ext cx="269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333500" algn="l"/>
                  <a:tab pos="419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[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].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Follow(X) must be {}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333500" algn="l"/>
                  <a:tab pos="419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Follow(X) must be {}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endParaRPr>
            </a:p>
          </p:txBody>
        </p:sp>
      </p:grpSp>
      <p:grpSp>
        <p:nvGrpSpPr>
          <p:cNvPr id="270353" name="Group 17"/>
          <p:cNvGrpSpPr>
            <a:grpSpLocks/>
          </p:cNvGrpSpPr>
          <p:nvPr/>
        </p:nvGrpSpPr>
        <p:grpSpPr bwMode="auto">
          <a:xfrm>
            <a:off x="1103313" y="4838700"/>
            <a:ext cx="4319587" cy="393700"/>
            <a:chOff x="695" y="3048"/>
            <a:chExt cx="2721" cy="248"/>
          </a:xfrm>
        </p:grpSpPr>
        <p:sp>
          <p:nvSpPr>
            <p:cNvPr id="50188" name="Rectangle 14"/>
            <p:cNvSpPr>
              <a:spLocks noChangeArrowheads="1"/>
            </p:cNvSpPr>
            <p:nvPr/>
          </p:nvSpPr>
          <p:spPr bwMode="auto">
            <a:xfrm>
              <a:off x="696" y="3048"/>
              <a:ext cx="2720" cy="2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0189" name="Text Box 7"/>
            <p:cNvSpPr txBox="1">
              <a:spLocks noChangeArrowheads="1"/>
            </p:cNvSpPr>
            <p:nvPr/>
          </p:nvSpPr>
          <p:spPr bwMode="auto">
            <a:xfrm>
              <a:off x="695" y="3068"/>
              <a:ext cx="267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333500" algn="l"/>
                  <a:tab pos="419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| .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Follow(X) must be {}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endParaRPr>
            </a:p>
          </p:txBody>
        </p:sp>
      </p:grpSp>
      <p:sp>
        <p:nvSpPr>
          <p:cNvPr id="50183" name="Text Box 8"/>
          <p:cNvSpPr txBox="1">
            <a:spLocks noChangeArrowheads="1"/>
          </p:cNvSpPr>
          <p:nvPr/>
        </p:nvSpPr>
        <p:spPr bwMode="auto">
          <a:xfrm>
            <a:off x="1103313" y="1860550"/>
            <a:ext cx="6794500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054100" algn="l"/>
                <a:tab pos="1625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054100" algn="l"/>
                <a:tab pos="1625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054100" algn="l"/>
                <a:tab pos="1625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054100" algn="l"/>
                <a:tab pos="1625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054100" algn="l"/>
                <a:tab pos="1625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1625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1625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1625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1625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54100" algn="l"/>
                <a:tab pos="1625600" algn="l"/>
                <a:tab pos="3238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[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]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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|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b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 arbitrary EBNF expressions </a:t>
            </a:r>
          </a:p>
        </p:txBody>
      </p:sp>
      <p:grpSp>
        <p:nvGrpSpPr>
          <p:cNvPr id="270351" name="Group 15"/>
          <p:cNvGrpSpPr>
            <a:grpSpLocks/>
          </p:cNvGrpSpPr>
          <p:nvPr/>
        </p:nvGrpSpPr>
        <p:grpSpPr bwMode="auto">
          <a:xfrm>
            <a:off x="709613" y="2463800"/>
            <a:ext cx="4713287" cy="1104900"/>
            <a:chOff x="447" y="1552"/>
            <a:chExt cx="2969" cy="696"/>
          </a:xfrm>
        </p:grpSpPr>
        <p:sp>
          <p:nvSpPr>
            <p:cNvPr id="50185" name="Rectangle 10"/>
            <p:cNvSpPr>
              <a:spLocks noChangeArrowheads="1"/>
            </p:cNvSpPr>
            <p:nvPr/>
          </p:nvSpPr>
          <p:spPr bwMode="auto">
            <a:xfrm>
              <a:off x="696" y="1864"/>
              <a:ext cx="2720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0186" name="Text Box 4"/>
            <p:cNvSpPr txBox="1">
              <a:spLocks noChangeArrowheads="1"/>
            </p:cNvSpPr>
            <p:nvPr/>
          </p:nvSpPr>
          <p:spPr bwMode="auto">
            <a:xfrm>
              <a:off x="695" y="1868"/>
              <a:ext cx="256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  <a:tab pos="419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  <a:tab pos="419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  <a:tab pos="419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333500" algn="l"/>
                  <a:tab pos="419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[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]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must be {}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333500" algn="l"/>
                  <a:tab pos="419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{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	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a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b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must be {}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endParaRPr>
            </a:p>
          </p:txBody>
        </p:sp>
        <p:sp>
          <p:nvSpPr>
            <p:cNvPr id="50187" name="Text Box 9"/>
            <p:cNvSpPr txBox="1">
              <a:spLocks noChangeArrowheads="1"/>
            </p:cNvSpPr>
            <p:nvPr/>
          </p:nvSpPr>
          <p:spPr bwMode="auto">
            <a:xfrm>
              <a:off x="447" y="1552"/>
              <a:ext cx="4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Rules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184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48550D-91D4-46AB-AB38-E9F00C2610C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Removing hidden LL(1) conflicts</a:t>
            </a:r>
          </a:p>
        </p:txBody>
      </p:sp>
      <p:sp>
        <p:nvSpPr>
          <p:cNvPr id="52228" name="Text Box 3"/>
          <p:cNvSpPr txBox="1">
            <a:spLocks noChangeArrowheads="1"/>
          </p:cNvSpPr>
          <p:nvPr/>
        </p:nvSpPr>
        <p:spPr bwMode="auto">
          <a:xfrm>
            <a:off x="836613" y="1293813"/>
            <a:ext cx="20462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 = [ident "."] ident.</a:t>
            </a:r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735013" y="1649413"/>
            <a:ext cx="4225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Where is the conflict and how can it be removed?</a:t>
            </a:r>
          </a:p>
        </p:txBody>
      </p:sp>
      <p:grpSp>
        <p:nvGrpSpPr>
          <p:cNvPr id="271369" name="Group 9"/>
          <p:cNvGrpSpPr>
            <a:grpSpLocks/>
          </p:cNvGrpSpPr>
          <p:nvPr/>
        </p:nvGrpSpPr>
        <p:grpSpPr bwMode="auto">
          <a:xfrm>
            <a:off x="1090613" y="2106613"/>
            <a:ext cx="2635250" cy="755650"/>
            <a:chOff x="599" y="1519"/>
            <a:chExt cx="1660" cy="476"/>
          </a:xfrm>
        </p:grpSpPr>
        <p:sp>
          <p:nvSpPr>
            <p:cNvPr id="52244" name="Text Box 5"/>
            <p:cNvSpPr txBox="1">
              <a:spLocks noChangeArrowheads="1"/>
            </p:cNvSpPr>
            <p:nvPr/>
          </p:nvSpPr>
          <p:spPr bwMode="auto">
            <a:xfrm>
              <a:off x="631" y="1519"/>
              <a:ext cx="1289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Name = ident ["." ident].</a:t>
              </a:r>
            </a:p>
          </p:txBody>
        </p:sp>
        <p:sp>
          <p:nvSpPr>
            <p:cNvPr id="52245" name="Text Box 6"/>
            <p:cNvSpPr txBox="1">
              <a:spLocks noChangeArrowheads="1"/>
            </p:cNvSpPr>
            <p:nvPr/>
          </p:nvSpPr>
          <p:spPr bwMode="auto">
            <a:xfrm>
              <a:off x="599" y="1783"/>
              <a:ext cx="166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Is this production LL(1) now?</a:t>
              </a:r>
            </a:p>
          </p:txBody>
        </p:sp>
      </p:grpSp>
      <p:sp>
        <p:nvSpPr>
          <p:cNvPr id="271368" name="Text Box 8"/>
          <p:cNvSpPr txBox="1">
            <a:spLocks noChangeArrowheads="1"/>
          </p:cNvSpPr>
          <p:nvPr/>
        </p:nvSpPr>
        <p:spPr bwMode="auto">
          <a:xfrm>
            <a:off x="1090613" y="2876550"/>
            <a:ext cx="4948237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have to check if First("." ident)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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Follow(Name) = {}</a:t>
            </a:r>
          </a:p>
        </p:txBody>
      </p:sp>
      <p:grpSp>
        <p:nvGrpSpPr>
          <p:cNvPr id="271380" name="Group 20"/>
          <p:cNvGrpSpPr>
            <a:grpSpLocks/>
          </p:cNvGrpSpPr>
          <p:nvPr/>
        </p:nvGrpSpPr>
        <p:grpSpPr bwMode="auto">
          <a:xfrm>
            <a:off x="735013" y="3719513"/>
            <a:ext cx="4225925" cy="946150"/>
            <a:chOff x="463" y="2343"/>
            <a:chExt cx="2662" cy="596"/>
          </a:xfrm>
        </p:grpSpPr>
        <p:sp>
          <p:nvSpPr>
            <p:cNvPr id="52242" name="Text Box 10"/>
            <p:cNvSpPr txBox="1">
              <a:spLocks noChangeArrowheads="1"/>
            </p:cNvSpPr>
            <p:nvPr/>
          </p:nvSpPr>
          <p:spPr bwMode="auto">
            <a:xfrm>
              <a:off x="527" y="2343"/>
              <a:ext cx="1867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Prog = Declarations ";" Statements.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Declarations = D {";" D}.</a:t>
              </a:r>
            </a:p>
          </p:txBody>
        </p:sp>
        <p:sp>
          <p:nvSpPr>
            <p:cNvPr id="52243" name="Text Box 11"/>
            <p:cNvSpPr txBox="1">
              <a:spLocks noChangeArrowheads="1"/>
            </p:cNvSpPr>
            <p:nvPr/>
          </p:nvSpPr>
          <p:spPr bwMode="auto">
            <a:xfrm>
              <a:off x="463" y="2727"/>
              <a:ext cx="266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Where is the conflict and how can it be removed?</a:t>
              </a:r>
            </a:p>
          </p:txBody>
        </p:sp>
      </p:grpSp>
      <p:grpSp>
        <p:nvGrpSpPr>
          <p:cNvPr id="271381" name="Group 21"/>
          <p:cNvGrpSpPr>
            <a:grpSpLocks/>
          </p:cNvGrpSpPr>
          <p:nvPr/>
        </p:nvGrpSpPr>
        <p:grpSpPr bwMode="auto">
          <a:xfrm>
            <a:off x="1090613" y="4748213"/>
            <a:ext cx="3487737" cy="971550"/>
            <a:chOff x="671" y="2991"/>
            <a:chExt cx="2197" cy="612"/>
          </a:xfrm>
        </p:grpSpPr>
        <p:sp>
          <p:nvSpPr>
            <p:cNvPr id="52239" name="Text Box 14"/>
            <p:cNvSpPr txBox="1">
              <a:spLocks noChangeArrowheads="1"/>
            </p:cNvSpPr>
            <p:nvPr/>
          </p:nvSpPr>
          <p:spPr bwMode="auto">
            <a:xfrm>
              <a:off x="671" y="2991"/>
              <a:ext cx="153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Inline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Declarations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Prog</a:t>
              </a:r>
            </a:p>
          </p:txBody>
        </p:sp>
        <p:sp>
          <p:nvSpPr>
            <p:cNvPr id="52240" name="Text Box 15"/>
            <p:cNvSpPr txBox="1">
              <a:spLocks noChangeArrowheads="1"/>
            </p:cNvSpPr>
            <p:nvPr/>
          </p:nvSpPr>
          <p:spPr bwMode="auto">
            <a:xfrm>
              <a:off x="719" y="3199"/>
              <a:ext cx="165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Prog = D {";" D} ";" Statements.</a:t>
              </a:r>
            </a:p>
          </p:txBody>
        </p:sp>
        <p:sp>
          <p:nvSpPr>
            <p:cNvPr id="52241" name="Text Box 16"/>
            <p:cNvSpPr txBox="1">
              <a:spLocks noChangeArrowheads="1"/>
            </p:cNvSpPr>
            <p:nvPr/>
          </p:nvSpPr>
          <p:spPr bwMode="auto">
            <a:xfrm>
              <a:off x="671" y="3388"/>
              <a:ext cx="219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First(";" D)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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First(";" Statements)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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{}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71382" name="Group 22"/>
          <p:cNvGrpSpPr>
            <a:grpSpLocks/>
          </p:cNvGrpSpPr>
          <p:nvPr/>
        </p:nvGrpSpPr>
        <p:grpSpPr bwMode="auto">
          <a:xfrm>
            <a:off x="1090613" y="5802313"/>
            <a:ext cx="5256212" cy="666750"/>
            <a:chOff x="671" y="3655"/>
            <a:chExt cx="3311" cy="420"/>
          </a:xfrm>
        </p:grpSpPr>
        <p:sp>
          <p:nvSpPr>
            <p:cNvPr id="52237" name="Text Box 18"/>
            <p:cNvSpPr txBox="1">
              <a:spLocks noChangeArrowheads="1"/>
            </p:cNvSpPr>
            <p:nvPr/>
          </p:nvSpPr>
          <p:spPr bwMode="auto">
            <a:xfrm>
              <a:off x="719" y="3655"/>
              <a:ext cx="1655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Prog = D ";" {D ";"} Statements.</a:t>
              </a:r>
            </a:p>
          </p:txBody>
        </p:sp>
        <p:sp>
          <p:nvSpPr>
            <p:cNvPr id="52238" name="Text Box 19"/>
            <p:cNvSpPr txBox="1">
              <a:spLocks noChangeArrowheads="1"/>
            </p:cNvSpPr>
            <p:nvPr/>
          </p:nvSpPr>
          <p:spPr bwMode="auto">
            <a:xfrm>
              <a:off x="671" y="3860"/>
              <a:ext cx="331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We still have to check if First(D ";")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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First(Statements) = {}</a:t>
              </a:r>
              <a:endPara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71367" name="Rectangle 7"/>
          <p:cNvSpPr>
            <a:spLocks noChangeArrowheads="1"/>
          </p:cNvSpPr>
          <p:nvPr/>
        </p:nvSpPr>
        <p:spPr bwMode="auto">
          <a:xfrm>
            <a:off x="850900" y="1965325"/>
            <a:ext cx="6705600" cy="134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71377" name="Rectangle 17"/>
          <p:cNvSpPr>
            <a:spLocks noChangeArrowheads="1"/>
          </p:cNvSpPr>
          <p:nvPr/>
        </p:nvSpPr>
        <p:spPr bwMode="auto">
          <a:xfrm>
            <a:off x="850900" y="4657725"/>
            <a:ext cx="6705600" cy="1892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64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8" grpId="0" autoUpdateAnimBg="0"/>
      <p:bldP spid="271367" grpId="0" animBg="1"/>
      <p:bldP spid="2713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0001F5-B193-4D29-8887-92209D399FC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Pushdown automaton (PDA)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09613" y="1281213"/>
            <a:ext cx="120351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Properties</a:t>
            </a:r>
            <a:endParaRPr lang="de-AT" altLang="en-US" sz="1800" b="1"/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722313" y="1597126"/>
            <a:ext cx="553899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allows state transitions with terminal </a:t>
            </a:r>
            <a:r>
              <a:rPr lang="de-AT" altLang="en-US" sz="1600" u="sng" smtClean="0"/>
              <a:t>and</a:t>
            </a:r>
            <a:r>
              <a:rPr lang="de-AT" altLang="en-US" sz="1600" smtClean="0"/>
              <a:t> nonterminal symbols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remembers state transitions in a stack</a:t>
            </a:r>
            <a:endParaRPr lang="de-AT" altLang="en-US" sz="1600"/>
          </a:p>
        </p:txBody>
      </p:sp>
      <p:grpSp>
        <p:nvGrpSpPr>
          <p:cNvPr id="241740" name="Group 76"/>
          <p:cNvGrpSpPr>
            <a:grpSpLocks/>
          </p:cNvGrpSpPr>
          <p:nvPr/>
        </p:nvGrpSpPr>
        <p:grpSpPr bwMode="auto">
          <a:xfrm>
            <a:off x="1866900" y="4262538"/>
            <a:ext cx="4822825" cy="993775"/>
            <a:chOff x="1176" y="2902"/>
            <a:chExt cx="3038" cy="626"/>
          </a:xfrm>
        </p:grpSpPr>
        <p:sp>
          <p:nvSpPr>
            <p:cNvPr id="5174" name="Line 40"/>
            <p:cNvSpPr>
              <a:spLocks noChangeShapeType="1"/>
            </p:cNvSpPr>
            <p:nvPr/>
          </p:nvSpPr>
          <p:spPr bwMode="auto">
            <a:xfrm>
              <a:off x="1184" y="3088"/>
              <a:ext cx="28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75" name="Rectangle 41"/>
            <p:cNvSpPr>
              <a:spLocks noChangeArrowheads="1"/>
            </p:cNvSpPr>
            <p:nvPr/>
          </p:nvSpPr>
          <p:spPr bwMode="auto">
            <a:xfrm>
              <a:off x="1488" y="3008"/>
              <a:ext cx="160" cy="1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76" name="Text Box 42"/>
            <p:cNvSpPr txBox="1">
              <a:spLocks noChangeArrowheads="1"/>
            </p:cNvSpPr>
            <p:nvPr/>
          </p:nvSpPr>
          <p:spPr bwMode="auto">
            <a:xfrm>
              <a:off x="1655" y="2999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E/1</a:t>
              </a:r>
            </a:p>
          </p:txBody>
        </p:sp>
        <p:sp>
          <p:nvSpPr>
            <p:cNvPr id="5177" name="Oval 43"/>
            <p:cNvSpPr>
              <a:spLocks noChangeArrowheads="1"/>
            </p:cNvSpPr>
            <p:nvPr/>
          </p:nvSpPr>
          <p:spPr bwMode="auto">
            <a:xfrm>
              <a:off x="1480" y="3336"/>
              <a:ext cx="160" cy="16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78" name="Line 44"/>
            <p:cNvSpPr>
              <a:spLocks noChangeShapeType="1"/>
            </p:cNvSpPr>
            <p:nvPr/>
          </p:nvSpPr>
          <p:spPr bwMode="auto">
            <a:xfrm>
              <a:off x="1176" y="3416"/>
              <a:ext cx="29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79" name="Text Box 45"/>
            <p:cNvSpPr txBox="1">
              <a:spLocks noChangeArrowheads="1"/>
            </p:cNvSpPr>
            <p:nvPr/>
          </p:nvSpPr>
          <p:spPr bwMode="auto">
            <a:xfrm>
              <a:off x="1231" y="3223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(</a:t>
              </a:r>
            </a:p>
          </p:txBody>
        </p:sp>
        <p:sp>
          <p:nvSpPr>
            <p:cNvPr id="5180" name="Oval 46"/>
            <p:cNvSpPr>
              <a:spLocks noChangeArrowheads="1"/>
            </p:cNvSpPr>
            <p:nvPr/>
          </p:nvSpPr>
          <p:spPr bwMode="auto">
            <a:xfrm>
              <a:off x="2032" y="3336"/>
              <a:ext cx="160" cy="16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81" name="Line 47"/>
            <p:cNvSpPr>
              <a:spLocks noChangeShapeType="1"/>
            </p:cNvSpPr>
            <p:nvPr/>
          </p:nvSpPr>
          <p:spPr bwMode="auto">
            <a:xfrm>
              <a:off x="1648" y="3416"/>
              <a:ext cx="3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82" name="Text Box 48"/>
            <p:cNvSpPr txBox="1">
              <a:spLocks noChangeArrowheads="1"/>
            </p:cNvSpPr>
            <p:nvPr/>
          </p:nvSpPr>
          <p:spPr bwMode="auto">
            <a:xfrm>
              <a:off x="1735" y="3247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E</a:t>
              </a:r>
            </a:p>
          </p:txBody>
        </p:sp>
        <p:sp>
          <p:nvSpPr>
            <p:cNvPr id="5183" name="Line 49"/>
            <p:cNvSpPr>
              <a:spLocks noChangeShapeType="1"/>
            </p:cNvSpPr>
            <p:nvPr/>
          </p:nvSpPr>
          <p:spPr bwMode="auto">
            <a:xfrm>
              <a:off x="2200" y="3416"/>
              <a:ext cx="3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84" name="Text Box 50"/>
            <p:cNvSpPr txBox="1">
              <a:spLocks noChangeArrowheads="1"/>
            </p:cNvSpPr>
            <p:nvPr/>
          </p:nvSpPr>
          <p:spPr bwMode="auto">
            <a:xfrm>
              <a:off x="2287" y="3239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)</a:t>
              </a:r>
            </a:p>
          </p:txBody>
        </p:sp>
        <p:sp>
          <p:nvSpPr>
            <p:cNvPr id="5185" name="Rectangle 51"/>
            <p:cNvSpPr>
              <a:spLocks noChangeArrowheads="1"/>
            </p:cNvSpPr>
            <p:nvPr/>
          </p:nvSpPr>
          <p:spPr bwMode="auto">
            <a:xfrm>
              <a:off x="2592" y="3344"/>
              <a:ext cx="160" cy="1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86" name="Text Box 52"/>
            <p:cNvSpPr txBox="1">
              <a:spLocks noChangeArrowheads="1"/>
            </p:cNvSpPr>
            <p:nvPr/>
          </p:nvSpPr>
          <p:spPr bwMode="auto">
            <a:xfrm>
              <a:off x="2759" y="3335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E/3</a:t>
              </a:r>
            </a:p>
          </p:txBody>
        </p:sp>
        <p:sp>
          <p:nvSpPr>
            <p:cNvPr id="5187" name="Line 54"/>
            <p:cNvSpPr>
              <a:spLocks noChangeShapeType="1"/>
            </p:cNvSpPr>
            <p:nvPr/>
          </p:nvSpPr>
          <p:spPr bwMode="auto">
            <a:xfrm>
              <a:off x="1176" y="2902"/>
              <a:ext cx="0" cy="51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88" name="AutoShape 55"/>
            <p:cNvSpPr>
              <a:spLocks/>
            </p:cNvSpPr>
            <p:nvPr/>
          </p:nvSpPr>
          <p:spPr bwMode="auto">
            <a:xfrm>
              <a:off x="3056" y="2992"/>
              <a:ext cx="56" cy="536"/>
            </a:xfrm>
            <a:prstGeom prst="rightBrace">
              <a:avLst>
                <a:gd name="adj1" fmla="val 7976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89" name="Text Box 56"/>
            <p:cNvSpPr txBox="1">
              <a:spLocks noChangeArrowheads="1"/>
            </p:cNvSpPr>
            <p:nvPr/>
          </p:nvSpPr>
          <p:spPr bwMode="auto">
            <a:xfrm>
              <a:off x="3143" y="3087"/>
              <a:ext cx="1071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recursive invocation</a:t>
              </a:r>
              <a:endParaRPr lang="de-AT" altLang="en-US" sz="14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of the </a:t>
              </a:r>
              <a:r>
                <a:rPr lang="de-AT" altLang="en-US" sz="1400"/>
                <a:t>"</a:t>
              </a:r>
              <a:r>
                <a:rPr lang="de-AT" altLang="en-US" sz="1400" i="1" smtClean="0"/>
                <a:t>E</a:t>
              </a:r>
              <a:r>
                <a:rPr lang="de-AT" altLang="en-US" sz="1400"/>
                <a:t> </a:t>
              </a:r>
              <a:r>
                <a:rPr lang="de-AT" altLang="en-US" sz="1400" smtClean="0"/>
                <a:t>automaton"</a:t>
              </a:r>
              <a:endParaRPr lang="de-AT" altLang="en-US" sz="1400"/>
            </a:p>
          </p:txBody>
        </p:sp>
        <p:sp>
          <p:nvSpPr>
            <p:cNvPr id="5190" name="Text Box 57"/>
            <p:cNvSpPr txBox="1">
              <a:spLocks noChangeArrowheads="1"/>
            </p:cNvSpPr>
            <p:nvPr/>
          </p:nvSpPr>
          <p:spPr bwMode="auto">
            <a:xfrm>
              <a:off x="1215" y="2927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x</a:t>
              </a:r>
            </a:p>
          </p:txBody>
        </p:sp>
      </p:grpSp>
      <p:grpSp>
        <p:nvGrpSpPr>
          <p:cNvPr id="241739" name="Group 75"/>
          <p:cNvGrpSpPr>
            <a:grpSpLocks/>
          </p:cNvGrpSpPr>
          <p:nvPr/>
        </p:nvGrpSpPr>
        <p:grpSpPr bwMode="auto">
          <a:xfrm>
            <a:off x="2489200" y="5227738"/>
            <a:ext cx="2501900" cy="1247775"/>
            <a:chOff x="1568" y="3510"/>
            <a:chExt cx="1576" cy="786"/>
          </a:xfrm>
        </p:grpSpPr>
        <p:sp>
          <p:nvSpPr>
            <p:cNvPr id="5158" name="Line 59"/>
            <p:cNvSpPr>
              <a:spLocks noChangeShapeType="1"/>
            </p:cNvSpPr>
            <p:nvPr/>
          </p:nvSpPr>
          <p:spPr bwMode="auto">
            <a:xfrm>
              <a:off x="1576" y="3696"/>
              <a:ext cx="288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59" name="Rectangle 60"/>
            <p:cNvSpPr>
              <a:spLocks noChangeArrowheads="1"/>
            </p:cNvSpPr>
            <p:nvPr/>
          </p:nvSpPr>
          <p:spPr bwMode="auto">
            <a:xfrm>
              <a:off x="1880" y="3616"/>
              <a:ext cx="160" cy="160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60" name="Text Box 61"/>
            <p:cNvSpPr txBox="1">
              <a:spLocks noChangeArrowheads="1"/>
            </p:cNvSpPr>
            <p:nvPr/>
          </p:nvSpPr>
          <p:spPr bwMode="auto">
            <a:xfrm>
              <a:off x="2047" y="3607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E/1</a:t>
              </a:r>
            </a:p>
          </p:txBody>
        </p:sp>
        <p:sp>
          <p:nvSpPr>
            <p:cNvPr id="5161" name="Oval 62"/>
            <p:cNvSpPr>
              <a:spLocks noChangeArrowheads="1"/>
            </p:cNvSpPr>
            <p:nvPr/>
          </p:nvSpPr>
          <p:spPr bwMode="auto">
            <a:xfrm>
              <a:off x="1872" y="3944"/>
              <a:ext cx="160" cy="160"/>
            </a:xfrm>
            <a:prstGeom prst="ellips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62" name="Line 63"/>
            <p:cNvSpPr>
              <a:spLocks noChangeShapeType="1"/>
            </p:cNvSpPr>
            <p:nvPr/>
          </p:nvSpPr>
          <p:spPr bwMode="auto">
            <a:xfrm>
              <a:off x="1568" y="4024"/>
              <a:ext cx="296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63" name="Text Box 64"/>
            <p:cNvSpPr txBox="1">
              <a:spLocks noChangeArrowheads="1"/>
            </p:cNvSpPr>
            <p:nvPr/>
          </p:nvSpPr>
          <p:spPr bwMode="auto">
            <a:xfrm>
              <a:off x="1623" y="3831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(</a:t>
              </a:r>
            </a:p>
          </p:txBody>
        </p:sp>
        <p:sp>
          <p:nvSpPr>
            <p:cNvPr id="5164" name="Oval 65"/>
            <p:cNvSpPr>
              <a:spLocks noChangeArrowheads="1"/>
            </p:cNvSpPr>
            <p:nvPr/>
          </p:nvSpPr>
          <p:spPr bwMode="auto">
            <a:xfrm>
              <a:off x="2424" y="3944"/>
              <a:ext cx="160" cy="160"/>
            </a:xfrm>
            <a:prstGeom prst="ellips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65" name="Line 66"/>
            <p:cNvSpPr>
              <a:spLocks noChangeShapeType="1"/>
            </p:cNvSpPr>
            <p:nvPr/>
          </p:nvSpPr>
          <p:spPr bwMode="auto">
            <a:xfrm>
              <a:off x="2040" y="4024"/>
              <a:ext cx="376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66" name="Text Box 67"/>
            <p:cNvSpPr txBox="1">
              <a:spLocks noChangeArrowheads="1"/>
            </p:cNvSpPr>
            <p:nvPr/>
          </p:nvSpPr>
          <p:spPr bwMode="auto">
            <a:xfrm>
              <a:off x="2127" y="3855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E</a:t>
              </a:r>
            </a:p>
          </p:txBody>
        </p:sp>
        <p:sp>
          <p:nvSpPr>
            <p:cNvPr id="5167" name="Line 68"/>
            <p:cNvSpPr>
              <a:spLocks noChangeShapeType="1"/>
            </p:cNvSpPr>
            <p:nvPr/>
          </p:nvSpPr>
          <p:spPr bwMode="auto">
            <a:xfrm>
              <a:off x="2592" y="4024"/>
              <a:ext cx="376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68" name="Text Box 69"/>
            <p:cNvSpPr txBox="1">
              <a:spLocks noChangeArrowheads="1"/>
            </p:cNvSpPr>
            <p:nvPr/>
          </p:nvSpPr>
          <p:spPr bwMode="auto">
            <a:xfrm>
              <a:off x="2679" y="3847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)</a:t>
              </a:r>
            </a:p>
          </p:txBody>
        </p:sp>
        <p:sp>
          <p:nvSpPr>
            <p:cNvPr id="5169" name="Rectangle 70"/>
            <p:cNvSpPr>
              <a:spLocks noChangeArrowheads="1"/>
            </p:cNvSpPr>
            <p:nvPr/>
          </p:nvSpPr>
          <p:spPr bwMode="auto">
            <a:xfrm>
              <a:off x="2984" y="3952"/>
              <a:ext cx="160" cy="160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70" name="Line 71"/>
            <p:cNvSpPr>
              <a:spLocks noChangeShapeType="1"/>
            </p:cNvSpPr>
            <p:nvPr/>
          </p:nvSpPr>
          <p:spPr bwMode="auto">
            <a:xfrm>
              <a:off x="1568" y="3510"/>
              <a:ext cx="0" cy="512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71" name="Text Box 72"/>
            <p:cNvSpPr txBox="1">
              <a:spLocks noChangeArrowheads="1"/>
            </p:cNvSpPr>
            <p:nvPr/>
          </p:nvSpPr>
          <p:spPr bwMode="auto">
            <a:xfrm>
              <a:off x="1607" y="3535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x</a:t>
              </a:r>
            </a:p>
          </p:txBody>
        </p:sp>
        <p:sp>
          <p:nvSpPr>
            <p:cNvPr id="5172" name="Text Box 73"/>
            <p:cNvSpPr txBox="1">
              <a:spLocks noChangeArrowheads="1"/>
            </p:cNvSpPr>
            <p:nvPr/>
          </p:nvSpPr>
          <p:spPr bwMode="auto">
            <a:xfrm>
              <a:off x="1959" y="4104"/>
              <a:ext cx="19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...</a:t>
              </a:r>
            </a:p>
          </p:txBody>
        </p:sp>
        <p:sp>
          <p:nvSpPr>
            <p:cNvPr id="5173" name="Line 74"/>
            <p:cNvSpPr>
              <a:spLocks noChangeShapeType="1"/>
            </p:cNvSpPr>
            <p:nvPr/>
          </p:nvSpPr>
          <p:spPr bwMode="auto">
            <a:xfrm>
              <a:off x="1952" y="4104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241743" name="Group 79"/>
          <p:cNvGrpSpPr>
            <a:grpSpLocks/>
          </p:cNvGrpSpPr>
          <p:nvPr/>
        </p:nvGrpSpPr>
        <p:grpSpPr bwMode="auto">
          <a:xfrm>
            <a:off x="709613" y="2335313"/>
            <a:ext cx="5926139" cy="2373313"/>
            <a:chOff x="447" y="1688"/>
            <a:chExt cx="3733" cy="1495"/>
          </a:xfrm>
        </p:grpSpPr>
        <p:sp>
          <p:nvSpPr>
            <p:cNvPr id="5130" name="AutoShape 34"/>
            <p:cNvSpPr>
              <a:spLocks noChangeArrowheads="1"/>
            </p:cNvSpPr>
            <p:nvPr/>
          </p:nvSpPr>
          <p:spPr bwMode="auto">
            <a:xfrm>
              <a:off x="536" y="3016"/>
              <a:ext cx="328" cy="160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31" name="Text Box 6"/>
            <p:cNvSpPr txBox="1">
              <a:spLocks noChangeArrowheads="1"/>
            </p:cNvSpPr>
            <p:nvPr/>
          </p:nvSpPr>
          <p:spPr bwMode="auto">
            <a:xfrm>
              <a:off x="447" y="1688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5132" name="Text Box 7"/>
            <p:cNvSpPr txBox="1">
              <a:spLocks noChangeArrowheads="1"/>
            </p:cNvSpPr>
            <p:nvPr/>
          </p:nvSpPr>
          <p:spPr bwMode="auto">
            <a:xfrm>
              <a:off x="623" y="1943"/>
              <a:ext cx="86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 = x | "(" E ")".</a:t>
              </a:r>
            </a:p>
          </p:txBody>
        </p:sp>
        <p:sp>
          <p:nvSpPr>
            <p:cNvPr id="5133" name="Oval 8"/>
            <p:cNvSpPr>
              <a:spLocks noChangeArrowheads="1"/>
            </p:cNvSpPr>
            <p:nvPr/>
          </p:nvSpPr>
          <p:spPr bwMode="auto">
            <a:xfrm>
              <a:off x="624" y="2360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34" name="Line 13"/>
            <p:cNvSpPr>
              <a:spLocks noChangeShapeType="1"/>
            </p:cNvSpPr>
            <p:nvPr/>
          </p:nvSpPr>
          <p:spPr bwMode="auto">
            <a:xfrm>
              <a:off x="792" y="24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35" name="Text Box 14"/>
            <p:cNvSpPr txBox="1">
              <a:spLocks noChangeArrowheads="1"/>
            </p:cNvSpPr>
            <p:nvPr/>
          </p:nvSpPr>
          <p:spPr bwMode="auto">
            <a:xfrm>
              <a:off x="815" y="2279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x</a:t>
              </a:r>
            </a:p>
          </p:txBody>
        </p:sp>
        <p:sp>
          <p:nvSpPr>
            <p:cNvPr id="5136" name="Rectangle 18"/>
            <p:cNvSpPr>
              <a:spLocks noChangeArrowheads="1"/>
            </p:cNvSpPr>
            <p:nvPr/>
          </p:nvSpPr>
          <p:spPr bwMode="auto">
            <a:xfrm>
              <a:off x="1096" y="2360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37" name="Text Box 19"/>
            <p:cNvSpPr txBox="1">
              <a:spLocks noChangeArrowheads="1"/>
            </p:cNvSpPr>
            <p:nvPr/>
          </p:nvSpPr>
          <p:spPr bwMode="auto">
            <a:xfrm>
              <a:off x="1671" y="2071"/>
              <a:ext cx="1332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E</a:t>
              </a:r>
              <a:r>
                <a:rPr lang="de-AT" altLang="en-US" sz="1400"/>
                <a:t> </a:t>
              </a:r>
              <a:r>
                <a:rPr lang="de-AT" altLang="en-US" sz="1400" smtClean="0"/>
                <a:t>recognized</a:t>
              </a:r>
              <a:endParaRPr lang="de-AT" altLang="en-US" sz="14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go </a:t>
              </a:r>
              <a:r>
                <a:rPr lang="de-AT" altLang="en-US" sz="1400"/>
                <a:t>1 </a:t>
              </a:r>
              <a:r>
                <a:rPr lang="de-AT" altLang="en-US" sz="1400" smtClean="0"/>
                <a:t>edge back</a:t>
              </a:r>
              <a:endParaRPr lang="de-AT" altLang="en-US" sz="14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continue from there with </a:t>
              </a:r>
              <a:r>
                <a:rPr lang="de-AT" altLang="en-US" sz="1400" i="1" smtClean="0"/>
                <a:t>E</a:t>
              </a:r>
              <a:endParaRPr lang="de-AT" altLang="en-US" sz="1400"/>
            </a:p>
          </p:txBody>
        </p:sp>
        <p:sp>
          <p:nvSpPr>
            <p:cNvPr id="5138" name="Text Box 20"/>
            <p:cNvSpPr txBox="1">
              <a:spLocks noChangeArrowheads="1"/>
            </p:cNvSpPr>
            <p:nvPr/>
          </p:nvSpPr>
          <p:spPr bwMode="auto">
            <a:xfrm>
              <a:off x="1263" y="2351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E/1</a:t>
              </a:r>
            </a:p>
          </p:txBody>
        </p:sp>
        <p:sp>
          <p:nvSpPr>
            <p:cNvPr id="5139" name="Oval 21"/>
            <p:cNvSpPr>
              <a:spLocks noChangeArrowheads="1"/>
            </p:cNvSpPr>
            <p:nvPr/>
          </p:nvSpPr>
          <p:spPr bwMode="auto">
            <a:xfrm>
              <a:off x="1088" y="273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40" name="Line 22"/>
            <p:cNvSpPr>
              <a:spLocks noChangeShapeType="1"/>
            </p:cNvSpPr>
            <p:nvPr/>
          </p:nvSpPr>
          <p:spPr bwMode="auto">
            <a:xfrm>
              <a:off x="696" y="2520"/>
              <a:ext cx="0" cy="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1" name="Line 23"/>
            <p:cNvSpPr>
              <a:spLocks noChangeShapeType="1"/>
            </p:cNvSpPr>
            <p:nvPr/>
          </p:nvSpPr>
          <p:spPr bwMode="auto">
            <a:xfrm>
              <a:off x="728" y="2816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2" name="Text Box 24"/>
            <p:cNvSpPr txBox="1">
              <a:spLocks noChangeArrowheads="1"/>
            </p:cNvSpPr>
            <p:nvPr/>
          </p:nvSpPr>
          <p:spPr bwMode="auto">
            <a:xfrm>
              <a:off x="815" y="2623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(</a:t>
              </a:r>
            </a:p>
          </p:txBody>
        </p:sp>
        <p:sp>
          <p:nvSpPr>
            <p:cNvPr id="5143" name="Oval 25"/>
            <p:cNvSpPr>
              <a:spLocks noChangeArrowheads="1"/>
            </p:cNvSpPr>
            <p:nvPr/>
          </p:nvSpPr>
          <p:spPr bwMode="auto">
            <a:xfrm>
              <a:off x="1640" y="273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44" name="Line 26"/>
            <p:cNvSpPr>
              <a:spLocks noChangeShapeType="1"/>
            </p:cNvSpPr>
            <p:nvPr/>
          </p:nvSpPr>
          <p:spPr bwMode="auto">
            <a:xfrm>
              <a:off x="1256" y="2816"/>
              <a:ext cx="3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5" name="Text Box 27"/>
            <p:cNvSpPr txBox="1">
              <a:spLocks noChangeArrowheads="1"/>
            </p:cNvSpPr>
            <p:nvPr/>
          </p:nvSpPr>
          <p:spPr bwMode="auto">
            <a:xfrm>
              <a:off x="1343" y="2647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E</a:t>
              </a:r>
            </a:p>
          </p:txBody>
        </p:sp>
        <p:sp>
          <p:nvSpPr>
            <p:cNvPr id="5146" name="Line 28"/>
            <p:cNvSpPr>
              <a:spLocks noChangeShapeType="1"/>
            </p:cNvSpPr>
            <p:nvPr/>
          </p:nvSpPr>
          <p:spPr bwMode="auto">
            <a:xfrm>
              <a:off x="1808" y="2816"/>
              <a:ext cx="3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7" name="Text Box 29"/>
            <p:cNvSpPr txBox="1">
              <a:spLocks noChangeArrowheads="1"/>
            </p:cNvSpPr>
            <p:nvPr/>
          </p:nvSpPr>
          <p:spPr bwMode="auto">
            <a:xfrm>
              <a:off x="1895" y="2639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)</a:t>
              </a:r>
            </a:p>
          </p:txBody>
        </p:sp>
        <p:sp>
          <p:nvSpPr>
            <p:cNvPr id="5148" name="Rectangle 30"/>
            <p:cNvSpPr>
              <a:spLocks noChangeArrowheads="1"/>
            </p:cNvSpPr>
            <p:nvPr/>
          </p:nvSpPr>
          <p:spPr bwMode="auto">
            <a:xfrm>
              <a:off x="2200" y="2744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49" name="Text Box 31"/>
            <p:cNvSpPr txBox="1">
              <a:spLocks noChangeArrowheads="1"/>
            </p:cNvSpPr>
            <p:nvPr/>
          </p:nvSpPr>
          <p:spPr bwMode="auto">
            <a:xfrm>
              <a:off x="2367" y="2735"/>
              <a:ext cx="2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E/3</a:t>
              </a:r>
            </a:p>
          </p:txBody>
        </p:sp>
        <p:sp>
          <p:nvSpPr>
            <p:cNvPr id="5150" name="Text Box 32"/>
            <p:cNvSpPr txBox="1">
              <a:spLocks noChangeArrowheads="1"/>
            </p:cNvSpPr>
            <p:nvPr/>
          </p:nvSpPr>
          <p:spPr bwMode="auto">
            <a:xfrm>
              <a:off x="551" y="2799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E</a:t>
              </a:r>
            </a:p>
          </p:txBody>
        </p:sp>
        <p:sp>
          <p:nvSpPr>
            <p:cNvPr id="5151" name="Text Box 33"/>
            <p:cNvSpPr txBox="1">
              <a:spLocks noChangeArrowheads="1"/>
            </p:cNvSpPr>
            <p:nvPr/>
          </p:nvSpPr>
          <p:spPr bwMode="auto">
            <a:xfrm>
              <a:off x="559" y="2991"/>
              <a:ext cx="30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stop</a:t>
              </a:r>
            </a:p>
          </p:txBody>
        </p:sp>
        <p:sp>
          <p:nvSpPr>
            <p:cNvPr id="5152" name="Oval 35"/>
            <p:cNvSpPr>
              <a:spLocks noChangeArrowheads="1"/>
            </p:cNvSpPr>
            <p:nvPr/>
          </p:nvSpPr>
          <p:spPr bwMode="auto">
            <a:xfrm>
              <a:off x="3352" y="2280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53" name="Text Box 36"/>
            <p:cNvSpPr txBox="1">
              <a:spLocks noChangeArrowheads="1"/>
            </p:cNvSpPr>
            <p:nvPr/>
          </p:nvSpPr>
          <p:spPr bwMode="auto">
            <a:xfrm>
              <a:off x="3527" y="2255"/>
              <a:ext cx="555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read</a:t>
              </a:r>
              <a:r>
                <a:rPr lang="de-AT" altLang="en-US" sz="1400" smtClean="0"/>
                <a:t> state</a:t>
              </a:r>
              <a:endParaRPr lang="de-AT" altLang="en-US" sz="1400"/>
            </a:p>
          </p:txBody>
        </p:sp>
        <p:sp>
          <p:nvSpPr>
            <p:cNvPr id="5154" name="Rectangle 37"/>
            <p:cNvSpPr>
              <a:spLocks noChangeArrowheads="1"/>
            </p:cNvSpPr>
            <p:nvPr/>
          </p:nvSpPr>
          <p:spPr bwMode="auto">
            <a:xfrm>
              <a:off x="3352" y="2504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55" name="Text Box 38"/>
            <p:cNvSpPr txBox="1">
              <a:spLocks noChangeArrowheads="1"/>
            </p:cNvSpPr>
            <p:nvPr/>
          </p:nvSpPr>
          <p:spPr bwMode="auto">
            <a:xfrm>
              <a:off x="3527" y="2479"/>
              <a:ext cx="653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reduce</a:t>
              </a:r>
              <a:r>
                <a:rPr lang="de-AT" altLang="en-US" sz="1400" smtClean="0"/>
                <a:t> state</a:t>
              </a:r>
              <a:endParaRPr lang="de-AT" altLang="en-US" sz="1400"/>
            </a:p>
          </p:txBody>
        </p:sp>
        <p:sp>
          <p:nvSpPr>
            <p:cNvPr id="5156" name="Line 39"/>
            <p:cNvSpPr>
              <a:spLocks noChangeShapeType="1"/>
            </p:cNvSpPr>
            <p:nvPr/>
          </p:nvSpPr>
          <p:spPr bwMode="auto">
            <a:xfrm flipH="1">
              <a:off x="1496" y="2304"/>
              <a:ext cx="160" cy="12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57" name="Line 78"/>
            <p:cNvSpPr>
              <a:spLocks noChangeShapeType="1"/>
            </p:cNvSpPr>
            <p:nvPr/>
          </p:nvSpPr>
          <p:spPr bwMode="auto">
            <a:xfrm flipV="1">
              <a:off x="732" y="2514"/>
              <a:ext cx="0" cy="3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15A884-6DE8-48E3-BCE4-6C79041DE06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Dangling Else</a:t>
            </a:r>
          </a:p>
        </p:txBody>
      </p:sp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709613" y="1219200"/>
            <a:ext cx="2117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If statement in Java</a:t>
            </a:r>
          </a:p>
        </p:txBody>
      </p:sp>
      <p:sp>
        <p:nvSpPr>
          <p:cNvPr id="54277" name="Text Box 4"/>
          <p:cNvSpPr txBox="1">
            <a:spLocks noChangeArrowheads="1"/>
          </p:cNvSpPr>
          <p:nvPr/>
        </p:nvSpPr>
        <p:spPr bwMode="auto">
          <a:xfrm>
            <a:off x="1027113" y="1687513"/>
            <a:ext cx="4649787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	=	"if" "(" Expr ")" Statement ["else" Statement]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... .</a:t>
            </a:r>
          </a:p>
        </p:txBody>
      </p:sp>
      <p:grpSp>
        <p:nvGrpSpPr>
          <p:cNvPr id="272402" name="Group 18"/>
          <p:cNvGrpSpPr>
            <a:grpSpLocks/>
          </p:cNvGrpSpPr>
          <p:nvPr/>
        </p:nvGrpSpPr>
        <p:grpSpPr bwMode="auto">
          <a:xfrm>
            <a:off x="709613" y="2489200"/>
            <a:ext cx="5030787" cy="842963"/>
            <a:chOff x="447" y="1568"/>
            <a:chExt cx="3169" cy="531"/>
          </a:xfrm>
        </p:grpSpPr>
        <p:sp>
          <p:nvSpPr>
            <p:cNvPr id="54291" name="Text Box 5"/>
            <p:cNvSpPr txBox="1">
              <a:spLocks noChangeArrowheads="1"/>
            </p:cNvSpPr>
            <p:nvPr/>
          </p:nvSpPr>
          <p:spPr bwMode="auto">
            <a:xfrm>
              <a:off x="447" y="1568"/>
              <a:ext cx="16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This is an LL(1) conflict!</a:t>
              </a:r>
            </a:p>
          </p:txBody>
        </p:sp>
        <p:sp>
          <p:nvSpPr>
            <p:cNvPr id="54292" name="Text Box 6"/>
            <p:cNvSpPr txBox="1">
              <a:spLocks noChangeArrowheads="1"/>
            </p:cNvSpPr>
            <p:nvPr/>
          </p:nvSpPr>
          <p:spPr bwMode="auto">
            <a:xfrm>
              <a:off x="615" y="1884"/>
              <a:ext cx="300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First("else" Statement)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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Follow(Statement) = {"else"}</a:t>
              </a:r>
            </a:p>
          </p:txBody>
        </p:sp>
      </p:grpSp>
      <p:grpSp>
        <p:nvGrpSpPr>
          <p:cNvPr id="272403" name="Group 19"/>
          <p:cNvGrpSpPr>
            <a:grpSpLocks/>
          </p:cNvGrpSpPr>
          <p:nvPr/>
        </p:nvGrpSpPr>
        <p:grpSpPr bwMode="auto">
          <a:xfrm>
            <a:off x="709613" y="3619500"/>
            <a:ext cx="7464425" cy="2449513"/>
            <a:chOff x="447" y="2280"/>
            <a:chExt cx="4702" cy="1543"/>
          </a:xfrm>
        </p:grpSpPr>
        <p:sp>
          <p:nvSpPr>
            <p:cNvPr id="54280" name="Text Box 7"/>
            <p:cNvSpPr txBox="1">
              <a:spLocks noChangeArrowheads="1"/>
            </p:cNvSpPr>
            <p:nvPr/>
          </p:nvSpPr>
          <p:spPr bwMode="auto">
            <a:xfrm>
              <a:off x="447" y="2280"/>
              <a:ext cx="31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It is even an ambiguity which cannot be removed</a:t>
              </a:r>
            </a:p>
          </p:txBody>
        </p:sp>
        <p:sp>
          <p:nvSpPr>
            <p:cNvPr id="54281" name="Text Box 8"/>
            <p:cNvSpPr txBox="1">
              <a:spLocks noChangeArrowheads="1"/>
            </p:cNvSpPr>
            <p:nvPr/>
          </p:nvSpPr>
          <p:spPr bwMode="auto">
            <a:xfrm>
              <a:off x="735" y="3143"/>
              <a:ext cx="18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(expr1) if (expr2) stat1; else stat2;</a:t>
              </a:r>
            </a:p>
          </p:txBody>
        </p:sp>
        <p:sp>
          <p:nvSpPr>
            <p:cNvPr id="54282" name="AutoShape 9"/>
            <p:cNvSpPr>
              <a:spLocks/>
            </p:cNvSpPr>
            <p:nvPr/>
          </p:nvSpPr>
          <p:spPr bwMode="auto">
            <a:xfrm rot="-5400000">
              <a:off x="1588" y="2772"/>
              <a:ext cx="80" cy="712"/>
            </a:xfrm>
            <a:prstGeom prst="rightBrace">
              <a:avLst>
                <a:gd name="adj1" fmla="val 741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4283" name="Text Box 10"/>
            <p:cNvSpPr txBox="1">
              <a:spLocks noChangeArrowheads="1"/>
            </p:cNvSpPr>
            <p:nvPr/>
          </p:nvSpPr>
          <p:spPr bwMode="auto">
            <a:xfrm>
              <a:off x="1295" y="2895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4284" name="AutoShape 11"/>
            <p:cNvSpPr>
              <a:spLocks/>
            </p:cNvSpPr>
            <p:nvPr/>
          </p:nvSpPr>
          <p:spPr bwMode="auto">
            <a:xfrm rot="-5400000">
              <a:off x="1640" y="2032"/>
              <a:ext cx="72" cy="1704"/>
            </a:xfrm>
            <a:prstGeom prst="rightBrace">
              <a:avLst>
                <a:gd name="adj1" fmla="val 19722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4285" name="Text Box 12"/>
            <p:cNvSpPr txBox="1">
              <a:spLocks noChangeArrowheads="1"/>
            </p:cNvSpPr>
            <p:nvPr/>
          </p:nvSpPr>
          <p:spPr bwMode="auto">
            <a:xfrm>
              <a:off x="1335" y="2647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4286" name="AutoShape 13"/>
            <p:cNvSpPr>
              <a:spLocks/>
            </p:cNvSpPr>
            <p:nvPr/>
          </p:nvSpPr>
          <p:spPr bwMode="auto">
            <a:xfrm rot="5400000" flipV="1">
              <a:off x="1860" y="2740"/>
              <a:ext cx="80" cy="1256"/>
            </a:xfrm>
            <a:prstGeom prst="rightBrace">
              <a:avLst>
                <a:gd name="adj1" fmla="val 1308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4287" name="Text Box 14"/>
            <p:cNvSpPr txBox="1">
              <a:spLocks noChangeArrowheads="1"/>
            </p:cNvSpPr>
            <p:nvPr/>
          </p:nvSpPr>
          <p:spPr bwMode="auto">
            <a:xfrm>
              <a:off x="1591" y="3399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4288" name="AutoShape 15"/>
            <p:cNvSpPr>
              <a:spLocks/>
            </p:cNvSpPr>
            <p:nvPr/>
          </p:nvSpPr>
          <p:spPr bwMode="auto">
            <a:xfrm rot="5400000" flipV="1">
              <a:off x="1624" y="2744"/>
              <a:ext cx="80" cy="1728"/>
            </a:xfrm>
            <a:prstGeom prst="rightBrace">
              <a:avLst>
                <a:gd name="adj1" fmla="val 180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4289" name="Text Box 16"/>
            <p:cNvSpPr txBox="1">
              <a:spLocks noChangeArrowheads="1"/>
            </p:cNvSpPr>
            <p:nvPr/>
          </p:nvSpPr>
          <p:spPr bwMode="auto">
            <a:xfrm>
              <a:off x="1375" y="3631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4290" name="Text Box 17"/>
            <p:cNvSpPr txBox="1">
              <a:spLocks noChangeArrowheads="1"/>
            </p:cNvSpPr>
            <p:nvPr/>
          </p:nvSpPr>
          <p:spPr bwMode="auto">
            <a:xfrm>
              <a:off x="3095" y="3015"/>
              <a:ext cx="205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We can build 2 different syntax trees!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857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B19BDF-4E97-44FD-95B5-2AC2366B02A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LL(1) Conflicts are only warnings</a:t>
            </a:r>
          </a:p>
        </p:txBody>
      </p:sp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684213" y="1231900"/>
            <a:ext cx="2614612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What if we ignore them?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696913" y="1624013"/>
            <a:ext cx="445611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parser will select the first matching alternative</a:t>
            </a:r>
          </a:p>
        </p:txBody>
      </p:sp>
      <p:sp>
        <p:nvSpPr>
          <p:cNvPr id="56326" name="Text Box 5"/>
          <p:cNvSpPr txBox="1">
            <a:spLocks noChangeArrowheads="1"/>
          </p:cNvSpPr>
          <p:nvPr/>
        </p:nvSpPr>
        <p:spPr bwMode="auto">
          <a:xfrm>
            <a:off x="1052513" y="2132013"/>
            <a:ext cx="946150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	=	a b 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a d.</a:t>
            </a:r>
          </a:p>
        </p:txBody>
      </p:sp>
      <p:sp>
        <p:nvSpPr>
          <p:cNvPr id="56327" name="Line 6"/>
          <p:cNvSpPr>
            <a:spLocks noChangeShapeType="1"/>
          </p:cNvSpPr>
          <p:nvPr/>
        </p:nvSpPr>
        <p:spPr bwMode="auto">
          <a:xfrm flipH="1">
            <a:off x="1993900" y="2286000"/>
            <a:ext cx="4191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6328" name="Text Box 7"/>
          <p:cNvSpPr txBox="1">
            <a:spLocks noChangeArrowheads="1"/>
          </p:cNvSpPr>
          <p:nvPr/>
        </p:nvSpPr>
        <p:spPr bwMode="auto">
          <a:xfrm>
            <a:off x="2474913" y="2119313"/>
            <a:ext cx="5626100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if the lookahead token is an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the parser will select this alternative</a:t>
            </a:r>
          </a:p>
        </p:txBody>
      </p:sp>
      <p:grpSp>
        <p:nvGrpSpPr>
          <p:cNvPr id="273427" name="Group 19"/>
          <p:cNvGrpSpPr>
            <a:grpSpLocks/>
          </p:cNvGrpSpPr>
          <p:nvPr/>
        </p:nvGrpSpPr>
        <p:grpSpPr bwMode="auto">
          <a:xfrm>
            <a:off x="3046413" y="5053015"/>
            <a:ext cx="3348037" cy="1471613"/>
            <a:chOff x="1919" y="3111"/>
            <a:chExt cx="2109" cy="927"/>
          </a:xfrm>
        </p:grpSpPr>
        <p:sp>
          <p:nvSpPr>
            <p:cNvPr id="56335" name="Text Box 11"/>
            <p:cNvSpPr txBox="1">
              <a:spLocks noChangeArrowheads="1"/>
            </p:cNvSpPr>
            <p:nvPr/>
          </p:nvSpPr>
          <p:spPr bwMode="auto">
            <a:xfrm>
              <a:off x="2159" y="3111"/>
              <a:ext cx="18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(expr1) if (expr2) stat1; else stat2;</a:t>
              </a:r>
            </a:p>
          </p:txBody>
        </p:sp>
        <p:sp>
          <p:nvSpPr>
            <p:cNvPr id="56336" name="AutoShape 12"/>
            <p:cNvSpPr>
              <a:spLocks/>
            </p:cNvSpPr>
            <p:nvPr/>
          </p:nvSpPr>
          <p:spPr bwMode="auto">
            <a:xfrm rot="5400000" flipV="1">
              <a:off x="3284" y="2708"/>
              <a:ext cx="80" cy="1256"/>
            </a:xfrm>
            <a:prstGeom prst="rightBrace">
              <a:avLst>
                <a:gd name="adj1" fmla="val 1308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6337" name="Text Box 13"/>
            <p:cNvSpPr txBox="1">
              <a:spLocks noChangeArrowheads="1"/>
            </p:cNvSpPr>
            <p:nvPr/>
          </p:nvSpPr>
          <p:spPr bwMode="auto">
            <a:xfrm>
              <a:off x="3015" y="3367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6338" name="AutoShape 14"/>
            <p:cNvSpPr>
              <a:spLocks/>
            </p:cNvSpPr>
            <p:nvPr/>
          </p:nvSpPr>
          <p:spPr bwMode="auto">
            <a:xfrm rot="5400000" flipV="1">
              <a:off x="3048" y="2712"/>
              <a:ext cx="80" cy="1728"/>
            </a:xfrm>
            <a:prstGeom prst="rightBrace">
              <a:avLst>
                <a:gd name="adj1" fmla="val 180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6339" name="Text Box 15"/>
            <p:cNvSpPr txBox="1">
              <a:spLocks noChangeArrowheads="1"/>
            </p:cNvSpPr>
            <p:nvPr/>
          </p:nvSpPr>
          <p:spPr bwMode="auto">
            <a:xfrm>
              <a:off x="2799" y="3599"/>
              <a:ext cx="62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</a:t>
              </a:r>
            </a:p>
          </p:txBody>
        </p:sp>
        <p:sp>
          <p:nvSpPr>
            <p:cNvPr id="56340" name="Text Box 16"/>
            <p:cNvSpPr txBox="1">
              <a:spLocks noChangeArrowheads="1"/>
            </p:cNvSpPr>
            <p:nvPr/>
          </p:nvSpPr>
          <p:spPr bwMode="auto">
            <a:xfrm>
              <a:off x="1919" y="3823"/>
              <a:ext cx="196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Luckily this is the desired behavior.</a:t>
              </a:r>
            </a:p>
          </p:txBody>
        </p:sp>
      </p:grpSp>
      <p:grpSp>
        <p:nvGrpSpPr>
          <p:cNvPr id="273426" name="Group 18"/>
          <p:cNvGrpSpPr>
            <a:grpSpLocks/>
          </p:cNvGrpSpPr>
          <p:nvPr/>
        </p:nvGrpSpPr>
        <p:grpSpPr bwMode="auto">
          <a:xfrm>
            <a:off x="696913" y="2971801"/>
            <a:ext cx="6100762" cy="2025651"/>
            <a:chOff x="439" y="1800"/>
            <a:chExt cx="3843" cy="1276"/>
          </a:xfrm>
        </p:grpSpPr>
        <p:sp>
          <p:nvSpPr>
            <p:cNvPr id="56331" name="Text Box 8"/>
            <p:cNvSpPr txBox="1">
              <a:spLocks noChangeArrowheads="1"/>
            </p:cNvSpPr>
            <p:nvPr/>
          </p:nvSpPr>
          <p:spPr bwMode="auto">
            <a:xfrm>
              <a:off x="663" y="2079"/>
              <a:ext cx="2991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"if" "(" Expr ")" Statement [ "else" Statement ]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... .</a:t>
              </a:r>
            </a:p>
          </p:txBody>
        </p:sp>
        <p:sp>
          <p:nvSpPr>
            <p:cNvPr id="56332" name="Line 9"/>
            <p:cNvSpPr>
              <a:spLocks noChangeShapeType="1"/>
            </p:cNvSpPr>
            <p:nvPr/>
          </p:nvSpPr>
          <p:spPr bwMode="auto">
            <a:xfrm flipV="1">
              <a:off x="2628" y="2232"/>
              <a:ext cx="0" cy="264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6333" name="Text Box 10"/>
            <p:cNvSpPr txBox="1">
              <a:spLocks noChangeArrowheads="1"/>
            </p:cNvSpPr>
            <p:nvPr/>
          </p:nvSpPr>
          <p:spPr bwMode="auto">
            <a:xfrm>
              <a:off x="1919" y="2551"/>
              <a:ext cx="2363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the lookahead token is "else" here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starts parsing the option;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i.e., the "else" belongs to the innermost "if"</a:t>
              </a:r>
            </a:p>
          </p:txBody>
        </p:sp>
        <p:sp>
          <p:nvSpPr>
            <p:cNvPr id="56334" name="Text Box 17"/>
            <p:cNvSpPr txBox="1">
              <a:spLocks noChangeArrowheads="1"/>
            </p:cNvSpPr>
            <p:nvPr/>
          </p:nvSpPr>
          <p:spPr bwMode="auto">
            <a:xfrm>
              <a:off x="439" y="1800"/>
              <a:ext cx="158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Example: dangling else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93900" y="2340769"/>
            <a:ext cx="6146644" cy="586957"/>
            <a:chOff x="1993900" y="2340769"/>
            <a:chExt cx="6146644" cy="586957"/>
          </a:xfrm>
        </p:grpSpPr>
        <p:sp>
          <p:nvSpPr>
            <p:cNvPr id="22" name="Line 6"/>
            <p:cNvSpPr>
              <a:spLocks noChangeShapeType="1"/>
            </p:cNvSpPr>
            <p:nvPr/>
          </p:nvSpPr>
          <p:spPr bwMode="auto">
            <a:xfrm flipH="1">
              <a:off x="1993900" y="2517569"/>
              <a:ext cx="419100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2474913" y="2340769"/>
              <a:ext cx="5665631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this alternative will never be entered!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this is an error that must be removed by transforming the grammar</a:t>
              </a:r>
              <a:endParaRPr lang="de-AT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3232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870369-0DFA-49F5-A3CF-E9FE0774B55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en-US" sz="140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Further requirements for a grammar</a:t>
            </a:r>
            <a:br>
              <a:rPr lang="de-AT" altLang="en-US" sz="2800" smtClean="0"/>
            </a:br>
            <a:r>
              <a:rPr lang="de-AT" altLang="en-US" sz="1600" smtClean="0"/>
              <a:t>(preconditions for syntax analysis)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684213" y="1447800"/>
            <a:ext cx="154110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Completeness</a:t>
            </a:r>
            <a:endParaRPr lang="de-AT" altLang="en-US" sz="1800" b="1"/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976313" y="1814513"/>
            <a:ext cx="357852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each NTS there must be a production</a:t>
            </a:r>
            <a:endParaRPr lang="de-AT" altLang="en-US" sz="1600"/>
          </a:p>
        </p:txBody>
      </p:sp>
      <p:grpSp>
        <p:nvGrpSpPr>
          <p:cNvPr id="274448" name="Group 16"/>
          <p:cNvGrpSpPr>
            <a:grpSpLocks/>
          </p:cNvGrpSpPr>
          <p:nvPr/>
        </p:nvGrpSpPr>
        <p:grpSpPr bwMode="auto">
          <a:xfrm>
            <a:off x="684213" y="4826000"/>
            <a:ext cx="7820033" cy="1360488"/>
            <a:chOff x="431" y="3040"/>
            <a:chExt cx="4926" cy="857"/>
          </a:xfrm>
        </p:grpSpPr>
        <p:sp>
          <p:nvSpPr>
            <p:cNvPr id="34830" name="Text Box 7"/>
            <p:cNvSpPr txBox="1">
              <a:spLocks noChangeArrowheads="1"/>
            </p:cNvSpPr>
            <p:nvPr/>
          </p:nvSpPr>
          <p:spPr bwMode="auto">
            <a:xfrm>
              <a:off x="431" y="3040"/>
              <a:ext cx="107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Non-circularity</a:t>
              </a:r>
              <a:endParaRPr lang="de-AT" altLang="en-US" sz="1800" b="1"/>
            </a:p>
          </p:txBody>
        </p:sp>
        <p:sp>
          <p:nvSpPr>
            <p:cNvPr id="34831" name="Text Box 8"/>
            <p:cNvSpPr txBox="1">
              <a:spLocks noChangeArrowheads="1"/>
            </p:cNvSpPr>
            <p:nvPr/>
          </p:nvSpPr>
          <p:spPr bwMode="auto">
            <a:xfrm>
              <a:off x="615" y="3276"/>
              <a:ext cx="474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 </a:t>
              </a:r>
              <a:r>
                <a:rPr lang="de-AT" altLang="en-US" sz="1600"/>
                <a:t>NTS </a:t>
              </a:r>
              <a:r>
                <a:rPr lang="de-AT" altLang="en-US" sz="1600" smtClean="0"/>
                <a:t>must not be (directly or indirectly) derivable into itself (X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Y</a:t>
              </a:r>
              <a:r>
                <a:rPr lang="de-AT" altLang="en-US" sz="1600" baseline="-25000"/>
                <a:t>1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Y</a:t>
              </a:r>
              <a:r>
                <a:rPr lang="de-AT" altLang="en-US" sz="1600" baseline="-25000"/>
                <a:t>2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...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X)</a:t>
              </a:r>
            </a:p>
          </p:txBody>
        </p:sp>
        <p:sp>
          <p:nvSpPr>
            <p:cNvPr id="34832" name="Text Box 9"/>
            <p:cNvSpPr txBox="1">
              <a:spLocks noChangeArrowheads="1"/>
            </p:cNvSpPr>
            <p:nvPr/>
          </p:nvSpPr>
          <p:spPr bwMode="auto">
            <a:xfrm>
              <a:off x="671" y="3551"/>
              <a:ext cx="609" cy="33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| Y 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| X .</a:t>
              </a:r>
            </a:p>
          </p:txBody>
        </p:sp>
        <p:sp>
          <p:nvSpPr>
            <p:cNvPr id="34833" name="Text Box 10"/>
            <p:cNvSpPr txBox="1">
              <a:spLocks noChangeArrowheads="1"/>
            </p:cNvSpPr>
            <p:nvPr/>
          </p:nvSpPr>
          <p:spPr bwMode="auto">
            <a:xfrm>
              <a:off x="1479" y="3527"/>
              <a:ext cx="117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circular!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because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 i="1"/>
                <a:t>Y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 i="1"/>
                <a:t>X</a:t>
              </a:r>
            </a:p>
          </p:txBody>
        </p:sp>
      </p:grpSp>
      <p:grpSp>
        <p:nvGrpSpPr>
          <p:cNvPr id="274447" name="Group 15"/>
          <p:cNvGrpSpPr>
            <a:grpSpLocks/>
          </p:cNvGrpSpPr>
          <p:nvPr/>
        </p:nvGrpSpPr>
        <p:grpSpPr bwMode="auto">
          <a:xfrm>
            <a:off x="684213" y="3124200"/>
            <a:ext cx="7454907" cy="1284288"/>
            <a:chOff x="431" y="1968"/>
            <a:chExt cx="4696" cy="809"/>
          </a:xfrm>
        </p:grpSpPr>
        <p:sp>
          <p:nvSpPr>
            <p:cNvPr id="34826" name="Text Box 5"/>
            <p:cNvSpPr txBox="1">
              <a:spLocks noChangeArrowheads="1"/>
            </p:cNvSpPr>
            <p:nvPr/>
          </p:nvSpPr>
          <p:spPr bwMode="auto">
            <a:xfrm>
              <a:off x="431" y="1968"/>
              <a:ext cx="118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Terminalizability</a:t>
              </a:r>
              <a:endParaRPr lang="de-AT" altLang="en-US" sz="1800" b="1"/>
            </a:p>
          </p:txBody>
        </p:sp>
        <p:sp>
          <p:nvSpPr>
            <p:cNvPr id="34827" name="Text Box 6"/>
            <p:cNvSpPr txBox="1">
              <a:spLocks noChangeArrowheads="1"/>
            </p:cNvSpPr>
            <p:nvPr/>
          </p:nvSpPr>
          <p:spPr bwMode="auto">
            <a:xfrm>
              <a:off x="615" y="2199"/>
              <a:ext cx="45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Each </a:t>
              </a:r>
              <a:r>
                <a:rPr lang="de-AT" altLang="en-US" sz="1600"/>
                <a:t>NTS </a:t>
              </a:r>
              <a:r>
                <a:rPr lang="de-AT" altLang="en-US" sz="1600" smtClean="0"/>
                <a:t>must be (directly or indirectly) derivable into a string of terminal symbols</a:t>
              </a:r>
              <a:endParaRPr lang="de-AT" altLang="en-US" sz="1600"/>
            </a:p>
          </p:txBody>
        </p:sp>
        <p:sp>
          <p:nvSpPr>
            <p:cNvPr id="34828" name="Text Box 11"/>
            <p:cNvSpPr txBox="1">
              <a:spLocks noChangeArrowheads="1"/>
            </p:cNvSpPr>
            <p:nvPr/>
          </p:nvSpPr>
          <p:spPr bwMode="auto">
            <a:xfrm>
              <a:off x="671" y="2431"/>
              <a:ext cx="693" cy="32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| c 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Y .</a:t>
              </a:r>
            </a:p>
          </p:txBody>
        </p:sp>
        <p:sp>
          <p:nvSpPr>
            <p:cNvPr id="34829" name="Text Box 12"/>
            <p:cNvSpPr txBox="1">
              <a:spLocks noChangeArrowheads="1"/>
            </p:cNvSpPr>
            <p:nvPr/>
          </p:nvSpPr>
          <p:spPr bwMode="auto">
            <a:xfrm>
              <a:off x="1479" y="2407"/>
              <a:ext cx="286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not terminalizable!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Y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cannot be derived into a string of terminal symbols</a:t>
              </a:r>
              <a:endParaRPr lang="de-AT" altLang="en-US" sz="1600"/>
            </a:p>
          </p:txBody>
        </p:sp>
      </p:grpSp>
      <p:sp>
        <p:nvSpPr>
          <p:cNvPr id="34824" name="Text Box 13"/>
          <p:cNvSpPr txBox="1">
            <a:spLocks noChangeArrowheads="1"/>
          </p:cNvSpPr>
          <p:nvPr/>
        </p:nvSpPr>
        <p:spPr bwMode="auto">
          <a:xfrm>
            <a:off x="1065213" y="2182813"/>
            <a:ext cx="1023937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Y Z 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b b .</a:t>
            </a:r>
          </a:p>
        </p:txBody>
      </p:sp>
      <p:sp>
        <p:nvSpPr>
          <p:cNvPr id="34825" name="Text Box 14"/>
          <p:cNvSpPr txBox="1">
            <a:spLocks noChangeArrowheads="1"/>
          </p:cNvSpPr>
          <p:nvPr/>
        </p:nvSpPr>
        <p:spPr bwMode="auto">
          <a:xfrm>
            <a:off x="2347913" y="2157413"/>
            <a:ext cx="178636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incomplete!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no production for </a:t>
            </a:r>
            <a:r>
              <a:rPr lang="de-AT" altLang="en-US" sz="1600" i="1" smtClean="0"/>
              <a:t>Z</a:t>
            </a:r>
            <a:endParaRPr lang="de-AT" altLang="en-US" sz="1600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3819257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225994" cy="243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3.4	</a:t>
            </a:r>
            <a:r>
              <a:rPr lang="de-AT" altLang="en-US" smtClean="0">
                <a:solidFill>
                  <a:srgbClr val="FF0000"/>
                </a:solidFill>
              </a:rPr>
              <a:t>Error Handling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8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80808-307A-474A-AE77-94A9D325060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Goals of syntax error handling</a:t>
            </a: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709613" y="1549400"/>
            <a:ext cx="1552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Requirements</a:t>
            </a:r>
          </a:p>
        </p:txBody>
      </p:sp>
      <p:sp>
        <p:nvSpPr>
          <p:cNvPr id="276484" name="Text Box 4"/>
          <p:cNvSpPr txBox="1">
            <a:spLocks noChangeArrowheads="1"/>
          </p:cNvSpPr>
          <p:nvPr/>
        </p:nvSpPr>
        <p:spPr bwMode="auto">
          <a:xfrm>
            <a:off x="722313" y="1992313"/>
            <a:ext cx="5928524" cy="122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	The parser should detect as many errors as possible in a single run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2.	The parser should never crash (even with severe errors)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3.	Error handling should not slow down error-free parsing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4.	Error handling should not bloat the parser code</a:t>
            </a:r>
          </a:p>
        </p:txBody>
      </p:sp>
      <p:grpSp>
        <p:nvGrpSpPr>
          <p:cNvPr id="276487" name="Group 7"/>
          <p:cNvGrpSpPr>
            <a:grpSpLocks/>
          </p:cNvGrpSpPr>
          <p:nvPr/>
        </p:nvGrpSpPr>
        <p:grpSpPr bwMode="auto">
          <a:xfrm>
            <a:off x="709613" y="3911601"/>
            <a:ext cx="5654675" cy="1349376"/>
            <a:chOff x="447" y="2464"/>
            <a:chExt cx="3562" cy="850"/>
          </a:xfrm>
        </p:grpSpPr>
        <p:sp>
          <p:nvSpPr>
            <p:cNvPr id="60423" name="Text Box 5"/>
            <p:cNvSpPr txBox="1">
              <a:spLocks noChangeArrowheads="1"/>
            </p:cNvSpPr>
            <p:nvPr/>
          </p:nvSpPr>
          <p:spPr bwMode="auto">
            <a:xfrm>
              <a:off x="447" y="2464"/>
              <a:ext cx="35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handling techniques for recursive descent parsing</a:t>
              </a:r>
            </a:p>
          </p:txBody>
        </p:sp>
        <p:sp>
          <p:nvSpPr>
            <p:cNvPr id="60424" name="Text Box 6"/>
            <p:cNvSpPr txBox="1">
              <a:spLocks noChangeArrowheads="1"/>
            </p:cNvSpPr>
            <p:nvPr/>
          </p:nvSpPr>
          <p:spPr bwMode="auto">
            <a:xfrm>
              <a:off x="455" y="2727"/>
              <a:ext cx="2234" cy="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handling with "panic mode"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handling with "general anchors"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handling with "specific anchors"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54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4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425865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020810" cy="420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3.4	</a:t>
            </a:r>
            <a:r>
              <a:rPr lang="de-AT" altLang="en-US" smtClean="0">
                <a:solidFill>
                  <a:srgbClr val="FF0000"/>
                </a:solidFill>
              </a:rPr>
              <a:t>Error Handling</a:t>
            </a:r>
          </a:p>
          <a:p>
            <a:pPr>
              <a:buFontTx/>
              <a:buNone/>
            </a:pPr>
            <a:r>
              <a:rPr lang="de-AT" altLang="en-US" smtClean="0">
                <a:solidFill>
                  <a:srgbClr val="FF0000"/>
                </a:solidFill>
              </a:rPr>
              <a:t>		- Error Handling with Panic </a:t>
            </a:r>
            <a:r>
              <a:rPr lang="de-AT" altLang="en-US">
                <a:solidFill>
                  <a:srgbClr val="FF0000"/>
                </a:solidFill>
              </a:rPr>
              <a:t>Mode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	</a:t>
            </a:r>
            <a:r>
              <a:rPr lang="de-AT" altLang="en-US"/>
              <a:t>- </a:t>
            </a:r>
            <a:r>
              <a:rPr lang="de-AT" altLang="en-US" smtClean="0"/>
              <a:t>Error Handling with General Anchors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	- </a:t>
            </a:r>
            <a:r>
              <a:rPr lang="de-AT" altLang="en-US" smtClean="0"/>
              <a:t>Error Handling with Specific Anchors</a:t>
            </a:r>
            <a:endParaRPr lang="de-AT" altLang="en-US"/>
          </a:p>
          <a:p>
            <a:pPr>
              <a:buFontTx/>
              <a:buNone/>
            </a:pP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56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97EED4-7C14-470F-AFCE-FC906353F54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Panic Mode</a:t>
            </a:r>
          </a:p>
        </p:txBody>
      </p:sp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4035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parser gives up after the first error</a:t>
            </a: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811213" y="1814513"/>
            <a:ext cx="5357812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error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(String msg)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System.out.println("line " + la.line + ", col " + la.col + ": " + msg);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System.exit(1);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77513" name="Group 9"/>
          <p:cNvGrpSpPr>
            <a:grpSpLocks/>
          </p:cNvGrpSpPr>
          <p:nvPr/>
        </p:nvGrpSpPr>
        <p:grpSpPr bwMode="auto">
          <a:xfrm>
            <a:off x="709613" y="3136900"/>
            <a:ext cx="5173662" cy="973138"/>
            <a:chOff x="447" y="1976"/>
            <a:chExt cx="3259" cy="613"/>
          </a:xfrm>
        </p:grpSpPr>
        <p:sp>
          <p:nvSpPr>
            <p:cNvPr id="62474" name="Text Box 5"/>
            <p:cNvSpPr txBox="1">
              <a:spLocks noChangeArrowheads="1"/>
            </p:cNvSpPr>
            <p:nvPr/>
          </p:nvSpPr>
          <p:spPr bwMode="auto">
            <a:xfrm>
              <a:off x="447" y="1976"/>
              <a:ext cx="8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Advantages</a:t>
              </a:r>
            </a:p>
          </p:txBody>
        </p:sp>
        <p:sp>
          <p:nvSpPr>
            <p:cNvPr id="62475" name="Text Box 6"/>
            <p:cNvSpPr txBox="1">
              <a:spLocks noChangeArrowheads="1"/>
            </p:cNvSpPr>
            <p:nvPr/>
          </p:nvSpPr>
          <p:spPr bwMode="auto">
            <a:xfrm>
              <a:off x="471" y="2223"/>
              <a:ext cx="323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cheap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sufficient for small command languages or for interpreters</a:t>
              </a:r>
            </a:p>
          </p:txBody>
        </p:sp>
      </p:grpSp>
      <p:grpSp>
        <p:nvGrpSpPr>
          <p:cNvPr id="277514" name="Group 10"/>
          <p:cNvGrpSpPr>
            <a:grpSpLocks/>
          </p:cNvGrpSpPr>
          <p:nvPr/>
        </p:nvGrpSpPr>
        <p:grpSpPr bwMode="auto">
          <a:xfrm>
            <a:off x="709613" y="4445000"/>
            <a:ext cx="4210050" cy="728663"/>
            <a:chOff x="447" y="2800"/>
            <a:chExt cx="2652" cy="459"/>
          </a:xfrm>
        </p:grpSpPr>
        <p:sp>
          <p:nvSpPr>
            <p:cNvPr id="62472" name="Text Box 7"/>
            <p:cNvSpPr txBox="1">
              <a:spLocks noChangeArrowheads="1"/>
            </p:cNvSpPr>
            <p:nvPr/>
          </p:nvSpPr>
          <p:spPr bwMode="auto">
            <a:xfrm>
              <a:off x="447" y="2800"/>
              <a:ext cx="10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Disadvantages</a:t>
              </a:r>
            </a:p>
          </p:txBody>
        </p:sp>
        <p:sp>
          <p:nvSpPr>
            <p:cNvPr id="62473" name="Text Box 8"/>
            <p:cNvSpPr txBox="1">
              <a:spLocks noChangeArrowheads="1"/>
            </p:cNvSpPr>
            <p:nvPr/>
          </p:nvSpPr>
          <p:spPr bwMode="auto">
            <a:xfrm>
              <a:off x="471" y="3047"/>
              <a:ext cx="262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inappropriate for production-quality compilers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47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469803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020810" cy="420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3.4	</a:t>
            </a:r>
            <a:r>
              <a:rPr lang="de-AT" altLang="en-US" smtClean="0"/>
              <a:t>Error Handling</a:t>
            </a:r>
          </a:p>
          <a:p>
            <a:pPr>
              <a:buFontTx/>
              <a:buNone/>
            </a:pPr>
            <a:r>
              <a:rPr lang="de-AT" altLang="en-US" smtClean="0"/>
              <a:t>		- Error Handling with Panic </a:t>
            </a:r>
            <a:r>
              <a:rPr lang="de-AT" altLang="en-US"/>
              <a:t>Mode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	- </a:t>
            </a:r>
            <a:r>
              <a:rPr lang="de-AT" altLang="en-US" smtClean="0">
                <a:solidFill>
                  <a:srgbClr val="FF0000"/>
                </a:solidFill>
              </a:rPr>
              <a:t>Error Handling with General Anchors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	- </a:t>
            </a:r>
            <a:r>
              <a:rPr lang="de-AT" altLang="en-US" smtClean="0"/>
              <a:t>Error Handling with Specific Anchors</a:t>
            </a:r>
            <a:endParaRPr lang="de-AT" altLang="en-US"/>
          </a:p>
          <a:p>
            <a:pPr>
              <a:buFontTx/>
              <a:buNone/>
            </a:pP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8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1DB7C2-B5C0-4E16-8E7F-6F8B079C990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de-DE" altLang="en-US" sz="1400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Error handling with general anchors -- idea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722313" y="12192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 b="1"/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3098800" y="2336800"/>
            <a:ext cx="139700" cy="228600"/>
          </a:xfrm>
          <a:prstGeom prst="lightningBol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722313" y="3318820"/>
            <a:ext cx="564479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Recovery </a:t>
            </a:r>
            <a:r>
              <a:rPr lang="de-AT" altLang="en-US" sz="1600" smtClean="0"/>
              <a:t>(synchronizing the remaining input with the grammar)</a:t>
            </a:r>
            <a:endParaRPr lang="de-AT" altLang="en-US" sz="1600"/>
          </a:p>
        </p:txBody>
      </p:sp>
      <p:sp>
        <p:nvSpPr>
          <p:cNvPr id="295943" name="Text Box 7"/>
          <p:cNvSpPr txBox="1">
            <a:spLocks noChangeArrowheads="1"/>
          </p:cNvSpPr>
          <p:nvPr/>
        </p:nvSpPr>
        <p:spPr bwMode="auto">
          <a:xfrm>
            <a:off x="760413" y="3799833"/>
            <a:ext cx="6935273" cy="142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/>
              <a:t>1.	</a:t>
            </a:r>
            <a:r>
              <a:rPr lang="de-AT" altLang="en-US" sz="1600" b="1" smtClean="0"/>
              <a:t>Compute a set of "anchors" from the grammar with which the parser can</a:t>
            </a:r>
            <a:r>
              <a:rPr lang="de-AT" altLang="en-US" sz="1600" b="1"/>
              <a:t/>
            </a:r>
            <a:br>
              <a:rPr lang="de-AT" altLang="en-US" sz="1600" b="1"/>
            </a:br>
            <a:r>
              <a:rPr lang="de-AT" altLang="en-US" sz="1600" b="1"/>
              <a:t>	</a:t>
            </a:r>
            <a:r>
              <a:rPr lang="de-AT" altLang="en-US" sz="1600" b="1" smtClean="0"/>
              <a:t>continue after the error</a:t>
            </a:r>
            <a:r>
              <a:rPr lang="de-AT" altLang="en-US" sz="1600" b="1"/>
              <a:t/>
            </a:r>
            <a:br>
              <a:rPr lang="de-AT" altLang="en-US" sz="1600" b="1"/>
            </a:br>
            <a:r>
              <a:rPr lang="de-AT" altLang="en-US" sz="1600" b="1"/>
              <a:t>	</a:t>
            </a:r>
            <a:r>
              <a:rPr lang="de-AT" altLang="en-US" sz="1600" smtClean="0"/>
              <a:t>(anchors </a:t>
            </a:r>
            <a:r>
              <a:rPr lang="de-AT" altLang="en-US" sz="1600"/>
              <a:t>= </a:t>
            </a:r>
            <a:r>
              <a:rPr lang="de-AT" altLang="en-US" sz="1600" smtClean="0"/>
              <a:t>set of all symbols on which the parser is currently working)</a:t>
            </a:r>
            <a:endParaRPr lang="de-AT" altLang="en-US" sz="1600"/>
          </a:p>
          <a:p>
            <a:pPr>
              <a:spcBef>
                <a:spcPts val="600"/>
              </a:spcBef>
              <a:buFontTx/>
              <a:buNone/>
              <a:tabLst>
                <a:tab pos="292100" algn="l"/>
                <a:tab pos="1341438" algn="l"/>
              </a:tabLst>
            </a:pPr>
            <a:r>
              <a:rPr lang="de-AT" altLang="en-US" sz="1600"/>
              <a:t>	</a:t>
            </a:r>
            <a:r>
              <a:rPr lang="de-AT" altLang="en-US" sz="1600" smtClean="0"/>
              <a:t>working on:	</a:t>
            </a:r>
            <a:r>
              <a:rPr lang="de-AT" altLang="en-US" sz="1600" i="1" smtClean="0"/>
              <a:t>c</a:t>
            </a:r>
            <a:r>
              <a:rPr lang="de-AT" altLang="en-US" sz="1600" smtClean="0"/>
              <a:t>, </a:t>
            </a:r>
            <a:r>
              <a:rPr lang="de-AT" altLang="en-US" sz="1600" i="1" smtClean="0"/>
              <a:t>Y</a:t>
            </a:r>
            <a:r>
              <a:rPr lang="de-AT" altLang="en-US" sz="1600" smtClean="0"/>
              <a:t>, </a:t>
            </a:r>
            <a:r>
              <a:rPr lang="de-AT" altLang="en-US" sz="1600" i="1" smtClean="0"/>
              <a:t>X</a:t>
            </a:r>
          </a:p>
          <a:p>
            <a:pPr>
              <a:spcBef>
                <a:spcPts val="0"/>
              </a:spcBef>
              <a:buFontTx/>
              <a:buNone/>
              <a:tabLst>
                <a:tab pos="292100" algn="l"/>
                <a:tab pos="1341438" algn="l"/>
              </a:tabLst>
            </a:pPr>
            <a:r>
              <a:rPr lang="de-AT" altLang="en-US" sz="1600"/>
              <a:t>	</a:t>
            </a:r>
            <a:r>
              <a:rPr lang="de-AT" altLang="en-US" sz="1600" smtClean="0"/>
              <a:t>anchors:	{</a:t>
            </a:r>
            <a:r>
              <a:rPr lang="de-AT" altLang="en-US" sz="1600" i="1"/>
              <a:t>d</a:t>
            </a:r>
            <a:r>
              <a:rPr lang="de-AT" altLang="en-US" sz="1600"/>
              <a:t>} + {</a:t>
            </a:r>
            <a:r>
              <a:rPr lang="de-AT" altLang="en-US" sz="1600" i="1"/>
              <a:t>e</a:t>
            </a:r>
            <a:r>
              <a:rPr lang="de-AT" altLang="en-US" sz="1600"/>
              <a:t>, </a:t>
            </a:r>
            <a:r>
              <a:rPr lang="de-AT" altLang="en-US" sz="1600" i="1"/>
              <a:t>f</a:t>
            </a:r>
            <a:r>
              <a:rPr lang="de-AT" altLang="en-US" sz="1600"/>
              <a:t>} + {</a:t>
            </a:r>
            <a:r>
              <a:rPr lang="de-AT" altLang="en-US" sz="1600" i="1"/>
              <a:t>eof</a:t>
            </a:r>
            <a:r>
              <a:rPr lang="de-AT" altLang="en-US" sz="1600"/>
              <a:t>}</a:t>
            </a: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2843213" y="2119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40969" name="Text Box 12"/>
          <p:cNvSpPr txBox="1">
            <a:spLocks noChangeArrowheads="1"/>
          </p:cNvSpPr>
          <p:nvPr/>
        </p:nvSpPr>
        <p:spPr bwMode="auto">
          <a:xfrm>
            <a:off x="3160713" y="21193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40970" name="Text Box 13"/>
          <p:cNvSpPr txBox="1">
            <a:spLocks noChangeArrowheads="1"/>
          </p:cNvSpPr>
          <p:nvPr/>
        </p:nvSpPr>
        <p:spPr bwMode="auto">
          <a:xfrm>
            <a:off x="3465513" y="21193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40971" name="Line 14"/>
          <p:cNvSpPr>
            <a:spLocks noChangeShapeType="1"/>
          </p:cNvSpPr>
          <p:nvPr/>
        </p:nvSpPr>
        <p:spPr bwMode="auto">
          <a:xfrm flipV="1">
            <a:off x="2882900" y="201930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2" name="Line 15"/>
          <p:cNvSpPr>
            <a:spLocks noChangeShapeType="1"/>
          </p:cNvSpPr>
          <p:nvPr/>
        </p:nvSpPr>
        <p:spPr bwMode="auto">
          <a:xfrm flipV="1">
            <a:off x="3206750" y="19431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3" name="Line 16"/>
          <p:cNvSpPr>
            <a:spLocks noChangeShapeType="1"/>
          </p:cNvSpPr>
          <p:nvPr/>
        </p:nvSpPr>
        <p:spPr bwMode="auto">
          <a:xfrm flipV="1">
            <a:off x="3517900" y="201930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4" name="Line 17"/>
          <p:cNvSpPr>
            <a:spLocks noChangeShapeType="1"/>
          </p:cNvSpPr>
          <p:nvPr/>
        </p:nvSpPr>
        <p:spPr bwMode="auto">
          <a:xfrm flipH="1">
            <a:off x="2882900" y="2019300"/>
            <a:ext cx="63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5" name="Text Box 18"/>
          <p:cNvSpPr txBox="1">
            <a:spLocks noChangeArrowheads="1"/>
          </p:cNvSpPr>
          <p:nvPr/>
        </p:nvSpPr>
        <p:spPr bwMode="auto">
          <a:xfrm>
            <a:off x="3160713" y="1725613"/>
            <a:ext cx="119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40976" name="Text Box 19"/>
          <p:cNvSpPr txBox="1">
            <a:spLocks noChangeArrowheads="1"/>
          </p:cNvSpPr>
          <p:nvPr/>
        </p:nvSpPr>
        <p:spPr bwMode="auto">
          <a:xfrm>
            <a:off x="2557463" y="17256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40977" name="Text Box 20"/>
          <p:cNvSpPr txBox="1">
            <a:spLocks noChangeArrowheads="1"/>
          </p:cNvSpPr>
          <p:nvPr/>
        </p:nvSpPr>
        <p:spPr bwMode="auto">
          <a:xfrm>
            <a:off x="3706813" y="17256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</a:p>
        </p:txBody>
      </p:sp>
      <p:sp>
        <p:nvSpPr>
          <p:cNvPr id="40978" name="Line 21"/>
          <p:cNvSpPr>
            <a:spLocks noChangeShapeType="1"/>
          </p:cNvSpPr>
          <p:nvPr/>
        </p:nvSpPr>
        <p:spPr bwMode="auto">
          <a:xfrm flipV="1">
            <a:off x="2603500" y="163195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9" name="Line 22"/>
          <p:cNvSpPr>
            <a:spLocks noChangeShapeType="1"/>
          </p:cNvSpPr>
          <p:nvPr/>
        </p:nvSpPr>
        <p:spPr bwMode="auto">
          <a:xfrm flipV="1">
            <a:off x="3206750" y="155575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80" name="Line 23"/>
          <p:cNvSpPr>
            <a:spLocks noChangeShapeType="1"/>
          </p:cNvSpPr>
          <p:nvPr/>
        </p:nvSpPr>
        <p:spPr bwMode="auto">
          <a:xfrm flipV="1">
            <a:off x="3746500" y="163195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81" name="Line 24"/>
          <p:cNvSpPr>
            <a:spLocks noChangeShapeType="1"/>
          </p:cNvSpPr>
          <p:nvPr/>
        </p:nvSpPr>
        <p:spPr bwMode="auto">
          <a:xfrm flipH="1">
            <a:off x="2603500" y="1627188"/>
            <a:ext cx="147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82" name="Text Box 25"/>
          <p:cNvSpPr txBox="1">
            <a:spLocks noChangeArrowheads="1"/>
          </p:cNvSpPr>
          <p:nvPr/>
        </p:nvSpPr>
        <p:spPr bwMode="auto">
          <a:xfrm>
            <a:off x="3160713" y="1338263"/>
            <a:ext cx="119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40983" name="Text Box 26"/>
          <p:cNvSpPr txBox="1">
            <a:spLocks noChangeArrowheads="1"/>
          </p:cNvSpPr>
          <p:nvPr/>
        </p:nvSpPr>
        <p:spPr bwMode="auto">
          <a:xfrm>
            <a:off x="4259263" y="1338263"/>
            <a:ext cx="246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eof</a:t>
            </a:r>
          </a:p>
        </p:txBody>
      </p:sp>
      <p:sp>
        <p:nvSpPr>
          <p:cNvPr id="40984" name="Text Box 27"/>
          <p:cNvSpPr txBox="1">
            <a:spLocks noChangeArrowheads="1"/>
          </p:cNvSpPr>
          <p:nvPr/>
        </p:nvSpPr>
        <p:spPr bwMode="auto">
          <a:xfrm>
            <a:off x="2843213" y="259556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40985" name="Text Box 28"/>
          <p:cNvSpPr txBox="1">
            <a:spLocks noChangeArrowheads="1"/>
          </p:cNvSpPr>
          <p:nvPr/>
        </p:nvSpPr>
        <p:spPr bwMode="auto">
          <a:xfrm>
            <a:off x="2557463" y="259556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40986" name="Text Box 29"/>
          <p:cNvSpPr txBox="1">
            <a:spLocks noChangeArrowheads="1"/>
          </p:cNvSpPr>
          <p:nvPr/>
        </p:nvSpPr>
        <p:spPr bwMode="auto">
          <a:xfrm>
            <a:off x="3154363" y="259556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40987" name="Text Box 30"/>
          <p:cNvSpPr txBox="1">
            <a:spLocks noChangeArrowheads="1"/>
          </p:cNvSpPr>
          <p:nvPr/>
        </p:nvSpPr>
        <p:spPr bwMode="auto">
          <a:xfrm>
            <a:off x="3719513" y="259556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</a:t>
            </a:r>
          </a:p>
        </p:txBody>
      </p:sp>
      <p:sp>
        <p:nvSpPr>
          <p:cNvPr id="40988" name="Text Box 31"/>
          <p:cNvSpPr txBox="1">
            <a:spLocks noChangeArrowheads="1"/>
          </p:cNvSpPr>
          <p:nvPr/>
        </p:nvSpPr>
        <p:spPr bwMode="auto">
          <a:xfrm>
            <a:off x="4291013" y="2595563"/>
            <a:ext cx="2460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eof</a:t>
            </a:r>
          </a:p>
        </p:txBody>
      </p:sp>
      <p:sp>
        <p:nvSpPr>
          <p:cNvPr id="40989" name="Text Box 32"/>
          <p:cNvSpPr txBox="1">
            <a:spLocks noChangeArrowheads="1"/>
          </p:cNvSpPr>
          <p:nvPr/>
        </p:nvSpPr>
        <p:spPr bwMode="auto">
          <a:xfrm>
            <a:off x="1535113" y="25257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input</a:t>
            </a:r>
            <a:endParaRPr lang="de-AT" altLang="en-US" sz="1600" i="1"/>
          </a:p>
        </p:txBody>
      </p:sp>
      <p:sp>
        <p:nvSpPr>
          <p:cNvPr id="40990" name="Line 34"/>
          <p:cNvSpPr>
            <a:spLocks noChangeShapeType="1"/>
          </p:cNvSpPr>
          <p:nvPr/>
        </p:nvSpPr>
        <p:spPr bwMode="auto">
          <a:xfrm>
            <a:off x="2590800" y="2019300"/>
            <a:ext cx="0" cy="5334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91" name="Line 35"/>
          <p:cNvSpPr>
            <a:spLocks noChangeShapeType="1"/>
          </p:cNvSpPr>
          <p:nvPr/>
        </p:nvSpPr>
        <p:spPr bwMode="auto">
          <a:xfrm>
            <a:off x="2882900" y="2374900"/>
            <a:ext cx="0" cy="177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92" name="Text Box 38"/>
          <p:cNvSpPr txBox="1">
            <a:spLocks noChangeArrowheads="1"/>
          </p:cNvSpPr>
          <p:nvPr/>
        </p:nvSpPr>
        <p:spPr bwMode="auto">
          <a:xfrm>
            <a:off x="4062413" y="172561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40993" name="Line 39"/>
          <p:cNvSpPr>
            <a:spLocks noChangeShapeType="1"/>
          </p:cNvSpPr>
          <p:nvPr/>
        </p:nvSpPr>
        <p:spPr bwMode="auto">
          <a:xfrm flipV="1">
            <a:off x="4076700" y="1631950"/>
            <a:ext cx="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94" name="Text Box 40"/>
          <p:cNvSpPr txBox="1">
            <a:spLocks noChangeArrowheads="1"/>
          </p:cNvSpPr>
          <p:nvPr/>
        </p:nvSpPr>
        <p:spPr bwMode="auto">
          <a:xfrm>
            <a:off x="3459163" y="259556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40995" name="Text Box 41"/>
          <p:cNvSpPr txBox="1">
            <a:spLocks noChangeArrowheads="1"/>
          </p:cNvSpPr>
          <p:nvPr/>
        </p:nvSpPr>
        <p:spPr bwMode="auto">
          <a:xfrm>
            <a:off x="4049713" y="2595563"/>
            <a:ext cx="492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f</a:t>
            </a:r>
          </a:p>
        </p:txBody>
      </p:sp>
      <p:grpSp>
        <p:nvGrpSpPr>
          <p:cNvPr id="295985" name="Group 49"/>
          <p:cNvGrpSpPr>
            <a:grpSpLocks/>
          </p:cNvGrpSpPr>
          <p:nvPr/>
        </p:nvGrpSpPr>
        <p:grpSpPr bwMode="auto">
          <a:xfrm>
            <a:off x="760413" y="2628900"/>
            <a:ext cx="5337177" cy="3271838"/>
            <a:chOff x="479" y="1656"/>
            <a:chExt cx="3362" cy="2061"/>
          </a:xfrm>
        </p:grpSpPr>
        <p:sp>
          <p:nvSpPr>
            <p:cNvPr id="41000" name="Text Box 8"/>
            <p:cNvSpPr txBox="1">
              <a:spLocks noChangeArrowheads="1"/>
            </p:cNvSpPr>
            <p:nvPr/>
          </p:nvSpPr>
          <p:spPr bwMode="auto">
            <a:xfrm>
              <a:off x="479" y="3347"/>
              <a:ext cx="336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2.	</a:t>
              </a:r>
              <a:r>
                <a:rPr lang="de-AT" altLang="en-US" sz="1600" b="1" smtClean="0"/>
                <a:t>Skip faulty symbols until an anchor occurs in the input</a:t>
              </a:r>
              <a:endParaRPr lang="de-AT" altLang="en-US" sz="1600" b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 smtClean="0"/>
                <a:t>here: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and </a:t>
              </a:r>
              <a:r>
                <a:rPr lang="de-AT" altLang="en-US" sz="1600" i="1"/>
                <a:t>y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are skipped; with </a:t>
              </a:r>
              <a:r>
                <a:rPr lang="de-AT" altLang="en-US" sz="1600" i="1"/>
                <a:t>e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parsing can continue</a:t>
              </a:r>
              <a:endParaRPr lang="de-AT" altLang="en-US" sz="1600"/>
            </a:p>
          </p:txBody>
        </p:sp>
        <p:sp>
          <p:nvSpPr>
            <p:cNvPr id="41001" name="Line 42"/>
            <p:cNvSpPr>
              <a:spLocks noChangeShapeType="1"/>
            </p:cNvSpPr>
            <p:nvPr/>
          </p:nvSpPr>
          <p:spPr bwMode="auto">
            <a:xfrm flipV="1">
              <a:off x="1944" y="1656"/>
              <a:ext cx="96" cy="9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002" name="Line 43"/>
            <p:cNvSpPr>
              <a:spLocks noChangeShapeType="1"/>
            </p:cNvSpPr>
            <p:nvPr/>
          </p:nvSpPr>
          <p:spPr bwMode="auto">
            <a:xfrm flipV="1">
              <a:off x="2160" y="1656"/>
              <a:ext cx="96" cy="9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003" name="AutoShape 44"/>
            <p:cNvSpPr>
              <a:spLocks noChangeArrowheads="1"/>
            </p:cNvSpPr>
            <p:nvPr/>
          </p:nvSpPr>
          <p:spPr bwMode="auto">
            <a:xfrm>
              <a:off x="2336" y="1768"/>
              <a:ext cx="72" cy="8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grpSp>
        <p:nvGrpSpPr>
          <p:cNvPr id="295986" name="Group 50"/>
          <p:cNvGrpSpPr>
            <a:grpSpLocks/>
          </p:cNvGrpSpPr>
          <p:nvPr/>
        </p:nvGrpSpPr>
        <p:grpSpPr bwMode="auto">
          <a:xfrm>
            <a:off x="760413" y="1968500"/>
            <a:ext cx="6738929" cy="4429126"/>
            <a:chOff x="479" y="1240"/>
            <a:chExt cx="4245" cy="2790"/>
          </a:xfrm>
        </p:grpSpPr>
        <p:sp>
          <p:nvSpPr>
            <p:cNvPr id="40998" name="Text Box 9"/>
            <p:cNvSpPr txBox="1">
              <a:spLocks noChangeArrowheads="1"/>
            </p:cNvSpPr>
            <p:nvPr/>
          </p:nvSpPr>
          <p:spPr bwMode="auto">
            <a:xfrm>
              <a:off x="479" y="3815"/>
              <a:ext cx="424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3.	</a:t>
              </a:r>
              <a:r>
                <a:rPr lang="de-AT" altLang="en-US" sz="1600" b="1" smtClean="0"/>
                <a:t>Steer the parser to the position in the grammar at which it can continue</a:t>
              </a:r>
              <a:endParaRPr lang="de-AT" altLang="en-US" sz="1600" b="1"/>
            </a:p>
          </p:txBody>
        </p:sp>
        <p:sp>
          <p:nvSpPr>
            <p:cNvPr id="40999" name="AutoShape 46"/>
            <p:cNvSpPr>
              <a:spLocks noChangeArrowheads="1"/>
            </p:cNvSpPr>
            <p:nvPr/>
          </p:nvSpPr>
          <p:spPr bwMode="auto">
            <a:xfrm>
              <a:off x="2336" y="1240"/>
              <a:ext cx="72" cy="8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42" grpId="0" autoUpdateAnimBg="0"/>
      <p:bldP spid="29594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817F85-D70B-4C92-A4BE-6F935D5703A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de-DE" altLang="en-US" sz="140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Computing the anchors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09613" y="1270000"/>
            <a:ext cx="735487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Each parser method X() gets the current successors of X as its parameter</a:t>
            </a:r>
            <a:endParaRPr lang="de-AT" altLang="en-US" sz="1800" b="1"/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1103313" y="1908028"/>
            <a:ext cx="2794000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 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BitSet sux</a:t>
            </a:r>
            <a:r>
              <a:rPr lang="de-AT" altLang="en-US" sz="1400">
                <a:latin typeface="Arial" panose="020B0604020202020204" pitchFamily="34" charset="0"/>
              </a:rPr>
              <a:t>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41990" name="Text Box 5"/>
          <p:cNvSpPr txBox="1">
            <a:spLocks noChangeArrowheads="1"/>
          </p:cNvSpPr>
          <p:nvPr/>
        </p:nvSpPr>
        <p:spPr bwMode="auto">
          <a:xfrm>
            <a:off x="4291013" y="1895328"/>
            <a:ext cx="335570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sux</a:t>
            </a:r>
            <a:r>
              <a:rPr lang="de-AT" altLang="en-US" sz="1600"/>
              <a:t> ...	</a:t>
            </a:r>
            <a:r>
              <a:rPr lang="de-AT" altLang="en-US" sz="1600" smtClean="0"/>
              <a:t>successors of </a:t>
            </a:r>
            <a:r>
              <a:rPr lang="de-AT" altLang="en-US" sz="1600" u="sng" smtClean="0"/>
              <a:t>all</a:t>
            </a:r>
            <a:r>
              <a:rPr lang="de-AT" altLang="en-US" sz="1600" smtClean="0"/>
              <a:t> NTS on which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600" smtClean="0"/>
              <a:t>the parser is currently working</a:t>
            </a:r>
            <a:endParaRPr lang="de-AT" altLang="en-US" sz="1600"/>
          </a:p>
        </p:txBody>
      </p:sp>
      <p:grpSp>
        <p:nvGrpSpPr>
          <p:cNvPr id="279612" name="Group 60"/>
          <p:cNvGrpSpPr>
            <a:grpSpLocks/>
          </p:cNvGrpSpPr>
          <p:nvPr/>
        </p:nvGrpSpPr>
        <p:grpSpPr bwMode="auto">
          <a:xfrm>
            <a:off x="722313" y="3112053"/>
            <a:ext cx="4979984" cy="2178050"/>
            <a:chOff x="455" y="2095"/>
            <a:chExt cx="3137" cy="1372"/>
          </a:xfrm>
        </p:grpSpPr>
        <p:sp>
          <p:nvSpPr>
            <p:cNvPr id="41993" name="Text Box 6"/>
            <p:cNvSpPr txBox="1">
              <a:spLocks noChangeArrowheads="1"/>
            </p:cNvSpPr>
            <p:nvPr/>
          </p:nvSpPr>
          <p:spPr bwMode="auto">
            <a:xfrm>
              <a:off x="759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994" name="Text Box 8"/>
            <p:cNvSpPr txBox="1">
              <a:spLocks noChangeArrowheads="1"/>
            </p:cNvSpPr>
            <p:nvPr/>
          </p:nvSpPr>
          <p:spPr bwMode="auto">
            <a:xfrm>
              <a:off x="1039" y="2677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995" name="Text Box 9"/>
            <p:cNvSpPr txBox="1">
              <a:spLocks noChangeArrowheads="1"/>
            </p:cNvSpPr>
            <p:nvPr/>
          </p:nvSpPr>
          <p:spPr bwMode="auto">
            <a:xfrm>
              <a:off x="1327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996" name="Line 10"/>
            <p:cNvSpPr>
              <a:spLocks noChangeShapeType="1"/>
            </p:cNvSpPr>
            <p:nvPr/>
          </p:nvSpPr>
          <p:spPr bwMode="auto">
            <a:xfrm>
              <a:off x="792" y="26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97" name="Line 13"/>
            <p:cNvSpPr>
              <a:spLocks noChangeShapeType="1"/>
            </p:cNvSpPr>
            <p:nvPr/>
          </p:nvSpPr>
          <p:spPr bwMode="auto">
            <a:xfrm>
              <a:off x="1068" y="2556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98" name="Line 14"/>
            <p:cNvSpPr>
              <a:spLocks noChangeShapeType="1"/>
            </p:cNvSpPr>
            <p:nvPr/>
          </p:nvSpPr>
          <p:spPr bwMode="auto">
            <a:xfrm>
              <a:off x="1352" y="26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99" name="Line 15"/>
            <p:cNvSpPr>
              <a:spLocks noChangeShapeType="1"/>
            </p:cNvSpPr>
            <p:nvPr/>
          </p:nvSpPr>
          <p:spPr bwMode="auto">
            <a:xfrm flipH="1">
              <a:off x="792" y="2608"/>
              <a:ext cx="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0" name="Text Box 16"/>
            <p:cNvSpPr txBox="1">
              <a:spLocks noChangeArrowheads="1"/>
            </p:cNvSpPr>
            <p:nvPr/>
          </p:nvSpPr>
          <p:spPr bwMode="auto">
            <a:xfrm>
              <a:off x="1039" y="243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2001" name="Text Box 17"/>
            <p:cNvSpPr txBox="1">
              <a:spLocks noChangeArrowheads="1"/>
            </p:cNvSpPr>
            <p:nvPr/>
          </p:nvSpPr>
          <p:spPr bwMode="auto">
            <a:xfrm>
              <a:off x="1267" y="2433"/>
              <a:ext cx="1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eof</a:t>
              </a:r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>
              <a:off x="976" y="2820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3" name="Line 19"/>
            <p:cNvSpPr>
              <a:spLocks noChangeShapeType="1"/>
            </p:cNvSpPr>
            <p:nvPr/>
          </p:nvSpPr>
          <p:spPr bwMode="auto">
            <a:xfrm>
              <a:off x="1156" y="2820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>
              <a:off x="976" y="2820"/>
              <a:ext cx="1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5" name="Text Box 21"/>
            <p:cNvSpPr txBox="1">
              <a:spLocks noChangeArrowheads="1"/>
            </p:cNvSpPr>
            <p:nvPr/>
          </p:nvSpPr>
          <p:spPr bwMode="auto">
            <a:xfrm>
              <a:off x="935" y="2853"/>
              <a:ext cx="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42006" name="Text Box 22"/>
            <p:cNvSpPr txBox="1">
              <a:spLocks noChangeArrowheads="1"/>
            </p:cNvSpPr>
            <p:nvPr/>
          </p:nvSpPr>
          <p:spPr bwMode="auto">
            <a:xfrm>
              <a:off x="1115" y="2853"/>
              <a:ext cx="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42007" name="Line 23"/>
            <p:cNvSpPr>
              <a:spLocks noChangeShapeType="1"/>
            </p:cNvSpPr>
            <p:nvPr/>
          </p:nvSpPr>
          <p:spPr bwMode="auto">
            <a:xfrm flipV="1">
              <a:off x="1068" y="2792"/>
              <a:ext cx="0" cy="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8" name="Text Box 24"/>
            <p:cNvSpPr txBox="1">
              <a:spLocks noChangeArrowheads="1"/>
            </p:cNvSpPr>
            <p:nvPr/>
          </p:nvSpPr>
          <p:spPr bwMode="auto">
            <a:xfrm>
              <a:off x="2543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2009" name="Text Box 25"/>
            <p:cNvSpPr txBox="1">
              <a:spLocks noChangeArrowheads="1"/>
            </p:cNvSpPr>
            <p:nvPr/>
          </p:nvSpPr>
          <p:spPr bwMode="auto">
            <a:xfrm>
              <a:off x="2823" y="267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Z</a:t>
              </a:r>
            </a:p>
          </p:txBody>
        </p:sp>
        <p:sp>
          <p:nvSpPr>
            <p:cNvPr id="42010" name="Text Box 26"/>
            <p:cNvSpPr txBox="1">
              <a:spLocks noChangeArrowheads="1"/>
            </p:cNvSpPr>
            <p:nvPr/>
          </p:nvSpPr>
          <p:spPr bwMode="auto">
            <a:xfrm>
              <a:off x="3111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42011" name="Line 27"/>
            <p:cNvSpPr>
              <a:spLocks noChangeShapeType="1"/>
            </p:cNvSpPr>
            <p:nvPr/>
          </p:nvSpPr>
          <p:spPr bwMode="auto">
            <a:xfrm>
              <a:off x="2576" y="26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auto">
            <a:xfrm>
              <a:off x="2852" y="2556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auto">
            <a:xfrm>
              <a:off x="3136" y="26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14" name="Line 30"/>
            <p:cNvSpPr>
              <a:spLocks noChangeShapeType="1"/>
            </p:cNvSpPr>
            <p:nvPr/>
          </p:nvSpPr>
          <p:spPr bwMode="auto">
            <a:xfrm flipH="1">
              <a:off x="2576" y="2608"/>
              <a:ext cx="7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15" name="Text Box 31"/>
            <p:cNvSpPr txBox="1">
              <a:spLocks noChangeArrowheads="1"/>
            </p:cNvSpPr>
            <p:nvPr/>
          </p:nvSpPr>
          <p:spPr bwMode="auto">
            <a:xfrm>
              <a:off x="2823" y="243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2016" name="Text Box 32"/>
            <p:cNvSpPr txBox="1">
              <a:spLocks noChangeArrowheads="1"/>
            </p:cNvSpPr>
            <p:nvPr/>
          </p:nvSpPr>
          <p:spPr bwMode="auto">
            <a:xfrm>
              <a:off x="3051" y="2433"/>
              <a:ext cx="1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eof</a:t>
              </a:r>
            </a:p>
          </p:txBody>
        </p:sp>
        <p:sp>
          <p:nvSpPr>
            <p:cNvPr id="42017" name="Text Box 39"/>
            <p:cNvSpPr txBox="1">
              <a:spLocks noChangeArrowheads="1"/>
            </p:cNvSpPr>
            <p:nvPr/>
          </p:nvSpPr>
          <p:spPr bwMode="auto">
            <a:xfrm>
              <a:off x="3331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42018" name="Line 40"/>
            <p:cNvSpPr>
              <a:spLocks noChangeShapeType="1"/>
            </p:cNvSpPr>
            <p:nvPr/>
          </p:nvSpPr>
          <p:spPr bwMode="auto">
            <a:xfrm>
              <a:off x="3356" y="26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19" name="Text Box 41"/>
            <p:cNvSpPr txBox="1">
              <a:spLocks noChangeArrowheads="1"/>
            </p:cNvSpPr>
            <p:nvPr/>
          </p:nvSpPr>
          <p:spPr bwMode="auto">
            <a:xfrm>
              <a:off x="2543" y="29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2020" name="Text Box 42"/>
            <p:cNvSpPr txBox="1">
              <a:spLocks noChangeArrowheads="1"/>
            </p:cNvSpPr>
            <p:nvPr/>
          </p:nvSpPr>
          <p:spPr bwMode="auto">
            <a:xfrm>
              <a:off x="2823" y="29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2021" name="Text Box 43"/>
            <p:cNvSpPr txBox="1">
              <a:spLocks noChangeArrowheads="1"/>
            </p:cNvSpPr>
            <p:nvPr/>
          </p:nvSpPr>
          <p:spPr bwMode="auto">
            <a:xfrm>
              <a:off x="3111" y="2921"/>
              <a:ext cx="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42022" name="Line 44"/>
            <p:cNvSpPr>
              <a:spLocks noChangeShapeType="1"/>
            </p:cNvSpPr>
            <p:nvPr/>
          </p:nvSpPr>
          <p:spPr bwMode="auto">
            <a:xfrm>
              <a:off x="2576" y="2852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3" name="Line 45"/>
            <p:cNvSpPr>
              <a:spLocks noChangeShapeType="1"/>
            </p:cNvSpPr>
            <p:nvPr/>
          </p:nvSpPr>
          <p:spPr bwMode="auto">
            <a:xfrm>
              <a:off x="2852" y="2800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4" name="Line 46"/>
            <p:cNvSpPr>
              <a:spLocks noChangeShapeType="1"/>
            </p:cNvSpPr>
            <p:nvPr/>
          </p:nvSpPr>
          <p:spPr bwMode="auto">
            <a:xfrm>
              <a:off x="3136" y="2852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5" name="Line 47"/>
            <p:cNvSpPr>
              <a:spLocks noChangeShapeType="1"/>
            </p:cNvSpPr>
            <p:nvPr/>
          </p:nvSpPr>
          <p:spPr bwMode="auto">
            <a:xfrm flipH="1">
              <a:off x="2576" y="2852"/>
              <a:ext cx="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6" name="Line 48"/>
            <p:cNvSpPr>
              <a:spLocks noChangeShapeType="1"/>
            </p:cNvSpPr>
            <p:nvPr/>
          </p:nvSpPr>
          <p:spPr bwMode="auto">
            <a:xfrm>
              <a:off x="2760" y="3064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7" name="Line 49"/>
            <p:cNvSpPr>
              <a:spLocks noChangeShapeType="1"/>
            </p:cNvSpPr>
            <p:nvPr/>
          </p:nvSpPr>
          <p:spPr bwMode="auto">
            <a:xfrm>
              <a:off x="2940" y="3064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8" name="Line 50"/>
            <p:cNvSpPr>
              <a:spLocks noChangeShapeType="1"/>
            </p:cNvSpPr>
            <p:nvPr/>
          </p:nvSpPr>
          <p:spPr bwMode="auto">
            <a:xfrm>
              <a:off x="2760" y="3064"/>
              <a:ext cx="1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9" name="Text Box 51"/>
            <p:cNvSpPr txBox="1">
              <a:spLocks noChangeArrowheads="1"/>
            </p:cNvSpPr>
            <p:nvPr/>
          </p:nvSpPr>
          <p:spPr bwMode="auto">
            <a:xfrm>
              <a:off x="2719" y="3097"/>
              <a:ext cx="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42030" name="Text Box 52"/>
            <p:cNvSpPr txBox="1">
              <a:spLocks noChangeArrowheads="1"/>
            </p:cNvSpPr>
            <p:nvPr/>
          </p:nvSpPr>
          <p:spPr bwMode="auto">
            <a:xfrm>
              <a:off x="2899" y="3097"/>
              <a:ext cx="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42031" name="Line 53"/>
            <p:cNvSpPr>
              <a:spLocks noChangeShapeType="1"/>
            </p:cNvSpPr>
            <p:nvPr/>
          </p:nvSpPr>
          <p:spPr bwMode="auto">
            <a:xfrm flipV="1">
              <a:off x="2852" y="3036"/>
              <a:ext cx="0" cy="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32" name="Text Box 54"/>
            <p:cNvSpPr txBox="1">
              <a:spLocks noChangeArrowheads="1"/>
            </p:cNvSpPr>
            <p:nvPr/>
          </p:nvSpPr>
          <p:spPr bwMode="auto">
            <a:xfrm>
              <a:off x="455" y="2095"/>
              <a:ext cx="285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Depending on the context, </a:t>
              </a:r>
              <a:r>
                <a:rPr lang="de-AT" altLang="en-US" sz="1600" i="1" smtClean="0"/>
                <a:t>sux</a:t>
              </a:r>
              <a:r>
                <a:rPr lang="de-AT" altLang="en-US" sz="1600" baseline="-25000" smtClean="0"/>
                <a:t>X</a:t>
              </a:r>
              <a:r>
                <a:rPr lang="de-AT" altLang="en-US" sz="1600" smtClean="0"/>
                <a:t> can be a different set</a:t>
              </a:r>
              <a:endParaRPr lang="de-AT" altLang="en-US" sz="1600"/>
            </a:p>
          </p:txBody>
        </p:sp>
        <p:sp>
          <p:nvSpPr>
            <p:cNvPr id="42033" name="Text Box 56"/>
            <p:cNvSpPr txBox="1">
              <a:spLocks noChangeArrowheads="1"/>
            </p:cNvSpPr>
            <p:nvPr/>
          </p:nvSpPr>
          <p:spPr bwMode="auto">
            <a:xfrm>
              <a:off x="703" y="3255"/>
              <a:ext cx="8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sux</a:t>
              </a:r>
              <a:r>
                <a:rPr lang="de-AT" altLang="en-US" sz="1600" baseline="-25000"/>
                <a:t>X</a:t>
              </a:r>
              <a:r>
                <a:rPr lang="de-AT" altLang="en-US" sz="1600"/>
                <a:t> = {</a:t>
              </a:r>
              <a:r>
                <a:rPr lang="de-AT" altLang="en-US" sz="1600" i="1"/>
                <a:t>b</a:t>
              </a:r>
              <a:r>
                <a:rPr lang="de-AT" altLang="en-US" sz="1600"/>
                <a:t>, </a:t>
              </a:r>
              <a:r>
                <a:rPr lang="de-AT" altLang="en-US" sz="1600" i="1"/>
                <a:t>eof</a:t>
              </a:r>
              <a:r>
                <a:rPr lang="de-AT" altLang="en-US" sz="1600"/>
                <a:t>}</a:t>
              </a:r>
            </a:p>
          </p:txBody>
        </p:sp>
        <p:sp>
          <p:nvSpPr>
            <p:cNvPr id="42034" name="Text Box 57"/>
            <p:cNvSpPr txBox="1">
              <a:spLocks noChangeArrowheads="1"/>
            </p:cNvSpPr>
            <p:nvPr/>
          </p:nvSpPr>
          <p:spPr bwMode="auto">
            <a:xfrm>
              <a:off x="2479" y="3255"/>
              <a:ext cx="111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sux</a:t>
              </a:r>
              <a:r>
                <a:rPr lang="de-AT" altLang="en-US" sz="1600" baseline="-25000"/>
                <a:t>X</a:t>
              </a:r>
              <a:r>
                <a:rPr lang="de-AT" altLang="en-US" sz="1600"/>
                <a:t> = {</a:t>
              </a:r>
              <a:r>
                <a:rPr lang="de-AT" altLang="en-US" sz="1600" i="1"/>
                <a:t>f</a:t>
              </a:r>
              <a:r>
                <a:rPr lang="de-AT" altLang="en-US" sz="1600"/>
                <a:t>, </a:t>
              </a:r>
              <a:r>
                <a:rPr lang="de-AT" altLang="en-US" sz="1600" i="1"/>
                <a:t>d</a:t>
              </a:r>
              <a:r>
                <a:rPr lang="de-AT" altLang="en-US" sz="1600"/>
                <a:t>, </a:t>
              </a:r>
              <a:r>
                <a:rPr lang="de-AT" altLang="en-US" sz="1600" i="1"/>
                <a:t>e</a:t>
              </a:r>
              <a:r>
                <a:rPr lang="de-AT" altLang="en-US" sz="1600"/>
                <a:t>, </a:t>
              </a:r>
              <a:r>
                <a:rPr lang="de-AT" altLang="en-US" sz="1600" i="1"/>
                <a:t>eof</a:t>
              </a:r>
              <a:r>
                <a:rPr lang="de-AT" altLang="en-US" sz="1600"/>
                <a:t>}</a:t>
              </a:r>
            </a:p>
          </p:txBody>
        </p:sp>
      </p:grpSp>
      <p:sp>
        <p:nvSpPr>
          <p:cNvPr id="279611" name="Text Box 59"/>
          <p:cNvSpPr txBox="1">
            <a:spLocks noChangeArrowheads="1"/>
          </p:cNvSpPr>
          <p:nvPr/>
        </p:nvSpPr>
        <p:spPr bwMode="auto">
          <a:xfrm>
            <a:off x="722313" y="5652053"/>
            <a:ext cx="468619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sux</a:t>
            </a:r>
            <a:r>
              <a:rPr lang="de-AT" altLang="en-US" sz="1600"/>
              <a:t> </a:t>
            </a:r>
            <a:r>
              <a:rPr lang="de-AT" altLang="en-US" sz="1600" smtClean="0"/>
              <a:t>always contains </a:t>
            </a:r>
            <a:r>
              <a:rPr lang="de-AT" altLang="en-US" sz="1600" i="1" smtClean="0"/>
              <a:t>eof</a:t>
            </a:r>
            <a:r>
              <a:rPr lang="de-AT" altLang="en-US" sz="1600" smtClean="0"/>
              <a:t> (successor of the start symbol)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6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F5910B-C58C-497F-A625-6253B154BCE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Pushdown automaton (continued)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054100" y="2336800"/>
            <a:ext cx="520700" cy="2540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49" name="Oval 7"/>
          <p:cNvSpPr>
            <a:spLocks noChangeArrowheads="1"/>
          </p:cNvSpPr>
          <p:nvPr/>
        </p:nvSpPr>
        <p:spPr bwMode="auto">
          <a:xfrm>
            <a:off x="1193800" y="12954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0" name="Line 8"/>
          <p:cNvSpPr>
            <a:spLocks noChangeShapeType="1"/>
          </p:cNvSpPr>
          <p:nvPr/>
        </p:nvSpPr>
        <p:spPr bwMode="auto">
          <a:xfrm>
            <a:off x="1460500" y="1422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1497013" y="11668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1943100" y="12954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2208213" y="12811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E/1</a:t>
            </a:r>
          </a:p>
        </p:txBody>
      </p:sp>
      <p:sp>
        <p:nvSpPr>
          <p:cNvPr id="6154" name="Oval 13"/>
          <p:cNvSpPr>
            <a:spLocks noChangeArrowheads="1"/>
          </p:cNvSpPr>
          <p:nvPr/>
        </p:nvSpPr>
        <p:spPr bwMode="auto">
          <a:xfrm>
            <a:off x="1930400" y="18923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5" name="Line 14"/>
          <p:cNvSpPr>
            <a:spLocks noChangeShapeType="1"/>
          </p:cNvSpPr>
          <p:nvPr/>
        </p:nvSpPr>
        <p:spPr bwMode="auto">
          <a:xfrm>
            <a:off x="1308100" y="1549400"/>
            <a:ext cx="0" cy="774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56" name="Line 15"/>
          <p:cNvSpPr>
            <a:spLocks noChangeShapeType="1"/>
          </p:cNvSpPr>
          <p:nvPr/>
        </p:nvSpPr>
        <p:spPr bwMode="auto">
          <a:xfrm>
            <a:off x="1349375" y="2019300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57" name="Text Box 16"/>
          <p:cNvSpPr txBox="1">
            <a:spLocks noChangeArrowheads="1"/>
          </p:cNvSpPr>
          <p:nvPr/>
        </p:nvSpPr>
        <p:spPr bwMode="auto">
          <a:xfrm>
            <a:off x="1497013" y="17129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6158" name="Oval 17"/>
          <p:cNvSpPr>
            <a:spLocks noChangeArrowheads="1"/>
          </p:cNvSpPr>
          <p:nvPr/>
        </p:nvSpPr>
        <p:spPr bwMode="auto">
          <a:xfrm>
            <a:off x="2806700" y="18923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59" name="Line 18"/>
          <p:cNvSpPr>
            <a:spLocks noChangeShapeType="1"/>
          </p:cNvSpPr>
          <p:nvPr/>
        </p:nvSpPr>
        <p:spPr bwMode="auto">
          <a:xfrm>
            <a:off x="2197100" y="20193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0" name="Text Box 19"/>
          <p:cNvSpPr txBox="1">
            <a:spLocks noChangeArrowheads="1"/>
          </p:cNvSpPr>
          <p:nvPr/>
        </p:nvSpPr>
        <p:spPr bwMode="auto">
          <a:xfrm>
            <a:off x="2335213" y="17510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6161" name="Line 20"/>
          <p:cNvSpPr>
            <a:spLocks noChangeShapeType="1"/>
          </p:cNvSpPr>
          <p:nvPr/>
        </p:nvSpPr>
        <p:spPr bwMode="auto">
          <a:xfrm>
            <a:off x="3073400" y="20193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2" name="Text Box 21"/>
          <p:cNvSpPr txBox="1">
            <a:spLocks noChangeArrowheads="1"/>
          </p:cNvSpPr>
          <p:nvPr/>
        </p:nvSpPr>
        <p:spPr bwMode="auto">
          <a:xfrm>
            <a:off x="3211513" y="17383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)</a:t>
            </a:r>
          </a:p>
        </p:txBody>
      </p:sp>
      <p:sp>
        <p:nvSpPr>
          <p:cNvPr id="6163" name="Rectangle 22"/>
          <p:cNvSpPr>
            <a:spLocks noChangeArrowheads="1"/>
          </p:cNvSpPr>
          <p:nvPr/>
        </p:nvSpPr>
        <p:spPr bwMode="auto">
          <a:xfrm>
            <a:off x="3695700" y="19050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64" name="Text Box 23"/>
          <p:cNvSpPr txBox="1">
            <a:spLocks noChangeArrowheads="1"/>
          </p:cNvSpPr>
          <p:nvPr/>
        </p:nvSpPr>
        <p:spPr bwMode="auto">
          <a:xfrm>
            <a:off x="3960813" y="18907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E/3</a:t>
            </a:r>
          </a:p>
        </p:txBody>
      </p:sp>
      <p:sp>
        <p:nvSpPr>
          <p:cNvPr id="6165" name="Text Box 24"/>
          <p:cNvSpPr txBox="1">
            <a:spLocks noChangeArrowheads="1"/>
          </p:cNvSpPr>
          <p:nvPr/>
        </p:nvSpPr>
        <p:spPr bwMode="auto">
          <a:xfrm>
            <a:off x="1077913" y="19796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6166" name="Text Box 25"/>
          <p:cNvSpPr txBox="1">
            <a:spLocks noChangeArrowheads="1"/>
          </p:cNvSpPr>
          <p:nvPr/>
        </p:nvSpPr>
        <p:spPr bwMode="auto">
          <a:xfrm>
            <a:off x="1090613" y="22971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stop</a:t>
            </a:r>
          </a:p>
        </p:txBody>
      </p:sp>
      <p:sp>
        <p:nvSpPr>
          <p:cNvPr id="6167" name="Line 32"/>
          <p:cNvSpPr>
            <a:spLocks noChangeShapeType="1"/>
          </p:cNvSpPr>
          <p:nvPr/>
        </p:nvSpPr>
        <p:spPr bwMode="auto">
          <a:xfrm>
            <a:off x="2082800" y="2451100"/>
            <a:ext cx="45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68" name="Rectangle 33"/>
          <p:cNvSpPr>
            <a:spLocks noChangeArrowheads="1"/>
          </p:cNvSpPr>
          <p:nvPr/>
        </p:nvSpPr>
        <p:spPr bwMode="auto">
          <a:xfrm>
            <a:off x="2565400" y="2324100"/>
            <a:ext cx="254000" cy="254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69" name="Text Box 34"/>
          <p:cNvSpPr txBox="1">
            <a:spLocks noChangeArrowheads="1"/>
          </p:cNvSpPr>
          <p:nvPr/>
        </p:nvSpPr>
        <p:spPr bwMode="auto">
          <a:xfrm>
            <a:off x="2830513" y="23098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E/1</a:t>
            </a:r>
          </a:p>
        </p:txBody>
      </p:sp>
      <p:sp>
        <p:nvSpPr>
          <p:cNvPr id="6170" name="Oval 35"/>
          <p:cNvSpPr>
            <a:spLocks noChangeArrowheads="1"/>
          </p:cNvSpPr>
          <p:nvPr/>
        </p:nvSpPr>
        <p:spPr bwMode="auto">
          <a:xfrm>
            <a:off x="2552700" y="2844800"/>
            <a:ext cx="254000" cy="2540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71" name="Line 36"/>
          <p:cNvSpPr>
            <a:spLocks noChangeShapeType="1"/>
          </p:cNvSpPr>
          <p:nvPr/>
        </p:nvSpPr>
        <p:spPr bwMode="auto">
          <a:xfrm>
            <a:off x="2070100" y="2971800"/>
            <a:ext cx="469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72" name="Text Box 37"/>
          <p:cNvSpPr txBox="1">
            <a:spLocks noChangeArrowheads="1"/>
          </p:cNvSpPr>
          <p:nvPr/>
        </p:nvSpPr>
        <p:spPr bwMode="auto">
          <a:xfrm>
            <a:off x="2157413" y="26654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6173" name="Oval 38"/>
          <p:cNvSpPr>
            <a:spLocks noChangeArrowheads="1"/>
          </p:cNvSpPr>
          <p:nvPr/>
        </p:nvSpPr>
        <p:spPr bwMode="auto">
          <a:xfrm>
            <a:off x="3429000" y="2844800"/>
            <a:ext cx="254000" cy="2540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74" name="Line 39"/>
          <p:cNvSpPr>
            <a:spLocks noChangeShapeType="1"/>
          </p:cNvSpPr>
          <p:nvPr/>
        </p:nvSpPr>
        <p:spPr bwMode="auto">
          <a:xfrm>
            <a:off x="2819400" y="2971800"/>
            <a:ext cx="596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75" name="Text Box 40"/>
          <p:cNvSpPr txBox="1">
            <a:spLocks noChangeArrowheads="1"/>
          </p:cNvSpPr>
          <p:nvPr/>
        </p:nvSpPr>
        <p:spPr bwMode="auto">
          <a:xfrm>
            <a:off x="2957513" y="27035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6176" name="Line 41"/>
          <p:cNvSpPr>
            <a:spLocks noChangeShapeType="1"/>
          </p:cNvSpPr>
          <p:nvPr/>
        </p:nvSpPr>
        <p:spPr bwMode="auto">
          <a:xfrm>
            <a:off x="3695700" y="2971800"/>
            <a:ext cx="596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77" name="Text Box 42"/>
          <p:cNvSpPr txBox="1">
            <a:spLocks noChangeArrowheads="1"/>
          </p:cNvSpPr>
          <p:nvPr/>
        </p:nvSpPr>
        <p:spPr bwMode="auto">
          <a:xfrm>
            <a:off x="3833813" y="26908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)</a:t>
            </a:r>
          </a:p>
        </p:txBody>
      </p:sp>
      <p:sp>
        <p:nvSpPr>
          <p:cNvPr id="6178" name="Rectangle 43"/>
          <p:cNvSpPr>
            <a:spLocks noChangeArrowheads="1"/>
          </p:cNvSpPr>
          <p:nvPr/>
        </p:nvSpPr>
        <p:spPr bwMode="auto">
          <a:xfrm>
            <a:off x="4318000" y="2857500"/>
            <a:ext cx="254000" cy="254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79" name="Text Box 44"/>
          <p:cNvSpPr txBox="1">
            <a:spLocks noChangeArrowheads="1"/>
          </p:cNvSpPr>
          <p:nvPr/>
        </p:nvSpPr>
        <p:spPr bwMode="auto">
          <a:xfrm>
            <a:off x="4583113" y="28432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E/3</a:t>
            </a:r>
          </a:p>
        </p:txBody>
      </p:sp>
      <p:sp>
        <p:nvSpPr>
          <p:cNvPr id="6180" name="Line 45"/>
          <p:cNvSpPr>
            <a:spLocks noChangeShapeType="1"/>
          </p:cNvSpPr>
          <p:nvPr/>
        </p:nvSpPr>
        <p:spPr bwMode="auto">
          <a:xfrm>
            <a:off x="2070100" y="2155825"/>
            <a:ext cx="0" cy="812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81" name="Text Box 48"/>
          <p:cNvSpPr txBox="1">
            <a:spLocks noChangeArrowheads="1"/>
          </p:cNvSpPr>
          <p:nvPr/>
        </p:nvSpPr>
        <p:spPr bwMode="auto">
          <a:xfrm>
            <a:off x="2132013" y="21955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6182" name="Line 49"/>
          <p:cNvSpPr>
            <a:spLocks noChangeShapeType="1"/>
          </p:cNvSpPr>
          <p:nvPr/>
        </p:nvSpPr>
        <p:spPr bwMode="auto">
          <a:xfrm>
            <a:off x="2679700" y="3098800"/>
            <a:ext cx="0" cy="1905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83" name="Text Box 50"/>
          <p:cNvSpPr txBox="1">
            <a:spLocks noChangeArrowheads="1"/>
          </p:cNvSpPr>
          <p:nvPr/>
        </p:nvSpPr>
        <p:spPr bwMode="auto">
          <a:xfrm>
            <a:off x="2551113" y="3186113"/>
            <a:ext cx="31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...</a:t>
            </a:r>
          </a:p>
        </p:txBody>
      </p:sp>
      <p:sp>
        <p:nvSpPr>
          <p:cNvPr id="6184" name="Text Box 51"/>
          <p:cNvSpPr txBox="1">
            <a:spLocks noChangeArrowheads="1"/>
          </p:cNvSpPr>
          <p:nvPr/>
        </p:nvSpPr>
        <p:spPr bwMode="auto">
          <a:xfrm>
            <a:off x="811213" y="3581400"/>
            <a:ext cx="216306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Can be simplified to</a:t>
            </a:r>
            <a:endParaRPr lang="de-AT" altLang="en-US" sz="1800" b="1"/>
          </a:p>
        </p:txBody>
      </p:sp>
      <p:sp>
        <p:nvSpPr>
          <p:cNvPr id="6185" name="AutoShape 52"/>
          <p:cNvSpPr>
            <a:spLocks noChangeArrowheads="1"/>
          </p:cNvSpPr>
          <p:nvPr/>
        </p:nvSpPr>
        <p:spPr bwMode="auto">
          <a:xfrm>
            <a:off x="1066800" y="5295900"/>
            <a:ext cx="520700" cy="2540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86" name="Oval 53"/>
          <p:cNvSpPr>
            <a:spLocks noChangeArrowheads="1"/>
          </p:cNvSpPr>
          <p:nvPr/>
        </p:nvSpPr>
        <p:spPr bwMode="auto">
          <a:xfrm>
            <a:off x="1206500" y="42545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87" name="Line 54"/>
          <p:cNvSpPr>
            <a:spLocks noChangeShapeType="1"/>
          </p:cNvSpPr>
          <p:nvPr/>
        </p:nvSpPr>
        <p:spPr bwMode="auto">
          <a:xfrm>
            <a:off x="1473200" y="4381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88" name="Text Box 55"/>
          <p:cNvSpPr txBox="1">
            <a:spLocks noChangeArrowheads="1"/>
          </p:cNvSpPr>
          <p:nvPr/>
        </p:nvSpPr>
        <p:spPr bwMode="auto">
          <a:xfrm>
            <a:off x="1509713" y="41259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6189" name="Rectangle 56"/>
          <p:cNvSpPr>
            <a:spLocks noChangeArrowheads="1"/>
          </p:cNvSpPr>
          <p:nvPr/>
        </p:nvSpPr>
        <p:spPr bwMode="auto">
          <a:xfrm>
            <a:off x="1955800" y="42545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90" name="Text Box 57"/>
          <p:cNvSpPr txBox="1">
            <a:spLocks noChangeArrowheads="1"/>
          </p:cNvSpPr>
          <p:nvPr/>
        </p:nvSpPr>
        <p:spPr bwMode="auto">
          <a:xfrm>
            <a:off x="2220913" y="42402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E/1</a:t>
            </a:r>
          </a:p>
        </p:txBody>
      </p:sp>
      <p:sp>
        <p:nvSpPr>
          <p:cNvPr id="6191" name="Line 59"/>
          <p:cNvSpPr>
            <a:spLocks noChangeShapeType="1"/>
          </p:cNvSpPr>
          <p:nvPr/>
        </p:nvSpPr>
        <p:spPr bwMode="auto">
          <a:xfrm>
            <a:off x="1320800" y="4508500"/>
            <a:ext cx="0" cy="774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92" name="Line 60"/>
          <p:cNvSpPr>
            <a:spLocks noChangeShapeType="1"/>
          </p:cNvSpPr>
          <p:nvPr/>
        </p:nvSpPr>
        <p:spPr bwMode="auto">
          <a:xfrm>
            <a:off x="1352550" y="4987925"/>
            <a:ext cx="577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93" name="Text Box 61"/>
          <p:cNvSpPr txBox="1">
            <a:spLocks noChangeArrowheads="1"/>
          </p:cNvSpPr>
          <p:nvPr/>
        </p:nvSpPr>
        <p:spPr bwMode="auto">
          <a:xfrm>
            <a:off x="1446213" y="46847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6194" name="Oval 62"/>
          <p:cNvSpPr>
            <a:spLocks noChangeArrowheads="1"/>
          </p:cNvSpPr>
          <p:nvPr/>
        </p:nvSpPr>
        <p:spPr bwMode="auto">
          <a:xfrm>
            <a:off x="2819400" y="48514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195" name="Line 63"/>
          <p:cNvSpPr>
            <a:spLocks noChangeShapeType="1"/>
          </p:cNvSpPr>
          <p:nvPr/>
        </p:nvSpPr>
        <p:spPr bwMode="auto">
          <a:xfrm>
            <a:off x="2209800" y="49784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96" name="Text Box 64"/>
          <p:cNvSpPr txBox="1">
            <a:spLocks noChangeArrowheads="1"/>
          </p:cNvSpPr>
          <p:nvPr/>
        </p:nvSpPr>
        <p:spPr bwMode="auto">
          <a:xfrm>
            <a:off x="2347913" y="47101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6197" name="Line 65"/>
          <p:cNvSpPr>
            <a:spLocks noChangeShapeType="1"/>
          </p:cNvSpPr>
          <p:nvPr/>
        </p:nvSpPr>
        <p:spPr bwMode="auto">
          <a:xfrm>
            <a:off x="3086100" y="49784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98" name="Text Box 66"/>
          <p:cNvSpPr txBox="1">
            <a:spLocks noChangeArrowheads="1"/>
          </p:cNvSpPr>
          <p:nvPr/>
        </p:nvSpPr>
        <p:spPr bwMode="auto">
          <a:xfrm>
            <a:off x="3224213" y="46974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)</a:t>
            </a:r>
          </a:p>
        </p:txBody>
      </p:sp>
      <p:sp>
        <p:nvSpPr>
          <p:cNvPr id="6199" name="Rectangle 67"/>
          <p:cNvSpPr>
            <a:spLocks noChangeArrowheads="1"/>
          </p:cNvSpPr>
          <p:nvPr/>
        </p:nvSpPr>
        <p:spPr bwMode="auto">
          <a:xfrm>
            <a:off x="3708400" y="48641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6200" name="Text Box 68"/>
          <p:cNvSpPr txBox="1">
            <a:spLocks noChangeArrowheads="1"/>
          </p:cNvSpPr>
          <p:nvPr/>
        </p:nvSpPr>
        <p:spPr bwMode="auto">
          <a:xfrm>
            <a:off x="3973513" y="48498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E/3</a:t>
            </a:r>
          </a:p>
        </p:txBody>
      </p:sp>
      <p:sp>
        <p:nvSpPr>
          <p:cNvPr id="6201" name="Text Box 69"/>
          <p:cNvSpPr txBox="1">
            <a:spLocks noChangeArrowheads="1"/>
          </p:cNvSpPr>
          <p:nvPr/>
        </p:nvSpPr>
        <p:spPr bwMode="auto">
          <a:xfrm>
            <a:off x="1090613" y="49514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6202" name="Text Box 70"/>
          <p:cNvSpPr txBox="1">
            <a:spLocks noChangeArrowheads="1"/>
          </p:cNvSpPr>
          <p:nvPr/>
        </p:nvSpPr>
        <p:spPr bwMode="auto">
          <a:xfrm>
            <a:off x="1103313" y="52562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stop</a:t>
            </a:r>
          </a:p>
        </p:txBody>
      </p:sp>
      <p:sp>
        <p:nvSpPr>
          <p:cNvPr id="6203" name="Text Box 74"/>
          <p:cNvSpPr txBox="1">
            <a:spLocks noChangeArrowheads="1"/>
          </p:cNvSpPr>
          <p:nvPr/>
        </p:nvSpPr>
        <p:spPr bwMode="auto">
          <a:xfrm>
            <a:off x="2030413" y="45577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6204" name="Line 75"/>
          <p:cNvSpPr>
            <a:spLocks noChangeShapeType="1"/>
          </p:cNvSpPr>
          <p:nvPr/>
        </p:nvSpPr>
        <p:spPr bwMode="auto">
          <a:xfrm flipV="1">
            <a:off x="2070100" y="4508500"/>
            <a:ext cx="0" cy="3429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205" name="Text Box 77"/>
          <p:cNvSpPr txBox="1">
            <a:spLocks noChangeArrowheads="1"/>
          </p:cNvSpPr>
          <p:nvPr/>
        </p:nvSpPr>
        <p:spPr bwMode="auto">
          <a:xfrm>
            <a:off x="2208213" y="51165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6206" name="Text Box 78"/>
          <p:cNvSpPr txBox="1">
            <a:spLocks noChangeArrowheads="1"/>
          </p:cNvSpPr>
          <p:nvPr/>
        </p:nvSpPr>
        <p:spPr bwMode="auto">
          <a:xfrm>
            <a:off x="4748213" y="4367213"/>
            <a:ext cx="395041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Requires a stack to find the way back through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traversed states</a:t>
            </a:r>
            <a:endParaRPr lang="de-AT" altLang="en-US" sz="1600"/>
          </a:p>
        </p:txBody>
      </p:sp>
      <p:sp>
        <p:nvSpPr>
          <p:cNvPr id="6207" name="Oval 80"/>
          <p:cNvSpPr>
            <a:spLocks noChangeArrowheads="1"/>
          </p:cNvSpPr>
          <p:nvPr/>
        </p:nvSpPr>
        <p:spPr bwMode="auto">
          <a:xfrm>
            <a:off x="1930400" y="48514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cxnSp>
        <p:nvCxnSpPr>
          <p:cNvPr id="6208" name="AutoShape 81"/>
          <p:cNvCxnSpPr>
            <a:cxnSpLocks noChangeShapeType="1"/>
            <a:stCxn id="6207" idx="6"/>
            <a:endCxn id="6207" idx="4"/>
          </p:cNvCxnSpPr>
          <p:nvPr/>
        </p:nvCxnSpPr>
        <p:spPr bwMode="auto">
          <a:xfrm flipH="1">
            <a:off x="2057400" y="4978400"/>
            <a:ext cx="127000" cy="127000"/>
          </a:xfrm>
          <a:prstGeom prst="curvedConnector4">
            <a:avLst>
              <a:gd name="adj1" fmla="val -96250"/>
              <a:gd name="adj2" fmla="val 207495"/>
            </a:avLst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09" name="Line 82"/>
          <p:cNvSpPr>
            <a:spLocks noChangeShapeType="1"/>
          </p:cNvSpPr>
          <p:nvPr/>
        </p:nvSpPr>
        <p:spPr bwMode="auto">
          <a:xfrm flipV="1">
            <a:off x="1343025" y="1543050"/>
            <a:ext cx="0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210" name="Line 84"/>
          <p:cNvSpPr>
            <a:spLocks noChangeShapeType="1"/>
          </p:cNvSpPr>
          <p:nvPr/>
        </p:nvSpPr>
        <p:spPr bwMode="auto">
          <a:xfrm flipV="1">
            <a:off x="1352550" y="4505325"/>
            <a:ext cx="0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8D32F6-0EAF-4C3B-9C7E-54693DDBFD5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de-DE" altLang="en-US" sz="1400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terminal symbols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823913" y="1725613"/>
            <a:ext cx="1794379" cy="30995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...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smtClean="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1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2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...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n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173413" y="1719263"/>
            <a:ext cx="4392847" cy="30995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1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...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n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 baseline="-25000">
                <a:solidFill>
                  <a:schemeClr val="accent2"/>
                </a:solidFill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47713" y="1344613"/>
            <a:ext cx="94478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109913" y="1344613"/>
            <a:ext cx="77647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pattern</a:t>
            </a:r>
            <a:endParaRPr lang="de-AT" altLang="en-US" sz="1600" i="1"/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981450" y="2070100"/>
            <a:ext cx="3730996" cy="897948"/>
            <a:chOff x="3981450" y="2070100"/>
            <a:chExt cx="3730996" cy="897948"/>
          </a:xfrm>
        </p:grpSpPr>
        <p:sp>
          <p:nvSpPr>
            <p:cNvPr id="43028" name="AutoShape 8"/>
            <p:cNvSpPr>
              <a:spLocks/>
            </p:cNvSpPr>
            <p:nvPr/>
          </p:nvSpPr>
          <p:spPr bwMode="auto">
            <a:xfrm rot="5400000">
              <a:off x="5264150" y="787400"/>
              <a:ext cx="114300" cy="2679700"/>
            </a:xfrm>
            <a:prstGeom prst="rightBrace">
              <a:avLst>
                <a:gd name="adj1" fmla="val 19537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3029" name="Text Box 9"/>
            <p:cNvSpPr txBox="1">
              <a:spLocks noChangeArrowheads="1"/>
            </p:cNvSpPr>
            <p:nvPr/>
          </p:nvSpPr>
          <p:spPr bwMode="auto">
            <a:xfrm>
              <a:off x="3995205" y="2157413"/>
              <a:ext cx="2658398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can be precalculated statically</a:t>
              </a:r>
              <a:endParaRPr lang="de-AT" altLang="en-US" sz="1600"/>
            </a:p>
          </p:txBody>
        </p:sp>
        <p:sp>
          <p:nvSpPr>
            <p:cNvPr id="43030" name="AutoShape 11"/>
            <p:cNvSpPr>
              <a:spLocks/>
            </p:cNvSpPr>
            <p:nvPr/>
          </p:nvSpPr>
          <p:spPr bwMode="auto">
            <a:xfrm rot="5400000">
              <a:off x="6337300" y="1587500"/>
              <a:ext cx="114300" cy="1968500"/>
            </a:xfrm>
            <a:prstGeom prst="rightBrace">
              <a:avLst>
                <a:gd name="adj1" fmla="val 1435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3031" name="Text Box 12"/>
            <p:cNvSpPr txBox="1">
              <a:spLocks noChangeArrowheads="1"/>
            </p:cNvSpPr>
            <p:nvPr/>
          </p:nvSpPr>
          <p:spPr bwMode="auto">
            <a:xfrm>
              <a:off x="5054048" y="2627313"/>
              <a:ext cx="2658398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must be calculated at run time</a:t>
              </a:r>
              <a:endParaRPr lang="de-AT" altLang="en-US" sz="1600"/>
            </a:p>
          </p:txBody>
        </p:sp>
      </p:grpSp>
      <p:sp>
        <p:nvSpPr>
          <p:cNvPr id="43017" name="Text Box 13"/>
          <p:cNvSpPr txBox="1">
            <a:spLocks noChangeArrowheads="1"/>
          </p:cNvSpPr>
          <p:nvPr/>
        </p:nvSpPr>
        <p:spPr bwMode="auto">
          <a:xfrm>
            <a:off x="3173413" y="3173413"/>
            <a:ext cx="4446587" cy="3143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check</a:t>
            </a:r>
            <a:r>
              <a:rPr lang="de-AT" altLang="en-US" sz="1400">
                <a:latin typeface="Arial" panose="020B0604020202020204" pitchFamily="34" charset="0"/>
              </a:rPr>
              <a:t> (int expected, BitSet sux) {...}</a:t>
            </a:r>
          </a:p>
        </p:txBody>
      </p:sp>
      <p:sp>
        <p:nvSpPr>
          <p:cNvPr id="43018" name="Text Box 23"/>
          <p:cNvSpPr txBox="1">
            <a:spLocks noChangeArrowheads="1"/>
          </p:cNvSpPr>
          <p:nvPr/>
        </p:nvSpPr>
        <p:spPr bwMode="auto">
          <a:xfrm>
            <a:off x="762000" y="2139950"/>
            <a:ext cx="21406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 baseline="-25000" smtClean="0"/>
              <a:t>i</a:t>
            </a:r>
            <a:r>
              <a:rPr lang="de-AT" altLang="en-US" sz="1600" smtClean="0"/>
              <a:t> </a:t>
            </a:r>
            <a:r>
              <a:rPr lang="de-AT" altLang="en-US" sz="1600" smtClean="0">
                <a:sym typeface="Symbol" panose="05050102010706020507" pitchFamily="18" charset="2"/>
              </a:rPr>
              <a:t>... EBNF expressions</a:t>
            </a:r>
            <a:endParaRPr lang="de-AT" altLang="en-US" sz="1600"/>
          </a:p>
        </p:txBody>
      </p:sp>
      <p:grpSp>
        <p:nvGrpSpPr>
          <p:cNvPr id="280602" name="Group 26"/>
          <p:cNvGrpSpPr>
            <a:grpSpLocks/>
          </p:cNvGrpSpPr>
          <p:nvPr/>
        </p:nvGrpSpPr>
        <p:grpSpPr bwMode="auto">
          <a:xfrm>
            <a:off x="762000" y="3632200"/>
            <a:ext cx="8316913" cy="2119313"/>
            <a:chOff x="480" y="2288"/>
            <a:chExt cx="5239" cy="1335"/>
          </a:xfrm>
        </p:grpSpPr>
        <p:sp>
          <p:nvSpPr>
            <p:cNvPr id="43021" name="Text Box 14"/>
            <p:cNvSpPr txBox="1">
              <a:spLocks noChangeArrowheads="1"/>
            </p:cNvSpPr>
            <p:nvPr/>
          </p:nvSpPr>
          <p:spPr bwMode="auto">
            <a:xfrm>
              <a:off x="480" y="2288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43022" name="Text Box 15"/>
            <p:cNvSpPr txBox="1">
              <a:spLocks noChangeArrowheads="1"/>
            </p:cNvSpPr>
            <p:nvPr/>
          </p:nvSpPr>
          <p:spPr bwMode="auto">
            <a:xfrm>
              <a:off x="504" y="2575"/>
              <a:ext cx="589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b c.</a:t>
              </a:r>
            </a:p>
          </p:txBody>
        </p:sp>
        <p:sp>
          <p:nvSpPr>
            <p:cNvPr id="43023" name="Text Box 16"/>
            <p:cNvSpPr txBox="1">
              <a:spLocks noChangeArrowheads="1"/>
            </p:cNvSpPr>
            <p:nvPr/>
          </p:nvSpPr>
          <p:spPr bwMode="auto">
            <a:xfrm>
              <a:off x="1968" y="2567"/>
              <a:ext cx="1777" cy="73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(BitSet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check(a,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{b, c} </a:t>
              </a:r>
              <a:r>
                <a:rPr lang="de-AT" altLang="en-US" sz="1400" b="1">
                  <a:solidFill>
                    <a:schemeClr val="accent2"/>
                  </a:solidFill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check(b,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{c} </a:t>
              </a:r>
              <a:r>
                <a:rPr lang="de-AT" altLang="en-US" sz="1400" b="1">
                  <a:solidFill>
                    <a:schemeClr val="accent2"/>
                  </a:solidFill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check(c,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3024" name="Line 18"/>
            <p:cNvSpPr>
              <a:spLocks noChangeShapeType="1"/>
            </p:cNvSpPr>
            <p:nvPr/>
          </p:nvSpPr>
          <p:spPr bwMode="auto">
            <a:xfrm flipH="1">
              <a:off x="3401" y="2808"/>
              <a:ext cx="456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3025" name="Text Box 19"/>
            <p:cNvSpPr txBox="1">
              <a:spLocks noChangeArrowheads="1"/>
            </p:cNvSpPr>
            <p:nvPr/>
          </p:nvSpPr>
          <p:spPr bwMode="auto">
            <a:xfrm>
              <a:off x="3920" y="3291"/>
              <a:ext cx="1658" cy="332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static BitSet fs1 = new BitSet();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fs1.set(b); fs1.set(c);</a:t>
              </a:r>
            </a:p>
          </p:txBody>
        </p:sp>
        <p:sp>
          <p:nvSpPr>
            <p:cNvPr id="43026" name="Text Box 24"/>
            <p:cNvSpPr txBox="1">
              <a:spLocks noChangeArrowheads="1"/>
            </p:cNvSpPr>
            <p:nvPr/>
          </p:nvSpPr>
          <p:spPr bwMode="auto">
            <a:xfrm>
              <a:off x="3879" y="2697"/>
              <a:ext cx="72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chemeClr val="accent2"/>
                  </a:solidFill>
                </a:rPr>
                <a:t>pseudocode</a:t>
              </a:r>
              <a:endParaRPr lang="de-AT" altLang="en-US" sz="1600">
                <a:solidFill>
                  <a:schemeClr val="accent2"/>
                </a:solidFill>
              </a:endParaRPr>
            </a:p>
          </p:txBody>
        </p:sp>
        <p:sp>
          <p:nvSpPr>
            <p:cNvPr id="43027" name="Text Box 25"/>
            <p:cNvSpPr txBox="1">
              <a:spLocks noChangeArrowheads="1"/>
            </p:cNvSpPr>
            <p:nvPr/>
          </p:nvSpPr>
          <p:spPr bwMode="auto">
            <a:xfrm>
              <a:off x="3879" y="2907"/>
              <a:ext cx="184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symbol sets can be precalculated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 the start of parsing, e.g. {</a:t>
              </a:r>
              <a:r>
                <a:rPr lang="de-AT" altLang="en-US" sz="1600" i="1" smtClean="0"/>
                <a:t>b</a:t>
              </a:r>
              <a:r>
                <a:rPr lang="de-AT" altLang="en-US" sz="1600" smtClean="0"/>
                <a:t>, </a:t>
              </a:r>
              <a:r>
                <a:rPr lang="de-AT" altLang="en-US" sz="1600" i="1" smtClean="0"/>
                <a:t>c</a:t>
              </a:r>
              <a:r>
                <a:rPr lang="de-AT" altLang="en-US" sz="1600" smtClean="0"/>
                <a:t>}:</a:t>
              </a:r>
              <a:endParaRPr lang="de-AT" altLang="en-US" sz="1600"/>
            </a:p>
          </p:txBody>
        </p:sp>
      </p:grpSp>
      <p:sp>
        <p:nvSpPr>
          <p:cNvPr id="280603" name="Text Box 27"/>
          <p:cNvSpPr txBox="1">
            <a:spLocks noChangeArrowheads="1"/>
          </p:cNvSpPr>
          <p:nvPr/>
        </p:nvSpPr>
        <p:spPr bwMode="auto">
          <a:xfrm>
            <a:off x="5595938" y="5840413"/>
            <a:ext cx="3273425" cy="3095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check(a,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((BitSet)fs1.clone()).or(sux)</a:t>
            </a:r>
            <a:r>
              <a:rPr lang="de-AT" altLang="en-US" sz="1400">
                <a:latin typeface="Arial" panose="020B0604020202020204" pitchFamily="34" charset="0"/>
              </a:rPr>
              <a:t>);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60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FEA893-B7BB-4A42-A61B-A3EE780C0A0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de-DE" altLang="en-US" sz="1400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nonterminal symbols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823913" y="1725613"/>
            <a:ext cx="1808678" cy="30995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...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1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2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...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latin typeface="Arial" panose="020B0604020202020204" pitchFamily="34" charset="0"/>
              </a:rPr>
              <a:t>n</a:t>
            </a:r>
            <a:r>
              <a:rPr lang="de-AT" altLang="en-US" sz="1400" smtClean="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3173413" y="1719263"/>
            <a:ext cx="3846223" cy="30995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  <a:r>
              <a:rPr lang="de-AT" altLang="en-US" sz="1400" smtClean="0">
                <a:latin typeface="Arial" panose="020B0604020202020204" pitchFamily="34" charset="0"/>
              </a:rPr>
              <a:t>(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1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...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First(</a:t>
            </a:r>
            <a:r>
              <a:rPr lang="de-AT" altLang="en-US" sz="1400">
                <a:solidFill>
                  <a:srgbClr val="008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baseline="-25000" smtClean="0">
                <a:solidFill>
                  <a:srgbClr val="008000"/>
                </a:solidFill>
                <a:latin typeface="Arial" panose="020B0604020202020204" pitchFamily="34" charset="0"/>
              </a:rPr>
              <a:t>n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 baseline="-25000">
                <a:solidFill>
                  <a:schemeClr val="accent2"/>
                </a:solidFill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</p:txBody>
      </p:sp>
      <p:sp>
        <p:nvSpPr>
          <p:cNvPr id="44038" name="Text Box 5"/>
          <p:cNvSpPr txBox="1">
            <a:spLocks noChangeArrowheads="1"/>
          </p:cNvSpPr>
          <p:nvPr/>
        </p:nvSpPr>
        <p:spPr bwMode="auto">
          <a:xfrm>
            <a:off x="747713" y="1344613"/>
            <a:ext cx="94478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44039" name="Text Box 6"/>
          <p:cNvSpPr txBox="1">
            <a:spLocks noChangeArrowheads="1"/>
          </p:cNvSpPr>
          <p:nvPr/>
        </p:nvSpPr>
        <p:spPr bwMode="auto">
          <a:xfrm>
            <a:off x="3109913" y="1344613"/>
            <a:ext cx="77647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pattern</a:t>
            </a:r>
            <a:endParaRPr lang="de-AT" altLang="en-US" sz="1600" i="1"/>
          </a:p>
        </p:txBody>
      </p:sp>
      <p:grpSp>
        <p:nvGrpSpPr>
          <p:cNvPr id="281619" name="Group 19"/>
          <p:cNvGrpSpPr>
            <a:grpSpLocks/>
          </p:cNvGrpSpPr>
          <p:nvPr/>
        </p:nvGrpSpPr>
        <p:grpSpPr bwMode="auto">
          <a:xfrm>
            <a:off x="747713" y="2667000"/>
            <a:ext cx="5246687" cy="2566988"/>
            <a:chOff x="471" y="1680"/>
            <a:chExt cx="3305" cy="1617"/>
          </a:xfrm>
        </p:grpSpPr>
        <p:sp>
          <p:nvSpPr>
            <p:cNvPr id="44042" name="Text Box 7"/>
            <p:cNvSpPr txBox="1">
              <a:spLocks noChangeArrowheads="1"/>
            </p:cNvSpPr>
            <p:nvPr/>
          </p:nvSpPr>
          <p:spPr bwMode="auto">
            <a:xfrm>
              <a:off x="471" y="1680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44043" name="Text Box 8"/>
            <p:cNvSpPr txBox="1">
              <a:spLocks noChangeArrowheads="1"/>
            </p:cNvSpPr>
            <p:nvPr/>
          </p:nvSpPr>
          <p:spPr bwMode="auto">
            <a:xfrm>
              <a:off x="519" y="1959"/>
              <a:ext cx="602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b.</a:t>
              </a:r>
            </a:p>
          </p:txBody>
        </p:sp>
        <p:sp>
          <p:nvSpPr>
            <p:cNvPr id="44044" name="Text Box 9"/>
            <p:cNvSpPr txBox="1">
              <a:spLocks noChangeArrowheads="1"/>
            </p:cNvSpPr>
            <p:nvPr/>
          </p:nvSpPr>
          <p:spPr bwMode="auto">
            <a:xfrm>
              <a:off x="1999" y="1911"/>
              <a:ext cx="1777" cy="73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(BitSet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check(a,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{b, c} </a:t>
              </a:r>
              <a:r>
                <a:rPr lang="de-AT" altLang="en-US" sz="1400" b="1">
                  <a:solidFill>
                    <a:schemeClr val="accent2"/>
                  </a:solidFill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Y(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{c} </a:t>
              </a:r>
              <a:r>
                <a:rPr lang="de-AT" altLang="en-US" sz="1400" b="1">
                  <a:solidFill>
                    <a:schemeClr val="accent2"/>
                  </a:solidFill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check(c,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4045" name="Text Box 10"/>
            <p:cNvSpPr txBox="1">
              <a:spLocks noChangeArrowheads="1"/>
            </p:cNvSpPr>
            <p:nvPr/>
          </p:nvSpPr>
          <p:spPr bwMode="auto">
            <a:xfrm>
              <a:off x="1999" y="2695"/>
              <a:ext cx="1777" cy="60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Y</a:t>
              </a:r>
              <a:r>
                <a:rPr lang="de-AT" altLang="en-US" sz="1400">
                  <a:latin typeface="Arial" panose="020B0604020202020204" pitchFamily="34" charset="0"/>
                </a:rPr>
                <a:t> (BitSet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check(b,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{b} </a:t>
              </a:r>
              <a:r>
                <a:rPr lang="de-AT" altLang="en-US" sz="1400" b="1">
                  <a:solidFill>
                    <a:schemeClr val="accent2"/>
                  </a:solidFill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check(b,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sux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sp>
        <p:nvSpPr>
          <p:cNvPr id="281617" name="Text Box 17"/>
          <p:cNvSpPr txBox="1">
            <a:spLocks noChangeArrowheads="1"/>
          </p:cNvSpPr>
          <p:nvPr/>
        </p:nvSpPr>
        <p:spPr bwMode="auto">
          <a:xfrm>
            <a:off x="798513" y="5764213"/>
            <a:ext cx="527129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parser method of the start symbol </a:t>
            </a:r>
            <a:r>
              <a:rPr lang="de-AT" altLang="en-US" sz="1600" i="1" smtClean="0"/>
              <a:t>S</a:t>
            </a:r>
            <a:r>
              <a:rPr lang="de-AT" altLang="en-US" sz="1600" smtClean="0"/>
              <a:t> is invoked a </a:t>
            </a:r>
            <a:r>
              <a:rPr lang="de-AT" altLang="en-US" sz="1400" smtClean="0">
                <a:latin typeface="Arial" panose="020B0604020202020204" pitchFamily="34" charset="0"/>
              </a:rPr>
              <a:t>S</a:t>
            </a:r>
            <a:r>
              <a:rPr lang="de-AT" altLang="en-US" sz="1400">
                <a:latin typeface="Arial" panose="020B0604020202020204" pitchFamily="34" charset="0"/>
              </a:rPr>
              <a:t>(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{eof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}</a:t>
            </a:r>
            <a:r>
              <a:rPr lang="de-AT" altLang="en-US" sz="1400" smtClean="0">
                <a:latin typeface="Arial" panose="020B0604020202020204" pitchFamily="34" charset="0"/>
              </a:rPr>
              <a:t>);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17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67DBD6-8F5E-43FB-913E-18990C8739A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de-DE" altLang="en-US" sz="140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Skipping faulty symbols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671513" y="1270000"/>
            <a:ext cx="311012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Errors are detected in </a:t>
            </a:r>
            <a:r>
              <a:rPr lang="de-AT" altLang="en-US" sz="1800" b="1" i="1" smtClean="0"/>
              <a:t>check()</a:t>
            </a:r>
            <a:endParaRPr lang="de-AT" altLang="en-US" sz="1800" b="1"/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989013" y="1700213"/>
            <a:ext cx="4230687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check</a:t>
            </a:r>
            <a:r>
              <a:rPr lang="de-AT" altLang="en-US" sz="1400">
                <a:latin typeface="Arial" panose="020B0604020202020204" pitchFamily="34" charset="0"/>
              </a:rPr>
              <a:t> (int expected,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BitSet sux</a:t>
            </a:r>
            <a:r>
              <a:rPr lang="de-AT" altLang="en-US" sz="1400">
                <a:latin typeface="Arial" panose="020B0604020202020204" pitchFamily="34" charset="0"/>
              </a:rPr>
              <a:t>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(sym == expected) 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else error(name[expected] + " expected",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82632" name="Group 8"/>
          <p:cNvGrpSpPr>
            <a:grpSpLocks/>
          </p:cNvGrpSpPr>
          <p:nvPr/>
        </p:nvGrpSpPr>
        <p:grpSpPr bwMode="auto">
          <a:xfrm>
            <a:off x="671513" y="2971801"/>
            <a:ext cx="8020060" cy="2225676"/>
            <a:chOff x="423" y="1872"/>
            <a:chExt cx="5052" cy="1402"/>
          </a:xfrm>
        </p:grpSpPr>
        <p:sp>
          <p:nvSpPr>
            <p:cNvPr id="45063" name="Text Box 5"/>
            <p:cNvSpPr txBox="1">
              <a:spLocks noChangeArrowheads="1"/>
            </p:cNvSpPr>
            <p:nvPr/>
          </p:nvSpPr>
          <p:spPr bwMode="auto">
            <a:xfrm>
              <a:off x="423" y="1872"/>
              <a:ext cx="505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After reporting the error, the parser skips symbols up to the next anchor (in </a:t>
              </a:r>
              <a:r>
                <a:rPr lang="de-AT" altLang="en-US" sz="1800" b="1" i="1" smtClean="0"/>
                <a:t>sux</a:t>
              </a:r>
              <a:r>
                <a:rPr lang="de-AT" altLang="en-US" sz="1800" b="1" smtClean="0"/>
                <a:t>)</a:t>
              </a:r>
              <a:endParaRPr lang="de-AT" altLang="en-US" sz="1800" b="1"/>
            </a:p>
          </p:txBody>
        </p:sp>
        <p:sp>
          <p:nvSpPr>
            <p:cNvPr id="45064" name="Text Box 6"/>
            <p:cNvSpPr txBox="1">
              <a:spLocks noChangeArrowheads="1"/>
            </p:cNvSpPr>
            <p:nvPr/>
          </p:nvSpPr>
          <p:spPr bwMode="auto">
            <a:xfrm>
              <a:off x="623" y="2143"/>
              <a:ext cx="3344" cy="8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error</a:t>
              </a:r>
              <a:r>
                <a:rPr lang="de-AT" altLang="en-US" sz="1400">
                  <a:latin typeface="Arial" panose="020B0604020202020204" pitchFamily="34" charset="0"/>
                </a:rPr>
                <a:t> (String msg,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BitSet sux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System.out.println("line " + la.line + " col " + la.col + ": " + msg);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errors++;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while (!sux.get(sym)) scan(); 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// while (sym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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sux) 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// 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sux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5065" name="Text Box 7"/>
            <p:cNvSpPr txBox="1">
              <a:spLocks noChangeArrowheads="1"/>
            </p:cNvSpPr>
            <p:nvPr/>
          </p:nvSpPr>
          <p:spPr bwMode="auto">
            <a:xfrm>
              <a:off x="623" y="3079"/>
              <a:ext cx="3342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public static int </a:t>
              </a:r>
              <a:r>
                <a:rPr lang="de-AT" altLang="en-US" sz="1400" b="1">
                  <a:latin typeface="Arial" panose="020B0604020202020204" pitchFamily="34" charset="0"/>
                </a:rPr>
                <a:t>errors</a:t>
              </a:r>
              <a:r>
                <a:rPr lang="de-AT" altLang="en-US" sz="1400">
                  <a:latin typeface="Arial" panose="020B0604020202020204" pitchFamily="34" charset="0"/>
                </a:rPr>
                <a:t> = 0;  // </a:t>
              </a:r>
              <a:r>
                <a:rPr lang="de-AT" altLang="en-US" sz="1400" smtClean="0">
                  <a:latin typeface="Arial" panose="020B0604020202020204" pitchFamily="34" charset="0"/>
                </a:rPr>
                <a:t>number of errors detected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F3A35DE-5A15-430B-865E-3D49F4DF706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de-DE" altLang="en-US" sz="140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Synchronisation with the grammar</a:t>
            </a: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684213" y="12446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 b="1"/>
          </a:p>
        </p:txBody>
      </p:sp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900113" y="1674813"/>
            <a:ext cx="965200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Y 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b c d.</a:t>
            </a:r>
          </a:p>
        </p:txBody>
      </p:sp>
      <p:sp>
        <p:nvSpPr>
          <p:cNvPr id="46086" name="Text Box 5"/>
          <p:cNvSpPr txBox="1">
            <a:spLocks noChangeArrowheads="1"/>
          </p:cNvSpPr>
          <p:nvPr/>
        </p:nvSpPr>
        <p:spPr bwMode="auto">
          <a:xfrm>
            <a:off x="900113" y="2398713"/>
            <a:ext cx="2820987" cy="224948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 (BitSet sux)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{b, e}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  <a:r>
              <a:rPr lang="de-AT" altLang="en-US" sz="1400">
                <a:latin typeface="Arial" panose="020B0604020202020204" pitchFamily="34" charset="0"/>
              </a:rPr>
              <a:t>(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{e}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Y</a:t>
            </a:r>
            <a:r>
              <a:rPr lang="de-AT" altLang="en-US" sz="1400">
                <a:latin typeface="Arial" panose="020B0604020202020204" pitchFamily="34" charset="0"/>
              </a:rPr>
              <a:t> (BitSet sux)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{c, d}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{d}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83685" name="Group 37"/>
          <p:cNvGrpSpPr>
            <a:grpSpLocks/>
          </p:cNvGrpSpPr>
          <p:nvPr/>
        </p:nvGrpSpPr>
        <p:grpSpPr bwMode="auto">
          <a:xfrm>
            <a:off x="3175000" y="3884619"/>
            <a:ext cx="4551366" cy="341313"/>
            <a:chOff x="2000" y="2447"/>
            <a:chExt cx="2867" cy="215"/>
          </a:xfrm>
        </p:grpSpPr>
        <p:sp>
          <p:nvSpPr>
            <p:cNvPr id="46119" name="Line 31"/>
            <p:cNvSpPr>
              <a:spLocks noChangeShapeType="1"/>
            </p:cNvSpPr>
            <p:nvPr/>
          </p:nvSpPr>
          <p:spPr bwMode="auto">
            <a:xfrm flipH="1">
              <a:off x="2000" y="2568"/>
              <a:ext cx="464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20" name="Text Box 32"/>
            <p:cNvSpPr txBox="1">
              <a:spLocks noChangeArrowheads="1"/>
            </p:cNvSpPr>
            <p:nvPr/>
          </p:nvSpPr>
          <p:spPr bwMode="auto">
            <a:xfrm>
              <a:off x="2519" y="2447"/>
              <a:ext cx="234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error is detected here; anchors </a:t>
              </a:r>
              <a:r>
                <a:rPr lang="de-AT" altLang="en-US" sz="1600"/>
                <a:t>= {</a:t>
              </a:r>
              <a:r>
                <a:rPr lang="de-AT" altLang="en-US" sz="1600" i="1"/>
                <a:t>d</a:t>
              </a:r>
              <a:r>
                <a:rPr lang="de-AT" altLang="en-US" sz="1600"/>
                <a:t>, </a:t>
              </a:r>
              <a:r>
                <a:rPr lang="de-AT" altLang="en-US" sz="1600" i="1"/>
                <a:t>e</a:t>
              </a:r>
              <a:r>
                <a:rPr lang="de-AT" altLang="en-US" sz="1600"/>
                <a:t>, </a:t>
              </a:r>
              <a:r>
                <a:rPr lang="de-AT" altLang="en-US" sz="1600" i="1"/>
                <a:t>eof</a:t>
              </a:r>
              <a:r>
                <a:rPr lang="de-AT" altLang="en-US" sz="1600"/>
                <a:t>}</a:t>
              </a:r>
            </a:p>
          </p:txBody>
        </p:sp>
      </p:grpSp>
      <p:grpSp>
        <p:nvGrpSpPr>
          <p:cNvPr id="283684" name="Group 36"/>
          <p:cNvGrpSpPr>
            <a:grpSpLocks/>
          </p:cNvGrpSpPr>
          <p:nvPr/>
        </p:nvGrpSpPr>
        <p:grpSpPr bwMode="auto">
          <a:xfrm>
            <a:off x="4227513" y="1357313"/>
            <a:ext cx="4579937" cy="1817687"/>
            <a:chOff x="2663" y="855"/>
            <a:chExt cx="2885" cy="1145"/>
          </a:xfrm>
        </p:grpSpPr>
        <p:sp>
          <p:nvSpPr>
            <p:cNvPr id="46092" name="Text Box 6"/>
            <p:cNvSpPr txBox="1">
              <a:spLocks noChangeArrowheads="1"/>
            </p:cNvSpPr>
            <p:nvPr/>
          </p:nvSpPr>
          <p:spPr bwMode="auto">
            <a:xfrm>
              <a:off x="3487" y="139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6093" name="Text Box 7"/>
            <p:cNvSpPr txBox="1">
              <a:spLocks noChangeArrowheads="1"/>
            </p:cNvSpPr>
            <p:nvPr/>
          </p:nvSpPr>
          <p:spPr bwMode="auto">
            <a:xfrm>
              <a:off x="3687" y="1391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46094" name="Text Box 8"/>
            <p:cNvSpPr txBox="1">
              <a:spLocks noChangeArrowheads="1"/>
            </p:cNvSpPr>
            <p:nvPr/>
          </p:nvSpPr>
          <p:spPr bwMode="auto">
            <a:xfrm>
              <a:off x="3879" y="139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46095" name="Line 9"/>
            <p:cNvSpPr>
              <a:spLocks noChangeShapeType="1"/>
            </p:cNvSpPr>
            <p:nvPr/>
          </p:nvSpPr>
          <p:spPr bwMode="auto">
            <a:xfrm flipV="1">
              <a:off x="3512" y="13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096" name="Line 10"/>
            <p:cNvSpPr>
              <a:spLocks noChangeShapeType="1"/>
            </p:cNvSpPr>
            <p:nvPr/>
          </p:nvSpPr>
          <p:spPr bwMode="auto">
            <a:xfrm flipV="1">
              <a:off x="3716" y="1280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097" name="Line 11"/>
            <p:cNvSpPr>
              <a:spLocks noChangeShapeType="1"/>
            </p:cNvSpPr>
            <p:nvPr/>
          </p:nvSpPr>
          <p:spPr bwMode="auto">
            <a:xfrm flipV="1">
              <a:off x="3912" y="13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098" name="Line 12"/>
            <p:cNvSpPr>
              <a:spLocks noChangeShapeType="1"/>
            </p:cNvSpPr>
            <p:nvPr/>
          </p:nvSpPr>
          <p:spPr bwMode="auto">
            <a:xfrm flipH="1">
              <a:off x="3512" y="1328"/>
              <a:ext cx="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099" name="Text Box 13"/>
            <p:cNvSpPr txBox="1">
              <a:spLocks noChangeArrowheads="1"/>
            </p:cNvSpPr>
            <p:nvPr/>
          </p:nvSpPr>
          <p:spPr bwMode="auto">
            <a:xfrm>
              <a:off x="3687" y="1143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6100" name="Text Box 14"/>
            <p:cNvSpPr txBox="1">
              <a:spLocks noChangeArrowheads="1"/>
            </p:cNvSpPr>
            <p:nvPr/>
          </p:nvSpPr>
          <p:spPr bwMode="auto">
            <a:xfrm>
              <a:off x="3307" y="114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6101" name="Text Box 15"/>
            <p:cNvSpPr txBox="1">
              <a:spLocks noChangeArrowheads="1"/>
            </p:cNvSpPr>
            <p:nvPr/>
          </p:nvSpPr>
          <p:spPr bwMode="auto">
            <a:xfrm>
              <a:off x="4071" y="114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46102" name="Line 16"/>
            <p:cNvSpPr>
              <a:spLocks noChangeShapeType="1"/>
            </p:cNvSpPr>
            <p:nvPr/>
          </p:nvSpPr>
          <p:spPr bwMode="auto">
            <a:xfrm flipV="1">
              <a:off x="3336" y="108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03" name="Line 17"/>
            <p:cNvSpPr>
              <a:spLocks noChangeShapeType="1"/>
            </p:cNvSpPr>
            <p:nvPr/>
          </p:nvSpPr>
          <p:spPr bwMode="auto">
            <a:xfrm flipV="1">
              <a:off x="3716" y="1036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04" name="Line 18"/>
            <p:cNvSpPr>
              <a:spLocks noChangeShapeType="1"/>
            </p:cNvSpPr>
            <p:nvPr/>
          </p:nvSpPr>
          <p:spPr bwMode="auto">
            <a:xfrm flipV="1">
              <a:off x="4096" y="108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05" name="Line 19"/>
            <p:cNvSpPr>
              <a:spLocks noChangeShapeType="1"/>
            </p:cNvSpPr>
            <p:nvPr/>
          </p:nvSpPr>
          <p:spPr bwMode="auto">
            <a:xfrm flipH="1">
              <a:off x="3336" y="1082"/>
              <a:ext cx="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06" name="Text Box 20"/>
            <p:cNvSpPr txBox="1">
              <a:spLocks noChangeArrowheads="1"/>
            </p:cNvSpPr>
            <p:nvPr/>
          </p:nvSpPr>
          <p:spPr bwMode="auto">
            <a:xfrm>
              <a:off x="3687" y="899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6107" name="Text Box 21"/>
            <p:cNvSpPr txBox="1">
              <a:spLocks noChangeArrowheads="1"/>
            </p:cNvSpPr>
            <p:nvPr/>
          </p:nvSpPr>
          <p:spPr bwMode="auto">
            <a:xfrm>
              <a:off x="4235" y="899"/>
              <a:ext cx="15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eof</a:t>
              </a:r>
            </a:p>
          </p:txBody>
        </p:sp>
        <p:sp>
          <p:nvSpPr>
            <p:cNvPr id="46108" name="Text Box 22"/>
            <p:cNvSpPr txBox="1">
              <a:spLocks noChangeArrowheads="1"/>
            </p:cNvSpPr>
            <p:nvPr/>
          </p:nvSpPr>
          <p:spPr bwMode="auto">
            <a:xfrm>
              <a:off x="3487" y="166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6109" name="Text Box 23"/>
            <p:cNvSpPr txBox="1">
              <a:spLocks noChangeArrowheads="1"/>
            </p:cNvSpPr>
            <p:nvPr/>
          </p:nvSpPr>
          <p:spPr bwMode="auto">
            <a:xfrm>
              <a:off x="3307" y="166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6110" name="Text Box 24"/>
            <p:cNvSpPr txBox="1">
              <a:spLocks noChangeArrowheads="1"/>
            </p:cNvSpPr>
            <p:nvPr/>
          </p:nvSpPr>
          <p:spPr bwMode="auto">
            <a:xfrm>
              <a:off x="3683" y="1667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6111" name="Text Box 25"/>
            <p:cNvSpPr txBox="1">
              <a:spLocks noChangeArrowheads="1"/>
            </p:cNvSpPr>
            <p:nvPr/>
          </p:nvSpPr>
          <p:spPr bwMode="auto">
            <a:xfrm>
              <a:off x="4071" y="1667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46112" name="Text Box 26"/>
            <p:cNvSpPr txBox="1">
              <a:spLocks noChangeArrowheads="1"/>
            </p:cNvSpPr>
            <p:nvPr/>
          </p:nvSpPr>
          <p:spPr bwMode="auto">
            <a:xfrm>
              <a:off x="4231" y="1667"/>
              <a:ext cx="15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eof</a:t>
              </a:r>
            </a:p>
          </p:txBody>
        </p:sp>
        <p:sp>
          <p:nvSpPr>
            <p:cNvPr id="46113" name="Text Box 27"/>
            <p:cNvSpPr txBox="1">
              <a:spLocks noChangeArrowheads="1"/>
            </p:cNvSpPr>
            <p:nvPr/>
          </p:nvSpPr>
          <p:spPr bwMode="auto">
            <a:xfrm>
              <a:off x="2663" y="1623"/>
              <a:ext cx="3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input</a:t>
              </a:r>
              <a:endParaRPr lang="de-AT" altLang="en-US" sz="1600" i="1"/>
            </a:p>
          </p:txBody>
        </p:sp>
        <p:sp>
          <p:nvSpPr>
            <p:cNvPr id="46114" name="AutoShape 28"/>
            <p:cNvSpPr>
              <a:spLocks noChangeArrowheads="1"/>
            </p:cNvSpPr>
            <p:nvPr/>
          </p:nvSpPr>
          <p:spPr bwMode="auto">
            <a:xfrm>
              <a:off x="3664" y="1848"/>
              <a:ext cx="120" cy="152"/>
            </a:xfrm>
            <a:prstGeom prst="lightningBol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15" name="Line 29"/>
            <p:cNvSpPr>
              <a:spLocks noChangeShapeType="1"/>
            </p:cNvSpPr>
            <p:nvPr/>
          </p:nvSpPr>
          <p:spPr bwMode="auto">
            <a:xfrm>
              <a:off x="3328" y="1328"/>
              <a:ext cx="0" cy="336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16" name="Line 30"/>
            <p:cNvSpPr>
              <a:spLocks noChangeShapeType="1"/>
            </p:cNvSpPr>
            <p:nvPr/>
          </p:nvSpPr>
          <p:spPr bwMode="auto">
            <a:xfrm>
              <a:off x="3512" y="1552"/>
              <a:ext cx="0" cy="112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6117" name="Text Box 34"/>
            <p:cNvSpPr txBox="1">
              <a:spLocks noChangeArrowheads="1"/>
            </p:cNvSpPr>
            <p:nvPr/>
          </p:nvSpPr>
          <p:spPr bwMode="auto">
            <a:xfrm>
              <a:off x="4671" y="855"/>
              <a:ext cx="76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sux</a:t>
              </a:r>
              <a:r>
                <a:rPr lang="de-AT" altLang="en-US" sz="1600" baseline="-25000"/>
                <a:t>X</a:t>
              </a:r>
              <a:r>
                <a:rPr lang="de-AT" altLang="en-US" sz="1600"/>
                <a:t> = {</a:t>
              </a:r>
              <a:r>
                <a:rPr lang="de-AT" altLang="en-US" sz="1600" i="1"/>
                <a:t>eof</a:t>
              </a:r>
              <a:r>
                <a:rPr lang="de-AT" altLang="en-US" sz="1600"/>
                <a:t>}</a:t>
              </a:r>
            </a:p>
          </p:txBody>
        </p:sp>
        <p:sp>
          <p:nvSpPr>
            <p:cNvPr id="46118" name="Text Box 35"/>
            <p:cNvSpPr txBox="1">
              <a:spLocks noChangeArrowheads="1"/>
            </p:cNvSpPr>
            <p:nvPr/>
          </p:nvSpPr>
          <p:spPr bwMode="auto">
            <a:xfrm>
              <a:off x="4663" y="1079"/>
              <a:ext cx="88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sux</a:t>
              </a:r>
              <a:r>
                <a:rPr lang="de-AT" altLang="en-US" sz="1600" baseline="-25000"/>
                <a:t>Y</a:t>
              </a:r>
              <a:r>
                <a:rPr lang="de-AT" altLang="en-US" sz="1600"/>
                <a:t> = {</a:t>
              </a:r>
              <a:r>
                <a:rPr lang="de-AT" altLang="en-US" sz="1600" i="1"/>
                <a:t>e</a:t>
              </a:r>
              <a:r>
                <a:rPr lang="de-AT" altLang="en-US" sz="1600"/>
                <a:t>, </a:t>
              </a:r>
              <a:r>
                <a:rPr lang="de-AT" altLang="en-US" sz="1600" i="1"/>
                <a:t>eof</a:t>
              </a:r>
              <a:r>
                <a:rPr lang="de-AT" altLang="en-US" sz="1600"/>
                <a:t>}</a:t>
              </a:r>
            </a:p>
          </p:txBody>
        </p:sp>
      </p:grpSp>
      <p:sp>
        <p:nvSpPr>
          <p:cNvPr id="283686" name="Text Box 38"/>
          <p:cNvSpPr txBox="1">
            <a:spLocks noChangeArrowheads="1"/>
          </p:cNvSpPr>
          <p:nvPr/>
        </p:nvSpPr>
        <p:spPr bwMode="auto">
          <a:xfrm>
            <a:off x="773113" y="6043613"/>
            <a:ext cx="700413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Parser </a:t>
            </a:r>
            <a:r>
              <a:rPr lang="de-AT" altLang="en-US" sz="1600" smtClean="0"/>
              <a:t>simply continues after the error until it gets to a point in the grammar where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found anchor is expected</a:t>
            </a:r>
            <a:endParaRPr lang="de-AT" altLang="en-US" sz="1600"/>
          </a:p>
        </p:txBody>
      </p:sp>
      <p:grpSp>
        <p:nvGrpSpPr>
          <p:cNvPr id="9" name="Group 8"/>
          <p:cNvGrpSpPr/>
          <p:nvPr/>
        </p:nvGrpSpPr>
        <p:grpSpPr>
          <a:xfrm>
            <a:off x="3998913" y="2787650"/>
            <a:ext cx="3188991" cy="1902835"/>
            <a:chOff x="3998913" y="2787650"/>
            <a:chExt cx="3188991" cy="1902835"/>
          </a:xfrm>
        </p:grpSpPr>
        <p:sp>
          <p:nvSpPr>
            <p:cNvPr id="283681" name="Text Box 33"/>
            <p:cNvSpPr txBox="1">
              <a:spLocks noChangeArrowheads="1"/>
            </p:cNvSpPr>
            <p:nvPr/>
          </p:nvSpPr>
          <p:spPr bwMode="auto">
            <a:xfrm>
              <a:off x="3998913" y="4349750"/>
              <a:ext cx="3188991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292100" indent="-2921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1.	</a:t>
              </a:r>
              <a:r>
                <a:rPr lang="de-AT" altLang="en-US" sz="1600" i="1"/>
                <a:t>x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skipped; </a:t>
              </a:r>
              <a:r>
                <a:rPr lang="de-AT" altLang="en-US" sz="1600" i="1"/>
                <a:t>sym</a:t>
              </a:r>
              <a:r>
                <a:rPr lang="de-AT" altLang="en-US" sz="1600"/>
                <a:t> == </a:t>
              </a:r>
              <a:r>
                <a:rPr lang="de-AT" altLang="en-US" sz="1600" i="1"/>
                <a:t>e </a:t>
              </a:r>
              <a:r>
                <a:rPr lang="de-AT" altLang="en-US" sz="1600">
                  <a:sym typeface="Symbol" panose="05050102010706020507" pitchFamily="18" charset="2"/>
                </a:rPr>
                <a:t>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anchors</a:t>
              </a:r>
              <a:endParaRPr lang="de-AT" altLang="en-US" sz="1600" i="1"/>
            </a:p>
          </p:txBody>
        </p:sp>
        <p:cxnSp>
          <p:nvCxnSpPr>
            <p:cNvPr id="3" name="Straight Connector 2"/>
            <p:cNvCxnSpPr>
              <a:cxnSpLocks noChangeShapeType="1"/>
            </p:cNvCxnSpPr>
            <p:nvPr/>
          </p:nvCxnSpPr>
          <p:spPr bwMode="auto">
            <a:xfrm>
              <a:off x="5797550" y="2787650"/>
              <a:ext cx="174625" cy="0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" name="Isosceles Triangle 1"/>
            <p:cNvSpPr/>
            <p:nvPr/>
          </p:nvSpPr>
          <p:spPr bwMode="auto">
            <a:xfrm>
              <a:off x="6472053" y="2867883"/>
              <a:ext cx="100940" cy="87017"/>
            </a:xfrm>
            <a:prstGeom prst="triangle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998913" y="2040572"/>
            <a:ext cx="2566158" cy="3873443"/>
            <a:chOff x="3998913" y="2040572"/>
            <a:chExt cx="2566158" cy="3873443"/>
          </a:xfrm>
        </p:grpSpPr>
        <p:sp>
          <p:nvSpPr>
            <p:cNvPr id="42" name="Isosceles Triangle 41"/>
            <p:cNvSpPr/>
            <p:nvPr/>
          </p:nvSpPr>
          <p:spPr bwMode="auto">
            <a:xfrm>
              <a:off x="6464131" y="2040572"/>
              <a:ext cx="100940" cy="87017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8913" y="5575461"/>
              <a:ext cx="21403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tabLst>
                  <a:tab pos="266700" algn="l"/>
                </a:tabLst>
              </a:pPr>
              <a:r>
                <a:rPr lang="de-AT" altLang="en-US">
                  <a:solidFill>
                    <a:srgbClr val="000000"/>
                  </a:solidFill>
                </a:rPr>
                <a:t>6.	</a:t>
              </a:r>
              <a:r>
                <a:rPr lang="de-AT" altLang="en-US" smtClean="0">
                  <a:solidFill>
                    <a:srgbClr val="000000"/>
                  </a:solidFill>
                </a:rPr>
                <a:t>recovery successful!</a:t>
              </a:r>
              <a:endParaRPr lang="de-AT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98913" y="5316122"/>
            <a:ext cx="4307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tabLst>
                <a:tab pos="266700" algn="l"/>
              </a:tabLst>
            </a:pPr>
            <a:r>
              <a:rPr lang="de-AT" altLang="en-US">
                <a:solidFill>
                  <a:srgbClr val="000000"/>
                </a:solidFill>
              </a:rPr>
              <a:t>5.	</a:t>
            </a:r>
            <a:r>
              <a:rPr lang="de-AT" altLang="en-US" smtClean="0">
                <a:solidFill>
                  <a:srgbClr val="000000"/>
                </a:solidFill>
              </a:rPr>
              <a:t>parser returns from </a:t>
            </a:r>
            <a:r>
              <a:rPr lang="de-AT" altLang="en-US" i="1" smtClean="0">
                <a:solidFill>
                  <a:srgbClr val="000000"/>
                </a:solidFill>
              </a:rPr>
              <a:t>Y</a:t>
            </a:r>
            <a:r>
              <a:rPr lang="de-AT" altLang="en-US" i="1">
                <a:solidFill>
                  <a:srgbClr val="000000"/>
                </a:solidFill>
              </a:rPr>
              <a:t>()</a:t>
            </a:r>
            <a:r>
              <a:rPr lang="de-AT" altLang="en-US">
                <a:solidFill>
                  <a:srgbClr val="000000"/>
                </a:solidFill>
              </a:rPr>
              <a:t> </a:t>
            </a:r>
            <a:r>
              <a:rPr lang="de-AT" altLang="en-US" smtClean="0">
                <a:solidFill>
                  <a:srgbClr val="000000"/>
                </a:solidFill>
              </a:rPr>
              <a:t>and calls </a:t>
            </a:r>
            <a:r>
              <a:rPr lang="de-AT" altLang="en-US" i="1" smtClean="0">
                <a:solidFill>
                  <a:srgbClr val="000000"/>
                </a:solidFill>
              </a:rPr>
              <a:t>check(e</a:t>
            </a:r>
            <a:r>
              <a:rPr lang="de-AT" altLang="en-US" i="1">
                <a:solidFill>
                  <a:srgbClr val="000000"/>
                </a:solidFill>
              </a:rPr>
              <a:t>, sux</a:t>
            </a:r>
            <a:r>
              <a:rPr lang="de-AT" altLang="en-US" i="1" smtClean="0">
                <a:solidFill>
                  <a:srgbClr val="000000"/>
                </a:solidFill>
              </a:rPr>
              <a:t>);</a:t>
            </a:r>
            <a:endParaRPr lang="de-AT" altLang="en-US" i="1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037" y="5077411"/>
            <a:ext cx="4398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tabLst>
                <a:tab pos="266700" algn="l"/>
              </a:tabLst>
            </a:pPr>
            <a:r>
              <a:rPr lang="de-AT" altLang="en-US">
                <a:solidFill>
                  <a:srgbClr val="000000"/>
                </a:solidFill>
              </a:rPr>
              <a:t>4.	</a:t>
            </a:r>
            <a:r>
              <a:rPr lang="de-AT" altLang="en-US" smtClean="0">
                <a:solidFill>
                  <a:srgbClr val="000000"/>
                </a:solidFill>
              </a:rPr>
              <a:t>nothing is skipped, because </a:t>
            </a:r>
            <a:r>
              <a:rPr lang="de-AT" altLang="en-US" i="1">
                <a:solidFill>
                  <a:srgbClr val="000000"/>
                </a:solidFill>
              </a:rPr>
              <a:t>sym</a:t>
            </a:r>
            <a:r>
              <a:rPr lang="de-AT" altLang="en-US">
                <a:solidFill>
                  <a:srgbClr val="000000"/>
                </a:solidFill>
              </a:rPr>
              <a:t> == </a:t>
            </a:r>
            <a:r>
              <a:rPr lang="de-AT" altLang="en-US" i="1">
                <a:solidFill>
                  <a:srgbClr val="000000"/>
                </a:solidFill>
              </a:rPr>
              <a:t>e</a:t>
            </a:r>
            <a:r>
              <a:rPr lang="de-AT" altLang="en-US">
                <a:solidFill>
                  <a:srgbClr val="000000"/>
                </a:solidFill>
              </a:rPr>
              <a:t> </a:t>
            </a:r>
            <a:r>
              <a:rPr lang="de-AT" altLang="en-US">
                <a:solidFill>
                  <a:srgbClr val="000000"/>
                </a:solidFill>
                <a:sym typeface="Symbol" panose="05050102010706020507" pitchFamily="18" charset="2"/>
              </a:rPr>
              <a:t></a:t>
            </a:r>
            <a:r>
              <a:rPr lang="de-AT" altLang="en-US">
                <a:solidFill>
                  <a:srgbClr val="000000"/>
                </a:solidFill>
              </a:rPr>
              <a:t> </a:t>
            </a:r>
            <a:r>
              <a:rPr lang="de-AT" altLang="en-US" smtClean="0">
                <a:solidFill>
                  <a:srgbClr val="000000"/>
                </a:solidFill>
              </a:rPr>
              <a:t>anchors</a:t>
            </a:r>
            <a:endParaRPr lang="de-AT" alt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8913" y="4839121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tabLst>
                <a:tab pos="266700" algn="l"/>
              </a:tabLst>
            </a:pPr>
            <a:r>
              <a:rPr lang="de-AT" altLang="en-US">
                <a:solidFill>
                  <a:srgbClr val="000000"/>
                </a:solidFill>
              </a:rPr>
              <a:t>3.	</a:t>
            </a:r>
            <a:r>
              <a:rPr lang="de-AT" altLang="en-US" smtClean="0">
                <a:solidFill>
                  <a:srgbClr val="000000"/>
                </a:solidFill>
              </a:rPr>
              <a:t>reports another error; anchors </a:t>
            </a:r>
            <a:r>
              <a:rPr lang="de-AT" altLang="en-US">
                <a:solidFill>
                  <a:srgbClr val="000000"/>
                </a:solidFill>
              </a:rPr>
              <a:t>= {</a:t>
            </a:r>
            <a:r>
              <a:rPr lang="de-AT" altLang="en-US" i="1">
                <a:solidFill>
                  <a:srgbClr val="000000"/>
                </a:solidFill>
              </a:rPr>
              <a:t>e</a:t>
            </a:r>
            <a:r>
              <a:rPr lang="de-AT" altLang="en-US">
                <a:solidFill>
                  <a:srgbClr val="000000"/>
                </a:solidFill>
              </a:rPr>
              <a:t>, </a:t>
            </a:r>
            <a:r>
              <a:rPr lang="de-AT" altLang="en-US" i="1">
                <a:solidFill>
                  <a:srgbClr val="000000"/>
                </a:solidFill>
              </a:rPr>
              <a:t>eof</a:t>
            </a:r>
            <a:r>
              <a:rPr lang="de-AT" altLang="en-US" smtClean="0">
                <a:solidFill>
                  <a:srgbClr val="000000"/>
                </a:solidFill>
              </a:rPr>
              <a:t>}</a:t>
            </a:r>
            <a:endParaRPr lang="de-AT" alt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8913" y="4588631"/>
            <a:ext cx="3060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tabLst>
                <a:tab pos="266700" algn="l"/>
              </a:tabLst>
            </a:pPr>
            <a:r>
              <a:rPr lang="de-AT" altLang="en-US">
                <a:solidFill>
                  <a:srgbClr val="000000"/>
                </a:solidFill>
              </a:rPr>
              <a:t>2.	</a:t>
            </a:r>
            <a:r>
              <a:rPr lang="de-AT" altLang="en-US" smtClean="0">
                <a:solidFill>
                  <a:srgbClr val="000000"/>
                </a:solidFill>
              </a:rPr>
              <a:t>parser continues: </a:t>
            </a:r>
            <a:r>
              <a:rPr lang="de-AT" altLang="en-US" i="1">
                <a:solidFill>
                  <a:srgbClr val="000000"/>
                </a:solidFill>
              </a:rPr>
              <a:t>check(d, sux</a:t>
            </a:r>
            <a:r>
              <a:rPr lang="de-AT" altLang="en-US" i="1" smtClean="0">
                <a:solidFill>
                  <a:srgbClr val="000000"/>
                </a:solidFill>
              </a:rPr>
              <a:t>);</a:t>
            </a:r>
            <a:endParaRPr lang="de-AT" altLang="en-US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86" grpId="0" autoUpdateAnimBg="0"/>
      <p:bldP spid="5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775FF0-D64B-48FD-811E-7C979D35640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de-DE" altLang="en-US" sz="1400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Suppressing spurious error messages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09613" y="1255713"/>
            <a:ext cx="525314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During recovery, the parser produces spurious error messages</a:t>
            </a:r>
            <a:endParaRPr lang="de-AT" altLang="en-US" sz="1600"/>
          </a:p>
        </p:txBody>
      </p:sp>
      <p:sp>
        <p:nvSpPr>
          <p:cNvPr id="47109" name="Text Box 4"/>
          <p:cNvSpPr txBox="1">
            <a:spLocks noChangeArrowheads="1"/>
          </p:cNvSpPr>
          <p:nvPr/>
        </p:nvSpPr>
        <p:spPr bwMode="auto">
          <a:xfrm>
            <a:off x="709613" y="1828800"/>
            <a:ext cx="362725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Remedy through a simple heuristic</a:t>
            </a:r>
            <a:endParaRPr lang="de-AT" altLang="en-US" sz="1800" b="1"/>
          </a:p>
        </p:txBody>
      </p:sp>
      <p:sp>
        <p:nvSpPr>
          <p:cNvPr id="47110" name="Text Box 5"/>
          <p:cNvSpPr txBox="1">
            <a:spLocks noChangeArrowheads="1"/>
          </p:cNvSpPr>
          <p:nvPr/>
        </p:nvSpPr>
        <p:spPr bwMode="auto">
          <a:xfrm>
            <a:off x="811213" y="2271713"/>
            <a:ext cx="6444691" cy="83317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New errors are only reported if at least 3 symbols were recognized correctly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after the previous error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=&gt; </a:t>
            </a:r>
            <a:r>
              <a:rPr lang="de-AT" altLang="en-US" sz="1600" smtClean="0"/>
              <a:t>spurious error messages are suppressed</a:t>
            </a:r>
            <a:endParaRPr lang="de-AT" altLang="en-US" sz="1600"/>
          </a:p>
        </p:txBody>
      </p:sp>
      <p:grpSp>
        <p:nvGrpSpPr>
          <p:cNvPr id="284681" name="Group 9"/>
          <p:cNvGrpSpPr>
            <a:grpSpLocks/>
          </p:cNvGrpSpPr>
          <p:nvPr/>
        </p:nvGrpSpPr>
        <p:grpSpPr bwMode="auto">
          <a:xfrm>
            <a:off x="785813" y="3452814"/>
            <a:ext cx="6532562" cy="3189288"/>
            <a:chOff x="495" y="2175"/>
            <a:chExt cx="4115" cy="2009"/>
          </a:xfrm>
        </p:grpSpPr>
        <p:sp>
          <p:nvSpPr>
            <p:cNvPr id="47112" name="Text Box 6"/>
            <p:cNvSpPr txBox="1">
              <a:spLocks noChangeArrowheads="1"/>
            </p:cNvSpPr>
            <p:nvPr/>
          </p:nvSpPr>
          <p:spPr bwMode="auto">
            <a:xfrm>
              <a:off x="495" y="2175"/>
              <a:ext cx="4106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int </a:t>
              </a:r>
              <a:r>
                <a:rPr lang="de-AT" altLang="en-US" sz="1400" b="1">
                  <a:latin typeface="Arial" panose="020B0604020202020204" pitchFamily="34" charset="0"/>
                </a:rPr>
                <a:t>errDist</a:t>
              </a:r>
              <a:r>
                <a:rPr lang="de-AT" altLang="en-US" sz="1400">
                  <a:latin typeface="Arial" panose="020B0604020202020204" pitchFamily="34" charset="0"/>
                </a:rPr>
                <a:t> = 3;  // </a:t>
              </a:r>
              <a:r>
                <a:rPr lang="de-AT" altLang="en-US" sz="1400" smtClean="0">
                  <a:latin typeface="Arial" panose="020B0604020202020204" pitchFamily="34" charset="0"/>
                </a:rPr>
                <a:t>"previous error" is more than 3 symbols back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7113" name="Text Box 7"/>
            <p:cNvSpPr txBox="1">
              <a:spLocks noChangeArrowheads="1"/>
            </p:cNvSpPr>
            <p:nvPr/>
          </p:nvSpPr>
          <p:spPr bwMode="auto">
            <a:xfrm>
              <a:off x="495" y="2407"/>
              <a:ext cx="4115" cy="60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scan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errDist++;  </a:t>
              </a:r>
              <a:r>
                <a:rPr lang="de-AT" altLang="en-US" sz="1400">
                  <a:latin typeface="Arial" panose="020B0604020202020204" pitchFamily="34" charset="0"/>
                </a:rPr>
                <a:t>// </a:t>
              </a:r>
              <a:r>
                <a:rPr lang="de-AT" altLang="en-US" sz="1400" smtClean="0">
                  <a:latin typeface="Arial" panose="020B0604020202020204" pitchFamily="34" charset="0"/>
                </a:rPr>
                <a:t>another symbol recognized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7114" name="Text Box 8"/>
            <p:cNvSpPr txBox="1">
              <a:spLocks noChangeArrowheads="1"/>
            </p:cNvSpPr>
            <p:nvPr/>
          </p:nvSpPr>
          <p:spPr bwMode="auto">
            <a:xfrm>
              <a:off x="495" y="3039"/>
              <a:ext cx="4104" cy="11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error</a:t>
              </a:r>
              <a:r>
                <a:rPr lang="de-AT" altLang="en-US" sz="1400">
                  <a:latin typeface="Arial" panose="020B0604020202020204" pitchFamily="34" charset="0"/>
                </a:rPr>
                <a:t> (String msg, 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errDist &gt;= 3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System.out.println("line " + la.line + " col " + la.col + ": " + msg);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errors++;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while (!sux.get(sym)) scan();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errDist = 0;</a:t>
              </a:r>
              <a:r>
                <a:rPr lang="de-AT" altLang="en-US" sz="1400">
                  <a:latin typeface="Arial" panose="020B0604020202020204" pitchFamily="34" charset="0"/>
                </a:rPr>
                <a:t>  // </a:t>
              </a:r>
              <a:r>
                <a:rPr lang="de-AT" altLang="en-US" sz="1400" smtClean="0">
                  <a:latin typeface="Arial" panose="020B0604020202020204" pitchFamily="34" charset="0"/>
                </a:rPr>
                <a:t>counting is restarted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7E4020-AEB6-4229-B3E1-793ED94AD7A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de-DE" altLang="en-US" sz="1400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alternatives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785813" y="1274763"/>
            <a:ext cx="11715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| </a:t>
            </a:r>
            <a:r>
              <a:rPr lang="de-AT" altLang="en-US" sz="1400">
                <a:latin typeface="Symbol" panose="05050102010706020507" pitchFamily="18" charset="2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 | </a:t>
            </a:r>
            <a:r>
              <a:rPr lang="de-AT" altLang="en-US" sz="1400">
                <a:latin typeface="Symbol" panose="05050102010706020507" pitchFamily="18" charset="2"/>
              </a:rPr>
              <a:t>g</a:t>
            </a:r>
            <a:r>
              <a:rPr lang="de-AT" altLang="en-US" sz="1400">
                <a:latin typeface="Arial" panose="020B0604020202020204" pitchFamily="34" charset="0"/>
              </a:rPr>
              <a:t> .</a:t>
            </a: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2944813" y="1263650"/>
            <a:ext cx="332204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600"/>
              <a:t>, </a:t>
            </a:r>
            <a:r>
              <a:rPr lang="de-AT" altLang="en-US" sz="1400">
                <a:latin typeface="Symbol" panose="05050102010706020507" pitchFamily="18" charset="2"/>
              </a:rPr>
              <a:t>b</a:t>
            </a:r>
            <a:r>
              <a:rPr lang="de-AT" altLang="en-US" sz="1600"/>
              <a:t>, </a:t>
            </a:r>
            <a:r>
              <a:rPr lang="de-AT" altLang="en-US" sz="1400">
                <a:latin typeface="Symbol" panose="05050102010706020507" pitchFamily="18" charset="2"/>
              </a:rPr>
              <a:t>g</a:t>
            </a:r>
            <a:r>
              <a:rPr lang="de-AT" altLang="en-US" sz="1600"/>
              <a:t> </a:t>
            </a:r>
            <a:r>
              <a:rPr lang="de-AT" altLang="en-US" sz="1600" smtClean="0"/>
              <a:t>are arbitrary EBNF expressions</a:t>
            </a:r>
            <a:endParaRPr lang="de-AT" altLang="en-US" sz="1600"/>
          </a:p>
        </p:txBody>
      </p:sp>
      <p:grpSp>
        <p:nvGrpSpPr>
          <p:cNvPr id="285708" name="Group 12"/>
          <p:cNvGrpSpPr>
            <a:grpSpLocks/>
          </p:cNvGrpSpPr>
          <p:nvPr/>
        </p:nvGrpSpPr>
        <p:grpSpPr bwMode="auto">
          <a:xfrm>
            <a:off x="747713" y="1725613"/>
            <a:ext cx="3182937" cy="1736725"/>
            <a:chOff x="471" y="1087"/>
            <a:chExt cx="2005" cy="1094"/>
          </a:xfrm>
        </p:grpSpPr>
        <p:sp>
          <p:nvSpPr>
            <p:cNvPr id="48146" name="Text Box 7"/>
            <p:cNvSpPr txBox="1">
              <a:spLocks noChangeArrowheads="1"/>
            </p:cNvSpPr>
            <p:nvPr/>
          </p:nvSpPr>
          <p:spPr bwMode="auto">
            <a:xfrm>
              <a:off x="471" y="1087"/>
              <a:ext cx="134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Implementation so far</a:t>
              </a:r>
              <a:endParaRPr lang="de-AT" altLang="en-US" sz="1600" b="1"/>
            </a:p>
          </p:txBody>
        </p:sp>
        <p:sp>
          <p:nvSpPr>
            <p:cNvPr id="48147" name="Text Box 8"/>
            <p:cNvSpPr txBox="1">
              <a:spLocks noChangeArrowheads="1"/>
            </p:cNvSpPr>
            <p:nvPr/>
          </p:nvSpPr>
          <p:spPr bwMode="auto">
            <a:xfrm>
              <a:off x="495" y="1319"/>
              <a:ext cx="1981" cy="8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 ...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error(...);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285709" name="Group 13"/>
          <p:cNvGrpSpPr>
            <a:grpSpLocks/>
          </p:cNvGrpSpPr>
          <p:nvPr/>
        </p:nvGrpSpPr>
        <p:grpSpPr bwMode="auto">
          <a:xfrm>
            <a:off x="2362200" y="2820994"/>
            <a:ext cx="6526213" cy="587375"/>
            <a:chOff x="1488" y="1777"/>
            <a:chExt cx="4111" cy="370"/>
          </a:xfrm>
        </p:grpSpPr>
        <p:sp>
          <p:nvSpPr>
            <p:cNvPr id="48144" name="Line 9"/>
            <p:cNvSpPr>
              <a:spLocks noChangeShapeType="1"/>
            </p:cNvSpPr>
            <p:nvPr/>
          </p:nvSpPr>
          <p:spPr bwMode="auto">
            <a:xfrm flipH="1">
              <a:off x="1488" y="1960"/>
              <a:ext cx="114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8145" name="Text Box 10"/>
            <p:cNvSpPr txBox="1">
              <a:spLocks noChangeArrowheads="1"/>
            </p:cNvSpPr>
            <p:nvPr/>
          </p:nvSpPr>
          <p:spPr bwMode="auto">
            <a:xfrm>
              <a:off x="2636" y="1777"/>
              <a:ext cx="296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Error is detected too late!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 chance to continue with First(</a:t>
              </a:r>
              <a:r>
                <a:rPr lang="de-AT" altLang="en-US" sz="1400" smtClean="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), </a:t>
              </a:r>
              <a:r>
                <a:rPr lang="de-AT" altLang="en-US" sz="1600" smtClean="0"/>
                <a:t>First(</a:t>
              </a:r>
              <a:r>
                <a:rPr lang="de-AT" altLang="en-US" sz="1400" smtClean="0">
                  <a:latin typeface="Symbol" panose="05050102010706020507" pitchFamily="18" charset="2"/>
                </a:rPr>
                <a:t>b</a:t>
              </a:r>
              <a:r>
                <a:rPr lang="de-AT" altLang="en-US" sz="1600" smtClean="0"/>
                <a:t>) or </a:t>
              </a:r>
              <a:r>
                <a:rPr lang="de-AT" altLang="en-US" sz="1600"/>
                <a:t>First(</a:t>
              </a:r>
              <a:r>
                <a:rPr lang="de-AT" altLang="en-US" sz="1400">
                  <a:latin typeface="Symbol" panose="05050102010706020507" pitchFamily="18" charset="2"/>
                </a:rPr>
                <a:t>g</a:t>
              </a:r>
              <a:r>
                <a:rPr lang="de-AT" altLang="en-US" sz="1600" smtClean="0"/>
                <a:t>)</a:t>
              </a:r>
              <a:endParaRPr lang="de-AT" altLang="en-US" sz="1600"/>
            </a:p>
          </p:txBody>
        </p:sp>
      </p:grpSp>
      <p:grpSp>
        <p:nvGrpSpPr>
          <p:cNvPr id="285715" name="Group 19"/>
          <p:cNvGrpSpPr>
            <a:grpSpLocks/>
          </p:cNvGrpSpPr>
          <p:nvPr/>
        </p:nvGrpSpPr>
        <p:grpSpPr bwMode="auto">
          <a:xfrm>
            <a:off x="671513" y="3579814"/>
            <a:ext cx="7861303" cy="3024188"/>
            <a:chOff x="423" y="2255"/>
            <a:chExt cx="4952" cy="1905"/>
          </a:xfrm>
        </p:grpSpPr>
        <p:sp>
          <p:nvSpPr>
            <p:cNvPr id="48137" name="Text Box 5"/>
            <p:cNvSpPr txBox="1">
              <a:spLocks noChangeArrowheads="1"/>
            </p:cNvSpPr>
            <p:nvPr/>
          </p:nvSpPr>
          <p:spPr bwMode="auto">
            <a:xfrm>
              <a:off x="495" y="2479"/>
              <a:ext cx="2956" cy="128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(BitSet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if (sym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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(First(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)))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		error("invalid X", 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sux);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// sym </a:t>
              </a:r>
              <a:r>
                <a:rPr lang="de-AT" altLang="en-US" sz="140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matches one of the alternatives</a:t>
              </a:r>
              <a:endParaRPr lang="de-AT" altLang="en-US" sz="1400">
                <a:solidFill>
                  <a:schemeClr val="accent2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// </a:t>
              </a:r>
              <a:r>
                <a:rPr lang="de-AT" altLang="en-US" sz="140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or is a legal successor of X</a:t>
              </a:r>
              <a:endParaRPr lang="de-AT" altLang="en-US" sz="1400">
                <a:solidFill>
                  <a:schemeClr val="accent2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(sym </a:t>
              </a:r>
              <a:r>
                <a:rPr lang="de-AT" altLang="en-US" sz="1400">
                  <a:latin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8138" name="Text Box 6"/>
            <p:cNvSpPr txBox="1">
              <a:spLocks noChangeArrowheads="1"/>
            </p:cNvSpPr>
            <p:nvPr/>
          </p:nvSpPr>
          <p:spPr bwMode="auto">
            <a:xfrm>
              <a:off x="423" y="3829"/>
              <a:ext cx="3010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First(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 smtClean="0">
                  <a:latin typeface="Arial" panose="020B0604020202020204" pitchFamily="34" charset="0"/>
                </a:rPr>
                <a:t>can be precalculated statically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sux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... </a:t>
              </a:r>
              <a:r>
                <a:rPr lang="de-AT" altLang="en-US" sz="1400" smtClean="0">
                  <a:latin typeface="Arial" panose="020B0604020202020204" pitchFamily="34" charset="0"/>
                </a:rPr>
                <a:t>must be calculated at run time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8139" name="Text Box 11"/>
            <p:cNvSpPr txBox="1">
              <a:spLocks noChangeArrowheads="1"/>
            </p:cNvSpPr>
            <p:nvPr/>
          </p:nvSpPr>
          <p:spPr bwMode="auto">
            <a:xfrm>
              <a:off x="471" y="2255"/>
              <a:ext cx="216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Implementation with error handling:</a:t>
              </a:r>
              <a:endParaRPr lang="de-AT" altLang="en-US" sz="1600" b="1"/>
            </a:p>
          </p:txBody>
        </p:sp>
        <p:sp>
          <p:nvSpPr>
            <p:cNvPr id="48140" name="Text Box 15"/>
            <p:cNvSpPr txBox="1">
              <a:spLocks noChangeArrowheads="1"/>
            </p:cNvSpPr>
            <p:nvPr/>
          </p:nvSpPr>
          <p:spPr bwMode="auto">
            <a:xfrm>
              <a:off x="3723" y="2467"/>
              <a:ext cx="1652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Early error check so that 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synchronization with the start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of the alternatives is possible</a:t>
              </a:r>
              <a:endParaRPr lang="de-AT" altLang="en-US" sz="1600"/>
            </a:p>
          </p:txBody>
        </p:sp>
        <p:sp>
          <p:nvSpPr>
            <p:cNvPr id="48141" name="Line 16"/>
            <p:cNvSpPr>
              <a:spLocks noChangeShapeType="1"/>
            </p:cNvSpPr>
            <p:nvPr/>
          </p:nvSpPr>
          <p:spPr bwMode="auto">
            <a:xfrm flipH="1">
              <a:off x="2670" y="2730"/>
              <a:ext cx="102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8142" name="Line 17"/>
            <p:cNvSpPr>
              <a:spLocks noChangeShapeType="1"/>
            </p:cNvSpPr>
            <p:nvPr/>
          </p:nvSpPr>
          <p:spPr bwMode="auto">
            <a:xfrm flipH="1">
              <a:off x="2268" y="3600"/>
              <a:ext cx="1428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8143" name="Text Box 18"/>
            <p:cNvSpPr txBox="1">
              <a:spLocks noChangeArrowheads="1"/>
            </p:cNvSpPr>
            <p:nvPr/>
          </p:nvSpPr>
          <p:spPr bwMode="auto">
            <a:xfrm>
              <a:off x="3723" y="3489"/>
              <a:ext cx="91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 error branch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9FFA05-1858-4C3F-AD9A-2FD941D2888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de-DE" altLang="en-US" sz="1400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Parsing EBNF options and iterations</a:t>
            </a:r>
          </a:p>
        </p:txBody>
      </p:sp>
      <p:sp>
        <p:nvSpPr>
          <p:cNvPr id="49156" name="Text Box 3"/>
          <p:cNvSpPr txBox="1">
            <a:spLocks noChangeArrowheads="1"/>
          </p:cNvSpPr>
          <p:nvPr/>
        </p:nvSpPr>
        <p:spPr bwMode="auto">
          <a:xfrm>
            <a:off x="696913" y="1168400"/>
            <a:ext cx="96402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Options</a:t>
            </a:r>
            <a:endParaRPr lang="de-AT" altLang="en-US" sz="1800" b="1"/>
          </a:p>
        </p:txBody>
      </p:sp>
      <p:sp>
        <p:nvSpPr>
          <p:cNvPr id="49157" name="Text Box 4"/>
          <p:cNvSpPr txBox="1">
            <a:spLocks noChangeArrowheads="1"/>
          </p:cNvSpPr>
          <p:nvPr/>
        </p:nvSpPr>
        <p:spPr bwMode="auto">
          <a:xfrm>
            <a:off x="963613" y="1655763"/>
            <a:ext cx="90963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[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] </a:t>
            </a:r>
            <a:r>
              <a:rPr lang="de-AT" altLang="en-US" sz="1400">
                <a:latin typeface="Symbol" panose="05050102010706020507" pitchFamily="18" charset="2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9158" name="Text Box 5"/>
          <p:cNvSpPr txBox="1">
            <a:spLocks noChangeArrowheads="1"/>
          </p:cNvSpPr>
          <p:nvPr/>
        </p:nvSpPr>
        <p:spPr bwMode="auto">
          <a:xfrm>
            <a:off x="2703513" y="1547813"/>
            <a:ext cx="3379787" cy="181768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 (BitSet sux)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if (sym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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(First(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First(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)))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error("...", First(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First(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sux);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// sym 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matches </a:t>
            </a:r>
            <a:r>
              <a:rPr lang="de-AT" altLang="en-US" sz="1400" smtClean="0">
                <a:solidFill>
                  <a:schemeClr val="accent2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 or </a:t>
            </a:r>
            <a:r>
              <a:rPr lang="de-AT" altLang="en-US" sz="1400">
                <a:solidFill>
                  <a:schemeClr val="accent2"/>
                </a:solidFill>
                <a:latin typeface="Symbol" panose="05050102010706020507" pitchFamily="18" charset="2"/>
              </a:rPr>
              <a:t>b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// 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or is a legal successor of X</a:t>
            </a:r>
            <a:endParaRPr lang="de-AT" altLang="en-US" sz="14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(sym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</a:t>
            </a:r>
            <a:r>
              <a:rPr lang="de-AT" altLang="en-US" sz="1400">
                <a:latin typeface="Arial" panose="020B0604020202020204" pitchFamily="34" charset="0"/>
              </a:rPr>
              <a:t> First(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)) ... </a:t>
            </a:r>
            <a:r>
              <a:rPr lang="de-AT" altLang="en-US" sz="1400" i="1">
                <a:latin typeface="Arial" panose="020B0604020202020204" pitchFamily="34" charset="0"/>
              </a:rPr>
              <a:t>parse </a:t>
            </a:r>
            <a:r>
              <a:rPr lang="de-AT" altLang="en-US" sz="1400" i="1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...;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 </a:t>
            </a:r>
            <a:r>
              <a:rPr lang="de-AT" altLang="en-US" sz="1400" i="1">
                <a:latin typeface="Arial" panose="020B0604020202020204" pitchFamily="34" charset="0"/>
              </a:rPr>
              <a:t>parse </a:t>
            </a:r>
            <a:r>
              <a:rPr lang="de-AT" altLang="en-US" sz="1400" i="1">
                <a:latin typeface="Symbol" panose="05050102010706020507" pitchFamily="18" charset="2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86729" name="Group 9"/>
          <p:cNvGrpSpPr>
            <a:grpSpLocks/>
          </p:cNvGrpSpPr>
          <p:nvPr/>
        </p:nvGrpSpPr>
        <p:grpSpPr bwMode="auto">
          <a:xfrm>
            <a:off x="696913" y="3835400"/>
            <a:ext cx="7288212" cy="2387600"/>
            <a:chOff x="439" y="2296"/>
            <a:chExt cx="4591" cy="1504"/>
          </a:xfrm>
        </p:grpSpPr>
        <p:sp>
          <p:nvSpPr>
            <p:cNvPr id="49162" name="Text Box 6"/>
            <p:cNvSpPr txBox="1">
              <a:spLocks noChangeArrowheads="1"/>
            </p:cNvSpPr>
            <p:nvPr/>
          </p:nvSpPr>
          <p:spPr bwMode="auto">
            <a:xfrm>
              <a:off x="439" y="2296"/>
              <a:ext cx="72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Iterations</a:t>
              </a:r>
              <a:endParaRPr lang="de-AT" altLang="en-US" sz="1800" b="1"/>
            </a:p>
          </p:txBody>
        </p:sp>
        <p:sp>
          <p:nvSpPr>
            <p:cNvPr id="49163" name="Text Box 7"/>
            <p:cNvSpPr txBox="1">
              <a:spLocks noChangeArrowheads="1"/>
            </p:cNvSpPr>
            <p:nvPr/>
          </p:nvSpPr>
          <p:spPr bwMode="auto">
            <a:xfrm>
              <a:off x="607" y="2587"/>
              <a:ext cx="584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{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} 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49164" name="Text Box 8"/>
            <p:cNvSpPr txBox="1">
              <a:spLocks noChangeArrowheads="1"/>
            </p:cNvSpPr>
            <p:nvPr/>
          </p:nvSpPr>
          <p:spPr bwMode="auto">
            <a:xfrm>
              <a:off x="1703" y="2519"/>
              <a:ext cx="3327" cy="128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3721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(BitSet sux)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for (;;)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// </a:t>
              </a:r>
              <a:r>
                <a:rPr lang="de-AT" altLang="en-US" sz="140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loop is also entered if sym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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solidFill>
                    <a:schemeClr val="accent2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latin typeface="Arial" panose="020B0604020202020204" pitchFamily="34" charset="0"/>
                </a:rPr>
                <a:t>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)) 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...;	// </a:t>
              </a:r>
              <a:r>
                <a:rPr lang="de-AT" altLang="en-US" sz="1400" smtClean="0">
                  <a:latin typeface="Arial" panose="020B0604020202020204" pitchFamily="34" charset="0"/>
                </a:rPr>
                <a:t>correct case 1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else if (sym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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sux) break;	// </a:t>
              </a:r>
              <a:r>
                <a:rPr lang="de-AT" altLang="en-US" sz="1400" smtClean="0">
                  <a:latin typeface="Arial" panose="020B0604020202020204" pitchFamily="34" charset="0"/>
                </a:rPr>
                <a:t>correct case </a:t>
              </a: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else error("...", First(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First(</a:t>
              </a:r>
              <a:r>
                <a:rPr lang="de-AT" altLang="en-US" sz="1400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) </a:t>
              </a: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</a:t>
              </a:r>
              <a:r>
                <a:rPr lang="de-AT" altLang="en-US" sz="1400">
                  <a:latin typeface="Arial" panose="020B0604020202020204" pitchFamily="34" charset="0"/>
                </a:rPr>
                <a:t> sux);	// </a:t>
              </a:r>
              <a:r>
                <a:rPr lang="de-AT" altLang="en-US" sz="1400" smtClean="0">
                  <a:latin typeface="Arial" panose="020B0604020202020204" pitchFamily="34" charset="0"/>
                </a:rPr>
                <a:t>error case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 </a:t>
              </a:r>
              <a:r>
                <a:rPr lang="de-AT" altLang="en-US" sz="1400" i="1">
                  <a:latin typeface="Arial" panose="020B0604020202020204" pitchFamily="34" charset="0"/>
                </a:rPr>
                <a:t>parse </a:t>
              </a:r>
              <a:r>
                <a:rPr lang="de-AT" altLang="en-US" sz="1400" i="1"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sp>
        <p:nvSpPr>
          <p:cNvPr id="49160" name="Text Box 10"/>
          <p:cNvSpPr txBox="1">
            <a:spLocks noChangeArrowheads="1"/>
          </p:cNvSpPr>
          <p:nvPr/>
        </p:nvSpPr>
        <p:spPr bwMode="auto">
          <a:xfrm>
            <a:off x="6319838" y="1494492"/>
            <a:ext cx="258305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early error check so that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 synchronization with 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is possible in case of an error</a:t>
            </a:r>
            <a:endParaRPr lang="de-AT" altLang="en-US" sz="1600"/>
          </a:p>
        </p:txBody>
      </p:sp>
      <p:sp>
        <p:nvSpPr>
          <p:cNvPr id="49161" name="Line 11"/>
          <p:cNvSpPr>
            <a:spLocks noChangeShapeType="1"/>
          </p:cNvSpPr>
          <p:nvPr/>
        </p:nvSpPr>
        <p:spPr bwMode="auto">
          <a:xfrm flipH="1">
            <a:off x="5400675" y="1905000"/>
            <a:ext cx="87630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98B2DC-D352-45D5-994B-E684BF2BA5A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de-DE" altLang="en-US" sz="1400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47713" y="1255713"/>
            <a:ext cx="1066800" cy="8175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Y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  b {c d}.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[b] d.</a:t>
            </a:r>
          </a:p>
        </p:txBody>
      </p:sp>
      <p:sp>
        <p:nvSpPr>
          <p:cNvPr id="50181" name="Text Box 4"/>
          <p:cNvSpPr txBox="1">
            <a:spLocks noChangeArrowheads="1"/>
          </p:cNvSpPr>
          <p:nvPr/>
        </p:nvSpPr>
        <p:spPr bwMode="auto">
          <a:xfrm>
            <a:off x="747713" y="2157413"/>
            <a:ext cx="3403600" cy="41878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 (BitSet sux)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if (sym != a &amp;&amp; sym != b)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error("invalid X",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{a, b}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(sym == a)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scan(); Y(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 else if (sym == b)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for (;;)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if (sym == c)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check(d,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{c}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} else if (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sym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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latin typeface="Arial" panose="020B0604020202020204" pitchFamily="34" charset="0"/>
              </a:rPr>
              <a:t>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break;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}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else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		error("c expected",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{c}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50182" name="Text Box 5"/>
          <p:cNvSpPr txBox="1">
            <a:spLocks noChangeArrowheads="1"/>
          </p:cNvSpPr>
          <p:nvPr/>
        </p:nvSpPr>
        <p:spPr bwMode="auto">
          <a:xfrm>
            <a:off x="4424363" y="2157413"/>
            <a:ext cx="2946400" cy="13874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Y</a:t>
            </a:r>
            <a:r>
              <a:rPr lang="de-AT" altLang="en-US" sz="1400">
                <a:latin typeface="Arial" panose="020B0604020202020204" pitchFamily="34" charset="0"/>
              </a:rPr>
              <a:t> (BitSet sux)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if (sym != b &amp;&amp; sym != 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error("invalid Y",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{b, d} </a:t>
            </a:r>
            <a:r>
              <a:rPr lang="de-AT" altLang="en-US" sz="1400" b="1">
                <a:solidFill>
                  <a:schemeClr val="accent2"/>
                </a:solidFill>
                <a:sym typeface="Symbol" panose="05050102010706020507" pitchFamily="18" charset="2"/>
              </a:rPr>
              <a:t>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sux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(sym == b) 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check(d,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sux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7FE109-83DC-4E31-97FA-DE34F2A84FF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de-DE" altLang="en-US" sz="1400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Assessment</a:t>
            </a:r>
          </a:p>
        </p:txBody>
      </p:sp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722313" y="1993900"/>
            <a:ext cx="133592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Advantages</a:t>
            </a:r>
            <a:endParaRPr lang="de-AT" altLang="en-US" sz="1800" b="1"/>
          </a:p>
        </p:txBody>
      </p:sp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747713" y="2424113"/>
            <a:ext cx="280908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</a:t>
            </a:r>
            <a:r>
              <a:rPr lang="de-AT" altLang="en-US" sz="1600" smtClean="0"/>
              <a:t>quite systematic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</a:t>
            </a:r>
            <a:r>
              <a:rPr lang="de-AT" altLang="en-US" sz="1600" smtClean="0"/>
              <a:t>results in good error recovery</a:t>
            </a:r>
            <a:endParaRPr lang="de-AT" altLang="en-US" sz="1600"/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722313" y="3295650"/>
            <a:ext cx="160522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Disadvantages</a:t>
            </a:r>
            <a:endParaRPr lang="de-AT" altLang="en-US" sz="1800" b="1"/>
          </a:p>
        </p:txBody>
      </p:sp>
      <p:sp>
        <p:nvSpPr>
          <p:cNvPr id="51207" name="Text Box 6"/>
          <p:cNvSpPr txBox="1">
            <a:spLocks noChangeArrowheads="1"/>
          </p:cNvSpPr>
          <p:nvPr/>
        </p:nvSpPr>
        <p:spPr bwMode="auto">
          <a:xfrm>
            <a:off x="747713" y="3725863"/>
            <a:ext cx="2843449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	</a:t>
            </a:r>
            <a:r>
              <a:rPr lang="de-AT" altLang="en-US" sz="1600" smtClean="0"/>
              <a:t>slows down error-free parsing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	</a:t>
            </a:r>
            <a:r>
              <a:rPr lang="de-AT" altLang="en-US" sz="1600" smtClean="0"/>
              <a:t>bloats the parser code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	</a:t>
            </a:r>
            <a:r>
              <a:rPr lang="de-AT" altLang="en-US" sz="1600" smtClean="0"/>
              <a:t>complicated</a:t>
            </a:r>
            <a:endParaRPr lang="de-AT" altLang="en-US" sz="1600"/>
          </a:p>
        </p:txBody>
      </p:sp>
      <p:sp>
        <p:nvSpPr>
          <p:cNvPr id="51208" name="Text Box 7"/>
          <p:cNvSpPr txBox="1">
            <a:spLocks noChangeArrowheads="1"/>
          </p:cNvSpPr>
          <p:nvPr/>
        </p:nvSpPr>
        <p:spPr bwMode="auto">
          <a:xfrm>
            <a:off x="722313" y="1320800"/>
            <a:ext cx="380262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Error handling with general anchors</a:t>
            </a:r>
            <a:endParaRPr lang="de-AT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5143366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020810" cy="420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3.2	</a:t>
            </a:r>
            <a:r>
              <a:rPr lang="de-AT" altLang="en-US" smtClean="0"/>
              <a:t>Recursive Descent Parsing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3.4	</a:t>
            </a:r>
            <a:r>
              <a:rPr lang="de-AT" altLang="en-US" smtClean="0"/>
              <a:t>Error Handling</a:t>
            </a:r>
          </a:p>
          <a:p>
            <a:pPr>
              <a:buFontTx/>
              <a:buNone/>
            </a:pPr>
            <a:r>
              <a:rPr lang="de-AT" altLang="en-US" smtClean="0"/>
              <a:t>		- Error Handling with Panic </a:t>
            </a:r>
            <a:r>
              <a:rPr lang="de-AT" altLang="en-US"/>
              <a:t>Mode</a:t>
            </a:r>
          </a:p>
          <a:p>
            <a:pPr>
              <a:buFontTx/>
              <a:buNone/>
            </a:pPr>
            <a:r>
              <a:rPr lang="de-AT" altLang="en-US"/>
              <a:t>		- </a:t>
            </a:r>
            <a:r>
              <a:rPr lang="de-AT" altLang="en-US" smtClean="0"/>
              <a:t>Error Handling with General Anchors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	- </a:t>
            </a:r>
            <a:r>
              <a:rPr lang="de-AT" altLang="en-US" smtClean="0">
                <a:solidFill>
                  <a:srgbClr val="FF0000"/>
                </a:solidFill>
              </a:rPr>
              <a:t>Error Handling with Specific Anchors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57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AB14CC-19A6-404E-A06D-709B0523EEE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a PDA works</a:t>
            </a:r>
          </a:p>
        </p:txBody>
      </p:sp>
      <p:sp>
        <p:nvSpPr>
          <p:cNvPr id="7172" name="AutoShape 3"/>
          <p:cNvSpPr>
            <a:spLocks noChangeArrowheads="1"/>
          </p:cNvSpPr>
          <p:nvPr/>
        </p:nvSpPr>
        <p:spPr bwMode="auto">
          <a:xfrm>
            <a:off x="977900" y="2705100"/>
            <a:ext cx="520700" cy="2540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Oval 4"/>
          <p:cNvSpPr>
            <a:spLocks noChangeArrowheads="1"/>
          </p:cNvSpPr>
          <p:nvPr/>
        </p:nvSpPr>
        <p:spPr bwMode="auto">
          <a:xfrm>
            <a:off x="1117600" y="16637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4" name="Line 5"/>
          <p:cNvSpPr>
            <a:spLocks noChangeShapeType="1"/>
          </p:cNvSpPr>
          <p:nvPr/>
        </p:nvSpPr>
        <p:spPr bwMode="auto">
          <a:xfrm>
            <a:off x="1384300" y="17907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1420813" y="15351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1866900" y="16637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7" name="Text Box 8"/>
          <p:cNvSpPr txBox="1">
            <a:spLocks noChangeArrowheads="1"/>
          </p:cNvSpPr>
          <p:nvPr/>
        </p:nvSpPr>
        <p:spPr bwMode="auto">
          <a:xfrm>
            <a:off x="2132013" y="16494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E/1</a:t>
            </a:r>
          </a:p>
        </p:txBody>
      </p:sp>
      <p:sp>
        <p:nvSpPr>
          <p:cNvPr id="7178" name="Line 9"/>
          <p:cNvSpPr>
            <a:spLocks noChangeShapeType="1"/>
          </p:cNvSpPr>
          <p:nvPr/>
        </p:nvSpPr>
        <p:spPr bwMode="auto">
          <a:xfrm>
            <a:off x="1231900" y="1917700"/>
            <a:ext cx="0" cy="774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79" name="Line 10"/>
          <p:cNvSpPr>
            <a:spLocks noChangeShapeType="1"/>
          </p:cNvSpPr>
          <p:nvPr/>
        </p:nvSpPr>
        <p:spPr bwMode="auto">
          <a:xfrm>
            <a:off x="1273175" y="2387600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0" name="Text Box 11"/>
          <p:cNvSpPr txBox="1">
            <a:spLocks noChangeArrowheads="1"/>
          </p:cNvSpPr>
          <p:nvPr/>
        </p:nvSpPr>
        <p:spPr bwMode="auto">
          <a:xfrm>
            <a:off x="1357313" y="20939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7181" name="Oval 12"/>
          <p:cNvSpPr>
            <a:spLocks noChangeArrowheads="1"/>
          </p:cNvSpPr>
          <p:nvPr/>
        </p:nvSpPr>
        <p:spPr bwMode="auto">
          <a:xfrm>
            <a:off x="2730500" y="22606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2" name="Line 13"/>
          <p:cNvSpPr>
            <a:spLocks noChangeShapeType="1"/>
          </p:cNvSpPr>
          <p:nvPr/>
        </p:nvSpPr>
        <p:spPr bwMode="auto">
          <a:xfrm>
            <a:off x="2120900" y="23876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3" name="Text Box 14"/>
          <p:cNvSpPr txBox="1">
            <a:spLocks noChangeArrowheads="1"/>
          </p:cNvSpPr>
          <p:nvPr/>
        </p:nvSpPr>
        <p:spPr bwMode="auto">
          <a:xfrm>
            <a:off x="2259013" y="21193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7184" name="Line 15"/>
          <p:cNvSpPr>
            <a:spLocks noChangeShapeType="1"/>
          </p:cNvSpPr>
          <p:nvPr/>
        </p:nvSpPr>
        <p:spPr bwMode="auto">
          <a:xfrm>
            <a:off x="2997200" y="23876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5" name="Text Box 16"/>
          <p:cNvSpPr txBox="1">
            <a:spLocks noChangeArrowheads="1"/>
          </p:cNvSpPr>
          <p:nvPr/>
        </p:nvSpPr>
        <p:spPr bwMode="auto">
          <a:xfrm>
            <a:off x="3135313" y="21066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)</a:t>
            </a:r>
          </a:p>
        </p:txBody>
      </p:sp>
      <p:sp>
        <p:nvSpPr>
          <p:cNvPr id="7186" name="Rectangle 17"/>
          <p:cNvSpPr>
            <a:spLocks noChangeArrowheads="1"/>
          </p:cNvSpPr>
          <p:nvPr/>
        </p:nvSpPr>
        <p:spPr bwMode="auto">
          <a:xfrm>
            <a:off x="3619500" y="2273300"/>
            <a:ext cx="254000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3884613" y="2259013"/>
            <a:ext cx="427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</a:rPr>
              <a:t>E/3</a:t>
            </a:r>
          </a:p>
        </p:txBody>
      </p:sp>
      <p:sp>
        <p:nvSpPr>
          <p:cNvPr id="7188" name="Text Box 19"/>
          <p:cNvSpPr txBox="1">
            <a:spLocks noChangeArrowheads="1"/>
          </p:cNvSpPr>
          <p:nvPr/>
        </p:nvSpPr>
        <p:spPr bwMode="auto">
          <a:xfrm>
            <a:off x="1001713" y="1954213"/>
            <a:ext cx="288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</a:t>
            </a:r>
          </a:p>
        </p:txBody>
      </p:sp>
      <p:sp>
        <p:nvSpPr>
          <p:cNvPr id="7189" name="Text Box 20"/>
          <p:cNvSpPr txBox="1">
            <a:spLocks noChangeArrowheads="1"/>
          </p:cNvSpPr>
          <p:nvPr/>
        </p:nvSpPr>
        <p:spPr bwMode="auto">
          <a:xfrm>
            <a:off x="1014413" y="2665413"/>
            <a:ext cx="4778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stop</a:t>
            </a:r>
          </a:p>
        </p:txBody>
      </p:sp>
      <p:sp>
        <p:nvSpPr>
          <p:cNvPr id="7190" name="Text Box 21"/>
          <p:cNvSpPr txBox="1">
            <a:spLocks noChangeArrowheads="1"/>
          </p:cNvSpPr>
          <p:nvPr/>
        </p:nvSpPr>
        <p:spPr bwMode="auto">
          <a:xfrm>
            <a:off x="1941513" y="19669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7191" name="Line 22"/>
          <p:cNvSpPr>
            <a:spLocks noChangeShapeType="1"/>
          </p:cNvSpPr>
          <p:nvPr/>
        </p:nvSpPr>
        <p:spPr bwMode="auto">
          <a:xfrm flipV="1">
            <a:off x="1981200" y="191770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2" name="Text Box 23"/>
          <p:cNvSpPr txBox="1">
            <a:spLocks noChangeArrowheads="1"/>
          </p:cNvSpPr>
          <p:nvPr/>
        </p:nvSpPr>
        <p:spPr bwMode="auto">
          <a:xfrm>
            <a:off x="2119313" y="2525713"/>
            <a:ext cx="239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7193" name="Oval 24"/>
          <p:cNvSpPr>
            <a:spLocks noChangeArrowheads="1"/>
          </p:cNvSpPr>
          <p:nvPr/>
        </p:nvSpPr>
        <p:spPr bwMode="auto">
          <a:xfrm>
            <a:off x="1841500" y="22606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cxnSp>
        <p:nvCxnSpPr>
          <p:cNvPr id="7194" name="AutoShape 25"/>
          <p:cNvCxnSpPr>
            <a:cxnSpLocks noChangeShapeType="1"/>
            <a:stCxn id="7193" idx="6"/>
            <a:endCxn id="7193" idx="4"/>
          </p:cNvCxnSpPr>
          <p:nvPr/>
        </p:nvCxnSpPr>
        <p:spPr bwMode="auto">
          <a:xfrm flipH="1">
            <a:off x="1968500" y="2387600"/>
            <a:ext cx="127000" cy="127000"/>
          </a:xfrm>
          <a:prstGeom prst="curvedConnector4">
            <a:avLst>
              <a:gd name="adj1" fmla="val -96250"/>
              <a:gd name="adj2" fmla="val 20749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95" name="Text Box 26"/>
          <p:cNvSpPr txBox="1">
            <a:spLocks noChangeArrowheads="1"/>
          </p:cNvSpPr>
          <p:nvPr/>
        </p:nvSpPr>
        <p:spPr bwMode="auto">
          <a:xfrm>
            <a:off x="633413" y="3124200"/>
            <a:ext cx="382397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Traversed states are stored in a stack</a:t>
            </a:r>
            <a:endParaRPr lang="de-AT" altLang="en-US" sz="1800" b="1"/>
          </a:p>
        </p:txBody>
      </p:sp>
      <p:sp>
        <p:nvSpPr>
          <p:cNvPr id="7196" name="Text Box 27"/>
          <p:cNvSpPr txBox="1">
            <a:spLocks noChangeArrowheads="1"/>
          </p:cNvSpPr>
          <p:nvPr/>
        </p:nvSpPr>
        <p:spPr bwMode="auto">
          <a:xfrm>
            <a:off x="1166813" y="3922713"/>
            <a:ext cx="1781175" cy="24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de-AT" altLang="en-US" sz="1400">
                <a:latin typeface="Arial" panose="020B0604020202020204" pitchFamily="34" charset="0"/>
              </a:rPr>
              <a:t> ( x )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de-AT" altLang="en-US" sz="1400">
                <a:latin typeface="Arial" panose="020B0604020202020204" pitchFamily="34" charset="0"/>
              </a:rPr>
              <a:t> x )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 )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de-AT" altLang="en-US" sz="1400">
                <a:latin typeface="Arial" panose="020B0604020202020204" pitchFamily="34" charset="0"/>
              </a:rPr>
              <a:t>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r>
              <a:rPr lang="de-AT" altLang="en-US" sz="1400">
                <a:latin typeface="Arial" panose="020B0604020202020204" pitchFamily="34" charset="0"/>
              </a:rPr>
              <a:t> )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de-AT" altLang="en-US" sz="1400">
                <a:latin typeface="Arial" panose="020B0604020202020204" pitchFamily="34" charset="0"/>
              </a:rPr>
              <a:t>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0 2 2 3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r>
              <a:rPr lang="de-AT" altLang="en-US" sz="1400">
                <a:latin typeface="Arial" panose="020B0604020202020204" pitchFamily="34" charset="0"/>
              </a:rPr>
              <a:t> 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0 2 3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 .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</a:p>
        </p:txBody>
      </p:sp>
      <p:sp>
        <p:nvSpPr>
          <p:cNvPr id="7197" name="Text Box 28"/>
          <p:cNvSpPr txBox="1">
            <a:spLocks noChangeArrowheads="1"/>
          </p:cNvSpPr>
          <p:nvPr/>
        </p:nvSpPr>
        <p:spPr bwMode="auto">
          <a:xfrm>
            <a:off x="633413" y="1155700"/>
            <a:ext cx="204124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Example: </a:t>
            </a:r>
            <a:r>
              <a:rPr lang="de-AT" altLang="en-US" sz="1600" smtClean="0"/>
              <a:t>input </a:t>
            </a:r>
            <a:r>
              <a:rPr lang="de-AT" altLang="en-US" sz="1600" smtClean="0">
                <a:solidFill>
                  <a:srgbClr val="FF0000"/>
                </a:solidFill>
              </a:rPr>
              <a:t>((</a:t>
            </a:r>
            <a:r>
              <a:rPr lang="de-AT" altLang="en-US" sz="1600">
                <a:solidFill>
                  <a:srgbClr val="FF0000"/>
                </a:solidFill>
              </a:rPr>
              <a:t>x))</a:t>
            </a:r>
          </a:p>
        </p:txBody>
      </p:sp>
      <p:sp>
        <p:nvSpPr>
          <p:cNvPr id="7198" name="Text Box 29"/>
          <p:cNvSpPr txBox="1">
            <a:spLocks noChangeArrowheads="1"/>
          </p:cNvSpPr>
          <p:nvPr/>
        </p:nvSpPr>
        <p:spPr bwMode="auto">
          <a:xfrm>
            <a:off x="1398055" y="36052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stack</a:t>
            </a:r>
            <a:endParaRPr lang="de-AT" altLang="en-US" sz="1600" i="1"/>
          </a:p>
        </p:txBody>
      </p:sp>
      <p:sp>
        <p:nvSpPr>
          <p:cNvPr id="7199" name="Text Box 30"/>
          <p:cNvSpPr txBox="1">
            <a:spLocks noChangeArrowheads="1"/>
          </p:cNvSpPr>
          <p:nvPr/>
        </p:nvSpPr>
        <p:spPr bwMode="auto">
          <a:xfrm>
            <a:off x="2132013" y="3605213"/>
            <a:ext cx="149339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remaining input</a:t>
            </a:r>
            <a:endParaRPr lang="de-AT" altLang="en-US" sz="1600" i="1"/>
          </a:p>
        </p:txBody>
      </p:sp>
      <p:sp>
        <p:nvSpPr>
          <p:cNvPr id="7200" name="Text Box 34"/>
          <p:cNvSpPr txBox="1">
            <a:spLocks noChangeArrowheads="1"/>
          </p:cNvSpPr>
          <p:nvPr/>
        </p:nvSpPr>
        <p:spPr bwMode="auto">
          <a:xfrm>
            <a:off x="1217613" y="17129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/>
              <a:t>0</a:t>
            </a:r>
          </a:p>
        </p:txBody>
      </p:sp>
      <p:sp>
        <p:nvSpPr>
          <p:cNvPr id="7201" name="Text Box 35"/>
          <p:cNvSpPr txBox="1">
            <a:spLocks noChangeArrowheads="1"/>
          </p:cNvSpPr>
          <p:nvPr/>
        </p:nvSpPr>
        <p:spPr bwMode="auto">
          <a:xfrm>
            <a:off x="1954213" y="17129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/>
              <a:t>1</a:t>
            </a:r>
          </a:p>
        </p:txBody>
      </p:sp>
      <p:sp>
        <p:nvSpPr>
          <p:cNvPr id="7202" name="Text Box 36"/>
          <p:cNvSpPr txBox="1">
            <a:spLocks noChangeArrowheads="1"/>
          </p:cNvSpPr>
          <p:nvPr/>
        </p:nvSpPr>
        <p:spPr bwMode="auto">
          <a:xfrm>
            <a:off x="1941513" y="23098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/>
              <a:t>2</a:t>
            </a:r>
          </a:p>
        </p:txBody>
      </p:sp>
      <p:sp>
        <p:nvSpPr>
          <p:cNvPr id="7203" name="Text Box 37"/>
          <p:cNvSpPr txBox="1">
            <a:spLocks noChangeArrowheads="1"/>
          </p:cNvSpPr>
          <p:nvPr/>
        </p:nvSpPr>
        <p:spPr bwMode="auto">
          <a:xfrm>
            <a:off x="2830513" y="23098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/>
              <a:t>3</a:t>
            </a:r>
          </a:p>
        </p:txBody>
      </p:sp>
      <p:sp>
        <p:nvSpPr>
          <p:cNvPr id="7204" name="Text Box 38"/>
          <p:cNvSpPr txBox="1">
            <a:spLocks noChangeArrowheads="1"/>
          </p:cNvSpPr>
          <p:nvPr/>
        </p:nvSpPr>
        <p:spPr bwMode="auto">
          <a:xfrm>
            <a:off x="3706813" y="23225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/>
              <a:t>4</a:t>
            </a:r>
          </a:p>
        </p:txBody>
      </p:sp>
      <p:sp>
        <p:nvSpPr>
          <p:cNvPr id="243744" name="Rectangle 32"/>
          <p:cNvSpPr>
            <a:spLocks noChangeArrowheads="1"/>
          </p:cNvSpPr>
          <p:nvPr/>
        </p:nvSpPr>
        <p:spPr bwMode="auto">
          <a:xfrm>
            <a:off x="781051" y="3527426"/>
            <a:ext cx="4076700" cy="294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grpSp>
        <p:nvGrpSpPr>
          <p:cNvPr id="243790" name="Group 78"/>
          <p:cNvGrpSpPr>
            <a:grpSpLocks/>
          </p:cNvGrpSpPr>
          <p:nvPr/>
        </p:nvGrpSpPr>
        <p:grpSpPr bwMode="auto">
          <a:xfrm>
            <a:off x="5181600" y="3706813"/>
            <a:ext cx="876300" cy="319087"/>
            <a:chOff x="3264" y="2335"/>
            <a:chExt cx="552" cy="201"/>
          </a:xfrm>
        </p:grpSpPr>
        <p:sp>
          <p:nvSpPr>
            <p:cNvPr id="7248" name="Oval 39"/>
            <p:cNvSpPr>
              <a:spLocks noChangeArrowheads="1"/>
            </p:cNvSpPr>
            <p:nvPr/>
          </p:nvSpPr>
          <p:spPr bwMode="auto">
            <a:xfrm>
              <a:off x="3264" y="237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49" name="Text Box 40"/>
            <p:cNvSpPr txBox="1">
              <a:spLocks noChangeArrowheads="1"/>
            </p:cNvSpPr>
            <p:nvPr/>
          </p:nvSpPr>
          <p:spPr bwMode="auto">
            <a:xfrm>
              <a:off x="3327" y="240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0</a:t>
              </a:r>
            </a:p>
          </p:txBody>
        </p:sp>
        <p:sp>
          <p:nvSpPr>
            <p:cNvPr id="7250" name="Line 41"/>
            <p:cNvSpPr>
              <a:spLocks noChangeShapeType="1"/>
            </p:cNvSpPr>
            <p:nvPr/>
          </p:nvSpPr>
          <p:spPr bwMode="auto">
            <a:xfrm>
              <a:off x="3424" y="245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51" name="Oval 42"/>
            <p:cNvSpPr>
              <a:spLocks noChangeArrowheads="1"/>
            </p:cNvSpPr>
            <p:nvPr/>
          </p:nvSpPr>
          <p:spPr bwMode="auto">
            <a:xfrm>
              <a:off x="3656" y="237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52" name="Text Box 43"/>
            <p:cNvSpPr txBox="1">
              <a:spLocks noChangeArrowheads="1"/>
            </p:cNvSpPr>
            <p:nvPr/>
          </p:nvSpPr>
          <p:spPr bwMode="auto">
            <a:xfrm>
              <a:off x="3719" y="240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2</a:t>
              </a:r>
            </a:p>
          </p:txBody>
        </p:sp>
        <p:sp>
          <p:nvSpPr>
            <p:cNvPr id="7253" name="Text Box 44"/>
            <p:cNvSpPr txBox="1">
              <a:spLocks noChangeArrowheads="1"/>
            </p:cNvSpPr>
            <p:nvPr/>
          </p:nvSpPr>
          <p:spPr bwMode="auto">
            <a:xfrm>
              <a:off x="3495" y="2335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(</a:t>
              </a:r>
            </a:p>
          </p:txBody>
        </p:sp>
      </p:grpSp>
      <p:grpSp>
        <p:nvGrpSpPr>
          <p:cNvPr id="243792" name="Group 80"/>
          <p:cNvGrpSpPr>
            <a:grpSpLocks/>
          </p:cNvGrpSpPr>
          <p:nvPr/>
        </p:nvGrpSpPr>
        <p:grpSpPr bwMode="auto">
          <a:xfrm>
            <a:off x="6705600" y="3706813"/>
            <a:ext cx="1014413" cy="350837"/>
            <a:chOff x="4224" y="2335"/>
            <a:chExt cx="639" cy="221"/>
          </a:xfrm>
        </p:grpSpPr>
        <p:sp>
          <p:nvSpPr>
            <p:cNvPr id="7243" name="Line 45"/>
            <p:cNvSpPr>
              <a:spLocks noChangeShapeType="1"/>
            </p:cNvSpPr>
            <p:nvPr/>
          </p:nvSpPr>
          <p:spPr bwMode="auto">
            <a:xfrm>
              <a:off x="4224" y="245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44" name="Text Box 46"/>
            <p:cNvSpPr txBox="1">
              <a:spLocks noChangeArrowheads="1"/>
            </p:cNvSpPr>
            <p:nvPr/>
          </p:nvSpPr>
          <p:spPr bwMode="auto">
            <a:xfrm>
              <a:off x="4295" y="2335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x</a:t>
              </a:r>
            </a:p>
          </p:txBody>
        </p:sp>
        <p:sp>
          <p:nvSpPr>
            <p:cNvPr id="7245" name="Rectangle 47"/>
            <p:cNvSpPr>
              <a:spLocks noChangeArrowheads="1"/>
            </p:cNvSpPr>
            <p:nvPr/>
          </p:nvSpPr>
          <p:spPr bwMode="auto">
            <a:xfrm>
              <a:off x="4448" y="2376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46" name="Text Box 48"/>
            <p:cNvSpPr txBox="1">
              <a:spLocks noChangeArrowheads="1"/>
            </p:cNvSpPr>
            <p:nvPr/>
          </p:nvSpPr>
          <p:spPr bwMode="auto">
            <a:xfrm>
              <a:off x="4615" y="2383"/>
              <a:ext cx="24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</a:rPr>
                <a:t>E/1</a:t>
              </a:r>
            </a:p>
          </p:txBody>
        </p:sp>
        <p:sp>
          <p:nvSpPr>
            <p:cNvPr id="7247" name="Text Box 49"/>
            <p:cNvSpPr txBox="1">
              <a:spLocks noChangeArrowheads="1"/>
            </p:cNvSpPr>
            <p:nvPr/>
          </p:nvSpPr>
          <p:spPr bwMode="auto">
            <a:xfrm>
              <a:off x="4503" y="240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1</a:t>
              </a:r>
            </a:p>
          </p:txBody>
        </p:sp>
      </p:grpSp>
      <p:grpSp>
        <p:nvGrpSpPr>
          <p:cNvPr id="243791" name="Group 79"/>
          <p:cNvGrpSpPr>
            <a:grpSpLocks/>
          </p:cNvGrpSpPr>
          <p:nvPr/>
        </p:nvGrpSpPr>
        <p:grpSpPr bwMode="auto">
          <a:xfrm>
            <a:off x="6070600" y="3706813"/>
            <a:ext cx="622300" cy="319087"/>
            <a:chOff x="3824" y="2335"/>
            <a:chExt cx="392" cy="201"/>
          </a:xfrm>
        </p:grpSpPr>
        <p:sp>
          <p:nvSpPr>
            <p:cNvPr id="7239" name="Line 50"/>
            <p:cNvSpPr>
              <a:spLocks noChangeShapeType="1"/>
            </p:cNvSpPr>
            <p:nvPr/>
          </p:nvSpPr>
          <p:spPr bwMode="auto">
            <a:xfrm>
              <a:off x="3824" y="2456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40" name="Oval 51"/>
            <p:cNvSpPr>
              <a:spLocks noChangeArrowheads="1"/>
            </p:cNvSpPr>
            <p:nvPr/>
          </p:nvSpPr>
          <p:spPr bwMode="auto">
            <a:xfrm>
              <a:off x="4056" y="237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41" name="Text Box 52"/>
            <p:cNvSpPr txBox="1">
              <a:spLocks noChangeArrowheads="1"/>
            </p:cNvSpPr>
            <p:nvPr/>
          </p:nvSpPr>
          <p:spPr bwMode="auto">
            <a:xfrm>
              <a:off x="4119" y="240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2</a:t>
              </a:r>
            </a:p>
          </p:txBody>
        </p:sp>
        <p:sp>
          <p:nvSpPr>
            <p:cNvPr id="7242" name="Text Box 53"/>
            <p:cNvSpPr txBox="1">
              <a:spLocks noChangeArrowheads="1"/>
            </p:cNvSpPr>
            <p:nvPr/>
          </p:nvSpPr>
          <p:spPr bwMode="auto">
            <a:xfrm>
              <a:off x="3895" y="2335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(</a:t>
              </a:r>
            </a:p>
          </p:txBody>
        </p:sp>
      </p:grpSp>
      <p:grpSp>
        <p:nvGrpSpPr>
          <p:cNvPr id="243793" name="Group 81"/>
          <p:cNvGrpSpPr>
            <a:grpSpLocks/>
          </p:cNvGrpSpPr>
          <p:nvPr/>
        </p:nvGrpSpPr>
        <p:grpSpPr bwMode="auto">
          <a:xfrm>
            <a:off x="6559550" y="4025900"/>
            <a:ext cx="755650" cy="482600"/>
            <a:chOff x="4132" y="2536"/>
            <a:chExt cx="476" cy="304"/>
          </a:xfrm>
        </p:grpSpPr>
        <p:sp>
          <p:nvSpPr>
            <p:cNvPr id="7234" name="Line 54"/>
            <p:cNvSpPr>
              <a:spLocks noChangeShapeType="1"/>
            </p:cNvSpPr>
            <p:nvPr/>
          </p:nvSpPr>
          <p:spPr bwMode="auto">
            <a:xfrm>
              <a:off x="4132" y="2760"/>
              <a:ext cx="3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35" name="Oval 55"/>
            <p:cNvSpPr>
              <a:spLocks noChangeArrowheads="1"/>
            </p:cNvSpPr>
            <p:nvPr/>
          </p:nvSpPr>
          <p:spPr bwMode="auto">
            <a:xfrm>
              <a:off x="4448" y="2680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36" name="Text Box 56"/>
            <p:cNvSpPr txBox="1">
              <a:spLocks noChangeArrowheads="1"/>
            </p:cNvSpPr>
            <p:nvPr/>
          </p:nvSpPr>
          <p:spPr bwMode="auto">
            <a:xfrm>
              <a:off x="4511" y="271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3</a:t>
              </a:r>
            </a:p>
          </p:txBody>
        </p:sp>
        <p:sp>
          <p:nvSpPr>
            <p:cNvPr id="7237" name="Text Box 57"/>
            <p:cNvSpPr txBox="1">
              <a:spLocks noChangeArrowheads="1"/>
            </p:cNvSpPr>
            <p:nvPr/>
          </p:nvSpPr>
          <p:spPr bwMode="auto">
            <a:xfrm>
              <a:off x="4287" y="2639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E</a:t>
              </a:r>
            </a:p>
          </p:txBody>
        </p:sp>
        <p:sp>
          <p:nvSpPr>
            <p:cNvPr id="7238" name="Line 58"/>
            <p:cNvSpPr>
              <a:spLocks noChangeShapeType="1"/>
            </p:cNvSpPr>
            <p:nvPr/>
          </p:nvSpPr>
          <p:spPr bwMode="auto">
            <a:xfrm>
              <a:off x="4136" y="2536"/>
              <a:ext cx="0" cy="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243794" name="Group 82"/>
          <p:cNvGrpSpPr>
            <a:grpSpLocks/>
          </p:cNvGrpSpPr>
          <p:nvPr/>
        </p:nvGrpSpPr>
        <p:grpSpPr bwMode="auto">
          <a:xfrm>
            <a:off x="7327900" y="4189413"/>
            <a:ext cx="1014413" cy="350837"/>
            <a:chOff x="4616" y="2639"/>
            <a:chExt cx="639" cy="221"/>
          </a:xfrm>
        </p:grpSpPr>
        <p:sp>
          <p:nvSpPr>
            <p:cNvPr id="7229" name="Line 59"/>
            <p:cNvSpPr>
              <a:spLocks noChangeShapeType="1"/>
            </p:cNvSpPr>
            <p:nvPr/>
          </p:nvSpPr>
          <p:spPr bwMode="auto">
            <a:xfrm>
              <a:off x="4616" y="276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30" name="Text Box 60"/>
            <p:cNvSpPr txBox="1">
              <a:spLocks noChangeArrowheads="1"/>
            </p:cNvSpPr>
            <p:nvPr/>
          </p:nvSpPr>
          <p:spPr bwMode="auto">
            <a:xfrm>
              <a:off x="4687" y="2639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)</a:t>
              </a:r>
            </a:p>
          </p:txBody>
        </p:sp>
        <p:sp>
          <p:nvSpPr>
            <p:cNvPr id="7231" name="Rectangle 61"/>
            <p:cNvSpPr>
              <a:spLocks noChangeArrowheads="1"/>
            </p:cNvSpPr>
            <p:nvPr/>
          </p:nvSpPr>
          <p:spPr bwMode="auto">
            <a:xfrm>
              <a:off x="4840" y="2680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32" name="Text Box 62"/>
            <p:cNvSpPr txBox="1">
              <a:spLocks noChangeArrowheads="1"/>
            </p:cNvSpPr>
            <p:nvPr/>
          </p:nvSpPr>
          <p:spPr bwMode="auto">
            <a:xfrm>
              <a:off x="5007" y="2687"/>
              <a:ext cx="24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</a:rPr>
                <a:t>E/3</a:t>
              </a:r>
            </a:p>
          </p:txBody>
        </p:sp>
        <p:sp>
          <p:nvSpPr>
            <p:cNvPr id="7233" name="Text Box 63"/>
            <p:cNvSpPr txBox="1">
              <a:spLocks noChangeArrowheads="1"/>
            </p:cNvSpPr>
            <p:nvPr/>
          </p:nvSpPr>
          <p:spPr bwMode="auto">
            <a:xfrm>
              <a:off x="4895" y="271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4</a:t>
              </a:r>
            </a:p>
          </p:txBody>
        </p:sp>
      </p:grpSp>
      <p:grpSp>
        <p:nvGrpSpPr>
          <p:cNvPr id="243796" name="Group 84"/>
          <p:cNvGrpSpPr>
            <a:grpSpLocks/>
          </p:cNvGrpSpPr>
          <p:nvPr/>
        </p:nvGrpSpPr>
        <p:grpSpPr bwMode="auto">
          <a:xfrm>
            <a:off x="6680200" y="4760913"/>
            <a:ext cx="1014413" cy="350837"/>
            <a:chOff x="4208" y="2999"/>
            <a:chExt cx="639" cy="221"/>
          </a:xfrm>
        </p:grpSpPr>
        <p:sp>
          <p:nvSpPr>
            <p:cNvPr id="7224" name="Line 68"/>
            <p:cNvSpPr>
              <a:spLocks noChangeShapeType="1"/>
            </p:cNvSpPr>
            <p:nvPr/>
          </p:nvSpPr>
          <p:spPr bwMode="auto">
            <a:xfrm>
              <a:off x="4208" y="3120"/>
              <a:ext cx="2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25" name="Text Box 69"/>
            <p:cNvSpPr txBox="1">
              <a:spLocks noChangeArrowheads="1"/>
            </p:cNvSpPr>
            <p:nvPr/>
          </p:nvSpPr>
          <p:spPr bwMode="auto">
            <a:xfrm>
              <a:off x="4279" y="2999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)</a:t>
              </a:r>
            </a:p>
          </p:txBody>
        </p:sp>
        <p:sp>
          <p:nvSpPr>
            <p:cNvPr id="7226" name="Rectangle 70"/>
            <p:cNvSpPr>
              <a:spLocks noChangeArrowheads="1"/>
            </p:cNvSpPr>
            <p:nvPr/>
          </p:nvSpPr>
          <p:spPr bwMode="auto">
            <a:xfrm>
              <a:off x="4432" y="3040"/>
              <a:ext cx="160" cy="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27" name="Text Box 71"/>
            <p:cNvSpPr txBox="1">
              <a:spLocks noChangeArrowheads="1"/>
            </p:cNvSpPr>
            <p:nvPr/>
          </p:nvSpPr>
          <p:spPr bwMode="auto">
            <a:xfrm>
              <a:off x="4599" y="3047"/>
              <a:ext cx="24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</a:rPr>
                <a:t>E/3</a:t>
              </a:r>
            </a:p>
          </p:txBody>
        </p:sp>
        <p:sp>
          <p:nvSpPr>
            <p:cNvPr id="7228" name="Text Box 72"/>
            <p:cNvSpPr txBox="1">
              <a:spLocks noChangeArrowheads="1"/>
            </p:cNvSpPr>
            <p:nvPr/>
          </p:nvSpPr>
          <p:spPr bwMode="auto">
            <a:xfrm>
              <a:off x="4487" y="307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4</a:t>
              </a:r>
            </a:p>
          </p:txBody>
        </p:sp>
      </p:grpSp>
      <p:grpSp>
        <p:nvGrpSpPr>
          <p:cNvPr id="243795" name="Group 83"/>
          <p:cNvGrpSpPr>
            <a:grpSpLocks/>
          </p:cNvGrpSpPr>
          <p:nvPr/>
        </p:nvGrpSpPr>
        <p:grpSpPr bwMode="auto">
          <a:xfrm>
            <a:off x="5930900" y="4025900"/>
            <a:ext cx="736600" cy="1054100"/>
            <a:chOff x="3736" y="2536"/>
            <a:chExt cx="464" cy="664"/>
          </a:xfrm>
        </p:grpSpPr>
        <p:sp>
          <p:nvSpPr>
            <p:cNvPr id="7219" name="Line 64"/>
            <p:cNvSpPr>
              <a:spLocks noChangeShapeType="1"/>
            </p:cNvSpPr>
            <p:nvPr/>
          </p:nvSpPr>
          <p:spPr bwMode="auto">
            <a:xfrm>
              <a:off x="3736" y="3120"/>
              <a:ext cx="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20" name="Oval 65"/>
            <p:cNvSpPr>
              <a:spLocks noChangeArrowheads="1"/>
            </p:cNvSpPr>
            <p:nvPr/>
          </p:nvSpPr>
          <p:spPr bwMode="auto">
            <a:xfrm>
              <a:off x="4040" y="3040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21" name="Text Box 66"/>
            <p:cNvSpPr txBox="1">
              <a:spLocks noChangeArrowheads="1"/>
            </p:cNvSpPr>
            <p:nvPr/>
          </p:nvSpPr>
          <p:spPr bwMode="auto">
            <a:xfrm>
              <a:off x="4103" y="3071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3</a:t>
              </a:r>
            </a:p>
          </p:txBody>
        </p:sp>
        <p:sp>
          <p:nvSpPr>
            <p:cNvPr id="7222" name="Text Box 67"/>
            <p:cNvSpPr txBox="1">
              <a:spLocks noChangeArrowheads="1"/>
            </p:cNvSpPr>
            <p:nvPr/>
          </p:nvSpPr>
          <p:spPr bwMode="auto">
            <a:xfrm>
              <a:off x="3879" y="2999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E</a:t>
              </a:r>
            </a:p>
          </p:txBody>
        </p:sp>
        <p:sp>
          <p:nvSpPr>
            <p:cNvPr id="7223" name="Line 73"/>
            <p:cNvSpPr>
              <a:spLocks noChangeShapeType="1"/>
            </p:cNvSpPr>
            <p:nvPr/>
          </p:nvSpPr>
          <p:spPr bwMode="auto">
            <a:xfrm>
              <a:off x="3736" y="2536"/>
              <a:ext cx="0" cy="5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243797" name="Group 85"/>
          <p:cNvGrpSpPr>
            <a:grpSpLocks/>
          </p:cNvGrpSpPr>
          <p:nvPr/>
        </p:nvGrpSpPr>
        <p:grpSpPr bwMode="auto">
          <a:xfrm>
            <a:off x="5054600" y="4025900"/>
            <a:ext cx="520700" cy="722313"/>
            <a:chOff x="3184" y="2536"/>
            <a:chExt cx="328" cy="455"/>
          </a:xfrm>
        </p:grpSpPr>
        <p:sp>
          <p:nvSpPr>
            <p:cNvPr id="7215" name="AutoShape 74"/>
            <p:cNvSpPr>
              <a:spLocks noChangeArrowheads="1"/>
            </p:cNvSpPr>
            <p:nvPr/>
          </p:nvSpPr>
          <p:spPr bwMode="auto">
            <a:xfrm>
              <a:off x="3184" y="2824"/>
              <a:ext cx="328" cy="160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16" name="Text Box 75"/>
            <p:cNvSpPr txBox="1">
              <a:spLocks noChangeArrowheads="1"/>
            </p:cNvSpPr>
            <p:nvPr/>
          </p:nvSpPr>
          <p:spPr bwMode="auto">
            <a:xfrm>
              <a:off x="3207" y="2799"/>
              <a:ext cx="30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stop</a:t>
              </a:r>
            </a:p>
          </p:txBody>
        </p:sp>
        <p:sp>
          <p:nvSpPr>
            <p:cNvPr id="7217" name="Line 76"/>
            <p:cNvSpPr>
              <a:spLocks noChangeShapeType="1"/>
            </p:cNvSpPr>
            <p:nvPr/>
          </p:nvSpPr>
          <p:spPr bwMode="auto">
            <a:xfrm>
              <a:off x="3344" y="2536"/>
              <a:ext cx="0" cy="2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18" name="Text Box 77"/>
            <p:cNvSpPr txBox="1">
              <a:spLocks noChangeArrowheads="1"/>
            </p:cNvSpPr>
            <p:nvPr/>
          </p:nvSpPr>
          <p:spPr bwMode="auto">
            <a:xfrm>
              <a:off x="3375" y="2607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/>
                <a:t>E</a:t>
              </a:r>
            </a:p>
          </p:txBody>
        </p:sp>
      </p:grpSp>
      <p:sp>
        <p:nvSpPr>
          <p:cNvPr id="7214" name="Line 86"/>
          <p:cNvSpPr>
            <a:spLocks noChangeShapeType="1"/>
          </p:cNvSpPr>
          <p:nvPr/>
        </p:nvSpPr>
        <p:spPr bwMode="auto">
          <a:xfrm flipV="1">
            <a:off x="1266825" y="1914525"/>
            <a:ext cx="0" cy="466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4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64EFF4-9A2E-42B2-9D70-D98E4AFD427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3400" smtClean="0"/>
              <a:t>Recovery at synchronization points</a:t>
            </a:r>
          </a:p>
        </p:txBody>
      </p:sp>
      <p:sp>
        <p:nvSpPr>
          <p:cNvPr id="64516" name="Text Box 3"/>
          <p:cNvSpPr txBox="1">
            <a:spLocks noChangeArrowheads="1"/>
          </p:cNvSpPr>
          <p:nvPr/>
        </p:nvSpPr>
        <p:spPr bwMode="auto">
          <a:xfrm>
            <a:off x="696913" y="1168400"/>
            <a:ext cx="5959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Error recovery is only done at particularly "safe" positions</a:t>
            </a:r>
          </a:p>
        </p:txBody>
      </p:sp>
      <p:sp>
        <p:nvSpPr>
          <p:cNvPr id="64517" name="Text Box 4"/>
          <p:cNvSpPr txBox="1">
            <a:spLocks noChangeArrowheads="1"/>
          </p:cNvSpPr>
          <p:nvPr/>
        </p:nvSpPr>
        <p:spPr bwMode="auto">
          <a:xfrm>
            <a:off x="684213" y="1509713"/>
            <a:ext cx="8248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i.e. at positions where keywords are expected which do not occur at other positions in the grammar</a:t>
            </a:r>
          </a:p>
        </p:txBody>
      </p:sp>
      <p:sp>
        <p:nvSpPr>
          <p:cNvPr id="288773" name="Text Box 5"/>
          <p:cNvSpPr txBox="1">
            <a:spLocks noChangeArrowheads="1"/>
          </p:cNvSpPr>
          <p:nvPr/>
        </p:nvSpPr>
        <p:spPr bwMode="auto">
          <a:xfrm>
            <a:off x="684213" y="2006491"/>
            <a:ext cx="378370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example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start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Statement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while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...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start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Declaration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static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void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...</a:t>
            </a:r>
          </a:p>
        </p:txBody>
      </p:sp>
      <p:sp>
        <p:nvSpPr>
          <p:cNvPr id="288774" name="Text Box 6"/>
          <p:cNvSpPr txBox="1">
            <a:spLocks noChangeArrowheads="1"/>
          </p:cNvSpPr>
          <p:nvPr/>
        </p:nvSpPr>
        <p:spPr bwMode="auto">
          <a:xfrm>
            <a:off x="684213" y="2831991"/>
            <a:ext cx="4729162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Problem: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can occur at both positions!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not a safe anchor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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omit it from the anchor set</a:t>
            </a:r>
          </a:p>
        </p:txBody>
      </p:sp>
      <p:grpSp>
        <p:nvGrpSpPr>
          <p:cNvPr id="288792" name="Group 24"/>
          <p:cNvGrpSpPr>
            <a:grpSpLocks/>
          </p:cNvGrpSpPr>
          <p:nvPr/>
        </p:nvGrpSpPr>
        <p:grpSpPr bwMode="auto">
          <a:xfrm>
            <a:off x="2451101" y="1917591"/>
            <a:ext cx="2711452" cy="903287"/>
            <a:chOff x="1544" y="1279"/>
            <a:chExt cx="1708" cy="569"/>
          </a:xfrm>
        </p:grpSpPr>
        <p:sp>
          <p:nvSpPr>
            <p:cNvPr id="64529" name="Oval 9"/>
            <p:cNvSpPr>
              <a:spLocks noChangeArrowheads="1"/>
            </p:cNvSpPr>
            <p:nvPr/>
          </p:nvSpPr>
          <p:spPr bwMode="auto">
            <a:xfrm>
              <a:off x="1544" y="1512"/>
              <a:ext cx="848" cy="17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4530" name="Oval 10"/>
            <p:cNvSpPr>
              <a:spLocks noChangeArrowheads="1"/>
            </p:cNvSpPr>
            <p:nvPr/>
          </p:nvSpPr>
          <p:spPr bwMode="auto">
            <a:xfrm>
              <a:off x="1608" y="1664"/>
              <a:ext cx="1208" cy="18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4531" name="Text Box 11"/>
            <p:cNvSpPr txBox="1">
              <a:spLocks noChangeArrowheads="1"/>
            </p:cNvSpPr>
            <p:nvPr/>
          </p:nvSpPr>
          <p:spPr bwMode="auto">
            <a:xfrm>
              <a:off x="2735" y="1279"/>
              <a:ext cx="51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anchors</a:t>
              </a:r>
            </a:p>
          </p:txBody>
        </p:sp>
        <p:sp>
          <p:nvSpPr>
            <p:cNvPr id="64532" name="Line 12"/>
            <p:cNvSpPr>
              <a:spLocks noChangeShapeType="1"/>
            </p:cNvSpPr>
            <p:nvPr/>
          </p:nvSpPr>
          <p:spPr bwMode="auto">
            <a:xfrm flipV="1">
              <a:off x="2368" y="1440"/>
              <a:ext cx="360" cy="10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4533" name="Line 13"/>
            <p:cNvSpPr>
              <a:spLocks noChangeShapeType="1"/>
            </p:cNvSpPr>
            <p:nvPr/>
          </p:nvSpPr>
          <p:spPr bwMode="auto">
            <a:xfrm flipV="1">
              <a:off x="2672" y="1456"/>
              <a:ext cx="96" cy="20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88785" name="Text Box 17"/>
          <p:cNvSpPr txBox="1">
            <a:spLocks noChangeArrowheads="1"/>
          </p:cNvSpPr>
          <p:nvPr/>
        </p:nvSpPr>
        <p:spPr bwMode="auto">
          <a:xfrm>
            <a:off x="735013" y="5702191"/>
            <a:ext cx="7658163" cy="8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Anchors (i.e.,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expectedSymbols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 can be computed at compile time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(don't have to be passed as parameters to parser methods)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After an error the parser "stumbles ahead" until it reaches the next synchronization point</a:t>
            </a:r>
          </a:p>
        </p:txBody>
      </p:sp>
      <p:grpSp>
        <p:nvGrpSpPr>
          <p:cNvPr id="288791" name="Group 23"/>
          <p:cNvGrpSpPr>
            <a:grpSpLocks/>
          </p:cNvGrpSpPr>
          <p:nvPr/>
        </p:nvGrpSpPr>
        <p:grpSpPr bwMode="auto">
          <a:xfrm>
            <a:off x="709613" y="3709878"/>
            <a:ext cx="6235700" cy="1868488"/>
            <a:chOff x="447" y="2408"/>
            <a:chExt cx="3928" cy="1177"/>
          </a:xfrm>
        </p:grpSpPr>
        <p:sp>
          <p:nvSpPr>
            <p:cNvPr id="64523" name="Text Box 7"/>
            <p:cNvSpPr txBox="1">
              <a:spLocks noChangeArrowheads="1"/>
            </p:cNvSpPr>
            <p:nvPr/>
          </p:nvSpPr>
          <p:spPr bwMode="auto">
            <a:xfrm>
              <a:off x="447" y="2408"/>
              <a:ext cx="344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Code that has to be inserted at synchronization points</a:t>
              </a:r>
            </a:p>
          </p:txBody>
        </p:sp>
        <p:sp>
          <p:nvSpPr>
            <p:cNvPr id="64524" name="Text Box 8"/>
            <p:cNvSpPr txBox="1">
              <a:spLocks noChangeArrowheads="1"/>
            </p:cNvSpPr>
            <p:nvPr/>
          </p:nvSpPr>
          <p:spPr bwMode="auto">
            <a:xfrm>
              <a:off x="511" y="2711"/>
              <a:ext cx="3864" cy="87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(sym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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expectedSymbols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error("...");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(sym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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expectedSymbols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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{eof})) scan();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64525" name="Line 15"/>
            <p:cNvSpPr>
              <a:spLocks noChangeShapeType="1"/>
            </p:cNvSpPr>
            <p:nvPr/>
          </p:nvSpPr>
          <p:spPr bwMode="auto">
            <a:xfrm flipV="1">
              <a:off x="1472" y="2760"/>
              <a:ext cx="160" cy="104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4526" name="Text Box 16"/>
            <p:cNvSpPr txBox="1">
              <a:spLocks noChangeArrowheads="1"/>
            </p:cNvSpPr>
            <p:nvPr/>
          </p:nvSpPr>
          <p:spPr bwMode="auto">
            <a:xfrm>
              <a:off x="1615" y="2663"/>
              <a:ext cx="202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anchors at this synchronization point</a:t>
              </a:r>
            </a:p>
          </p:txBody>
        </p:sp>
        <p:sp>
          <p:nvSpPr>
            <p:cNvPr id="64527" name="Text Box 20"/>
            <p:cNvSpPr txBox="1">
              <a:spLocks noChangeArrowheads="1"/>
            </p:cNvSpPr>
            <p:nvPr/>
          </p:nvSpPr>
          <p:spPr bwMode="auto">
            <a:xfrm>
              <a:off x="2031" y="3343"/>
              <a:ext cx="208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 order not to get into an endless loop</a:t>
              </a:r>
            </a:p>
          </p:txBody>
        </p:sp>
        <p:sp>
          <p:nvSpPr>
            <p:cNvPr id="64528" name="Line 21"/>
            <p:cNvSpPr>
              <a:spLocks noChangeShapeType="1"/>
            </p:cNvSpPr>
            <p:nvPr/>
          </p:nvSpPr>
          <p:spPr bwMode="auto">
            <a:xfrm>
              <a:off x="2546" y="3288"/>
              <a:ext cx="96" cy="9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07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3" grpId="0"/>
      <p:bldP spid="288774" grpId="0"/>
      <p:bldP spid="288785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03645B-0321-44C0-A8FD-6D7BB473F3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de-DE" altLang="en-US" sz="1400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671513" y="1168400"/>
            <a:ext cx="473653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Synchronisation </a:t>
            </a:r>
            <a:r>
              <a:rPr lang="de-AT" altLang="en-US" sz="1800" b="1" smtClean="0"/>
              <a:t>at the beginning of </a:t>
            </a:r>
            <a:r>
              <a:rPr lang="de-AT" altLang="en-US" sz="1800" b="1" i="1" smtClean="0"/>
              <a:t>Statement</a:t>
            </a:r>
            <a:endParaRPr lang="de-AT" altLang="en-US" sz="1800" b="1" i="1"/>
          </a:p>
        </p:txBody>
      </p:sp>
      <p:sp>
        <p:nvSpPr>
          <p:cNvPr id="54277" name="Text Box 4"/>
          <p:cNvSpPr txBox="1">
            <a:spLocks noChangeArrowheads="1"/>
          </p:cNvSpPr>
          <p:nvPr/>
        </p:nvSpPr>
        <p:spPr bwMode="auto">
          <a:xfrm>
            <a:off x="760413" y="1585913"/>
            <a:ext cx="3741737" cy="31115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private static void </a:t>
            </a:r>
            <a:r>
              <a:rPr lang="de-AT" altLang="en-US" sz="1400" b="1">
                <a:latin typeface="Arial" panose="020B0604020202020204" pitchFamily="34" charset="0"/>
              </a:rPr>
              <a:t>Statement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if (!firstStat.get(sym))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error("invalid start of statement");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while (!syncStat.get(sym)) 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	errDist = 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if (sym == if_)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scan();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check(lpar); Expr(); check(rpar);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Statement();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if (sym == else_) { scan(); Statement();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 else if (sym == while_)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54278" name="Text Box 5"/>
          <p:cNvSpPr txBox="1">
            <a:spLocks noChangeArrowheads="1"/>
          </p:cNvSpPr>
          <p:nvPr/>
        </p:nvSpPr>
        <p:spPr bwMode="auto">
          <a:xfrm>
            <a:off x="4751388" y="1598613"/>
            <a:ext cx="3084797" cy="117173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BitSet </a:t>
            </a:r>
            <a:r>
              <a:rPr lang="de-AT" altLang="en-US" sz="1400" b="1">
                <a:latin typeface="Arial" panose="020B0604020202020204" pitchFamily="34" charset="0"/>
              </a:rPr>
              <a:t>firstStat</a:t>
            </a:r>
            <a:r>
              <a:rPr lang="de-AT" altLang="en-US" sz="1400">
                <a:latin typeface="Arial" panose="020B0604020202020204" pitchFamily="34" charset="0"/>
              </a:rPr>
              <a:t> = new BitSet();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firstStat.set(ident);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firstStat.set(while</a:t>
            </a:r>
            <a:r>
              <a:rPr lang="de-AT" altLang="en-US" sz="1400">
                <a:latin typeface="Arial" panose="020B0604020202020204" pitchFamily="34" charset="0"/>
              </a:rPr>
              <a:t>_);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firstStat.set(if_);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54279" name="AutoShape 6"/>
          <p:cNvSpPr>
            <a:spLocks/>
          </p:cNvSpPr>
          <p:nvPr/>
        </p:nvSpPr>
        <p:spPr bwMode="auto">
          <a:xfrm>
            <a:off x="4549775" y="2984500"/>
            <a:ext cx="88900" cy="1460500"/>
          </a:xfrm>
          <a:prstGeom prst="rightBrace">
            <a:avLst>
              <a:gd name="adj1" fmla="val 13690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54280" name="Text Box 7"/>
          <p:cNvSpPr txBox="1">
            <a:spLocks noChangeArrowheads="1"/>
          </p:cNvSpPr>
          <p:nvPr/>
        </p:nvSpPr>
        <p:spPr bwMode="auto">
          <a:xfrm>
            <a:off x="4675188" y="3419169"/>
            <a:ext cx="354165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rest of the parser remains untouched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as if there were no error handling</a:t>
            </a:r>
            <a:endParaRPr lang="de-AT" altLang="en-US" sz="1600"/>
          </a:p>
        </p:txBody>
      </p:sp>
      <p:grpSp>
        <p:nvGrpSpPr>
          <p:cNvPr id="289805" name="Group 13"/>
          <p:cNvGrpSpPr>
            <a:grpSpLocks/>
          </p:cNvGrpSpPr>
          <p:nvPr/>
        </p:nvGrpSpPr>
        <p:grpSpPr bwMode="auto">
          <a:xfrm>
            <a:off x="646113" y="4787900"/>
            <a:ext cx="5613400" cy="1960563"/>
            <a:chOff x="407" y="2944"/>
            <a:chExt cx="3536" cy="1235"/>
          </a:xfrm>
        </p:grpSpPr>
        <p:sp>
          <p:nvSpPr>
            <p:cNvPr id="54283" name="Text Box 8"/>
            <p:cNvSpPr txBox="1">
              <a:spLocks noChangeArrowheads="1"/>
            </p:cNvSpPr>
            <p:nvPr/>
          </p:nvSpPr>
          <p:spPr bwMode="auto">
            <a:xfrm>
              <a:off x="407" y="2944"/>
              <a:ext cx="191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No synchronization in </a:t>
              </a:r>
              <a:r>
                <a:rPr lang="de-AT" altLang="en-US" sz="1800" b="1" i="1"/>
                <a:t>error()</a:t>
              </a:r>
            </a:p>
          </p:txBody>
        </p:sp>
        <p:sp>
          <p:nvSpPr>
            <p:cNvPr id="54284" name="Text Box 9"/>
            <p:cNvSpPr txBox="1">
              <a:spLocks noChangeArrowheads="1"/>
            </p:cNvSpPr>
            <p:nvPr/>
          </p:nvSpPr>
          <p:spPr bwMode="auto">
            <a:xfrm>
              <a:off x="479" y="3183"/>
              <a:ext cx="3464" cy="99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error </a:t>
              </a:r>
              <a:r>
                <a:rPr lang="de-AT" altLang="en-US" sz="1400">
                  <a:latin typeface="Arial" panose="020B0604020202020204" pitchFamily="34" charset="0"/>
                </a:rPr>
                <a:t>(String msg)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errDist &gt;= 3</a:t>
              </a:r>
              <a:r>
                <a:rPr lang="de-AT" altLang="en-US" sz="1400">
                  <a:latin typeface="Arial" panose="020B0604020202020204" pitchFamily="34" charset="0"/>
                </a:rPr>
                <a:t>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System.out.println("line " + la.line + " col " + la.col + ": " + msg);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errors++;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errDist = 0;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54285" name="Text Box 10"/>
            <p:cNvSpPr txBox="1">
              <a:spLocks noChangeArrowheads="1"/>
            </p:cNvSpPr>
            <p:nvPr/>
          </p:nvSpPr>
          <p:spPr bwMode="auto">
            <a:xfrm>
              <a:off x="2079" y="3775"/>
              <a:ext cx="1231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heuristic with </a:t>
              </a:r>
              <a:r>
                <a:rPr lang="de-AT" altLang="en-US" sz="1600" i="1" smtClean="0"/>
                <a:t>errDist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can be reused here</a:t>
              </a:r>
              <a:endParaRPr lang="de-AT" altLang="en-US" sz="1600"/>
            </a:p>
          </p:txBody>
        </p:sp>
        <p:sp>
          <p:nvSpPr>
            <p:cNvPr id="54286" name="Line 11"/>
            <p:cNvSpPr>
              <a:spLocks noChangeShapeType="1"/>
            </p:cNvSpPr>
            <p:nvPr/>
          </p:nvSpPr>
          <p:spPr bwMode="auto">
            <a:xfrm flipH="1">
              <a:off x="1280" y="3960"/>
              <a:ext cx="680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54282" name="Text Box 15"/>
          <p:cNvSpPr txBox="1">
            <a:spLocks noChangeArrowheads="1"/>
          </p:cNvSpPr>
          <p:nvPr/>
        </p:nvSpPr>
        <p:spPr bwMode="auto">
          <a:xfrm>
            <a:off x="4806720" y="2743884"/>
            <a:ext cx="403537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096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096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096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096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09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9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9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9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9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firstStat</a:t>
            </a:r>
            <a:r>
              <a:rPr lang="de-AT" altLang="en-US" sz="1600"/>
              <a:t> 	... </a:t>
            </a:r>
            <a:r>
              <a:rPr lang="de-AT" altLang="en-US" sz="1600" smtClean="0"/>
              <a:t>with </a:t>
            </a:r>
            <a:r>
              <a:rPr lang="de-AT" altLang="en-US" sz="1600" i="1"/>
              <a:t>ident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syncStat</a:t>
            </a:r>
            <a:r>
              <a:rPr lang="de-AT" altLang="en-US" sz="1600"/>
              <a:t>	... </a:t>
            </a:r>
            <a:r>
              <a:rPr lang="de-AT" altLang="en-US" sz="1600" i="1"/>
              <a:t>firstStat</a:t>
            </a:r>
            <a:r>
              <a:rPr lang="de-AT" altLang="en-US" sz="1600"/>
              <a:t> </a:t>
            </a:r>
            <a:r>
              <a:rPr lang="de-AT" altLang="en-US" sz="1600" smtClean="0"/>
              <a:t>without </a:t>
            </a:r>
            <a:r>
              <a:rPr lang="de-AT" altLang="en-US" sz="1600" i="1"/>
              <a:t>ident </a:t>
            </a:r>
            <a:r>
              <a:rPr lang="de-AT" altLang="en-US" sz="1600" smtClean="0"/>
              <a:t>but with </a:t>
            </a:r>
            <a:r>
              <a:rPr lang="de-AT" altLang="en-US" sz="1600" i="1"/>
              <a:t>eof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28E668-05CE-48C2-B230-AC247423DD8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 of error recovery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60413" y="1230313"/>
            <a:ext cx="3741737" cy="28956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(!firstStat.get(sym))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error("invalid start of statement");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while (!syncStat.get(sym)) 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errDist = 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(sym == if_)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check(lpar); Condition(); check(rpar);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Statement();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if (sym == else_) { scan(); Statement();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70661" name="Text Box 10"/>
          <p:cNvSpPr txBox="1">
            <a:spLocks noChangeArrowheads="1"/>
          </p:cNvSpPr>
          <p:nvPr/>
        </p:nvSpPr>
        <p:spPr bwMode="auto">
          <a:xfrm>
            <a:off x="4618038" y="1230313"/>
            <a:ext cx="3332162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check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(int expected)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(sym == expected) scan();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else error(...);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70662" name="Text Box 14"/>
          <p:cNvSpPr txBox="1">
            <a:spLocks noChangeArrowheads="1"/>
          </p:cNvSpPr>
          <p:nvPr/>
        </p:nvSpPr>
        <p:spPr bwMode="auto">
          <a:xfrm>
            <a:off x="671513" y="4125913"/>
            <a:ext cx="3632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erroneous input: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a &gt; b , max = a; while ...</a:t>
            </a:r>
          </a:p>
        </p:txBody>
      </p:sp>
      <p:sp>
        <p:nvSpPr>
          <p:cNvPr id="70663" name="Text Box 23"/>
          <p:cNvSpPr txBox="1">
            <a:spLocks noChangeArrowheads="1"/>
          </p:cNvSpPr>
          <p:nvPr/>
        </p:nvSpPr>
        <p:spPr bwMode="auto">
          <a:xfrm>
            <a:off x="4618038" y="2297113"/>
            <a:ext cx="3316287" cy="1793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error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(String msg)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if 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errDist &gt;= 3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System.out.println(...);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errors++;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errDist = 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0664" name="Text Box 24"/>
          <p:cNvSpPr txBox="1">
            <a:spLocks noChangeArrowheads="1"/>
          </p:cNvSpPr>
          <p:nvPr/>
        </p:nvSpPr>
        <p:spPr bwMode="auto">
          <a:xfrm>
            <a:off x="684213" y="4583113"/>
            <a:ext cx="496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sym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0665" name="Text Box 25"/>
          <p:cNvSpPr txBox="1">
            <a:spLocks noChangeArrowheads="1"/>
          </p:cNvSpPr>
          <p:nvPr/>
        </p:nvSpPr>
        <p:spPr bwMode="auto">
          <a:xfrm>
            <a:off x="1608138" y="4583113"/>
            <a:ext cx="690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action</a:t>
            </a:r>
            <a:endParaRPr kumimoji="0" lang="de-AT" altLang="en-US" sz="14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0666" name="Line 26"/>
          <p:cNvSpPr>
            <a:spLocks noChangeShapeType="1"/>
          </p:cNvSpPr>
          <p:nvPr/>
        </p:nvSpPr>
        <p:spPr bwMode="auto">
          <a:xfrm>
            <a:off x="787400" y="4940300"/>
            <a:ext cx="435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0667" name="Line 27"/>
          <p:cNvSpPr>
            <a:spLocks noChangeShapeType="1"/>
          </p:cNvSpPr>
          <p:nvPr/>
        </p:nvSpPr>
        <p:spPr bwMode="auto">
          <a:xfrm>
            <a:off x="1644650" y="4724400"/>
            <a:ext cx="0" cy="1968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91868" name="Group 28"/>
          <p:cNvGrpSpPr>
            <a:grpSpLocks/>
          </p:cNvGrpSpPr>
          <p:nvPr/>
        </p:nvGrpSpPr>
        <p:grpSpPr bwMode="auto">
          <a:xfrm>
            <a:off x="681038" y="4991100"/>
            <a:ext cx="3789362" cy="341313"/>
            <a:chOff x="429" y="3144"/>
            <a:chExt cx="2387" cy="215"/>
          </a:xfrm>
        </p:grpSpPr>
        <p:sp>
          <p:nvSpPr>
            <p:cNvPr id="70695" name="Text Box 29"/>
            <p:cNvSpPr txBox="1">
              <a:spLocks noChangeArrowheads="1"/>
            </p:cNvSpPr>
            <p:nvPr/>
          </p:nvSpPr>
          <p:spPr bwMode="auto">
            <a:xfrm>
              <a:off x="429" y="3147"/>
              <a:ext cx="1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</a:t>
              </a:r>
            </a:p>
          </p:txBody>
        </p:sp>
        <p:sp>
          <p:nvSpPr>
            <p:cNvPr id="70696" name="Text Box 30"/>
            <p:cNvSpPr txBox="1">
              <a:spLocks noChangeArrowheads="1"/>
            </p:cNvSpPr>
            <p:nvPr/>
          </p:nvSpPr>
          <p:spPr bwMode="auto">
            <a:xfrm>
              <a:off x="1749" y="3144"/>
              <a:ext cx="10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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firstStat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ok</a:t>
              </a:r>
            </a:p>
          </p:txBody>
        </p:sp>
      </p:grpSp>
      <p:grpSp>
        <p:nvGrpSpPr>
          <p:cNvPr id="291871" name="Group 31"/>
          <p:cNvGrpSpPr>
            <a:grpSpLocks/>
          </p:cNvGrpSpPr>
          <p:nvPr/>
        </p:nvGrpSpPr>
        <p:grpSpPr bwMode="auto">
          <a:xfrm>
            <a:off x="681038" y="4995863"/>
            <a:ext cx="1644650" cy="584200"/>
            <a:chOff x="429" y="3147"/>
            <a:chExt cx="1036" cy="368"/>
          </a:xfrm>
        </p:grpSpPr>
        <p:sp>
          <p:nvSpPr>
            <p:cNvPr id="70693" name="Text Box 32"/>
            <p:cNvSpPr txBox="1">
              <a:spLocks noChangeArrowheads="1"/>
            </p:cNvSpPr>
            <p:nvPr/>
          </p:nvSpPr>
          <p:spPr bwMode="auto">
            <a:xfrm>
              <a:off x="1001" y="3147"/>
              <a:ext cx="46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scan();</a:t>
              </a:r>
            </a:p>
          </p:txBody>
        </p:sp>
        <p:sp>
          <p:nvSpPr>
            <p:cNvPr id="70694" name="Text Box 33"/>
            <p:cNvSpPr txBox="1">
              <a:spLocks noChangeArrowheads="1"/>
            </p:cNvSpPr>
            <p:nvPr/>
          </p:nvSpPr>
          <p:spPr bwMode="auto">
            <a:xfrm>
              <a:off x="429" y="3303"/>
              <a:ext cx="41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</a:t>
              </a:r>
            </a:p>
          </p:txBody>
        </p:sp>
      </p:grpSp>
      <p:grpSp>
        <p:nvGrpSpPr>
          <p:cNvPr id="291874" name="Group 34"/>
          <p:cNvGrpSpPr>
            <a:grpSpLocks/>
          </p:cNvGrpSpPr>
          <p:nvPr/>
        </p:nvGrpSpPr>
        <p:grpSpPr bwMode="auto">
          <a:xfrm>
            <a:off x="1582738" y="5243521"/>
            <a:ext cx="2963862" cy="341313"/>
            <a:chOff x="997" y="3303"/>
            <a:chExt cx="1867" cy="215"/>
          </a:xfrm>
        </p:grpSpPr>
        <p:sp>
          <p:nvSpPr>
            <p:cNvPr id="70691" name="Text Box 35"/>
            <p:cNvSpPr txBox="1">
              <a:spLocks noChangeArrowheads="1"/>
            </p:cNvSpPr>
            <p:nvPr/>
          </p:nvSpPr>
          <p:spPr bwMode="auto">
            <a:xfrm>
              <a:off x="997" y="3303"/>
              <a:ext cx="73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check(lpar);</a:t>
              </a:r>
            </a:p>
          </p:txBody>
        </p:sp>
        <p:sp>
          <p:nvSpPr>
            <p:cNvPr id="70692" name="Text Box 36"/>
            <p:cNvSpPr txBox="1">
              <a:spLocks noChangeArrowheads="1"/>
            </p:cNvSpPr>
            <p:nvPr/>
          </p:nvSpPr>
          <p:spPr bwMode="auto">
            <a:xfrm>
              <a:off x="1755" y="3303"/>
              <a:ext cx="110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error:  "( expected"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91877" name="Group 37"/>
          <p:cNvGrpSpPr>
            <a:grpSpLocks/>
          </p:cNvGrpSpPr>
          <p:nvPr/>
        </p:nvGrpSpPr>
        <p:grpSpPr bwMode="auto">
          <a:xfrm>
            <a:off x="1576388" y="5491163"/>
            <a:ext cx="2359025" cy="336550"/>
            <a:chOff x="993" y="3459"/>
            <a:chExt cx="1486" cy="212"/>
          </a:xfrm>
        </p:grpSpPr>
        <p:sp>
          <p:nvSpPr>
            <p:cNvPr id="70689" name="Text Box 38"/>
            <p:cNvSpPr txBox="1">
              <a:spLocks noChangeArrowheads="1"/>
            </p:cNvSpPr>
            <p:nvPr/>
          </p:nvSpPr>
          <p:spPr bwMode="auto">
            <a:xfrm>
              <a:off x="993" y="3459"/>
              <a:ext cx="74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Condition();</a:t>
              </a:r>
            </a:p>
          </p:txBody>
        </p:sp>
        <p:sp>
          <p:nvSpPr>
            <p:cNvPr id="70690" name="Text Box 39"/>
            <p:cNvSpPr txBox="1">
              <a:spLocks noChangeArrowheads="1"/>
            </p:cNvSpPr>
            <p:nvPr/>
          </p:nvSpPr>
          <p:spPr bwMode="auto">
            <a:xfrm>
              <a:off x="1755" y="3459"/>
              <a:ext cx="72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parses a &gt; b</a:t>
              </a:r>
            </a:p>
          </p:txBody>
        </p:sp>
      </p:grpSp>
      <p:grpSp>
        <p:nvGrpSpPr>
          <p:cNvPr id="291880" name="Group 40"/>
          <p:cNvGrpSpPr>
            <a:grpSpLocks/>
          </p:cNvGrpSpPr>
          <p:nvPr/>
        </p:nvGrpSpPr>
        <p:grpSpPr bwMode="auto">
          <a:xfrm>
            <a:off x="681038" y="5729296"/>
            <a:ext cx="3865562" cy="341313"/>
            <a:chOff x="429" y="3609"/>
            <a:chExt cx="2435" cy="215"/>
          </a:xfrm>
        </p:grpSpPr>
        <p:sp>
          <p:nvSpPr>
            <p:cNvPr id="70686" name="Text Box 41"/>
            <p:cNvSpPr txBox="1">
              <a:spLocks noChangeArrowheads="1"/>
            </p:cNvSpPr>
            <p:nvPr/>
          </p:nvSpPr>
          <p:spPr bwMode="auto">
            <a:xfrm>
              <a:off x="429" y="3609"/>
              <a:ext cx="4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comma</a:t>
              </a:r>
              <a:endPara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0687" name="Text Box 42"/>
            <p:cNvSpPr txBox="1">
              <a:spLocks noChangeArrowheads="1"/>
            </p:cNvSpPr>
            <p:nvPr/>
          </p:nvSpPr>
          <p:spPr bwMode="auto">
            <a:xfrm>
              <a:off x="997" y="3609"/>
              <a:ext cx="74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check(rpar);</a:t>
              </a:r>
            </a:p>
          </p:txBody>
        </p:sp>
        <p:sp>
          <p:nvSpPr>
            <p:cNvPr id="70688" name="Text Box 43"/>
            <p:cNvSpPr txBox="1">
              <a:spLocks noChangeArrowheads="1"/>
            </p:cNvSpPr>
            <p:nvPr/>
          </p:nvSpPr>
          <p:spPr bwMode="auto">
            <a:xfrm>
              <a:off x="1755" y="3609"/>
              <a:ext cx="110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error:  ") expected"</a:t>
              </a:r>
            </a:p>
          </p:txBody>
        </p:sp>
      </p:grpSp>
      <p:grpSp>
        <p:nvGrpSpPr>
          <p:cNvPr id="291884" name="Group 44"/>
          <p:cNvGrpSpPr>
            <a:grpSpLocks/>
          </p:cNvGrpSpPr>
          <p:nvPr/>
        </p:nvGrpSpPr>
        <p:grpSpPr bwMode="auto">
          <a:xfrm>
            <a:off x="1579563" y="5962650"/>
            <a:ext cx="5761037" cy="341313"/>
            <a:chOff x="995" y="3756"/>
            <a:chExt cx="3629" cy="215"/>
          </a:xfrm>
        </p:grpSpPr>
        <p:sp>
          <p:nvSpPr>
            <p:cNvPr id="70684" name="Text Box 45"/>
            <p:cNvSpPr txBox="1">
              <a:spLocks noChangeArrowheads="1"/>
            </p:cNvSpPr>
            <p:nvPr/>
          </p:nvSpPr>
          <p:spPr bwMode="auto">
            <a:xfrm>
              <a:off x="995" y="3759"/>
              <a:ext cx="75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Statement();</a:t>
              </a:r>
            </a:p>
          </p:txBody>
        </p:sp>
        <p:sp>
          <p:nvSpPr>
            <p:cNvPr id="70685" name="Text Box 46"/>
            <p:cNvSpPr txBox="1">
              <a:spLocks noChangeArrowheads="1"/>
            </p:cNvSpPr>
            <p:nvPr/>
          </p:nvSpPr>
          <p:spPr bwMode="auto">
            <a:xfrm>
              <a:off x="1755" y="3756"/>
              <a:ext cx="286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comma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does not match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error, but no error message</a:t>
              </a:r>
            </a:p>
          </p:txBody>
        </p:sp>
      </p:grpSp>
      <p:sp>
        <p:nvSpPr>
          <p:cNvPr id="291887" name="Text Box 47"/>
          <p:cNvSpPr txBox="1">
            <a:spLocks noChangeArrowheads="1"/>
          </p:cNvSpPr>
          <p:nvPr/>
        </p:nvSpPr>
        <p:spPr bwMode="auto">
          <a:xfrm>
            <a:off x="2786063" y="6226175"/>
            <a:ext cx="438467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skips "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max = a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 and synchronizes with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semicolon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91888" name="Text Box 48"/>
          <p:cNvSpPr txBox="1">
            <a:spLocks noChangeArrowheads="1"/>
          </p:cNvSpPr>
          <p:nvPr/>
        </p:nvSpPr>
        <p:spPr bwMode="auto">
          <a:xfrm>
            <a:off x="700088" y="6464300"/>
            <a:ext cx="1028700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semicolon</a:t>
            </a:r>
          </a:p>
        </p:txBody>
      </p:sp>
      <p:sp>
        <p:nvSpPr>
          <p:cNvPr id="291889" name="Text Box 49"/>
          <p:cNvSpPr txBox="1">
            <a:spLocks noChangeArrowheads="1"/>
          </p:cNvSpPr>
          <p:nvPr/>
        </p:nvSpPr>
        <p:spPr bwMode="auto">
          <a:xfrm>
            <a:off x="2786063" y="6473825"/>
            <a:ext cx="186811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recovery successful!</a:t>
            </a: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706563" y="4387850"/>
            <a:ext cx="2220912" cy="322263"/>
            <a:chOff x="1706098" y="4387933"/>
            <a:chExt cx="2221368" cy="322954"/>
          </a:xfrm>
        </p:grpSpPr>
        <p:cxnSp>
          <p:nvCxnSpPr>
            <p:cNvPr id="70678" name="Straight Arrow Connector 2"/>
            <p:cNvCxnSpPr>
              <a:cxnSpLocks noChangeShapeType="1"/>
            </p:cNvCxnSpPr>
            <p:nvPr/>
          </p:nvCxnSpPr>
          <p:spPr bwMode="auto">
            <a:xfrm flipV="1">
              <a:off x="2369127" y="4387933"/>
              <a:ext cx="0" cy="127723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0679" name="TextBox 4"/>
            <p:cNvSpPr txBox="1">
              <a:spLocks noChangeArrowheads="1"/>
            </p:cNvSpPr>
            <p:nvPr/>
          </p:nvSpPr>
          <p:spPr bwMode="auto">
            <a:xfrm>
              <a:off x="1706098" y="4433888"/>
              <a:ext cx="8242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 expected</a:t>
              </a:r>
            </a:p>
          </p:txBody>
        </p:sp>
        <p:cxnSp>
          <p:nvCxnSpPr>
            <p:cNvPr id="70680" name="Straight Arrow Connector 37"/>
            <p:cNvCxnSpPr>
              <a:cxnSpLocks noChangeShapeType="1"/>
            </p:cNvCxnSpPr>
            <p:nvPr/>
          </p:nvCxnSpPr>
          <p:spPr bwMode="auto">
            <a:xfrm flipV="1">
              <a:off x="2819595" y="4387933"/>
              <a:ext cx="0" cy="127723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0681" name="TextBox 38"/>
            <p:cNvSpPr txBox="1">
              <a:spLocks noChangeArrowheads="1"/>
            </p:cNvSpPr>
            <p:nvPr/>
          </p:nvSpPr>
          <p:spPr bwMode="auto">
            <a:xfrm>
              <a:off x="2505529" y="4433888"/>
              <a:ext cx="8242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 expected</a:t>
              </a:r>
            </a:p>
          </p:txBody>
        </p:sp>
        <p:sp>
          <p:nvSpPr>
            <p:cNvPr id="70682" name="Isosceles Triangle 5"/>
            <p:cNvSpPr>
              <a:spLocks noChangeArrowheads="1"/>
            </p:cNvSpPr>
            <p:nvPr/>
          </p:nvSpPr>
          <p:spPr bwMode="auto">
            <a:xfrm>
              <a:off x="3484401" y="4407231"/>
              <a:ext cx="105109" cy="9061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0683" name="TextBox 40"/>
            <p:cNvSpPr txBox="1">
              <a:spLocks noChangeArrowheads="1"/>
            </p:cNvSpPr>
            <p:nvPr/>
          </p:nvSpPr>
          <p:spPr bwMode="auto">
            <a:xfrm>
              <a:off x="3202588" y="4433888"/>
              <a:ext cx="72487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de-DE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recovery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228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87" grpId="0"/>
      <p:bldP spid="291888" grpId="0"/>
      <p:bldP spid="29188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E9D16F-35A7-4264-87E8-0F4E2BB1C9B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Synchronization at the start of an iteration</a:t>
            </a:r>
          </a:p>
        </p:txBody>
      </p:sp>
      <p:sp>
        <p:nvSpPr>
          <p:cNvPr id="72708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1406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example</a:t>
            </a:r>
          </a:p>
        </p:txBody>
      </p:sp>
      <p:sp>
        <p:nvSpPr>
          <p:cNvPr id="72709" name="Text Box 4"/>
          <p:cNvSpPr txBox="1">
            <a:spLocks noChangeArrowheads="1"/>
          </p:cNvSpPr>
          <p:nvPr/>
        </p:nvSpPr>
        <p:spPr bwMode="auto">
          <a:xfrm>
            <a:off x="1065213" y="1687513"/>
            <a:ext cx="22621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Block = "{" {Statement} "}".</a:t>
            </a:r>
          </a:p>
        </p:txBody>
      </p:sp>
      <p:sp>
        <p:nvSpPr>
          <p:cNvPr id="72710" name="Text Box 5"/>
          <p:cNvSpPr txBox="1">
            <a:spLocks noChangeArrowheads="1"/>
          </p:cNvSpPr>
          <p:nvPr/>
        </p:nvSpPr>
        <p:spPr bwMode="auto">
          <a:xfrm>
            <a:off x="709613" y="2451100"/>
            <a:ext cx="3000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Standard pattern in this case</a:t>
            </a:r>
          </a:p>
        </p:txBody>
      </p:sp>
      <p:sp>
        <p:nvSpPr>
          <p:cNvPr id="72711" name="Text Box 6"/>
          <p:cNvSpPr txBox="1">
            <a:spLocks noChangeArrowheads="1"/>
          </p:cNvSpPr>
          <p:nvPr/>
        </p:nvSpPr>
        <p:spPr bwMode="auto">
          <a:xfrm>
            <a:off x="1065213" y="2944813"/>
            <a:ext cx="2835275" cy="13874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private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Block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check(lbrace);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(sym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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First(Statement))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Statement();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check(rbrace);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290827" name="Group 11"/>
          <p:cNvGrpSpPr>
            <a:grpSpLocks/>
          </p:cNvGrpSpPr>
          <p:nvPr/>
        </p:nvGrpSpPr>
        <p:grpSpPr bwMode="auto">
          <a:xfrm>
            <a:off x="3943350" y="3017838"/>
            <a:ext cx="4033838" cy="1079500"/>
            <a:chOff x="2484" y="1901"/>
            <a:chExt cx="2541" cy="680"/>
          </a:xfrm>
        </p:grpSpPr>
        <p:sp>
          <p:nvSpPr>
            <p:cNvPr id="72719" name="Text Box 7"/>
            <p:cNvSpPr txBox="1">
              <a:spLocks noChangeArrowheads="1"/>
            </p:cNvSpPr>
            <p:nvPr/>
          </p:nvSpPr>
          <p:spPr bwMode="auto">
            <a:xfrm>
              <a:off x="2833" y="1901"/>
              <a:ext cx="2192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If the token after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lbrace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does not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match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the loop is not entered.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Synchronization point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is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not reached.</a:t>
              </a:r>
            </a:p>
          </p:txBody>
        </p:sp>
        <p:sp>
          <p:nvSpPr>
            <p:cNvPr id="72720" name="Line 8"/>
            <p:cNvSpPr>
              <a:spLocks noChangeShapeType="1"/>
            </p:cNvSpPr>
            <p:nvPr/>
          </p:nvSpPr>
          <p:spPr bwMode="auto">
            <a:xfrm flipH="1">
              <a:off x="2484" y="2232"/>
              <a:ext cx="30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90828" name="Group 12"/>
          <p:cNvGrpSpPr>
            <a:grpSpLocks/>
          </p:cNvGrpSpPr>
          <p:nvPr/>
        </p:nvGrpSpPr>
        <p:grpSpPr bwMode="auto">
          <a:xfrm>
            <a:off x="709613" y="4622800"/>
            <a:ext cx="3624262" cy="1804988"/>
            <a:chOff x="447" y="2912"/>
            <a:chExt cx="2343" cy="1137"/>
          </a:xfrm>
        </p:grpSpPr>
        <p:sp>
          <p:nvSpPr>
            <p:cNvPr id="72717" name="Text Box 9"/>
            <p:cNvSpPr txBox="1">
              <a:spLocks noChangeArrowheads="1"/>
            </p:cNvSpPr>
            <p:nvPr/>
          </p:nvSpPr>
          <p:spPr bwMode="auto">
            <a:xfrm>
              <a:off x="447" y="2912"/>
              <a:ext cx="42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Thus</a:t>
              </a:r>
            </a:p>
          </p:txBody>
        </p:sp>
        <p:sp>
          <p:nvSpPr>
            <p:cNvPr id="72718" name="Text Box 10"/>
            <p:cNvSpPr txBox="1">
              <a:spLocks noChangeArrowheads="1"/>
            </p:cNvSpPr>
            <p:nvPr/>
          </p:nvSpPr>
          <p:spPr bwMode="auto">
            <a:xfrm>
              <a:off x="671" y="3175"/>
              <a:ext cx="2119" cy="87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private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Block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check(lbrace);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sym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!=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rbrace &amp;&amp; sym != eof}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Statement();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check(rbrace);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4384675" y="5491163"/>
            <a:ext cx="3278188" cy="341312"/>
            <a:chOff x="2484" y="2124"/>
            <a:chExt cx="2065" cy="215"/>
          </a:xfrm>
        </p:grpSpPr>
        <p:sp>
          <p:nvSpPr>
            <p:cNvPr id="72715" name="Text Box 7"/>
            <p:cNvSpPr txBox="1">
              <a:spLocks noChangeArrowheads="1"/>
            </p:cNvSpPr>
            <p:nvPr/>
          </p:nvSpPr>
          <p:spPr bwMode="auto">
            <a:xfrm>
              <a:off x="2833" y="2124"/>
              <a:ext cx="171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syncStat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should include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rbrace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2716" name="Line 8"/>
            <p:cNvSpPr>
              <a:spLocks noChangeShapeType="1"/>
            </p:cNvSpPr>
            <p:nvPr/>
          </p:nvSpPr>
          <p:spPr bwMode="auto">
            <a:xfrm flipH="1">
              <a:off x="2484" y="2232"/>
              <a:ext cx="30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24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629875-E11B-40D7-9A31-49AB291A62A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de-DE" altLang="en-US" sz="1400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Assessment</a:t>
            </a:r>
          </a:p>
        </p:txBody>
      </p:sp>
      <p:sp>
        <p:nvSpPr>
          <p:cNvPr id="74756" name="Text Box 3"/>
          <p:cNvSpPr txBox="1">
            <a:spLocks noChangeArrowheads="1"/>
          </p:cNvSpPr>
          <p:nvPr/>
        </p:nvSpPr>
        <p:spPr bwMode="auto">
          <a:xfrm>
            <a:off x="722313" y="1993900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Advantages</a:t>
            </a:r>
          </a:p>
        </p:txBody>
      </p:sp>
      <p:sp>
        <p:nvSpPr>
          <p:cNvPr id="74757" name="Text Box 4"/>
          <p:cNvSpPr txBox="1">
            <a:spLocks noChangeArrowheads="1"/>
          </p:cNvSpPr>
          <p:nvPr/>
        </p:nvSpPr>
        <p:spPr bwMode="auto">
          <a:xfrm>
            <a:off x="747713" y="2424113"/>
            <a:ext cx="34766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does not slow down error-free parsing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does not </a:t>
            </a:r>
            <a:r>
              <a:rPr lang="de-AT" altLang="en-US" sz="1600" smtClean="0"/>
              <a:t>bloat </a:t>
            </a:r>
            <a:r>
              <a:rPr lang="de-AT" altLang="en-US" sz="1600"/>
              <a:t>the parser code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	simple</a:t>
            </a:r>
          </a:p>
        </p:txBody>
      </p:sp>
      <p:sp>
        <p:nvSpPr>
          <p:cNvPr id="74758" name="Text Box 5"/>
          <p:cNvSpPr txBox="1">
            <a:spLocks noChangeArrowheads="1"/>
          </p:cNvSpPr>
          <p:nvPr/>
        </p:nvSpPr>
        <p:spPr bwMode="auto">
          <a:xfrm>
            <a:off x="722313" y="3581400"/>
            <a:ext cx="1501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Disadvantage</a:t>
            </a:r>
          </a:p>
        </p:txBody>
      </p:sp>
      <p:sp>
        <p:nvSpPr>
          <p:cNvPr id="74759" name="Text Box 6"/>
          <p:cNvSpPr txBox="1">
            <a:spLocks noChangeArrowheads="1"/>
          </p:cNvSpPr>
          <p:nvPr/>
        </p:nvSpPr>
        <p:spPr bwMode="auto">
          <a:xfrm>
            <a:off x="747713" y="4011613"/>
            <a:ext cx="2849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	needs experience and "tuning"</a:t>
            </a:r>
          </a:p>
        </p:txBody>
      </p:sp>
      <p:sp>
        <p:nvSpPr>
          <p:cNvPr id="74760" name="Text Box 7"/>
          <p:cNvSpPr txBox="1">
            <a:spLocks noChangeArrowheads="1"/>
          </p:cNvSpPr>
          <p:nvPr/>
        </p:nvSpPr>
        <p:spPr bwMode="auto">
          <a:xfrm>
            <a:off x="722313" y="1320800"/>
            <a:ext cx="380262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Error handling </a:t>
            </a:r>
            <a:r>
              <a:rPr lang="de-AT" altLang="en-US" sz="1800" b="1" smtClean="0"/>
              <a:t>with specific anchors</a:t>
            </a:r>
            <a:endParaRPr lang="de-AT" altLang="en-US" sz="1800" b="1"/>
          </a:p>
        </p:txBody>
      </p:sp>
    </p:spTree>
    <p:extLst>
      <p:ext uri="{BB962C8B-B14F-4D97-AF65-F5344CB8AC3E}">
        <p14:creationId xmlns:p14="http://schemas.microsoft.com/office/powerpoint/2010/main" val="21275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5175DE-5E88-44DB-8DD6-70DF8B4BF3B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Limitations of context-free grammars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22313" y="1257300"/>
            <a:ext cx="4029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CFGs cannot express </a:t>
            </a:r>
            <a:r>
              <a:rPr lang="de-AT" altLang="en-US" sz="1800" b="1" i="1"/>
              <a:t>context conditions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747713" y="1611313"/>
            <a:ext cx="12620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example:</a:t>
            </a:r>
          </a:p>
        </p:txBody>
      </p:sp>
      <p:sp>
        <p:nvSpPr>
          <p:cNvPr id="244741" name="Text Box 5"/>
          <p:cNvSpPr txBox="1">
            <a:spLocks noChangeArrowheads="1"/>
          </p:cNvSpPr>
          <p:nvPr/>
        </p:nvSpPr>
        <p:spPr bwMode="auto">
          <a:xfrm>
            <a:off x="747713" y="3122613"/>
            <a:ext cx="67087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de-AT" altLang="en-US" sz="1600" b="1" i="1">
                <a:solidFill>
                  <a:schemeClr val="accent2"/>
                </a:solidFill>
              </a:rPr>
              <a:t>The operands of an expression must have compatible types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Types are specified in the declarations, which belong to the context of the use</a:t>
            </a: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747713" y="1966913"/>
            <a:ext cx="5573712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de-AT" altLang="en-US" sz="1600" b="1" i="1" smtClean="0">
                <a:solidFill>
                  <a:schemeClr val="accent2"/>
                </a:solidFill>
              </a:rPr>
              <a:t>Each </a:t>
            </a:r>
            <a:r>
              <a:rPr lang="de-AT" altLang="en-US" sz="1600" b="1" i="1">
                <a:solidFill>
                  <a:schemeClr val="accent2"/>
                </a:solidFill>
              </a:rPr>
              <a:t>name must be declared before it is used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The declaration belongs to the context of the use; the statement </a:t>
            </a:r>
            <a:br>
              <a:rPr lang="de-AT" altLang="en-US" sz="1600"/>
            </a:b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x = 3;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may be right or wrong, depending on its context</a:t>
            </a:r>
          </a:p>
        </p:txBody>
      </p:sp>
      <p:grpSp>
        <p:nvGrpSpPr>
          <p:cNvPr id="244748" name="Group 12"/>
          <p:cNvGrpSpPr>
            <a:grpSpLocks/>
          </p:cNvGrpSpPr>
          <p:nvPr/>
        </p:nvGrpSpPr>
        <p:grpSpPr bwMode="auto">
          <a:xfrm>
            <a:off x="722313" y="4051300"/>
            <a:ext cx="3068637" cy="960438"/>
            <a:chOff x="455" y="2552"/>
            <a:chExt cx="1933" cy="605"/>
          </a:xfrm>
        </p:grpSpPr>
        <p:sp>
          <p:nvSpPr>
            <p:cNvPr id="10250" name="Text Box 7"/>
            <p:cNvSpPr txBox="1">
              <a:spLocks noChangeArrowheads="1"/>
            </p:cNvSpPr>
            <p:nvPr/>
          </p:nvSpPr>
          <p:spPr bwMode="auto">
            <a:xfrm>
              <a:off x="455" y="2552"/>
              <a:ext cx="11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Possible solutions</a:t>
              </a:r>
            </a:p>
          </p:txBody>
        </p:sp>
        <p:sp>
          <p:nvSpPr>
            <p:cNvPr id="10251" name="Text Box 10"/>
            <p:cNvSpPr txBox="1">
              <a:spLocks noChangeArrowheads="1"/>
            </p:cNvSpPr>
            <p:nvPr/>
          </p:nvSpPr>
          <p:spPr bwMode="auto">
            <a:xfrm>
              <a:off x="471" y="2791"/>
              <a:ext cx="1917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de-AT" altLang="en-US" sz="1600" b="1" i="1">
                  <a:solidFill>
                    <a:srgbClr val="FF0000"/>
                  </a:solidFill>
                </a:rPr>
                <a:t>Use context-sensitive grammars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/>
                <a:t>too complicated</a:t>
              </a:r>
            </a:p>
          </p:txBody>
        </p:sp>
      </p:grpSp>
      <p:sp>
        <p:nvSpPr>
          <p:cNvPr id="244747" name="Text Box 11"/>
          <p:cNvSpPr txBox="1">
            <a:spLocks noChangeArrowheads="1"/>
          </p:cNvSpPr>
          <p:nvPr/>
        </p:nvSpPr>
        <p:spPr bwMode="auto">
          <a:xfrm>
            <a:off x="747713" y="5053013"/>
            <a:ext cx="66466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251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251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251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251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251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251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251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251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AT" altLang="en-US" sz="1600" b="1" i="1">
                <a:solidFill>
                  <a:srgbClr val="FF0000"/>
                </a:solidFill>
              </a:rPr>
              <a:t>Check context conditions later during </a:t>
            </a:r>
            <a:r>
              <a:rPr lang="de-AT" altLang="en-US" sz="1600" b="1" i="1" u="sng">
                <a:solidFill>
                  <a:srgbClr val="FF0000"/>
                </a:solidFill>
              </a:rPr>
              <a:t>semantic analysis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i.e. the syntax allows sentences for which the context conditions do not </a:t>
            </a:r>
            <a:r>
              <a:rPr lang="de-AT" altLang="en-US" sz="1600" smtClean="0"/>
              <a:t>hold: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int x; … x = "three";</a:t>
            </a:r>
            <a:r>
              <a:rPr lang="de-AT" altLang="en-US" sz="1600"/>
              <a:t>	syntactically </a:t>
            </a:r>
            <a:r>
              <a:rPr lang="de-AT" altLang="en-US" sz="1600" smtClean="0"/>
              <a:t>correct, semantically </a:t>
            </a:r>
            <a:r>
              <a:rPr lang="de-AT" altLang="en-US" sz="1600"/>
              <a:t>wrong</a:t>
            </a:r>
            <a:br>
              <a:rPr lang="de-AT" altLang="en-US" sz="1600"/>
            </a:br>
            <a:r>
              <a:rPr lang="de-AT" altLang="en-US" sz="1600"/>
              <a:t>The error is detected during semantic analysis (not during syntax analysis).</a:t>
            </a:r>
          </a:p>
        </p:txBody>
      </p:sp>
    </p:spTree>
    <p:extLst>
      <p:ext uri="{BB962C8B-B14F-4D97-AF65-F5344CB8AC3E}">
        <p14:creationId xmlns:p14="http://schemas.microsoft.com/office/powerpoint/2010/main" val="88495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1" grpId="0" autoUpdateAnimBg="0"/>
      <p:bldP spid="24474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D4C145-E204-4A00-8991-D5F5C041BDF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977900" y="2628900"/>
            <a:ext cx="6997700" cy="6477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977900" y="2222500"/>
            <a:ext cx="6997700" cy="406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Context Conditions</a:t>
            </a:r>
          </a:p>
        </p:txBody>
      </p:sp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709613" y="1257300"/>
            <a:ext cx="599777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Semantic conditions that are specified for every production</a:t>
            </a:r>
          </a:p>
        </p:txBody>
      </p:sp>
      <p:sp>
        <p:nvSpPr>
          <p:cNvPr id="12295" name="Text Box 4"/>
          <p:cNvSpPr txBox="1">
            <a:spLocks noChangeArrowheads="1"/>
          </p:cNvSpPr>
          <p:nvPr/>
        </p:nvSpPr>
        <p:spPr bwMode="auto">
          <a:xfrm>
            <a:off x="722313" y="1738313"/>
            <a:ext cx="23256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example in MicroJava</a:t>
            </a:r>
          </a:p>
        </p:txBody>
      </p:sp>
      <p:sp>
        <p:nvSpPr>
          <p:cNvPr id="12296" name="Text Box 5"/>
          <p:cNvSpPr txBox="1">
            <a:spLocks noChangeArrowheads="1"/>
          </p:cNvSpPr>
          <p:nvPr/>
        </p:nvSpPr>
        <p:spPr bwMode="auto">
          <a:xfrm>
            <a:off x="950913" y="2284413"/>
            <a:ext cx="3016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= Designator "=" Expr ";".</a:t>
            </a:r>
          </a:p>
        </p:txBody>
      </p:sp>
      <p:sp>
        <p:nvSpPr>
          <p:cNvPr id="12297" name="Text Box 6"/>
          <p:cNvSpPr txBox="1">
            <a:spLocks noChangeArrowheads="1"/>
          </p:cNvSpPr>
          <p:nvPr/>
        </p:nvSpPr>
        <p:spPr bwMode="auto">
          <a:xfrm>
            <a:off x="950913" y="2665413"/>
            <a:ext cx="6724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a variable, an array element or an object field.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type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must be assignment compatible with the type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Designator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245777" name="Group 17"/>
          <p:cNvGrpSpPr>
            <a:grpSpLocks/>
          </p:cNvGrpSpPr>
          <p:nvPr/>
        </p:nvGrpSpPr>
        <p:grpSpPr bwMode="auto">
          <a:xfrm>
            <a:off x="950913" y="3594100"/>
            <a:ext cx="7024687" cy="1054100"/>
            <a:chOff x="599" y="2264"/>
            <a:chExt cx="4425" cy="664"/>
          </a:xfrm>
        </p:grpSpPr>
        <p:sp>
          <p:nvSpPr>
            <p:cNvPr id="12304" name="Rectangle 9"/>
            <p:cNvSpPr>
              <a:spLocks noChangeArrowheads="1"/>
            </p:cNvSpPr>
            <p:nvPr/>
          </p:nvSpPr>
          <p:spPr bwMode="auto">
            <a:xfrm>
              <a:off x="616" y="2520"/>
              <a:ext cx="4408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5" name="Rectangle 10"/>
            <p:cNvSpPr>
              <a:spLocks noChangeArrowheads="1"/>
            </p:cNvSpPr>
            <p:nvPr/>
          </p:nvSpPr>
          <p:spPr bwMode="auto">
            <a:xfrm>
              <a:off x="616" y="2264"/>
              <a:ext cx="4408" cy="25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6" name="Text Box 11"/>
            <p:cNvSpPr txBox="1">
              <a:spLocks noChangeArrowheads="1"/>
            </p:cNvSpPr>
            <p:nvPr/>
          </p:nvSpPr>
          <p:spPr bwMode="auto">
            <a:xfrm>
              <a:off x="599" y="2303"/>
              <a:ext cx="169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 = "new" ident "[" Expr "]".</a:t>
              </a:r>
            </a:p>
          </p:txBody>
        </p:sp>
        <p:sp>
          <p:nvSpPr>
            <p:cNvPr id="12307" name="Text Box 12"/>
            <p:cNvSpPr txBox="1">
              <a:spLocks noChangeArrowheads="1"/>
            </p:cNvSpPr>
            <p:nvPr/>
          </p:nvSpPr>
          <p:spPr bwMode="auto">
            <a:xfrm>
              <a:off x="599" y="2543"/>
              <a:ext cx="174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denote a type.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type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be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45779" name="Group 19"/>
          <p:cNvGrpSpPr>
            <a:grpSpLocks/>
          </p:cNvGrpSpPr>
          <p:nvPr/>
        </p:nvGrpSpPr>
        <p:grpSpPr bwMode="auto">
          <a:xfrm>
            <a:off x="950913" y="4991100"/>
            <a:ext cx="7024687" cy="1268413"/>
            <a:chOff x="599" y="3144"/>
            <a:chExt cx="4425" cy="799"/>
          </a:xfrm>
        </p:grpSpPr>
        <p:sp>
          <p:nvSpPr>
            <p:cNvPr id="12300" name="Rectangle 13"/>
            <p:cNvSpPr>
              <a:spLocks noChangeArrowheads="1"/>
            </p:cNvSpPr>
            <p:nvPr/>
          </p:nvSpPr>
          <p:spPr bwMode="auto">
            <a:xfrm>
              <a:off x="616" y="3400"/>
              <a:ext cx="4408" cy="5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1" name="Rectangle 14"/>
            <p:cNvSpPr>
              <a:spLocks noChangeArrowheads="1"/>
            </p:cNvSpPr>
            <p:nvPr/>
          </p:nvSpPr>
          <p:spPr bwMode="auto">
            <a:xfrm>
              <a:off x="616" y="3144"/>
              <a:ext cx="4408" cy="256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302" name="Text Box 15"/>
            <p:cNvSpPr txBox="1">
              <a:spLocks noChangeArrowheads="1"/>
            </p:cNvSpPr>
            <p:nvPr/>
          </p:nvSpPr>
          <p:spPr bwMode="auto">
            <a:xfrm>
              <a:off x="599" y="3183"/>
              <a:ext cx="197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Designator</a:t>
              </a:r>
              <a:r>
                <a:rPr kumimoji="0" lang="de-AT" altLang="en-US" sz="14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"[" Expr "]".</a:t>
              </a:r>
            </a:p>
          </p:txBody>
        </p:sp>
        <p:sp>
          <p:nvSpPr>
            <p:cNvPr id="12303" name="Text Box 16"/>
            <p:cNvSpPr txBox="1">
              <a:spLocks noChangeArrowheads="1"/>
            </p:cNvSpPr>
            <p:nvPr/>
          </p:nvSpPr>
          <p:spPr bwMode="auto">
            <a:xfrm>
              <a:off x="599" y="3423"/>
              <a:ext cx="3683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Designator</a:t>
              </a:r>
              <a:r>
                <a:rPr kumimoji="0" lang="de-AT" altLang="en-US" sz="1600" b="0" i="1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be a variable, an array element or an object field.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type of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Designator</a:t>
              </a:r>
              <a:r>
                <a:rPr kumimoji="0" lang="de-AT" altLang="en-US" sz="1600" b="0" i="1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must be an array type.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type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must be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65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31E3FB4-1D23-455B-B396-54E9C0AD089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de-DE" altLang="en-US" sz="1400" smtClean="0"/>
          </a:p>
        </p:txBody>
      </p:sp>
      <p:sp>
        <p:nvSpPr>
          <p:cNvPr id="10243" name="Rectangle 58"/>
          <p:cNvSpPr>
            <a:spLocks noChangeArrowheads="1"/>
          </p:cNvSpPr>
          <p:nvPr/>
        </p:nvSpPr>
        <p:spPr bwMode="auto">
          <a:xfrm>
            <a:off x="2311400" y="1930400"/>
            <a:ext cx="2755900" cy="6096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44" name="Rectangle 59"/>
          <p:cNvSpPr>
            <a:spLocks noChangeArrowheads="1"/>
          </p:cNvSpPr>
          <p:nvPr/>
        </p:nvSpPr>
        <p:spPr bwMode="auto">
          <a:xfrm>
            <a:off x="5397500" y="1930400"/>
            <a:ext cx="2755900" cy="6096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Regular versus context-free grammars</a:t>
            </a:r>
          </a:p>
        </p:txBody>
      </p:sp>
      <p:sp>
        <p:nvSpPr>
          <p:cNvPr id="10246" name="Text Box 3"/>
          <p:cNvSpPr txBox="1">
            <a:spLocks noChangeArrowheads="1"/>
          </p:cNvSpPr>
          <p:nvPr/>
        </p:nvSpPr>
        <p:spPr bwMode="auto">
          <a:xfrm>
            <a:off x="2577176" y="1346200"/>
            <a:ext cx="212043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Regular Grammars</a:t>
            </a:r>
            <a:endParaRPr lang="de-AT" altLang="en-US" sz="1800" b="1"/>
          </a:p>
        </p:txBody>
      </p:sp>
      <p:sp>
        <p:nvSpPr>
          <p:cNvPr id="10247" name="Text Box 4"/>
          <p:cNvSpPr txBox="1">
            <a:spLocks noChangeArrowheads="1"/>
          </p:cNvSpPr>
          <p:nvPr/>
        </p:nvSpPr>
        <p:spPr bwMode="auto">
          <a:xfrm>
            <a:off x="5450349" y="1346200"/>
            <a:ext cx="256927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Context-free Grammars</a:t>
            </a:r>
            <a:endParaRPr lang="de-AT" altLang="en-US" sz="1800" b="1"/>
          </a:p>
        </p:txBody>
      </p:sp>
      <p:sp>
        <p:nvSpPr>
          <p:cNvPr id="10248" name="Text Box 5"/>
          <p:cNvSpPr txBox="1">
            <a:spLocks noChangeArrowheads="1"/>
          </p:cNvSpPr>
          <p:nvPr/>
        </p:nvSpPr>
        <p:spPr bwMode="auto">
          <a:xfrm>
            <a:off x="760413" y="2043113"/>
            <a:ext cx="80372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used in</a:t>
            </a:r>
            <a:endParaRPr lang="de-AT" altLang="en-US" sz="1600" b="1"/>
          </a:p>
        </p:txBody>
      </p:sp>
      <p:sp>
        <p:nvSpPr>
          <p:cNvPr id="10249" name="Text Box 6"/>
          <p:cNvSpPr txBox="1">
            <a:spLocks noChangeArrowheads="1"/>
          </p:cNvSpPr>
          <p:nvPr/>
        </p:nvSpPr>
        <p:spPr bwMode="auto">
          <a:xfrm>
            <a:off x="2867624" y="2043113"/>
            <a:ext cx="144652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lexical analysis</a:t>
            </a:r>
            <a:endParaRPr lang="de-AT" altLang="en-US" sz="1600"/>
          </a:p>
        </p:txBody>
      </p:sp>
      <p:sp>
        <p:nvSpPr>
          <p:cNvPr id="10250" name="Text Box 7"/>
          <p:cNvSpPr txBox="1">
            <a:spLocks noChangeArrowheads="1"/>
          </p:cNvSpPr>
          <p:nvPr/>
        </p:nvSpPr>
        <p:spPr bwMode="auto">
          <a:xfrm>
            <a:off x="5901278" y="2043113"/>
            <a:ext cx="143370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syntax analysis</a:t>
            </a:r>
            <a:endParaRPr lang="de-AT" altLang="en-US" sz="1600"/>
          </a:p>
        </p:txBody>
      </p:sp>
      <p:grpSp>
        <p:nvGrpSpPr>
          <p:cNvPr id="246853" name="Group 69"/>
          <p:cNvGrpSpPr>
            <a:grpSpLocks/>
          </p:cNvGrpSpPr>
          <p:nvPr/>
        </p:nvGrpSpPr>
        <p:grpSpPr bwMode="auto">
          <a:xfrm>
            <a:off x="760413" y="2654300"/>
            <a:ext cx="7405687" cy="2209800"/>
            <a:chOff x="479" y="1672"/>
            <a:chExt cx="4665" cy="1392"/>
          </a:xfrm>
        </p:grpSpPr>
        <p:sp>
          <p:nvSpPr>
            <p:cNvPr id="10264" name="Rectangle 61"/>
            <p:cNvSpPr>
              <a:spLocks noChangeArrowheads="1"/>
            </p:cNvSpPr>
            <p:nvPr/>
          </p:nvSpPr>
          <p:spPr bwMode="auto">
            <a:xfrm>
              <a:off x="3408" y="1672"/>
              <a:ext cx="1736" cy="139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65" name="Rectangle 60"/>
            <p:cNvSpPr>
              <a:spLocks noChangeArrowheads="1"/>
            </p:cNvSpPr>
            <p:nvPr/>
          </p:nvSpPr>
          <p:spPr bwMode="auto">
            <a:xfrm>
              <a:off x="1456" y="1672"/>
              <a:ext cx="1736" cy="139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66" name="Text Box 8"/>
            <p:cNvSpPr txBox="1">
              <a:spLocks noChangeArrowheads="1"/>
            </p:cNvSpPr>
            <p:nvPr/>
          </p:nvSpPr>
          <p:spPr bwMode="auto">
            <a:xfrm>
              <a:off x="479" y="1695"/>
              <a:ext cx="738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recognition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mechanism</a:t>
              </a:r>
              <a:endParaRPr lang="de-AT" altLang="en-US" sz="1600" b="1"/>
            </a:p>
          </p:txBody>
        </p:sp>
        <p:sp>
          <p:nvSpPr>
            <p:cNvPr id="10267" name="Text Box 9"/>
            <p:cNvSpPr txBox="1">
              <a:spLocks noChangeArrowheads="1"/>
            </p:cNvSpPr>
            <p:nvPr/>
          </p:nvSpPr>
          <p:spPr bwMode="auto">
            <a:xfrm>
              <a:off x="1819" y="1695"/>
              <a:ext cx="91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DFA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(no stack)</a:t>
              </a:r>
              <a:endParaRPr lang="de-AT" altLang="en-US" sz="1600"/>
            </a:p>
          </p:txBody>
        </p:sp>
        <p:sp>
          <p:nvSpPr>
            <p:cNvPr id="10268" name="Text Box 10"/>
            <p:cNvSpPr txBox="1">
              <a:spLocks noChangeArrowheads="1"/>
            </p:cNvSpPr>
            <p:nvPr/>
          </p:nvSpPr>
          <p:spPr bwMode="auto">
            <a:xfrm>
              <a:off x="3869" y="1695"/>
              <a:ext cx="76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PDA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(stack)</a:t>
              </a:r>
              <a:endParaRPr lang="de-AT" altLang="en-US" sz="1600"/>
            </a:p>
          </p:txBody>
        </p:sp>
        <p:sp>
          <p:nvSpPr>
            <p:cNvPr id="10269" name="Rectangle 11"/>
            <p:cNvSpPr>
              <a:spLocks noChangeArrowheads="1"/>
            </p:cNvSpPr>
            <p:nvPr/>
          </p:nvSpPr>
          <p:spPr bwMode="auto">
            <a:xfrm>
              <a:off x="1848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0" name="Rectangle 12"/>
            <p:cNvSpPr>
              <a:spLocks noChangeArrowheads="1"/>
            </p:cNvSpPr>
            <p:nvPr/>
          </p:nvSpPr>
          <p:spPr bwMode="auto">
            <a:xfrm>
              <a:off x="1944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1" name="Rectangle 13"/>
            <p:cNvSpPr>
              <a:spLocks noChangeArrowheads="1"/>
            </p:cNvSpPr>
            <p:nvPr/>
          </p:nvSpPr>
          <p:spPr bwMode="auto">
            <a:xfrm>
              <a:off x="2040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2" name="Rectangle 14"/>
            <p:cNvSpPr>
              <a:spLocks noChangeArrowheads="1"/>
            </p:cNvSpPr>
            <p:nvPr/>
          </p:nvSpPr>
          <p:spPr bwMode="auto">
            <a:xfrm>
              <a:off x="2136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3" name="Rectangle 15"/>
            <p:cNvSpPr>
              <a:spLocks noChangeArrowheads="1"/>
            </p:cNvSpPr>
            <p:nvPr/>
          </p:nvSpPr>
          <p:spPr bwMode="auto">
            <a:xfrm>
              <a:off x="2232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4" name="Rectangle 16"/>
            <p:cNvSpPr>
              <a:spLocks noChangeArrowheads="1"/>
            </p:cNvSpPr>
            <p:nvPr/>
          </p:nvSpPr>
          <p:spPr bwMode="auto">
            <a:xfrm>
              <a:off x="2328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5" name="Rectangle 17"/>
            <p:cNvSpPr>
              <a:spLocks noChangeArrowheads="1"/>
            </p:cNvSpPr>
            <p:nvPr/>
          </p:nvSpPr>
          <p:spPr bwMode="auto">
            <a:xfrm>
              <a:off x="2424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6" name="Rectangle 18"/>
            <p:cNvSpPr>
              <a:spLocks noChangeArrowheads="1"/>
            </p:cNvSpPr>
            <p:nvPr/>
          </p:nvSpPr>
          <p:spPr bwMode="auto">
            <a:xfrm>
              <a:off x="2520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7" name="Rectangle 19"/>
            <p:cNvSpPr>
              <a:spLocks noChangeArrowheads="1"/>
            </p:cNvSpPr>
            <p:nvPr/>
          </p:nvSpPr>
          <p:spPr bwMode="auto">
            <a:xfrm>
              <a:off x="2616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8" name="Rectangle 20"/>
            <p:cNvSpPr>
              <a:spLocks noChangeArrowheads="1"/>
            </p:cNvSpPr>
            <p:nvPr/>
          </p:nvSpPr>
          <p:spPr bwMode="auto">
            <a:xfrm>
              <a:off x="2712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79" name="Text Box 21"/>
            <p:cNvSpPr txBox="1">
              <a:spLocks noChangeArrowheads="1"/>
            </p:cNvSpPr>
            <p:nvPr/>
          </p:nvSpPr>
          <p:spPr bwMode="auto">
            <a:xfrm>
              <a:off x="2091" y="2327"/>
              <a:ext cx="397" cy="33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DFA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(state)</a:t>
              </a:r>
              <a:endParaRPr lang="de-AT" altLang="en-US" sz="1400"/>
            </a:p>
          </p:txBody>
        </p:sp>
        <p:sp>
          <p:nvSpPr>
            <p:cNvPr id="10280" name="Line 22"/>
            <p:cNvSpPr>
              <a:spLocks noChangeShapeType="1"/>
            </p:cNvSpPr>
            <p:nvPr/>
          </p:nvSpPr>
          <p:spPr bwMode="auto">
            <a:xfrm>
              <a:off x="2280" y="217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281" name="Text Box 23"/>
            <p:cNvSpPr txBox="1">
              <a:spLocks noChangeArrowheads="1"/>
            </p:cNvSpPr>
            <p:nvPr/>
          </p:nvSpPr>
          <p:spPr bwMode="auto">
            <a:xfrm>
              <a:off x="1951" y="1927"/>
              <a:ext cx="680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input stream</a:t>
              </a:r>
              <a:endParaRPr lang="de-AT" altLang="en-US" sz="1400" i="1"/>
            </a:p>
          </p:txBody>
        </p:sp>
        <p:sp>
          <p:nvSpPr>
            <p:cNvPr id="10282" name="Rectangle 24"/>
            <p:cNvSpPr>
              <a:spLocks noChangeArrowheads="1"/>
            </p:cNvSpPr>
            <p:nvPr/>
          </p:nvSpPr>
          <p:spPr bwMode="auto">
            <a:xfrm>
              <a:off x="3824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3" name="Rectangle 25"/>
            <p:cNvSpPr>
              <a:spLocks noChangeArrowheads="1"/>
            </p:cNvSpPr>
            <p:nvPr/>
          </p:nvSpPr>
          <p:spPr bwMode="auto">
            <a:xfrm>
              <a:off x="3920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4" name="Rectangle 26"/>
            <p:cNvSpPr>
              <a:spLocks noChangeArrowheads="1"/>
            </p:cNvSpPr>
            <p:nvPr/>
          </p:nvSpPr>
          <p:spPr bwMode="auto">
            <a:xfrm>
              <a:off x="4016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5" name="Rectangle 27"/>
            <p:cNvSpPr>
              <a:spLocks noChangeArrowheads="1"/>
            </p:cNvSpPr>
            <p:nvPr/>
          </p:nvSpPr>
          <p:spPr bwMode="auto">
            <a:xfrm>
              <a:off x="4112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6" name="Rectangle 28"/>
            <p:cNvSpPr>
              <a:spLocks noChangeArrowheads="1"/>
            </p:cNvSpPr>
            <p:nvPr/>
          </p:nvSpPr>
          <p:spPr bwMode="auto">
            <a:xfrm>
              <a:off x="4208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7" name="Rectangle 29"/>
            <p:cNvSpPr>
              <a:spLocks noChangeArrowheads="1"/>
            </p:cNvSpPr>
            <p:nvPr/>
          </p:nvSpPr>
          <p:spPr bwMode="auto">
            <a:xfrm>
              <a:off x="4304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8" name="Rectangle 30"/>
            <p:cNvSpPr>
              <a:spLocks noChangeArrowheads="1"/>
            </p:cNvSpPr>
            <p:nvPr/>
          </p:nvSpPr>
          <p:spPr bwMode="auto">
            <a:xfrm>
              <a:off x="4400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89" name="Rectangle 31"/>
            <p:cNvSpPr>
              <a:spLocks noChangeArrowheads="1"/>
            </p:cNvSpPr>
            <p:nvPr/>
          </p:nvSpPr>
          <p:spPr bwMode="auto">
            <a:xfrm>
              <a:off x="4496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0" name="Rectangle 32"/>
            <p:cNvSpPr>
              <a:spLocks noChangeArrowheads="1"/>
            </p:cNvSpPr>
            <p:nvPr/>
          </p:nvSpPr>
          <p:spPr bwMode="auto">
            <a:xfrm>
              <a:off x="4592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1" name="Rectangle 33"/>
            <p:cNvSpPr>
              <a:spLocks noChangeArrowheads="1"/>
            </p:cNvSpPr>
            <p:nvPr/>
          </p:nvSpPr>
          <p:spPr bwMode="auto">
            <a:xfrm>
              <a:off x="4688" y="2096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2" name="Text Box 34"/>
            <p:cNvSpPr txBox="1">
              <a:spLocks noChangeArrowheads="1"/>
            </p:cNvSpPr>
            <p:nvPr/>
          </p:nvSpPr>
          <p:spPr bwMode="auto">
            <a:xfrm>
              <a:off x="4067" y="2327"/>
              <a:ext cx="397" cy="33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PDA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(state)</a:t>
              </a:r>
              <a:endParaRPr lang="de-AT" altLang="en-US" sz="1400"/>
            </a:p>
          </p:txBody>
        </p:sp>
        <p:sp>
          <p:nvSpPr>
            <p:cNvPr id="10293" name="Line 35"/>
            <p:cNvSpPr>
              <a:spLocks noChangeShapeType="1"/>
            </p:cNvSpPr>
            <p:nvPr/>
          </p:nvSpPr>
          <p:spPr bwMode="auto">
            <a:xfrm>
              <a:off x="4256" y="217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294" name="Text Box 36"/>
            <p:cNvSpPr txBox="1">
              <a:spLocks noChangeArrowheads="1"/>
            </p:cNvSpPr>
            <p:nvPr/>
          </p:nvSpPr>
          <p:spPr bwMode="auto">
            <a:xfrm>
              <a:off x="3927" y="1927"/>
              <a:ext cx="680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input stream</a:t>
              </a:r>
              <a:endParaRPr lang="de-AT" altLang="en-US" sz="1400" i="1"/>
            </a:p>
          </p:txBody>
        </p:sp>
        <p:sp>
          <p:nvSpPr>
            <p:cNvPr id="10295" name="Rectangle 37"/>
            <p:cNvSpPr>
              <a:spLocks noChangeArrowheads="1"/>
            </p:cNvSpPr>
            <p:nvPr/>
          </p:nvSpPr>
          <p:spPr bwMode="auto">
            <a:xfrm>
              <a:off x="3824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6" name="Rectangle 38"/>
            <p:cNvSpPr>
              <a:spLocks noChangeArrowheads="1"/>
            </p:cNvSpPr>
            <p:nvPr/>
          </p:nvSpPr>
          <p:spPr bwMode="auto">
            <a:xfrm>
              <a:off x="3920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7" name="Rectangle 39"/>
            <p:cNvSpPr>
              <a:spLocks noChangeArrowheads="1"/>
            </p:cNvSpPr>
            <p:nvPr/>
          </p:nvSpPr>
          <p:spPr bwMode="auto">
            <a:xfrm>
              <a:off x="4016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8" name="Rectangle 40"/>
            <p:cNvSpPr>
              <a:spLocks noChangeArrowheads="1"/>
            </p:cNvSpPr>
            <p:nvPr/>
          </p:nvSpPr>
          <p:spPr bwMode="auto">
            <a:xfrm>
              <a:off x="4112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99" name="Rectangle 41"/>
            <p:cNvSpPr>
              <a:spLocks noChangeArrowheads="1"/>
            </p:cNvSpPr>
            <p:nvPr/>
          </p:nvSpPr>
          <p:spPr bwMode="auto">
            <a:xfrm>
              <a:off x="4208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0" name="Rectangle 42"/>
            <p:cNvSpPr>
              <a:spLocks noChangeArrowheads="1"/>
            </p:cNvSpPr>
            <p:nvPr/>
          </p:nvSpPr>
          <p:spPr bwMode="auto">
            <a:xfrm>
              <a:off x="4304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1" name="Rectangle 43"/>
            <p:cNvSpPr>
              <a:spLocks noChangeArrowheads="1"/>
            </p:cNvSpPr>
            <p:nvPr/>
          </p:nvSpPr>
          <p:spPr bwMode="auto">
            <a:xfrm>
              <a:off x="4400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2" name="Rectangle 44"/>
            <p:cNvSpPr>
              <a:spLocks noChangeArrowheads="1"/>
            </p:cNvSpPr>
            <p:nvPr/>
          </p:nvSpPr>
          <p:spPr bwMode="auto">
            <a:xfrm>
              <a:off x="4496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3" name="Rectangle 45"/>
            <p:cNvSpPr>
              <a:spLocks noChangeArrowheads="1"/>
            </p:cNvSpPr>
            <p:nvPr/>
          </p:nvSpPr>
          <p:spPr bwMode="auto">
            <a:xfrm>
              <a:off x="4592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4" name="Rectangle 46"/>
            <p:cNvSpPr>
              <a:spLocks noChangeArrowheads="1"/>
            </p:cNvSpPr>
            <p:nvPr/>
          </p:nvSpPr>
          <p:spPr bwMode="auto">
            <a:xfrm>
              <a:off x="4688" y="2784"/>
              <a:ext cx="96" cy="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05" name="Line 47"/>
            <p:cNvSpPr>
              <a:spLocks noChangeShapeType="1"/>
            </p:cNvSpPr>
            <p:nvPr/>
          </p:nvSpPr>
          <p:spPr bwMode="auto">
            <a:xfrm>
              <a:off x="4264" y="2656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06" name="Text Box 48"/>
            <p:cNvSpPr txBox="1">
              <a:spLocks noChangeArrowheads="1"/>
            </p:cNvSpPr>
            <p:nvPr/>
          </p:nvSpPr>
          <p:spPr bwMode="auto">
            <a:xfrm>
              <a:off x="4087" y="2855"/>
              <a:ext cx="348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/>
                <a:t>stack</a:t>
              </a:r>
              <a:endParaRPr lang="de-AT" altLang="en-US" sz="1400" i="1"/>
            </a:p>
          </p:txBody>
        </p:sp>
      </p:grpSp>
      <p:grpSp>
        <p:nvGrpSpPr>
          <p:cNvPr id="246851" name="Group 67"/>
          <p:cNvGrpSpPr>
            <a:grpSpLocks/>
          </p:cNvGrpSpPr>
          <p:nvPr/>
        </p:nvGrpSpPr>
        <p:grpSpPr bwMode="auto">
          <a:xfrm>
            <a:off x="760413" y="4978400"/>
            <a:ext cx="7418387" cy="609600"/>
            <a:chOff x="479" y="3136"/>
            <a:chExt cx="4673" cy="384"/>
          </a:xfrm>
        </p:grpSpPr>
        <p:sp>
          <p:nvSpPr>
            <p:cNvPr id="10259" name="Rectangle 63"/>
            <p:cNvSpPr>
              <a:spLocks noChangeArrowheads="1"/>
            </p:cNvSpPr>
            <p:nvPr/>
          </p:nvSpPr>
          <p:spPr bwMode="auto">
            <a:xfrm>
              <a:off x="3416" y="3136"/>
              <a:ext cx="1736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60" name="Rectangle 62"/>
            <p:cNvSpPr>
              <a:spLocks noChangeArrowheads="1"/>
            </p:cNvSpPr>
            <p:nvPr/>
          </p:nvSpPr>
          <p:spPr bwMode="auto">
            <a:xfrm>
              <a:off x="1456" y="3136"/>
              <a:ext cx="1736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61" name="Text Box 49"/>
            <p:cNvSpPr txBox="1">
              <a:spLocks noChangeArrowheads="1"/>
            </p:cNvSpPr>
            <p:nvPr/>
          </p:nvSpPr>
          <p:spPr bwMode="auto">
            <a:xfrm>
              <a:off x="479" y="3151"/>
              <a:ext cx="77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productions</a:t>
              </a:r>
              <a:endParaRPr lang="de-AT" altLang="en-US" sz="1600" b="1"/>
            </a:p>
          </p:txBody>
        </p:sp>
        <p:sp>
          <p:nvSpPr>
            <p:cNvPr id="10262" name="Text Box 50"/>
            <p:cNvSpPr txBox="1">
              <a:spLocks noChangeArrowheads="1"/>
            </p:cNvSpPr>
            <p:nvPr/>
          </p:nvSpPr>
          <p:spPr bwMode="auto">
            <a:xfrm>
              <a:off x="1923" y="3167"/>
              <a:ext cx="66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| b Y.</a:t>
              </a:r>
            </a:p>
          </p:txBody>
        </p:sp>
        <p:sp>
          <p:nvSpPr>
            <p:cNvPr id="10263" name="Text Box 51"/>
            <p:cNvSpPr txBox="1">
              <a:spLocks noChangeArrowheads="1"/>
            </p:cNvSpPr>
            <p:nvPr/>
          </p:nvSpPr>
          <p:spPr bwMode="auto">
            <a:xfrm>
              <a:off x="4034" y="3171"/>
              <a:ext cx="41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246852" name="Group 68"/>
          <p:cNvGrpSpPr>
            <a:grpSpLocks/>
          </p:cNvGrpSpPr>
          <p:nvPr/>
        </p:nvGrpSpPr>
        <p:grpSpPr bwMode="auto">
          <a:xfrm>
            <a:off x="760413" y="5713413"/>
            <a:ext cx="7431087" cy="611187"/>
            <a:chOff x="479" y="3599"/>
            <a:chExt cx="4681" cy="385"/>
          </a:xfrm>
        </p:grpSpPr>
        <p:sp>
          <p:nvSpPr>
            <p:cNvPr id="10254" name="Rectangle 65"/>
            <p:cNvSpPr>
              <a:spLocks noChangeArrowheads="1"/>
            </p:cNvSpPr>
            <p:nvPr/>
          </p:nvSpPr>
          <p:spPr bwMode="auto">
            <a:xfrm>
              <a:off x="3424" y="3600"/>
              <a:ext cx="1736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55" name="Rectangle 64"/>
            <p:cNvSpPr>
              <a:spLocks noChangeArrowheads="1"/>
            </p:cNvSpPr>
            <p:nvPr/>
          </p:nvSpPr>
          <p:spPr bwMode="auto">
            <a:xfrm>
              <a:off x="1456" y="3600"/>
              <a:ext cx="1736" cy="38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256" name="Text Box 55"/>
            <p:cNvSpPr txBox="1">
              <a:spLocks noChangeArrowheads="1"/>
            </p:cNvSpPr>
            <p:nvPr/>
          </p:nvSpPr>
          <p:spPr bwMode="auto">
            <a:xfrm>
              <a:off x="479" y="3599"/>
              <a:ext cx="63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problems</a:t>
              </a:r>
              <a:endParaRPr lang="de-AT" altLang="en-US" sz="1600" b="1"/>
            </a:p>
          </p:txBody>
        </p:sp>
        <p:sp>
          <p:nvSpPr>
            <p:cNvPr id="10257" name="Text Box 56"/>
            <p:cNvSpPr txBox="1">
              <a:spLocks noChangeArrowheads="1"/>
            </p:cNvSpPr>
            <p:nvPr/>
          </p:nvSpPr>
          <p:spPr bwMode="auto">
            <a:xfrm>
              <a:off x="1805" y="3599"/>
              <a:ext cx="98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central recursion</a:t>
              </a:r>
              <a:endParaRPr lang="de-AT" altLang="en-US" sz="1600"/>
            </a:p>
          </p:txBody>
        </p:sp>
        <p:sp>
          <p:nvSpPr>
            <p:cNvPr id="10258" name="Text Box 57"/>
            <p:cNvSpPr txBox="1">
              <a:spLocks noChangeArrowheads="1"/>
            </p:cNvSpPr>
            <p:nvPr/>
          </p:nvSpPr>
          <p:spPr bwMode="auto">
            <a:xfrm>
              <a:off x="3463" y="3599"/>
              <a:ext cx="161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context-sensitive constructs</a:t>
              </a:r>
              <a:endParaRPr lang="de-AT" altLang="en-US" sz="1600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(e.g., type checking, </a:t>
              </a:r>
              <a:r>
                <a:rPr lang="de-AT" altLang="en-US" sz="1600"/>
                <a:t>...)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6CC49-7E1C-49A0-A124-18B8DB5895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de-DE" altLang="en-US" sz="1400" smtClean="0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1148938" y="2946404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7225994" cy="243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3.	</a:t>
            </a:r>
            <a:r>
              <a:rPr lang="de-AT" altLang="en-US" sz="3200" smtClean="0"/>
              <a:t>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3.1	</a:t>
            </a:r>
            <a:r>
              <a:rPr lang="de-AT" altLang="en-US" smtClean="0"/>
              <a:t>Context-free Grammars &amp; Pushdown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3.2	</a:t>
            </a:r>
            <a:r>
              <a:rPr lang="de-AT" altLang="en-US" smtClean="0">
                <a:solidFill>
                  <a:srgbClr val="FF0000"/>
                </a:solidFill>
              </a:rPr>
              <a:t>Recursive Descent Parsing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3.3	LL(1</a:t>
            </a:r>
            <a:r>
              <a:rPr lang="de-AT" altLang="en-US" smtClean="0"/>
              <a:t>) Property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3.4	</a:t>
            </a:r>
            <a:r>
              <a:rPr lang="de-AT" altLang="en-US" smtClean="0"/>
              <a:t>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87313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3342</Words>
  <Application>Microsoft Office PowerPoint</Application>
  <PresentationFormat>On-screen Show (4:3)</PresentationFormat>
  <Paragraphs>1213</Paragraphs>
  <Slides>54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24</vt:i4>
      </vt:variant>
      <vt:variant>
        <vt:lpstr>Slide Titles</vt:lpstr>
      </vt:variant>
      <vt:variant>
        <vt:i4>54</vt:i4>
      </vt:variant>
    </vt:vector>
  </HeadingPairs>
  <TitlesOfParts>
    <vt:vector size="81" baseType="lpstr">
      <vt:lpstr>Arial</vt:lpstr>
      <vt:lpstr>Symbol</vt:lpstr>
      <vt:lpstr>Times New Roman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11_Standarddesign</vt:lpstr>
      <vt:lpstr>12_Standarddesign</vt:lpstr>
      <vt:lpstr>13_Standarddesign</vt:lpstr>
      <vt:lpstr>14_Standarddesign</vt:lpstr>
      <vt:lpstr>15_Standarddesign</vt:lpstr>
      <vt:lpstr>16_Standarddesign</vt:lpstr>
      <vt:lpstr>17_Standarddesign</vt:lpstr>
      <vt:lpstr>18_Standarddesign</vt:lpstr>
      <vt:lpstr>19_Standarddesign</vt:lpstr>
      <vt:lpstr>20_Standarddesign</vt:lpstr>
      <vt:lpstr>21_Standarddesign</vt:lpstr>
      <vt:lpstr>22_Standarddesign</vt:lpstr>
      <vt:lpstr>23_Standarddesign</vt:lpstr>
      <vt:lpstr>PowerPoint Presentation</vt:lpstr>
      <vt:lpstr>Context-free Grammars</vt:lpstr>
      <vt:lpstr>Pushdown automaton (PDA)</vt:lpstr>
      <vt:lpstr>Pushdown automaton (continued)</vt:lpstr>
      <vt:lpstr>How a PDA works</vt:lpstr>
      <vt:lpstr>Limitations of context-free grammars</vt:lpstr>
      <vt:lpstr>Context Conditions</vt:lpstr>
      <vt:lpstr>Regular versus context-free grammars</vt:lpstr>
      <vt:lpstr>PowerPoint Presentation</vt:lpstr>
      <vt:lpstr>Recursive Descent Parsing</vt:lpstr>
      <vt:lpstr>Static Variables of the Parser</vt:lpstr>
      <vt:lpstr>Parsing terminal symbols</vt:lpstr>
      <vt:lpstr>Parsing nonterminal symbols</vt:lpstr>
      <vt:lpstr>Parsing sequences</vt:lpstr>
      <vt:lpstr>Parsing alternatives</vt:lpstr>
      <vt:lpstr>Parsing EBNF options</vt:lpstr>
      <vt:lpstr>Parsing EBNF iterations</vt:lpstr>
      <vt:lpstr>How to deal with large First sets</vt:lpstr>
      <vt:lpstr>Optimizations</vt:lpstr>
      <vt:lpstr>Optimizations</vt:lpstr>
      <vt:lpstr>Optimizations</vt:lpstr>
      <vt:lpstr>Computing terminal start symbols correctly</vt:lpstr>
      <vt:lpstr>Syntax tree in recursive descent parsing</vt:lpstr>
      <vt:lpstr>PowerPoint Presentation</vt:lpstr>
      <vt:lpstr>LL(1) property</vt:lpstr>
      <vt:lpstr>How to remove LL(1) conflicts</vt:lpstr>
      <vt:lpstr>How to remove left recursion</vt:lpstr>
      <vt:lpstr>Hidden LL(1) conflicts</vt:lpstr>
      <vt:lpstr>Removing hidden LL(1) conflicts</vt:lpstr>
      <vt:lpstr>Dangling Else</vt:lpstr>
      <vt:lpstr>LL(1) Conflicts are only warnings</vt:lpstr>
      <vt:lpstr>Further requirements for a grammar (preconditions for syntax analysis)</vt:lpstr>
      <vt:lpstr>PowerPoint Presentation</vt:lpstr>
      <vt:lpstr>Goals of syntax error handling</vt:lpstr>
      <vt:lpstr>PowerPoint Presentation</vt:lpstr>
      <vt:lpstr>Panic Mode</vt:lpstr>
      <vt:lpstr>PowerPoint Presentation</vt:lpstr>
      <vt:lpstr>Error handling with general anchors -- idea</vt:lpstr>
      <vt:lpstr>Computing the anchors</vt:lpstr>
      <vt:lpstr>Parsing terminal symbols</vt:lpstr>
      <vt:lpstr>Parsing nonterminal symbols</vt:lpstr>
      <vt:lpstr>Skipping faulty symbols</vt:lpstr>
      <vt:lpstr>Synchronisation with the grammar</vt:lpstr>
      <vt:lpstr>Suppressing spurious error messages</vt:lpstr>
      <vt:lpstr>Parsing alternatives</vt:lpstr>
      <vt:lpstr>Parsing EBNF options and iterations</vt:lpstr>
      <vt:lpstr>Example</vt:lpstr>
      <vt:lpstr>Assessment</vt:lpstr>
      <vt:lpstr>PowerPoint Presentation</vt:lpstr>
      <vt:lpstr>Recovery at synchronization points</vt:lpstr>
      <vt:lpstr>Example</vt:lpstr>
      <vt:lpstr>Example of error recovery</vt:lpstr>
      <vt:lpstr>Synchronization at the start of an iteration</vt:lpstr>
      <vt:lpstr>Assessment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582</cp:revision>
  <cp:lastPrinted>2001-09-28T08:52:55Z</cp:lastPrinted>
  <dcterms:created xsi:type="dcterms:W3CDTF">2000-03-12T09:29:13Z</dcterms:created>
  <dcterms:modified xsi:type="dcterms:W3CDTF">2025-02-13T15:48:03Z</dcterms:modified>
</cp:coreProperties>
</file>